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9.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10.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drawings/drawing5.xml" ContentType="application/vnd.openxmlformats-officedocument.drawingml.chartshapes+xml"/>
  <Override PartName="/ppt/charts/chart31.xml" ContentType="application/vnd.openxmlformats-officedocument.drawingml.chart+xml"/>
  <Override PartName="/ppt/theme/themeOverride31.xml" ContentType="application/vnd.openxmlformats-officedocument.themeOverride+xml"/>
  <Override PartName="/ppt/notesSlides/notesSlide11.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notesSlides/notesSlide12.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13.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15.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16.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17.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18.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19.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notesSlides/notesSlide20.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drawings/drawing7.xml" ContentType="application/vnd.openxmlformats-officedocument.drawingml.chartshapes+xml"/>
  <Override PartName="/ppt/notesSlides/notesSlide21.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notesSlides/notesSlide22.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notesSlides/notesSlide23.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drawings/drawing8.xml" ContentType="application/vnd.openxmlformats-officedocument.drawingml.chartshapes+xml"/>
  <Override PartName="/ppt/charts/chart52.xml" ContentType="application/vnd.openxmlformats-officedocument.drawingml.chart+xml"/>
  <Override PartName="/ppt/theme/themeOverride52.xml" ContentType="application/vnd.openxmlformats-officedocument.themeOverride+xml"/>
  <Override PartName="/ppt/drawings/drawing9.xml" ContentType="application/vnd.openxmlformats-officedocument.drawingml.chartshapes+xml"/>
  <Override PartName="/ppt/charts/chart53.xml" ContentType="application/vnd.openxmlformats-officedocument.drawingml.chart+xml"/>
  <Override PartName="/ppt/theme/themeOverride53.xml" ContentType="application/vnd.openxmlformats-officedocument.themeOverride+xml"/>
  <Override PartName="/ppt/charts/chart54.xml" ContentType="application/vnd.openxmlformats-officedocument.drawingml.chart+xml"/>
  <Override PartName="/ppt/theme/themeOverride54.xml" ContentType="application/vnd.openxmlformats-officedocument.themeOverride+xml"/>
  <Override PartName="/ppt/drawings/drawing10.xml" ContentType="application/vnd.openxmlformats-officedocument.drawingml.chartshapes+xml"/>
  <Override PartName="/ppt/theme/themeOverride5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9" r:id="rId4"/>
    <p:sldMasterId id="2147483718" r:id="rId5"/>
    <p:sldMasterId id="2147483758" r:id="rId6"/>
    <p:sldMasterId id="2147483785" r:id="rId7"/>
    <p:sldMasterId id="2147483830" r:id="rId8"/>
    <p:sldMasterId id="2147483839" r:id="rId9"/>
    <p:sldMasterId id="2147483848" r:id="rId10"/>
    <p:sldMasterId id="2147483857" r:id="rId11"/>
    <p:sldMasterId id="2147483866" r:id="rId12"/>
    <p:sldMasterId id="2147483875" r:id="rId13"/>
    <p:sldMasterId id="2147483884" r:id="rId14"/>
    <p:sldMasterId id="2147483893" r:id="rId15"/>
    <p:sldMasterId id="2147483902" r:id="rId16"/>
    <p:sldMasterId id="2147483911" r:id="rId17"/>
    <p:sldMasterId id="2147483920" r:id="rId18"/>
    <p:sldMasterId id="2147483929" r:id="rId19"/>
    <p:sldMasterId id="2147483938" r:id="rId20"/>
  </p:sldMasterIdLst>
  <p:notesMasterIdLst>
    <p:notesMasterId r:id="rId79"/>
  </p:notesMasterIdLst>
  <p:sldIdLst>
    <p:sldId id="257" r:id="rId21"/>
    <p:sldId id="319" r:id="rId22"/>
    <p:sldId id="359" r:id="rId23"/>
    <p:sldId id="258" r:id="rId24"/>
    <p:sldId id="315" r:id="rId25"/>
    <p:sldId id="638" r:id="rId26"/>
    <p:sldId id="639" r:id="rId27"/>
    <p:sldId id="268" r:id="rId28"/>
    <p:sldId id="309" r:id="rId29"/>
    <p:sldId id="310" r:id="rId30"/>
    <p:sldId id="351" r:id="rId31"/>
    <p:sldId id="342" r:id="rId32"/>
    <p:sldId id="311" r:id="rId33"/>
    <p:sldId id="313" r:id="rId34"/>
    <p:sldId id="314" r:id="rId35"/>
    <p:sldId id="355" r:id="rId36"/>
    <p:sldId id="312" r:id="rId37"/>
    <p:sldId id="259" r:id="rId38"/>
    <p:sldId id="272" r:id="rId39"/>
    <p:sldId id="327" r:id="rId40"/>
    <p:sldId id="356" r:id="rId41"/>
    <p:sldId id="328" r:id="rId42"/>
    <p:sldId id="329" r:id="rId43"/>
    <p:sldId id="330" r:id="rId44"/>
    <p:sldId id="331" r:id="rId45"/>
    <p:sldId id="332" r:id="rId46"/>
    <p:sldId id="333" r:id="rId47"/>
    <p:sldId id="335" r:id="rId48"/>
    <p:sldId id="336" r:id="rId49"/>
    <p:sldId id="334" r:id="rId50"/>
    <p:sldId id="300" r:id="rId51"/>
    <p:sldId id="260" r:id="rId52"/>
    <p:sldId id="320" r:id="rId53"/>
    <p:sldId id="322" r:id="rId54"/>
    <p:sldId id="324" r:id="rId55"/>
    <p:sldId id="261" r:id="rId56"/>
    <p:sldId id="348" r:id="rId57"/>
    <p:sldId id="2992" r:id="rId58"/>
    <p:sldId id="296" r:id="rId59"/>
    <p:sldId id="269" r:id="rId60"/>
    <p:sldId id="304" r:id="rId61"/>
    <p:sldId id="349" r:id="rId62"/>
    <p:sldId id="350" r:id="rId63"/>
    <p:sldId id="262" r:id="rId64"/>
    <p:sldId id="297" r:id="rId65"/>
    <p:sldId id="298" r:id="rId66"/>
    <p:sldId id="337" r:id="rId67"/>
    <p:sldId id="630" r:id="rId68"/>
    <p:sldId id="637" r:id="rId69"/>
    <p:sldId id="321" r:id="rId70"/>
    <p:sldId id="640" r:id="rId71"/>
    <p:sldId id="641" r:id="rId72"/>
    <p:sldId id="643" r:id="rId73"/>
    <p:sldId id="318" r:id="rId74"/>
    <p:sldId id="642" r:id="rId75"/>
    <p:sldId id="343" r:id="rId76"/>
    <p:sldId id="2991" r:id="rId77"/>
    <p:sldId id="325" r:id="rId78"/>
  </p:sldIdLst>
  <p:sldSz cx="12192000" cy="6858000"/>
  <p:notesSz cx="6858000" cy="9144000"/>
  <p:defaultTextStyle>
    <a:defPPr>
      <a:defRPr lang="en-US"/>
    </a:defPPr>
    <a:lvl1pPr marL="0" algn="l" defTabSz="911198" rtl="0" eaLnBrk="1" latinLnBrk="0" hangingPunct="1">
      <a:defRPr sz="1800" kern="1200">
        <a:solidFill>
          <a:schemeClr val="tx1"/>
        </a:solidFill>
        <a:latin typeface="+mn-lt"/>
        <a:ea typeface="+mn-ea"/>
        <a:cs typeface="+mn-cs"/>
      </a:defRPr>
    </a:lvl1pPr>
    <a:lvl2pPr marL="455602" algn="l" defTabSz="911198" rtl="0" eaLnBrk="1" latinLnBrk="0" hangingPunct="1">
      <a:defRPr sz="1800" kern="1200">
        <a:solidFill>
          <a:schemeClr val="tx1"/>
        </a:solidFill>
        <a:latin typeface="+mn-lt"/>
        <a:ea typeface="+mn-ea"/>
        <a:cs typeface="+mn-cs"/>
      </a:defRPr>
    </a:lvl2pPr>
    <a:lvl3pPr marL="911198" algn="l" defTabSz="911198" rtl="0" eaLnBrk="1" latinLnBrk="0" hangingPunct="1">
      <a:defRPr sz="1800" kern="1200">
        <a:solidFill>
          <a:schemeClr val="tx1"/>
        </a:solidFill>
        <a:latin typeface="+mn-lt"/>
        <a:ea typeface="+mn-ea"/>
        <a:cs typeface="+mn-cs"/>
      </a:defRPr>
    </a:lvl3pPr>
    <a:lvl4pPr marL="1366798" algn="l" defTabSz="911198" rtl="0" eaLnBrk="1" latinLnBrk="0" hangingPunct="1">
      <a:defRPr sz="1800" kern="1200">
        <a:solidFill>
          <a:schemeClr val="tx1"/>
        </a:solidFill>
        <a:latin typeface="+mn-lt"/>
        <a:ea typeface="+mn-ea"/>
        <a:cs typeface="+mn-cs"/>
      </a:defRPr>
    </a:lvl4pPr>
    <a:lvl5pPr marL="1822369" algn="l" defTabSz="911198" rtl="0" eaLnBrk="1" latinLnBrk="0" hangingPunct="1">
      <a:defRPr sz="1800" kern="1200">
        <a:solidFill>
          <a:schemeClr val="tx1"/>
        </a:solidFill>
        <a:latin typeface="+mn-lt"/>
        <a:ea typeface="+mn-ea"/>
        <a:cs typeface="+mn-cs"/>
      </a:defRPr>
    </a:lvl5pPr>
    <a:lvl6pPr marL="2277987" algn="l" defTabSz="911198" rtl="0" eaLnBrk="1" latinLnBrk="0" hangingPunct="1">
      <a:defRPr sz="1800" kern="1200">
        <a:solidFill>
          <a:schemeClr val="tx1"/>
        </a:solidFill>
        <a:latin typeface="+mn-lt"/>
        <a:ea typeface="+mn-ea"/>
        <a:cs typeface="+mn-cs"/>
      </a:defRPr>
    </a:lvl6pPr>
    <a:lvl7pPr marL="2733597" algn="l" defTabSz="911198" rtl="0" eaLnBrk="1" latinLnBrk="0" hangingPunct="1">
      <a:defRPr sz="1800" kern="1200">
        <a:solidFill>
          <a:schemeClr val="tx1"/>
        </a:solidFill>
        <a:latin typeface="+mn-lt"/>
        <a:ea typeface="+mn-ea"/>
        <a:cs typeface="+mn-cs"/>
      </a:defRPr>
    </a:lvl7pPr>
    <a:lvl8pPr marL="3189179" algn="l" defTabSz="911198" rtl="0" eaLnBrk="1" latinLnBrk="0" hangingPunct="1">
      <a:defRPr sz="1800" kern="1200">
        <a:solidFill>
          <a:schemeClr val="tx1"/>
        </a:solidFill>
        <a:latin typeface="+mn-lt"/>
        <a:ea typeface="+mn-ea"/>
        <a:cs typeface="+mn-cs"/>
      </a:defRPr>
    </a:lvl8pPr>
    <a:lvl9pPr marL="3644752" algn="l" defTabSz="9111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2"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31837"/>
    <a:srgbClr val="F78E1E"/>
    <a:srgbClr val="88C540"/>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BB506-DD43-4192-9C34-9329AE7167B6}" v="10" dt="2021-09-06T09:40:52.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65" autoAdjust="0"/>
  </p:normalViewPr>
  <p:slideViewPr>
    <p:cSldViewPr>
      <p:cViewPr varScale="1">
        <p:scale>
          <a:sx n="62" d="100"/>
          <a:sy n="62" d="100"/>
        </p:scale>
        <p:origin x="804" y="5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61" Type="http://schemas.openxmlformats.org/officeDocument/2006/relationships/slide" Target="slides/slide41.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BA0BB506-DD43-4192-9C34-9329AE7167B6}"/>
    <pc:docChg chg="custSel addSld modSld">
      <pc:chgData name="RWODZI, Desire Tarwireyi" userId="f2e414da-657a-4eae-9cb2-9d4947cf517c" providerId="ADAL" clId="{BA0BB506-DD43-4192-9C34-9329AE7167B6}" dt="2021-09-06T09:40:52.430" v="177"/>
      <pc:docMkLst>
        <pc:docMk/>
      </pc:docMkLst>
      <pc:sldChg chg="modSp mod modShow">
        <pc:chgData name="RWODZI, Desire Tarwireyi" userId="f2e414da-657a-4eae-9cb2-9d4947cf517c" providerId="ADAL" clId="{BA0BB506-DD43-4192-9C34-9329AE7167B6}" dt="2021-09-06T03:10:06.335" v="163" actId="729"/>
        <pc:sldMkLst>
          <pc:docMk/>
          <pc:sldMk cId="4136100289" sldId="257"/>
        </pc:sldMkLst>
        <pc:spChg chg="mod">
          <ac:chgData name="RWODZI, Desire Tarwireyi" userId="f2e414da-657a-4eae-9cb2-9d4947cf517c" providerId="ADAL" clId="{BA0BB506-DD43-4192-9C34-9329AE7167B6}" dt="2021-09-03T09:01:58.737" v="8" actId="20577"/>
          <ac:spMkLst>
            <pc:docMk/>
            <pc:sldMk cId="4136100289" sldId="257"/>
            <ac:spMk id="2" creationId="{9C5C6588-C049-42B8-B2A8-34FF20774E73}"/>
          </ac:spMkLst>
        </pc:spChg>
      </pc:sldChg>
      <pc:sldChg chg="mod modShow">
        <pc:chgData name="RWODZI, Desire Tarwireyi" userId="f2e414da-657a-4eae-9cb2-9d4947cf517c" providerId="ADAL" clId="{BA0BB506-DD43-4192-9C34-9329AE7167B6}" dt="2021-09-06T03:10:06.335" v="163" actId="729"/>
        <pc:sldMkLst>
          <pc:docMk/>
          <pc:sldMk cId="3481436979" sldId="258"/>
        </pc:sldMkLst>
      </pc:sldChg>
      <pc:sldChg chg="mod modShow">
        <pc:chgData name="RWODZI, Desire Tarwireyi" userId="f2e414da-657a-4eae-9cb2-9d4947cf517c" providerId="ADAL" clId="{BA0BB506-DD43-4192-9C34-9329AE7167B6}" dt="2021-09-06T03:10:06.335" v="163" actId="729"/>
        <pc:sldMkLst>
          <pc:docMk/>
          <pc:sldMk cId="3287205245" sldId="259"/>
        </pc:sldMkLst>
      </pc:sldChg>
      <pc:sldChg chg="mod modShow">
        <pc:chgData name="RWODZI, Desire Tarwireyi" userId="f2e414da-657a-4eae-9cb2-9d4947cf517c" providerId="ADAL" clId="{BA0BB506-DD43-4192-9C34-9329AE7167B6}" dt="2021-09-06T03:10:06.335" v="163" actId="729"/>
        <pc:sldMkLst>
          <pc:docMk/>
          <pc:sldMk cId="1273721668" sldId="260"/>
        </pc:sldMkLst>
      </pc:sldChg>
      <pc:sldChg chg="mod modShow">
        <pc:chgData name="RWODZI, Desire Tarwireyi" userId="f2e414da-657a-4eae-9cb2-9d4947cf517c" providerId="ADAL" clId="{BA0BB506-DD43-4192-9C34-9329AE7167B6}" dt="2021-09-06T03:10:06.335" v="163" actId="729"/>
        <pc:sldMkLst>
          <pc:docMk/>
          <pc:sldMk cId="3613389480" sldId="261"/>
        </pc:sldMkLst>
      </pc:sldChg>
      <pc:sldChg chg="mod modShow">
        <pc:chgData name="RWODZI, Desire Tarwireyi" userId="f2e414da-657a-4eae-9cb2-9d4947cf517c" providerId="ADAL" clId="{BA0BB506-DD43-4192-9C34-9329AE7167B6}" dt="2021-09-06T03:10:06.335" v="163" actId="729"/>
        <pc:sldMkLst>
          <pc:docMk/>
          <pc:sldMk cId="2627659670" sldId="262"/>
        </pc:sldMkLst>
      </pc:sldChg>
      <pc:sldChg chg="mod modShow">
        <pc:chgData name="RWODZI, Desire Tarwireyi" userId="f2e414da-657a-4eae-9cb2-9d4947cf517c" providerId="ADAL" clId="{BA0BB506-DD43-4192-9C34-9329AE7167B6}" dt="2021-09-06T03:10:06.335" v="163" actId="729"/>
        <pc:sldMkLst>
          <pc:docMk/>
          <pc:sldMk cId="0" sldId="268"/>
        </pc:sldMkLst>
      </pc:sldChg>
      <pc:sldChg chg="mod modShow">
        <pc:chgData name="RWODZI, Desire Tarwireyi" userId="f2e414da-657a-4eae-9cb2-9d4947cf517c" providerId="ADAL" clId="{BA0BB506-DD43-4192-9C34-9329AE7167B6}" dt="2021-09-06T03:10:06.335" v="163" actId="729"/>
        <pc:sldMkLst>
          <pc:docMk/>
          <pc:sldMk cId="468642920" sldId="269"/>
        </pc:sldMkLst>
      </pc:sldChg>
      <pc:sldChg chg="mod modShow">
        <pc:chgData name="RWODZI, Desire Tarwireyi" userId="f2e414da-657a-4eae-9cb2-9d4947cf517c" providerId="ADAL" clId="{BA0BB506-DD43-4192-9C34-9329AE7167B6}" dt="2021-09-06T03:10:06.335" v="163" actId="729"/>
        <pc:sldMkLst>
          <pc:docMk/>
          <pc:sldMk cId="1784283169" sldId="272"/>
        </pc:sldMkLst>
      </pc:sldChg>
      <pc:sldChg chg="mod modShow">
        <pc:chgData name="RWODZI, Desire Tarwireyi" userId="f2e414da-657a-4eae-9cb2-9d4947cf517c" providerId="ADAL" clId="{BA0BB506-DD43-4192-9C34-9329AE7167B6}" dt="2021-09-06T03:10:06.335" v="163" actId="729"/>
        <pc:sldMkLst>
          <pc:docMk/>
          <pc:sldMk cId="9768006" sldId="296"/>
        </pc:sldMkLst>
      </pc:sldChg>
      <pc:sldChg chg="mod modShow">
        <pc:chgData name="RWODZI, Desire Tarwireyi" userId="f2e414da-657a-4eae-9cb2-9d4947cf517c" providerId="ADAL" clId="{BA0BB506-DD43-4192-9C34-9329AE7167B6}" dt="2021-09-06T03:10:06.335" v="163" actId="729"/>
        <pc:sldMkLst>
          <pc:docMk/>
          <pc:sldMk cId="1100779503" sldId="297"/>
        </pc:sldMkLst>
      </pc:sldChg>
      <pc:sldChg chg="mod modShow">
        <pc:chgData name="RWODZI, Desire Tarwireyi" userId="f2e414da-657a-4eae-9cb2-9d4947cf517c" providerId="ADAL" clId="{BA0BB506-DD43-4192-9C34-9329AE7167B6}" dt="2021-09-06T03:10:06.335" v="163" actId="729"/>
        <pc:sldMkLst>
          <pc:docMk/>
          <pc:sldMk cId="3562082258" sldId="298"/>
        </pc:sldMkLst>
      </pc:sldChg>
      <pc:sldChg chg="mod modShow">
        <pc:chgData name="RWODZI, Desire Tarwireyi" userId="f2e414da-657a-4eae-9cb2-9d4947cf517c" providerId="ADAL" clId="{BA0BB506-DD43-4192-9C34-9329AE7167B6}" dt="2021-09-06T03:10:06.335" v="163" actId="729"/>
        <pc:sldMkLst>
          <pc:docMk/>
          <pc:sldMk cId="1298874484" sldId="300"/>
        </pc:sldMkLst>
      </pc:sldChg>
      <pc:sldChg chg="mod modShow">
        <pc:chgData name="RWODZI, Desire Tarwireyi" userId="f2e414da-657a-4eae-9cb2-9d4947cf517c" providerId="ADAL" clId="{BA0BB506-DD43-4192-9C34-9329AE7167B6}" dt="2021-09-06T03:10:06.335" v="163" actId="729"/>
        <pc:sldMkLst>
          <pc:docMk/>
          <pc:sldMk cId="1794464315" sldId="304"/>
        </pc:sldMkLst>
      </pc:sldChg>
      <pc:sldChg chg="addSp delSp modSp mod modShow delCm">
        <pc:chgData name="RWODZI, Desire Tarwireyi" userId="f2e414da-657a-4eae-9cb2-9d4947cf517c" providerId="ADAL" clId="{BA0BB506-DD43-4192-9C34-9329AE7167B6}" dt="2021-09-06T03:10:06.335" v="163" actId="729"/>
        <pc:sldMkLst>
          <pc:docMk/>
          <pc:sldMk cId="2129612423" sldId="309"/>
        </pc:sldMkLst>
        <pc:spChg chg="mod">
          <ac:chgData name="RWODZI, Desire Tarwireyi" userId="f2e414da-657a-4eae-9cb2-9d4947cf517c" providerId="ADAL" clId="{BA0BB506-DD43-4192-9C34-9329AE7167B6}" dt="2021-09-03T09:08:20.210" v="36" actId="20577"/>
          <ac:spMkLst>
            <pc:docMk/>
            <pc:sldMk cId="2129612423" sldId="309"/>
            <ac:spMk id="2" creationId="{00000000-0000-0000-0000-000000000000}"/>
          </ac:spMkLst>
        </pc:spChg>
        <pc:spChg chg="mod">
          <ac:chgData name="RWODZI, Desire Tarwireyi" userId="f2e414da-657a-4eae-9cb2-9d4947cf517c" providerId="ADAL" clId="{BA0BB506-DD43-4192-9C34-9329AE7167B6}" dt="2021-09-03T09:08:39.727" v="51" actId="20577"/>
          <ac:spMkLst>
            <pc:docMk/>
            <pc:sldMk cId="2129612423" sldId="309"/>
            <ac:spMk id="5" creationId="{00000000-0000-0000-0000-000000000000}"/>
          </ac:spMkLst>
        </pc:spChg>
        <pc:spChg chg="add mod">
          <ac:chgData name="RWODZI, Desire Tarwireyi" userId="f2e414da-657a-4eae-9cb2-9d4947cf517c" providerId="ADAL" clId="{BA0BB506-DD43-4192-9C34-9329AE7167B6}" dt="2021-09-03T09:07:10.045" v="14"/>
          <ac:spMkLst>
            <pc:docMk/>
            <pc:sldMk cId="2129612423" sldId="309"/>
            <ac:spMk id="21" creationId="{3C857062-F544-4A7B-A770-EE13E864908A}"/>
          </ac:spMkLst>
        </pc:spChg>
        <pc:spChg chg="add mod">
          <ac:chgData name="RWODZI, Desire Tarwireyi" userId="f2e414da-657a-4eae-9cb2-9d4947cf517c" providerId="ADAL" clId="{BA0BB506-DD43-4192-9C34-9329AE7167B6}" dt="2021-09-03T09:07:10.045" v="14"/>
          <ac:spMkLst>
            <pc:docMk/>
            <pc:sldMk cId="2129612423" sldId="309"/>
            <ac:spMk id="22" creationId="{1F77F954-C987-4802-B276-D3A3C7331AE2}"/>
          </ac:spMkLst>
        </pc:spChg>
        <pc:spChg chg="add mod">
          <ac:chgData name="RWODZI, Desire Tarwireyi" userId="f2e414da-657a-4eae-9cb2-9d4947cf517c" providerId="ADAL" clId="{BA0BB506-DD43-4192-9C34-9329AE7167B6}" dt="2021-09-03T09:07:10.045" v="14"/>
          <ac:spMkLst>
            <pc:docMk/>
            <pc:sldMk cId="2129612423" sldId="309"/>
            <ac:spMk id="23" creationId="{34C9727D-F76E-4512-A3AB-70DCDDC10A1C}"/>
          </ac:spMkLst>
        </pc:spChg>
        <pc:spChg chg="add mod">
          <ac:chgData name="RWODZI, Desire Tarwireyi" userId="f2e414da-657a-4eae-9cb2-9d4947cf517c" providerId="ADAL" clId="{BA0BB506-DD43-4192-9C34-9329AE7167B6}" dt="2021-09-03T09:07:10.045" v="14"/>
          <ac:spMkLst>
            <pc:docMk/>
            <pc:sldMk cId="2129612423" sldId="309"/>
            <ac:spMk id="24" creationId="{6C40EA47-3321-4BAF-B712-29201C054B5D}"/>
          </ac:spMkLst>
        </pc:spChg>
        <pc:grpChg chg="del">
          <ac:chgData name="RWODZI, Desire Tarwireyi" userId="f2e414da-657a-4eae-9cb2-9d4947cf517c" providerId="ADAL" clId="{BA0BB506-DD43-4192-9C34-9329AE7167B6}" dt="2021-09-03T09:06:38.538" v="9" actId="478"/>
          <ac:grpSpMkLst>
            <pc:docMk/>
            <pc:sldMk cId="2129612423" sldId="309"/>
            <ac:grpSpMk id="14" creationId="{9BDA26D6-E4A8-47FC-8E58-DA061D30AE37}"/>
          </ac:grpSpMkLst>
        </pc:grpChg>
        <pc:grpChg chg="add mod">
          <ac:chgData name="RWODZI, Desire Tarwireyi" userId="f2e414da-657a-4eae-9cb2-9d4947cf517c" providerId="ADAL" clId="{BA0BB506-DD43-4192-9C34-9329AE7167B6}" dt="2021-09-03T09:07:18.640" v="25" actId="1036"/>
          <ac:grpSpMkLst>
            <pc:docMk/>
            <pc:sldMk cId="2129612423" sldId="309"/>
            <ac:grpSpMk id="16" creationId="{B518A8A9-4CC3-424E-9978-4B3678AFDA7E}"/>
          </ac:grpSpMkLst>
        </pc:grpChg>
        <pc:graphicFrameChg chg="add mod">
          <ac:chgData name="RWODZI, Desire Tarwireyi" userId="f2e414da-657a-4eae-9cb2-9d4947cf517c" providerId="ADAL" clId="{BA0BB506-DD43-4192-9C34-9329AE7167B6}" dt="2021-09-03T09:07:10.045" v="14"/>
          <ac:graphicFrameMkLst>
            <pc:docMk/>
            <pc:sldMk cId="2129612423" sldId="309"/>
            <ac:graphicFrameMk id="17" creationId="{AEC4D159-E964-43A1-BE14-4628EF27B463}"/>
          </ac:graphicFrameMkLst>
        </pc:graphicFrameChg>
        <pc:graphicFrameChg chg="add mod">
          <ac:chgData name="RWODZI, Desire Tarwireyi" userId="f2e414da-657a-4eae-9cb2-9d4947cf517c" providerId="ADAL" clId="{BA0BB506-DD43-4192-9C34-9329AE7167B6}" dt="2021-09-03T09:07:10.045" v="14"/>
          <ac:graphicFrameMkLst>
            <pc:docMk/>
            <pc:sldMk cId="2129612423" sldId="309"/>
            <ac:graphicFrameMk id="18" creationId="{47899167-1B46-46E5-9671-75E2C3F7A52C}"/>
          </ac:graphicFrameMkLst>
        </pc:graphicFrameChg>
        <pc:graphicFrameChg chg="add mod">
          <ac:chgData name="RWODZI, Desire Tarwireyi" userId="f2e414da-657a-4eae-9cb2-9d4947cf517c" providerId="ADAL" clId="{BA0BB506-DD43-4192-9C34-9329AE7167B6}" dt="2021-09-03T09:07:10.045" v="14"/>
          <ac:graphicFrameMkLst>
            <pc:docMk/>
            <pc:sldMk cId="2129612423" sldId="309"/>
            <ac:graphicFrameMk id="19" creationId="{6D59839C-4690-4949-B36C-A84145C1B217}"/>
          </ac:graphicFrameMkLst>
        </pc:graphicFrameChg>
        <pc:graphicFrameChg chg="add mod">
          <ac:chgData name="RWODZI, Desire Tarwireyi" userId="f2e414da-657a-4eae-9cb2-9d4947cf517c" providerId="ADAL" clId="{BA0BB506-DD43-4192-9C34-9329AE7167B6}" dt="2021-09-03T09:07:10.045" v="14"/>
          <ac:graphicFrameMkLst>
            <pc:docMk/>
            <pc:sldMk cId="2129612423" sldId="309"/>
            <ac:graphicFrameMk id="20" creationId="{6C503758-E539-4EFD-8034-87D17A1E4268}"/>
          </ac:graphicFrameMkLst>
        </pc:graphicFrameChg>
        <pc:cxnChg chg="add mod">
          <ac:chgData name="RWODZI, Desire Tarwireyi" userId="f2e414da-657a-4eae-9cb2-9d4947cf517c" providerId="ADAL" clId="{BA0BB506-DD43-4192-9C34-9329AE7167B6}" dt="2021-09-03T09:08:08.090" v="32" actId="12788"/>
          <ac:cxnSpMkLst>
            <pc:docMk/>
            <pc:sldMk cId="2129612423" sldId="309"/>
            <ac:cxnSpMk id="32" creationId="{DED1C2BF-F97F-47A7-B822-F698D66009ED}"/>
          </ac:cxnSpMkLst>
        </pc:cxnChg>
        <pc:cxnChg chg="add mod">
          <ac:chgData name="RWODZI, Desire Tarwireyi" userId="f2e414da-657a-4eae-9cb2-9d4947cf517c" providerId="ADAL" clId="{BA0BB506-DD43-4192-9C34-9329AE7167B6}" dt="2021-09-03T09:08:08.090" v="32" actId="12788"/>
          <ac:cxnSpMkLst>
            <pc:docMk/>
            <pc:sldMk cId="2129612423" sldId="309"/>
            <ac:cxnSpMk id="33" creationId="{8AF42CD3-E9F4-46BF-BDD1-D73B5EC7AC15}"/>
          </ac:cxnSpMkLst>
        </pc:cxnChg>
        <pc:cxnChg chg="add mod">
          <ac:chgData name="RWODZI, Desire Tarwireyi" userId="f2e414da-657a-4eae-9cb2-9d4947cf517c" providerId="ADAL" clId="{BA0BB506-DD43-4192-9C34-9329AE7167B6}" dt="2021-09-03T09:08:08.090" v="32" actId="12788"/>
          <ac:cxnSpMkLst>
            <pc:docMk/>
            <pc:sldMk cId="2129612423" sldId="309"/>
            <ac:cxnSpMk id="34" creationId="{CE42D6C7-E54C-4B44-9D71-6C5EB4149EAE}"/>
          </ac:cxnSpMkLst>
        </pc:cxnChg>
      </pc:sldChg>
      <pc:sldChg chg="mod modShow">
        <pc:chgData name="RWODZI, Desire Tarwireyi" userId="f2e414da-657a-4eae-9cb2-9d4947cf517c" providerId="ADAL" clId="{BA0BB506-DD43-4192-9C34-9329AE7167B6}" dt="2021-09-06T03:10:06.335" v="163" actId="729"/>
        <pc:sldMkLst>
          <pc:docMk/>
          <pc:sldMk cId="2887935953" sldId="310"/>
        </pc:sldMkLst>
      </pc:sldChg>
      <pc:sldChg chg="mod modShow">
        <pc:chgData name="RWODZI, Desire Tarwireyi" userId="f2e414da-657a-4eae-9cb2-9d4947cf517c" providerId="ADAL" clId="{BA0BB506-DD43-4192-9C34-9329AE7167B6}" dt="2021-09-06T03:10:06.335" v="163" actId="729"/>
        <pc:sldMkLst>
          <pc:docMk/>
          <pc:sldMk cId="875623713" sldId="311"/>
        </pc:sldMkLst>
      </pc:sldChg>
      <pc:sldChg chg="mod modShow">
        <pc:chgData name="RWODZI, Desire Tarwireyi" userId="f2e414da-657a-4eae-9cb2-9d4947cf517c" providerId="ADAL" clId="{BA0BB506-DD43-4192-9C34-9329AE7167B6}" dt="2021-09-06T03:10:06.335" v="163" actId="729"/>
        <pc:sldMkLst>
          <pc:docMk/>
          <pc:sldMk cId="1958448566" sldId="312"/>
        </pc:sldMkLst>
      </pc:sldChg>
      <pc:sldChg chg="mod modShow">
        <pc:chgData name="RWODZI, Desire Tarwireyi" userId="f2e414da-657a-4eae-9cb2-9d4947cf517c" providerId="ADAL" clId="{BA0BB506-DD43-4192-9C34-9329AE7167B6}" dt="2021-09-06T03:10:06.335" v="163" actId="729"/>
        <pc:sldMkLst>
          <pc:docMk/>
          <pc:sldMk cId="4272825479" sldId="313"/>
        </pc:sldMkLst>
      </pc:sldChg>
      <pc:sldChg chg="mod modShow">
        <pc:chgData name="RWODZI, Desire Tarwireyi" userId="f2e414da-657a-4eae-9cb2-9d4947cf517c" providerId="ADAL" clId="{BA0BB506-DD43-4192-9C34-9329AE7167B6}" dt="2021-09-06T03:10:06.335" v="163" actId="729"/>
        <pc:sldMkLst>
          <pc:docMk/>
          <pc:sldMk cId="3525296899" sldId="314"/>
        </pc:sldMkLst>
      </pc:sldChg>
      <pc:sldChg chg="mod modShow">
        <pc:chgData name="RWODZI, Desire Tarwireyi" userId="f2e414da-657a-4eae-9cb2-9d4947cf517c" providerId="ADAL" clId="{BA0BB506-DD43-4192-9C34-9329AE7167B6}" dt="2021-09-06T03:10:06.335" v="163" actId="729"/>
        <pc:sldMkLst>
          <pc:docMk/>
          <pc:sldMk cId="968739294" sldId="315"/>
        </pc:sldMkLst>
      </pc:sldChg>
      <pc:sldChg chg="mod modShow">
        <pc:chgData name="RWODZI, Desire Tarwireyi" userId="f2e414da-657a-4eae-9cb2-9d4947cf517c" providerId="ADAL" clId="{BA0BB506-DD43-4192-9C34-9329AE7167B6}" dt="2021-09-06T03:10:06.335" v="163" actId="729"/>
        <pc:sldMkLst>
          <pc:docMk/>
          <pc:sldMk cId="1063183627" sldId="318"/>
        </pc:sldMkLst>
      </pc:sldChg>
      <pc:sldChg chg="mod modShow">
        <pc:chgData name="RWODZI, Desire Tarwireyi" userId="f2e414da-657a-4eae-9cb2-9d4947cf517c" providerId="ADAL" clId="{BA0BB506-DD43-4192-9C34-9329AE7167B6}" dt="2021-09-06T03:10:06.335" v="163" actId="729"/>
        <pc:sldMkLst>
          <pc:docMk/>
          <pc:sldMk cId="609333949" sldId="319"/>
        </pc:sldMkLst>
      </pc:sldChg>
      <pc:sldChg chg="mod modShow">
        <pc:chgData name="RWODZI, Desire Tarwireyi" userId="f2e414da-657a-4eae-9cb2-9d4947cf517c" providerId="ADAL" clId="{BA0BB506-DD43-4192-9C34-9329AE7167B6}" dt="2021-09-06T03:10:06.335" v="163" actId="729"/>
        <pc:sldMkLst>
          <pc:docMk/>
          <pc:sldMk cId="4101412329" sldId="320"/>
        </pc:sldMkLst>
      </pc:sldChg>
      <pc:sldChg chg="mod modShow">
        <pc:chgData name="RWODZI, Desire Tarwireyi" userId="f2e414da-657a-4eae-9cb2-9d4947cf517c" providerId="ADAL" clId="{BA0BB506-DD43-4192-9C34-9329AE7167B6}" dt="2021-09-06T03:10:06.335" v="163" actId="729"/>
        <pc:sldMkLst>
          <pc:docMk/>
          <pc:sldMk cId="2658174028" sldId="321"/>
        </pc:sldMkLst>
      </pc:sldChg>
      <pc:sldChg chg="mod modShow">
        <pc:chgData name="RWODZI, Desire Tarwireyi" userId="f2e414da-657a-4eae-9cb2-9d4947cf517c" providerId="ADAL" clId="{BA0BB506-DD43-4192-9C34-9329AE7167B6}" dt="2021-09-06T03:10:06.335" v="163" actId="729"/>
        <pc:sldMkLst>
          <pc:docMk/>
          <pc:sldMk cId="973897875" sldId="322"/>
        </pc:sldMkLst>
      </pc:sldChg>
      <pc:sldChg chg="mod modShow">
        <pc:chgData name="RWODZI, Desire Tarwireyi" userId="f2e414da-657a-4eae-9cb2-9d4947cf517c" providerId="ADAL" clId="{BA0BB506-DD43-4192-9C34-9329AE7167B6}" dt="2021-09-06T03:10:06.335" v="163" actId="729"/>
        <pc:sldMkLst>
          <pc:docMk/>
          <pc:sldMk cId="2477371541" sldId="324"/>
        </pc:sldMkLst>
      </pc:sldChg>
      <pc:sldChg chg="mod modShow">
        <pc:chgData name="RWODZI, Desire Tarwireyi" userId="f2e414da-657a-4eae-9cb2-9d4947cf517c" providerId="ADAL" clId="{BA0BB506-DD43-4192-9C34-9329AE7167B6}" dt="2021-09-06T03:10:06.335" v="163" actId="729"/>
        <pc:sldMkLst>
          <pc:docMk/>
          <pc:sldMk cId="1815681425" sldId="325"/>
        </pc:sldMkLst>
      </pc:sldChg>
      <pc:sldChg chg="mod modShow">
        <pc:chgData name="RWODZI, Desire Tarwireyi" userId="f2e414da-657a-4eae-9cb2-9d4947cf517c" providerId="ADAL" clId="{BA0BB506-DD43-4192-9C34-9329AE7167B6}" dt="2021-09-06T03:10:06.335" v="163" actId="729"/>
        <pc:sldMkLst>
          <pc:docMk/>
          <pc:sldMk cId="3133019903" sldId="327"/>
        </pc:sldMkLst>
      </pc:sldChg>
      <pc:sldChg chg="mod modShow">
        <pc:chgData name="RWODZI, Desire Tarwireyi" userId="f2e414da-657a-4eae-9cb2-9d4947cf517c" providerId="ADAL" clId="{BA0BB506-DD43-4192-9C34-9329AE7167B6}" dt="2021-09-06T03:10:06.335" v="163" actId="729"/>
        <pc:sldMkLst>
          <pc:docMk/>
          <pc:sldMk cId="2831567239" sldId="328"/>
        </pc:sldMkLst>
      </pc:sldChg>
      <pc:sldChg chg="mod modShow">
        <pc:chgData name="RWODZI, Desire Tarwireyi" userId="f2e414da-657a-4eae-9cb2-9d4947cf517c" providerId="ADAL" clId="{BA0BB506-DD43-4192-9C34-9329AE7167B6}" dt="2021-09-06T03:10:06.335" v="163" actId="729"/>
        <pc:sldMkLst>
          <pc:docMk/>
          <pc:sldMk cId="462724243" sldId="329"/>
        </pc:sldMkLst>
      </pc:sldChg>
      <pc:sldChg chg="mod modShow">
        <pc:chgData name="RWODZI, Desire Tarwireyi" userId="f2e414da-657a-4eae-9cb2-9d4947cf517c" providerId="ADAL" clId="{BA0BB506-DD43-4192-9C34-9329AE7167B6}" dt="2021-09-06T03:10:06.335" v="163" actId="729"/>
        <pc:sldMkLst>
          <pc:docMk/>
          <pc:sldMk cId="2295960888" sldId="330"/>
        </pc:sldMkLst>
      </pc:sldChg>
      <pc:sldChg chg="mod modShow">
        <pc:chgData name="RWODZI, Desire Tarwireyi" userId="f2e414da-657a-4eae-9cb2-9d4947cf517c" providerId="ADAL" clId="{BA0BB506-DD43-4192-9C34-9329AE7167B6}" dt="2021-09-06T03:10:06.335" v="163" actId="729"/>
        <pc:sldMkLst>
          <pc:docMk/>
          <pc:sldMk cId="3562079353" sldId="331"/>
        </pc:sldMkLst>
      </pc:sldChg>
      <pc:sldChg chg="mod modShow">
        <pc:chgData name="RWODZI, Desire Tarwireyi" userId="f2e414da-657a-4eae-9cb2-9d4947cf517c" providerId="ADAL" clId="{BA0BB506-DD43-4192-9C34-9329AE7167B6}" dt="2021-09-06T03:10:06.335" v="163" actId="729"/>
        <pc:sldMkLst>
          <pc:docMk/>
          <pc:sldMk cId="2182621982" sldId="332"/>
        </pc:sldMkLst>
      </pc:sldChg>
      <pc:sldChg chg="mod modShow">
        <pc:chgData name="RWODZI, Desire Tarwireyi" userId="f2e414da-657a-4eae-9cb2-9d4947cf517c" providerId="ADAL" clId="{BA0BB506-DD43-4192-9C34-9329AE7167B6}" dt="2021-09-06T03:10:06.335" v="163" actId="729"/>
        <pc:sldMkLst>
          <pc:docMk/>
          <pc:sldMk cId="1188509194" sldId="333"/>
        </pc:sldMkLst>
      </pc:sldChg>
      <pc:sldChg chg="mod modShow">
        <pc:chgData name="RWODZI, Desire Tarwireyi" userId="f2e414da-657a-4eae-9cb2-9d4947cf517c" providerId="ADAL" clId="{BA0BB506-DD43-4192-9C34-9329AE7167B6}" dt="2021-09-06T03:10:06.335" v="163" actId="729"/>
        <pc:sldMkLst>
          <pc:docMk/>
          <pc:sldMk cId="753986281" sldId="334"/>
        </pc:sldMkLst>
      </pc:sldChg>
      <pc:sldChg chg="mod modShow">
        <pc:chgData name="RWODZI, Desire Tarwireyi" userId="f2e414da-657a-4eae-9cb2-9d4947cf517c" providerId="ADAL" clId="{BA0BB506-DD43-4192-9C34-9329AE7167B6}" dt="2021-09-06T03:10:06.335" v="163" actId="729"/>
        <pc:sldMkLst>
          <pc:docMk/>
          <pc:sldMk cId="1074308107" sldId="335"/>
        </pc:sldMkLst>
      </pc:sldChg>
      <pc:sldChg chg="mod modShow">
        <pc:chgData name="RWODZI, Desire Tarwireyi" userId="f2e414da-657a-4eae-9cb2-9d4947cf517c" providerId="ADAL" clId="{BA0BB506-DD43-4192-9C34-9329AE7167B6}" dt="2021-09-06T03:10:06.335" v="163" actId="729"/>
        <pc:sldMkLst>
          <pc:docMk/>
          <pc:sldMk cId="2200401309" sldId="336"/>
        </pc:sldMkLst>
      </pc:sldChg>
      <pc:sldChg chg="mod modShow">
        <pc:chgData name="RWODZI, Desire Tarwireyi" userId="f2e414da-657a-4eae-9cb2-9d4947cf517c" providerId="ADAL" clId="{BA0BB506-DD43-4192-9C34-9329AE7167B6}" dt="2021-09-06T03:10:06.335" v="163" actId="729"/>
        <pc:sldMkLst>
          <pc:docMk/>
          <pc:sldMk cId="2657940305" sldId="337"/>
        </pc:sldMkLst>
      </pc:sldChg>
      <pc:sldChg chg="mod modShow">
        <pc:chgData name="RWODZI, Desire Tarwireyi" userId="f2e414da-657a-4eae-9cb2-9d4947cf517c" providerId="ADAL" clId="{BA0BB506-DD43-4192-9C34-9329AE7167B6}" dt="2021-09-06T03:10:06.335" v="163" actId="729"/>
        <pc:sldMkLst>
          <pc:docMk/>
          <pc:sldMk cId="2208692848" sldId="342"/>
        </pc:sldMkLst>
      </pc:sldChg>
      <pc:sldChg chg="mod modShow">
        <pc:chgData name="RWODZI, Desire Tarwireyi" userId="f2e414da-657a-4eae-9cb2-9d4947cf517c" providerId="ADAL" clId="{BA0BB506-DD43-4192-9C34-9329AE7167B6}" dt="2021-09-06T03:10:06.335" v="163" actId="729"/>
        <pc:sldMkLst>
          <pc:docMk/>
          <pc:sldMk cId="3153307201" sldId="343"/>
        </pc:sldMkLst>
      </pc:sldChg>
      <pc:sldChg chg="addSp delSp modSp mod modShow delCm">
        <pc:chgData name="RWODZI, Desire Tarwireyi" userId="f2e414da-657a-4eae-9cb2-9d4947cf517c" providerId="ADAL" clId="{BA0BB506-DD43-4192-9C34-9329AE7167B6}" dt="2021-09-06T03:11:13.457" v="165" actId="20577"/>
        <pc:sldMkLst>
          <pc:docMk/>
          <pc:sldMk cId="976458911" sldId="348"/>
        </pc:sldMkLst>
        <pc:spChg chg="mod">
          <ac:chgData name="RWODZI, Desire Tarwireyi" userId="f2e414da-657a-4eae-9cb2-9d4947cf517c" providerId="ADAL" clId="{BA0BB506-DD43-4192-9C34-9329AE7167B6}" dt="2021-09-06T03:11:13.457" v="165" actId="20577"/>
          <ac:spMkLst>
            <pc:docMk/>
            <pc:sldMk cId="976458911" sldId="348"/>
            <ac:spMk id="2" creationId="{00000000-0000-0000-0000-000000000000}"/>
          </ac:spMkLst>
        </pc:spChg>
        <pc:spChg chg="mod">
          <ac:chgData name="RWODZI, Desire Tarwireyi" userId="f2e414da-657a-4eae-9cb2-9d4947cf517c" providerId="ADAL" clId="{BA0BB506-DD43-4192-9C34-9329AE7167B6}" dt="2021-09-06T03:05:52.660" v="118" actId="20577"/>
          <ac:spMkLst>
            <pc:docMk/>
            <pc:sldMk cId="976458911" sldId="348"/>
            <ac:spMk id="5" creationId="{00000000-0000-0000-0000-000000000000}"/>
          </ac:spMkLst>
        </pc:spChg>
        <pc:spChg chg="add mod">
          <ac:chgData name="RWODZI, Desire Tarwireyi" userId="f2e414da-657a-4eae-9cb2-9d4947cf517c" providerId="ADAL" clId="{BA0BB506-DD43-4192-9C34-9329AE7167B6}" dt="2021-09-03T09:17:23.708" v="56"/>
          <ac:spMkLst>
            <pc:docMk/>
            <pc:sldMk cId="976458911" sldId="348"/>
            <ac:spMk id="9" creationId="{1770A700-6C59-4857-80F3-40BAE573EDA4}"/>
          </ac:spMkLst>
        </pc:spChg>
        <pc:spChg chg="add mod">
          <ac:chgData name="RWODZI, Desire Tarwireyi" userId="f2e414da-657a-4eae-9cb2-9d4947cf517c" providerId="ADAL" clId="{BA0BB506-DD43-4192-9C34-9329AE7167B6}" dt="2021-09-03T09:17:23.708" v="56"/>
          <ac:spMkLst>
            <pc:docMk/>
            <pc:sldMk cId="976458911" sldId="348"/>
            <ac:spMk id="10" creationId="{A7AE0326-66DC-472E-B4B6-E084C0253BA3}"/>
          </ac:spMkLst>
        </pc:spChg>
        <pc:spChg chg="add mod">
          <ac:chgData name="RWODZI, Desire Tarwireyi" userId="f2e414da-657a-4eae-9cb2-9d4947cf517c" providerId="ADAL" clId="{BA0BB506-DD43-4192-9C34-9329AE7167B6}" dt="2021-09-03T09:17:23.708" v="56"/>
          <ac:spMkLst>
            <pc:docMk/>
            <pc:sldMk cId="976458911" sldId="348"/>
            <ac:spMk id="11" creationId="{AB41CFF9-5AD5-4B73-86D9-E46B44A70216}"/>
          </ac:spMkLst>
        </pc:spChg>
        <pc:spChg chg="add mod">
          <ac:chgData name="RWODZI, Desire Tarwireyi" userId="f2e414da-657a-4eae-9cb2-9d4947cf517c" providerId="ADAL" clId="{BA0BB506-DD43-4192-9C34-9329AE7167B6}" dt="2021-09-03T09:18:24.318" v="74" actId="1076"/>
          <ac:spMkLst>
            <pc:docMk/>
            <pc:sldMk cId="976458911" sldId="348"/>
            <ac:spMk id="12" creationId="{14BCFACD-C5D1-413C-AD34-501BAE091338}"/>
          </ac:spMkLst>
        </pc:spChg>
        <pc:spChg chg="add mod">
          <ac:chgData name="RWODZI, Desire Tarwireyi" userId="f2e414da-657a-4eae-9cb2-9d4947cf517c" providerId="ADAL" clId="{BA0BB506-DD43-4192-9C34-9329AE7167B6}" dt="2021-09-03T09:17:23.708" v="56"/>
          <ac:spMkLst>
            <pc:docMk/>
            <pc:sldMk cId="976458911" sldId="348"/>
            <ac:spMk id="22" creationId="{F948AD07-60CF-4711-A64F-587FD1BAAA53}"/>
          </ac:spMkLst>
        </pc:spChg>
        <pc:spChg chg="add mod">
          <ac:chgData name="RWODZI, Desire Tarwireyi" userId="f2e414da-657a-4eae-9cb2-9d4947cf517c" providerId="ADAL" clId="{BA0BB506-DD43-4192-9C34-9329AE7167B6}" dt="2021-09-03T09:17:23.708" v="56"/>
          <ac:spMkLst>
            <pc:docMk/>
            <pc:sldMk cId="976458911" sldId="348"/>
            <ac:spMk id="23" creationId="{EAD62D27-49C3-429B-9406-9DE5FAAE548B}"/>
          </ac:spMkLst>
        </pc:spChg>
        <pc:spChg chg="add mod">
          <ac:chgData name="RWODZI, Desire Tarwireyi" userId="f2e414da-657a-4eae-9cb2-9d4947cf517c" providerId="ADAL" clId="{BA0BB506-DD43-4192-9C34-9329AE7167B6}" dt="2021-09-03T09:17:23.708" v="56"/>
          <ac:spMkLst>
            <pc:docMk/>
            <pc:sldMk cId="976458911" sldId="348"/>
            <ac:spMk id="24" creationId="{3A08424D-76CE-4651-9D98-1586D36E539C}"/>
          </ac:spMkLst>
        </pc:spChg>
        <pc:spChg chg="add mod">
          <ac:chgData name="RWODZI, Desire Tarwireyi" userId="f2e414da-657a-4eae-9cb2-9d4947cf517c" providerId="ADAL" clId="{BA0BB506-DD43-4192-9C34-9329AE7167B6}" dt="2021-09-03T09:17:23.708" v="56"/>
          <ac:spMkLst>
            <pc:docMk/>
            <pc:sldMk cId="976458911" sldId="348"/>
            <ac:spMk id="26" creationId="{B4CB0A0E-5F49-403E-9472-624C290E36E7}"/>
          </ac:spMkLst>
        </pc:spChg>
        <pc:spChg chg="add mod">
          <ac:chgData name="RWODZI, Desire Tarwireyi" userId="f2e414da-657a-4eae-9cb2-9d4947cf517c" providerId="ADAL" clId="{BA0BB506-DD43-4192-9C34-9329AE7167B6}" dt="2021-09-03T09:18:06.885" v="72" actId="164"/>
          <ac:spMkLst>
            <pc:docMk/>
            <pc:sldMk cId="976458911" sldId="348"/>
            <ac:spMk id="28" creationId="{AFE39116-B6CC-4DB1-B68D-8B5B4BAD30E1}"/>
          </ac:spMkLst>
        </pc:spChg>
        <pc:grpChg chg="add mod">
          <ac:chgData name="RWODZI, Desire Tarwireyi" userId="f2e414da-657a-4eae-9cb2-9d4947cf517c" providerId="ADAL" clId="{BA0BB506-DD43-4192-9C34-9329AE7167B6}" dt="2021-09-03T09:18:06.885" v="72" actId="164"/>
          <ac:grpSpMkLst>
            <pc:docMk/>
            <pc:sldMk cId="976458911" sldId="348"/>
            <ac:grpSpMk id="4" creationId="{DAFD8BF8-4DAC-4E1D-BE5D-2B9996083B36}"/>
          </ac:grpSpMkLst>
        </pc:grpChg>
        <pc:grpChg chg="add mod">
          <ac:chgData name="RWODZI, Desire Tarwireyi" userId="f2e414da-657a-4eae-9cb2-9d4947cf517c" providerId="ADAL" clId="{BA0BB506-DD43-4192-9C34-9329AE7167B6}" dt="2021-09-03T09:18:06.885" v="72" actId="164"/>
          <ac:grpSpMkLst>
            <pc:docMk/>
            <pc:sldMk cId="976458911" sldId="348"/>
            <ac:grpSpMk id="6" creationId="{51A166D8-E850-4219-B035-83817B449537}"/>
          </ac:grpSpMkLst>
        </pc:grpChg>
        <pc:grpChg chg="add mod">
          <ac:chgData name="RWODZI, Desire Tarwireyi" userId="f2e414da-657a-4eae-9cb2-9d4947cf517c" providerId="ADAL" clId="{BA0BB506-DD43-4192-9C34-9329AE7167B6}" dt="2021-09-03T09:17:23.708" v="56"/>
          <ac:grpSpMkLst>
            <pc:docMk/>
            <pc:sldMk cId="976458911" sldId="348"/>
            <ac:grpSpMk id="8" creationId="{AB5ADD48-A58C-43F7-87A2-941203FDED7F}"/>
          </ac:grpSpMkLst>
        </pc:grpChg>
        <pc:grpChg chg="add mod">
          <ac:chgData name="RWODZI, Desire Tarwireyi" userId="f2e414da-657a-4eae-9cb2-9d4947cf517c" providerId="ADAL" clId="{BA0BB506-DD43-4192-9C34-9329AE7167B6}" dt="2021-09-03T09:17:23.708" v="56"/>
          <ac:grpSpMkLst>
            <pc:docMk/>
            <pc:sldMk cId="976458911" sldId="348"/>
            <ac:grpSpMk id="19" creationId="{CAD749B8-D0D3-4413-A1DF-A83F48584F08}"/>
          </ac:grpSpMkLst>
        </pc:grpChg>
        <pc:grpChg chg="add mod">
          <ac:chgData name="RWODZI, Desire Tarwireyi" userId="f2e414da-657a-4eae-9cb2-9d4947cf517c" providerId="ADAL" clId="{BA0BB506-DD43-4192-9C34-9329AE7167B6}" dt="2021-09-03T09:17:23.708" v="56"/>
          <ac:grpSpMkLst>
            <pc:docMk/>
            <pc:sldMk cId="976458911" sldId="348"/>
            <ac:grpSpMk id="20" creationId="{215084E9-F750-42F2-A280-89A49126996B}"/>
          </ac:grpSpMkLst>
        </pc:grpChg>
        <pc:graphicFrameChg chg="del">
          <ac:chgData name="RWODZI, Desire Tarwireyi" userId="f2e414da-657a-4eae-9cb2-9d4947cf517c" providerId="ADAL" clId="{BA0BB506-DD43-4192-9C34-9329AE7167B6}" dt="2021-09-03T09:15:50.261" v="53" actId="478"/>
          <ac:graphicFrameMkLst>
            <pc:docMk/>
            <pc:sldMk cId="976458911" sldId="348"/>
            <ac:graphicFrameMk id="7" creationId="{00000000-0000-0000-0000-000000000000}"/>
          </ac:graphicFrameMkLst>
        </pc:graphicFrameChg>
        <pc:graphicFrameChg chg="add mod">
          <ac:chgData name="RWODZI, Desire Tarwireyi" userId="f2e414da-657a-4eae-9cb2-9d4947cf517c" providerId="ADAL" clId="{BA0BB506-DD43-4192-9C34-9329AE7167B6}" dt="2021-09-03T09:17:23.708" v="56"/>
          <ac:graphicFrameMkLst>
            <pc:docMk/>
            <pc:sldMk cId="976458911" sldId="348"/>
            <ac:graphicFrameMk id="17" creationId="{1018C7BA-4551-47E7-9862-344D57602372}"/>
          </ac:graphicFrameMkLst>
        </pc:graphicFrameChg>
        <pc:graphicFrameChg chg="add mod">
          <ac:chgData name="RWODZI, Desire Tarwireyi" userId="f2e414da-657a-4eae-9cb2-9d4947cf517c" providerId="ADAL" clId="{BA0BB506-DD43-4192-9C34-9329AE7167B6}" dt="2021-09-03T09:17:23.708" v="56"/>
          <ac:graphicFrameMkLst>
            <pc:docMk/>
            <pc:sldMk cId="976458911" sldId="348"/>
            <ac:graphicFrameMk id="18" creationId="{11A6FE98-2D72-4309-BAC5-FC20DCCA1A17}"/>
          </ac:graphicFrameMkLst>
        </pc:graphicFrameChg>
        <pc:cxnChg chg="add mod">
          <ac:chgData name="RWODZI, Desire Tarwireyi" userId="f2e414da-657a-4eae-9cb2-9d4947cf517c" providerId="ADAL" clId="{BA0BB506-DD43-4192-9C34-9329AE7167B6}" dt="2021-09-03T09:17:23.708" v="56"/>
          <ac:cxnSpMkLst>
            <pc:docMk/>
            <pc:sldMk cId="976458911" sldId="348"/>
            <ac:cxnSpMk id="13" creationId="{F31C052E-6E6B-4348-ABCD-0D871B353C29}"/>
          </ac:cxnSpMkLst>
        </pc:cxnChg>
        <pc:cxnChg chg="add mod">
          <ac:chgData name="RWODZI, Desire Tarwireyi" userId="f2e414da-657a-4eae-9cb2-9d4947cf517c" providerId="ADAL" clId="{BA0BB506-DD43-4192-9C34-9329AE7167B6}" dt="2021-09-03T09:17:23.708" v="56"/>
          <ac:cxnSpMkLst>
            <pc:docMk/>
            <pc:sldMk cId="976458911" sldId="348"/>
            <ac:cxnSpMk id="14" creationId="{20F1936A-EE57-4DBE-BBAD-C7F577365337}"/>
          </ac:cxnSpMkLst>
        </pc:cxnChg>
        <pc:cxnChg chg="add mod">
          <ac:chgData name="RWODZI, Desire Tarwireyi" userId="f2e414da-657a-4eae-9cb2-9d4947cf517c" providerId="ADAL" clId="{BA0BB506-DD43-4192-9C34-9329AE7167B6}" dt="2021-09-03T09:18:18.467" v="73" actId="1036"/>
          <ac:cxnSpMkLst>
            <pc:docMk/>
            <pc:sldMk cId="976458911" sldId="348"/>
            <ac:cxnSpMk id="15" creationId="{D0119024-39A7-44A1-9B6B-3B0C37236346}"/>
          </ac:cxnSpMkLst>
        </pc:cxnChg>
        <pc:cxnChg chg="add mod">
          <ac:chgData name="RWODZI, Desire Tarwireyi" userId="f2e414da-657a-4eae-9cb2-9d4947cf517c" providerId="ADAL" clId="{BA0BB506-DD43-4192-9C34-9329AE7167B6}" dt="2021-09-03T09:17:23.708" v="56"/>
          <ac:cxnSpMkLst>
            <pc:docMk/>
            <pc:sldMk cId="976458911" sldId="348"/>
            <ac:cxnSpMk id="16" creationId="{08C15C23-909A-4B44-B401-6AF234056216}"/>
          </ac:cxnSpMkLst>
        </pc:cxnChg>
        <pc:cxnChg chg="add mod">
          <ac:chgData name="RWODZI, Desire Tarwireyi" userId="f2e414da-657a-4eae-9cb2-9d4947cf517c" providerId="ADAL" clId="{BA0BB506-DD43-4192-9C34-9329AE7167B6}" dt="2021-09-03T09:17:23.708" v="56"/>
          <ac:cxnSpMkLst>
            <pc:docMk/>
            <pc:sldMk cId="976458911" sldId="348"/>
            <ac:cxnSpMk id="21" creationId="{7C49DF0F-F832-408E-B91D-F8C02B706C9D}"/>
          </ac:cxnSpMkLst>
        </pc:cxnChg>
        <pc:cxnChg chg="add mod">
          <ac:chgData name="RWODZI, Desire Tarwireyi" userId="f2e414da-657a-4eae-9cb2-9d4947cf517c" providerId="ADAL" clId="{BA0BB506-DD43-4192-9C34-9329AE7167B6}" dt="2021-09-03T09:17:23.708" v="56"/>
          <ac:cxnSpMkLst>
            <pc:docMk/>
            <pc:sldMk cId="976458911" sldId="348"/>
            <ac:cxnSpMk id="25" creationId="{E9C12973-D660-4F35-8630-C59643A5F8C7}"/>
          </ac:cxnSpMkLst>
        </pc:cxnChg>
        <pc:cxnChg chg="add mod">
          <ac:chgData name="RWODZI, Desire Tarwireyi" userId="f2e414da-657a-4eae-9cb2-9d4947cf517c" providerId="ADAL" clId="{BA0BB506-DD43-4192-9C34-9329AE7167B6}" dt="2021-09-03T09:17:23.708" v="56"/>
          <ac:cxnSpMkLst>
            <pc:docMk/>
            <pc:sldMk cId="976458911" sldId="348"/>
            <ac:cxnSpMk id="27" creationId="{4B2E6B72-6B76-40A9-82A0-AC6E02DBBD4C}"/>
          </ac:cxnSpMkLst>
        </pc:cxnChg>
        <pc:cxnChg chg="add mod">
          <ac:chgData name="RWODZI, Desire Tarwireyi" userId="f2e414da-657a-4eae-9cb2-9d4947cf517c" providerId="ADAL" clId="{BA0BB506-DD43-4192-9C34-9329AE7167B6}" dt="2021-09-03T09:18:42.826" v="81" actId="1036"/>
          <ac:cxnSpMkLst>
            <pc:docMk/>
            <pc:sldMk cId="976458911" sldId="348"/>
            <ac:cxnSpMk id="29" creationId="{35CC755E-4C5E-424A-989E-066EE646664F}"/>
          </ac:cxnSpMkLst>
        </pc:cxnChg>
      </pc:sldChg>
      <pc:sldChg chg="mod modShow">
        <pc:chgData name="RWODZI, Desire Tarwireyi" userId="f2e414da-657a-4eae-9cb2-9d4947cf517c" providerId="ADAL" clId="{BA0BB506-DD43-4192-9C34-9329AE7167B6}" dt="2021-09-06T03:10:06.335" v="163" actId="729"/>
        <pc:sldMkLst>
          <pc:docMk/>
          <pc:sldMk cId="3893764962" sldId="349"/>
        </pc:sldMkLst>
      </pc:sldChg>
      <pc:sldChg chg="mod modShow">
        <pc:chgData name="RWODZI, Desire Tarwireyi" userId="f2e414da-657a-4eae-9cb2-9d4947cf517c" providerId="ADAL" clId="{BA0BB506-DD43-4192-9C34-9329AE7167B6}" dt="2021-09-06T03:10:06.335" v="163" actId="729"/>
        <pc:sldMkLst>
          <pc:docMk/>
          <pc:sldMk cId="2129062734" sldId="350"/>
        </pc:sldMkLst>
      </pc:sldChg>
      <pc:sldChg chg="mod modShow">
        <pc:chgData name="RWODZI, Desire Tarwireyi" userId="f2e414da-657a-4eae-9cb2-9d4947cf517c" providerId="ADAL" clId="{BA0BB506-DD43-4192-9C34-9329AE7167B6}" dt="2021-09-06T03:10:06.335" v="163" actId="729"/>
        <pc:sldMkLst>
          <pc:docMk/>
          <pc:sldMk cId="2330344048" sldId="351"/>
        </pc:sldMkLst>
      </pc:sldChg>
      <pc:sldChg chg="mod modShow">
        <pc:chgData name="RWODZI, Desire Tarwireyi" userId="f2e414da-657a-4eae-9cb2-9d4947cf517c" providerId="ADAL" clId="{BA0BB506-DD43-4192-9C34-9329AE7167B6}" dt="2021-09-06T03:10:06.335" v="163" actId="729"/>
        <pc:sldMkLst>
          <pc:docMk/>
          <pc:sldMk cId="383264445" sldId="355"/>
        </pc:sldMkLst>
      </pc:sldChg>
      <pc:sldChg chg="mod modShow">
        <pc:chgData name="RWODZI, Desire Tarwireyi" userId="f2e414da-657a-4eae-9cb2-9d4947cf517c" providerId="ADAL" clId="{BA0BB506-DD43-4192-9C34-9329AE7167B6}" dt="2021-09-06T03:10:06.335" v="163" actId="729"/>
        <pc:sldMkLst>
          <pc:docMk/>
          <pc:sldMk cId="1914159730" sldId="356"/>
        </pc:sldMkLst>
      </pc:sldChg>
      <pc:sldChg chg="mod modShow">
        <pc:chgData name="RWODZI, Desire Tarwireyi" userId="f2e414da-657a-4eae-9cb2-9d4947cf517c" providerId="ADAL" clId="{BA0BB506-DD43-4192-9C34-9329AE7167B6}" dt="2021-09-06T03:10:06.335" v="163" actId="729"/>
        <pc:sldMkLst>
          <pc:docMk/>
          <pc:sldMk cId="246456319" sldId="359"/>
        </pc:sldMkLst>
      </pc:sldChg>
      <pc:sldChg chg="mod modShow">
        <pc:chgData name="RWODZI, Desire Tarwireyi" userId="f2e414da-657a-4eae-9cb2-9d4947cf517c" providerId="ADAL" clId="{BA0BB506-DD43-4192-9C34-9329AE7167B6}" dt="2021-09-06T03:10:06.335" v="163" actId="729"/>
        <pc:sldMkLst>
          <pc:docMk/>
          <pc:sldMk cId="2019783954" sldId="630"/>
        </pc:sldMkLst>
      </pc:sldChg>
      <pc:sldChg chg="mod modShow">
        <pc:chgData name="RWODZI, Desire Tarwireyi" userId="f2e414da-657a-4eae-9cb2-9d4947cf517c" providerId="ADAL" clId="{BA0BB506-DD43-4192-9C34-9329AE7167B6}" dt="2021-09-06T03:10:06.335" v="163" actId="729"/>
        <pc:sldMkLst>
          <pc:docMk/>
          <pc:sldMk cId="1407063764" sldId="637"/>
        </pc:sldMkLst>
      </pc:sldChg>
      <pc:sldChg chg="mod modShow">
        <pc:chgData name="RWODZI, Desire Tarwireyi" userId="f2e414da-657a-4eae-9cb2-9d4947cf517c" providerId="ADAL" clId="{BA0BB506-DD43-4192-9C34-9329AE7167B6}" dt="2021-09-06T03:10:06.335" v="163" actId="729"/>
        <pc:sldMkLst>
          <pc:docMk/>
          <pc:sldMk cId="107848406" sldId="638"/>
        </pc:sldMkLst>
      </pc:sldChg>
      <pc:sldChg chg="mod modShow">
        <pc:chgData name="RWODZI, Desire Tarwireyi" userId="f2e414da-657a-4eae-9cb2-9d4947cf517c" providerId="ADAL" clId="{BA0BB506-DD43-4192-9C34-9329AE7167B6}" dt="2021-09-06T03:10:06.335" v="163" actId="729"/>
        <pc:sldMkLst>
          <pc:docMk/>
          <pc:sldMk cId="4135933004" sldId="639"/>
        </pc:sldMkLst>
      </pc:sldChg>
      <pc:sldChg chg="addSp modSp mod modShow">
        <pc:chgData name="RWODZI, Desire Tarwireyi" userId="f2e414da-657a-4eae-9cb2-9d4947cf517c" providerId="ADAL" clId="{BA0BB506-DD43-4192-9C34-9329AE7167B6}" dt="2021-09-06T09:40:52.430" v="177"/>
        <pc:sldMkLst>
          <pc:docMk/>
          <pc:sldMk cId="2097310746" sldId="640"/>
        </pc:sldMkLst>
        <pc:spChg chg="add mod">
          <ac:chgData name="RWODZI, Desire Tarwireyi" userId="f2e414da-657a-4eae-9cb2-9d4947cf517c" providerId="ADAL" clId="{BA0BB506-DD43-4192-9C34-9329AE7167B6}" dt="2021-09-06T09:40:52.430" v="177"/>
          <ac:spMkLst>
            <pc:docMk/>
            <pc:sldMk cId="2097310746" sldId="640"/>
            <ac:spMk id="9" creationId="{5B9594BE-C0C0-46EB-81D4-727D7B7C91BC}"/>
          </ac:spMkLst>
        </pc:spChg>
        <pc:spChg chg="add mod">
          <ac:chgData name="RWODZI, Desire Tarwireyi" userId="f2e414da-657a-4eae-9cb2-9d4947cf517c" providerId="ADAL" clId="{BA0BB506-DD43-4192-9C34-9329AE7167B6}" dt="2021-09-06T09:40:52.430" v="177"/>
          <ac:spMkLst>
            <pc:docMk/>
            <pc:sldMk cId="2097310746" sldId="640"/>
            <ac:spMk id="10" creationId="{E4AABBCF-FD48-46FD-84EA-A572D3FA5EA6}"/>
          </ac:spMkLst>
        </pc:spChg>
        <pc:graphicFrameChg chg="mod">
          <ac:chgData name="RWODZI, Desire Tarwireyi" userId="f2e414da-657a-4eae-9cb2-9d4947cf517c" providerId="ADAL" clId="{BA0BB506-DD43-4192-9C34-9329AE7167B6}" dt="2021-09-06T09:40:44.663" v="176" actId="1036"/>
          <ac:graphicFrameMkLst>
            <pc:docMk/>
            <pc:sldMk cId="2097310746" sldId="640"/>
            <ac:graphicFrameMk id="5" creationId="{00000000-0008-0000-0D00-000002000000}"/>
          </ac:graphicFrameMkLst>
        </pc:graphicFrameChg>
        <pc:graphicFrameChg chg="mod">
          <ac:chgData name="RWODZI, Desire Tarwireyi" userId="f2e414da-657a-4eae-9cb2-9d4947cf517c" providerId="ADAL" clId="{BA0BB506-DD43-4192-9C34-9329AE7167B6}" dt="2021-09-06T09:40:44.663" v="176" actId="1036"/>
          <ac:graphicFrameMkLst>
            <pc:docMk/>
            <pc:sldMk cId="2097310746" sldId="640"/>
            <ac:graphicFrameMk id="6" creationId="{00000000-0008-0000-0000-00000F000000}"/>
          </ac:graphicFrameMkLst>
        </pc:graphicFrameChg>
      </pc:sldChg>
      <pc:sldChg chg="mod modShow">
        <pc:chgData name="RWODZI, Desire Tarwireyi" userId="f2e414da-657a-4eae-9cb2-9d4947cf517c" providerId="ADAL" clId="{BA0BB506-DD43-4192-9C34-9329AE7167B6}" dt="2021-09-06T03:10:06.335" v="163" actId="729"/>
        <pc:sldMkLst>
          <pc:docMk/>
          <pc:sldMk cId="3496797469" sldId="641"/>
        </pc:sldMkLst>
      </pc:sldChg>
      <pc:sldChg chg="mod modShow">
        <pc:chgData name="RWODZI, Desire Tarwireyi" userId="f2e414da-657a-4eae-9cb2-9d4947cf517c" providerId="ADAL" clId="{BA0BB506-DD43-4192-9C34-9329AE7167B6}" dt="2021-09-06T03:10:06.335" v="163" actId="729"/>
        <pc:sldMkLst>
          <pc:docMk/>
          <pc:sldMk cId="4043907028" sldId="642"/>
        </pc:sldMkLst>
      </pc:sldChg>
      <pc:sldChg chg="mod modShow">
        <pc:chgData name="RWODZI, Desire Tarwireyi" userId="f2e414da-657a-4eae-9cb2-9d4947cf517c" providerId="ADAL" clId="{BA0BB506-DD43-4192-9C34-9329AE7167B6}" dt="2021-09-06T03:10:06.335" v="163" actId="729"/>
        <pc:sldMkLst>
          <pc:docMk/>
          <pc:sldMk cId="1528673907" sldId="643"/>
        </pc:sldMkLst>
      </pc:sldChg>
      <pc:sldChg chg="mod modShow">
        <pc:chgData name="RWODZI, Desire Tarwireyi" userId="f2e414da-657a-4eae-9cb2-9d4947cf517c" providerId="ADAL" clId="{BA0BB506-DD43-4192-9C34-9329AE7167B6}" dt="2021-09-06T03:10:06.335" v="163" actId="729"/>
        <pc:sldMkLst>
          <pc:docMk/>
          <pc:sldMk cId="895492031" sldId="2991"/>
        </pc:sldMkLst>
      </pc:sldChg>
      <pc:sldChg chg="addSp delSp modSp add mod modShow">
        <pc:chgData name="RWODZI, Desire Tarwireyi" userId="f2e414da-657a-4eae-9cb2-9d4947cf517c" providerId="ADAL" clId="{BA0BB506-DD43-4192-9C34-9329AE7167B6}" dt="2021-09-06T03:10:06.335" v="163" actId="729"/>
        <pc:sldMkLst>
          <pc:docMk/>
          <pc:sldMk cId="1676671845" sldId="2992"/>
        </pc:sldMkLst>
        <pc:spChg chg="mod">
          <ac:chgData name="RWODZI, Desire Tarwireyi" userId="f2e414da-657a-4eae-9cb2-9d4947cf517c" providerId="ADAL" clId="{BA0BB506-DD43-4192-9C34-9329AE7167B6}" dt="2021-09-06T03:07:13.530" v="159" actId="20577"/>
          <ac:spMkLst>
            <pc:docMk/>
            <pc:sldMk cId="1676671845" sldId="2992"/>
            <ac:spMk id="2" creationId="{00000000-0000-0000-0000-000000000000}"/>
          </ac:spMkLst>
        </pc:spChg>
        <pc:spChg chg="mod">
          <ac:chgData name="RWODZI, Desire Tarwireyi" userId="f2e414da-657a-4eae-9cb2-9d4947cf517c" providerId="ADAL" clId="{BA0BB506-DD43-4192-9C34-9329AE7167B6}" dt="2021-09-06T03:07:02.441" v="153" actId="20577"/>
          <ac:spMkLst>
            <pc:docMk/>
            <pc:sldMk cId="1676671845" sldId="2992"/>
            <ac:spMk id="5" creationId="{00000000-0000-0000-0000-000000000000}"/>
          </ac:spMkLst>
        </pc:spChg>
        <pc:graphicFrameChg chg="add mod">
          <ac:chgData name="RWODZI, Desire Tarwireyi" userId="f2e414da-657a-4eae-9cb2-9d4947cf517c" providerId="ADAL" clId="{BA0BB506-DD43-4192-9C34-9329AE7167B6}" dt="2021-09-06T03:06:48.911" v="130" actId="1036"/>
          <ac:graphicFrameMkLst>
            <pc:docMk/>
            <pc:sldMk cId="1676671845" sldId="2992"/>
            <ac:graphicFrameMk id="6" creationId="{A9899A3C-6491-4A22-9561-28E12E6C3926}"/>
          </ac:graphicFrameMkLst>
        </pc:graphicFrameChg>
        <pc:graphicFrameChg chg="del">
          <ac:chgData name="RWODZI, Desire Tarwireyi" userId="f2e414da-657a-4eae-9cb2-9d4947cf517c" providerId="ADAL" clId="{BA0BB506-DD43-4192-9C34-9329AE7167B6}" dt="2021-09-06T03:06:31.194" v="119" actId="478"/>
          <ac:graphicFrameMkLst>
            <pc:docMk/>
            <pc:sldMk cId="1676671845" sldId="2992"/>
            <ac:graphicFrameMk id="7"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6\Masters\Lao%20PDR%20_2016.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6\Masters\Lao%20PDR%20_2016.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1.%20PLHIV_NI_Deaths_5July2021.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1.%20PLHIV_NI_Deaths_5July2021.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1.%20PLHIV_NI_Deaths_5July2021.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1.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39.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40.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42.xlsx"/><Relationship Id="rId1" Type="http://schemas.openxmlformats.org/officeDocument/2006/relationships/themeOverride" Target="../theme/themeOverride54.xml"/></Relationships>
</file>

<file path=ppt/charts/_rels/chart6.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PLHIV_NI_Deaths!$D$2</c:f>
              <c:strCache>
                <c:ptCount val="1"/>
                <c:pt idx="0">
                  <c:v> PLHIV </c:v>
                </c:pt>
              </c:strCache>
            </c:strRef>
          </c:tx>
          <c:spPr>
            <a:ln w="38100">
              <a:solidFill>
                <a:srgbClr val="63CDF6"/>
              </a:solidFill>
            </a:ln>
          </c:spPr>
          <c:marker>
            <c:symbol val="none"/>
          </c:marker>
          <c:dLbls>
            <c:dLbl>
              <c:idx val="30"/>
              <c:tx>
                <c:rich>
                  <a:bodyPr/>
                  <a:lstStyle/>
                  <a:p>
                    <a:r>
                      <a:rPr lang="en-US" dirty="0"/>
                      <a:t>15 000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E12-4916-B32D-730F9D378663}"/>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PLHIV_NI_Deaths!$D$300:$D$330</c:f>
              <c:numCache>
                <c:formatCode>_-* #,##0_-;\-* #,##0_-;_-* "-"??_-;_-@_-</c:formatCode>
                <c:ptCount val="31"/>
                <c:pt idx="0">
                  <c:v>10</c:v>
                </c:pt>
                <c:pt idx="1">
                  <c:v>25</c:v>
                </c:pt>
                <c:pt idx="2">
                  <c:v>53</c:v>
                </c:pt>
                <c:pt idx="3">
                  <c:v>94</c:v>
                </c:pt>
                <c:pt idx="4">
                  <c:v>158</c:v>
                </c:pt>
                <c:pt idx="5">
                  <c:v>253</c:v>
                </c:pt>
                <c:pt idx="6">
                  <c:v>395</c:v>
                </c:pt>
                <c:pt idx="7">
                  <c:v>632</c:v>
                </c:pt>
                <c:pt idx="8">
                  <c:v>1031</c:v>
                </c:pt>
                <c:pt idx="9">
                  <c:v>1482</c:v>
                </c:pt>
                <c:pt idx="10">
                  <c:v>1939</c:v>
                </c:pt>
                <c:pt idx="11">
                  <c:v>2549</c:v>
                </c:pt>
                <c:pt idx="12">
                  <c:v>3206</c:v>
                </c:pt>
                <c:pt idx="13">
                  <c:v>3877</c:v>
                </c:pt>
                <c:pt idx="14">
                  <c:v>4506</c:v>
                </c:pt>
                <c:pt idx="15">
                  <c:v>5180</c:v>
                </c:pt>
                <c:pt idx="16">
                  <c:v>5869</c:v>
                </c:pt>
                <c:pt idx="17">
                  <c:v>6629</c:v>
                </c:pt>
                <c:pt idx="18">
                  <c:v>7411</c:v>
                </c:pt>
                <c:pt idx="19">
                  <c:v>8191</c:v>
                </c:pt>
                <c:pt idx="20">
                  <c:v>8988</c:v>
                </c:pt>
                <c:pt idx="21">
                  <c:v>9753</c:v>
                </c:pt>
                <c:pt idx="22">
                  <c:v>10468</c:v>
                </c:pt>
                <c:pt idx="23">
                  <c:v>11161</c:v>
                </c:pt>
                <c:pt idx="24">
                  <c:v>11810</c:v>
                </c:pt>
                <c:pt idx="25">
                  <c:v>12425</c:v>
                </c:pt>
                <c:pt idx="26">
                  <c:v>13006</c:v>
                </c:pt>
                <c:pt idx="27">
                  <c:v>13552</c:v>
                </c:pt>
                <c:pt idx="28">
                  <c:v>14081</c:v>
                </c:pt>
                <c:pt idx="29">
                  <c:v>14594</c:v>
                </c:pt>
                <c:pt idx="30">
                  <c:v>15074</c:v>
                </c:pt>
              </c:numCache>
            </c:numRef>
          </c:val>
          <c:smooth val="0"/>
          <c:extLst>
            <c:ext xmlns:c16="http://schemas.microsoft.com/office/drawing/2014/chart" uri="{C3380CC4-5D6E-409C-BE32-E72D297353CC}">
              <c16:uniqueId val="{00000001-AE12-4916-B32D-730F9D378663}"/>
            </c:ext>
          </c:extLst>
        </c:ser>
        <c:ser>
          <c:idx val="1"/>
          <c:order val="1"/>
          <c:tx>
            <c:strRef>
              <c:f>PLHIV_NI_Deaths!$E$2</c:f>
              <c:strCache>
                <c:ptCount val="1"/>
                <c:pt idx="0">
                  <c:v> PLHIV Lower bound </c:v>
                </c:pt>
              </c:strCache>
            </c:strRef>
          </c:tx>
          <c:spPr>
            <a:ln w="22225">
              <a:solidFill>
                <a:srgbClr val="63CDF6"/>
              </a:solidFill>
              <a:prstDash val="sysDot"/>
            </a:ln>
          </c:spPr>
          <c:marker>
            <c:symbol val="none"/>
          </c:marker>
          <c:cat>
            <c:numRef>
              <c:f>PLHIV_NI_Deaths!$C$300:$C$330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PLHIV_NI_Deaths!$E$300:$E$330</c:f>
              <c:numCache>
                <c:formatCode>_-* #,##0_-;\-* #,##0_-;_-* "-"??_-;_-@_-</c:formatCode>
                <c:ptCount val="31"/>
                <c:pt idx="0">
                  <c:v>9</c:v>
                </c:pt>
                <c:pt idx="1">
                  <c:v>22</c:v>
                </c:pt>
                <c:pt idx="2">
                  <c:v>46</c:v>
                </c:pt>
                <c:pt idx="3">
                  <c:v>81</c:v>
                </c:pt>
                <c:pt idx="4">
                  <c:v>138</c:v>
                </c:pt>
                <c:pt idx="5">
                  <c:v>221</c:v>
                </c:pt>
                <c:pt idx="6">
                  <c:v>346</c:v>
                </c:pt>
                <c:pt idx="7">
                  <c:v>557</c:v>
                </c:pt>
                <c:pt idx="8">
                  <c:v>913</c:v>
                </c:pt>
                <c:pt idx="9">
                  <c:v>1315</c:v>
                </c:pt>
                <c:pt idx="10">
                  <c:v>1728</c:v>
                </c:pt>
                <c:pt idx="11">
                  <c:v>2285</c:v>
                </c:pt>
                <c:pt idx="12">
                  <c:v>2888</c:v>
                </c:pt>
                <c:pt idx="13">
                  <c:v>3497</c:v>
                </c:pt>
                <c:pt idx="14">
                  <c:v>4074</c:v>
                </c:pt>
                <c:pt idx="15">
                  <c:v>4683</c:v>
                </c:pt>
                <c:pt idx="16">
                  <c:v>5309</c:v>
                </c:pt>
                <c:pt idx="17">
                  <c:v>6001</c:v>
                </c:pt>
                <c:pt idx="18">
                  <c:v>6722</c:v>
                </c:pt>
                <c:pt idx="19">
                  <c:v>7462</c:v>
                </c:pt>
                <c:pt idx="20">
                  <c:v>8191</c:v>
                </c:pt>
                <c:pt idx="21">
                  <c:v>8887</c:v>
                </c:pt>
                <c:pt idx="22">
                  <c:v>9530</c:v>
                </c:pt>
                <c:pt idx="23">
                  <c:v>10172</c:v>
                </c:pt>
                <c:pt idx="24">
                  <c:v>10793</c:v>
                </c:pt>
                <c:pt idx="25">
                  <c:v>11390</c:v>
                </c:pt>
                <c:pt idx="26">
                  <c:v>11924</c:v>
                </c:pt>
                <c:pt idx="27">
                  <c:v>12408</c:v>
                </c:pt>
                <c:pt idx="28">
                  <c:v>12863</c:v>
                </c:pt>
                <c:pt idx="29">
                  <c:v>13316</c:v>
                </c:pt>
                <c:pt idx="30">
                  <c:v>13728</c:v>
                </c:pt>
              </c:numCache>
            </c:numRef>
          </c:val>
          <c:smooth val="0"/>
          <c:extLst>
            <c:ext xmlns:c16="http://schemas.microsoft.com/office/drawing/2014/chart" uri="{C3380CC4-5D6E-409C-BE32-E72D297353CC}">
              <c16:uniqueId val="{00000002-AE12-4916-B32D-730F9D378663}"/>
            </c:ext>
          </c:extLst>
        </c:ser>
        <c:ser>
          <c:idx val="2"/>
          <c:order val="2"/>
          <c:tx>
            <c:strRef>
              <c:f>PLHIV_NI_Deaths!$F$2</c:f>
              <c:strCache>
                <c:ptCount val="1"/>
                <c:pt idx="0">
                  <c:v> PLHIV Upper bound </c:v>
                </c:pt>
              </c:strCache>
            </c:strRef>
          </c:tx>
          <c:spPr>
            <a:ln w="22225">
              <a:solidFill>
                <a:srgbClr val="63CDF6"/>
              </a:solidFill>
              <a:prstDash val="sysDot"/>
            </a:ln>
          </c:spPr>
          <c:marker>
            <c:symbol val="none"/>
          </c:marker>
          <c:cat>
            <c:numRef>
              <c:f>PLHIV_NI_Deaths!$C$300:$C$330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PLHIV_NI_Deaths!$F$300:$F$330</c:f>
              <c:numCache>
                <c:formatCode>_-* #,##0_-;\-* #,##0_-;_-* "-"??_-;_-@_-</c:formatCode>
                <c:ptCount val="31"/>
                <c:pt idx="0">
                  <c:v>11</c:v>
                </c:pt>
                <c:pt idx="1">
                  <c:v>28</c:v>
                </c:pt>
                <c:pt idx="2">
                  <c:v>59</c:v>
                </c:pt>
                <c:pt idx="3">
                  <c:v>105</c:v>
                </c:pt>
                <c:pt idx="4">
                  <c:v>176</c:v>
                </c:pt>
                <c:pt idx="5">
                  <c:v>282</c:v>
                </c:pt>
                <c:pt idx="6">
                  <c:v>439</c:v>
                </c:pt>
                <c:pt idx="7">
                  <c:v>703</c:v>
                </c:pt>
                <c:pt idx="8">
                  <c:v>1150</c:v>
                </c:pt>
                <c:pt idx="9">
                  <c:v>1654</c:v>
                </c:pt>
                <c:pt idx="10">
                  <c:v>2145</c:v>
                </c:pt>
                <c:pt idx="11">
                  <c:v>2821</c:v>
                </c:pt>
                <c:pt idx="12">
                  <c:v>3547</c:v>
                </c:pt>
                <c:pt idx="13">
                  <c:v>4287</c:v>
                </c:pt>
                <c:pt idx="14">
                  <c:v>4983</c:v>
                </c:pt>
                <c:pt idx="15">
                  <c:v>5715</c:v>
                </c:pt>
                <c:pt idx="16">
                  <c:v>6460</c:v>
                </c:pt>
                <c:pt idx="17">
                  <c:v>7294</c:v>
                </c:pt>
                <c:pt idx="18">
                  <c:v>8136</c:v>
                </c:pt>
                <c:pt idx="19">
                  <c:v>8981</c:v>
                </c:pt>
                <c:pt idx="20">
                  <c:v>9841</c:v>
                </c:pt>
                <c:pt idx="21">
                  <c:v>10673</c:v>
                </c:pt>
                <c:pt idx="22">
                  <c:v>11463</c:v>
                </c:pt>
                <c:pt idx="23">
                  <c:v>12221</c:v>
                </c:pt>
                <c:pt idx="24">
                  <c:v>12937</c:v>
                </c:pt>
                <c:pt idx="25">
                  <c:v>13620</c:v>
                </c:pt>
                <c:pt idx="26">
                  <c:v>14257</c:v>
                </c:pt>
                <c:pt idx="27">
                  <c:v>14853</c:v>
                </c:pt>
                <c:pt idx="28">
                  <c:v>15387</c:v>
                </c:pt>
                <c:pt idx="29">
                  <c:v>15926</c:v>
                </c:pt>
                <c:pt idx="30">
                  <c:v>16419</c:v>
                </c:pt>
              </c:numCache>
            </c:numRef>
          </c:val>
          <c:smooth val="0"/>
          <c:extLst>
            <c:ext xmlns:c16="http://schemas.microsoft.com/office/drawing/2014/chart" uri="{C3380CC4-5D6E-409C-BE32-E72D297353CC}">
              <c16:uniqueId val="{00000003-AE12-4916-B32D-730F9D378663}"/>
            </c:ext>
          </c:extLst>
        </c:ser>
        <c:ser>
          <c:idx val="3"/>
          <c:order val="3"/>
          <c:tx>
            <c:strRef>
              <c:f>PLHIV_NI_Deaths!$G$2</c:f>
              <c:strCache>
                <c:ptCount val="1"/>
                <c:pt idx="0">
                  <c:v> New HIV infections </c:v>
                </c:pt>
              </c:strCache>
            </c:strRef>
          </c:tx>
          <c:spPr>
            <a:ln w="38100">
              <a:solidFill>
                <a:srgbClr val="F26B73"/>
              </a:solidFill>
            </a:ln>
          </c:spPr>
          <c:marker>
            <c:symbol val="none"/>
          </c:marker>
          <c:dLbls>
            <c:dLbl>
              <c:idx val="30"/>
              <c:layout>
                <c:manualLayout>
                  <c:x val="1.0902433076750291E-16"/>
                  <c:y val="-1.5119076417288414E-2"/>
                </c:manualLayout>
              </c:layout>
              <c:tx>
                <c:rich>
                  <a:bodyPr/>
                  <a:lstStyle/>
                  <a:p>
                    <a:r>
                      <a:rPr lang="en-US" dirty="0"/>
                      <a:t>&lt;1</a:t>
                    </a:r>
                    <a:r>
                      <a:rPr lang="en-US" baseline="0" dirty="0"/>
                      <a:t> 00</a:t>
                    </a:r>
                    <a:r>
                      <a:rPr lang="en-US" dirty="0"/>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12-4916-B32D-730F9D378663}"/>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PLHIV_NI_Deaths!$G$300:$G$330</c:f>
              <c:numCache>
                <c:formatCode>_-* #,##0_-;\-* #,##0_-;_-* "-"??_-;_-@_-</c:formatCode>
                <c:ptCount val="31"/>
                <c:pt idx="0">
                  <c:v>3</c:v>
                </c:pt>
                <c:pt idx="1">
                  <c:v>16</c:v>
                </c:pt>
                <c:pt idx="2">
                  <c:v>29</c:v>
                </c:pt>
                <c:pt idx="3">
                  <c:v>44</c:v>
                </c:pt>
                <c:pt idx="4">
                  <c:v>69</c:v>
                </c:pt>
                <c:pt idx="5">
                  <c:v>103</c:v>
                </c:pt>
                <c:pt idx="6">
                  <c:v>155</c:v>
                </c:pt>
                <c:pt idx="7">
                  <c:v>259</c:v>
                </c:pt>
                <c:pt idx="8">
                  <c:v>433</c:v>
                </c:pt>
                <c:pt idx="9">
                  <c:v>505</c:v>
                </c:pt>
                <c:pt idx="10">
                  <c:v>535</c:v>
                </c:pt>
                <c:pt idx="11">
                  <c:v>715</c:v>
                </c:pt>
                <c:pt idx="12">
                  <c:v>792</c:v>
                </c:pt>
                <c:pt idx="13">
                  <c:v>836</c:v>
                </c:pt>
                <c:pt idx="14">
                  <c:v>823</c:v>
                </c:pt>
                <c:pt idx="15">
                  <c:v>881</c:v>
                </c:pt>
                <c:pt idx="16">
                  <c:v>899</c:v>
                </c:pt>
                <c:pt idx="17">
                  <c:v>976</c:v>
                </c:pt>
                <c:pt idx="18">
                  <c:v>1006</c:v>
                </c:pt>
                <c:pt idx="19">
                  <c:v>1008</c:v>
                </c:pt>
                <c:pt idx="20">
                  <c:v>1029</c:v>
                </c:pt>
                <c:pt idx="21">
                  <c:v>1025</c:v>
                </c:pt>
                <c:pt idx="22">
                  <c:v>1014</c:v>
                </c:pt>
                <c:pt idx="23">
                  <c:v>1023</c:v>
                </c:pt>
                <c:pt idx="24">
                  <c:v>1007</c:v>
                </c:pt>
                <c:pt idx="25">
                  <c:v>994</c:v>
                </c:pt>
                <c:pt idx="26">
                  <c:v>973</c:v>
                </c:pt>
                <c:pt idx="27">
                  <c:v>957</c:v>
                </c:pt>
                <c:pt idx="28">
                  <c:v>940</c:v>
                </c:pt>
                <c:pt idx="29">
                  <c:v>922</c:v>
                </c:pt>
                <c:pt idx="30">
                  <c:v>886</c:v>
                </c:pt>
              </c:numCache>
            </c:numRef>
          </c:val>
          <c:smooth val="0"/>
          <c:extLst>
            <c:ext xmlns:c16="http://schemas.microsoft.com/office/drawing/2014/chart" uri="{C3380CC4-5D6E-409C-BE32-E72D297353CC}">
              <c16:uniqueId val="{00000005-AE12-4916-B32D-730F9D378663}"/>
            </c:ext>
          </c:extLst>
        </c:ser>
        <c:ser>
          <c:idx val="4"/>
          <c:order val="4"/>
          <c:tx>
            <c:strRef>
              <c:f>PLHIV_NI_Deaths!$H$2</c:f>
              <c:strCache>
                <c:ptCount val="1"/>
                <c:pt idx="0">
                  <c:v> New HIV infections Lower bound </c:v>
                </c:pt>
              </c:strCache>
            </c:strRef>
          </c:tx>
          <c:spPr>
            <a:ln w="22225">
              <a:solidFill>
                <a:srgbClr val="E31837"/>
              </a:solidFill>
              <a:prstDash val="sysDot"/>
            </a:ln>
          </c:spPr>
          <c:marker>
            <c:symbol val="none"/>
          </c:marker>
          <c:cat>
            <c:numRef>
              <c:f>PLHIV_NI_Deaths!$C$300:$C$330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PLHIV_NI_Deaths!$H$300:$H$330</c:f>
              <c:numCache>
                <c:formatCode>_-* #,##0_-;\-* #,##0_-;_-* "-"??_-;_-@_-</c:formatCode>
                <c:ptCount val="31"/>
                <c:pt idx="0">
                  <c:v>3</c:v>
                </c:pt>
                <c:pt idx="1">
                  <c:v>14</c:v>
                </c:pt>
                <c:pt idx="2">
                  <c:v>25</c:v>
                </c:pt>
                <c:pt idx="3">
                  <c:v>38</c:v>
                </c:pt>
                <c:pt idx="4">
                  <c:v>61</c:v>
                </c:pt>
                <c:pt idx="5">
                  <c:v>91</c:v>
                </c:pt>
                <c:pt idx="6">
                  <c:v>137</c:v>
                </c:pt>
                <c:pt idx="7">
                  <c:v>230</c:v>
                </c:pt>
                <c:pt idx="8">
                  <c:v>385</c:v>
                </c:pt>
                <c:pt idx="9">
                  <c:v>453</c:v>
                </c:pt>
                <c:pt idx="10">
                  <c:v>482</c:v>
                </c:pt>
                <c:pt idx="11">
                  <c:v>647</c:v>
                </c:pt>
                <c:pt idx="12">
                  <c:v>715</c:v>
                </c:pt>
                <c:pt idx="13">
                  <c:v>753</c:v>
                </c:pt>
                <c:pt idx="14">
                  <c:v>740</c:v>
                </c:pt>
                <c:pt idx="15">
                  <c:v>792</c:v>
                </c:pt>
                <c:pt idx="16">
                  <c:v>808</c:v>
                </c:pt>
                <c:pt idx="17">
                  <c:v>876</c:v>
                </c:pt>
                <c:pt idx="18">
                  <c:v>900</c:v>
                </c:pt>
                <c:pt idx="19">
                  <c:v>904</c:v>
                </c:pt>
                <c:pt idx="20">
                  <c:v>920</c:v>
                </c:pt>
                <c:pt idx="21">
                  <c:v>915</c:v>
                </c:pt>
                <c:pt idx="22">
                  <c:v>905</c:v>
                </c:pt>
                <c:pt idx="23">
                  <c:v>910</c:v>
                </c:pt>
                <c:pt idx="24">
                  <c:v>900</c:v>
                </c:pt>
                <c:pt idx="25">
                  <c:v>885</c:v>
                </c:pt>
                <c:pt idx="26">
                  <c:v>867</c:v>
                </c:pt>
                <c:pt idx="27">
                  <c:v>852</c:v>
                </c:pt>
                <c:pt idx="28">
                  <c:v>838</c:v>
                </c:pt>
                <c:pt idx="29">
                  <c:v>824</c:v>
                </c:pt>
                <c:pt idx="30">
                  <c:v>792</c:v>
                </c:pt>
              </c:numCache>
            </c:numRef>
          </c:val>
          <c:smooth val="0"/>
          <c:extLst>
            <c:ext xmlns:c16="http://schemas.microsoft.com/office/drawing/2014/chart" uri="{C3380CC4-5D6E-409C-BE32-E72D297353CC}">
              <c16:uniqueId val="{00000006-AE12-4916-B32D-730F9D378663}"/>
            </c:ext>
          </c:extLst>
        </c:ser>
        <c:ser>
          <c:idx val="5"/>
          <c:order val="5"/>
          <c:tx>
            <c:strRef>
              <c:f>PLHIV_NI_Deaths!$I$2</c:f>
              <c:strCache>
                <c:ptCount val="1"/>
                <c:pt idx="0">
                  <c:v> New HIV infections Upper bound </c:v>
                </c:pt>
              </c:strCache>
            </c:strRef>
          </c:tx>
          <c:spPr>
            <a:ln w="22225">
              <a:solidFill>
                <a:srgbClr val="F26B73"/>
              </a:solidFill>
              <a:prstDash val="sysDot"/>
            </a:ln>
          </c:spPr>
          <c:marker>
            <c:symbol val="none"/>
          </c:marker>
          <c:cat>
            <c:numRef>
              <c:f>PLHIV_NI_Deaths!$C$300:$C$330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PLHIV_NI_Deaths!$I$300:$I$330</c:f>
              <c:numCache>
                <c:formatCode>_-* #,##0_-;\-* #,##0_-;_-* "-"??_-;_-@_-</c:formatCode>
                <c:ptCount val="31"/>
                <c:pt idx="0">
                  <c:v>3</c:v>
                </c:pt>
                <c:pt idx="1">
                  <c:v>18</c:v>
                </c:pt>
                <c:pt idx="2">
                  <c:v>33</c:v>
                </c:pt>
                <c:pt idx="3">
                  <c:v>49</c:v>
                </c:pt>
                <c:pt idx="4">
                  <c:v>77</c:v>
                </c:pt>
                <c:pt idx="5">
                  <c:v>115</c:v>
                </c:pt>
                <c:pt idx="6">
                  <c:v>173</c:v>
                </c:pt>
                <c:pt idx="7">
                  <c:v>288</c:v>
                </c:pt>
                <c:pt idx="8">
                  <c:v>484</c:v>
                </c:pt>
                <c:pt idx="9">
                  <c:v>559</c:v>
                </c:pt>
                <c:pt idx="10">
                  <c:v>592</c:v>
                </c:pt>
                <c:pt idx="11">
                  <c:v>792</c:v>
                </c:pt>
                <c:pt idx="12">
                  <c:v>873</c:v>
                </c:pt>
                <c:pt idx="13">
                  <c:v>922</c:v>
                </c:pt>
                <c:pt idx="14">
                  <c:v>906</c:v>
                </c:pt>
                <c:pt idx="15">
                  <c:v>969</c:v>
                </c:pt>
                <c:pt idx="16">
                  <c:v>989</c:v>
                </c:pt>
                <c:pt idx="17">
                  <c:v>1073</c:v>
                </c:pt>
                <c:pt idx="18">
                  <c:v>1101</c:v>
                </c:pt>
                <c:pt idx="19">
                  <c:v>1105</c:v>
                </c:pt>
                <c:pt idx="20">
                  <c:v>1125</c:v>
                </c:pt>
                <c:pt idx="21">
                  <c:v>1123</c:v>
                </c:pt>
                <c:pt idx="22">
                  <c:v>1111</c:v>
                </c:pt>
                <c:pt idx="23">
                  <c:v>1117</c:v>
                </c:pt>
                <c:pt idx="24">
                  <c:v>1102</c:v>
                </c:pt>
                <c:pt idx="25">
                  <c:v>1085</c:v>
                </c:pt>
                <c:pt idx="26">
                  <c:v>1060</c:v>
                </c:pt>
                <c:pt idx="27">
                  <c:v>1042</c:v>
                </c:pt>
                <c:pt idx="28">
                  <c:v>1024</c:v>
                </c:pt>
                <c:pt idx="29">
                  <c:v>1002</c:v>
                </c:pt>
                <c:pt idx="30">
                  <c:v>963</c:v>
                </c:pt>
              </c:numCache>
            </c:numRef>
          </c:val>
          <c:smooth val="0"/>
          <c:extLst>
            <c:ext xmlns:c16="http://schemas.microsoft.com/office/drawing/2014/chart" uri="{C3380CC4-5D6E-409C-BE32-E72D297353CC}">
              <c16:uniqueId val="{00000007-AE12-4916-B32D-730F9D378663}"/>
            </c:ext>
          </c:extLst>
        </c:ser>
        <c:ser>
          <c:idx val="6"/>
          <c:order val="6"/>
          <c:tx>
            <c:strRef>
              <c:f>PLHIV_NI_Deaths!$J$2</c:f>
              <c:strCache>
                <c:ptCount val="1"/>
                <c:pt idx="0">
                  <c:v> AIDS-related deaths </c:v>
                </c:pt>
              </c:strCache>
            </c:strRef>
          </c:tx>
          <c:spPr>
            <a:ln w="38100">
              <a:solidFill>
                <a:srgbClr val="00A99A"/>
              </a:solidFill>
            </a:ln>
          </c:spPr>
          <c:marker>
            <c:symbol val="none"/>
          </c:marker>
          <c:dLbls>
            <c:dLbl>
              <c:idx val="30"/>
              <c:tx>
                <c:rich>
                  <a:bodyPr/>
                  <a:lstStyle/>
                  <a:p>
                    <a:r>
                      <a:rPr lang="en-US" dirty="0"/>
                      <a:t>&lt;500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E12-4916-B32D-730F9D378663}"/>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PLHIV_NI_Deaths!$J$300:$J$330</c:f>
              <c:numCache>
                <c:formatCode>_-* #,##0_-;\-* #,##0_-;_-* "-"??_-;_-@_-</c:formatCode>
                <c:ptCount val="31"/>
                <c:pt idx="0">
                  <c:v>0</c:v>
                </c:pt>
                <c:pt idx="1">
                  <c:v>1</c:v>
                </c:pt>
                <c:pt idx="2">
                  <c:v>1</c:v>
                </c:pt>
                <c:pt idx="3">
                  <c:v>2</c:v>
                </c:pt>
                <c:pt idx="4">
                  <c:v>4</c:v>
                </c:pt>
                <c:pt idx="5">
                  <c:v>6</c:v>
                </c:pt>
                <c:pt idx="6">
                  <c:v>9</c:v>
                </c:pt>
                <c:pt idx="7">
                  <c:v>14</c:v>
                </c:pt>
                <c:pt idx="8">
                  <c:v>22</c:v>
                </c:pt>
                <c:pt idx="9">
                  <c:v>33</c:v>
                </c:pt>
                <c:pt idx="10">
                  <c:v>47</c:v>
                </c:pt>
                <c:pt idx="11">
                  <c:v>65</c:v>
                </c:pt>
                <c:pt idx="12">
                  <c:v>85</c:v>
                </c:pt>
                <c:pt idx="13">
                  <c:v>108</c:v>
                </c:pt>
                <c:pt idx="14">
                  <c:v>134</c:v>
                </c:pt>
                <c:pt idx="15">
                  <c:v>150</c:v>
                </c:pt>
                <c:pt idx="16">
                  <c:v>158</c:v>
                </c:pt>
                <c:pt idx="17">
                  <c:v>166</c:v>
                </c:pt>
                <c:pt idx="18">
                  <c:v>177</c:v>
                </c:pt>
                <c:pt idx="19">
                  <c:v>182</c:v>
                </c:pt>
                <c:pt idx="20">
                  <c:v>188</c:v>
                </c:pt>
                <c:pt idx="21">
                  <c:v>217</c:v>
                </c:pt>
                <c:pt idx="22">
                  <c:v>257</c:v>
                </c:pt>
                <c:pt idx="23">
                  <c:v>286</c:v>
                </c:pt>
                <c:pt idx="24">
                  <c:v>307</c:v>
                </c:pt>
                <c:pt idx="25">
                  <c:v>316</c:v>
                </c:pt>
                <c:pt idx="26">
                  <c:v>319</c:v>
                </c:pt>
                <c:pt idx="27">
                  <c:v>327</c:v>
                </c:pt>
                <c:pt idx="28">
                  <c:v>322</c:v>
                </c:pt>
                <c:pt idx="29">
                  <c:v>319</c:v>
                </c:pt>
                <c:pt idx="30">
                  <c:v>318</c:v>
                </c:pt>
              </c:numCache>
            </c:numRef>
          </c:val>
          <c:smooth val="0"/>
          <c:extLst>
            <c:ext xmlns:c16="http://schemas.microsoft.com/office/drawing/2014/chart" uri="{C3380CC4-5D6E-409C-BE32-E72D297353CC}">
              <c16:uniqueId val="{00000009-AE12-4916-B32D-730F9D378663}"/>
            </c:ext>
          </c:extLst>
        </c:ser>
        <c:ser>
          <c:idx val="7"/>
          <c:order val="7"/>
          <c:tx>
            <c:strRef>
              <c:f>PLHIV_NI_Deaths!$K$2</c:f>
              <c:strCache>
                <c:ptCount val="1"/>
                <c:pt idx="0">
                  <c:v> AIDS-related deaths Lower bound </c:v>
                </c:pt>
              </c:strCache>
            </c:strRef>
          </c:tx>
          <c:spPr>
            <a:ln w="22225">
              <a:solidFill>
                <a:srgbClr val="00A99A"/>
              </a:solidFill>
              <a:prstDash val="sysDot"/>
            </a:ln>
          </c:spPr>
          <c:marker>
            <c:symbol val="none"/>
          </c:marker>
          <c:cat>
            <c:numRef>
              <c:f>PLHIV_NI_Deaths!$C$300:$C$330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PLHIV_NI_Deaths!$K$300:$K$330</c:f>
              <c:numCache>
                <c:formatCode>_-* #,##0_-;\-* #,##0_-;_-* "-"??_-;_-@_-</c:formatCode>
                <c:ptCount val="31"/>
                <c:pt idx="0">
                  <c:v>0.21016000000000001</c:v>
                </c:pt>
                <c:pt idx="1">
                  <c:v>0.48975999999999997</c:v>
                </c:pt>
                <c:pt idx="2">
                  <c:v>1</c:v>
                </c:pt>
                <c:pt idx="3">
                  <c:v>2</c:v>
                </c:pt>
                <c:pt idx="4">
                  <c:v>3</c:v>
                </c:pt>
                <c:pt idx="5">
                  <c:v>5</c:v>
                </c:pt>
                <c:pt idx="6">
                  <c:v>8</c:v>
                </c:pt>
                <c:pt idx="7">
                  <c:v>12</c:v>
                </c:pt>
                <c:pt idx="8">
                  <c:v>19</c:v>
                </c:pt>
                <c:pt idx="9">
                  <c:v>29</c:v>
                </c:pt>
                <c:pt idx="10">
                  <c:v>41</c:v>
                </c:pt>
                <c:pt idx="11">
                  <c:v>57</c:v>
                </c:pt>
                <c:pt idx="12">
                  <c:v>75</c:v>
                </c:pt>
                <c:pt idx="13">
                  <c:v>94</c:v>
                </c:pt>
                <c:pt idx="14">
                  <c:v>117</c:v>
                </c:pt>
                <c:pt idx="15">
                  <c:v>127</c:v>
                </c:pt>
                <c:pt idx="16">
                  <c:v>132</c:v>
                </c:pt>
                <c:pt idx="17">
                  <c:v>136</c:v>
                </c:pt>
                <c:pt idx="18">
                  <c:v>142</c:v>
                </c:pt>
                <c:pt idx="19">
                  <c:v>142</c:v>
                </c:pt>
                <c:pt idx="20">
                  <c:v>144</c:v>
                </c:pt>
                <c:pt idx="21">
                  <c:v>164</c:v>
                </c:pt>
                <c:pt idx="22">
                  <c:v>199</c:v>
                </c:pt>
                <c:pt idx="23">
                  <c:v>223</c:v>
                </c:pt>
                <c:pt idx="24">
                  <c:v>240</c:v>
                </c:pt>
                <c:pt idx="25">
                  <c:v>245</c:v>
                </c:pt>
                <c:pt idx="26">
                  <c:v>243</c:v>
                </c:pt>
                <c:pt idx="27">
                  <c:v>253</c:v>
                </c:pt>
                <c:pt idx="28">
                  <c:v>248</c:v>
                </c:pt>
                <c:pt idx="29">
                  <c:v>242</c:v>
                </c:pt>
                <c:pt idx="30">
                  <c:v>236</c:v>
                </c:pt>
              </c:numCache>
            </c:numRef>
          </c:val>
          <c:smooth val="0"/>
          <c:extLst>
            <c:ext xmlns:c16="http://schemas.microsoft.com/office/drawing/2014/chart" uri="{C3380CC4-5D6E-409C-BE32-E72D297353CC}">
              <c16:uniqueId val="{0000000A-AE12-4916-B32D-730F9D378663}"/>
            </c:ext>
          </c:extLst>
        </c:ser>
        <c:ser>
          <c:idx val="8"/>
          <c:order val="8"/>
          <c:tx>
            <c:strRef>
              <c:f>PLHIV_NI_Deaths!$L$2</c:f>
              <c:strCache>
                <c:ptCount val="1"/>
                <c:pt idx="0">
                  <c:v> AIDS-related deaths Upper bound </c:v>
                </c:pt>
              </c:strCache>
            </c:strRef>
          </c:tx>
          <c:spPr>
            <a:ln w="22225">
              <a:solidFill>
                <a:srgbClr val="00A99A"/>
              </a:solidFill>
              <a:prstDash val="sysDot"/>
            </a:ln>
          </c:spPr>
          <c:marker>
            <c:symbol val="none"/>
          </c:marker>
          <c:cat>
            <c:numRef>
              <c:f>PLHIV_NI_Deaths!$C$300:$C$330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PLHIV_NI_Deaths!$L$300:$L$330</c:f>
              <c:numCache>
                <c:formatCode>_-* #,##0_-;\-* #,##0_-;_-* "-"??_-;_-@_-</c:formatCode>
                <c:ptCount val="31"/>
                <c:pt idx="0">
                  <c:v>0.26959</c:v>
                </c:pt>
                <c:pt idx="1">
                  <c:v>0.62187999999999999</c:v>
                </c:pt>
                <c:pt idx="2">
                  <c:v>1</c:v>
                </c:pt>
                <c:pt idx="3">
                  <c:v>2</c:v>
                </c:pt>
                <c:pt idx="4">
                  <c:v>4</c:v>
                </c:pt>
                <c:pt idx="5">
                  <c:v>7</c:v>
                </c:pt>
                <c:pt idx="6">
                  <c:v>10</c:v>
                </c:pt>
                <c:pt idx="7">
                  <c:v>16</c:v>
                </c:pt>
                <c:pt idx="8">
                  <c:v>24</c:v>
                </c:pt>
                <c:pt idx="9">
                  <c:v>37</c:v>
                </c:pt>
                <c:pt idx="10">
                  <c:v>53</c:v>
                </c:pt>
                <c:pt idx="11">
                  <c:v>73</c:v>
                </c:pt>
                <c:pt idx="12">
                  <c:v>95</c:v>
                </c:pt>
                <c:pt idx="13">
                  <c:v>121</c:v>
                </c:pt>
                <c:pt idx="14">
                  <c:v>151</c:v>
                </c:pt>
                <c:pt idx="15">
                  <c:v>171</c:v>
                </c:pt>
                <c:pt idx="16">
                  <c:v>183</c:v>
                </c:pt>
                <c:pt idx="17">
                  <c:v>197</c:v>
                </c:pt>
                <c:pt idx="18">
                  <c:v>213</c:v>
                </c:pt>
                <c:pt idx="19">
                  <c:v>223</c:v>
                </c:pt>
                <c:pt idx="20">
                  <c:v>235</c:v>
                </c:pt>
                <c:pt idx="21">
                  <c:v>268</c:v>
                </c:pt>
                <c:pt idx="22">
                  <c:v>313</c:v>
                </c:pt>
                <c:pt idx="23">
                  <c:v>348</c:v>
                </c:pt>
                <c:pt idx="24">
                  <c:v>376</c:v>
                </c:pt>
                <c:pt idx="25">
                  <c:v>391</c:v>
                </c:pt>
                <c:pt idx="26">
                  <c:v>400</c:v>
                </c:pt>
                <c:pt idx="27">
                  <c:v>414</c:v>
                </c:pt>
                <c:pt idx="28">
                  <c:v>414</c:v>
                </c:pt>
                <c:pt idx="29">
                  <c:v>411</c:v>
                </c:pt>
                <c:pt idx="30">
                  <c:v>417</c:v>
                </c:pt>
              </c:numCache>
            </c:numRef>
          </c:val>
          <c:smooth val="0"/>
          <c:extLst>
            <c:ext xmlns:c16="http://schemas.microsoft.com/office/drawing/2014/chart" uri="{C3380CC4-5D6E-409C-BE32-E72D297353CC}">
              <c16:uniqueId val="{0000000B-AE12-4916-B32D-730F9D378663}"/>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736987759759175E-2"/>
          <c:y val="0.11692726369891725"/>
          <c:w val="0.84857419412763202"/>
          <c:h val="0.61004236878252627"/>
        </c:manualLayout>
      </c:layout>
      <c:barChart>
        <c:barDir val="col"/>
        <c:grouping val="clustered"/>
        <c:varyColors val="0"/>
        <c:ser>
          <c:idx val="0"/>
          <c:order val="0"/>
          <c:tx>
            <c:strRef>
              <c:f>'HIV prev KP'!$A$4</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KP'!$B$4:$I$4</c:f>
              <c:numCache>
                <c:formatCode>General</c:formatCode>
                <c:ptCount val="8"/>
                <c:pt idx="0">
                  <c:v>5.6</c:v>
                </c:pt>
                <c:pt idx="7">
                  <c:v>1.6</c:v>
                </c:pt>
              </c:numCache>
            </c:numRef>
          </c:val>
          <c:extLst>
            <c:ext xmlns:c16="http://schemas.microsoft.com/office/drawing/2014/chart" uri="{C3380CC4-5D6E-409C-BE32-E72D297353CC}">
              <c16:uniqueId val="{00000000-DA6B-422A-885E-9263F4202758}"/>
            </c:ext>
          </c:extLst>
        </c:ser>
        <c:ser>
          <c:idx val="1"/>
          <c:order val="1"/>
          <c:tx>
            <c:strRef>
              <c:f>'HIV prev KP'!$A$5</c:f>
              <c:strCache>
                <c:ptCount val="1"/>
                <c:pt idx="0">
                  <c:v>Transgender **</c:v>
                </c:pt>
              </c:strCache>
            </c:strRef>
          </c:tx>
          <c:spPr>
            <a:solidFill>
              <a:srgbClr val="EC008C"/>
            </a:solidFill>
            <a:ln>
              <a:noFill/>
            </a:ln>
          </c:spPr>
          <c:invertIfNegative val="0"/>
          <c:dLbls>
            <c:dLbl>
              <c:idx val="8"/>
              <c:layout>
                <c:manualLayout>
                  <c:x val="-1.3636364124422482E-3"/>
                  <c:y val="1.0444874338292538E-2"/>
                </c:manualLayout>
              </c:layout>
              <c:spPr/>
              <c:txPr>
                <a:bodyPr/>
                <a:lstStyle/>
                <a:p>
                  <a:pPr>
                    <a:defRPr>
                      <a:solidFill>
                        <a:srgbClr val="F78E1E"/>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B-422A-885E-9263F420275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KP'!$B$5:$I$5</c:f>
              <c:numCache>
                <c:formatCode>General</c:formatCode>
                <c:ptCount val="8"/>
                <c:pt idx="3">
                  <c:v>4.2</c:v>
                </c:pt>
                <c:pt idx="5">
                  <c:v>3.1</c:v>
                </c:pt>
              </c:numCache>
            </c:numRef>
          </c:val>
          <c:extLst>
            <c:ext xmlns:c16="http://schemas.microsoft.com/office/drawing/2014/chart" uri="{C3380CC4-5D6E-409C-BE32-E72D297353CC}">
              <c16:uniqueId val="{00000002-DA6B-422A-885E-9263F4202758}"/>
            </c:ext>
          </c:extLst>
        </c:ser>
        <c:ser>
          <c:idx val="2"/>
          <c:order val="2"/>
          <c:tx>
            <c:strRef>
              <c:f>'HIV prev KP'!#REF!</c:f>
              <c:strCache>
                <c:ptCount val="1"/>
                <c:pt idx="0">
                  <c:v>#REF!</c:v>
                </c:pt>
              </c:strCache>
            </c:strRef>
          </c:tx>
          <c:spPr>
            <a:solidFill>
              <a:sysClr val="window" lastClr="FFFFFF">
                <a:lumMod val="50000"/>
              </a:sysClr>
            </a:solidFill>
            <a:ln>
              <a:noFill/>
            </a:ln>
          </c:spPr>
          <c:invertIfNegative val="0"/>
          <c:dLbls>
            <c:dLbl>
              <c:idx val="4"/>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5C8-484E-A610-F45E512E41C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KP'!#REF!</c:f>
              <c:numCache>
                <c:formatCode>General</c:formatCode>
                <c:ptCount val="1"/>
                <c:pt idx="0">
                  <c:v>1</c:v>
                </c:pt>
              </c:numCache>
            </c:numRef>
          </c:val>
          <c:extLst>
            <c:ext xmlns:c16="http://schemas.microsoft.com/office/drawing/2014/chart" uri="{C3380CC4-5D6E-409C-BE32-E72D297353CC}">
              <c16:uniqueId val="{00000004-DA6B-422A-885E-9263F4202758}"/>
            </c:ext>
          </c:extLst>
        </c:ser>
        <c:ser>
          <c:idx val="3"/>
          <c:order val="3"/>
          <c:tx>
            <c:strRef>
              <c:f>'HIV prev KP'!$A$6</c:f>
              <c:strCache>
                <c:ptCount val="1"/>
                <c:pt idx="0">
                  <c:v>PWID/PWUD***</c:v>
                </c:pt>
              </c:strCache>
            </c:strRef>
          </c:tx>
          <c:spPr>
            <a:solidFill>
              <a:srgbClr val="00AEEF"/>
            </a:solidFill>
            <a:ln w="38100">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KP'!$B$6:$I$6</c:f>
              <c:numCache>
                <c:formatCode>General</c:formatCode>
                <c:ptCount val="8"/>
                <c:pt idx="3">
                  <c:v>1.5</c:v>
                </c:pt>
              </c:numCache>
            </c:numRef>
          </c:val>
          <c:extLst>
            <c:ext xmlns:c16="http://schemas.microsoft.com/office/drawing/2014/chart" uri="{C3380CC4-5D6E-409C-BE32-E72D297353CC}">
              <c16:uniqueId val="{00000005-DA6B-422A-885E-9263F4202758}"/>
            </c:ext>
          </c:extLst>
        </c:ser>
        <c:ser>
          <c:idx val="4"/>
          <c:order val="4"/>
          <c:tx>
            <c:strRef>
              <c:f>'HIV prev KP'!$A$7</c:f>
              <c:strCache>
                <c:ptCount val="1"/>
                <c:pt idx="0">
                  <c:v>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KP'!$B$7:$I$7</c:f>
              <c:numCache>
                <c:formatCode>General</c:formatCode>
                <c:ptCount val="8"/>
                <c:pt idx="1">
                  <c:v>0.4</c:v>
                </c:pt>
                <c:pt idx="4">
                  <c:v>0.98</c:v>
                </c:pt>
                <c:pt idx="7">
                  <c:v>1.4</c:v>
                </c:pt>
              </c:numCache>
            </c:numRef>
          </c:val>
          <c:extLst>
            <c:ext xmlns:c16="http://schemas.microsoft.com/office/drawing/2014/chart" uri="{C3380CC4-5D6E-409C-BE32-E72D297353CC}">
              <c16:uniqueId val="{00000006-DA6B-422A-885E-9263F4202758}"/>
            </c:ext>
          </c:extLst>
        </c:ser>
        <c:dLbls>
          <c:showLegendKey val="0"/>
          <c:showVal val="0"/>
          <c:showCatName val="0"/>
          <c:showSerName val="0"/>
          <c:showPercent val="0"/>
          <c:showBubbleSize val="0"/>
        </c:dLbls>
        <c:gapWidth val="150"/>
        <c:axId val="45356928"/>
        <c:axId val="45358464"/>
      </c:barChart>
      <c:catAx>
        <c:axId val="45356928"/>
        <c:scaling>
          <c:orientation val="minMax"/>
        </c:scaling>
        <c:delete val="0"/>
        <c:axPos val="b"/>
        <c:numFmt formatCode="General" sourceLinked="1"/>
        <c:majorTickMark val="out"/>
        <c:minorTickMark val="none"/>
        <c:tickLblPos val="nextTo"/>
        <c:crossAx val="45358464"/>
        <c:crosses val="autoZero"/>
        <c:auto val="1"/>
        <c:lblAlgn val="ctr"/>
        <c:lblOffset val="100"/>
        <c:noMultiLvlLbl val="0"/>
      </c:catAx>
      <c:valAx>
        <c:axId val="45358464"/>
        <c:scaling>
          <c:orientation val="minMax"/>
          <c:max val="10"/>
        </c:scaling>
        <c:delete val="0"/>
        <c:axPos val="l"/>
        <c:title>
          <c:tx>
            <c:rich>
              <a:bodyPr rot="0" vert="horz"/>
              <a:lstStyle/>
              <a:p>
                <a:pPr>
                  <a:defRPr/>
                </a:pPr>
                <a:r>
                  <a:rPr lang="en-US" dirty="0"/>
                  <a:t>%</a:t>
                </a:r>
              </a:p>
            </c:rich>
          </c:tx>
          <c:layout>
            <c:manualLayout>
              <c:xMode val="edge"/>
              <c:yMode val="edge"/>
              <c:x val="6.6384350535179271E-2"/>
              <c:y val="7.9576699104258158E-2"/>
            </c:manualLayout>
          </c:layout>
          <c:overlay val="0"/>
        </c:title>
        <c:numFmt formatCode="General" sourceLinked="1"/>
        <c:majorTickMark val="out"/>
        <c:minorTickMark val="none"/>
        <c:tickLblPos val="nextTo"/>
        <c:crossAx val="45356928"/>
        <c:crosses val="autoZero"/>
        <c:crossBetween val="between"/>
        <c:majorUnit val="2"/>
      </c:valAx>
    </c:plotArea>
    <c:legend>
      <c:legendPos val="t"/>
      <c:legendEntry>
        <c:idx val="2"/>
        <c:delete val="1"/>
      </c:legendEntry>
      <c:layout>
        <c:manualLayout>
          <c:xMode val="edge"/>
          <c:yMode val="edge"/>
          <c:x val="0.18349607719955816"/>
          <c:y val="5.896805896805897E-2"/>
          <c:w val="0.63949571857854792"/>
          <c:h val="7.0380416207187865E-2"/>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strRef>
              <c:f>'HIV prev by geo location'!$E$2</c:f>
              <c:strCache>
                <c:ptCount val="1"/>
                <c:pt idx="0">
                  <c:v>FSW who inject drugs</c:v>
                </c:pt>
              </c:strCache>
            </c:strRef>
          </c:tx>
          <c:spPr>
            <a:solidFill>
              <a:srgbClr val="E31837"/>
            </a:solidFill>
            <a:ln>
              <a:noFill/>
            </a:ln>
          </c:spPr>
          <c:invertIfNegative val="0"/>
          <c:dPt>
            <c:idx val="0"/>
            <c:invertIfNegative val="0"/>
            <c:bubble3D val="0"/>
            <c:extLst>
              <c:ext xmlns:c16="http://schemas.microsoft.com/office/drawing/2014/chart" uri="{C3380CC4-5D6E-409C-BE32-E72D297353CC}">
                <c16:uniqueId val="{00000000-75B3-4E96-A07E-3EF4B23F1CA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B3-4E96-A07E-3EF4B23F1C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by geo location'!$B$3:$B$8</c:f>
              <c:strCache>
                <c:ptCount val="6"/>
                <c:pt idx="0">
                  <c:v>Vientiane Capital</c:v>
                </c:pt>
                <c:pt idx="1">
                  <c:v>Savannakhet</c:v>
                </c:pt>
                <c:pt idx="2">
                  <c:v>Luangprabang</c:v>
                </c:pt>
                <c:pt idx="3">
                  <c:v>Luangnamtha</c:v>
                </c:pt>
                <c:pt idx="4">
                  <c:v>Bokeo</c:v>
                </c:pt>
                <c:pt idx="5">
                  <c:v>Champasak</c:v>
                </c:pt>
              </c:strCache>
            </c:strRef>
          </c:cat>
          <c:val>
            <c:numRef>
              <c:f>'HIV prev by geo location'!$E$3:$E$8</c:f>
              <c:numCache>
                <c:formatCode>General</c:formatCode>
                <c:ptCount val="6"/>
                <c:pt idx="0">
                  <c:v>12.5</c:v>
                </c:pt>
              </c:numCache>
            </c:numRef>
          </c:val>
          <c:extLst>
            <c:ext xmlns:c16="http://schemas.microsoft.com/office/drawing/2014/chart" uri="{C3380CC4-5D6E-409C-BE32-E72D297353CC}">
              <c16:uniqueId val="{00000001-75B3-4E96-A07E-3EF4B23F1CA5}"/>
            </c:ext>
          </c:extLst>
        </c:ser>
        <c:ser>
          <c:idx val="0"/>
          <c:order val="1"/>
          <c:tx>
            <c:strRef>
              <c:f>'HIV prev by geo location'!$C$2</c:f>
              <c:strCache>
                <c:ptCount val="1"/>
                <c:pt idx="0">
                  <c:v>MSM</c:v>
                </c:pt>
              </c:strCache>
            </c:strRef>
          </c:tx>
          <c:spPr>
            <a:solidFill>
              <a:srgbClr val="F78E1E"/>
            </a:solidFill>
            <a:ln>
              <a:noFill/>
            </a:ln>
          </c:spPr>
          <c:invertIfNegative val="0"/>
          <c:dLbls>
            <c:dLbl>
              <c:idx val="1"/>
              <c:layout>
                <c:manualLayout>
                  <c:x val="0"/>
                  <c:y val="1.6920473773265651E-2"/>
                </c:manualLayout>
              </c:layout>
              <c:numFmt formatCode="#,##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B3-4E96-A07E-3EF4B23F1CA5}"/>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by geo location'!$B$3:$B$8</c:f>
              <c:strCache>
                <c:ptCount val="6"/>
                <c:pt idx="0">
                  <c:v>Vientiane Capital</c:v>
                </c:pt>
                <c:pt idx="1">
                  <c:v>Savannakhet</c:v>
                </c:pt>
                <c:pt idx="2">
                  <c:v>Luangprabang</c:v>
                </c:pt>
                <c:pt idx="3">
                  <c:v>Luangnamtha</c:v>
                </c:pt>
                <c:pt idx="4">
                  <c:v>Bokeo</c:v>
                </c:pt>
                <c:pt idx="5">
                  <c:v>Champasak</c:v>
                </c:pt>
              </c:strCache>
            </c:strRef>
          </c:cat>
          <c:val>
            <c:numRef>
              <c:f>'HIV prev by geo location'!$C$3:$C$8</c:f>
              <c:numCache>
                <c:formatCode>General</c:formatCode>
                <c:ptCount val="6"/>
                <c:pt idx="0">
                  <c:v>3.85</c:v>
                </c:pt>
                <c:pt idx="1">
                  <c:v>1.04</c:v>
                </c:pt>
                <c:pt idx="2">
                  <c:v>0.35</c:v>
                </c:pt>
                <c:pt idx="5">
                  <c:v>1.05</c:v>
                </c:pt>
              </c:numCache>
            </c:numRef>
          </c:val>
          <c:extLst>
            <c:ext xmlns:c16="http://schemas.microsoft.com/office/drawing/2014/chart" uri="{C3380CC4-5D6E-409C-BE32-E72D297353CC}">
              <c16:uniqueId val="{00000003-75B3-4E96-A07E-3EF4B23F1CA5}"/>
            </c:ext>
          </c:extLst>
        </c:ser>
        <c:ser>
          <c:idx val="1"/>
          <c:order val="2"/>
          <c:tx>
            <c:strRef>
              <c:f>'HIV prev by geo location'!$D$2</c:f>
              <c:strCache>
                <c:ptCount val="1"/>
                <c:pt idx="0">
                  <c:v>FSW</c:v>
                </c:pt>
              </c:strCache>
            </c:strRef>
          </c:tx>
          <c:spPr>
            <a:solidFill>
              <a:srgbClr val="88C540"/>
            </a:solidFill>
            <a:ln>
              <a:noFill/>
            </a:ln>
          </c:spPr>
          <c:invertIfNegative val="0"/>
          <c:dLbls>
            <c:dLbl>
              <c:idx val="5"/>
              <c:layout>
                <c:manualLayout>
                  <c:x val="1.3559322033898305E-2"/>
                  <c:y val="1.0152284263959329E-2"/>
                </c:manualLayout>
              </c:layout>
              <c:numFmt formatCode="#,##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B3-4E96-A07E-3EF4B23F1CA5}"/>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by geo location'!$B$3:$B$8</c:f>
              <c:strCache>
                <c:ptCount val="6"/>
                <c:pt idx="0">
                  <c:v>Vientiane Capital</c:v>
                </c:pt>
                <c:pt idx="1">
                  <c:v>Savannakhet</c:v>
                </c:pt>
                <c:pt idx="2">
                  <c:v>Luangprabang</c:v>
                </c:pt>
                <c:pt idx="3">
                  <c:v>Luangnamtha</c:v>
                </c:pt>
                <c:pt idx="4">
                  <c:v>Bokeo</c:v>
                </c:pt>
                <c:pt idx="5">
                  <c:v>Champasak</c:v>
                </c:pt>
              </c:strCache>
            </c:strRef>
          </c:cat>
          <c:val>
            <c:numRef>
              <c:f>'HIV prev by geo location'!$D$3:$D$8</c:f>
              <c:numCache>
                <c:formatCode>General</c:formatCode>
                <c:ptCount val="6"/>
                <c:pt idx="0">
                  <c:v>1.7</c:v>
                </c:pt>
                <c:pt idx="1">
                  <c:v>1.7</c:v>
                </c:pt>
                <c:pt idx="2">
                  <c:v>1.3</c:v>
                </c:pt>
                <c:pt idx="3">
                  <c:v>1.3</c:v>
                </c:pt>
                <c:pt idx="4">
                  <c:v>1.3</c:v>
                </c:pt>
                <c:pt idx="5">
                  <c:v>1</c:v>
                </c:pt>
              </c:numCache>
            </c:numRef>
          </c:val>
          <c:extLst>
            <c:ext xmlns:c16="http://schemas.microsoft.com/office/drawing/2014/chart" uri="{C3380CC4-5D6E-409C-BE32-E72D297353CC}">
              <c16:uniqueId val="{00000005-75B3-4E96-A07E-3EF4B23F1CA5}"/>
            </c:ext>
          </c:extLst>
        </c:ser>
        <c:dLbls>
          <c:showLegendKey val="0"/>
          <c:showVal val="0"/>
          <c:showCatName val="0"/>
          <c:showSerName val="0"/>
          <c:showPercent val="0"/>
          <c:showBubbleSize val="0"/>
        </c:dLbls>
        <c:gapWidth val="150"/>
        <c:axId val="127926272"/>
        <c:axId val="127927808"/>
      </c:barChart>
      <c:scatterChart>
        <c:scatterStyle val="lineMarker"/>
        <c:varyColors val="0"/>
        <c:ser>
          <c:idx val="3"/>
          <c:order val="3"/>
          <c:tx>
            <c:strRef>
              <c:f>'HIV prev by geo location'!$C$10</c:f>
              <c:strCache>
                <c:ptCount val="1"/>
                <c:pt idx="0">
                  <c:v>Target</c:v>
                </c:pt>
              </c:strCache>
            </c:strRef>
          </c:tx>
          <c:spPr>
            <a:ln w="19050">
              <a:solidFill>
                <a:srgbClr val="E31837"/>
              </a:solidFill>
              <a:prstDash val="dash"/>
            </a:ln>
          </c:spPr>
          <c:marker>
            <c:symbol val="none"/>
          </c:marker>
          <c:xVal>
            <c:numRef>
              <c:f>'HIV prev by geo location'!$B$11:$B$12</c:f>
              <c:numCache>
                <c:formatCode>General</c:formatCode>
                <c:ptCount val="2"/>
                <c:pt idx="0">
                  <c:v>0</c:v>
                </c:pt>
                <c:pt idx="1">
                  <c:v>1</c:v>
                </c:pt>
              </c:numCache>
            </c:numRef>
          </c:xVal>
          <c:yVal>
            <c:numRef>
              <c:f>'HIV prev by geo location'!$C$11:$C$12</c:f>
              <c:numCache>
                <c:formatCode>General</c:formatCode>
                <c:ptCount val="2"/>
                <c:pt idx="0">
                  <c:v>5</c:v>
                </c:pt>
                <c:pt idx="1">
                  <c:v>5</c:v>
                </c:pt>
              </c:numCache>
            </c:numRef>
          </c:yVal>
          <c:smooth val="0"/>
          <c:extLst>
            <c:ext xmlns:c16="http://schemas.microsoft.com/office/drawing/2014/chart" uri="{C3380CC4-5D6E-409C-BE32-E72D297353CC}">
              <c16:uniqueId val="{00000006-75B3-4E96-A07E-3EF4B23F1CA5}"/>
            </c:ext>
          </c:extLst>
        </c:ser>
        <c:dLbls>
          <c:showLegendKey val="0"/>
          <c:showVal val="0"/>
          <c:showCatName val="0"/>
          <c:showSerName val="0"/>
          <c:showPercent val="0"/>
          <c:showBubbleSize val="0"/>
        </c:dLbls>
        <c:axId val="127931520"/>
        <c:axId val="127929728"/>
      </c:scatterChart>
      <c:catAx>
        <c:axId val="127926272"/>
        <c:scaling>
          <c:orientation val="minMax"/>
        </c:scaling>
        <c:delete val="0"/>
        <c:axPos val="b"/>
        <c:numFmt formatCode="General" sourceLinked="0"/>
        <c:majorTickMark val="out"/>
        <c:minorTickMark val="none"/>
        <c:tickLblPos val="nextTo"/>
        <c:crossAx val="127927808"/>
        <c:crosses val="autoZero"/>
        <c:auto val="1"/>
        <c:lblAlgn val="ctr"/>
        <c:lblOffset val="100"/>
        <c:noMultiLvlLbl val="0"/>
      </c:catAx>
      <c:valAx>
        <c:axId val="127927808"/>
        <c:scaling>
          <c:orientation val="minMax"/>
          <c:max val="14"/>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27926272"/>
        <c:crosses val="autoZero"/>
        <c:crossBetween val="between"/>
        <c:majorUnit val="2"/>
      </c:valAx>
      <c:valAx>
        <c:axId val="127929728"/>
        <c:scaling>
          <c:orientation val="minMax"/>
          <c:max val="14"/>
          <c:min val="0"/>
        </c:scaling>
        <c:delete val="1"/>
        <c:axPos val="r"/>
        <c:numFmt formatCode="General" sourceLinked="1"/>
        <c:majorTickMark val="out"/>
        <c:minorTickMark val="none"/>
        <c:tickLblPos val="nextTo"/>
        <c:crossAx val="127931520"/>
        <c:crosses val="max"/>
        <c:crossBetween val="midCat"/>
        <c:majorUnit val="2"/>
      </c:valAx>
      <c:valAx>
        <c:axId val="127931520"/>
        <c:scaling>
          <c:orientation val="minMax"/>
          <c:max val="1"/>
          <c:min val="0"/>
        </c:scaling>
        <c:delete val="1"/>
        <c:axPos val="t"/>
        <c:numFmt formatCode="General" sourceLinked="1"/>
        <c:majorTickMark val="out"/>
        <c:minorTickMark val="none"/>
        <c:tickLblPos val="nextTo"/>
        <c:crossAx val="127929728"/>
        <c:crosses val="max"/>
        <c:crossBetween val="midCat"/>
        <c:majorUnit val="0.2"/>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66678489513135"/>
          <c:y val="7.7843137254901967E-2"/>
          <c:w val="0.83681669858835217"/>
          <c:h val="0.65064550524934384"/>
        </c:manualLayout>
      </c:layout>
      <c:lineChart>
        <c:grouping val="standard"/>
        <c:varyColors val="0"/>
        <c:ser>
          <c:idx val="0"/>
          <c:order val="0"/>
          <c:tx>
            <c:strRef>
              <c:f>'HIV and Syphilis_servc women'!$A$3</c:f>
              <c:strCache>
                <c:ptCount val="1"/>
                <c:pt idx="0">
                  <c:v>Syphilis</c:v>
                </c:pt>
              </c:strCache>
            </c:strRef>
          </c:tx>
          <c:spPr>
            <a:ln w="38100">
              <a:solidFill>
                <a:srgbClr val="00AEEF"/>
              </a:solidFill>
            </a:ln>
          </c:spPr>
          <c:marker>
            <c:symbol val="none"/>
          </c:marker>
          <c:cat>
            <c:numRef>
              <c:f>'HIV and Syphilis_servc women'!$B$2:$L$2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'HIV and Syphilis_servc women'!$B$3:$L$3</c:f>
              <c:numCache>
                <c:formatCode>General</c:formatCode>
                <c:ptCount val="11"/>
                <c:pt idx="0">
                  <c:v>0.2</c:v>
                </c:pt>
                <c:pt idx="3">
                  <c:v>0.2</c:v>
                </c:pt>
                <c:pt idx="7">
                  <c:v>0</c:v>
                </c:pt>
                <c:pt idx="10">
                  <c:v>0.5</c:v>
                </c:pt>
              </c:numCache>
            </c:numRef>
          </c:val>
          <c:smooth val="0"/>
          <c:extLst>
            <c:ext xmlns:c16="http://schemas.microsoft.com/office/drawing/2014/chart" uri="{C3380CC4-5D6E-409C-BE32-E72D297353CC}">
              <c16:uniqueId val="{00000000-2968-4B42-B168-71526C71A340}"/>
            </c:ext>
          </c:extLst>
        </c:ser>
        <c:ser>
          <c:idx val="1"/>
          <c:order val="1"/>
          <c:tx>
            <c:strRef>
              <c:f>'HIV and Syphilis_servc women'!$A$4</c:f>
              <c:strCache>
                <c:ptCount val="1"/>
                <c:pt idx="0">
                  <c:v>HIV</c:v>
                </c:pt>
              </c:strCache>
            </c:strRef>
          </c:tx>
          <c:spPr>
            <a:ln w="38100">
              <a:solidFill>
                <a:srgbClr val="E31837"/>
              </a:solidFill>
            </a:ln>
          </c:spPr>
          <c:marker>
            <c:symbol val="none"/>
          </c:marker>
          <c:cat>
            <c:numRef>
              <c:f>'HIV and Syphilis_servc women'!$B$2:$L$2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'HIV and Syphilis_servc women'!$B$4:$L$4</c:f>
              <c:numCache>
                <c:formatCode>General</c:formatCode>
                <c:ptCount val="11"/>
                <c:pt idx="0">
                  <c:v>1</c:v>
                </c:pt>
                <c:pt idx="3">
                  <c:v>2.2999999999999998</c:v>
                </c:pt>
                <c:pt idx="7">
                  <c:v>0.5</c:v>
                </c:pt>
                <c:pt idx="10">
                  <c:v>0.7</c:v>
                </c:pt>
              </c:numCache>
            </c:numRef>
          </c:val>
          <c:smooth val="0"/>
          <c:extLst>
            <c:ext xmlns:c16="http://schemas.microsoft.com/office/drawing/2014/chart" uri="{C3380CC4-5D6E-409C-BE32-E72D297353CC}">
              <c16:uniqueId val="{00000001-2968-4B42-B168-71526C71A340}"/>
            </c:ext>
          </c:extLst>
        </c:ser>
        <c:dLbls>
          <c:showLegendKey val="0"/>
          <c:showVal val="0"/>
          <c:showCatName val="0"/>
          <c:showSerName val="0"/>
          <c:showPercent val="0"/>
          <c:showBubbleSize val="0"/>
        </c:dLbls>
        <c:smooth val="0"/>
        <c:axId val="128165760"/>
        <c:axId val="128167296"/>
      </c:lineChart>
      <c:catAx>
        <c:axId val="128165760"/>
        <c:scaling>
          <c:orientation val="minMax"/>
        </c:scaling>
        <c:delete val="0"/>
        <c:axPos val="b"/>
        <c:numFmt formatCode="General" sourceLinked="1"/>
        <c:majorTickMark val="none"/>
        <c:minorTickMark val="none"/>
        <c:tickLblPos val="nextTo"/>
        <c:crossAx val="128167296"/>
        <c:crosses val="autoZero"/>
        <c:auto val="1"/>
        <c:lblAlgn val="ctr"/>
        <c:lblOffset val="100"/>
        <c:noMultiLvlLbl val="0"/>
      </c:catAx>
      <c:valAx>
        <c:axId val="128167296"/>
        <c:scaling>
          <c:orientation val="minMax"/>
          <c:max val="5"/>
        </c:scaling>
        <c:delete val="0"/>
        <c:axPos val="l"/>
        <c:majorGridlines>
          <c:spPr>
            <a:ln>
              <a:solidFill>
                <a:sysClr val="window" lastClr="FFFFFF">
                  <a:lumMod val="95000"/>
                </a:sysClr>
              </a:solidFill>
            </a:ln>
          </c:spPr>
        </c:majorGridlines>
        <c:title>
          <c:tx>
            <c:rich>
              <a:bodyPr rot="-5400000" vert="horz"/>
              <a:lstStyle/>
              <a:p>
                <a:pPr>
                  <a:defRPr/>
                </a:pPr>
                <a:r>
                  <a:rPr lang="en-GB"/>
                  <a:t>Prevalence (%)</a:t>
                </a:r>
              </a:p>
            </c:rich>
          </c:tx>
          <c:overlay val="0"/>
        </c:title>
        <c:numFmt formatCode="General" sourceLinked="1"/>
        <c:majorTickMark val="none"/>
        <c:minorTickMark val="none"/>
        <c:tickLblPos val="nextTo"/>
        <c:crossAx val="128165760"/>
        <c:crosses val="autoZero"/>
        <c:crossBetween val="between"/>
        <c:majorUnit val="1"/>
      </c:valAx>
      <c:dTable>
        <c:showHorzBorder val="1"/>
        <c:showVertBorder val="1"/>
        <c:showOutline val="1"/>
        <c:showKeys val="1"/>
      </c:dTable>
    </c:plotArea>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558676787023247E-2"/>
          <c:y val="0.1055859464935304"/>
          <c:w val="0.91828947057293508"/>
          <c:h val="0.64855643044619427"/>
        </c:manualLayout>
      </c:layout>
      <c:barChart>
        <c:barDir val="col"/>
        <c:grouping val="clustered"/>
        <c:varyColors val="0"/>
        <c:ser>
          <c:idx val="0"/>
          <c:order val="0"/>
          <c:spPr>
            <a:solidFill>
              <a:srgbClr val="E31837"/>
            </a:solidFill>
            <a:ln>
              <a:noFill/>
            </a:ln>
          </c:spPr>
          <c:invertIfNegative val="0"/>
          <c:dPt>
            <c:idx val="0"/>
            <c:invertIfNegative val="0"/>
            <c:bubble3D val="0"/>
            <c:extLst>
              <c:ext xmlns:c16="http://schemas.microsoft.com/office/drawing/2014/chart" uri="{C3380CC4-5D6E-409C-BE32-E72D297353CC}">
                <c16:uniqueId val="{00000000-4079-4B68-BA01-BE004C11878F}"/>
              </c:ext>
            </c:extLst>
          </c:dPt>
          <c:dPt>
            <c:idx val="1"/>
            <c:invertIfNegative val="0"/>
            <c:bubble3D val="0"/>
            <c:extLst>
              <c:ext xmlns:c16="http://schemas.microsoft.com/office/drawing/2014/chart" uri="{C3380CC4-5D6E-409C-BE32-E72D297353CC}">
                <c16:uniqueId val="{00000001-4079-4B68-BA01-BE004C11878F}"/>
              </c:ext>
            </c:extLst>
          </c:dPt>
          <c:dPt>
            <c:idx val="2"/>
            <c:invertIfNegative val="0"/>
            <c:bubble3D val="0"/>
            <c:extLst>
              <c:ext xmlns:c16="http://schemas.microsoft.com/office/drawing/2014/chart" uri="{C3380CC4-5D6E-409C-BE32-E72D297353CC}">
                <c16:uniqueId val="{00000002-4079-4B68-BA01-BE004C11878F}"/>
              </c:ext>
            </c:extLst>
          </c:dPt>
          <c:dPt>
            <c:idx val="3"/>
            <c:invertIfNegative val="0"/>
            <c:bubble3D val="0"/>
            <c:extLst>
              <c:ext xmlns:c16="http://schemas.microsoft.com/office/drawing/2014/chart" uri="{C3380CC4-5D6E-409C-BE32-E72D297353CC}">
                <c16:uniqueId val="{00000003-4079-4B68-BA01-BE004C11878F}"/>
              </c:ext>
            </c:extLst>
          </c:dPt>
          <c:dPt>
            <c:idx val="6"/>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5-4079-4B68-BA01-BE004C11878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 serv women by provinc'!$A$3:$A$9</c:f>
              <c:strCache>
                <c:ptCount val="7"/>
                <c:pt idx="0">
                  <c:v>Luang 
Prabang</c:v>
                </c:pt>
                <c:pt idx="1">
                  <c:v>Bokeo</c:v>
                </c:pt>
                <c:pt idx="2">
                  <c:v>Luang 
Namtha</c:v>
                </c:pt>
                <c:pt idx="3">
                  <c:v>Vientiane</c:v>
                </c:pt>
                <c:pt idx="4">
                  <c:v>Savannakhet</c:v>
                </c:pt>
                <c:pt idx="5">
                  <c:v>Champassak</c:v>
                </c:pt>
                <c:pt idx="6">
                  <c:v>Lao PDR</c:v>
                </c:pt>
              </c:strCache>
            </c:strRef>
          </c:cat>
          <c:val>
            <c:numRef>
              <c:f>'HIV pre serv women by provinc'!$B$3:$B$9</c:f>
              <c:numCache>
                <c:formatCode>General</c:formatCode>
                <c:ptCount val="7"/>
                <c:pt idx="0">
                  <c:v>1.8</c:v>
                </c:pt>
                <c:pt idx="1">
                  <c:v>1.3</c:v>
                </c:pt>
                <c:pt idx="2">
                  <c:v>1.3</c:v>
                </c:pt>
                <c:pt idx="3">
                  <c:v>0.7</c:v>
                </c:pt>
                <c:pt idx="4">
                  <c:v>0.7</c:v>
                </c:pt>
                <c:pt idx="5">
                  <c:v>0.7</c:v>
                </c:pt>
                <c:pt idx="6">
                  <c:v>1</c:v>
                </c:pt>
              </c:numCache>
            </c:numRef>
          </c:val>
          <c:extLst>
            <c:ext xmlns:c16="http://schemas.microsoft.com/office/drawing/2014/chart" uri="{C3380CC4-5D6E-409C-BE32-E72D297353CC}">
              <c16:uniqueId val="{00000006-4079-4B68-BA01-BE004C11878F}"/>
            </c:ext>
          </c:extLst>
        </c:ser>
        <c:dLbls>
          <c:showLegendKey val="0"/>
          <c:showVal val="0"/>
          <c:showCatName val="0"/>
          <c:showSerName val="0"/>
          <c:showPercent val="0"/>
          <c:showBubbleSize val="0"/>
        </c:dLbls>
        <c:gapWidth val="150"/>
        <c:axId val="128886272"/>
        <c:axId val="128887808"/>
      </c:barChart>
      <c:catAx>
        <c:axId val="128886272"/>
        <c:scaling>
          <c:orientation val="minMax"/>
        </c:scaling>
        <c:delete val="0"/>
        <c:axPos val="b"/>
        <c:numFmt formatCode="General" sourceLinked="1"/>
        <c:majorTickMark val="out"/>
        <c:minorTickMark val="none"/>
        <c:tickLblPos val="nextTo"/>
        <c:crossAx val="128887808"/>
        <c:crosses val="autoZero"/>
        <c:auto val="1"/>
        <c:lblAlgn val="ctr"/>
        <c:lblOffset val="100"/>
        <c:noMultiLvlLbl val="0"/>
      </c:catAx>
      <c:valAx>
        <c:axId val="128887808"/>
        <c:scaling>
          <c:orientation val="minMax"/>
          <c:max val="5"/>
        </c:scaling>
        <c:delete val="0"/>
        <c:axPos val="l"/>
        <c:title>
          <c:tx>
            <c:rich>
              <a:bodyPr rot="-5400000" vert="horz"/>
              <a:lstStyle/>
              <a:p>
                <a:pPr>
                  <a:defRPr/>
                </a:pPr>
                <a:r>
                  <a:rPr lang="en-GB" dirty="0"/>
                  <a:t>HIV prevalence (%)</a:t>
                </a:r>
              </a:p>
            </c:rich>
          </c:tx>
          <c:layout>
            <c:manualLayout>
              <c:xMode val="edge"/>
              <c:yMode val="edge"/>
              <c:x val="3.1935935287614042E-3"/>
              <c:y val="0.10821876731731381"/>
            </c:manualLayout>
          </c:layout>
          <c:overlay val="0"/>
        </c:title>
        <c:numFmt formatCode="General" sourceLinked="1"/>
        <c:majorTickMark val="out"/>
        <c:minorTickMark val="none"/>
        <c:tickLblPos val="nextTo"/>
        <c:crossAx val="128886272"/>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3717993799447E-2"/>
          <c:y val="0.14701861455130683"/>
          <c:w val="0.83982343927828096"/>
          <c:h val="0.50342188340792393"/>
        </c:manualLayout>
      </c:layout>
      <c:barChart>
        <c:barDir val="col"/>
        <c:grouping val="clustered"/>
        <c:varyColors val="0"/>
        <c:ser>
          <c:idx val="0"/>
          <c:order val="0"/>
          <c:tx>
            <c:strRef>
              <c:f>STIs!$B$2</c:f>
              <c:strCache>
                <c:ptCount val="1"/>
                <c:pt idx="0">
                  <c:v>Chlamydia</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STIs!$A$3:$A$5</c:f>
              <c:strCache>
                <c:ptCount val="3"/>
                <c:pt idx="0">
                  <c:v>Men who have sex with men* (2009)</c:v>
                </c:pt>
                <c:pt idx="1">
                  <c:v>Service women (2011)</c:v>
                </c:pt>
                <c:pt idx="2">
                  <c:v>Transgender** (2012)</c:v>
                </c:pt>
              </c:strCache>
            </c:strRef>
          </c:cat>
          <c:val>
            <c:numRef>
              <c:f>STIs!$B$3:$B$5</c:f>
              <c:numCache>
                <c:formatCode>General</c:formatCode>
                <c:ptCount val="3"/>
                <c:pt idx="0">
                  <c:v>8.3000000000000007</c:v>
                </c:pt>
                <c:pt idx="1">
                  <c:v>35</c:v>
                </c:pt>
                <c:pt idx="2">
                  <c:v>38.1</c:v>
                </c:pt>
              </c:numCache>
            </c:numRef>
          </c:val>
          <c:extLst>
            <c:ext xmlns:c16="http://schemas.microsoft.com/office/drawing/2014/chart" uri="{C3380CC4-5D6E-409C-BE32-E72D297353CC}">
              <c16:uniqueId val="{00000000-B643-49C8-B828-06DA4A5D277A}"/>
            </c:ext>
          </c:extLst>
        </c:ser>
        <c:ser>
          <c:idx val="1"/>
          <c:order val="1"/>
          <c:tx>
            <c:strRef>
              <c:f>STIs!$C$2</c:f>
              <c:strCache>
                <c:ptCount val="1"/>
                <c:pt idx="0">
                  <c:v>Gonorrhoea</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STIs!$A$3:$A$5</c:f>
              <c:strCache>
                <c:ptCount val="3"/>
                <c:pt idx="0">
                  <c:v>Men who have sex with men* (2009)</c:v>
                </c:pt>
                <c:pt idx="1">
                  <c:v>Service women (2011)</c:v>
                </c:pt>
                <c:pt idx="2">
                  <c:v>Transgender** (2012)</c:v>
                </c:pt>
              </c:strCache>
            </c:strRef>
          </c:cat>
          <c:val>
            <c:numRef>
              <c:f>STIs!$C$3:$C$5</c:f>
              <c:numCache>
                <c:formatCode>General</c:formatCode>
                <c:ptCount val="3"/>
                <c:pt idx="0">
                  <c:v>1.7</c:v>
                </c:pt>
                <c:pt idx="1">
                  <c:v>13.2</c:v>
                </c:pt>
                <c:pt idx="2">
                  <c:v>20.7</c:v>
                </c:pt>
              </c:numCache>
            </c:numRef>
          </c:val>
          <c:extLst>
            <c:ext xmlns:c16="http://schemas.microsoft.com/office/drawing/2014/chart" uri="{C3380CC4-5D6E-409C-BE32-E72D297353CC}">
              <c16:uniqueId val="{00000001-B643-49C8-B828-06DA4A5D277A}"/>
            </c:ext>
          </c:extLst>
        </c:ser>
        <c:ser>
          <c:idx val="2"/>
          <c:order val="2"/>
          <c:tx>
            <c:strRef>
              <c:f>STIs!$D$2</c:f>
              <c:strCache>
                <c:ptCount val="1"/>
                <c:pt idx="0">
                  <c:v>Syphilis</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STIs!$A$3:$A$5</c:f>
              <c:strCache>
                <c:ptCount val="3"/>
                <c:pt idx="0">
                  <c:v>Men who have sex with men* (2009)</c:v>
                </c:pt>
                <c:pt idx="1">
                  <c:v>Service women (2011)</c:v>
                </c:pt>
                <c:pt idx="2">
                  <c:v>Transgender** (2012)</c:v>
                </c:pt>
              </c:strCache>
            </c:strRef>
          </c:cat>
          <c:val>
            <c:numRef>
              <c:f>STIs!$D$3:$D$5</c:f>
              <c:numCache>
                <c:formatCode>General</c:formatCode>
                <c:ptCount val="3"/>
                <c:pt idx="1">
                  <c:v>0.5</c:v>
                </c:pt>
              </c:numCache>
            </c:numRef>
          </c:val>
          <c:extLst>
            <c:ext xmlns:c16="http://schemas.microsoft.com/office/drawing/2014/chart" uri="{C3380CC4-5D6E-409C-BE32-E72D297353CC}">
              <c16:uniqueId val="{00000002-B643-49C8-B828-06DA4A5D277A}"/>
            </c:ext>
          </c:extLst>
        </c:ser>
        <c:dLbls>
          <c:showLegendKey val="0"/>
          <c:showVal val="0"/>
          <c:showCatName val="0"/>
          <c:showSerName val="0"/>
          <c:showPercent val="0"/>
          <c:showBubbleSize val="0"/>
        </c:dLbls>
        <c:gapWidth val="150"/>
        <c:overlap val="-20"/>
        <c:axId val="130990464"/>
        <c:axId val="130992000"/>
      </c:barChart>
      <c:catAx>
        <c:axId val="130990464"/>
        <c:scaling>
          <c:orientation val="minMax"/>
        </c:scaling>
        <c:delete val="0"/>
        <c:axPos val="b"/>
        <c:numFmt formatCode="General" sourceLinked="1"/>
        <c:majorTickMark val="out"/>
        <c:minorTickMark val="none"/>
        <c:tickLblPos val="nextTo"/>
        <c:crossAx val="130992000"/>
        <c:crosses val="autoZero"/>
        <c:auto val="1"/>
        <c:lblAlgn val="ctr"/>
        <c:lblOffset val="100"/>
        <c:noMultiLvlLbl val="0"/>
      </c:catAx>
      <c:valAx>
        <c:axId val="130992000"/>
        <c:scaling>
          <c:orientation val="minMax"/>
          <c:max val="50"/>
        </c:scaling>
        <c:delete val="0"/>
        <c:axPos val="l"/>
        <c:title>
          <c:tx>
            <c:rich>
              <a:bodyPr rot="-5400000" vert="horz"/>
              <a:lstStyle/>
              <a:p>
                <a:pPr>
                  <a:defRPr/>
                </a:pPr>
                <a:r>
                  <a:rPr lang="en-GB"/>
                  <a:t>STI prevalence (%)</a:t>
                </a:r>
              </a:p>
            </c:rich>
          </c:tx>
          <c:layout>
            <c:manualLayout>
              <c:xMode val="edge"/>
              <c:yMode val="edge"/>
              <c:x val="3.5448818897637802E-3"/>
              <c:y val="0.14068867698459922"/>
            </c:manualLayout>
          </c:layout>
          <c:overlay val="0"/>
        </c:title>
        <c:numFmt formatCode="General" sourceLinked="1"/>
        <c:majorTickMark val="out"/>
        <c:minorTickMark val="none"/>
        <c:tickLblPos val="nextTo"/>
        <c:crossAx val="130990464"/>
        <c:crosses val="autoZero"/>
        <c:crossBetween val="between"/>
        <c:majorUnit val="10"/>
      </c:valAx>
    </c:plotArea>
    <c:legend>
      <c:legendPos val="r"/>
      <c:layout>
        <c:manualLayout>
          <c:xMode val="edge"/>
          <c:yMode val="edge"/>
          <c:x val="0.77801456692913384"/>
          <c:y val="2.9332550536446102E-2"/>
          <c:w val="0.21974868766404199"/>
          <c:h val="0.2655067888723476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53789539194199"/>
          <c:y val="0.11239365126528995"/>
          <c:w val="0.84171645425765074"/>
          <c:h val="0.60715223097112858"/>
        </c:manualLayout>
      </c:layout>
      <c:barChart>
        <c:barDir val="col"/>
        <c:grouping val="clustered"/>
        <c:varyColors val="0"/>
        <c:ser>
          <c:idx val="0"/>
          <c:order val="0"/>
          <c:tx>
            <c:strRef>
              <c:f>'Reported cases'!$B$2</c:f>
              <c:strCache>
                <c:ptCount val="1"/>
                <c:pt idx="0">
                  <c:v>Reported new HIV infections</c:v>
                </c:pt>
              </c:strCache>
            </c:strRef>
          </c:tx>
          <c:spPr>
            <a:solidFill>
              <a:srgbClr val="00AEEF"/>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B95-496D-BBD7-ADF97922EB6D}"/>
                </c:ext>
              </c:extLst>
            </c:dLbl>
            <c:dLbl>
              <c:idx val="1"/>
              <c:delete val="1"/>
              <c:extLst>
                <c:ext xmlns:c15="http://schemas.microsoft.com/office/drawing/2012/chart" uri="{CE6537A1-D6FC-4f65-9D91-7224C49458BB}"/>
                <c:ext xmlns:c16="http://schemas.microsoft.com/office/drawing/2014/chart" uri="{C3380CC4-5D6E-409C-BE32-E72D297353CC}">
                  <c16:uniqueId val="{00000001-6B95-496D-BBD7-ADF97922EB6D}"/>
                </c:ext>
              </c:extLst>
            </c:dLbl>
            <c:dLbl>
              <c:idx val="2"/>
              <c:delete val="1"/>
              <c:extLst>
                <c:ext xmlns:c15="http://schemas.microsoft.com/office/drawing/2012/chart" uri="{CE6537A1-D6FC-4f65-9D91-7224C49458BB}"/>
                <c:ext xmlns:c16="http://schemas.microsoft.com/office/drawing/2014/chart" uri="{C3380CC4-5D6E-409C-BE32-E72D297353CC}">
                  <c16:uniqueId val="{00000002-6B95-496D-BBD7-ADF97922EB6D}"/>
                </c:ext>
              </c:extLst>
            </c:dLbl>
            <c:dLbl>
              <c:idx val="3"/>
              <c:delete val="1"/>
              <c:extLst>
                <c:ext xmlns:c15="http://schemas.microsoft.com/office/drawing/2012/chart" uri="{CE6537A1-D6FC-4f65-9D91-7224C49458BB}"/>
                <c:ext xmlns:c16="http://schemas.microsoft.com/office/drawing/2014/chart" uri="{C3380CC4-5D6E-409C-BE32-E72D297353CC}">
                  <c16:uniqueId val="{00000003-6B95-496D-BBD7-ADF97922EB6D}"/>
                </c:ext>
              </c:extLst>
            </c:dLbl>
            <c:dLbl>
              <c:idx val="4"/>
              <c:delete val="1"/>
              <c:extLst>
                <c:ext xmlns:c15="http://schemas.microsoft.com/office/drawing/2012/chart" uri="{CE6537A1-D6FC-4f65-9D91-7224C49458BB}"/>
                <c:ext xmlns:c16="http://schemas.microsoft.com/office/drawing/2014/chart" uri="{C3380CC4-5D6E-409C-BE32-E72D297353CC}">
                  <c16:uniqueId val="{00000004-6B95-496D-BBD7-ADF97922EB6D}"/>
                </c:ext>
              </c:extLst>
            </c:dLbl>
            <c:dLbl>
              <c:idx val="5"/>
              <c:delete val="1"/>
              <c:extLst>
                <c:ext xmlns:c15="http://schemas.microsoft.com/office/drawing/2012/chart" uri="{CE6537A1-D6FC-4f65-9D91-7224C49458BB}"/>
                <c:ext xmlns:c16="http://schemas.microsoft.com/office/drawing/2014/chart" uri="{C3380CC4-5D6E-409C-BE32-E72D297353CC}">
                  <c16:uniqueId val="{00000005-6B95-496D-BBD7-ADF97922EB6D}"/>
                </c:ext>
              </c:extLst>
            </c:dLbl>
            <c:dLbl>
              <c:idx val="6"/>
              <c:delete val="1"/>
              <c:extLst>
                <c:ext xmlns:c15="http://schemas.microsoft.com/office/drawing/2012/chart" uri="{CE6537A1-D6FC-4f65-9D91-7224C49458BB}"/>
                <c:ext xmlns:c16="http://schemas.microsoft.com/office/drawing/2014/chart" uri="{C3380CC4-5D6E-409C-BE32-E72D297353CC}">
                  <c16:uniqueId val="{00000006-6B95-496D-BBD7-ADF97922EB6D}"/>
                </c:ext>
              </c:extLst>
            </c:dLbl>
            <c:dLbl>
              <c:idx val="7"/>
              <c:delete val="1"/>
              <c:extLst>
                <c:ext xmlns:c15="http://schemas.microsoft.com/office/drawing/2012/chart" uri="{CE6537A1-D6FC-4f65-9D91-7224C49458BB}"/>
                <c:ext xmlns:c16="http://schemas.microsoft.com/office/drawing/2014/chart" uri="{C3380CC4-5D6E-409C-BE32-E72D297353CC}">
                  <c16:uniqueId val="{00000007-6B95-496D-BBD7-ADF97922EB6D}"/>
                </c:ext>
              </c:extLst>
            </c:dLbl>
            <c:dLbl>
              <c:idx val="8"/>
              <c:delete val="1"/>
              <c:extLst>
                <c:ext xmlns:c15="http://schemas.microsoft.com/office/drawing/2012/chart" uri="{CE6537A1-D6FC-4f65-9D91-7224C49458BB}"/>
                <c:ext xmlns:c16="http://schemas.microsoft.com/office/drawing/2014/chart" uri="{C3380CC4-5D6E-409C-BE32-E72D297353CC}">
                  <c16:uniqueId val="{00000008-6B95-496D-BBD7-ADF97922EB6D}"/>
                </c:ext>
              </c:extLst>
            </c:dLbl>
            <c:dLbl>
              <c:idx val="9"/>
              <c:delete val="1"/>
              <c:extLst>
                <c:ext xmlns:c15="http://schemas.microsoft.com/office/drawing/2012/chart" uri="{CE6537A1-D6FC-4f65-9D91-7224C49458BB}"/>
                <c:ext xmlns:c16="http://schemas.microsoft.com/office/drawing/2014/chart" uri="{C3380CC4-5D6E-409C-BE32-E72D297353CC}">
                  <c16:uniqueId val="{00000009-6B95-496D-BBD7-ADF97922EB6D}"/>
                </c:ext>
              </c:extLst>
            </c:dLbl>
            <c:dLbl>
              <c:idx val="10"/>
              <c:delete val="1"/>
              <c:extLst>
                <c:ext xmlns:c15="http://schemas.microsoft.com/office/drawing/2012/chart" uri="{CE6537A1-D6FC-4f65-9D91-7224C49458BB}"/>
                <c:ext xmlns:c16="http://schemas.microsoft.com/office/drawing/2014/chart" uri="{C3380CC4-5D6E-409C-BE32-E72D297353CC}">
                  <c16:uniqueId val="{0000000A-6B95-496D-BBD7-ADF97922EB6D}"/>
                </c:ext>
              </c:extLst>
            </c:dLbl>
            <c:dLbl>
              <c:idx val="11"/>
              <c:delete val="1"/>
              <c:extLst>
                <c:ext xmlns:c15="http://schemas.microsoft.com/office/drawing/2012/chart" uri="{CE6537A1-D6FC-4f65-9D91-7224C49458BB}"/>
                <c:ext xmlns:c16="http://schemas.microsoft.com/office/drawing/2014/chart" uri="{C3380CC4-5D6E-409C-BE32-E72D297353CC}">
                  <c16:uniqueId val="{0000000B-6B95-496D-BBD7-ADF97922EB6D}"/>
                </c:ext>
              </c:extLst>
            </c:dLbl>
            <c:dLbl>
              <c:idx val="12"/>
              <c:delete val="1"/>
              <c:extLst>
                <c:ext xmlns:c15="http://schemas.microsoft.com/office/drawing/2012/chart" uri="{CE6537A1-D6FC-4f65-9D91-7224C49458BB}"/>
                <c:ext xmlns:c16="http://schemas.microsoft.com/office/drawing/2014/chart" uri="{C3380CC4-5D6E-409C-BE32-E72D297353CC}">
                  <c16:uniqueId val="{0000000C-6B95-496D-BBD7-ADF97922EB6D}"/>
                </c:ext>
              </c:extLst>
            </c:dLbl>
            <c:dLbl>
              <c:idx val="13"/>
              <c:delete val="1"/>
              <c:extLst>
                <c:ext xmlns:c15="http://schemas.microsoft.com/office/drawing/2012/chart" uri="{CE6537A1-D6FC-4f65-9D91-7224C49458BB}"/>
                <c:ext xmlns:c16="http://schemas.microsoft.com/office/drawing/2014/chart" uri="{C3380CC4-5D6E-409C-BE32-E72D297353CC}">
                  <c16:uniqueId val="{0000000D-6B95-496D-BBD7-ADF97922EB6D}"/>
                </c:ext>
              </c:extLst>
            </c:dLbl>
            <c:dLbl>
              <c:idx val="14"/>
              <c:delete val="1"/>
              <c:extLst>
                <c:ext xmlns:c15="http://schemas.microsoft.com/office/drawing/2012/chart" uri="{CE6537A1-D6FC-4f65-9D91-7224C49458BB}"/>
                <c:ext xmlns:c16="http://schemas.microsoft.com/office/drawing/2014/chart" uri="{C3380CC4-5D6E-409C-BE32-E72D297353CC}">
                  <c16:uniqueId val="{0000000E-6B95-496D-BBD7-ADF97922EB6D}"/>
                </c:ext>
              </c:extLst>
            </c:dLbl>
            <c:dLbl>
              <c:idx val="15"/>
              <c:delete val="1"/>
              <c:extLst>
                <c:ext xmlns:c15="http://schemas.microsoft.com/office/drawing/2012/chart" uri="{CE6537A1-D6FC-4f65-9D91-7224C49458BB}"/>
                <c:ext xmlns:c16="http://schemas.microsoft.com/office/drawing/2014/chart" uri="{C3380CC4-5D6E-409C-BE32-E72D297353CC}">
                  <c16:uniqueId val="{0000000F-6B95-496D-BBD7-ADF97922EB6D}"/>
                </c:ext>
              </c:extLst>
            </c:dLbl>
            <c:dLbl>
              <c:idx val="16"/>
              <c:delete val="1"/>
              <c:extLst>
                <c:ext xmlns:c15="http://schemas.microsoft.com/office/drawing/2012/chart" uri="{CE6537A1-D6FC-4f65-9D91-7224C49458BB}"/>
                <c:ext xmlns:c16="http://schemas.microsoft.com/office/drawing/2014/chart" uri="{C3380CC4-5D6E-409C-BE32-E72D297353CC}">
                  <c16:uniqueId val="{00000010-6B95-496D-BBD7-ADF97922EB6D}"/>
                </c:ext>
              </c:extLst>
            </c:dLbl>
            <c:dLbl>
              <c:idx val="17"/>
              <c:delete val="1"/>
              <c:extLst>
                <c:ext xmlns:c15="http://schemas.microsoft.com/office/drawing/2012/chart" uri="{CE6537A1-D6FC-4f65-9D91-7224C49458BB}"/>
                <c:ext xmlns:c16="http://schemas.microsoft.com/office/drawing/2014/chart" uri="{C3380CC4-5D6E-409C-BE32-E72D297353CC}">
                  <c16:uniqueId val="{00000011-6B95-496D-BBD7-ADF97922EB6D}"/>
                </c:ext>
              </c:extLst>
            </c:dLbl>
            <c:dLbl>
              <c:idx val="18"/>
              <c:delete val="1"/>
              <c:extLst>
                <c:ext xmlns:c15="http://schemas.microsoft.com/office/drawing/2012/chart" uri="{CE6537A1-D6FC-4f65-9D91-7224C49458BB}"/>
                <c:ext xmlns:c16="http://schemas.microsoft.com/office/drawing/2014/chart" uri="{C3380CC4-5D6E-409C-BE32-E72D297353CC}">
                  <c16:uniqueId val="{00000012-6B95-496D-BBD7-ADF97922EB6D}"/>
                </c:ext>
              </c:extLst>
            </c:dLbl>
            <c:dLbl>
              <c:idx val="19"/>
              <c:delete val="1"/>
              <c:extLst>
                <c:ext xmlns:c15="http://schemas.microsoft.com/office/drawing/2012/chart" uri="{CE6537A1-D6FC-4f65-9D91-7224C49458BB}"/>
                <c:ext xmlns:c16="http://schemas.microsoft.com/office/drawing/2014/chart" uri="{C3380CC4-5D6E-409C-BE32-E72D297353CC}">
                  <c16:uniqueId val="{00000013-6B95-496D-BBD7-ADF97922EB6D}"/>
                </c:ext>
              </c:extLst>
            </c:dLbl>
            <c:dLbl>
              <c:idx val="20"/>
              <c:delete val="1"/>
              <c:extLst>
                <c:ext xmlns:c15="http://schemas.microsoft.com/office/drawing/2012/chart" uri="{CE6537A1-D6FC-4f65-9D91-7224C49458BB}"/>
                <c:ext xmlns:c16="http://schemas.microsoft.com/office/drawing/2014/chart" uri="{C3380CC4-5D6E-409C-BE32-E72D297353CC}">
                  <c16:uniqueId val="{00000014-6B95-496D-BBD7-ADF97922EB6D}"/>
                </c:ext>
              </c:extLst>
            </c:dLbl>
            <c:dLbl>
              <c:idx val="21"/>
              <c:delete val="1"/>
              <c:extLst>
                <c:ext xmlns:c15="http://schemas.microsoft.com/office/drawing/2012/chart" uri="{CE6537A1-D6FC-4f65-9D91-7224C49458BB}"/>
                <c:ext xmlns:c16="http://schemas.microsoft.com/office/drawing/2014/chart" uri="{C3380CC4-5D6E-409C-BE32-E72D297353CC}">
                  <c16:uniqueId val="{00000015-6B95-496D-BBD7-ADF97922EB6D}"/>
                </c:ext>
              </c:extLst>
            </c:dLbl>
            <c:dLbl>
              <c:idx val="22"/>
              <c:delete val="1"/>
              <c:extLst>
                <c:ext xmlns:c15="http://schemas.microsoft.com/office/drawing/2012/chart" uri="{CE6537A1-D6FC-4f65-9D91-7224C49458BB}"/>
                <c:ext xmlns:c16="http://schemas.microsoft.com/office/drawing/2014/chart" uri="{C3380CC4-5D6E-409C-BE32-E72D297353CC}">
                  <c16:uniqueId val="{00000016-6B95-496D-BBD7-ADF97922EB6D}"/>
                </c:ext>
              </c:extLst>
            </c:dLbl>
            <c:dLbl>
              <c:idx val="23"/>
              <c:delete val="1"/>
              <c:extLst>
                <c:ext xmlns:c15="http://schemas.microsoft.com/office/drawing/2012/chart" uri="{CE6537A1-D6FC-4f65-9D91-7224C49458BB}"/>
                <c:ext xmlns:c16="http://schemas.microsoft.com/office/drawing/2014/chart" uri="{C3380CC4-5D6E-409C-BE32-E72D297353CC}">
                  <c16:uniqueId val="{00000017-6B95-496D-BBD7-ADF97922EB6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'Reported cases'!$A$3:$A$27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'Reported cases'!$B$3:$B$27</c:f>
              <c:numCache>
                <c:formatCode>General</c:formatCode>
                <c:ptCount val="25"/>
                <c:pt idx="0">
                  <c:v>5</c:v>
                </c:pt>
                <c:pt idx="1">
                  <c:v>5</c:v>
                </c:pt>
                <c:pt idx="2">
                  <c:v>8</c:v>
                </c:pt>
                <c:pt idx="3">
                  <c:v>12</c:v>
                </c:pt>
                <c:pt idx="4">
                  <c:v>33</c:v>
                </c:pt>
                <c:pt idx="5">
                  <c:v>72</c:v>
                </c:pt>
                <c:pt idx="6">
                  <c:v>111</c:v>
                </c:pt>
                <c:pt idx="7">
                  <c:v>102</c:v>
                </c:pt>
                <c:pt idx="8">
                  <c:v>152</c:v>
                </c:pt>
                <c:pt idx="9">
                  <c:v>162</c:v>
                </c:pt>
                <c:pt idx="10">
                  <c:v>192</c:v>
                </c:pt>
                <c:pt idx="11">
                  <c:v>187</c:v>
                </c:pt>
                <c:pt idx="12">
                  <c:v>170</c:v>
                </c:pt>
                <c:pt idx="13">
                  <c:v>258</c:v>
                </c:pt>
                <c:pt idx="14">
                  <c:v>357</c:v>
                </c:pt>
                <c:pt idx="15">
                  <c:v>353</c:v>
                </c:pt>
                <c:pt idx="16">
                  <c:v>458</c:v>
                </c:pt>
                <c:pt idx="17">
                  <c:v>487</c:v>
                </c:pt>
                <c:pt idx="18">
                  <c:v>535</c:v>
                </c:pt>
                <c:pt idx="19">
                  <c:v>612</c:v>
                </c:pt>
                <c:pt idx="20">
                  <c:v>670</c:v>
                </c:pt>
                <c:pt idx="21">
                  <c:v>0</c:v>
                </c:pt>
                <c:pt idx="22">
                  <c:v>679</c:v>
                </c:pt>
                <c:pt idx="23">
                  <c:v>834</c:v>
                </c:pt>
                <c:pt idx="24">
                  <c:v>1096</c:v>
                </c:pt>
              </c:numCache>
            </c:numRef>
          </c:val>
          <c:extLst>
            <c:ext xmlns:c16="http://schemas.microsoft.com/office/drawing/2014/chart" uri="{C3380CC4-5D6E-409C-BE32-E72D297353CC}">
              <c16:uniqueId val="{00000018-6B95-496D-BBD7-ADF97922EB6D}"/>
            </c:ext>
          </c:extLst>
        </c:ser>
        <c:dLbls>
          <c:showLegendKey val="0"/>
          <c:showVal val="0"/>
          <c:showCatName val="0"/>
          <c:showSerName val="0"/>
          <c:showPercent val="0"/>
          <c:showBubbleSize val="0"/>
        </c:dLbls>
        <c:gapWidth val="80"/>
        <c:axId val="133409408"/>
        <c:axId val="133411200"/>
      </c:barChart>
      <c:catAx>
        <c:axId val="133409408"/>
        <c:scaling>
          <c:orientation val="minMax"/>
        </c:scaling>
        <c:delete val="0"/>
        <c:axPos val="b"/>
        <c:numFmt formatCode="General" sourceLinked="1"/>
        <c:majorTickMark val="out"/>
        <c:minorTickMark val="none"/>
        <c:tickLblPos val="nextTo"/>
        <c:txPr>
          <a:bodyPr rot="-5400000"/>
          <a:lstStyle/>
          <a:p>
            <a:pPr>
              <a:defRPr/>
            </a:pPr>
            <a:endParaRPr lang="en-US"/>
          </a:p>
        </c:txPr>
        <c:crossAx val="133411200"/>
        <c:crosses val="autoZero"/>
        <c:auto val="1"/>
        <c:lblAlgn val="ctr"/>
        <c:lblOffset val="100"/>
        <c:noMultiLvlLbl val="0"/>
      </c:catAx>
      <c:valAx>
        <c:axId val="133411200"/>
        <c:scaling>
          <c:orientation val="minMax"/>
          <c:min val="0"/>
        </c:scaling>
        <c:delete val="0"/>
        <c:axPos val="l"/>
        <c:title>
          <c:tx>
            <c:rich>
              <a:bodyPr/>
              <a:lstStyle/>
              <a:p>
                <a:pPr>
                  <a:defRPr/>
                </a:pPr>
                <a:r>
                  <a:rPr lang="en-US" dirty="0"/>
                  <a:t>Reported </a:t>
                </a:r>
                <a:r>
                  <a:rPr lang="en-US" baseline="0" dirty="0"/>
                  <a:t>HIV infections (</a:t>
                </a:r>
                <a:r>
                  <a:rPr lang="en-US" dirty="0"/>
                  <a:t>Number)</a:t>
                </a:r>
              </a:p>
            </c:rich>
          </c:tx>
          <c:layout>
            <c:manualLayout>
              <c:xMode val="edge"/>
              <c:yMode val="edge"/>
              <c:x val="9.793429667445416E-3"/>
              <c:y val="8.9797206952904468E-2"/>
            </c:manualLayout>
          </c:layout>
          <c:overlay val="0"/>
        </c:title>
        <c:numFmt formatCode="General" sourceLinked="1"/>
        <c:majorTickMark val="out"/>
        <c:minorTickMark val="none"/>
        <c:tickLblPos val="nextTo"/>
        <c:crossAx val="133409408"/>
        <c:crosses val="autoZero"/>
        <c:crossBetween val="between"/>
        <c:majorUnit val="300"/>
      </c:valAx>
    </c:plotArea>
    <c:plotVisOnly val="1"/>
    <c:dispBlanksAs val="gap"/>
    <c:showDLblsOverMax val="0"/>
  </c:chart>
  <c:spPr>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27777777777777"/>
          <c:y val="3.4722222222222224E-2"/>
          <c:w val="0.57916666666666672"/>
          <c:h val="0.96527777777777779"/>
        </c:manualLayout>
      </c:layout>
      <c:pieChart>
        <c:varyColors val="1"/>
        <c:ser>
          <c:idx val="0"/>
          <c:order val="0"/>
          <c:dPt>
            <c:idx val="0"/>
            <c:bubble3D val="0"/>
            <c:spPr>
              <a:solidFill>
                <a:srgbClr val="88C540"/>
              </a:solidFill>
              <a:ln>
                <a:noFill/>
              </a:ln>
            </c:spPr>
            <c:extLst>
              <c:ext xmlns:c16="http://schemas.microsoft.com/office/drawing/2014/chart" uri="{C3380CC4-5D6E-409C-BE32-E72D297353CC}">
                <c16:uniqueId val="{00000001-8115-4177-BA92-4AAF8B8407A8}"/>
              </c:ext>
            </c:extLst>
          </c:dPt>
          <c:dPt>
            <c:idx val="1"/>
            <c:bubble3D val="0"/>
            <c:spPr>
              <a:solidFill>
                <a:schemeClr val="bg1">
                  <a:lumMod val="65000"/>
                </a:schemeClr>
              </a:solidFill>
              <a:ln>
                <a:noFill/>
              </a:ln>
            </c:spPr>
            <c:extLst>
              <c:ext xmlns:c16="http://schemas.microsoft.com/office/drawing/2014/chart" uri="{C3380CC4-5D6E-409C-BE32-E72D297353CC}">
                <c16:uniqueId val="{00000003-8115-4177-BA92-4AAF8B8407A8}"/>
              </c:ext>
            </c:extLst>
          </c:dPt>
          <c:dLbls>
            <c:dLbl>
              <c:idx val="0"/>
              <c:layout>
                <c:manualLayout>
                  <c:x val="-0.25696478565179354"/>
                  <c:y val="0.1287941090696996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15-4177-BA92-4AAF8B8407A8}"/>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'cummulative cases'!$A$3:$A$4</c:f>
              <c:strCache>
                <c:ptCount val="2"/>
                <c:pt idx="0">
                  <c:v>Provinces along Mekong River</c:v>
                </c:pt>
                <c:pt idx="1">
                  <c:v>Other Provinces</c:v>
                </c:pt>
              </c:strCache>
            </c:strRef>
          </c:cat>
          <c:val>
            <c:numRef>
              <c:f>'cummulative cases'!$B$3:$B$4</c:f>
              <c:numCache>
                <c:formatCode>General</c:formatCode>
                <c:ptCount val="2"/>
                <c:pt idx="0">
                  <c:v>85.9</c:v>
                </c:pt>
                <c:pt idx="1">
                  <c:v>14.099999999999994</c:v>
                </c:pt>
              </c:numCache>
            </c:numRef>
          </c:val>
          <c:extLst>
            <c:ext xmlns:c16="http://schemas.microsoft.com/office/drawing/2014/chart" uri="{C3380CC4-5D6E-409C-BE32-E72D297353CC}">
              <c16:uniqueId val="{00000004-8115-4177-BA92-4AAF8B8407A8}"/>
            </c:ext>
          </c:extLst>
        </c:ser>
        <c:dLbls>
          <c:showLegendKey val="0"/>
          <c:showVal val="0"/>
          <c:showCatName val="1"/>
          <c:showSerName val="0"/>
          <c:showPercent val="1"/>
          <c:showBubbleSize val="0"/>
          <c:showLeaderLines val="1"/>
        </c:dLbls>
        <c:firstSliceAng val="290"/>
      </c:pieChart>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'cummulative cases'!$A$9:$A$15</c:f>
              <c:strCache>
                <c:ptCount val="7"/>
                <c:pt idx="0">
                  <c:v>Vientiane Capital</c:v>
                </c:pt>
                <c:pt idx="1">
                  <c:v>Savannakhet</c:v>
                </c:pt>
                <c:pt idx="2">
                  <c:v>Champasak</c:v>
                </c:pt>
                <c:pt idx="3">
                  <c:v>Khammouane</c:v>
                </c:pt>
                <c:pt idx="4">
                  <c:v>Bokeo</c:v>
                </c:pt>
                <c:pt idx="5">
                  <c:v>Luangprabang</c:v>
                </c:pt>
                <c:pt idx="6">
                  <c:v>Vientiane Province</c:v>
                </c:pt>
              </c:strCache>
            </c:strRef>
          </c:cat>
          <c:val>
            <c:numRef>
              <c:f>'cummulative cases'!$B$9:$B$15</c:f>
              <c:numCache>
                <c:formatCode>General</c:formatCode>
                <c:ptCount val="7"/>
                <c:pt idx="0">
                  <c:v>35</c:v>
                </c:pt>
                <c:pt idx="1">
                  <c:v>29.3</c:v>
                </c:pt>
                <c:pt idx="2">
                  <c:v>10</c:v>
                </c:pt>
                <c:pt idx="3">
                  <c:v>4.2</c:v>
                </c:pt>
                <c:pt idx="4">
                  <c:v>2.9</c:v>
                </c:pt>
                <c:pt idx="5">
                  <c:v>2.6</c:v>
                </c:pt>
                <c:pt idx="6">
                  <c:v>1.9</c:v>
                </c:pt>
              </c:numCache>
            </c:numRef>
          </c:val>
          <c:extLst>
            <c:ext xmlns:c16="http://schemas.microsoft.com/office/drawing/2014/chart" uri="{C3380CC4-5D6E-409C-BE32-E72D297353CC}">
              <c16:uniqueId val="{00000000-0A74-4BDD-8DE1-410C6FD8C653}"/>
            </c:ext>
          </c:extLst>
        </c:ser>
        <c:dLbls>
          <c:showLegendKey val="0"/>
          <c:showVal val="0"/>
          <c:showCatName val="0"/>
          <c:showSerName val="0"/>
          <c:showPercent val="0"/>
          <c:showBubbleSize val="0"/>
        </c:dLbls>
        <c:gapWidth val="150"/>
        <c:axId val="43221760"/>
        <c:axId val="43223296"/>
      </c:barChart>
      <c:catAx>
        <c:axId val="43221760"/>
        <c:scaling>
          <c:orientation val="minMax"/>
        </c:scaling>
        <c:delete val="0"/>
        <c:axPos val="b"/>
        <c:numFmt formatCode="General" sourceLinked="0"/>
        <c:majorTickMark val="out"/>
        <c:minorTickMark val="none"/>
        <c:tickLblPos val="nextTo"/>
        <c:crossAx val="43223296"/>
        <c:crosses val="autoZero"/>
        <c:auto val="1"/>
        <c:lblAlgn val="ctr"/>
        <c:lblOffset val="100"/>
        <c:noMultiLvlLbl val="0"/>
      </c:catAx>
      <c:valAx>
        <c:axId val="43223296"/>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1.1180727149533326E-2"/>
            </c:manualLayout>
          </c:layout>
          <c:overlay val="0"/>
        </c:title>
        <c:numFmt formatCode="General" sourceLinked="1"/>
        <c:majorTickMark val="out"/>
        <c:minorTickMark val="none"/>
        <c:tickLblPos val="nextTo"/>
        <c:crossAx val="43221760"/>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901640500065696E-2"/>
          <c:y val="7.8654737296114538E-2"/>
          <c:w val="0.49927477014091193"/>
          <c:h val="0.81945097544169709"/>
        </c:manualLayout>
      </c:layout>
      <c:pieChart>
        <c:varyColors val="1"/>
        <c:ser>
          <c:idx val="0"/>
          <c:order val="0"/>
          <c:spPr>
            <a:effectLst>
              <a:outerShdw blurRad="50800" dist="76200" dir="2700000" algn="tl" rotWithShape="0">
                <a:prstClr val="black">
                  <a:alpha val="40000"/>
                </a:prstClr>
              </a:outerShdw>
            </a:effectLst>
          </c:spPr>
          <c:explosion val="25"/>
          <c:dPt>
            <c:idx val="0"/>
            <c:bubble3D val="0"/>
            <c:spPr>
              <a:solidFill>
                <a:srgbClr val="00AEEF"/>
              </a:solidFill>
              <a:effectLst>
                <a:outerShdw blurRad="50800" dist="76200" dir="2700000" algn="tl" rotWithShape="0">
                  <a:prstClr val="black">
                    <a:alpha val="40000"/>
                  </a:prstClr>
                </a:outerShdw>
              </a:effectLst>
            </c:spPr>
            <c:extLst>
              <c:ext xmlns:c16="http://schemas.microsoft.com/office/drawing/2014/chart" uri="{C3380CC4-5D6E-409C-BE32-E72D297353CC}">
                <c16:uniqueId val="{00000001-D583-4F7F-BD62-9A667EF76BC1}"/>
              </c:ext>
            </c:extLst>
          </c:dPt>
          <c:dPt>
            <c:idx val="1"/>
            <c:bubble3D val="0"/>
            <c:spPr>
              <a:solidFill>
                <a:srgbClr val="F78E1E"/>
              </a:solidFill>
              <a:effectLst>
                <a:outerShdw blurRad="50800" dist="76200" dir="2700000" algn="tl" rotWithShape="0">
                  <a:prstClr val="black">
                    <a:alpha val="40000"/>
                  </a:prstClr>
                </a:outerShdw>
              </a:effectLst>
            </c:spPr>
            <c:extLst>
              <c:ext xmlns:c16="http://schemas.microsoft.com/office/drawing/2014/chart" uri="{C3380CC4-5D6E-409C-BE32-E72D297353CC}">
                <c16:uniqueId val="{00000003-D583-4F7F-BD62-9A667EF76BC1}"/>
              </c:ext>
            </c:extLst>
          </c:dPt>
          <c:dPt>
            <c:idx val="2"/>
            <c:bubble3D val="0"/>
            <c:spPr>
              <a:solidFill>
                <a:srgbClr val="88C554"/>
              </a:solidFill>
              <a:effectLst>
                <a:outerShdw blurRad="50800" dist="76200" dir="2700000" algn="tl" rotWithShape="0">
                  <a:prstClr val="black">
                    <a:alpha val="40000"/>
                  </a:prstClr>
                </a:outerShdw>
              </a:effectLst>
            </c:spPr>
            <c:extLst>
              <c:ext xmlns:c16="http://schemas.microsoft.com/office/drawing/2014/chart" uri="{C3380CC4-5D6E-409C-BE32-E72D297353CC}">
                <c16:uniqueId val="{00000005-D583-4F7F-BD62-9A667EF76BC1}"/>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'Reported cases_by MOT'!$A$3:$A$5</c:f>
              <c:strCache>
                <c:ptCount val="3"/>
                <c:pt idx="0">
                  <c:v>Heterosexual</c:v>
                </c:pt>
                <c:pt idx="1">
                  <c:v>Mother to child transmission</c:v>
                </c:pt>
                <c:pt idx="2">
                  <c:v>Others</c:v>
                </c:pt>
              </c:strCache>
            </c:strRef>
          </c:cat>
          <c:val>
            <c:numRef>
              <c:f>'Reported cases_by MOT'!$B$3:$B$5</c:f>
              <c:numCache>
                <c:formatCode>General</c:formatCode>
                <c:ptCount val="3"/>
                <c:pt idx="0">
                  <c:v>88</c:v>
                </c:pt>
                <c:pt idx="1">
                  <c:v>4.9000000000000004</c:v>
                </c:pt>
                <c:pt idx="2">
                  <c:v>7.1</c:v>
                </c:pt>
              </c:numCache>
            </c:numRef>
          </c:val>
          <c:extLst>
            <c:ext xmlns:c16="http://schemas.microsoft.com/office/drawing/2014/chart" uri="{C3380CC4-5D6E-409C-BE32-E72D297353CC}">
              <c16:uniqueId val="{00000006-D583-4F7F-BD62-9A667EF76BC1}"/>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7552293142844324"/>
          <c:y val="0.41185825719680835"/>
          <c:w val="0.38937991725393301"/>
          <c:h val="0.35826340344731455"/>
        </c:manualLayout>
      </c:layout>
      <c:overlay val="0"/>
      <c:txPr>
        <a:bodyPr/>
        <a:lstStyle/>
        <a:p>
          <a:pPr rtl="0">
            <a:defRPr/>
          </a:pPr>
          <a:endParaRPr lang="en-US"/>
        </a:p>
      </c:txPr>
    </c:legend>
    <c:plotVisOnly val="1"/>
    <c:dispBlanksAs val="zero"/>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624929408907505E-2"/>
          <c:y val="0.15653074433656958"/>
          <c:w val="0.60896434695948065"/>
          <c:h val="0.58223815126557454"/>
        </c:manualLayout>
      </c:layout>
      <c:barChart>
        <c:barDir val="col"/>
        <c:grouping val="clustered"/>
        <c:varyColors val="0"/>
        <c:ser>
          <c:idx val="0"/>
          <c:order val="0"/>
          <c:tx>
            <c:strRef>
              <c:f>'Condom use KP'!$B$7</c:f>
              <c:strCache>
                <c:ptCount val="1"/>
                <c:pt idx="0">
                  <c:v>FSW</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KP'!$C$6:$K$6</c:f>
              <c:numCache>
                <c:formatCode>General</c:formatCode>
                <c:ptCount val="9"/>
                <c:pt idx="0">
                  <c:v>2007</c:v>
                </c:pt>
                <c:pt idx="1">
                  <c:v>2008</c:v>
                </c:pt>
                <c:pt idx="2">
                  <c:v>2009</c:v>
                </c:pt>
                <c:pt idx="3">
                  <c:v>2010</c:v>
                </c:pt>
                <c:pt idx="4">
                  <c:v>2011</c:v>
                </c:pt>
                <c:pt idx="5">
                  <c:v>2012</c:v>
                </c:pt>
                <c:pt idx="6">
                  <c:v>2014</c:v>
                </c:pt>
                <c:pt idx="7">
                  <c:v>2017</c:v>
                </c:pt>
                <c:pt idx="8">
                  <c:v>2018</c:v>
                </c:pt>
              </c:numCache>
            </c:numRef>
          </c:cat>
          <c:val>
            <c:numRef>
              <c:f>'Condom use KP'!$C$7:$K$7</c:f>
              <c:numCache>
                <c:formatCode>0</c:formatCode>
                <c:ptCount val="9"/>
                <c:pt idx="1">
                  <c:v>95</c:v>
                </c:pt>
                <c:pt idx="2">
                  <c:v>97</c:v>
                </c:pt>
                <c:pt idx="4">
                  <c:v>92.46</c:v>
                </c:pt>
                <c:pt idx="6">
                  <c:v>92.7</c:v>
                </c:pt>
                <c:pt idx="7" formatCode="General">
                  <c:v>92</c:v>
                </c:pt>
              </c:numCache>
            </c:numRef>
          </c:val>
          <c:extLst>
            <c:ext xmlns:c16="http://schemas.microsoft.com/office/drawing/2014/chart" uri="{C3380CC4-5D6E-409C-BE32-E72D297353CC}">
              <c16:uniqueId val="{00000000-D854-451A-88AF-FC2526FF5965}"/>
            </c:ext>
          </c:extLst>
        </c:ser>
        <c:ser>
          <c:idx val="1"/>
          <c:order val="1"/>
          <c:tx>
            <c:strRef>
              <c:f>'Condom use KP'!$B$8</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KP'!$C$6:$K$6</c:f>
              <c:numCache>
                <c:formatCode>General</c:formatCode>
                <c:ptCount val="9"/>
                <c:pt idx="0">
                  <c:v>2007</c:v>
                </c:pt>
                <c:pt idx="1">
                  <c:v>2008</c:v>
                </c:pt>
                <c:pt idx="2">
                  <c:v>2009</c:v>
                </c:pt>
                <c:pt idx="3">
                  <c:v>2010</c:v>
                </c:pt>
                <c:pt idx="4">
                  <c:v>2011</c:v>
                </c:pt>
                <c:pt idx="5">
                  <c:v>2012</c:v>
                </c:pt>
                <c:pt idx="6">
                  <c:v>2014</c:v>
                </c:pt>
                <c:pt idx="7">
                  <c:v>2017</c:v>
                </c:pt>
                <c:pt idx="8">
                  <c:v>2018</c:v>
                </c:pt>
              </c:numCache>
            </c:numRef>
          </c:cat>
          <c:val>
            <c:numRef>
              <c:f>'Condom use KP'!$C$8:$K$8</c:f>
              <c:numCache>
                <c:formatCode>General</c:formatCode>
                <c:ptCount val="9"/>
                <c:pt idx="0" formatCode="0">
                  <c:v>24</c:v>
                </c:pt>
                <c:pt idx="2" formatCode="0">
                  <c:v>66</c:v>
                </c:pt>
                <c:pt idx="6" formatCode="0">
                  <c:v>44.4</c:v>
                </c:pt>
                <c:pt idx="8">
                  <c:v>26</c:v>
                </c:pt>
              </c:numCache>
            </c:numRef>
          </c:val>
          <c:extLst>
            <c:ext xmlns:c16="http://schemas.microsoft.com/office/drawing/2014/chart" uri="{C3380CC4-5D6E-409C-BE32-E72D297353CC}">
              <c16:uniqueId val="{00000001-D854-451A-88AF-FC2526FF5965}"/>
            </c:ext>
          </c:extLst>
        </c:ser>
        <c:ser>
          <c:idx val="2"/>
          <c:order val="2"/>
          <c:tx>
            <c:strRef>
              <c:f>'Condom use KP'!$B$9</c:f>
              <c:strCache>
                <c:ptCount val="1"/>
                <c:pt idx="0">
                  <c:v>Transgender**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KP'!$C$6:$K$6</c:f>
              <c:numCache>
                <c:formatCode>General</c:formatCode>
                <c:ptCount val="9"/>
                <c:pt idx="0">
                  <c:v>2007</c:v>
                </c:pt>
                <c:pt idx="1">
                  <c:v>2008</c:v>
                </c:pt>
                <c:pt idx="2">
                  <c:v>2009</c:v>
                </c:pt>
                <c:pt idx="3">
                  <c:v>2010</c:v>
                </c:pt>
                <c:pt idx="4">
                  <c:v>2011</c:v>
                </c:pt>
                <c:pt idx="5">
                  <c:v>2012</c:v>
                </c:pt>
                <c:pt idx="6">
                  <c:v>2014</c:v>
                </c:pt>
                <c:pt idx="7">
                  <c:v>2017</c:v>
                </c:pt>
                <c:pt idx="8">
                  <c:v>2018</c:v>
                </c:pt>
              </c:numCache>
            </c:numRef>
          </c:cat>
          <c:val>
            <c:numRef>
              <c:f>'Condom use KP'!$C$9:$K$9</c:f>
              <c:numCache>
                <c:formatCode>General</c:formatCode>
                <c:ptCount val="9"/>
                <c:pt idx="3" formatCode="0">
                  <c:v>58.4</c:v>
                </c:pt>
                <c:pt idx="5">
                  <c:v>73.7</c:v>
                </c:pt>
              </c:numCache>
            </c:numRef>
          </c:val>
          <c:extLst>
            <c:ext xmlns:c16="http://schemas.microsoft.com/office/drawing/2014/chart" uri="{C3380CC4-5D6E-409C-BE32-E72D297353CC}">
              <c16:uniqueId val="{00000002-D854-451A-88AF-FC2526FF5965}"/>
            </c:ext>
          </c:extLst>
        </c:ser>
        <c:ser>
          <c:idx val="3"/>
          <c:order val="3"/>
          <c:tx>
            <c:strRef>
              <c:f>'Condom use KP'!$B$10</c:f>
              <c:strCache>
                <c:ptCount val="1"/>
                <c:pt idx="0">
                  <c:v>People who use drugs***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KP'!$C$6:$K$6</c:f>
              <c:numCache>
                <c:formatCode>General</c:formatCode>
                <c:ptCount val="9"/>
                <c:pt idx="0">
                  <c:v>2007</c:v>
                </c:pt>
                <c:pt idx="1">
                  <c:v>2008</c:v>
                </c:pt>
                <c:pt idx="2">
                  <c:v>2009</c:v>
                </c:pt>
                <c:pt idx="3">
                  <c:v>2010</c:v>
                </c:pt>
                <c:pt idx="4">
                  <c:v>2011</c:v>
                </c:pt>
                <c:pt idx="5">
                  <c:v>2012</c:v>
                </c:pt>
                <c:pt idx="6">
                  <c:v>2014</c:v>
                </c:pt>
                <c:pt idx="7">
                  <c:v>2017</c:v>
                </c:pt>
                <c:pt idx="8">
                  <c:v>2018</c:v>
                </c:pt>
              </c:numCache>
            </c:numRef>
          </c:cat>
          <c:val>
            <c:numRef>
              <c:f>'Condom use KP'!$C$10:$K$10</c:f>
              <c:numCache>
                <c:formatCode>General</c:formatCode>
                <c:ptCount val="9"/>
                <c:pt idx="3" formatCode="0">
                  <c:v>12</c:v>
                </c:pt>
              </c:numCache>
            </c:numRef>
          </c:val>
          <c:extLst>
            <c:ext xmlns:c16="http://schemas.microsoft.com/office/drawing/2014/chart" uri="{C3380CC4-5D6E-409C-BE32-E72D297353CC}">
              <c16:uniqueId val="{00000003-D854-451A-88AF-FC2526FF5965}"/>
            </c:ext>
          </c:extLst>
        </c:ser>
        <c:dLbls>
          <c:showLegendKey val="0"/>
          <c:showVal val="0"/>
          <c:showCatName val="0"/>
          <c:showSerName val="0"/>
          <c:showPercent val="0"/>
          <c:showBubbleSize val="0"/>
        </c:dLbls>
        <c:gapWidth val="60"/>
        <c:axId val="133644672"/>
        <c:axId val="133646208"/>
      </c:barChart>
      <c:scatterChart>
        <c:scatterStyle val="lineMarker"/>
        <c:varyColors val="0"/>
        <c:ser>
          <c:idx val="4"/>
          <c:order val="4"/>
          <c:tx>
            <c:strRef>
              <c:f>'Condom use KP'!$M$6</c:f>
              <c:strCache>
                <c:ptCount val="1"/>
                <c:pt idx="0">
                  <c:v>targ</c:v>
                </c:pt>
              </c:strCache>
            </c:strRef>
          </c:tx>
          <c:spPr>
            <a:ln w="19050">
              <a:solidFill>
                <a:srgbClr val="E31837"/>
              </a:solidFill>
              <a:prstDash val="dash"/>
            </a:ln>
          </c:spPr>
          <c:marker>
            <c:symbol val="none"/>
          </c:marker>
          <c:xVal>
            <c:numRef>
              <c:f>'Condom use KP'!$L$7:$L$8</c:f>
              <c:numCache>
                <c:formatCode>General</c:formatCode>
                <c:ptCount val="2"/>
                <c:pt idx="0">
                  <c:v>0</c:v>
                </c:pt>
                <c:pt idx="1">
                  <c:v>1</c:v>
                </c:pt>
              </c:numCache>
            </c:numRef>
          </c:xVal>
          <c:yVal>
            <c:numRef>
              <c:f>'Condom use KP'!$M$7:$M$8</c:f>
              <c:numCache>
                <c:formatCode>General</c:formatCode>
                <c:ptCount val="2"/>
                <c:pt idx="0">
                  <c:v>90</c:v>
                </c:pt>
                <c:pt idx="1">
                  <c:v>90</c:v>
                </c:pt>
              </c:numCache>
            </c:numRef>
          </c:yVal>
          <c:smooth val="0"/>
          <c:extLst>
            <c:ext xmlns:c16="http://schemas.microsoft.com/office/drawing/2014/chart" uri="{C3380CC4-5D6E-409C-BE32-E72D297353CC}">
              <c16:uniqueId val="{00000004-D854-451A-88AF-FC2526FF5965}"/>
            </c:ext>
          </c:extLst>
        </c:ser>
        <c:dLbls>
          <c:showLegendKey val="0"/>
          <c:showVal val="0"/>
          <c:showCatName val="0"/>
          <c:showSerName val="0"/>
          <c:showPercent val="0"/>
          <c:showBubbleSize val="0"/>
        </c:dLbls>
        <c:axId val="133649920"/>
        <c:axId val="133648384"/>
      </c:scatterChart>
      <c:catAx>
        <c:axId val="133644672"/>
        <c:scaling>
          <c:orientation val="minMax"/>
        </c:scaling>
        <c:delete val="0"/>
        <c:axPos val="b"/>
        <c:numFmt formatCode="General" sourceLinked="1"/>
        <c:majorTickMark val="out"/>
        <c:minorTickMark val="none"/>
        <c:tickLblPos val="nextTo"/>
        <c:crossAx val="133646208"/>
        <c:crosses val="autoZero"/>
        <c:auto val="1"/>
        <c:lblAlgn val="ctr"/>
        <c:lblOffset val="100"/>
        <c:noMultiLvlLbl val="0"/>
      </c:catAx>
      <c:valAx>
        <c:axId val="133646208"/>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9.9135384587758918E-3"/>
              <c:y val="0.13332030047968135"/>
            </c:manualLayout>
          </c:layout>
          <c:overlay val="0"/>
        </c:title>
        <c:numFmt formatCode="0" sourceLinked="1"/>
        <c:majorTickMark val="out"/>
        <c:minorTickMark val="none"/>
        <c:tickLblPos val="nextTo"/>
        <c:crossAx val="133644672"/>
        <c:crosses val="autoZero"/>
        <c:crossBetween val="between"/>
        <c:majorUnit val="20"/>
      </c:valAx>
      <c:valAx>
        <c:axId val="133648384"/>
        <c:scaling>
          <c:orientation val="minMax"/>
          <c:max val="100"/>
          <c:min val="0"/>
        </c:scaling>
        <c:delete val="1"/>
        <c:axPos val="r"/>
        <c:numFmt formatCode="General" sourceLinked="1"/>
        <c:majorTickMark val="out"/>
        <c:minorTickMark val="none"/>
        <c:tickLblPos val="nextTo"/>
        <c:crossAx val="133649920"/>
        <c:crosses val="max"/>
        <c:crossBetween val="midCat"/>
        <c:majorUnit val="10"/>
      </c:valAx>
      <c:valAx>
        <c:axId val="133649920"/>
        <c:scaling>
          <c:orientation val="minMax"/>
          <c:max val="1"/>
          <c:min val="0"/>
        </c:scaling>
        <c:delete val="1"/>
        <c:axPos val="t"/>
        <c:numFmt formatCode="General" sourceLinked="1"/>
        <c:majorTickMark val="out"/>
        <c:minorTickMark val="none"/>
        <c:tickLblPos val="nextTo"/>
        <c:crossAx val="133648384"/>
        <c:crosses val="max"/>
        <c:crossBetween val="midCat"/>
        <c:majorUnit val="0.5"/>
      </c:valAx>
    </c:plotArea>
    <c:legend>
      <c:legendPos val="r"/>
      <c:legendEntry>
        <c:idx val="4"/>
        <c:delete val="1"/>
      </c:legendEntry>
      <c:layout>
        <c:manualLayout>
          <c:xMode val="edge"/>
          <c:yMode val="edge"/>
          <c:x val="0.70962940350814185"/>
          <c:y val="0.32790104685190213"/>
          <c:w val="0.28124858965035299"/>
          <c:h val="0.3768106917669774"/>
        </c:manualLayout>
      </c:layout>
      <c:overlay val="0"/>
    </c:legend>
    <c:plotVisOnly val="1"/>
    <c:dispBlanksAs val="gap"/>
    <c:showDLblsOverMax val="0"/>
  </c:chart>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295514172746365"/>
          <c:y val="4.9980491479642224E-2"/>
          <c:w val="0.58897862721250849"/>
          <c:h val="0.61760277777777772"/>
        </c:manualLayout>
      </c:layout>
      <c:areaChart>
        <c:grouping val="standard"/>
        <c:varyColors val="0"/>
        <c:ser>
          <c:idx val="0"/>
          <c:order val="0"/>
          <c:tx>
            <c:strRef>
              <c:f>PLHIV_NI_Deaths_2!$D$2</c:f>
              <c:strCache>
                <c:ptCount val="1"/>
                <c:pt idx="0">
                  <c:v> PLHIV Upper bound </c:v>
                </c:pt>
              </c:strCache>
            </c:strRef>
          </c:tx>
          <c:spPr>
            <a:solidFill>
              <a:srgbClr val="00B0F0">
                <a:alpha val="30000"/>
              </a:srgbClr>
            </a:solidFill>
            <a:ln w="25400">
              <a:noFill/>
            </a:ln>
          </c:spPr>
          <c:cat>
            <c:numRef>
              <c:f>PLHIV_NI_Deaths_2!$C$300:$C$330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PLHIV_NI_Deaths_2!$D$300:$D$330</c:f>
              <c:numCache>
                <c:formatCode>_-* #,##0_-;\-* #,##0_-;_-* "-"??_-;_-@_-</c:formatCode>
                <c:ptCount val="31"/>
                <c:pt idx="0">
                  <c:v>11</c:v>
                </c:pt>
                <c:pt idx="1">
                  <c:v>28</c:v>
                </c:pt>
                <c:pt idx="2">
                  <c:v>59</c:v>
                </c:pt>
                <c:pt idx="3">
                  <c:v>105</c:v>
                </c:pt>
                <c:pt idx="4">
                  <c:v>176</c:v>
                </c:pt>
                <c:pt idx="5">
                  <c:v>282</c:v>
                </c:pt>
                <c:pt idx="6">
                  <c:v>439</c:v>
                </c:pt>
                <c:pt idx="7">
                  <c:v>703</c:v>
                </c:pt>
                <c:pt idx="8">
                  <c:v>1150</c:v>
                </c:pt>
                <c:pt idx="9">
                  <c:v>1654</c:v>
                </c:pt>
                <c:pt idx="10">
                  <c:v>2145</c:v>
                </c:pt>
                <c:pt idx="11">
                  <c:v>2821</c:v>
                </c:pt>
                <c:pt idx="12">
                  <c:v>3547</c:v>
                </c:pt>
                <c:pt idx="13">
                  <c:v>4287</c:v>
                </c:pt>
                <c:pt idx="14">
                  <c:v>4983</c:v>
                </c:pt>
                <c:pt idx="15">
                  <c:v>5715</c:v>
                </c:pt>
                <c:pt idx="16">
                  <c:v>6460</c:v>
                </c:pt>
                <c:pt idx="17">
                  <c:v>7294</c:v>
                </c:pt>
                <c:pt idx="18">
                  <c:v>8136</c:v>
                </c:pt>
                <c:pt idx="19">
                  <c:v>8981</c:v>
                </c:pt>
                <c:pt idx="20">
                  <c:v>9841</c:v>
                </c:pt>
                <c:pt idx="21">
                  <c:v>10673</c:v>
                </c:pt>
                <c:pt idx="22">
                  <c:v>11463</c:v>
                </c:pt>
                <c:pt idx="23">
                  <c:v>12221</c:v>
                </c:pt>
                <c:pt idx="24">
                  <c:v>12937</c:v>
                </c:pt>
                <c:pt idx="25">
                  <c:v>13620</c:v>
                </c:pt>
                <c:pt idx="26">
                  <c:v>14257</c:v>
                </c:pt>
                <c:pt idx="27">
                  <c:v>14853</c:v>
                </c:pt>
                <c:pt idx="28">
                  <c:v>15387</c:v>
                </c:pt>
                <c:pt idx="29">
                  <c:v>15926</c:v>
                </c:pt>
                <c:pt idx="30">
                  <c:v>16419</c:v>
                </c:pt>
              </c:numCache>
            </c:numRef>
          </c:val>
          <c:extLst>
            <c:ext xmlns:c16="http://schemas.microsoft.com/office/drawing/2014/chart" uri="{C3380CC4-5D6E-409C-BE32-E72D297353CC}">
              <c16:uniqueId val="{00000000-81D2-42A8-BA26-0038420546CC}"/>
            </c:ext>
          </c:extLst>
        </c:ser>
        <c:ser>
          <c:idx val="2"/>
          <c:order val="2"/>
          <c:tx>
            <c:strRef>
              <c:f>PLHIV_NI_Deaths_2!$F$2</c:f>
              <c:strCache>
                <c:ptCount val="1"/>
                <c:pt idx="0">
                  <c:v> PLHIV Lower bound </c:v>
                </c:pt>
              </c:strCache>
            </c:strRef>
          </c:tx>
          <c:spPr>
            <a:solidFill>
              <a:sysClr val="window" lastClr="FFFFFF"/>
            </a:solidFill>
            <a:ln w="22225">
              <a:noFill/>
              <a:prstDash val="sysDot"/>
            </a:ln>
          </c:spPr>
          <c:cat>
            <c:numRef>
              <c:f>PLHIV_NI_Deaths_2!$C$300:$C$330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PLHIV_NI_Deaths_2!$F$300:$F$330</c:f>
              <c:numCache>
                <c:formatCode>_-* #,##0_-;\-* #,##0_-;_-* "-"??_-;_-@_-</c:formatCode>
                <c:ptCount val="31"/>
                <c:pt idx="0">
                  <c:v>9</c:v>
                </c:pt>
                <c:pt idx="1">
                  <c:v>22</c:v>
                </c:pt>
                <c:pt idx="2">
                  <c:v>46</c:v>
                </c:pt>
                <c:pt idx="3">
                  <c:v>81</c:v>
                </c:pt>
                <c:pt idx="4">
                  <c:v>138</c:v>
                </c:pt>
                <c:pt idx="5">
                  <c:v>221</c:v>
                </c:pt>
                <c:pt idx="6">
                  <c:v>346</c:v>
                </c:pt>
                <c:pt idx="7">
                  <c:v>557</c:v>
                </c:pt>
                <c:pt idx="8">
                  <c:v>913</c:v>
                </c:pt>
                <c:pt idx="9">
                  <c:v>1315</c:v>
                </c:pt>
                <c:pt idx="10">
                  <c:v>1728</c:v>
                </c:pt>
                <c:pt idx="11">
                  <c:v>2285</c:v>
                </c:pt>
                <c:pt idx="12">
                  <c:v>2888</c:v>
                </c:pt>
                <c:pt idx="13">
                  <c:v>3497</c:v>
                </c:pt>
                <c:pt idx="14">
                  <c:v>4074</c:v>
                </c:pt>
                <c:pt idx="15">
                  <c:v>4683</c:v>
                </c:pt>
                <c:pt idx="16">
                  <c:v>5309</c:v>
                </c:pt>
                <c:pt idx="17">
                  <c:v>6001</c:v>
                </c:pt>
                <c:pt idx="18">
                  <c:v>6722</c:v>
                </c:pt>
                <c:pt idx="19">
                  <c:v>7462</c:v>
                </c:pt>
                <c:pt idx="20">
                  <c:v>8191</c:v>
                </c:pt>
                <c:pt idx="21">
                  <c:v>8887</c:v>
                </c:pt>
                <c:pt idx="22">
                  <c:v>9530</c:v>
                </c:pt>
                <c:pt idx="23">
                  <c:v>10172</c:v>
                </c:pt>
                <c:pt idx="24">
                  <c:v>10793</c:v>
                </c:pt>
                <c:pt idx="25">
                  <c:v>11390</c:v>
                </c:pt>
                <c:pt idx="26">
                  <c:v>11924</c:v>
                </c:pt>
                <c:pt idx="27">
                  <c:v>12408</c:v>
                </c:pt>
                <c:pt idx="28">
                  <c:v>12863</c:v>
                </c:pt>
                <c:pt idx="29">
                  <c:v>13316</c:v>
                </c:pt>
                <c:pt idx="30">
                  <c:v>13728</c:v>
                </c:pt>
              </c:numCache>
            </c:numRef>
          </c:val>
          <c:extLst>
            <c:ext xmlns:c16="http://schemas.microsoft.com/office/drawing/2014/chart" uri="{C3380CC4-5D6E-409C-BE32-E72D297353CC}">
              <c16:uniqueId val="{00000001-81D2-42A8-BA26-0038420546CC}"/>
            </c:ext>
          </c:extLst>
        </c:ser>
        <c:dLbls>
          <c:showLegendKey val="0"/>
          <c:showVal val="0"/>
          <c:showCatName val="0"/>
          <c:showSerName val="0"/>
          <c:showPercent val="0"/>
          <c:showBubbleSize val="0"/>
        </c:dLbls>
        <c:axId val="490266624"/>
        <c:axId val="490268544"/>
      </c:areaChart>
      <c:lineChart>
        <c:grouping val="standard"/>
        <c:varyColors val="0"/>
        <c:ser>
          <c:idx val="1"/>
          <c:order val="1"/>
          <c:tx>
            <c:strRef>
              <c:f>PLHIV_NI_Deaths_2!$E$2</c:f>
              <c:strCache>
                <c:ptCount val="1"/>
                <c:pt idx="0">
                  <c:v> PLHIV </c:v>
                </c:pt>
              </c:strCache>
            </c:strRef>
          </c:tx>
          <c:spPr>
            <a:ln w="38100">
              <a:solidFill>
                <a:srgbClr val="63CDF6"/>
              </a:solidFill>
              <a:prstDash val="solid"/>
            </a:ln>
          </c:spPr>
          <c:marker>
            <c:symbol val="none"/>
          </c:marker>
          <c:dLbls>
            <c:dLbl>
              <c:idx val="30"/>
              <c:tx>
                <c:rich>
                  <a:bodyPr wrap="square" lIns="38100" tIns="19050" rIns="38100" bIns="19050" anchor="ctr">
                    <a:spAutoFit/>
                  </a:bodyPr>
                  <a:lstStyle/>
                  <a:p>
                    <a:pPr>
                      <a:defRPr sz="1200"/>
                    </a:pPr>
                    <a:r>
                      <a:rPr lang="en-US" sz="1200" dirty="0"/>
                      <a:t>15000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1D2-42A8-BA26-0038420546C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PLHIV_NI_Deaths_2!$E$300:$E$330</c:f>
              <c:numCache>
                <c:formatCode>_-* #,##0_-;\-* #,##0_-;_-* "-"??_-;_-@_-</c:formatCode>
                <c:ptCount val="31"/>
                <c:pt idx="0">
                  <c:v>10</c:v>
                </c:pt>
                <c:pt idx="1">
                  <c:v>25</c:v>
                </c:pt>
                <c:pt idx="2">
                  <c:v>53</c:v>
                </c:pt>
                <c:pt idx="3">
                  <c:v>94</c:v>
                </c:pt>
                <c:pt idx="4">
                  <c:v>158</c:v>
                </c:pt>
                <c:pt idx="5">
                  <c:v>253</c:v>
                </c:pt>
                <c:pt idx="6">
                  <c:v>395</c:v>
                </c:pt>
                <c:pt idx="7">
                  <c:v>632</c:v>
                </c:pt>
                <c:pt idx="8">
                  <c:v>1031</c:v>
                </c:pt>
                <c:pt idx="9">
                  <c:v>1482</c:v>
                </c:pt>
                <c:pt idx="10">
                  <c:v>1939</c:v>
                </c:pt>
                <c:pt idx="11">
                  <c:v>2549</c:v>
                </c:pt>
                <c:pt idx="12">
                  <c:v>3206</c:v>
                </c:pt>
                <c:pt idx="13">
                  <c:v>3877</c:v>
                </c:pt>
                <c:pt idx="14">
                  <c:v>4506</c:v>
                </c:pt>
                <c:pt idx="15">
                  <c:v>5180</c:v>
                </c:pt>
                <c:pt idx="16">
                  <c:v>5869</c:v>
                </c:pt>
                <c:pt idx="17">
                  <c:v>6629</c:v>
                </c:pt>
                <c:pt idx="18">
                  <c:v>7411</c:v>
                </c:pt>
                <c:pt idx="19">
                  <c:v>8191</c:v>
                </c:pt>
                <c:pt idx="20">
                  <c:v>8988</c:v>
                </c:pt>
                <c:pt idx="21">
                  <c:v>9753</c:v>
                </c:pt>
                <c:pt idx="22">
                  <c:v>10468</c:v>
                </c:pt>
                <c:pt idx="23">
                  <c:v>11161</c:v>
                </c:pt>
                <c:pt idx="24">
                  <c:v>11810</c:v>
                </c:pt>
                <c:pt idx="25">
                  <c:v>12425</c:v>
                </c:pt>
                <c:pt idx="26">
                  <c:v>13006</c:v>
                </c:pt>
                <c:pt idx="27">
                  <c:v>13552</c:v>
                </c:pt>
                <c:pt idx="28">
                  <c:v>14081</c:v>
                </c:pt>
                <c:pt idx="29">
                  <c:v>14594</c:v>
                </c:pt>
                <c:pt idx="30">
                  <c:v>15074</c:v>
                </c:pt>
              </c:numCache>
            </c:numRef>
          </c:val>
          <c:smooth val="0"/>
          <c:extLst>
            <c:ext xmlns:c16="http://schemas.microsoft.com/office/drawing/2014/chart" uri="{C3380CC4-5D6E-409C-BE32-E72D297353CC}">
              <c16:uniqueId val="{00000003-81D2-42A8-BA26-0038420546CC}"/>
            </c:ext>
          </c:extLst>
        </c:ser>
        <c:dLbls>
          <c:showLegendKey val="0"/>
          <c:showVal val="0"/>
          <c:showCatName val="0"/>
          <c:showSerName val="0"/>
          <c:showPercent val="0"/>
          <c:showBubbleSize val="0"/>
        </c:dLbls>
        <c:marker val="1"/>
        <c:smooth val="0"/>
        <c:axId val="490266624"/>
        <c:axId val="490268544"/>
      </c:lineChart>
      <c:catAx>
        <c:axId val="4902666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90268544"/>
        <c:crosses val="autoZero"/>
        <c:auto val="1"/>
        <c:lblAlgn val="ctr"/>
        <c:lblOffset val="100"/>
        <c:tickLblSkip val="5"/>
        <c:tickMarkSkip val="1"/>
        <c:noMultiLvlLbl val="0"/>
      </c:catAx>
      <c:valAx>
        <c:axId val="49026854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9026662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Sheet2!$A$3</c:f>
              <c:strCache>
                <c:ptCount val="1"/>
                <c:pt idx="0">
                  <c:v>Condom use at last sex with men</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Sheet2!$B$2:$E$2</c:f>
              <c:strCache>
                <c:ptCount val="4"/>
                <c:pt idx="0">
                  <c:v>Champasak</c:v>
                </c:pt>
                <c:pt idx="1">
                  <c:v>Savannakhet</c:v>
                </c:pt>
                <c:pt idx="2">
                  <c:v>Vientiane</c:v>
                </c:pt>
                <c:pt idx="3">
                  <c:v>Luang Prabang</c:v>
                </c:pt>
              </c:strCache>
            </c:strRef>
          </c:cat>
          <c:val>
            <c:numRef>
              <c:f>Sheet2!$B$3:$E$3</c:f>
              <c:numCache>
                <c:formatCode>General</c:formatCode>
                <c:ptCount val="4"/>
                <c:pt idx="0">
                  <c:v>59</c:v>
                </c:pt>
                <c:pt idx="1">
                  <c:v>51</c:v>
                </c:pt>
                <c:pt idx="2">
                  <c:v>34</c:v>
                </c:pt>
                <c:pt idx="3">
                  <c:v>41</c:v>
                </c:pt>
              </c:numCache>
            </c:numRef>
          </c:val>
          <c:extLst>
            <c:ext xmlns:c16="http://schemas.microsoft.com/office/drawing/2014/chart" uri="{C3380CC4-5D6E-409C-BE32-E72D297353CC}">
              <c16:uniqueId val="{00000000-BB00-4EA2-9D0E-641B5B587121}"/>
            </c:ext>
          </c:extLst>
        </c:ser>
        <c:ser>
          <c:idx val="1"/>
          <c:order val="1"/>
          <c:tx>
            <c:strRef>
              <c:f>Sheet2!$A$4</c:f>
              <c:strCache>
                <c:ptCount val="1"/>
                <c:pt idx="0">
                  <c:v>Consistent condom use with men in the last 3 months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Sheet2!$B$2:$E$2</c:f>
              <c:strCache>
                <c:ptCount val="4"/>
                <c:pt idx="0">
                  <c:v>Champasak</c:v>
                </c:pt>
                <c:pt idx="1">
                  <c:v>Savannakhet</c:v>
                </c:pt>
                <c:pt idx="2">
                  <c:v>Vientiane</c:v>
                </c:pt>
                <c:pt idx="3">
                  <c:v>Luang Prabang</c:v>
                </c:pt>
              </c:strCache>
            </c:strRef>
          </c:cat>
          <c:val>
            <c:numRef>
              <c:f>Sheet2!$B$4:$E$4</c:f>
              <c:numCache>
                <c:formatCode>General</c:formatCode>
                <c:ptCount val="4"/>
                <c:pt idx="0">
                  <c:v>8</c:v>
                </c:pt>
                <c:pt idx="1">
                  <c:v>15</c:v>
                </c:pt>
                <c:pt idx="2">
                  <c:v>10</c:v>
                </c:pt>
                <c:pt idx="3">
                  <c:v>19</c:v>
                </c:pt>
              </c:numCache>
            </c:numRef>
          </c:val>
          <c:extLst>
            <c:ext xmlns:c16="http://schemas.microsoft.com/office/drawing/2014/chart" uri="{C3380CC4-5D6E-409C-BE32-E72D297353CC}">
              <c16:uniqueId val="{00000001-BB00-4EA2-9D0E-641B5B587121}"/>
            </c:ext>
          </c:extLst>
        </c:ser>
        <c:dLbls>
          <c:showLegendKey val="0"/>
          <c:showVal val="0"/>
          <c:showCatName val="0"/>
          <c:showSerName val="0"/>
          <c:showPercent val="0"/>
          <c:showBubbleSize val="0"/>
        </c:dLbls>
        <c:gapWidth val="150"/>
        <c:axId val="133735168"/>
        <c:axId val="133736704"/>
      </c:barChart>
      <c:scatterChart>
        <c:scatterStyle val="lineMarker"/>
        <c:varyColors val="0"/>
        <c:ser>
          <c:idx val="2"/>
          <c:order val="2"/>
          <c:tx>
            <c:strRef>
              <c:f>Sheet2!$I$2</c:f>
              <c:strCache>
                <c:ptCount val="1"/>
                <c:pt idx="0">
                  <c:v>Target</c:v>
                </c:pt>
              </c:strCache>
            </c:strRef>
          </c:tx>
          <c:spPr>
            <a:ln w="19050">
              <a:solidFill>
                <a:srgbClr val="E31837"/>
              </a:solidFill>
              <a:prstDash val="dash"/>
            </a:ln>
          </c:spPr>
          <c:marker>
            <c:symbol val="none"/>
          </c:marker>
          <c:xVal>
            <c:numRef>
              <c:f>Sheet2!$H$3:$H$4</c:f>
              <c:numCache>
                <c:formatCode>General</c:formatCode>
                <c:ptCount val="2"/>
                <c:pt idx="0">
                  <c:v>0</c:v>
                </c:pt>
                <c:pt idx="1">
                  <c:v>1</c:v>
                </c:pt>
              </c:numCache>
            </c:numRef>
          </c:xVal>
          <c:yVal>
            <c:numRef>
              <c:f>Sheet2!$I$3:$I$4</c:f>
              <c:numCache>
                <c:formatCode>General</c:formatCode>
                <c:ptCount val="2"/>
                <c:pt idx="0">
                  <c:v>90</c:v>
                </c:pt>
                <c:pt idx="1">
                  <c:v>90</c:v>
                </c:pt>
              </c:numCache>
            </c:numRef>
          </c:yVal>
          <c:smooth val="0"/>
          <c:extLst>
            <c:ext xmlns:c16="http://schemas.microsoft.com/office/drawing/2014/chart" uri="{C3380CC4-5D6E-409C-BE32-E72D297353CC}">
              <c16:uniqueId val="{00000002-BB00-4EA2-9D0E-641B5B587121}"/>
            </c:ext>
          </c:extLst>
        </c:ser>
        <c:dLbls>
          <c:showLegendKey val="0"/>
          <c:showVal val="0"/>
          <c:showCatName val="0"/>
          <c:showSerName val="0"/>
          <c:showPercent val="0"/>
          <c:showBubbleSize val="0"/>
        </c:dLbls>
        <c:axId val="133744512"/>
        <c:axId val="133742976"/>
      </c:scatterChart>
      <c:catAx>
        <c:axId val="133735168"/>
        <c:scaling>
          <c:orientation val="minMax"/>
        </c:scaling>
        <c:delete val="0"/>
        <c:axPos val="b"/>
        <c:numFmt formatCode="General" sourceLinked="0"/>
        <c:majorTickMark val="out"/>
        <c:minorTickMark val="none"/>
        <c:tickLblPos val="nextTo"/>
        <c:crossAx val="133736704"/>
        <c:crosses val="autoZero"/>
        <c:auto val="1"/>
        <c:lblAlgn val="ctr"/>
        <c:lblOffset val="100"/>
        <c:noMultiLvlLbl val="0"/>
      </c:catAx>
      <c:valAx>
        <c:axId val="133736704"/>
        <c:scaling>
          <c:orientation val="minMax"/>
          <c:max val="100"/>
          <c:min val="0"/>
        </c:scaling>
        <c:delete val="0"/>
        <c:axPos val="l"/>
        <c:title>
          <c:tx>
            <c:rich>
              <a:bodyPr rot="0" vert="horz"/>
              <a:lstStyle/>
              <a:p>
                <a:pPr>
                  <a:defRPr/>
                </a:pPr>
                <a:r>
                  <a:rPr lang="en-US"/>
                  <a:t>%</a:t>
                </a:r>
              </a:p>
            </c:rich>
          </c:tx>
          <c:layout>
            <c:manualLayout>
              <c:xMode val="edge"/>
              <c:yMode val="edge"/>
              <c:x val="1.2558869701726845E-2"/>
              <c:y val="2.3111235461049595E-2"/>
            </c:manualLayout>
          </c:layout>
          <c:overlay val="0"/>
        </c:title>
        <c:numFmt formatCode="General" sourceLinked="1"/>
        <c:majorTickMark val="out"/>
        <c:minorTickMark val="none"/>
        <c:tickLblPos val="nextTo"/>
        <c:crossAx val="133735168"/>
        <c:crosses val="autoZero"/>
        <c:crossBetween val="between"/>
        <c:majorUnit val="10"/>
      </c:valAx>
      <c:valAx>
        <c:axId val="133742976"/>
        <c:scaling>
          <c:orientation val="minMax"/>
          <c:max val="100"/>
          <c:min val="0"/>
        </c:scaling>
        <c:delete val="1"/>
        <c:axPos val="r"/>
        <c:numFmt formatCode="General" sourceLinked="1"/>
        <c:majorTickMark val="out"/>
        <c:minorTickMark val="none"/>
        <c:tickLblPos val="nextTo"/>
        <c:crossAx val="133744512"/>
        <c:crosses val="max"/>
        <c:crossBetween val="midCat"/>
        <c:majorUnit val="10"/>
      </c:valAx>
      <c:valAx>
        <c:axId val="133744512"/>
        <c:scaling>
          <c:orientation val="minMax"/>
          <c:max val="1"/>
          <c:min val="0"/>
        </c:scaling>
        <c:delete val="1"/>
        <c:axPos val="t"/>
        <c:numFmt formatCode="General" sourceLinked="1"/>
        <c:majorTickMark val="out"/>
        <c:minorTickMark val="none"/>
        <c:tickLblPos val="nextTo"/>
        <c:crossAx val="133742976"/>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06812132437107"/>
          <c:y val="5.9776927726002765E-2"/>
          <c:w val="0.64949955474315713"/>
          <c:h val="0.47308625432583623"/>
        </c:manualLayout>
      </c:layout>
      <c:barChart>
        <c:barDir val="col"/>
        <c:grouping val="clustered"/>
        <c:varyColors val="0"/>
        <c:ser>
          <c:idx val="0"/>
          <c:order val="0"/>
          <c:tx>
            <c:strRef>
              <c:f>'MSM cnd use_Luang prabang'!$C$3</c:f>
              <c:strCache>
                <c:ptCount val="1"/>
                <c:pt idx="0">
                  <c:v>With sex worker</c:v>
                </c:pt>
              </c:strCache>
            </c:strRef>
          </c:tx>
          <c:spPr>
            <a:solidFill>
              <a:srgbClr val="E31837"/>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cnd use_Luang prabang'!$A$4:$B$12</c:f>
              <c:multiLvlStrCache>
                <c:ptCount val="9"/>
                <c:lvl>
                  <c:pt idx="0">
                    <c:v>Male </c:v>
                  </c:pt>
                  <c:pt idx="1">
                    <c:v>Female </c:v>
                  </c:pt>
                  <c:pt idx="2">
                    <c:v>Male </c:v>
                  </c:pt>
                  <c:pt idx="3">
                    <c:v>Female </c:v>
                  </c:pt>
                  <c:pt idx="4">
                    <c:v>Male </c:v>
                  </c:pt>
                  <c:pt idx="5">
                    <c:v>Female </c:v>
                  </c:pt>
                  <c:pt idx="6">
                    <c:v>Male </c:v>
                  </c:pt>
                  <c:pt idx="7">
                    <c:v>Female </c:v>
                  </c:pt>
                  <c:pt idx="8">
                    <c:v>Transgender</c:v>
                  </c:pt>
                </c:lvl>
                <c:lvl>
                  <c:pt idx="0">
                    <c:v>With sex worker</c:v>
                  </c:pt>
                  <c:pt idx="2">
                    <c:v>With client</c:v>
                  </c:pt>
                  <c:pt idx="4">
                    <c:v>With casual partner</c:v>
                  </c:pt>
                  <c:pt idx="6">
                    <c:v>With regular partner</c:v>
                  </c:pt>
                </c:lvl>
              </c:multiLvlStrCache>
            </c:multiLvlStrRef>
          </c:cat>
          <c:val>
            <c:numRef>
              <c:f>'MSM cnd use_Luang prabang'!$C$4:$C$12</c:f>
              <c:numCache>
                <c:formatCode>General</c:formatCode>
                <c:ptCount val="9"/>
                <c:pt idx="0">
                  <c:v>78</c:v>
                </c:pt>
                <c:pt idx="1">
                  <c:v>59</c:v>
                </c:pt>
              </c:numCache>
            </c:numRef>
          </c:val>
          <c:extLst>
            <c:ext xmlns:c16="http://schemas.microsoft.com/office/drawing/2014/chart" uri="{C3380CC4-5D6E-409C-BE32-E72D297353CC}">
              <c16:uniqueId val="{00000000-E66B-48D6-898E-1CE18F05BAE6}"/>
            </c:ext>
          </c:extLst>
        </c:ser>
        <c:ser>
          <c:idx val="1"/>
          <c:order val="1"/>
          <c:tx>
            <c:strRef>
              <c:f>'MSM cnd use_Luang prabang'!$D$3</c:f>
              <c:strCache>
                <c:ptCount val="1"/>
                <c:pt idx="0">
                  <c:v>With client</c:v>
                </c:pt>
              </c:strCache>
            </c:strRef>
          </c:tx>
          <c:spPr>
            <a:solidFill>
              <a:srgbClr val="F78E1E"/>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cnd use_Luang prabang'!$A$4:$B$12</c:f>
              <c:multiLvlStrCache>
                <c:ptCount val="9"/>
                <c:lvl>
                  <c:pt idx="0">
                    <c:v>Male </c:v>
                  </c:pt>
                  <c:pt idx="1">
                    <c:v>Female </c:v>
                  </c:pt>
                  <c:pt idx="2">
                    <c:v>Male </c:v>
                  </c:pt>
                  <c:pt idx="3">
                    <c:v>Female </c:v>
                  </c:pt>
                  <c:pt idx="4">
                    <c:v>Male </c:v>
                  </c:pt>
                  <c:pt idx="5">
                    <c:v>Female </c:v>
                  </c:pt>
                  <c:pt idx="6">
                    <c:v>Male </c:v>
                  </c:pt>
                  <c:pt idx="7">
                    <c:v>Female </c:v>
                  </c:pt>
                  <c:pt idx="8">
                    <c:v>Transgender</c:v>
                  </c:pt>
                </c:lvl>
                <c:lvl>
                  <c:pt idx="0">
                    <c:v>With sex worker</c:v>
                  </c:pt>
                  <c:pt idx="2">
                    <c:v>With client</c:v>
                  </c:pt>
                  <c:pt idx="4">
                    <c:v>With casual partner</c:v>
                  </c:pt>
                  <c:pt idx="6">
                    <c:v>With regular partner</c:v>
                  </c:pt>
                </c:lvl>
              </c:multiLvlStrCache>
            </c:multiLvlStrRef>
          </c:cat>
          <c:val>
            <c:numRef>
              <c:f>'MSM cnd use_Luang prabang'!$D$4:$D$12</c:f>
              <c:numCache>
                <c:formatCode>General</c:formatCode>
                <c:ptCount val="9"/>
                <c:pt idx="2">
                  <c:v>66</c:v>
                </c:pt>
                <c:pt idx="3">
                  <c:v>64</c:v>
                </c:pt>
              </c:numCache>
            </c:numRef>
          </c:val>
          <c:extLst>
            <c:ext xmlns:c16="http://schemas.microsoft.com/office/drawing/2014/chart" uri="{C3380CC4-5D6E-409C-BE32-E72D297353CC}">
              <c16:uniqueId val="{00000001-E66B-48D6-898E-1CE18F05BAE6}"/>
            </c:ext>
          </c:extLst>
        </c:ser>
        <c:ser>
          <c:idx val="2"/>
          <c:order val="2"/>
          <c:tx>
            <c:strRef>
              <c:f>'MSM cnd use_Luang prabang'!$E$3</c:f>
              <c:strCache>
                <c:ptCount val="1"/>
                <c:pt idx="0">
                  <c:v>With casual partner</c:v>
                </c:pt>
              </c:strCache>
            </c:strRef>
          </c:tx>
          <c:spPr>
            <a:solidFill>
              <a:srgbClr val="88C540"/>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cnd use_Luang prabang'!$A$4:$B$12</c:f>
              <c:multiLvlStrCache>
                <c:ptCount val="9"/>
                <c:lvl>
                  <c:pt idx="0">
                    <c:v>Male </c:v>
                  </c:pt>
                  <c:pt idx="1">
                    <c:v>Female </c:v>
                  </c:pt>
                  <c:pt idx="2">
                    <c:v>Male </c:v>
                  </c:pt>
                  <c:pt idx="3">
                    <c:v>Female </c:v>
                  </c:pt>
                  <c:pt idx="4">
                    <c:v>Male </c:v>
                  </c:pt>
                  <c:pt idx="5">
                    <c:v>Female </c:v>
                  </c:pt>
                  <c:pt idx="6">
                    <c:v>Male </c:v>
                  </c:pt>
                  <c:pt idx="7">
                    <c:v>Female </c:v>
                  </c:pt>
                  <c:pt idx="8">
                    <c:v>Transgender</c:v>
                  </c:pt>
                </c:lvl>
                <c:lvl>
                  <c:pt idx="0">
                    <c:v>With sex worker</c:v>
                  </c:pt>
                  <c:pt idx="2">
                    <c:v>With client</c:v>
                  </c:pt>
                  <c:pt idx="4">
                    <c:v>With casual partner</c:v>
                  </c:pt>
                  <c:pt idx="6">
                    <c:v>With regular partner</c:v>
                  </c:pt>
                </c:lvl>
              </c:multiLvlStrCache>
            </c:multiLvlStrRef>
          </c:cat>
          <c:val>
            <c:numRef>
              <c:f>'MSM cnd use_Luang prabang'!$E$4:$E$12</c:f>
              <c:numCache>
                <c:formatCode>General</c:formatCode>
                <c:ptCount val="9"/>
                <c:pt idx="4">
                  <c:v>68</c:v>
                </c:pt>
                <c:pt idx="5">
                  <c:v>52</c:v>
                </c:pt>
              </c:numCache>
            </c:numRef>
          </c:val>
          <c:extLst>
            <c:ext xmlns:c16="http://schemas.microsoft.com/office/drawing/2014/chart" uri="{C3380CC4-5D6E-409C-BE32-E72D297353CC}">
              <c16:uniqueId val="{00000002-E66B-48D6-898E-1CE18F05BAE6}"/>
            </c:ext>
          </c:extLst>
        </c:ser>
        <c:ser>
          <c:idx val="3"/>
          <c:order val="3"/>
          <c:tx>
            <c:strRef>
              <c:f>'MSM cnd use_Luang prabang'!$F$3</c:f>
              <c:strCache>
                <c:ptCount val="1"/>
                <c:pt idx="0">
                  <c:v>With regular partner</c:v>
                </c:pt>
              </c:strCache>
            </c:strRef>
          </c:tx>
          <c:spPr>
            <a:solidFill>
              <a:srgbClr val="00AEEF"/>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cnd use_Luang prabang'!$A$4:$B$12</c:f>
              <c:multiLvlStrCache>
                <c:ptCount val="9"/>
                <c:lvl>
                  <c:pt idx="0">
                    <c:v>Male </c:v>
                  </c:pt>
                  <c:pt idx="1">
                    <c:v>Female </c:v>
                  </c:pt>
                  <c:pt idx="2">
                    <c:v>Male </c:v>
                  </c:pt>
                  <c:pt idx="3">
                    <c:v>Female </c:v>
                  </c:pt>
                  <c:pt idx="4">
                    <c:v>Male </c:v>
                  </c:pt>
                  <c:pt idx="5">
                    <c:v>Female </c:v>
                  </c:pt>
                  <c:pt idx="6">
                    <c:v>Male </c:v>
                  </c:pt>
                  <c:pt idx="7">
                    <c:v>Female </c:v>
                  </c:pt>
                  <c:pt idx="8">
                    <c:v>Transgender</c:v>
                  </c:pt>
                </c:lvl>
                <c:lvl>
                  <c:pt idx="0">
                    <c:v>With sex worker</c:v>
                  </c:pt>
                  <c:pt idx="2">
                    <c:v>With client</c:v>
                  </c:pt>
                  <c:pt idx="4">
                    <c:v>With casual partner</c:v>
                  </c:pt>
                  <c:pt idx="6">
                    <c:v>With regular partner</c:v>
                  </c:pt>
                </c:lvl>
              </c:multiLvlStrCache>
            </c:multiLvlStrRef>
          </c:cat>
          <c:val>
            <c:numRef>
              <c:f>'MSM cnd use_Luang prabang'!$F$4:$F$12</c:f>
              <c:numCache>
                <c:formatCode>General</c:formatCode>
                <c:ptCount val="9"/>
                <c:pt idx="6">
                  <c:v>67</c:v>
                </c:pt>
                <c:pt idx="7">
                  <c:v>55</c:v>
                </c:pt>
                <c:pt idx="8">
                  <c:v>13</c:v>
                </c:pt>
              </c:numCache>
            </c:numRef>
          </c:val>
          <c:extLst>
            <c:ext xmlns:c16="http://schemas.microsoft.com/office/drawing/2014/chart" uri="{C3380CC4-5D6E-409C-BE32-E72D297353CC}">
              <c16:uniqueId val="{00000003-E66B-48D6-898E-1CE18F05BAE6}"/>
            </c:ext>
          </c:extLst>
        </c:ser>
        <c:dLbls>
          <c:showLegendKey val="0"/>
          <c:showVal val="0"/>
          <c:showCatName val="0"/>
          <c:showSerName val="0"/>
          <c:showPercent val="0"/>
          <c:showBubbleSize val="0"/>
        </c:dLbls>
        <c:gapWidth val="150"/>
        <c:overlap val="100"/>
        <c:axId val="134323584"/>
        <c:axId val="134333568"/>
      </c:barChart>
      <c:scatterChart>
        <c:scatterStyle val="lineMarker"/>
        <c:varyColors val="0"/>
        <c:ser>
          <c:idx val="4"/>
          <c:order val="4"/>
          <c:tx>
            <c:strRef>
              <c:f>'MSM cnd use_Luang prabang'!$L$2</c:f>
              <c:strCache>
                <c:ptCount val="1"/>
                <c:pt idx="0">
                  <c:v>t</c:v>
                </c:pt>
              </c:strCache>
            </c:strRef>
          </c:tx>
          <c:spPr>
            <a:ln w="19050">
              <a:solidFill>
                <a:srgbClr val="E31837"/>
              </a:solidFill>
              <a:prstDash val="dash"/>
            </a:ln>
          </c:spPr>
          <c:marker>
            <c:symbol val="none"/>
          </c:marker>
          <c:xVal>
            <c:numRef>
              <c:f>'MSM cnd use_Luang prabang'!$K$3:$K$4</c:f>
              <c:numCache>
                <c:formatCode>General</c:formatCode>
                <c:ptCount val="2"/>
                <c:pt idx="0">
                  <c:v>0</c:v>
                </c:pt>
                <c:pt idx="1">
                  <c:v>1</c:v>
                </c:pt>
              </c:numCache>
            </c:numRef>
          </c:xVal>
          <c:yVal>
            <c:numRef>
              <c:f>'MSM cnd use_Luang prabang'!$L$3:$L$4</c:f>
              <c:numCache>
                <c:formatCode>General</c:formatCode>
                <c:ptCount val="2"/>
                <c:pt idx="0">
                  <c:v>90</c:v>
                </c:pt>
                <c:pt idx="1">
                  <c:v>90</c:v>
                </c:pt>
              </c:numCache>
            </c:numRef>
          </c:yVal>
          <c:smooth val="0"/>
          <c:extLst>
            <c:ext xmlns:c16="http://schemas.microsoft.com/office/drawing/2014/chart" uri="{C3380CC4-5D6E-409C-BE32-E72D297353CC}">
              <c16:uniqueId val="{00000004-E66B-48D6-898E-1CE18F05BAE6}"/>
            </c:ext>
          </c:extLst>
        </c:ser>
        <c:dLbls>
          <c:showLegendKey val="0"/>
          <c:showVal val="0"/>
          <c:showCatName val="0"/>
          <c:showSerName val="0"/>
          <c:showPercent val="0"/>
          <c:showBubbleSize val="0"/>
        </c:dLbls>
        <c:axId val="134415104"/>
        <c:axId val="134335488"/>
      </c:scatterChart>
      <c:catAx>
        <c:axId val="134323584"/>
        <c:scaling>
          <c:orientation val="minMax"/>
        </c:scaling>
        <c:delete val="0"/>
        <c:axPos val="b"/>
        <c:numFmt formatCode="General" sourceLinked="0"/>
        <c:majorTickMark val="out"/>
        <c:minorTickMark val="none"/>
        <c:tickLblPos val="nextTo"/>
        <c:crossAx val="134333568"/>
        <c:crosses val="autoZero"/>
        <c:auto val="1"/>
        <c:lblAlgn val="ctr"/>
        <c:lblOffset val="100"/>
        <c:noMultiLvlLbl val="0"/>
      </c:catAx>
      <c:valAx>
        <c:axId val="134333568"/>
        <c:scaling>
          <c:orientation val="minMax"/>
          <c:max val="100"/>
          <c:min val="0"/>
        </c:scaling>
        <c:delete val="0"/>
        <c:axPos val="l"/>
        <c:title>
          <c:tx>
            <c:rich>
              <a:bodyPr rot="0" vert="horz"/>
              <a:lstStyle/>
              <a:p>
                <a:pPr>
                  <a:defRPr/>
                </a:pPr>
                <a:r>
                  <a:rPr lang="en-US" dirty="0"/>
                  <a:t>%</a:t>
                </a:r>
              </a:p>
            </c:rich>
          </c:tx>
          <c:layout>
            <c:manualLayout>
              <c:xMode val="edge"/>
              <c:yMode val="edge"/>
              <c:x val="8.4841792628620773E-3"/>
              <c:y val="4.2956172745241869E-2"/>
            </c:manualLayout>
          </c:layout>
          <c:overlay val="0"/>
        </c:title>
        <c:numFmt formatCode="General" sourceLinked="1"/>
        <c:majorTickMark val="out"/>
        <c:minorTickMark val="none"/>
        <c:tickLblPos val="nextTo"/>
        <c:crossAx val="134323584"/>
        <c:crosses val="autoZero"/>
        <c:crossBetween val="between"/>
        <c:majorUnit val="10"/>
      </c:valAx>
      <c:valAx>
        <c:axId val="134335488"/>
        <c:scaling>
          <c:orientation val="minMax"/>
          <c:max val="100"/>
          <c:min val="0"/>
        </c:scaling>
        <c:delete val="1"/>
        <c:axPos val="r"/>
        <c:numFmt formatCode="General" sourceLinked="1"/>
        <c:majorTickMark val="out"/>
        <c:minorTickMark val="none"/>
        <c:tickLblPos val="nextTo"/>
        <c:crossAx val="134415104"/>
        <c:crosses val="max"/>
        <c:crossBetween val="midCat"/>
        <c:majorUnit val="10"/>
      </c:valAx>
      <c:valAx>
        <c:axId val="134415104"/>
        <c:scaling>
          <c:orientation val="minMax"/>
          <c:max val="1"/>
          <c:min val="0"/>
        </c:scaling>
        <c:delete val="1"/>
        <c:axPos val="t"/>
        <c:numFmt formatCode="General" sourceLinked="1"/>
        <c:majorTickMark val="out"/>
        <c:minorTickMark val="none"/>
        <c:tickLblPos val="nextTo"/>
        <c:crossAx val="134335488"/>
        <c:crosses val="max"/>
        <c:crossBetween val="midCat"/>
        <c:majorUnit val="0.2"/>
      </c:valAx>
    </c:plotArea>
    <c:legend>
      <c:legendPos val="r"/>
      <c:legendEntry>
        <c:idx val="4"/>
        <c:delete val="1"/>
      </c:legendEntry>
      <c:layout>
        <c:manualLayout>
          <c:xMode val="edge"/>
          <c:yMode val="edge"/>
          <c:x val="0.7479222909636295"/>
          <c:y val="0.15473125641903457"/>
          <c:w val="0.23771534931250624"/>
          <c:h val="0.3790986559527164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3912948381453"/>
          <c:y val="0.11567165495308775"/>
          <c:w val="0.53686574803149612"/>
          <c:h val="0.83340237012893748"/>
        </c:manualLayout>
      </c:layout>
      <c:barChart>
        <c:barDir val="bar"/>
        <c:grouping val="clustered"/>
        <c:varyColors val="0"/>
        <c:ser>
          <c:idx val="0"/>
          <c:order val="0"/>
          <c:spPr>
            <a:solidFill>
              <a:srgbClr val="F78E1E"/>
            </a:solidFill>
            <a:ln>
              <a:noFill/>
            </a:ln>
            <a:effectLst>
              <a:outerShdw dist="20000" sx="1000" sy="1000" rotWithShape="0">
                <a:srgbClr val="000000"/>
              </a:outerShdw>
            </a:effectLst>
          </c:spPr>
          <c:invertIfNegative val="0"/>
          <c:dPt>
            <c:idx val="1"/>
            <c:invertIfNegative val="0"/>
            <c:bubble3D val="0"/>
            <c:spPr>
              <a:solidFill>
                <a:srgbClr val="88C540"/>
              </a:solidFill>
              <a:ln>
                <a:noFill/>
              </a:ln>
              <a:effectLst>
                <a:outerShdw dist="20000" sx="1000" sy="1000" rotWithShape="0">
                  <a:srgbClr val="000000"/>
                </a:outerShdw>
              </a:effectLst>
            </c:spPr>
            <c:extLst>
              <c:ext xmlns:c16="http://schemas.microsoft.com/office/drawing/2014/chart" uri="{C3380CC4-5D6E-409C-BE32-E72D297353CC}">
                <c16:uniqueId val="{00000001-0888-431B-8682-5DA65D45B2FA}"/>
              </c:ext>
            </c:extLst>
          </c:dPt>
          <c:dPt>
            <c:idx val="2"/>
            <c:invertIfNegative val="0"/>
            <c:bubble3D val="0"/>
            <c:spPr>
              <a:solidFill>
                <a:srgbClr val="E31837"/>
              </a:solidFill>
              <a:ln>
                <a:noFill/>
              </a:ln>
              <a:effectLst>
                <a:outerShdw dist="20000" sx="1000" sy="1000" rotWithShape="0">
                  <a:srgbClr val="000000"/>
                </a:outerShdw>
              </a:effectLst>
            </c:spPr>
            <c:extLst>
              <c:ext xmlns:c16="http://schemas.microsoft.com/office/drawing/2014/chart" uri="{C3380CC4-5D6E-409C-BE32-E72D297353CC}">
                <c16:uniqueId val="{00000003-0888-431B-8682-5DA65D45B2FA}"/>
              </c:ext>
            </c:extLst>
          </c:dPt>
          <c:dPt>
            <c:idx val="3"/>
            <c:invertIfNegative val="0"/>
            <c:bubble3D val="0"/>
            <c:spPr>
              <a:solidFill>
                <a:srgbClr val="E31837"/>
              </a:solidFill>
              <a:ln>
                <a:noFill/>
              </a:ln>
              <a:effectLst>
                <a:outerShdw dist="20000" sx="1000" sy="1000" rotWithShape="0">
                  <a:srgbClr val="000000"/>
                </a:outerShdw>
              </a:effectLst>
            </c:spPr>
            <c:extLst>
              <c:ext xmlns:c16="http://schemas.microsoft.com/office/drawing/2014/chart" uri="{C3380CC4-5D6E-409C-BE32-E72D297353CC}">
                <c16:uniqueId val="{00000005-0888-431B-8682-5DA65D45B2F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consist cndm use_luang p'!$A$2:$A$5</c:f>
              <c:strCache>
                <c:ptCount val="4"/>
                <c:pt idx="0">
                  <c:v>With male clients</c:v>
                </c:pt>
                <c:pt idx="1">
                  <c:v>With casual male partners</c:v>
                </c:pt>
                <c:pt idx="2">
                  <c:v>With male sex workers (MSW)</c:v>
                </c:pt>
                <c:pt idx="3">
                  <c:v>With female sex workers (FSW)</c:v>
                </c:pt>
              </c:strCache>
            </c:strRef>
          </c:cat>
          <c:val>
            <c:numRef>
              <c:f>'MSM consist cndm use_luang p'!$B$2:$B$5</c:f>
              <c:numCache>
                <c:formatCode>General</c:formatCode>
                <c:ptCount val="4"/>
                <c:pt idx="0">
                  <c:v>40</c:v>
                </c:pt>
                <c:pt idx="1">
                  <c:v>37</c:v>
                </c:pt>
                <c:pt idx="2">
                  <c:v>51</c:v>
                </c:pt>
                <c:pt idx="3">
                  <c:v>30</c:v>
                </c:pt>
              </c:numCache>
            </c:numRef>
          </c:val>
          <c:extLst>
            <c:ext xmlns:c16="http://schemas.microsoft.com/office/drawing/2014/chart" uri="{C3380CC4-5D6E-409C-BE32-E72D297353CC}">
              <c16:uniqueId val="{00000006-0888-431B-8682-5DA65D45B2FA}"/>
            </c:ext>
          </c:extLst>
        </c:ser>
        <c:dLbls>
          <c:showLegendKey val="0"/>
          <c:showVal val="0"/>
          <c:showCatName val="0"/>
          <c:showSerName val="0"/>
          <c:showPercent val="0"/>
          <c:showBubbleSize val="0"/>
        </c:dLbls>
        <c:gapWidth val="150"/>
        <c:axId val="134891008"/>
        <c:axId val="134892544"/>
      </c:barChart>
      <c:scatterChart>
        <c:scatterStyle val="lineMarker"/>
        <c:varyColors val="0"/>
        <c:ser>
          <c:idx val="1"/>
          <c:order val="1"/>
          <c:tx>
            <c:strRef>
              <c:f>'MSM consist cndm use_luang p'!$J$2</c:f>
              <c:strCache>
                <c:ptCount val="1"/>
                <c:pt idx="0">
                  <c:v>t</c:v>
                </c:pt>
              </c:strCache>
            </c:strRef>
          </c:tx>
          <c:spPr>
            <a:ln w="19050">
              <a:solidFill>
                <a:srgbClr val="E31837"/>
              </a:solidFill>
              <a:prstDash val="dash"/>
            </a:ln>
          </c:spPr>
          <c:marker>
            <c:symbol val="none"/>
          </c:marker>
          <c:xVal>
            <c:numRef>
              <c:f>'MSM consist cndm use_luang p'!$I$3:$I$4</c:f>
              <c:numCache>
                <c:formatCode>General</c:formatCode>
                <c:ptCount val="2"/>
                <c:pt idx="0">
                  <c:v>90</c:v>
                </c:pt>
                <c:pt idx="1">
                  <c:v>90</c:v>
                </c:pt>
              </c:numCache>
            </c:numRef>
          </c:xVal>
          <c:yVal>
            <c:numRef>
              <c:f>'MSM consist cndm use_luang p'!$J$3:$J$4</c:f>
              <c:numCache>
                <c:formatCode>General</c:formatCode>
                <c:ptCount val="2"/>
                <c:pt idx="0">
                  <c:v>0</c:v>
                </c:pt>
                <c:pt idx="1">
                  <c:v>1</c:v>
                </c:pt>
              </c:numCache>
            </c:numRef>
          </c:yVal>
          <c:smooth val="0"/>
          <c:extLst>
            <c:ext xmlns:c16="http://schemas.microsoft.com/office/drawing/2014/chart" uri="{C3380CC4-5D6E-409C-BE32-E72D297353CC}">
              <c16:uniqueId val="{00000007-0888-431B-8682-5DA65D45B2FA}"/>
            </c:ext>
          </c:extLst>
        </c:ser>
        <c:dLbls>
          <c:showLegendKey val="0"/>
          <c:showVal val="0"/>
          <c:showCatName val="0"/>
          <c:showSerName val="0"/>
          <c:showPercent val="0"/>
          <c:showBubbleSize val="0"/>
        </c:dLbls>
        <c:axId val="134916736"/>
        <c:axId val="134915200"/>
      </c:scatterChart>
      <c:catAx>
        <c:axId val="134891008"/>
        <c:scaling>
          <c:orientation val="maxMin"/>
        </c:scaling>
        <c:delete val="0"/>
        <c:axPos val="l"/>
        <c:numFmt formatCode="General" sourceLinked="1"/>
        <c:majorTickMark val="out"/>
        <c:minorTickMark val="none"/>
        <c:tickLblPos val="nextTo"/>
        <c:crossAx val="134892544"/>
        <c:crosses val="autoZero"/>
        <c:auto val="1"/>
        <c:lblAlgn val="ctr"/>
        <c:lblOffset val="100"/>
        <c:noMultiLvlLbl val="0"/>
      </c:catAx>
      <c:valAx>
        <c:axId val="134892544"/>
        <c:scaling>
          <c:orientation val="minMax"/>
          <c:max val="100"/>
          <c:min val="0"/>
        </c:scaling>
        <c:delete val="0"/>
        <c:axPos val="t"/>
        <c:title>
          <c:tx>
            <c:rich>
              <a:bodyPr/>
              <a:lstStyle/>
              <a:p>
                <a:pPr>
                  <a:defRPr/>
                </a:pPr>
                <a:r>
                  <a:rPr lang="en-US" dirty="0"/>
                  <a:t>%</a:t>
                </a:r>
              </a:p>
            </c:rich>
          </c:tx>
          <c:layout>
            <c:manualLayout>
              <c:xMode val="edge"/>
              <c:yMode val="edge"/>
              <c:x val="0.93114422572178479"/>
              <c:y val="3.8733169761480397E-2"/>
            </c:manualLayout>
          </c:layout>
          <c:overlay val="0"/>
        </c:title>
        <c:numFmt formatCode="General" sourceLinked="1"/>
        <c:majorTickMark val="out"/>
        <c:minorTickMark val="none"/>
        <c:tickLblPos val="nextTo"/>
        <c:crossAx val="134891008"/>
        <c:crosses val="autoZero"/>
        <c:crossBetween val="between"/>
        <c:majorUnit val="10"/>
      </c:valAx>
      <c:valAx>
        <c:axId val="134915200"/>
        <c:scaling>
          <c:orientation val="minMax"/>
          <c:max val="1"/>
          <c:min val="0"/>
        </c:scaling>
        <c:delete val="1"/>
        <c:axPos val="r"/>
        <c:numFmt formatCode="General" sourceLinked="1"/>
        <c:majorTickMark val="out"/>
        <c:minorTickMark val="none"/>
        <c:tickLblPos val="nextTo"/>
        <c:crossAx val="134916736"/>
        <c:crosses val="max"/>
        <c:crossBetween val="midCat"/>
        <c:majorUnit val="0.2"/>
      </c:valAx>
      <c:valAx>
        <c:axId val="134916736"/>
        <c:scaling>
          <c:orientation val="minMax"/>
        </c:scaling>
        <c:delete val="1"/>
        <c:axPos val="b"/>
        <c:numFmt formatCode="General" sourceLinked="1"/>
        <c:majorTickMark val="out"/>
        <c:minorTickMark val="none"/>
        <c:tickLblPos val="nextTo"/>
        <c:crossAx val="134915200"/>
        <c:crosses val="autoZero"/>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0364691255699"/>
          <c:y val="0.10574468085106382"/>
          <c:w val="0.87992633124249309"/>
          <c:h val="0.70386496900653372"/>
        </c:manualLayout>
      </c:layout>
      <c:barChart>
        <c:barDir val="col"/>
        <c:grouping val="clustered"/>
        <c:varyColors val="0"/>
        <c:ser>
          <c:idx val="0"/>
          <c:order val="0"/>
          <c:tx>
            <c:strRef>
              <c:f>'TG_condom use'!$B$2</c:f>
              <c:strCache>
                <c:ptCount val="1"/>
                <c:pt idx="0">
                  <c:v>2010</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use'!$A$3:$A$6</c:f>
              <c:strCache>
                <c:ptCount val="4"/>
                <c:pt idx="0">
                  <c:v>With sex worker</c:v>
                </c:pt>
                <c:pt idx="1">
                  <c:v>With client</c:v>
                </c:pt>
                <c:pt idx="2">
                  <c:v>With casual partner</c:v>
                </c:pt>
                <c:pt idx="3">
                  <c:v>With regular partner</c:v>
                </c:pt>
              </c:strCache>
            </c:strRef>
          </c:cat>
          <c:val>
            <c:numRef>
              <c:f>'TG_condom use'!$B$3:$B$6</c:f>
              <c:numCache>
                <c:formatCode>0</c:formatCode>
                <c:ptCount val="4"/>
                <c:pt idx="0">
                  <c:v>65.3</c:v>
                </c:pt>
                <c:pt idx="1">
                  <c:v>58.4</c:v>
                </c:pt>
                <c:pt idx="2">
                  <c:v>55.2</c:v>
                </c:pt>
                <c:pt idx="3">
                  <c:v>48.1</c:v>
                </c:pt>
              </c:numCache>
            </c:numRef>
          </c:val>
          <c:extLst>
            <c:ext xmlns:c16="http://schemas.microsoft.com/office/drawing/2014/chart" uri="{C3380CC4-5D6E-409C-BE32-E72D297353CC}">
              <c16:uniqueId val="{00000000-ABFC-4327-A31B-48E2885AA39C}"/>
            </c:ext>
          </c:extLst>
        </c:ser>
        <c:ser>
          <c:idx val="1"/>
          <c:order val="1"/>
          <c:tx>
            <c:strRef>
              <c:f>'TG_condom use'!$C$2</c:f>
              <c:strCache>
                <c:ptCount val="1"/>
                <c:pt idx="0">
                  <c:v>2012</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use'!$A$3:$A$6</c:f>
              <c:strCache>
                <c:ptCount val="4"/>
                <c:pt idx="0">
                  <c:v>With sex worker</c:v>
                </c:pt>
                <c:pt idx="1">
                  <c:v>With client</c:v>
                </c:pt>
                <c:pt idx="2">
                  <c:v>With casual partner</c:v>
                </c:pt>
                <c:pt idx="3">
                  <c:v>With regular partner</c:v>
                </c:pt>
              </c:strCache>
            </c:strRef>
          </c:cat>
          <c:val>
            <c:numRef>
              <c:f>'TG_condom use'!$C$3:$C$6</c:f>
              <c:numCache>
                <c:formatCode>0</c:formatCode>
                <c:ptCount val="4"/>
                <c:pt idx="0">
                  <c:v>77.2</c:v>
                </c:pt>
                <c:pt idx="1">
                  <c:v>73.7</c:v>
                </c:pt>
                <c:pt idx="2">
                  <c:v>70</c:v>
                </c:pt>
                <c:pt idx="3">
                  <c:v>66.7</c:v>
                </c:pt>
              </c:numCache>
            </c:numRef>
          </c:val>
          <c:extLst>
            <c:ext xmlns:c16="http://schemas.microsoft.com/office/drawing/2014/chart" uri="{C3380CC4-5D6E-409C-BE32-E72D297353CC}">
              <c16:uniqueId val="{00000001-ABFC-4327-A31B-48E2885AA39C}"/>
            </c:ext>
          </c:extLst>
        </c:ser>
        <c:dLbls>
          <c:showLegendKey val="0"/>
          <c:showVal val="0"/>
          <c:showCatName val="0"/>
          <c:showSerName val="0"/>
          <c:showPercent val="0"/>
          <c:showBubbleSize val="0"/>
        </c:dLbls>
        <c:gapWidth val="150"/>
        <c:axId val="135378432"/>
        <c:axId val="135379968"/>
      </c:barChart>
      <c:scatterChart>
        <c:scatterStyle val="lineMarker"/>
        <c:varyColors val="0"/>
        <c:ser>
          <c:idx val="2"/>
          <c:order val="2"/>
          <c:tx>
            <c:strRef>
              <c:f>'TG_condom use'!$I$2</c:f>
              <c:strCache>
                <c:ptCount val="1"/>
                <c:pt idx="0">
                  <c:v>t</c:v>
                </c:pt>
              </c:strCache>
            </c:strRef>
          </c:tx>
          <c:spPr>
            <a:ln w="19050">
              <a:solidFill>
                <a:srgbClr val="F78E1E"/>
              </a:solidFill>
              <a:prstDash val="dash"/>
            </a:ln>
          </c:spPr>
          <c:marker>
            <c:symbol val="none"/>
          </c:marker>
          <c:xVal>
            <c:numRef>
              <c:f>'TG_condom use'!$H$3:$H$4</c:f>
              <c:numCache>
                <c:formatCode>General</c:formatCode>
                <c:ptCount val="2"/>
                <c:pt idx="0">
                  <c:v>0</c:v>
                </c:pt>
                <c:pt idx="1">
                  <c:v>1</c:v>
                </c:pt>
              </c:numCache>
            </c:numRef>
          </c:xVal>
          <c:yVal>
            <c:numRef>
              <c:f>'TG_condom use'!$I$3:$I$4</c:f>
              <c:numCache>
                <c:formatCode>General</c:formatCode>
                <c:ptCount val="2"/>
                <c:pt idx="0">
                  <c:v>90</c:v>
                </c:pt>
                <c:pt idx="1">
                  <c:v>90</c:v>
                </c:pt>
              </c:numCache>
            </c:numRef>
          </c:yVal>
          <c:smooth val="0"/>
          <c:extLst>
            <c:ext xmlns:c16="http://schemas.microsoft.com/office/drawing/2014/chart" uri="{C3380CC4-5D6E-409C-BE32-E72D297353CC}">
              <c16:uniqueId val="{00000002-ABFC-4327-A31B-48E2885AA39C}"/>
            </c:ext>
          </c:extLst>
        </c:ser>
        <c:dLbls>
          <c:showLegendKey val="0"/>
          <c:showVal val="0"/>
          <c:showCatName val="0"/>
          <c:showSerName val="0"/>
          <c:showPercent val="0"/>
          <c:showBubbleSize val="0"/>
        </c:dLbls>
        <c:axId val="135383680"/>
        <c:axId val="135382144"/>
      </c:scatterChart>
      <c:catAx>
        <c:axId val="135378432"/>
        <c:scaling>
          <c:orientation val="minMax"/>
        </c:scaling>
        <c:delete val="0"/>
        <c:axPos val="b"/>
        <c:numFmt formatCode="General" sourceLinked="1"/>
        <c:majorTickMark val="out"/>
        <c:minorTickMark val="none"/>
        <c:tickLblPos val="nextTo"/>
        <c:crossAx val="135379968"/>
        <c:crosses val="autoZero"/>
        <c:auto val="1"/>
        <c:lblAlgn val="ctr"/>
        <c:lblOffset val="100"/>
        <c:noMultiLvlLbl val="0"/>
      </c:catAx>
      <c:valAx>
        <c:axId val="135379968"/>
        <c:scaling>
          <c:orientation val="minMax"/>
          <c:max val="100"/>
          <c:min val="0"/>
        </c:scaling>
        <c:delete val="0"/>
        <c:axPos val="l"/>
        <c:title>
          <c:tx>
            <c:rich>
              <a:bodyPr rot="0" vert="horz"/>
              <a:lstStyle/>
              <a:p>
                <a:pPr>
                  <a:defRPr/>
                </a:pPr>
                <a:r>
                  <a:rPr lang="en-GB"/>
                  <a:t>%</a:t>
                </a:r>
              </a:p>
            </c:rich>
          </c:tx>
          <c:layout>
            <c:manualLayout>
              <c:xMode val="edge"/>
              <c:yMode val="edge"/>
              <c:x val="2.0463865284166213E-2"/>
              <c:y val="7.9196644537079919E-2"/>
            </c:manualLayout>
          </c:layout>
          <c:overlay val="0"/>
        </c:title>
        <c:numFmt formatCode="0" sourceLinked="1"/>
        <c:majorTickMark val="out"/>
        <c:minorTickMark val="none"/>
        <c:tickLblPos val="nextTo"/>
        <c:crossAx val="135378432"/>
        <c:crosses val="autoZero"/>
        <c:crossBetween val="between"/>
        <c:majorUnit val="10"/>
      </c:valAx>
      <c:valAx>
        <c:axId val="135382144"/>
        <c:scaling>
          <c:orientation val="minMax"/>
          <c:max val="100"/>
          <c:min val="0"/>
        </c:scaling>
        <c:delete val="1"/>
        <c:axPos val="r"/>
        <c:numFmt formatCode="General" sourceLinked="1"/>
        <c:majorTickMark val="out"/>
        <c:minorTickMark val="none"/>
        <c:tickLblPos val="nextTo"/>
        <c:crossAx val="135383680"/>
        <c:crosses val="max"/>
        <c:crossBetween val="midCat"/>
        <c:majorUnit val="10"/>
      </c:valAx>
      <c:valAx>
        <c:axId val="135383680"/>
        <c:scaling>
          <c:orientation val="minMax"/>
          <c:max val="1"/>
          <c:min val="0"/>
        </c:scaling>
        <c:delete val="1"/>
        <c:axPos val="t"/>
        <c:numFmt formatCode="General" sourceLinked="1"/>
        <c:majorTickMark val="out"/>
        <c:minorTickMark val="none"/>
        <c:tickLblPos val="nextTo"/>
        <c:crossAx val="135382144"/>
        <c:crosses val="max"/>
        <c:crossBetween val="midCat"/>
        <c:majorUnit val="0.2"/>
      </c:valAx>
    </c:plotArea>
    <c:legend>
      <c:legendPos val="t"/>
      <c:legendEntry>
        <c:idx val="2"/>
        <c:delete val="1"/>
      </c:legendEntry>
      <c:layout>
        <c:manualLayout>
          <c:xMode val="edge"/>
          <c:yMode val="edge"/>
          <c:x val="0.34610677996933553"/>
          <c:y val="1.9607843137254902E-2"/>
          <c:w val="0.38699423091915491"/>
          <c:h val="7.020791518707220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899296241815925"/>
          <c:y val="0.15597222222222223"/>
          <c:w val="0.60564993621607355"/>
          <c:h val="0.79310185185185189"/>
        </c:manualLayout>
      </c:layout>
      <c:barChart>
        <c:barDir val="bar"/>
        <c:grouping val="clustered"/>
        <c:varyColors val="0"/>
        <c:ser>
          <c:idx val="0"/>
          <c:order val="0"/>
          <c:tx>
            <c:strRef>
              <c:f>'TG_consist cndm use'!$B$2</c:f>
              <c:strCache>
                <c:ptCount val="1"/>
                <c:pt idx="0">
                  <c:v>2010</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'TG_consist cndm use'!$A$3:$A$6</c:f>
              <c:strCache>
                <c:ptCount val="4"/>
                <c:pt idx="0">
                  <c:v>With sex workers</c:v>
                </c:pt>
                <c:pt idx="1">
                  <c:v>With clients</c:v>
                </c:pt>
                <c:pt idx="2">
                  <c:v>With casual partners</c:v>
                </c:pt>
                <c:pt idx="3">
                  <c:v>With regular partners</c:v>
                </c:pt>
              </c:strCache>
            </c:strRef>
          </c:cat>
          <c:val>
            <c:numRef>
              <c:f>'TG_consist cndm use'!$B$3:$B$6</c:f>
              <c:numCache>
                <c:formatCode>0</c:formatCode>
                <c:ptCount val="4"/>
                <c:pt idx="0">
                  <c:v>62.2</c:v>
                </c:pt>
                <c:pt idx="1">
                  <c:v>58.4</c:v>
                </c:pt>
                <c:pt idx="2">
                  <c:v>47.9</c:v>
                </c:pt>
                <c:pt idx="3">
                  <c:v>42.4</c:v>
                </c:pt>
              </c:numCache>
            </c:numRef>
          </c:val>
          <c:extLst>
            <c:ext xmlns:c16="http://schemas.microsoft.com/office/drawing/2014/chart" uri="{C3380CC4-5D6E-409C-BE32-E72D297353CC}">
              <c16:uniqueId val="{00000000-02A0-48D7-ABD6-16563AC628D0}"/>
            </c:ext>
          </c:extLst>
        </c:ser>
        <c:ser>
          <c:idx val="1"/>
          <c:order val="1"/>
          <c:tx>
            <c:strRef>
              <c:f>'TG_consist cndm use'!$C$2</c:f>
              <c:strCache>
                <c:ptCount val="1"/>
                <c:pt idx="0">
                  <c:v>2012</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'TG_consist cndm use'!$A$3:$A$6</c:f>
              <c:strCache>
                <c:ptCount val="4"/>
                <c:pt idx="0">
                  <c:v>With sex workers</c:v>
                </c:pt>
                <c:pt idx="1">
                  <c:v>With clients</c:v>
                </c:pt>
                <c:pt idx="2">
                  <c:v>With casual partners</c:v>
                </c:pt>
                <c:pt idx="3">
                  <c:v>With regular partners</c:v>
                </c:pt>
              </c:strCache>
            </c:strRef>
          </c:cat>
          <c:val>
            <c:numRef>
              <c:f>'TG_consist cndm use'!$C$3:$C$6</c:f>
              <c:numCache>
                <c:formatCode>0</c:formatCode>
                <c:ptCount val="4"/>
                <c:pt idx="0">
                  <c:v>66.3</c:v>
                </c:pt>
                <c:pt idx="1">
                  <c:v>69.2</c:v>
                </c:pt>
                <c:pt idx="2">
                  <c:v>59.8</c:v>
                </c:pt>
                <c:pt idx="3">
                  <c:v>58.4</c:v>
                </c:pt>
              </c:numCache>
            </c:numRef>
          </c:val>
          <c:extLst>
            <c:ext xmlns:c16="http://schemas.microsoft.com/office/drawing/2014/chart" uri="{C3380CC4-5D6E-409C-BE32-E72D297353CC}">
              <c16:uniqueId val="{00000001-02A0-48D7-ABD6-16563AC628D0}"/>
            </c:ext>
          </c:extLst>
        </c:ser>
        <c:dLbls>
          <c:showLegendKey val="0"/>
          <c:showVal val="0"/>
          <c:showCatName val="0"/>
          <c:showSerName val="0"/>
          <c:showPercent val="0"/>
          <c:showBubbleSize val="0"/>
        </c:dLbls>
        <c:gapWidth val="150"/>
        <c:axId val="135543424"/>
        <c:axId val="135549312"/>
      </c:barChart>
      <c:catAx>
        <c:axId val="135543424"/>
        <c:scaling>
          <c:orientation val="maxMin"/>
        </c:scaling>
        <c:delete val="0"/>
        <c:axPos val="l"/>
        <c:numFmt formatCode="General" sourceLinked="1"/>
        <c:majorTickMark val="out"/>
        <c:minorTickMark val="none"/>
        <c:tickLblPos val="nextTo"/>
        <c:crossAx val="135549312"/>
        <c:crosses val="autoZero"/>
        <c:auto val="1"/>
        <c:lblAlgn val="ctr"/>
        <c:lblOffset val="100"/>
        <c:noMultiLvlLbl val="0"/>
      </c:catAx>
      <c:valAx>
        <c:axId val="135549312"/>
        <c:scaling>
          <c:orientation val="minMax"/>
          <c:max val="100"/>
        </c:scaling>
        <c:delete val="0"/>
        <c:axPos val="t"/>
        <c:title>
          <c:tx>
            <c:rich>
              <a:bodyPr/>
              <a:lstStyle/>
              <a:p>
                <a:pPr>
                  <a:defRPr/>
                </a:pPr>
                <a:r>
                  <a:rPr lang="en-GB"/>
                  <a:t>%</a:t>
                </a:r>
              </a:p>
            </c:rich>
          </c:tx>
          <c:layout>
            <c:manualLayout>
              <c:xMode val="edge"/>
              <c:yMode val="edge"/>
              <c:x val="0.92696975028959372"/>
              <c:y val="4.1666666666666664E-2"/>
            </c:manualLayout>
          </c:layout>
          <c:overlay val="0"/>
        </c:title>
        <c:numFmt formatCode="0" sourceLinked="1"/>
        <c:majorTickMark val="out"/>
        <c:minorTickMark val="none"/>
        <c:tickLblPos val="nextTo"/>
        <c:crossAx val="135543424"/>
        <c:crosses val="autoZero"/>
        <c:crossBetween val="between"/>
        <c:majorUnit val="20"/>
      </c:valAx>
    </c:plotArea>
    <c:legend>
      <c:legendPos val="r"/>
      <c:layout>
        <c:manualLayout>
          <c:xMode val="edge"/>
          <c:yMode val="edge"/>
          <c:x val="0.86924353729526826"/>
          <c:y val="0.34607383316215906"/>
          <c:w val="9.5374418979750436E-2"/>
          <c:h val="0.2101655562285483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1444906966245"/>
          <c:y val="0.14539771058556042"/>
          <c:w val="0.88006339334971651"/>
          <c:h val="0.53293937221599619"/>
        </c:manualLayout>
      </c:layout>
      <c:barChart>
        <c:barDir val="col"/>
        <c:grouping val="clustered"/>
        <c:varyColors val="0"/>
        <c:ser>
          <c:idx val="0"/>
          <c:order val="0"/>
          <c:tx>
            <c:strRef>
              <c:f>'Service women_cndm use'!$B$2</c:f>
              <c:strCache>
                <c:ptCount val="1"/>
                <c:pt idx="0">
                  <c:v>2008</c:v>
                </c:pt>
              </c:strCache>
            </c:strRef>
          </c:tx>
          <c:spPr>
            <a:solidFill>
              <a:srgbClr val="F78E1E"/>
            </a:solidFill>
            <a:ln>
              <a:noFill/>
            </a:ln>
            <a:effectLst>
              <a:outerShdw sx="1000" sy="1000" rotWithShape="0">
                <a:srgbClr val="000000"/>
              </a:outerShdw>
            </a:effectLst>
          </c:spPr>
          <c:invertIfNegative val="0"/>
          <c:dPt>
            <c:idx val="0"/>
            <c:invertIfNegative val="0"/>
            <c:bubble3D val="0"/>
            <c:spPr>
              <a:pattFill prst="dkUpDiag">
                <a:fgClr>
                  <a:srgbClr val="F78E1E"/>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FCC7-4565-9D90-B17BC293F1F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C7-4565-9D90-B17BC293F1F3}"/>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'Service women_cndm use'!$A$3:$A$11</c:f>
              <c:strCache>
                <c:ptCount val="9"/>
                <c:pt idx="0">
                  <c:v>Lao PDR</c:v>
                </c:pt>
                <c:pt idx="1">
                  <c:v>Vientiane</c:v>
                </c:pt>
                <c:pt idx="2">
                  <c:v>Luang Namtha</c:v>
                </c:pt>
                <c:pt idx="3">
                  <c:v>Bokeo</c:v>
                </c:pt>
                <c:pt idx="4">
                  <c:v>Savannakhet</c:v>
                </c:pt>
                <c:pt idx="5">
                  <c:v>Champassak</c:v>
                </c:pt>
                <c:pt idx="6">
                  <c:v>Luang Prabang</c:v>
                </c:pt>
                <c:pt idx="7">
                  <c:v>Saravane</c:v>
                </c:pt>
                <c:pt idx="8">
                  <c:v>Attapeu</c:v>
                </c:pt>
              </c:strCache>
            </c:strRef>
          </c:cat>
          <c:val>
            <c:numRef>
              <c:f>'Service women_cndm use'!$B$3:$B$11</c:f>
              <c:numCache>
                <c:formatCode>General</c:formatCode>
                <c:ptCount val="9"/>
                <c:pt idx="0">
                  <c:v>95</c:v>
                </c:pt>
                <c:pt idx="1">
                  <c:v>95</c:v>
                </c:pt>
                <c:pt idx="2">
                  <c:v>94</c:v>
                </c:pt>
                <c:pt idx="3">
                  <c:v>95</c:v>
                </c:pt>
                <c:pt idx="4">
                  <c:v>98</c:v>
                </c:pt>
                <c:pt idx="5">
                  <c:v>97</c:v>
                </c:pt>
                <c:pt idx="6">
                  <c:v>88</c:v>
                </c:pt>
              </c:numCache>
            </c:numRef>
          </c:val>
          <c:extLst>
            <c:ext xmlns:c16="http://schemas.microsoft.com/office/drawing/2014/chart" uri="{C3380CC4-5D6E-409C-BE32-E72D297353CC}">
              <c16:uniqueId val="{00000002-FCC7-4565-9D90-B17BC293F1F3}"/>
            </c:ext>
          </c:extLst>
        </c:ser>
        <c:ser>
          <c:idx val="1"/>
          <c:order val="1"/>
          <c:tx>
            <c:strRef>
              <c:f>'Service women_cndm use'!$C$2</c:f>
              <c:strCache>
                <c:ptCount val="1"/>
                <c:pt idx="0">
                  <c:v>2009</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dkUpDiag">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4-FCC7-4565-9D90-B17BC293F1F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C7-4565-9D90-B17BC293F1F3}"/>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'Service women_cndm use'!$A$3:$A$11</c:f>
              <c:strCache>
                <c:ptCount val="9"/>
                <c:pt idx="0">
                  <c:v>Lao PDR</c:v>
                </c:pt>
                <c:pt idx="1">
                  <c:v>Vientiane</c:v>
                </c:pt>
                <c:pt idx="2">
                  <c:v>Luang Namtha</c:v>
                </c:pt>
                <c:pt idx="3">
                  <c:v>Bokeo</c:v>
                </c:pt>
                <c:pt idx="4">
                  <c:v>Savannakhet</c:v>
                </c:pt>
                <c:pt idx="5">
                  <c:v>Champassak</c:v>
                </c:pt>
                <c:pt idx="6">
                  <c:v>Luang Prabang</c:v>
                </c:pt>
                <c:pt idx="7">
                  <c:v>Saravane</c:v>
                </c:pt>
                <c:pt idx="8">
                  <c:v>Attapeu</c:v>
                </c:pt>
              </c:strCache>
            </c:strRef>
          </c:cat>
          <c:val>
            <c:numRef>
              <c:f>'Service women_cndm use'!$C$3:$C$11</c:f>
              <c:numCache>
                <c:formatCode>General</c:formatCode>
                <c:ptCount val="9"/>
                <c:pt idx="0">
                  <c:v>97</c:v>
                </c:pt>
                <c:pt idx="1">
                  <c:v>95</c:v>
                </c:pt>
                <c:pt idx="2">
                  <c:v>98</c:v>
                </c:pt>
                <c:pt idx="3">
                  <c:v>97</c:v>
                </c:pt>
                <c:pt idx="7">
                  <c:v>97</c:v>
                </c:pt>
                <c:pt idx="8">
                  <c:v>98</c:v>
                </c:pt>
              </c:numCache>
            </c:numRef>
          </c:val>
          <c:extLst>
            <c:ext xmlns:c16="http://schemas.microsoft.com/office/drawing/2014/chart" uri="{C3380CC4-5D6E-409C-BE32-E72D297353CC}">
              <c16:uniqueId val="{00000005-FCC7-4565-9D90-B17BC293F1F3}"/>
            </c:ext>
          </c:extLst>
        </c:ser>
        <c:ser>
          <c:idx val="2"/>
          <c:order val="2"/>
          <c:tx>
            <c:strRef>
              <c:f>'Service women_cndm use'!$D$2</c:f>
              <c:strCache>
                <c:ptCount val="1"/>
                <c:pt idx="0">
                  <c:v>2011</c:v>
                </c:pt>
              </c:strCache>
            </c:strRef>
          </c:tx>
          <c:spPr>
            <a:solidFill>
              <a:srgbClr val="00AEEF"/>
            </a:solidFill>
            <a:ln>
              <a:noFill/>
            </a:ln>
            <a:effectLst>
              <a:outerShdw dist="20000" sx="1000" sy="1000" rotWithShape="0">
                <a:srgbClr val="000000"/>
              </a:outerShdw>
            </a:effectLst>
          </c:spPr>
          <c:invertIfNegative val="0"/>
          <c:dPt>
            <c:idx val="0"/>
            <c:invertIfNegative val="0"/>
            <c:bubble3D val="0"/>
            <c:spPr>
              <a:pattFill prst="dkUpDiag">
                <a:fgClr>
                  <a:srgbClr val="00AEEF"/>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7-FCC7-4565-9D90-B17BC293F1F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C7-4565-9D90-B17BC293F1F3}"/>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'Service women_cndm use'!$A$3:$A$11</c:f>
              <c:strCache>
                <c:ptCount val="9"/>
                <c:pt idx="0">
                  <c:v>Lao PDR</c:v>
                </c:pt>
                <c:pt idx="1">
                  <c:v>Vientiane</c:v>
                </c:pt>
                <c:pt idx="2">
                  <c:v>Luang Namtha</c:v>
                </c:pt>
                <c:pt idx="3">
                  <c:v>Bokeo</c:v>
                </c:pt>
                <c:pt idx="4">
                  <c:v>Savannakhet</c:v>
                </c:pt>
                <c:pt idx="5">
                  <c:v>Champassak</c:v>
                </c:pt>
                <c:pt idx="6">
                  <c:v>Luang Prabang</c:v>
                </c:pt>
                <c:pt idx="7">
                  <c:v>Saravane</c:v>
                </c:pt>
                <c:pt idx="8">
                  <c:v>Attapeu</c:v>
                </c:pt>
              </c:strCache>
            </c:strRef>
          </c:cat>
          <c:val>
            <c:numRef>
              <c:f>'Service women_cndm use'!$D$3:$D$11</c:f>
              <c:numCache>
                <c:formatCode>General</c:formatCode>
                <c:ptCount val="9"/>
                <c:pt idx="0">
                  <c:v>92</c:v>
                </c:pt>
                <c:pt idx="1">
                  <c:v>93</c:v>
                </c:pt>
                <c:pt idx="2">
                  <c:v>88</c:v>
                </c:pt>
                <c:pt idx="3">
                  <c:v>93</c:v>
                </c:pt>
                <c:pt idx="4">
                  <c:v>96</c:v>
                </c:pt>
                <c:pt idx="5">
                  <c:v>95</c:v>
                </c:pt>
                <c:pt idx="6">
                  <c:v>86</c:v>
                </c:pt>
              </c:numCache>
            </c:numRef>
          </c:val>
          <c:extLst>
            <c:ext xmlns:c16="http://schemas.microsoft.com/office/drawing/2014/chart" uri="{C3380CC4-5D6E-409C-BE32-E72D297353CC}">
              <c16:uniqueId val="{00000008-FCC7-4565-9D90-B17BC293F1F3}"/>
            </c:ext>
          </c:extLst>
        </c:ser>
        <c:dLbls>
          <c:showLegendKey val="0"/>
          <c:showVal val="0"/>
          <c:showCatName val="0"/>
          <c:showSerName val="0"/>
          <c:showPercent val="0"/>
          <c:showBubbleSize val="0"/>
        </c:dLbls>
        <c:gapWidth val="150"/>
        <c:axId val="135734016"/>
        <c:axId val="135735552"/>
      </c:barChart>
      <c:scatterChart>
        <c:scatterStyle val="lineMarker"/>
        <c:varyColors val="0"/>
        <c:ser>
          <c:idx val="3"/>
          <c:order val="3"/>
          <c:tx>
            <c:strRef>
              <c:f>'Service women_cndm use'!$J$2</c:f>
              <c:strCache>
                <c:ptCount val="1"/>
                <c:pt idx="0">
                  <c:v>t</c:v>
                </c:pt>
              </c:strCache>
            </c:strRef>
          </c:tx>
          <c:spPr>
            <a:ln w="19050">
              <a:solidFill>
                <a:srgbClr val="E31837"/>
              </a:solidFill>
              <a:prstDash val="dash"/>
            </a:ln>
          </c:spPr>
          <c:marker>
            <c:symbol val="none"/>
          </c:marker>
          <c:xVal>
            <c:numRef>
              <c:f>'Service women_cndm use'!$I$3:$I$4</c:f>
              <c:numCache>
                <c:formatCode>General</c:formatCode>
                <c:ptCount val="2"/>
                <c:pt idx="0">
                  <c:v>0</c:v>
                </c:pt>
                <c:pt idx="1">
                  <c:v>1</c:v>
                </c:pt>
              </c:numCache>
            </c:numRef>
          </c:xVal>
          <c:yVal>
            <c:numRef>
              <c:f>'Service women_cndm use'!$J$3:$J$4</c:f>
              <c:numCache>
                <c:formatCode>General</c:formatCode>
                <c:ptCount val="2"/>
                <c:pt idx="0">
                  <c:v>90</c:v>
                </c:pt>
                <c:pt idx="1">
                  <c:v>90</c:v>
                </c:pt>
              </c:numCache>
            </c:numRef>
          </c:yVal>
          <c:smooth val="0"/>
          <c:extLst>
            <c:ext xmlns:c16="http://schemas.microsoft.com/office/drawing/2014/chart" uri="{C3380CC4-5D6E-409C-BE32-E72D297353CC}">
              <c16:uniqueId val="{00000009-FCC7-4565-9D90-B17BC293F1F3}"/>
            </c:ext>
          </c:extLst>
        </c:ser>
        <c:dLbls>
          <c:showLegendKey val="0"/>
          <c:showVal val="0"/>
          <c:showCatName val="0"/>
          <c:showSerName val="0"/>
          <c:showPercent val="0"/>
          <c:showBubbleSize val="0"/>
        </c:dLbls>
        <c:axId val="135739264"/>
        <c:axId val="135737728"/>
      </c:scatterChart>
      <c:catAx>
        <c:axId val="135734016"/>
        <c:scaling>
          <c:orientation val="minMax"/>
        </c:scaling>
        <c:delete val="0"/>
        <c:axPos val="b"/>
        <c:numFmt formatCode="General" sourceLinked="1"/>
        <c:majorTickMark val="out"/>
        <c:minorTickMark val="none"/>
        <c:tickLblPos val="nextTo"/>
        <c:crossAx val="135735552"/>
        <c:crosses val="autoZero"/>
        <c:auto val="1"/>
        <c:lblAlgn val="ctr"/>
        <c:lblOffset val="100"/>
        <c:noMultiLvlLbl val="0"/>
      </c:catAx>
      <c:valAx>
        <c:axId val="135735552"/>
        <c:scaling>
          <c:orientation val="minMax"/>
          <c:max val="100"/>
          <c:min val="0"/>
        </c:scaling>
        <c:delete val="0"/>
        <c:axPos val="l"/>
        <c:title>
          <c:tx>
            <c:rich>
              <a:bodyPr rot="0" vert="horz"/>
              <a:lstStyle/>
              <a:p>
                <a:pPr>
                  <a:defRPr/>
                </a:pPr>
                <a:r>
                  <a:rPr lang="en-US" dirty="0"/>
                  <a:t>%</a:t>
                </a:r>
              </a:p>
            </c:rich>
          </c:tx>
          <c:layout>
            <c:manualLayout>
              <c:xMode val="edge"/>
              <c:yMode val="edge"/>
              <c:x val="1.0597923667184914E-2"/>
              <c:y val="0.12432145482776896"/>
            </c:manualLayout>
          </c:layout>
          <c:overlay val="0"/>
        </c:title>
        <c:numFmt formatCode="General" sourceLinked="1"/>
        <c:majorTickMark val="out"/>
        <c:minorTickMark val="none"/>
        <c:tickLblPos val="nextTo"/>
        <c:crossAx val="135734016"/>
        <c:crosses val="autoZero"/>
        <c:crossBetween val="between"/>
        <c:majorUnit val="10"/>
      </c:valAx>
      <c:valAx>
        <c:axId val="135737728"/>
        <c:scaling>
          <c:orientation val="minMax"/>
          <c:max val="100"/>
          <c:min val="0"/>
        </c:scaling>
        <c:delete val="1"/>
        <c:axPos val="r"/>
        <c:numFmt formatCode="General" sourceLinked="1"/>
        <c:majorTickMark val="out"/>
        <c:minorTickMark val="none"/>
        <c:tickLblPos val="nextTo"/>
        <c:crossAx val="135739264"/>
        <c:crosses val="max"/>
        <c:crossBetween val="midCat"/>
        <c:majorUnit val="10"/>
      </c:valAx>
      <c:valAx>
        <c:axId val="135739264"/>
        <c:scaling>
          <c:orientation val="minMax"/>
          <c:max val="1"/>
          <c:min val="0"/>
        </c:scaling>
        <c:delete val="1"/>
        <c:axPos val="t"/>
        <c:numFmt formatCode="General" sourceLinked="1"/>
        <c:majorTickMark val="out"/>
        <c:minorTickMark val="none"/>
        <c:tickLblPos val="nextTo"/>
        <c:crossAx val="135737728"/>
        <c:crosses val="max"/>
        <c:crossBetween val="midCat"/>
        <c:majorUnit val="0.2"/>
      </c:valAx>
    </c:plotArea>
    <c:legend>
      <c:legendPos val="b"/>
      <c:legendEntry>
        <c:idx val="3"/>
        <c:delete val="1"/>
      </c:legendEntry>
      <c:layout>
        <c:manualLayout>
          <c:xMode val="edge"/>
          <c:yMode val="edge"/>
          <c:x val="0.29188064990759277"/>
          <c:y val="8.5820064828067127E-4"/>
          <c:w val="0.42233184546199243"/>
          <c:h val="0.1233143881322802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09757333326981"/>
          <c:y val="9.3283513171964622E-2"/>
          <c:w val="0.63436617093532466"/>
          <c:h val="0.57341207349081369"/>
        </c:manualLayout>
      </c:layout>
      <c:barChart>
        <c:barDir val="col"/>
        <c:grouping val="clustered"/>
        <c:varyColors val="0"/>
        <c:ser>
          <c:idx val="0"/>
          <c:order val="0"/>
          <c:tx>
            <c:strRef>
              <c:f>'Serv Women_cnd use by patna'!$B$2</c:f>
              <c:strCache>
                <c:ptCount val="1"/>
                <c:pt idx="0">
                  <c:v>With client</c:v>
                </c:pt>
              </c:strCache>
            </c:strRef>
          </c:tx>
          <c:spPr>
            <a:solidFill>
              <a:srgbClr val="F78E1E"/>
            </a:solidFill>
            <a:ln>
              <a:noFill/>
            </a:ln>
            <a:effectLst>
              <a:outerShdw sx="1000" sy="1000" rotWithShape="0">
                <a:srgbClr val="000000"/>
              </a:outerShdw>
            </a:effectLst>
          </c:spPr>
          <c:invertIfNegative val="0"/>
          <c:dPt>
            <c:idx val="0"/>
            <c:invertIfNegative val="0"/>
            <c:bubble3D val="0"/>
            <c:spPr>
              <a:pattFill prst="dkUpDiag">
                <a:fgClr>
                  <a:srgbClr val="F78E1E"/>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270F-4A0A-B479-32012BE7F7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F-4A0A-B479-32012BE7F78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 Women_cnd use by patna'!$A$3:$A$9</c:f>
              <c:strCache>
                <c:ptCount val="7"/>
                <c:pt idx="0">
                  <c:v>Lao PDR</c:v>
                </c:pt>
                <c:pt idx="1">
                  <c:v>Vientiane</c:v>
                </c:pt>
                <c:pt idx="2">
                  <c:v>Luang Namtha</c:v>
                </c:pt>
                <c:pt idx="3">
                  <c:v>Bokeo</c:v>
                </c:pt>
                <c:pt idx="4">
                  <c:v>Luang Prabang</c:v>
                </c:pt>
                <c:pt idx="5">
                  <c:v>Savannakhet</c:v>
                </c:pt>
                <c:pt idx="6">
                  <c:v>Champassak</c:v>
                </c:pt>
              </c:strCache>
            </c:strRef>
          </c:cat>
          <c:val>
            <c:numRef>
              <c:f>'Serv Women_cnd use by patna'!$B$3:$B$9</c:f>
              <c:numCache>
                <c:formatCode>General</c:formatCode>
                <c:ptCount val="7"/>
                <c:pt idx="0">
                  <c:v>92</c:v>
                </c:pt>
                <c:pt idx="1">
                  <c:v>93</c:v>
                </c:pt>
                <c:pt idx="2">
                  <c:v>88</c:v>
                </c:pt>
                <c:pt idx="3">
                  <c:v>93</c:v>
                </c:pt>
                <c:pt idx="4">
                  <c:v>86</c:v>
                </c:pt>
                <c:pt idx="5">
                  <c:v>96</c:v>
                </c:pt>
                <c:pt idx="6">
                  <c:v>95</c:v>
                </c:pt>
              </c:numCache>
            </c:numRef>
          </c:val>
          <c:extLst>
            <c:ext xmlns:c16="http://schemas.microsoft.com/office/drawing/2014/chart" uri="{C3380CC4-5D6E-409C-BE32-E72D297353CC}">
              <c16:uniqueId val="{00000002-270F-4A0A-B479-32012BE7F78B}"/>
            </c:ext>
          </c:extLst>
        </c:ser>
        <c:ser>
          <c:idx val="1"/>
          <c:order val="1"/>
          <c:tx>
            <c:strRef>
              <c:f>'Serv Women_cnd use by patna'!$C$2</c:f>
              <c:strCache>
                <c:ptCount val="1"/>
                <c:pt idx="0">
                  <c:v>With casual partner</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dkUpDiag">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4-270F-4A0A-B479-32012BE7F7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0F-4A0A-B479-32012BE7F78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 Women_cnd use by patna'!$A$3:$A$9</c:f>
              <c:strCache>
                <c:ptCount val="7"/>
                <c:pt idx="0">
                  <c:v>Lao PDR</c:v>
                </c:pt>
                <c:pt idx="1">
                  <c:v>Vientiane</c:v>
                </c:pt>
                <c:pt idx="2">
                  <c:v>Luang Namtha</c:v>
                </c:pt>
                <c:pt idx="3">
                  <c:v>Bokeo</c:v>
                </c:pt>
                <c:pt idx="4">
                  <c:v>Luang Prabang</c:v>
                </c:pt>
                <c:pt idx="5">
                  <c:v>Savannakhet</c:v>
                </c:pt>
                <c:pt idx="6">
                  <c:v>Champassak</c:v>
                </c:pt>
              </c:strCache>
            </c:strRef>
          </c:cat>
          <c:val>
            <c:numRef>
              <c:f>'Serv Women_cnd use by patna'!$C$3:$C$9</c:f>
              <c:numCache>
                <c:formatCode>General</c:formatCode>
                <c:ptCount val="7"/>
                <c:pt idx="0">
                  <c:v>78</c:v>
                </c:pt>
                <c:pt idx="1">
                  <c:v>76</c:v>
                </c:pt>
                <c:pt idx="2">
                  <c:v>77</c:v>
                </c:pt>
                <c:pt idx="3">
                  <c:v>66</c:v>
                </c:pt>
                <c:pt idx="4">
                  <c:v>58</c:v>
                </c:pt>
                <c:pt idx="5">
                  <c:v>79</c:v>
                </c:pt>
                <c:pt idx="6">
                  <c:v>93</c:v>
                </c:pt>
              </c:numCache>
            </c:numRef>
          </c:val>
          <c:extLst>
            <c:ext xmlns:c16="http://schemas.microsoft.com/office/drawing/2014/chart" uri="{C3380CC4-5D6E-409C-BE32-E72D297353CC}">
              <c16:uniqueId val="{00000005-270F-4A0A-B479-32012BE7F78B}"/>
            </c:ext>
          </c:extLst>
        </c:ser>
        <c:ser>
          <c:idx val="2"/>
          <c:order val="2"/>
          <c:tx>
            <c:strRef>
              <c:f>'Serv Women_cnd use by patna'!$D$2</c:f>
              <c:strCache>
                <c:ptCount val="1"/>
                <c:pt idx="0">
                  <c:v>With regular partner</c:v>
                </c:pt>
              </c:strCache>
            </c:strRef>
          </c:tx>
          <c:spPr>
            <a:solidFill>
              <a:srgbClr val="00AEEF"/>
            </a:solidFill>
            <a:ln>
              <a:noFill/>
            </a:ln>
            <a:effectLst>
              <a:outerShdw dist="20000" sx="1000" sy="1000" rotWithShape="0">
                <a:srgbClr val="000000"/>
              </a:outerShdw>
            </a:effectLst>
          </c:spPr>
          <c:invertIfNegative val="0"/>
          <c:dPt>
            <c:idx val="0"/>
            <c:invertIfNegative val="0"/>
            <c:bubble3D val="0"/>
            <c:spPr>
              <a:pattFill prst="dkUpDiag">
                <a:fgClr>
                  <a:srgbClr val="00AEEF"/>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7-270F-4A0A-B479-32012BE7F7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0F-4A0A-B479-32012BE7F78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 Women_cnd use by patna'!$A$3:$A$9</c:f>
              <c:strCache>
                <c:ptCount val="7"/>
                <c:pt idx="0">
                  <c:v>Lao PDR</c:v>
                </c:pt>
                <c:pt idx="1">
                  <c:v>Vientiane</c:v>
                </c:pt>
                <c:pt idx="2">
                  <c:v>Luang Namtha</c:v>
                </c:pt>
                <c:pt idx="3">
                  <c:v>Bokeo</c:v>
                </c:pt>
                <c:pt idx="4">
                  <c:v>Luang Prabang</c:v>
                </c:pt>
                <c:pt idx="5">
                  <c:v>Savannakhet</c:v>
                </c:pt>
                <c:pt idx="6">
                  <c:v>Champassak</c:v>
                </c:pt>
              </c:strCache>
            </c:strRef>
          </c:cat>
          <c:val>
            <c:numRef>
              <c:f>'Serv Women_cnd use by patna'!$D$3:$D$9</c:f>
              <c:numCache>
                <c:formatCode>General</c:formatCode>
                <c:ptCount val="7"/>
                <c:pt idx="0">
                  <c:v>41</c:v>
                </c:pt>
                <c:pt idx="1">
                  <c:v>44</c:v>
                </c:pt>
                <c:pt idx="2">
                  <c:v>35</c:v>
                </c:pt>
                <c:pt idx="3">
                  <c:v>40</c:v>
                </c:pt>
                <c:pt idx="4">
                  <c:v>54</c:v>
                </c:pt>
                <c:pt idx="5">
                  <c:v>41</c:v>
                </c:pt>
                <c:pt idx="6">
                  <c:v>38</c:v>
                </c:pt>
              </c:numCache>
            </c:numRef>
          </c:val>
          <c:extLst>
            <c:ext xmlns:c16="http://schemas.microsoft.com/office/drawing/2014/chart" uri="{C3380CC4-5D6E-409C-BE32-E72D297353CC}">
              <c16:uniqueId val="{00000008-270F-4A0A-B479-32012BE7F78B}"/>
            </c:ext>
          </c:extLst>
        </c:ser>
        <c:dLbls>
          <c:showLegendKey val="0"/>
          <c:showVal val="0"/>
          <c:showCatName val="0"/>
          <c:showSerName val="0"/>
          <c:showPercent val="0"/>
          <c:showBubbleSize val="0"/>
        </c:dLbls>
        <c:gapWidth val="150"/>
        <c:axId val="136030464"/>
        <c:axId val="136032256"/>
      </c:barChart>
      <c:scatterChart>
        <c:scatterStyle val="lineMarker"/>
        <c:varyColors val="0"/>
        <c:ser>
          <c:idx val="3"/>
          <c:order val="3"/>
          <c:tx>
            <c:strRef>
              <c:f>'Serv Women_cnd use by patna'!$I$3</c:f>
              <c:strCache>
                <c:ptCount val="1"/>
                <c:pt idx="0">
                  <c:v>Target</c:v>
                </c:pt>
              </c:strCache>
            </c:strRef>
          </c:tx>
          <c:spPr>
            <a:ln w="19050">
              <a:solidFill>
                <a:srgbClr val="E31837"/>
              </a:solidFill>
              <a:prstDash val="dash"/>
            </a:ln>
          </c:spPr>
          <c:marker>
            <c:symbol val="none"/>
          </c:marker>
          <c:xVal>
            <c:numRef>
              <c:f>'Serv Women_cnd use by patna'!$H$4:$H$5</c:f>
              <c:numCache>
                <c:formatCode>General</c:formatCode>
                <c:ptCount val="2"/>
                <c:pt idx="0">
                  <c:v>0</c:v>
                </c:pt>
                <c:pt idx="1">
                  <c:v>1</c:v>
                </c:pt>
              </c:numCache>
            </c:numRef>
          </c:xVal>
          <c:yVal>
            <c:numRef>
              <c:f>'Serv Women_cnd use by patna'!$I$4:$I$5</c:f>
              <c:numCache>
                <c:formatCode>General</c:formatCode>
                <c:ptCount val="2"/>
                <c:pt idx="0">
                  <c:v>90</c:v>
                </c:pt>
                <c:pt idx="1">
                  <c:v>90</c:v>
                </c:pt>
              </c:numCache>
            </c:numRef>
          </c:yVal>
          <c:smooth val="0"/>
          <c:extLst>
            <c:ext xmlns:c16="http://schemas.microsoft.com/office/drawing/2014/chart" uri="{C3380CC4-5D6E-409C-BE32-E72D297353CC}">
              <c16:uniqueId val="{00000009-270F-4A0A-B479-32012BE7F78B}"/>
            </c:ext>
          </c:extLst>
        </c:ser>
        <c:dLbls>
          <c:showLegendKey val="0"/>
          <c:showVal val="0"/>
          <c:showCatName val="0"/>
          <c:showSerName val="0"/>
          <c:showPercent val="0"/>
          <c:showBubbleSize val="0"/>
        </c:dLbls>
        <c:axId val="136035712"/>
        <c:axId val="136034176"/>
      </c:scatterChart>
      <c:catAx>
        <c:axId val="136030464"/>
        <c:scaling>
          <c:orientation val="minMax"/>
        </c:scaling>
        <c:delete val="0"/>
        <c:axPos val="b"/>
        <c:numFmt formatCode="General" sourceLinked="1"/>
        <c:majorTickMark val="out"/>
        <c:minorTickMark val="none"/>
        <c:tickLblPos val="nextTo"/>
        <c:crossAx val="136032256"/>
        <c:crosses val="autoZero"/>
        <c:auto val="1"/>
        <c:lblAlgn val="ctr"/>
        <c:lblOffset val="100"/>
        <c:noMultiLvlLbl val="0"/>
      </c:catAx>
      <c:valAx>
        <c:axId val="136032256"/>
        <c:scaling>
          <c:orientation val="minMax"/>
          <c:max val="100"/>
          <c:min val="0"/>
        </c:scaling>
        <c:delete val="0"/>
        <c:axPos val="l"/>
        <c:title>
          <c:tx>
            <c:rich>
              <a:bodyPr rot="-5400000" vert="horz"/>
              <a:lstStyle/>
              <a:p>
                <a:pPr>
                  <a:defRPr/>
                </a:pPr>
                <a:r>
                  <a:rPr lang="en-GB"/>
                  <a:t>Condom</a:t>
                </a:r>
                <a:r>
                  <a:rPr lang="en-GB" baseline="0"/>
                  <a:t> use at last sex (%)</a:t>
                </a:r>
                <a:endParaRPr lang="en-GB"/>
              </a:p>
            </c:rich>
          </c:tx>
          <c:layout>
            <c:manualLayout>
              <c:xMode val="edge"/>
              <c:yMode val="edge"/>
              <c:x val="1.1207758472129903E-2"/>
              <c:y val="5.4262261334980189E-2"/>
            </c:manualLayout>
          </c:layout>
          <c:overlay val="0"/>
        </c:title>
        <c:numFmt formatCode="General" sourceLinked="1"/>
        <c:majorTickMark val="out"/>
        <c:minorTickMark val="none"/>
        <c:tickLblPos val="nextTo"/>
        <c:crossAx val="136030464"/>
        <c:crosses val="autoZero"/>
        <c:crossBetween val="between"/>
        <c:majorUnit val="10"/>
      </c:valAx>
      <c:valAx>
        <c:axId val="136034176"/>
        <c:scaling>
          <c:orientation val="minMax"/>
          <c:max val="100"/>
          <c:min val="0"/>
        </c:scaling>
        <c:delete val="1"/>
        <c:axPos val="r"/>
        <c:numFmt formatCode="General" sourceLinked="1"/>
        <c:majorTickMark val="out"/>
        <c:minorTickMark val="none"/>
        <c:tickLblPos val="nextTo"/>
        <c:crossAx val="136035712"/>
        <c:crosses val="max"/>
        <c:crossBetween val="midCat"/>
        <c:majorUnit val="10"/>
      </c:valAx>
      <c:valAx>
        <c:axId val="136035712"/>
        <c:scaling>
          <c:orientation val="minMax"/>
          <c:max val="1"/>
          <c:min val="0"/>
        </c:scaling>
        <c:delete val="1"/>
        <c:axPos val="t"/>
        <c:numFmt formatCode="General" sourceLinked="1"/>
        <c:majorTickMark val="out"/>
        <c:minorTickMark val="none"/>
        <c:tickLblPos val="nextTo"/>
        <c:crossAx val="136034176"/>
        <c:crosses val="max"/>
        <c:crossBetween val="midCat"/>
        <c:majorUnit val="0.2"/>
      </c:valAx>
    </c:plotArea>
    <c:legend>
      <c:legendPos val="r"/>
      <c:legendEntry>
        <c:idx val="3"/>
        <c:delete val="1"/>
      </c:legendEntry>
      <c:layout>
        <c:manualLayout>
          <c:xMode val="edge"/>
          <c:yMode val="edge"/>
          <c:x val="0.73943693701201529"/>
          <c:y val="0.29535749003596773"/>
          <c:w val="0.2504340125359662"/>
          <c:h val="0.2799091085836492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3394203384152"/>
          <c:y val="9.7410407833636165E-2"/>
          <c:w val="0.61839961969039581"/>
          <c:h val="0.49212724611346659"/>
        </c:manualLayout>
      </c:layout>
      <c:barChart>
        <c:barDir val="col"/>
        <c:grouping val="clustered"/>
        <c:varyColors val="0"/>
        <c:ser>
          <c:idx val="0"/>
          <c:order val="0"/>
          <c:tx>
            <c:strRef>
              <c:f>'Servc women_consist cndm use'!$B$2</c:f>
              <c:strCache>
                <c:ptCount val="1"/>
                <c:pt idx="0">
                  <c:v>With clients</c:v>
                </c:pt>
              </c:strCache>
            </c:strRef>
          </c:tx>
          <c:spPr>
            <a:solidFill>
              <a:srgbClr val="E31837"/>
            </a:solidFill>
            <a:ln>
              <a:noFill/>
            </a:ln>
            <a:effectLst>
              <a:outerShdw sx="1000" sy="1000" rotWithShape="0">
                <a:srgbClr val="000000"/>
              </a:outerShdw>
            </a:effectLst>
          </c:spPr>
          <c:invertIfNegative val="0"/>
          <c:dPt>
            <c:idx val="0"/>
            <c:invertIfNegative val="0"/>
            <c:bubble3D val="0"/>
            <c:spPr>
              <a:pattFill prst="pct90">
                <a:fgClr>
                  <a:srgbClr val="E31837"/>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46F2-4FCD-B932-D55EA066894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F2-4FCD-B932-D55EA066894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'Servc women_consist cndm use'!$A$3:$A$9</c:f>
              <c:strCache>
                <c:ptCount val="7"/>
                <c:pt idx="0">
                  <c:v>Lao PDR</c:v>
                </c:pt>
                <c:pt idx="1">
                  <c:v>Vientiane</c:v>
                </c:pt>
                <c:pt idx="2">
                  <c:v>Luang Namtha</c:v>
                </c:pt>
                <c:pt idx="3">
                  <c:v>Bokeo</c:v>
                </c:pt>
                <c:pt idx="4">
                  <c:v>Luang Prabang</c:v>
                </c:pt>
                <c:pt idx="5">
                  <c:v>Savannakhet</c:v>
                </c:pt>
                <c:pt idx="6">
                  <c:v>Champassak</c:v>
                </c:pt>
              </c:strCache>
            </c:strRef>
          </c:cat>
          <c:val>
            <c:numRef>
              <c:f>'Servc women_consist cndm use'!$B$3:$B$9</c:f>
              <c:numCache>
                <c:formatCode>General</c:formatCode>
                <c:ptCount val="7"/>
                <c:pt idx="0">
                  <c:v>69</c:v>
                </c:pt>
                <c:pt idx="1">
                  <c:v>74</c:v>
                </c:pt>
                <c:pt idx="2">
                  <c:v>53</c:v>
                </c:pt>
                <c:pt idx="3">
                  <c:v>51</c:v>
                </c:pt>
                <c:pt idx="4">
                  <c:v>52</c:v>
                </c:pt>
                <c:pt idx="5">
                  <c:v>83</c:v>
                </c:pt>
                <c:pt idx="6">
                  <c:v>82</c:v>
                </c:pt>
              </c:numCache>
            </c:numRef>
          </c:val>
          <c:extLst>
            <c:ext xmlns:c16="http://schemas.microsoft.com/office/drawing/2014/chart" uri="{C3380CC4-5D6E-409C-BE32-E72D297353CC}">
              <c16:uniqueId val="{00000002-46F2-4FCD-B932-D55EA066894B}"/>
            </c:ext>
          </c:extLst>
        </c:ser>
        <c:ser>
          <c:idx val="1"/>
          <c:order val="1"/>
          <c:tx>
            <c:strRef>
              <c:f>'Servc women_consist cndm use'!$C$2</c:f>
              <c:strCache>
                <c:ptCount val="1"/>
                <c:pt idx="0">
                  <c:v>With casual partners</c:v>
                </c:pt>
              </c:strCache>
            </c:strRef>
          </c:tx>
          <c:spPr>
            <a:solidFill>
              <a:srgbClr val="F78E1E"/>
            </a:solidFill>
            <a:ln>
              <a:noFill/>
            </a:ln>
            <a:effectLst>
              <a:outerShdw dist="20000" sx="1000" sy="1000" rotWithShape="0">
                <a:srgbClr val="000000"/>
              </a:outerShdw>
            </a:effectLst>
          </c:spPr>
          <c:invertIfNegative val="0"/>
          <c:dPt>
            <c:idx val="0"/>
            <c:invertIfNegative val="0"/>
            <c:bubble3D val="0"/>
            <c:spPr>
              <a:pattFill prst="pct90">
                <a:fgClr>
                  <a:srgbClr val="F78E1E"/>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4-46F2-4FCD-B932-D55EA066894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F2-4FCD-B932-D55EA066894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'Servc women_consist cndm use'!$A$3:$A$9</c:f>
              <c:strCache>
                <c:ptCount val="7"/>
                <c:pt idx="0">
                  <c:v>Lao PDR</c:v>
                </c:pt>
                <c:pt idx="1">
                  <c:v>Vientiane</c:v>
                </c:pt>
                <c:pt idx="2">
                  <c:v>Luang Namtha</c:v>
                </c:pt>
                <c:pt idx="3">
                  <c:v>Bokeo</c:v>
                </c:pt>
                <c:pt idx="4">
                  <c:v>Luang Prabang</c:v>
                </c:pt>
                <c:pt idx="5">
                  <c:v>Savannakhet</c:v>
                </c:pt>
                <c:pt idx="6">
                  <c:v>Champassak</c:v>
                </c:pt>
              </c:strCache>
            </c:strRef>
          </c:cat>
          <c:val>
            <c:numRef>
              <c:f>'Servc women_consist cndm use'!$C$3:$C$9</c:f>
              <c:numCache>
                <c:formatCode>General</c:formatCode>
                <c:ptCount val="7"/>
                <c:pt idx="0">
                  <c:v>66</c:v>
                </c:pt>
                <c:pt idx="1">
                  <c:v>66</c:v>
                </c:pt>
                <c:pt idx="2">
                  <c:v>60</c:v>
                </c:pt>
                <c:pt idx="3">
                  <c:v>51</c:v>
                </c:pt>
                <c:pt idx="4">
                  <c:v>50</c:v>
                </c:pt>
                <c:pt idx="5">
                  <c:v>67</c:v>
                </c:pt>
                <c:pt idx="6">
                  <c:v>79</c:v>
                </c:pt>
              </c:numCache>
            </c:numRef>
          </c:val>
          <c:extLst>
            <c:ext xmlns:c16="http://schemas.microsoft.com/office/drawing/2014/chart" uri="{C3380CC4-5D6E-409C-BE32-E72D297353CC}">
              <c16:uniqueId val="{00000005-46F2-4FCD-B932-D55EA066894B}"/>
            </c:ext>
          </c:extLst>
        </c:ser>
        <c:ser>
          <c:idx val="2"/>
          <c:order val="2"/>
          <c:tx>
            <c:strRef>
              <c:f>'Servc women_consist cndm use'!$D$2</c:f>
              <c:strCache>
                <c:ptCount val="1"/>
                <c:pt idx="0">
                  <c:v>With regular partners</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pct90">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7-46F2-4FCD-B932-D55EA066894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F2-4FCD-B932-D55EA066894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'Servc women_consist cndm use'!$A$3:$A$9</c:f>
              <c:strCache>
                <c:ptCount val="7"/>
                <c:pt idx="0">
                  <c:v>Lao PDR</c:v>
                </c:pt>
                <c:pt idx="1">
                  <c:v>Vientiane</c:v>
                </c:pt>
                <c:pt idx="2">
                  <c:v>Luang Namtha</c:v>
                </c:pt>
                <c:pt idx="3">
                  <c:v>Bokeo</c:v>
                </c:pt>
                <c:pt idx="4">
                  <c:v>Luang Prabang</c:v>
                </c:pt>
                <c:pt idx="5">
                  <c:v>Savannakhet</c:v>
                </c:pt>
                <c:pt idx="6">
                  <c:v>Champassak</c:v>
                </c:pt>
              </c:strCache>
            </c:strRef>
          </c:cat>
          <c:val>
            <c:numRef>
              <c:f>'Servc women_consist cndm use'!$D$3:$D$9</c:f>
              <c:numCache>
                <c:formatCode>General</c:formatCode>
                <c:ptCount val="7"/>
                <c:pt idx="0">
                  <c:v>25</c:v>
                </c:pt>
                <c:pt idx="1">
                  <c:v>23</c:v>
                </c:pt>
                <c:pt idx="2">
                  <c:v>17</c:v>
                </c:pt>
                <c:pt idx="3">
                  <c:v>25</c:v>
                </c:pt>
                <c:pt idx="4">
                  <c:v>38</c:v>
                </c:pt>
                <c:pt idx="5">
                  <c:v>27</c:v>
                </c:pt>
                <c:pt idx="6">
                  <c:v>23</c:v>
                </c:pt>
              </c:numCache>
            </c:numRef>
          </c:val>
          <c:extLst>
            <c:ext xmlns:c16="http://schemas.microsoft.com/office/drawing/2014/chart" uri="{C3380CC4-5D6E-409C-BE32-E72D297353CC}">
              <c16:uniqueId val="{00000008-46F2-4FCD-B932-D55EA066894B}"/>
            </c:ext>
          </c:extLst>
        </c:ser>
        <c:dLbls>
          <c:showLegendKey val="0"/>
          <c:showVal val="0"/>
          <c:showCatName val="0"/>
          <c:showSerName val="0"/>
          <c:showPercent val="0"/>
          <c:showBubbleSize val="0"/>
        </c:dLbls>
        <c:gapWidth val="150"/>
        <c:axId val="136237824"/>
        <c:axId val="136239360"/>
      </c:barChart>
      <c:catAx>
        <c:axId val="136237824"/>
        <c:scaling>
          <c:orientation val="minMax"/>
        </c:scaling>
        <c:delete val="0"/>
        <c:axPos val="b"/>
        <c:numFmt formatCode="General" sourceLinked="1"/>
        <c:majorTickMark val="out"/>
        <c:minorTickMark val="none"/>
        <c:tickLblPos val="nextTo"/>
        <c:crossAx val="136239360"/>
        <c:crosses val="autoZero"/>
        <c:auto val="1"/>
        <c:lblAlgn val="ctr"/>
        <c:lblOffset val="100"/>
        <c:noMultiLvlLbl val="0"/>
      </c:catAx>
      <c:valAx>
        <c:axId val="136239360"/>
        <c:scaling>
          <c:orientation val="minMax"/>
          <c:max val="100"/>
          <c:min val="0"/>
        </c:scaling>
        <c:delete val="0"/>
        <c:axPos val="l"/>
        <c:title>
          <c:tx>
            <c:rich>
              <a:bodyPr rot="-5400000" vert="horz"/>
              <a:lstStyle/>
              <a:p>
                <a:pPr>
                  <a:defRPr/>
                </a:pPr>
                <a:r>
                  <a:rPr lang="en-GB"/>
                  <a:t>Consistent condom use (%)</a:t>
                </a:r>
              </a:p>
            </c:rich>
          </c:tx>
          <c:layout>
            <c:manualLayout>
              <c:xMode val="edge"/>
              <c:yMode val="edge"/>
              <c:x val="1.2888674819902831E-2"/>
              <c:y val="5.3696497072481329E-2"/>
            </c:manualLayout>
          </c:layout>
          <c:overlay val="0"/>
        </c:title>
        <c:numFmt formatCode="General" sourceLinked="1"/>
        <c:majorTickMark val="out"/>
        <c:minorTickMark val="none"/>
        <c:tickLblPos val="nextTo"/>
        <c:crossAx val="136237824"/>
        <c:crosses val="autoZero"/>
        <c:crossBetween val="between"/>
        <c:majorUnit val="20"/>
      </c:valAx>
    </c:plotArea>
    <c:legend>
      <c:legendPos val="r"/>
      <c:layout>
        <c:manualLayout>
          <c:xMode val="edge"/>
          <c:yMode val="edge"/>
          <c:x val="0.73810546664658072"/>
          <c:y val="0.20263056216287523"/>
          <c:w val="0.2517855127922094"/>
          <c:h val="0.3429370078740157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'Risk Behavior_service women'!$B$2</c:f>
              <c:strCache>
                <c:ptCount val="1"/>
                <c:pt idx="0">
                  <c:v>Age at first selling sex (median)</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Behavior_service women'!$A$3:$A$9</c:f>
              <c:strCache>
                <c:ptCount val="7"/>
                <c:pt idx="0">
                  <c:v>Lao PDR</c:v>
                </c:pt>
                <c:pt idx="1">
                  <c:v>Vientiane</c:v>
                </c:pt>
                <c:pt idx="2">
                  <c:v>Luang Namtha</c:v>
                </c:pt>
                <c:pt idx="3">
                  <c:v>Bokeo</c:v>
                </c:pt>
                <c:pt idx="4">
                  <c:v>Luang Prabang</c:v>
                </c:pt>
                <c:pt idx="5">
                  <c:v>Savannakhet</c:v>
                </c:pt>
                <c:pt idx="6">
                  <c:v>Champassak</c:v>
                </c:pt>
              </c:strCache>
            </c:strRef>
          </c:cat>
          <c:val>
            <c:numRef>
              <c:f>'Risk Behavior_service women'!$B$3:$B$9</c:f>
              <c:numCache>
                <c:formatCode>General</c:formatCode>
                <c:ptCount val="7"/>
                <c:pt idx="0">
                  <c:v>18</c:v>
                </c:pt>
                <c:pt idx="1">
                  <c:v>18</c:v>
                </c:pt>
                <c:pt idx="2">
                  <c:v>18</c:v>
                </c:pt>
                <c:pt idx="3">
                  <c:v>18</c:v>
                </c:pt>
                <c:pt idx="4">
                  <c:v>17</c:v>
                </c:pt>
                <c:pt idx="5">
                  <c:v>18</c:v>
                </c:pt>
                <c:pt idx="6">
                  <c:v>19</c:v>
                </c:pt>
              </c:numCache>
            </c:numRef>
          </c:val>
          <c:extLst>
            <c:ext xmlns:c16="http://schemas.microsoft.com/office/drawing/2014/chart" uri="{C3380CC4-5D6E-409C-BE32-E72D297353CC}">
              <c16:uniqueId val="{00000000-5EC2-4E14-8350-F1CA6FE6B682}"/>
            </c:ext>
          </c:extLst>
        </c:ser>
        <c:ser>
          <c:idx val="1"/>
          <c:order val="1"/>
          <c:tx>
            <c:strRef>
              <c:f>'Risk Behavior_service women'!$C$2</c:f>
              <c:strCache>
                <c:ptCount val="1"/>
                <c:pt idx="0">
                  <c:v>Duration of working as service woman (median)</c:v>
                </c:pt>
              </c:strCache>
            </c:strRef>
          </c:tx>
          <c:spPr>
            <a:solidFill>
              <a:srgbClr val="E31837"/>
            </a:solidFill>
            <a:ln>
              <a:noFill/>
            </a:ln>
          </c:spPr>
          <c:invertIfNegative val="0"/>
          <c:cat>
            <c:strRef>
              <c:f>'Risk Behavior_service women'!$A$3:$A$9</c:f>
              <c:strCache>
                <c:ptCount val="7"/>
                <c:pt idx="0">
                  <c:v>Lao PDR</c:v>
                </c:pt>
                <c:pt idx="1">
                  <c:v>Vientiane</c:v>
                </c:pt>
                <c:pt idx="2">
                  <c:v>Luang Namtha</c:v>
                </c:pt>
                <c:pt idx="3">
                  <c:v>Bokeo</c:v>
                </c:pt>
                <c:pt idx="4">
                  <c:v>Luang Prabang</c:v>
                </c:pt>
                <c:pt idx="5">
                  <c:v>Savannakhet</c:v>
                </c:pt>
                <c:pt idx="6">
                  <c:v>Champassak</c:v>
                </c:pt>
              </c:strCache>
            </c:strRef>
          </c:cat>
          <c:val>
            <c:numRef>
              <c:f>'Risk Behavior_service women'!$C$3:$C$9</c:f>
              <c:numCache>
                <c:formatCode>0.0</c:formatCode>
                <c:ptCount val="7"/>
                <c:pt idx="0">
                  <c:v>0.58333333333333337</c:v>
                </c:pt>
                <c:pt idx="1">
                  <c:v>0.58333333333333337</c:v>
                </c:pt>
                <c:pt idx="2">
                  <c:v>0.66666666666666663</c:v>
                </c:pt>
                <c:pt idx="3">
                  <c:v>0.41666666666666669</c:v>
                </c:pt>
                <c:pt idx="4">
                  <c:v>0.25</c:v>
                </c:pt>
                <c:pt idx="5">
                  <c:v>0.75</c:v>
                </c:pt>
                <c:pt idx="6">
                  <c:v>1</c:v>
                </c:pt>
              </c:numCache>
            </c:numRef>
          </c:val>
          <c:extLst>
            <c:ext xmlns:c16="http://schemas.microsoft.com/office/drawing/2014/chart" uri="{C3380CC4-5D6E-409C-BE32-E72D297353CC}">
              <c16:uniqueId val="{00000001-5EC2-4E14-8350-F1CA6FE6B682}"/>
            </c:ext>
          </c:extLst>
        </c:ser>
        <c:dLbls>
          <c:showLegendKey val="0"/>
          <c:showVal val="0"/>
          <c:showCatName val="0"/>
          <c:showSerName val="0"/>
          <c:showPercent val="0"/>
          <c:showBubbleSize val="0"/>
        </c:dLbls>
        <c:gapWidth val="150"/>
        <c:overlap val="100"/>
        <c:axId val="136419200"/>
        <c:axId val="136420736"/>
      </c:barChart>
      <c:catAx>
        <c:axId val="136419200"/>
        <c:scaling>
          <c:orientation val="maxMin"/>
        </c:scaling>
        <c:delete val="0"/>
        <c:axPos val="l"/>
        <c:numFmt formatCode="General" sourceLinked="0"/>
        <c:majorTickMark val="out"/>
        <c:minorTickMark val="none"/>
        <c:tickLblPos val="nextTo"/>
        <c:crossAx val="136420736"/>
        <c:crosses val="autoZero"/>
        <c:auto val="1"/>
        <c:lblAlgn val="ctr"/>
        <c:lblOffset val="100"/>
        <c:noMultiLvlLbl val="0"/>
      </c:catAx>
      <c:valAx>
        <c:axId val="136420736"/>
        <c:scaling>
          <c:orientation val="minMax"/>
          <c:max val="20"/>
          <c:min val="0"/>
        </c:scaling>
        <c:delete val="0"/>
        <c:axPos val="t"/>
        <c:majorGridlines>
          <c:spPr>
            <a:ln w="12700">
              <a:solidFill>
                <a:schemeClr val="tx2">
                  <a:lumMod val="20000"/>
                  <a:lumOff val="80000"/>
                </a:schemeClr>
              </a:solidFill>
              <a:prstDash val="sysDash"/>
            </a:ln>
          </c:spPr>
        </c:majorGridlines>
        <c:title>
          <c:tx>
            <c:rich>
              <a:bodyPr/>
              <a:lstStyle/>
              <a:p>
                <a:pPr>
                  <a:defRPr/>
                </a:pPr>
                <a:r>
                  <a:rPr lang="en-GB"/>
                  <a:t>Year</a:t>
                </a:r>
              </a:p>
            </c:rich>
          </c:tx>
          <c:overlay val="0"/>
        </c:title>
        <c:numFmt formatCode="General" sourceLinked="1"/>
        <c:majorTickMark val="out"/>
        <c:minorTickMark val="none"/>
        <c:tickLblPos val="nextTo"/>
        <c:crossAx val="136419200"/>
        <c:crosses val="autoZero"/>
        <c:crossBetween val="between"/>
        <c:majorUnit val="2"/>
      </c:valAx>
    </c:plotArea>
    <c:legend>
      <c:legendPos val="r"/>
      <c:layout>
        <c:manualLayout>
          <c:xMode val="edge"/>
          <c:yMode val="edge"/>
          <c:x val="0.66004261047845492"/>
          <c:y val="0.28830345104470118"/>
          <c:w val="0.32914658024450871"/>
          <c:h val="0.3515251984847342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34234340110471"/>
          <c:y val="8.7454068241469812E-2"/>
          <c:w val="0.80772887530849691"/>
          <c:h val="0.52191030469017452"/>
        </c:manualLayout>
      </c:layout>
      <c:barChart>
        <c:barDir val="col"/>
        <c:grouping val="clustered"/>
        <c:varyColors val="0"/>
        <c:ser>
          <c:idx val="0"/>
          <c:order val="0"/>
          <c:spPr>
            <a:solidFill>
              <a:srgbClr val="E31837"/>
            </a:solidFill>
            <a:ln>
              <a:noFill/>
            </a:ln>
            <a:effectLst>
              <a:outerShdw sx="1000" sy="1000" rotWithShape="0">
                <a:srgbClr val="000000"/>
              </a:outerShdw>
            </a:effectLst>
          </c:spPr>
          <c:invertIfNegative val="0"/>
          <c:dPt>
            <c:idx val="0"/>
            <c:invertIfNegative val="0"/>
            <c:bubble3D val="0"/>
            <c:spPr>
              <a:pattFill prst="dkUpDiag">
                <a:fgClr>
                  <a:srgbClr val="E31837"/>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232E-49A1-BD81-BA594216E4D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'Median No of clients'!$A$2:$A$8</c:f>
              <c:strCache>
                <c:ptCount val="7"/>
                <c:pt idx="0">
                  <c:v>Lao PDR</c:v>
                </c:pt>
                <c:pt idx="1">
                  <c:v>Vientiane</c:v>
                </c:pt>
                <c:pt idx="2">
                  <c:v>Luang Namtha</c:v>
                </c:pt>
                <c:pt idx="3">
                  <c:v>Savannakhet</c:v>
                </c:pt>
                <c:pt idx="4">
                  <c:v>Champassak</c:v>
                </c:pt>
                <c:pt idx="5">
                  <c:v>Bokeo</c:v>
                </c:pt>
                <c:pt idx="6">
                  <c:v>Luang Prabang</c:v>
                </c:pt>
              </c:strCache>
            </c:strRef>
          </c:cat>
          <c:val>
            <c:numRef>
              <c:f>'Median No of clients'!$B$2:$B$8</c:f>
              <c:numCache>
                <c:formatCode>General</c:formatCode>
                <c:ptCount val="7"/>
                <c:pt idx="0">
                  <c:v>3</c:v>
                </c:pt>
                <c:pt idx="1">
                  <c:v>3</c:v>
                </c:pt>
                <c:pt idx="2">
                  <c:v>3</c:v>
                </c:pt>
                <c:pt idx="3">
                  <c:v>3</c:v>
                </c:pt>
                <c:pt idx="4">
                  <c:v>3</c:v>
                </c:pt>
                <c:pt idx="5">
                  <c:v>5</c:v>
                </c:pt>
                <c:pt idx="6">
                  <c:v>5</c:v>
                </c:pt>
              </c:numCache>
            </c:numRef>
          </c:val>
          <c:extLst>
            <c:ext xmlns:c16="http://schemas.microsoft.com/office/drawing/2014/chart" uri="{C3380CC4-5D6E-409C-BE32-E72D297353CC}">
              <c16:uniqueId val="{00000002-232E-49A1-BD81-BA594216E4D6}"/>
            </c:ext>
          </c:extLst>
        </c:ser>
        <c:dLbls>
          <c:showLegendKey val="0"/>
          <c:showVal val="0"/>
          <c:showCatName val="0"/>
          <c:showSerName val="0"/>
          <c:showPercent val="0"/>
          <c:showBubbleSize val="0"/>
        </c:dLbls>
        <c:gapWidth val="150"/>
        <c:overlap val="-50"/>
        <c:axId val="136514176"/>
        <c:axId val="136536448"/>
      </c:barChart>
      <c:catAx>
        <c:axId val="136514176"/>
        <c:scaling>
          <c:orientation val="minMax"/>
        </c:scaling>
        <c:delete val="0"/>
        <c:axPos val="b"/>
        <c:numFmt formatCode="General" sourceLinked="1"/>
        <c:majorTickMark val="out"/>
        <c:minorTickMark val="none"/>
        <c:tickLblPos val="nextTo"/>
        <c:crossAx val="136536448"/>
        <c:crosses val="autoZero"/>
        <c:auto val="1"/>
        <c:lblAlgn val="ctr"/>
        <c:lblOffset val="100"/>
        <c:noMultiLvlLbl val="0"/>
      </c:catAx>
      <c:valAx>
        <c:axId val="136536448"/>
        <c:scaling>
          <c:orientation val="minMax"/>
          <c:max val="7"/>
          <c:min val="0"/>
        </c:scaling>
        <c:delete val="0"/>
        <c:axPos val="l"/>
        <c:title>
          <c:tx>
            <c:rich>
              <a:bodyPr rot="-5400000" vert="horz"/>
              <a:lstStyle/>
              <a:p>
                <a:pPr>
                  <a:defRPr/>
                </a:pPr>
                <a:r>
                  <a:rPr lang="en-GB"/>
                  <a:t>Number of clients</a:t>
                </a:r>
              </a:p>
            </c:rich>
          </c:tx>
          <c:layout>
            <c:manualLayout>
              <c:xMode val="edge"/>
              <c:yMode val="edge"/>
              <c:x val="1.2725220009263551E-2"/>
              <c:y val="4.8072541464231865E-2"/>
            </c:manualLayout>
          </c:layout>
          <c:overlay val="0"/>
        </c:title>
        <c:numFmt formatCode="General" sourceLinked="1"/>
        <c:majorTickMark val="out"/>
        <c:minorTickMark val="none"/>
        <c:tickLblPos val="nextTo"/>
        <c:crossAx val="136514176"/>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86275498974178"/>
          <c:y val="4.9980491479642224E-2"/>
          <c:w val="0.59684107533895536"/>
          <c:h val="0.61760277777777772"/>
        </c:manualLayout>
      </c:layout>
      <c:areaChart>
        <c:grouping val="standard"/>
        <c:varyColors val="0"/>
        <c:ser>
          <c:idx val="0"/>
          <c:order val="0"/>
          <c:tx>
            <c:strRef>
              <c:f>PLHIV_NI_Deaths_2!$G$2</c:f>
              <c:strCache>
                <c:ptCount val="1"/>
                <c:pt idx="0">
                  <c:v> New HIV infections Upper bound </c:v>
                </c:pt>
              </c:strCache>
            </c:strRef>
          </c:tx>
          <c:spPr>
            <a:solidFill>
              <a:srgbClr val="E31837">
                <a:alpha val="30000"/>
              </a:srgbClr>
            </a:solidFill>
            <a:ln w="25400">
              <a:noFill/>
            </a:ln>
          </c:spPr>
          <c:cat>
            <c:numRef>
              <c:f>PLHIV_NI_Deaths_2!$C$300:$C$330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PLHIV_NI_Deaths_2!$G$300:$G$330</c:f>
              <c:numCache>
                <c:formatCode>_-* #,##0_-;\-* #,##0_-;_-* "-"??_-;_-@_-</c:formatCode>
                <c:ptCount val="31"/>
                <c:pt idx="0">
                  <c:v>3</c:v>
                </c:pt>
                <c:pt idx="1">
                  <c:v>18</c:v>
                </c:pt>
                <c:pt idx="2">
                  <c:v>33</c:v>
                </c:pt>
                <c:pt idx="3">
                  <c:v>49</c:v>
                </c:pt>
                <c:pt idx="4">
                  <c:v>77</c:v>
                </c:pt>
                <c:pt idx="5">
                  <c:v>115</c:v>
                </c:pt>
                <c:pt idx="6">
                  <c:v>173</c:v>
                </c:pt>
                <c:pt idx="7">
                  <c:v>288</c:v>
                </c:pt>
                <c:pt idx="8">
                  <c:v>484</c:v>
                </c:pt>
                <c:pt idx="9">
                  <c:v>559</c:v>
                </c:pt>
                <c:pt idx="10">
                  <c:v>592</c:v>
                </c:pt>
                <c:pt idx="11">
                  <c:v>792</c:v>
                </c:pt>
                <c:pt idx="12">
                  <c:v>873</c:v>
                </c:pt>
                <c:pt idx="13">
                  <c:v>922</c:v>
                </c:pt>
                <c:pt idx="14">
                  <c:v>906</c:v>
                </c:pt>
                <c:pt idx="15">
                  <c:v>969</c:v>
                </c:pt>
                <c:pt idx="16">
                  <c:v>989</c:v>
                </c:pt>
                <c:pt idx="17">
                  <c:v>1073</c:v>
                </c:pt>
                <c:pt idx="18">
                  <c:v>1101</c:v>
                </c:pt>
                <c:pt idx="19">
                  <c:v>1105</c:v>
                </c:pt>
                <c:pt idx="20">
                  <c:v>1125</c:v>
                </c:pt>
                <c:pt idx="21">
                  <c:v>1123</c:v>
                </c:pt>
                <c:pt idx="22">
                  <c:v>1111</c:v>
                </c:pt>
                <c:pt idx="23">
                  <c:v>1117</c:v>
                </c:pt>
                <c:pt idx="24">
                  <c:v>1102</c:v>
                </c:pt>
                <c:pt idx="25">
                  <c:v>1085</c:v>
                </c:pt>
                <c:pt idx="26">
                  <c:v>1060</c:v>
                </c:pt>
                <c:pt idx="27">
                  <c:v>1042</c:v>
                </c:pt>
                <c:pt idx="28">
                  <c:v>1024</c:v>
                </c:pt>
                <c:pt idx="29">
                  <c:v>1002</c:v>
                </c:pt>
                <c:pt idx="30">
                  <c:v>963</c:v>
                </c:pt>
              </c:numCache>
            </c:numRef>
          </c:val>
          <c:extLst>
            <c:ext xmlns:c16="http://schemas.microsoft.com/office/drawing/2014/chart" uri="{C3380CC4-5D6E-409C-BE32-E72D297353CC}">
              <c16:uniqueId val="{00000000-7B28-48B1-8FC9-A29319865CBD}"/>
            </c:ext>
          </c:extLst>
        </c:ser>
        <c:ser>
          <c:idx val="2"/>
          <c:order val="2"/>
          <c:tx>
            <c:strRef>
              <c:f>PLHIV_NI_Deaths_2!$I$2</c:f>
              <c:strCache>
                <c:ptCount val="1"/>
                <c:pt idx="0">
                  <c:v> New HIV infections Lower bound </c:v>
                </c:pt>
              </c:strCache>
            </c:strRef>
          </c:tx>
          <c:spPr>
            <a:solidFill>
              <a:sysClr val="window" lastClr="FFFFFF"/>
            </a:solidFill>
            <a:ln w="25400">
              <a:solidFill>
                <a:sysClr val="window" lastClr="FFFFFF"/>
              </a:solidFill>
            </a:ln>
          </c:spPr>
          <c:cat>
            <c:numRef>
              <c:f>PLHIV_NI_Deaths_2!$C$300:$C$330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PLHIV_NI_Deaths_2!$I$300:$I$330</c:f>
              <c:numCache>
                <c:formatCode>_-* #,##0_-;\-* #,##0_-;_-* "-"??_-;_-@_-</c:formatCode>
                <c:ptCount val="31"/>
                <c:pt idx="0">
                  <c:v>3</c:v>
                </c:pt>
                <c:pt idx="1">
                  <c:v>14</c:v>
                </c:pt>
                <c:pt idx="2">
                  <c:v>25</c:v>
                </c:pt>
                <c:pt idx="3">
                  <c:v>38</c:v>
                </c:pt>
                <c:pt idx="4">
                  <c:v>61</c:v>
                </c:pt>
                <c:pt idx="5">
                  <c:v>91</c:v>
                </c:pt>
                <c:pt idx="6">
                  <c:v>137</c:v>
                </c:pt>
                <c:pt idx="7">
                  <c:v>230</c:v>
                </c:pt>
                <c:pt idx="8">
                  <c:v>385</c:v>
                </c:pt>
                <c:pt idx="9">
                  <c:v>453</c:v>
                </c:pt>
                <c:pt idx="10">
                  <c:v>482</c:v>
                </c:pt>
                <c:pt idx="11">
                  <c:v>647</c:v>
                </c:pt>
                <c:pt idx="12">
                  <c:v>715</c:v>
                </c:pt>
                <c:pt idx="13">
                  <c:v>753</c:v>
                </c:pt>
                <c:pt idx="14">
                  <c:v>740</c:v>
                </c:pt>
                <c:pt idx="15">
                  <c:v>792</c:v>
                </c:pt>
                <c:pt idx="16">
                  <c:v>808</c:v>
                </c:pt>
                <c:pt idx="17">
                  <c:v>876</c:v>
                </c:pt>
                <c:pt idx="18">
                  <c:v>900</c:v>
                </c:pt>
                <c:pt idx="19">
                  <c:v>904</c:v>
                </c:pt>
                <c:pt idx="20">
                  <c:v>920</c:v>
                </c:pt>
                <c:pt idx="21">
                  <c:v>915</c:v>
                </c:pt>
                <c:pt idx="22">
                  <c:v>905</c:v>
                </c:pt>
                <c:pt idx="23">
                  <c:v>910</c:v>
                </c:pt>
                <c:pt idx="24">
                  <c:v>900</c:v>
                </c:pt>
                <c:pt idx="25">
                  <c:v>885</c:v>
                </c:pt>
                <c:pt idx="26">
                  <c:v>867</c:v>
                </c:pt>
                <c:pt idx="27">
                  <c:v>852</c:v>
                </c:pt>
                <c:pt idx="28">
                  <c:v>838</c:v>
                </c:pt>
                <c:pt idx="29">
                  <c:v>824</c:v>
                </c:pt>
                <c:pt idx="30">
                  <c:v>792</c:v>
                </c:pt>
              </c:numCache>
            </c:numRef>
          </c:val>
          <c:extLst>
            <c:ext xmlns:c16="http://schemas.microsoft.com/office/drawing/2014/chart" uri="{C3380CC4-5D6E-409C-BE32-E72D297353CC}">
              <c16:uniqueId val="{00000001-7B28-48B1-8FC9-A29319865CBD}"/>
            </c:ext>
          </c:extLst>
        </c:ser>
        <c:dLbls>
          <c:showLegendKey val="0"/>
          <c:showVal val="0"/>
          <c:showCatName val="0"/>
          <c:showSerName val="0"/>
          <c:showPercent val="0"/>
          <c:showBubbleSize val="0"/>
        </c:dLbls>
        <c:axId val="493929984"/>
        <c:axId val="493931520"/>
      </c:areaChart>
      <c:lineChart>
        <c:grouping val="standard"/>
        <c:varyColors val="0"/>
        <c:ser>
          <c:idx val="1"/>
          <c:order val="1"/>
          <c:tx>
            <c:strRef>
              <c:f>PLHIV_NI_Deaths_2!$H$2</c:f>
              <c:strCache>
                <c:ptCount val="1"/>
                <c:pt idx="0">
                  <c:v> New HIV infections </c:v>
                </c:pt>
              </c:strCache>
            </c:strRef>
          </c:tx>
          <c:spPr>
            <a:ln w="38100">
              <a:solidFill>
                <a:srgbClr val="F26B73"/>
              </a:solidFill>
            </a:ln>
          </c:spPr>
          <c:marker>
            <c:symbol val="none"/>
          </c:marker>
          <c:dLbls>
            <c:dLbl>
              <c:idx val="30"/>
              <c:tx>
                <c:rich>
                  <a:bodyPr wrap="square" lIns="38100" tIns="19050" rIns="38100" bIns="19050" anchor="ctr">
                    <a:spAutoFit/>
                  </a:bodyPr>
                  <a:lstStyle/>
                  <a:p>
                    <a:pPr>
                      <a:defRPr sz="1200"/>
                    </a:pPr>
                    <a:r>
                      <a:rPr lang="en-US" sz="1200" dirty="0"/>
                      <a:t>&lt;1000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B28-48B1-8FC9-A29319865C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PLHIV_NI_Deaths_2!$H$300:$H$330</c:f>
              <c:numCache>
                <c:formatCode>_-* #,##0_-;\-* #,##0_-;_-* "-"??_-;_-@_-</c:formatCode>
                <c:ptCount val="31"/>
                <c:pt idx="0">
                  <c:v>3</c:v>
                </c:pt>
                <c:pt idx="1">
                  <c:v>16</c:v>
                </c:pt>
                <c:pt idx="2">
                  <c:v>29</c:v>
                </c:pt>
                <c:pt idx="3">
                  <c:v>44</c:v>
                </c:pt>
                <c:pt idx="4">
                  <c:v>69</c:v>
                </c:pt>
                <c:pt idx="5">
                  <c:v>103</c:v>
                </c:pt>
                <c:pt idx="6">
                  <c:v>155</c:v>
                </c:pt>
                <c:pt idx="7">
                  <c:v>259</c:v>
                </c:pt>
                <c:pt idx="8">
                  <c:v>433</c:v>
                </c:pt>
                <c:pt idx="9">
                  <c:v>505</c:v>
                </c:pt>
                <c:pt idx="10">
                  <c:v>535</c:v>
                </c:pt>
                <c:pt idx="11">
                  <c:v>715</c:v>
                </c:pt>
                <c:pt idx="12">
                  <c:v>792</c:v>
                </c:pt>
                <c:pt idx="13">
                  <c:v>836</c:v>
                </c:pt>
                <c:pt idx="14">
                  <c:v>823</c:v>
                </c:pt>
                <c:pt idx="15">
                  <c:v>881</c:v>
                </c:pt>
                <c:pt idx="16">
                  <c:v>899</c:v>
                </c:pt>
                <c:pt idx="17">
                  <c:v>976</c:v>
                </c:pt>
                <c:pt idx="18">
                  <c:v>1006</c:v>
                </c:pt>
                <c:pt idx="19">
                  <c:v>1008</c:v>
                </c:pt>
                <c:pt idx="20">
                  <c:v>1029</c:v>
                </c:pt>
                <c:pt idx="21">
                  <c:v>1025</c:v>
                </c:pt>
                <c:pt idx="22">
                  <c:v>1014</c:v>
                </c:pt>
                <c:pt idx="23">
                  <c:v>1023</c:v>
                </c:pt>
                <c:pt idx="24">
                  <c:v>1007</c:v>
                </c:pt>
                <c:pt idx="25">
                  <c:v>994</c:v>
                </c:pt>
                <c:pt idx="26">
                  <c:v>973</c:v>
                </c:pt>
                <c:pt idx="27">
                  <c:v>957</c:v>
                </c:pt>
                <c:pt idx="28">
                  <c:v>940</c:v>
                </c:pt>
                <c:pt idx="29">
                  <c:v>922</c:v>
                </c:pt>
                <c:pt idx="30">
                  <c:v>886</c:v>
                </c:pt>
              </c:numCache>
            </c:numRef>
          </c:val>
          <c:smooth val="0"/>
          <c:extLst>
            <c:ext xmlns:c16="http://schemas.microsoft.com/office/drawing/2014/chart" uri="{C3380CC4-5D6E-409C-BE32-E72D297353CC}">
              <c16:uniqueId val="{00000003-7B28-48B1-8FC9-A29319865CBD}"/>
            </c:ext>
          </c:extLst>
        </c:ser>
        <c:dLbls>
          <c:showLegendKey val="0"/>
          <c:showVal val="0"/>
          <c:showCatName val="0"/>
          <c:showSerName val="0"/>
          <c:showPercent val="0"/>
          <c:showBubbleSize val="0"/>
        </c:dLbls>
        <c:marker val="1"/>
        <c:smooth val="0"/>
        <c:axId val="493929984"/>
        <c:axId val="493931520"/>
      </c:lineChart>
      <c:catAx>
        <c:axId val="49392998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93931520"/>
        <c:crosses val="autoZero"/>
        <c:auto val="1"/>
        <c:lblAlgn val="ctr"/>
        <c:lblOffset val="100"/>
        <c:tickLblSkip val="5"/>
        <c:tickMarkSkip val="1"/>
        <c:noMultiLvlLbl val="0"/>
      </c:catAx>
      <c:valAx>
        <c:axId val="49393152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93929984"/>
        <c:crosses val="autoZero"/>
        <c:crossBetween val="between"/>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60864296947515"/>
          <c:y val="8.865222139203402E-2"/>
          <c:w val="0.85377347378288471"/>
          <c:h val="0.447619594995881"/>
        </c:manualLayout>
      </c:layout>
      <c:barChart>
        <c:barDir val="col"/>
        <c:grouping val="clustered"/>
        <c:varyColors val="0"/>
        <c:ser>
          <c:idx val="0"/>
          <c:order val="0"/>
          <c:tx>
            <c:strRef>
              <c:f>'KP_inject drugs'!$C$2</c:f>
              <c:strCache>
                <c:ptCount val="1"/>
                <c:pt idx="0">
                  <c:v>2009</c:v>
                </c:pt>
              </c:strCache>
            </c:strRef>
          </c:tx>
          <c:spPr>
            <a:solidFill>
              <a:srgbClr val="E31837"/>
            </a:solidFill>
            <a:ln>
              <a:noFill/>
            </a:ln>
          </c:spPr>
          <c:invertIfNegative val="0"/>
          <c:dPt>
            <c:idx val="0"/>
            <c:invertIfNegative val="0"/>
            <c:bubble3D val="0"/>
            <c:extLst>
              <c:ext xmlns:c16="http://schemas.microsoft.com/office/drawing/2014/chart" uri="{C3380CC4-5D6E-409C-BE32-E72D297353CC}">
                <c16:uniqueId val="{00000000-8987-4BA2-83C7-0FD78D51A586}"/>
              </c:ext>
            </c:extLst>
          </c:dPt>
          <c:dPt>
            <c:idx val="1"/>
            <c:invertIfNegative val="0"/>
            <c:bubble3D val="0"/>
            <c:extLst>
              <c:ext xmlns:c16="http://schemas.microsoft.com/office/drawing/2014/chart" uri="{C3380CC4-5D6E-409C-BE32-E72D297353CC}">
                <c16:uniqueId val="{00000001-8987-4BA2-83C7-0FD78D51A586}"/>
              </c:ext>
            </c:extLst>
          </c:dPt>
          <c:dPt>
            <c:idx val="2"/>
            <c:invertIfNegative val="0"/>
            <c:bubble3D val="0"/>
            <c:extLst>
              <c:ext xmlns:c16="http://schemas.microsoft.com/office/drawing/2014/chart" uri="{C3380CC4-5D6E-409C-BE32-E72D297353CC}">
                <c16:uniqueId val="{00000002-8987-4BA2-83C7-0FD78D51A586}"/>
              </c:ext>
            </c:extLst>
          </c:dPt>
          <c:dPt>
            <c:idx val="3"/>
            <c:invertIfNegative val="0"/>
            <c:bubble3D val="0"/>
            <c:extLst>
              <c:ext xmlns:c16="http://schemas.microsoft.com/office/drawing/2014/chart" uri="{C3380CC4-5D6E-409C-BE32-E72D297353CC}">
                <c16:uniqueId val="{00000003-8987-4BA2-83C7-0FD78D51A58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'KP_inject drugs'!$A$3:$B$6</c:f>
              <c:multiLvlStrCache>
                <c:ptCount val="4"/>
                <c:lvl>
                  <c:pt idx="0">
                    <c:v>Vientiane</c:v>
                  </c:pt>
                  <c:pt idx="1">
                    <c:v>Bokeo</c:v>
                  </c:pt>
                  <c:pt idx="2">
                    <c:v>Saravane</c:v>
                  </c:pt>
                  <c:pt idx="3">
                    <c:v>Luang Prabang</c:v>
                  </c:pt>
                </c:lvl>
                <c:lvl>
                  <c:pt idx="0">
                    <c:v>Service women</c:v>
                  </c:pt>
                  <c:pt idx="3">
                    <c:v>MSM</c:v>
                  </c:pt>
                </c:lvl>
              </c:multiLvlStrCache>
            </c:multiLvlStrRef>
          </c:cat>
          <c:val>
            <c:numRef>
              <c:f>'KP_inject drugs'!$C$3:$C$6</c:f>
              <c:numCache>
                <c:formatCode>General</c:formatCode>
                <c:ptCount val="4"/>
                <c:pt idx="0">
                  <c:v>1</c:v>
                </c:pt>
                <c:pt idx="1">
                  <c:v>1</c:v>
                </c:pt>
                <c:pt idx="2">
                  <c:v>2</c:v>
                </c:pt>
              </c:numCache>
            </c:numRef>
          </c:val>
          <c:extLst>
            <c:ext xmlns:c16="http://schemas.microsoft.com/office/drawing/2014/chart" uri="{C3380CC4-5D6E-409C-BE32-E72D297353CC}">
              <c16:uniqueId val="{00000004-8987-4BA2-83C7-0FD78D51A586}"/>
            </c:ext>
          </c:extLst>
        </c:ser>
        <c:ser>
          <c:idx val="1"/>
          <c:order val="1"/>
          <c:tx>
            <c:strRef>
              <c:f>'KP_inject drugs'!$D$2</c:f>
              <c:strCache>
                <c:ptCount val="1"/>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'KP_inject drugs'!$A$3:$B$6</c:f>
              <c:multiLvlStrCache>
                <c:ptCount val="4"/>
                <c:lvl>
                  <c:pt idx="0">
                    <c:v>Vientiane</c:v>
                  </c:pt>
                  <c:pt idx="1">
                    <c:v>Bokeo</c:v>
                  </c:pt>
                  <c:pt idx="2">
                    <c:v>Saravane</c:v>
                  </c:pt>
                  <c:pt idx="3">
                    <c:v>Luang Prabang</c:v>
                  </c:pt>
                </c:lvl>
                <c:lvl>
                  <c:pt idx="0">
                    <c:v>Service women</c:v>
                  </c:pt>
                  <c:pt idx="3">
                    <c:v>MSM</c:v>
                  </c:pt>
                </c:lvl>
              </c:multiLvlStrCache>
            </c:multiLvlStrRef>
          </c:cat>
          <c:val>
            <c:numRef>
              <c:f>'KP_inject drugs'!$D$3:$D$6</c:f>
              <c:numCache>
                <c:formatCode>General</c:formatCode>
                <c:ptCount val="4"/>
                <c:pt idx="3">
                  <c:v>12</c:v>
                </c:pt>
              </c:numCache>
            </c:numRef>
          </c:val>
          <c:extLst>
            <c:ext xmlns:c16="http://schemas.microsoft.com/office/drawing/2014/chart" uri="{C3380CC4-5D6E-409C-BE32-E72D297353CC}">
              <c16:uniqueId val="{00000005-8987-4BA2-83C7-0FD78D51A586}"/>
            </c:ext>
          </c:extLst>
        </c:ser>
        <c:dLbls>
          <c:showLegendKey val="0"/>
          <c:showVal val="0"/>
          <c:showCatName val="0"/>
          <c:showSerName val="0"/>
          <c:showPercent val="0"/>
          <c:showBubbleSize val="0"/>
        </c:dLbls>
        <c:gapWidth val="150"/>
        <c:overlap val="100"/>
        <c:axId val="136635904"/>
        <c:axId val="136637440"/>
      </c:barChart>
      <c:catAx>
        <c:axId val="136635904"/>
        <c:scaling>
          <c:orientation val="minMax"/>
        </c:scaling>
        <c:delete val="0"/>
        <c:axPos val="b"/>
        <c:numFmt formatCode="General" sourceLinked="1"/>
        <c:majorTickMark val="out"/>
        <c:minorTickMark val="none"/>
        <c:tickLblPos val="nextTo"/>
        <c:crossAx val="136637440"/>
        <c:crosses val="autoZero"/>
        <c:auto val="1"/>
        <c:lblAlgn val="ctr"/>
        <c:lblOffset val="100"/>
        <c:noMultiLvlLbl val="0"/>
      </c:catAx>
      <c:valAx>
        <c:axId val="136637440"/>
        <c:scaling>
          <c:orientation val="minMax"/>
          <c:max val="25"/>
        </c:scaling>
        <c:delete val="0"/>
        <c:axPos val="l"/>
        <c:title>
          <c:tx>
            <c:rich>
              <a:bodyPr rot="0" vert="horz"/>
              <a:lstStyle/>
              <a:p>
                <a:pPr>
                  <a:defRPr/>
                </a:pPr>
                <a:r>
                  <a:rPr lang="en-US"/>
                  <a:t>%</a:t>
                </a:r>
              </a:p>
            </c:rich>
          </c:tx>
          <c:layout>
            <c:manualLayout>
              <c:xMode val="edge"/>
              <c:yMode val="edge"/>
              <c:x val="4.5953867253079851E-2"/>
              <c:y val="3.7458400626284472E-2"/>
            </c:manualLayout>
          </c:layout>
          <c:overlay val="0"/>
        </c:title>
        <c:numFmt formatCode="General" sourceLinked="1"/>
        <c:majorTickMark val="out"/>
        <c:minorTickMark val="none"/>
        <c:tickLblPos val="nextTo"/>
        <c:crossAx val="136635904"/>
        <c:crosses val="autoZero"/>
        <c:crossBetween val="between"/>
        <c:majorUnit val="5"/>
      </c:valAx>
      <c:spPr>
        <a:noFill/>
      </c:spPr>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52890191051699"/>
          <c:y val="0.14796715959285578"/>
          <c:w val="0.70958173106268696"/>
          <c:h val="0.63309583253312851"/>
        </c:manualLayout>
      </c:layout>
      <c:barChart>
        <c:barDir val="col"/>
        <c:grouping val="clustered"/>
        <c:varyColors val="0"/>
        <c:ser>
          <c:idx val="0"/>
          <c:order val="0"/>
          <c:tx>
            <c:strRef>
              <c:f>KPs_married!$B$2</c:f>
              <c:strCache>
                <c:ptCount val="1"/>
                <c:pt idx="0">
                  <c:v>MSM (Luang Prabang)</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KPs_married!$A$3:$A$4</c:f>
              <c:numCache>
                <c:formatCode>General</c:formatCode>
                <c:ptCount val="2"/>
                <c:pt idx="0">
                  <c:v>2009</c:v>
                </c:pt>
                <c:pt idx="1">
                  <c:v>2011</c:v>
                </c:pt>
              </c:numCache>
            </c:numRef>
          </c:cat>
          <c:val>
            <c:numRef>
              <c:f>KPs_married!$B$3:$B$4</c:f>
              <c:numCache>
                <c:formatCode>General</c:formatCode>
                <c:ptCount val="2"/>
                <c:pt idx="0">
                  <c:v>5</c:v>
                </c:pt>
              </c:numCache>
            </c:numRef>
          </c:val>
          <c:extLst>
            <c:ext xmlns:c16="http://schemas.microsoft.com/office/drawing/2014/chart" uri="{C3380CC4-5D6E-409C-BE32-E72D297353CC}">
              <c16:uniqueId val="{00000000-0ED0-4A35-88CF-7AE54EAA4E1B}"/>
            </c:ext>
          </c:extLst>
        </c:ser>
        <c:ser>
          <c:idx val="1"/>
          <c:order val="1"/>
          <c:tx>
            <c:strRef>
              <c:f>KPs_married!$C$2</c:f>
              <c:strCache>
                <c:ptCount val="1"/>
                <c:pt idx="0">
                  <c:v>Service women </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KPs_married!$A$3:$A$4</c:f>
              <c:numCache>
                <c:formatCode>General</c:formatCode>
                <c:ptCount val="2"/>
                <c:pt idx="0">
                  <c:v>2009</c:v>
                </c:pt>
                <c:pt idx="1">
                  <c:v>2011</c:v>
                </c:pt>
              </c:numCache>
            </c:numRef>
          </c:cat>
          <c:val>
            <c:numRef>
              <c:f>KPs_married!$C$3:$C$4</c:f>
              <c:numCache>
                <c:formatCode>General</c:formatCode>
                <c:ptCount val="2"/>
                <c:pt idx="0">
                  <c:v>3</c:v>
                </c:pt>
                <c:pt idx="1">
                  <c:v>7</c:v>
                </c:pt>
              </c:numCache>
            </c:numRef>
          </c:val>
          <c:extLst>
            <c:ext xmlns:c16="http://schemas.microsoft.com/office/drawing/2014/chart" uri="{C3380CC4-5D6E-409C-BE32-E72D297353CC}">
              <c16:uniqueId val="{00000001-0ED0-4A35-88CF-7AE54EAA4E1B}"/>
            </c:ext>
          </c:extLst>
        </c:ser>
        <c:dLbls>
          <c:showLegendKey val="0"/>
          <c:showVal val="0"/>
          <c:showCatName val="0"/>
          <c:showSerName val="0"/>
          <c:showPercent val="0"/>
          <c:showBubbleSize val="0"/>
        </c:dLbls>
        <c:gapWidth val="250"/>
        <c:axId val="136702976"/>
        <c:axId val="137011968"/>
      </c:barChart>
      <c:catAx>
        <c:axId val="136702976"/>
        <c:scaling>
          <c:orientation val="minMax"/>
        </c:scaling>
        <c:delete val="0"/>
        <c:axPos val="b"/>
        <c:numFmt formatCode="General" sourceLinked="1"/>
        <c:majorTickMark val="out"/>
        <c:minorTickMark val="none"/>
        <c:tickLblPos val="nextTo"/>
        <c:crossAx val="137011968"/>
        <c:crosses val="autoZero"/>
        <c:auto val="1"/>
        <c:lblAlgn val="ctr"/>
        <c:lblOffset val="100"/>
        <c:noMultiLvlLbl val="0"/>
      </c:catAx>
      <c:valAx>
        <c:axId val="137011968"/>
        <c:scaling>
          <c:orientation val="minMax"/>
          <c:max val="1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6.6724984492662301E-2"/>
              <c:y val="0.10820363458598903"/>
            </c:manualLayout>
          </c:layout>
          <c:overlay val="0"/>
        </c:title>
        <c:numFmt formatCode="General" sourceLinked="1"/>
        <c:majorTickMark val="out"/>
        <c:minorTickMark val="none"/>
        <c:tickLblPos val="nextTo"/>
        <c:crossAx val="136702976"/>
        <c:crosses val="autoZero"/>
        <c:crossBetween val="between"/>
        <c:majorUnit val="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7533167943048"/>
          <c:y val="9.1000059651634449E-2"/>
          <c:w val="0.84353341962391692"/>
          <c:h val="0.59817777922947735"/>
        </c:manualLayout>
      </c:layout>
      <c:barChart>
        <c:barDir val="col"/>
        <c:grouping val="clustered"/>
        <c:varyColors val="0"/>
        <c:ser>
          <c:idx val="0"/>
          <c:order val="0"/>
          <c:tx>
            <c:strRef>
              <c:f>'Comp Know _ KPs'!$A$3</c:f>
              <c:strCache>
                <c:ptCount val="1"/>
                <c:pt idx="0">
                  <c:v>Service women</c:v>
                </c:pt>
              </c:strCache>
            </c:strRef>
          </c:tx>
          <c:spPr>
            <a:solidFill>
              <a:srgbClr val="88C540"/>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560F-49E1-BF2A-14A81838AD1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_ KPs'!$B$2:$F$2</c:f>
              <c:strCache>
                <c:ptCount val="5"/>
                <c:pt idx="0">
                  <c:v>2004
</c:v>
                </c:pt>
                <c:pt idx="1">
                  <c:v>2008</c:v>
                </c:pt>
                <c:pt idx="2">
                  <c:v>2009</c:v>
                </c:pt>
                <c:pt idx="3">
                  <c:v>2011</c:v>
                </c:pt>
                <c:pt idx="4">
                  <c:v>2014</c:v>
                </c:pt>
              </c:strCache>
            </c:strRef>
          </c:cat>
          <c:val>
            <c:numRef>
              <c:f>'Comp Know _ KPs'!$B$3:$F$3</c:f>
              <c:numCache>
                <c:formatCode>General</c:formatCode>
                <c:ptCount val="5"/>
                <c:pt idx="0">
                  <c:v>20</c:v>
                </c:pt>
                <c:pt idx="1">
                  <c:v>49</c:v>
                </c:pt>
                <c:pt idx="2">
                  <c:v>45</c:v>
                </c:pt>
                <c:pt idx="3">
                  <c:v>32</c:v>
                </c:pt>
              </c:numCache>
            </c:numRef>
          </c:val>
          <c:extLst>
            <c:ext xmlns:c16="http://schemas.microsoft.com/office/drawing/2014/chart" uri="{C3380CC4-5D6E-409C-BE32-E72D297353CC}">
              <c16:uniqueId val="{00000001-560F-49E1-BF2A-14A81838AD19}"/>
            </c:ext>
          </c:extLst>
        </c:ser>
        <c:ser>
          <c:idx val="1"/>
          <c:order val="1"/>
          <c:tx>
            <c:strRef>
              <c:f>'Comp Know _ KPs'!$A$4</c:f>
              <c:strCache>
                <c:ptCount val="1"/>
                <c:pt idx="0">
                  <c:v>MSM (Luang Prabang)</c:v>
                </c:pt>
              </c:strCache>
            </c:strRef>
          </c:tx>
          <c:spPr>
            <a:solidFill>
              <a:srgbClr val="F78E1E"/>
            </a:solidFill>
            <a:ln>
              <a:noFill/>
            </a:ln>
            <a:effectLst>
              <a:outerShdw dist="20000" sx="1000" sy="1000" rotWithShape="0">
                <a:srgbClr val="000000"/>
              </a:outerShdw>
            </a:effectLst>
          </c:spPr>
          <c:invertIfNegative val="0"/>
          <c:dPt>
            <c:idx val="0"/>
            <c:invertIfNegative val="0"/>
            <c:bubble3D val="0"/>
            <c:extLst>
              <c:ext xmlns:c16="http://schemas.microsoft.com/office/drawing/2014/chart" uri="{C3380CC4-5D6E-409C-BE32-E72D297353CC}">
                <c16:uniqueId val="{00000002-560F-49E1-BF2A-14A81838AD1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_ KPs'!$B$2:$F$2</c:f>
              <c:strCache>
                <c:ptCount val="5"/>
                <c:pt idx="0">
                  <c:v>2004
</c:v>
                </c:pt>
                <c:pt idx="1">
                  <c:v>2008</c:v>
                </c:pt>
                <c:pt idx="2">
                  <c:v>2009</c:v>
                </c:pt>
                <c:pt idx="3">
                  <c:v>2011</c:v>
                </c:pt>
                <c:pt idx="4">
                  <c:v>2014</c:v>
                </c:pt>
              </c:strCache>
            </c:strRef>
          </c:cat>
          <c:val>
            <c:numRef>
              <c:f>'Comp Know _ KPs'!$B$4:$F$4</c:f>
              <c:numCache>
                <c:formatCode>General</c:formatCode>
                <c:ptCount val="5"/>
                <c:pt idx="2">
                  <c:v>25</c:v>
                </c:pt>
                <c:pt idx="4">
                  <c:v>47</c:v>
                </c:pt>
              </c:numCache>
            </c:numRef>
          </c:val>
          <c:extLst>
            <c:ext xmlns:c16="http://schemas.microsoft.com/office/drawing/2014/chart" uri="{C3380CC4-5D6E-409C-BE32-E72D297353CC}">
              <c16:uniqueId val="{00000003-560F-49E1-BF2A-14A81838AD19}"/>
            </c:ext>
          </c:extLst>
        </c:ser>
        <c:dLbls>
          <c:showLegendKey val="0"/>
          <c:showVal val="0"/>
          <c:showCatName val="0"/>
          <c:showSerName val="0"/>
          <c:showPercent val="0"/>
          <c:showBubbleSize val="0"/>
        </c:dLbls>
        <c:gapWidth val="150"/>
        <c:axId val="137292416"/>
        <c:axId val="137302400"/>
      </c:barChart>
      <c:catAx>
        <c:axId val="137292416"/>
        <c:scaling>
          <c:orientation val="minMax"/>
        </c:scaling>
        <c:delete val="0"/>
        <c:axPos val="b"/>
        <c:numFmt formatCode="General" sourceLinked="1"/>
        <c:majorTickMark val="out"/>
        <c:minorTickMark val="none"/>
        <c:tickLblPos val="nextTo"/>
        <c:crossAx val="137302400"/>
        <c:crosses val="autoZero"/>
        <c:auto val="1"/>
        <c:lblAlgn val="ctr"/>
        <c:lblOffset val="100"/>
        <c:noMultiLvlLbl val="0"/>
      </c:catAx>
      <c:valAx>
        <c:axId val="137302400"/>
        <c:scaling>
          <c:orientation val="minMax"/>
          <c:max val="100"/>
          <c:min val="0"/>
        </c:scaling>
        <c:delete val="0"/>
        <c:axPos val="l"/>
        <c:title>
          <c:tx>
            <c:rich>
              <a:bodyPr rot="0" vert="horz"/>
              <a:lstStyle/>
              <a:p>
                <a:pPr>
                  <a:defRPr sz="1200"/>
                </a:pPr>
                <a:r>
                  <a:rPr lang="en-US" sz="1200" dirty="0"/>
                  <a:t>%</a:t>
                </a:r>
              </a:p>
            </c:rich>
          </c:tx>
          <c:layout>
            <c:manualLayout>
              <c:xMode val="edge"/>
              <c:yMode val="edge"/>
              <c:x val="1.4138891885089707E-2"/>
              <c:y val="2.7508123984501934E-2"/>
            </c:manualLayout>
          </c:layout>
          <c:overlay val="0"/>
        </c:title>
        <c:numFmt formatCode="General" sourceLinked="1"/>
        <c:majorTickMark val="out"/>
        <c:minorTickMark val="none"/>
        <c:tickLblPos val="nextTo"/>
        <c:crossAx val="137292416"/>
        <c:crosses val="autoZero"/>
        <c:crossBetween val="between"/>
        <c:majorUnit val="20"/>
      </c:valAx>
    </c:plotArea>
    <c:legend>
      <c:legendPos val="b"/>
      <c:layout>
        <c:manualLayout>
          <c:xMode val="edge"/>
          <c:yMode val="edge"/>
          <c:x val="0.10836856865494553"/>
          <c:y val="0.85522372203474561"/>
          <c:w val="0.81164884740845089"/>
          <c:h val="8.525246844144482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888486284347181E-2"/>
          <c:y val="8.7454068241469812E-2"/>
          <c:w val="0.8953031147655216"/>
          <c:h val="0.67205839165026027"/>
        </c:manualLayout>
      </c:layout>
      <c:barChart>
        <c:barDir val="col"/>
        <c:grouping val="clustered"/>
        <c:varyColors val="0"/>
        <c:ser>
          <c:idx val="0"/>
          <c:order val="0"/>
          <c:tx>
            <c:strRef>
              <c:f>'Comp know_Servic women'!$B$2</c:f>
              <c:strCache>
                <c:ptCount val="1"/>
                <c:pt idx="0">
                  <c:v>2008</c:v>
                </c:pt>
              </c:strCache>
            </c:strRef>
          </c:tx>
          <c:spPr>
            <a:solidFill>
              <a:srgbClr val="E31837"/>
            </a:solidFill>
            <a:ln>
              <a:noFill/>
            </a:ln>
            <a:effectLst>
              <a:outerShdw sx="1000" sy="1000" rotWithShape="0">
                <a:srgbClr val="000000"/>
              </a:outerShdw>
            </a:effectLst>
          </c:spPr>
          <c:invertIfNegative val="0"/>
          <c:dPt>
            <c:idx val="0"/>
            <c:invertIfNegative val="0"/>
            <c:bubble3D val="0"/>
            <c:spPr>
              <a:pattFill prst="dkUpDiag">
                <a:fgClr>
                  <a:srgbClr val="E31837"/>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9B0E-4742-9B09-A5E2B861887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know_Servic women'!$A$3:$A$9</c:f>
              <c:strCache>
                <c:ptCount val="7"/>
                <c:pt idx="0">
                  <c:v>Lao PDR</c:v>
                </c:pt>
                <c:pt idx="1">
                  <c:v>Vientiane</c:v>
                </c:pt>
                <c:pt idx="2">
                  <c:v>Luang 
Namtha</c:v>
                </c:pt>
                <c:pt idx="3">
                  <c:v>Savannakhet</c:v>
                </c:pt>
                <c:pt idx="4">
                  <c:v>Luang 
Prabang</c:v>
                </c:pt>
                <c:pt idx="5">
                  <c:v>Bokeo</c:v>
                </c:pt>
                <c:pt idx="6">
                  <c:v>Champassak</c:v>
                </c:pt>
              </c:strCache>
            </c:strRef>
          </c:cat>
          <c:val>
            <c:numRef>
              <c:f>'Comp know_Servic women'!$B$3:$B$9</c:f>
              <c:numCache>
                <c:formatCode>General</c:formatCode>
                <c:ptCount val="7"/>
                <c:pt idx="0">
                  <c:v>48</c:v>
                </c:pt>
                <c:pt idx="1">
                  <c:v>68</c:v>
                </c:pt>
                <c:pt idx="2">
                  <c:v>55</c:v>
                </c:pt>
                <c:pt idx="3">
                  <c:v>46</c:v>
                </c:pt>
                <c:pt idx="4">
                  <c:v>45</c:v>
                </c:pt>
                <c:pt idx="5">
                  <c:v>36</c:v>
                </c:pt>
                <c:pt idx="6">
                  <c:v>34</c:v>
                </c:pt>
              </c:numCache>
            </c:numRef>
          </c:val>
          <c:extLst>
            <c:ext xmlns:c16="http://schemas.microsoft.com/office/drawing/2014/chart" uri="{C3380CC4-5D6E-409C-BE32-E72D297353CC}">
              <c16:uniqueId val="{00000002-9B0E-4742-9B09-A5E2B8618875}"/>
            </c:ext>
          </c:extLst>
        </c:ser>
        <c:ser>
          <c:idx val="1"/>
          <c:order val="1"/>
          <c:tx>
            <c:strRef>
              <c:f>'Comp know_Servic women'!$D$2</c:f>
              <c:strCache>
                <c:ptCount val="1"/>
                <c:pt idx="0">
                  <c:v>2011</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dkUpDiag">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4-9B0E-4742-9B09-A5E2B861887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know_Servic women'!$A$3:$A$9</c:f>
              <c:strCache>
                <c:ptCount val="7"/>
                <c:pt idx="0">
                  <c:v>Lao PDR</c:v>
                </c:pt>
                <c:pt idx="1">
                  <c:v>Vientiane</c:v>
                </c:pt>
                <c:pt idx="2">
                  <c:v>Luang 
Namtha</c:v>
                </c:pt>
                <c:pt idx="3">
                  <c:v>Savannakhet</c:v>
                </c:pt>
                <c:pt idx="4">
                  <c:v>Luang 
Prabang</c:v>
                </c:pt>
                <c:pt idx="5">
                  <c:v>Bokeo</c:v>
                </c:pt>
                <c:pt idx="6">
                  <c:v>Champassak</c:v>
                </c:pt>
              </c:strCache>
            </c:strRef>
          </c:cat>
          <c:val>
            <c:numRef>
              <c:f>'Comp know_Servic women'!$D$3:$D$9</c:f>
              <c:numCache>
                <c:formatCode>General</c:formatCode>
                <c:ptCount val="7"/>
                <c:pt idx="0">
                  <c:v>32</c:v>
                </c:pt>
                <c:pt idx="1">
                  <c:v>19</c:v>
                </c:pt>
                <c:pt idx="2">
                  <c:v>22</c:v>
                </c:pt>
                <c:pt idx="3">
                  <c:v>36</c:v>
                </c:pt>
                <c:pt idx="4">
                  <c:v>60</c:v>
                </c:pt>
                <c:pt idx="5">
                  <c:v>25</c:v>
                </c:pt>
                <c:pt idx="6">
                  <c:v>28</c:v>
                </c:pt>
              </c:numCache>
            </c:numRef>
          </c:val>
          <c:extLst>
            <c:ext xmlns:c16="http://schemas.microsoft.com/office/drawing/2014/chart" uri="{C3380CC4-5D6E-409C-BE32-E72D297353CC}">
              <c16:uniqueId val="{00000005-9B0E-4742-9B09-A5E2B8618875}"/>
            </c:ext>
          </c:extLst>
        </c:ser>
        <c:dLbls>
          <c:showLegendKey val="0"/>
          <c:showVal val="0"/>
          <c:showCatName val="0"/>
          <c:showSerName val="0"/>
          <c:showPercent val="0"/>
          <c:showBubbleSize val="0"/>
        </c:dLbls>
        <c:gapWidth val="150"/>
        <c:axId val="137407104"/>
        <c:axId val="137408896"/>
      </c:barChart>
      <c:catAx>
        <c:axId val="137407104"/>
        <c:scaling>
          <c:orientation val="minMax"/>
        </c:scaling>
        <c:delete val="0"/>
        <c:axPos val="b"/>
        <c:numFmt formatCode="General" sourceLinked="1"/>
        <c:majorTickMark val="out"/>
        <c:minorTickMark val="none"/>
        <c:tickLblPos val="nextTo"/>
        <c:crossAx val="137408896"/>
        <c:crosses val="autoZero"/>
        <c:auto val="1"/>
        <c:lblAlgn val="ctr"/>
        <c:lblOffset val="100"/>
        <c:noMultiLvlLbl val="0"/>
      </c:catAx>
      <c:valAx>
        <c:axId val="137408896"/>
        <c:scaling>
          <c:orientation val="minMax"/>
          <c:max val="100"/>
          <c:min val="0"/>
        </c:scaling>
        <c:delete val="0"/>
        <c:axPos val="l"/>
        <c:title>
          <c:tx>
            <c:rich>
              <a:bodyPr rot="0" vert="horz"/>
              <a:lstStyle/>
              <a:p>
                <a:pPr>
                  <a:defRPr/>
                </a:pPr>
                <a:r>
                  <a:rPr lang="en-US" dirty="0"/>
                  <a:t>%</a:t>
                </a:r>
              </a:p>
            </c:rich>
          </c:tx>
          <c:layout>
            <c:manualLayout>
              <c:xMode val="edge"/>
              <c:yMode val="edge"/>
              <c:x val="1.2888689991222309E-2"/>
              <c:y val="2.485039732601246E-2"/>
            </c:manualLayout>
          </c:layout>
          <c:overlay val="0"/>
        </c:title>
        <c:numFmt formatCode="General" sourceLinked="1"/>
        <c:majorTickMark val="out"/>
        <c:minorTickMark val="none"/>
        <c:tickLblPos val="nextTo"/>
        <c:crossAx val="137407104"/>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'MSM_comprehensive knowledge'!$A$3:$A$6</c:f>
              <c:strCache>
                <c:ptCount val="4"/>
                <c:pt idx="0">
                  <c:v>Savannakhet</c:v>
                </c:pt>
                <c:pt idx="1">
                  <c:v>Vientiane</c:v>
                </c:pt>
                <c:pt idx="2">
                  <c:v>Luang Prabang</c:v>
                </c:pt>
                <c:pt idx="3">
                  <c:v>Champasak</c:v>
                </c:pt>
              </c:strCache>
            </c:strRef>
          </c:cat>
          <c:val>
            <c:numRef>
              <c:f>'MSM_comprehensive knowledge'!$B$3:$B$6</c:f>
              <c:numCache>
                <c:formatCode>General</c:formatCode>
                <c:ptCount val="4"/>
                <c:pt idx="0">
                  <c:v>35</c:v>
                </c:pt>
                <c:pt idx="1">
                  <c:v>46</c:v>
                </c:pt>
                <c:pt idx="2">
                  <c:v>47</c:v>
                </c:pt>
                <c:pt idx="3">
                  <c:v>50</c:v>
                </c:pt>
              </c:numCache>
            </c:numRef>
          </c:val>
          <c:extLst>
            <c:ext xmlns:c16="http://schemas.microsoft.com/office/drawing/2014/chart" uri="{C3380CC4-5D6E-409C-BE32-E72D297353CC}">
              <c16:uniqueId val="{00000000-5A8E-4242-BC0B-69DFE5C53BB1}"/>
            </c:ext>
          </c:extLst>
        </c:ser>
        <c:dLbls>
          <c:showLegendKey val="0"/>
          <c:showVal val="0"/>
          <c:showCatName val="0"/>
          <c:showSerName val="0"/>
          <c:showPercent val="0"/>
          <c:showBubbleSize val="0"/>
        </c:dLbls>
        <c:gapWidth val="150"/>
        <c:axId val="137472640"/>
        <c:axId val="137474432"/>
      </c:barChart>
      <c:catAx>
        <c:axId val="137472640"/>
        <c:scaling>
          <c:orientation val="minMax"/>
        </c:scaling>
        <c:delete val="0"/>
        <c:axPos val="b"/>
        <c:numFmt formatCode="General" sourceLinked="0"/>
        <c:majorTickMark val="out"/>
        <c:minorTickMark val="none"/>
        <c:tickLblPos val="nextTo"/>
        <c:crossAx val="137474432"/>
        <c:crosses val="autoZero"/>
        <c:auto val="1"/>
        <c:lblAlgn val="ctr"/>
        <c:lblOffset val="100"/>
        <c:noMultiLvlLbl val="0"/>
      </c:catAx>
      <c:valAx>
        <c:axId val="137474432"/>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2.2523462482822408E-2"/>
            </c:manualLayout>
          </c:layout>
          <c:overlay val="0"/>
        </c:title>
        <c:numFmt formatCode="General" sourceLinked="1"/>
        <c:majorTickMark val="out"/>
        <c:minorTickMark val="none"/>
        <c:tickLblPos val="nextTo"/>
        <c:crossAx val="13747264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77E0-4658-83CA-EE497F74E462}"/>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77E0-4658-83CA-EE497F74E462}"/>
              </c:ext>
            </c:extLst>
          </c:dPt>
          <c:cat>
            <c:strRef>
              <c:f>LAO!$Q$108:$R$108</c:f>
              <c:strCache>
                <c:ptCount val="2"/>
                <c:pt idx="0">
                  <c:v>International funding</c:v>
                </c:pt>
                <c:pt idx="1">
                  <c:v>Domestic funding</c:v>
                </c:pt>
              </c:strCache>
            </c:strRef>
          </c:cat>
          <c:val>
            <c:numRef>
              <c:f>LAO!$Q$109:$R$109</c:f>
              <c:numCache>
                <c:formatCode>_-* #,##0_-;\-* #,##0_-;_-* "-"??_-;_-@_-</c:formatCode>
                <c:ptCount val="2"/>
                <c:pt idx="0">
                  <c:v>3878255.08</c:v>
                </c:pt>
                <c:pt idx="1">
                  <c:v>409215.56</c:v>
                </c:pt>
              </c:numCache>
            </c:numRef>
          </c:val>
          <c:extLst>
            <c:ext xmlns:c16="http://schemas.microsoft.com/office/drawing/2014/chart" uri="{C3380CC4-5D6E-409C-BE32-E72D297353CC}">
              <c16:uniqueId val="{00000004-77E0-4658-83CA-EE497F74E462}"/>
            </c:ext>
          </c:extLst>
        </c:ser>
        <c:dLbls>
          <c:showLegendKey val="0"/>
          <c:showVal val="0"/>
          <c:showCatName val="0"/>
          <c:showSerName val="0"/>
          <c:showPercent val="0"/>
          <c:showBubbleSize val="0"/>
          <c:showLeaderLines val="1"/>
        </c:dLbls>
        <c:firstSliceAng val="49"/>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3A95-4D0E-A84F-03DB29DF4458}"/>
              </c:ext>
            </c:extLst>
          </c:dPt>
          <c:dPt>
            <c:idx val="1"/>
            <c:bubble3D val="0"/>
            <c:extLst>
              <c:ext xmlns:c16="http://schemas.microsoft.com/office/drawing/2014/chart" uri="{C3380CC4-5D6E-409C-BE32-E72D297353CC}">
                <c16:uniqueId val="{00000001-3A95-4D0E-A84F-03DB29DF4458}"/>
              </c:ext>
            </c:extLst>
          </c:dPt>
          <c:dPt>
            <c:idx val="2"/>
            <c:bubble3D val="0"/>
            <c:extLst>
              <c:ext xmlns:c16="http://schemas.microsoft.com/office/drawing/2014/chart" uri="{C3380CC4-5D6E-409C-BE32-E72D297353CC}">
                <c16:uniqueId val="{00000002-3A95-4D0E-A84F-03DB29DF4458}"/>
              </c:ext>
            </c:extLst>
          </c:dPt>
          <c:dPt>
            <c:idx val="3"/>
            <c:bubble3D val="0"/>
            <c:extLst>
              <c:ext xmlns:c16="http://schemas.microsoft.com/office/drawing/2014/chart" uri="{C3380CC4-5D6E-409C-BE32-E72D297353CC}">
                <c16:uniqueId val="{00000003-3A95-4D0E-A84F-03DB29DF4458}"/>
              </c:ext>
            </c:extLst>
          </c:dPt>
          <c:cat>
            <c:strRef>
              <c:f>LAO!$P$113:$P$116</c:f>
              <c:strCache>
                <c:ptCount val="4"/>
                <c:pt idx="0">
                  <c:v>Key population prevention</c:v>
                </c:pt>
                <c:pt idx="1">
                  <c:v>Other prevention</c:v>
                </c:pt>
                <c:pt idx="2">
                  <c:v>Care and treatment</c:v>
                </c:pt>
                <c:pt idx="3">
                  <c:v>Other AIDS expenditure</c:v>
                </c:pt>
              </c:strCache>
            </c:strRef>
          </c:cat>
          <c:val>
            <c:numRef>
              <c:f>LAO!$Q$113:$Q$116</c:f>
              <c:numCache>
                <c:formatCode>_-* #,##0_-;\-* #,##0_-;_-* "-"??_-;_-@_-</c:formatCode>
                <c:ptCount val="4"/>
                <c:pt idx="0">
                  <c:v>4747765</c:v>
                </c:pt>
                <c:pt idx="1">
                  <c:v>1164496</c:v>
                </c:pt>
                <c:pt idx="2">
                  <c:v>2376087</c:v>
                </c:pt>
                <c:pt idx="3">
                  <c:v>1705282.0199999996</c:v>
                </c:pt>
              </c:numCache>
            </c:numRef>
          </c:val>
          <c:extLst>
            <c:ext xmlns:c16="http://schemas.microsoft.com/office/drawing/2014/chart" uri="{C3380CC4-5D6E-409C-BE32-E72D297353CC}">
              <c16:uniqueId val="{00000004-3A95-4D0E-A84F-03DB29DF445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'Lao PDR'!$B$1</c:f>
              <c:strCache>
                <c:ptCount val="1"/>
                <c:pt idx="0">
                  <c:v>International funding</c:v>
                </c:pt>
              </c:strCache>
            </c:strRef>
          </c:tx>
          <c:spPr>
            <a:solidFill>
              <a:srgbClr val="00A99A"/>
            </a:solidFill>
            <a:ln w="12700">
              <a:solidFill>
                <a:srgbClr val="FFFFFF"/>
              </a:solidFill>
            </a:ln>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FC-4265-A0A8-F6C64685C060}"/>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FC-4265-A0A8-F6C64685C060}"/>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'Lao PDR'!$A$2:$A$11</c:f>
              <c:numCache>
                <c:formatCode>General</c:formatCode>
                <c:ptCount val="10"/>
                <c:pt idx="0">
                  <c:v>2006</c:v>
                </c:pt>
                <c:pt idx="1">
                  <c:v>2007</c:v>
                </c:pt>
                <c:pt idx="2">
                  <c:v>2008</c:v>
                </c:pt>
                <c:pt idx="3">
                  <c:v>2009</c:v>
                </c:pt>
                <c:pt idx="4">
                  <c:v>2010</c:v>
                </c:pt>
                <c:pt idx="5">
                  <c:v>2011</c:v>
                </c:pt>
                <c:pt idx="6">
                  <c:v>2016</c:v>
                </c:pt>
                <c:pt idx="7">
                  <c:v>2017</c:v>
                </c:pt>
                <c:pt idx="8">
                  <c:v>2019</c:v>
                </c:pt>
                <c:pt idx="9">
                  <c:v>2020</c:v>
                </c:pt>
              </c:numCache>
            </c:numRef>
          </c:cat>
          <c:val>
            <c:numRef>
              <c:f>'Lao PDR'!$B$2:$B$11</c:f>
              <c:numCache>
                <c:formatCode>0</c:formatCode>
                <c:ptCount val="10"/>
                <c:pt idx="0">
                  <c:v>4650671</c:v>
                </c:pt>
                <c:pt idx="1">
                  <c:v>5079011</c:v>
                </c:pt>
                <c:pt idx="2">
                  <c:v>4918308</c:v>
                </c:pt>
                <c:pt idx="3">
                  <c:v>5882668</c:v>
                </c:pt>
                <c:pt idx="4">
                  <c:v>7752050</c:v>
                </c:pt>
                <c:pt idx="5">
                  <c:v>10916446</c:v>
                </c:pt>
                <c:pt idx="6">
                  <c:v>6173696</c:v>
                </c:pt>
                <c:pt idx="7">
                  <c:v>4064270</c:v>
                </c:pt>
                <c:pt idx="8">
                  <c:v>592817</c:v>
                </c:pt>
                <c:pt idx="9">
                  <c:v>3878255</c:v>
                </c:pt>
              </c:numCache>
            </c:numRef>
          </c:val>
          <c:extLst>
            <c:ext xmlns:c16="http://schemas.microsoft.com/office/drawing/2014/chart" uri="{C3380CC4-5D6E-409C-BE32-E72D297353CC}">
              <c16:uniqueId val="{00000002-26FC-4265-A0A8-F6C64685C060}"/>
            </c:ext>
          </c:extLst>
        </c:ser>
        <c:ser>
          <c:idx val="2"/>
          <c:order val="1"/>
          <c:tx>
            <c:strRef>
              <c:f>'Lao PDR'!$C$1</c:f>
              <c:strCache>
                <c:ptCount val="1"/>
                <c:pt idx="0">
                  <c:v>Domestic funding</c:v>
                </c:pt>
              </c:strCache>
            </c:strRef>
          </c:tx>
          <c:spPr>
            <a:solidFill>
              <a:srgbClr val="F26B73"/>
            </a:solidFill>
            <a:ln>
              <a:solidFill>
                <a:srgbClr val="FFFFFF"/>
              </a:solidFill>
            </a:ln>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FC-4265-A0A8-F6C64685C060}"/>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FC-4265-A0A8-F6C64685C060}"/>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'Lao PDR'!$A$2:$A$11</c:f>
              <c:numCache>
                <c:formatCode>General</c:formatCode>
                <c:ptCount val="10"/>
                <c:pt idx="0">
                  <c:v>2006</c:v>
                </c:pt>
                <c:pt idx="1">
                  <c:v>2007</c:v>
                </c:pt>
                <c:pt idx="2">
                  <c:v>2008</c:v>
                </c:pt>
                <c:pt idx="3">
                  <c:v>2009</c:v>
                </c:pt>
                <c:pt idx="4">
                  <c:v>2010</c:v>
                </c:pt>
                <c:pt idx="5">
                  <c:v>2011</c:v>
                </c:pt>
                <c:pt idx="6">
                  <c:v>2016</c:v>
                </c:pt>
                <c:pt idx="7">
                  <c:v>2017</c:v>
                </c:pt>
                <c:pt idx="8">
                  <c:v>2019</c:v>
                </c:pt>
                <c:pt idx="9">
                  <c:v>2020</c:v>
                </c:pt>
              </c:numCache>
            </c:numRef>
          </c:cat>
          <c:val>
            <c:numRef>
              <c:f>'Lao PDR'!$C$2:$C$11</c:f>
              <c:numCache>
                <c:formatCode>0</c:formatCode>
                <c:ptCount val="10"/>
                <c:pt idx="0">
                  <c:v>25000</c:v>
                </c:pt>
                <c:pt idx="1">
                  <c:v>67602</c:v>
                </c:pt>
                <c:pt idx="2">
                  <c:v>98730</c:v>
                </c:pt>
                <c:pt idx="3">
                  <c:v>114730</c:v>
                </c:pt>
                <c:pt idx="4">
                  <c:v>834347</c:v>
                </c:pt>
                <c:pt idx="5">
                  <c:v>832770</c:v>
                </c:pt>
                <c:pt idx="6">
                  <c:v>2099088</c:v>
                </c:pt>
                <c:pt idx="7">
                  <c:v>569221</c:v>
                </c:pt>
                <c:pt idx="8">
                  <c:v>556553</c:v>
                </c:pt>
                <c:pt idx="9">
                  <c:v>409216</c:v>
                </c:pt>
              </c:numCache>
            </c:numRef>
          </c:val>
          <c:extLst>
            <c:ext xmlns:c16="http://schemas.microsoft.com/office/drawing/2014/chart" uri="{C3380CC4-5D6E-409C-BE32-E72D297353CC}">
              <c16:uniqueId val="{00000005-26FC-4265-A0A8-F6C64685C060}"/>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'Lao PDR'!$D$1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FC-4265-A0A8-F6C64685C06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FC-4265-A0A8-F6C64685C060}"/>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'Lao PDR'!$A$2:$A$11</c:f>
              <c:numCache>
                <c:formatCode>General</c:formatCode>
                <c:ptCount val="10"/>
                <c:pt idx="0">
                  <c:v>2006</c:v>
                </c:pt>
                <c:pt idx="1">
                  <c:v>2007</c:v>
                </c:pt>
                <c:pt idx="2">
                  <c:v>2008</c:v>
                </c:pt>
                <c:pt idx="3">
                  <c:v>2009</c:v>
                </c:pt>
                <c:pt idx="4">
                  <c:v>2010</c:v>
                </c:pt>
                <c:pt idx="5">
                  <c:v>2011</c:v>
                </c:pt>
                <c:pt idx="6">
                  <c:v>2016</c:v>
                </c:pt>
                <c:pt idx="7">
                  <c:v>2017</c:v>
                </c:pt>
                <c:pt idx="8">
                  <c:v>2019</c:v>
                </c:pt>
                <c:pt idx="9">
                  <c:v>2020</c:v>
                </c:pt>
              </c:numCache>
            </c:numRef>
          </c:cat>
          <c:val>
            <c:numRef>
              <c:f>'Lao PDR'!$D$2:$D$11</c:f>
              <c:numCache>
                <c:formatCode>0</c:formatCode>
                <c:ptCount val="10"/>
                <c:pt idx="0">
                  <c:v>4675671</c:v>
                </c:pt>
                <c:pt idx="1">
                  <c:v>5146613</c:v>
                </c:pt>
                <c:pt idx="2">
                  <c:v>5017038</c:v>
                </c:pt>
                <c:pt idx="3">
                  <c:v>5997398</c:v>
                </c:pt>
                <c:pt idx="4">
                  <c:v>8586397</c:v>
                </c:pt>
                <c:pt idx="5">
                  <c:v>11749216</c:v>
                </c:pt>
                <c:pt idx="6">
                  <c:v>8272784</c:v>
                </c:pt>
                <c:pt idx="7">
                  <c:v>4633491</c:v>
                </c:pt>
                <c:pt idx="8">
                  <c:v>1149370</c:v>
                </c:pt>
                <c:pt idx="9">
                  <c:v>4287471</c:v>
                </c:pt>
              </c:numCache>
            </c:numRef>
          </c:val>
          <c:smooth val="1"/>
          <c:extLst>
            <c:ext xmlns:c16="http://schemas.microsoft.com/office/drawing/2014/chart" uri="{C3380CC4-5D6E-409C-BE32-E72D297353CC}">
              <c16:uniqueId val="{00000008-26FC-4265-A0A8-F6C64685C060}"/>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7112632107427248"/>
        </c:manualLayout>
      </c:layout>
      <c:lineChart>
        <c:grouping val="standard"/>
        <c:varyColors val="0"/>
        <c:ser>
          <c:idx val="0"/>
          <c:order val="0"/>
          <c:tx>
            <c:strRef>
              <c:f>'AIDS Spending by source'!$A$6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7A-48C8-9DA3-B061CA9F5163}"/>
                </c:ext>
              </c:extLst>
            </c:dLbl>
            <c:dLbl>
              <c:idx val="6"/>
              <c:numFmt formatCode="&quot;$&quot;#,##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7A-48C8-9DA3-B061CA9F516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source'!$B$5:$G$5</c:f>
              <c:strCache>
                <c:ptCount val="6"/>
                <c:pt idx="0">
                  <c:v>2006</c:v>
                </c:pt>
                <c:pt idx="1">
                  <c:v>2007</c:v>
                </c:pt>
                <c:pt idx="2">
                  <c:v>2008</c:v>
                </c:pt>
                <c:pt idx="3">
                  <c:v>2009</c:v>
                </c:pt>
                <c:pt idx="4">
                  <c:v>2010</c:v>
                </c:pt>
                <c:pt idx="5">
                  <c:v>2011</c:v>
                </c:pt>
              </c:strCache>
            </c:strRef>
          </c:cat>
          <c:val>
            <c:numRef>
              <c:f>'AIDS Spending by source'!$B$6:$G$6</c:f>
              <c:numCache>
                <c:formatCode>General</c:formatCode>
                <c:ptCount val="6"/>
                <c:pt idx="0">
                  <c:v>4675671</c:v>
                </c:pt>
                <c:pt idx="1">
                  <c:v>5146613.5</c:v>
                </c:pt>
                <c:pt idx="2">
                  <c:v>5017038</c:v>
                </c:pt>
                <c:pt idx="3">
                  <c:v>5997398</c:v>
                </c:pt>
                <c:pt idx="4">
                  <c:v>8579739</c:v>
                </c:pt>
                <c:pt idx="5">
                  <c:v>11744135</c:v>
                </c:pt>
              </c:numCache>
            </c:numRef>
          </c:val>
          <c:smooth val="0"/>
          <c:extLst>
            <c:ext xmlns:c16="http://schemas.microsoft.com/office/drawing/2014/chart" uri="{C3380CC4-5D6E-409C-BE32-E72D297353CC}">
              <c16:uniqueId val="{00000002-727A-48C8-9DA3-B061CA9F5163}"/>
            </c:ext>
          </c:extLst>
        </c:ser>
        <c:ser>
          <c:idx val="1"/>
          <c:order val="1"/>
          <c:tx>
            <c:strRef>
              <c:f>'AIDS Spending by source'!$A$7</c:f>
              <c:strCache>
                <c:ptCount val="1"/>
                <c:pt idx="0">
                  <c:v>Global Funding</c:v>
                </c:pt>
              </c:strCache>
            </c:strRef>
          </c:tx>
          <c:spPr>
            <a:ln w="38100">
              <a:solidFill>
                <a:srgbClr val="88C540"/>
              </a:solidFill>
            </a:ln>
          </c:spPr>
          <c:marker>
            <c:spPr>
              <a:solidFill>
                <a:srgbClr val="88C540"/>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A-48C8-9DA3-B061CA9F516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7A-48C8-9DA3-B061CA9F516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source'!$B$5:$G$5</c:f>
              <c:strCache>
                <c:ptCount val="6"/>
                <c:pt idx="0">
                  <c:v>2006</c:v>
                </c:pt>
                <c:pt idx="1">
                  <c:v>2007</c:v>
                </c:pt>
                <c:pt idx="2">
                  <c:v>2008</c:v>
                </c:pt>
                <c:pt idx="3">
                  <c:v>2009</c:v>
                </c:pt>
                <c:pt idx="4">
                  <c:v>2010</c:v>
                </c:pt>
                <c:pt idx="5">
                  <c:v>2011</c:v>
                </c:pt>
              </c:strCache>
            </c:strRef>
          </c:cat>
          <c:val>
            <c:numRef>
              <c:f>'AIDS Spending by source'!$B$7:$G$7</c:f>
              <c:numCache>
                <c:formatCode>General</c:formatCode>
                <c:ptCount val="6"/>
                <c:pt idx="1">
                  <c:v>1852506.63</c:v>
                </c:pt>
                <c:pt idx="2">
                  <c:v>1988779</c:v>
                </c:pt>
                <c:pt idx="3">
                  <c:v>2519021</c:v>
                </c:pt>
                <c:pt idx="4">
                  <c:v>4357227.07</c:v>
                </c:pt>
                <c:pt idx="5">
                  <c:v>7562540</c:v>
                </c:pt>
              </c:numCache>
            </c:numRef>
          </c:val>
          <c:smooth val="0"/>
          <c:extLst>
            <c:ext xmlns:c16="http://schemas.microsoft.com/office/drawing/2014/chart" uri="{C3380CC4-5D6E-409C-BE32-E72D297353CC}">
              <c16:uniqueId val="{00000005-727A-48C8-9DA3-B061CA9F5163}"/>
            </c:ext>
          </c:extLst>
        </c:ser>
        <c:ser>
          <c:idx val="2"/>
          <c:order val="2"/>
          <c:tx>
            <c:strRef>
              <c:f>'AIDS Spending by source'!$A$8</c:f>
              <c:strCache>
                <c:ptCount val="1"/>
                <c:pt idx="0">
                  <c:v>Domestic Funding</c:v>
                </c:pt>
              </c:strCache>
            </c:strRef>
          </c:tx>
          <c:spPr>
            <a:ln w="38100">
              <a:solidFill>
                <a:srgbClr val="EC008C"/>
              </a:solidFill>
            </a:ln>
          </c:spPr>
          <c:marker>
            <c:spPr>
              <a:solidFill>
                <a:srgbClr val="EC008C"/>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7A-48C8-9DA3-B061CA9F516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A-48C8-9DA3-B061CA9F516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source'!$B$5:$G$5</c:f>
              <c:strCache>
                <c:ptCount val="6"/>
                <c:pt idx="0">
                  <c:v>2006</c:v>
                </c:pt>
                <c:pt idx="1">
                  <c:v>2007</c:v>
                </c:pt>
                <c:pt idx="2">
                  <c:v>2008</c:v>
                </c:pt>
                <c:pt idx="3">
                  <c:v>2009</c:v>
                </c:pt>
                <c:pt idx="4">
                  <c:v>2010</c:v>
                </c:pt>
                <c:pt idx="5">
                  <c:v>2011</c:v>
                </c:pt>
              </c:strCache>
            </c:strRef>
          </c:cat>
          <c:val>
            <c:numRef>
              <c:f>'AIDS Spending by source'!$B$8:$G$8</c:f>
              <c:numCache>
                <c:formatCode>General</c:formatCode>
                <c:ptCount val="6"/>
                <c:pt idx="0">
                  <c:v>25000</c:v>
                </c:pt>
                <c:pt idx="1">
                  <c:v>67602</c:v>
                </c:pt>
                <c:pt idx="2">
                  <c:v>98730</c:v>
                </c:pt>
                <c:pt idx="3">
                  <c:v>114730</c:v>
                </c:pt>
                <c:pt idx="4">
                  <c:v>827689</c:v>
                </c:pt>
                <c:pt idx="5">
                  <c:v>827689</c:v>
                </c:pt>
              </c:numCache>
            </c:numRef>
          </c:val>
          <c:smooth val="0"/>
          <c:extLst>
            <c:ext xmlns:c16="http://schemas.microsoft.com/office/drawing/2014/chart" uri="{C3380CC4-5D6E-409C-BE32-E72D297353CC}">
              <c16:uniqueId val="{00000008-727A-48C8-9DA3-B061CA9F5163}"/>
            </c:ext>
          </c:extLst>
        </c:ser>
        <c:ser>
          <c:idx val="3"/>
          <c:order val="3"/>
          <c:tx>
            <c:strRef>
              <c:f>'AIDS Spending by source'!$A$9</c:f>
              <c:strCache>
                <c:ptCount val="1"/>
                <c:pt idx="0">
                  <c:v>Bilaterals</c:v>
                </c:pt>
              </c:strCache>
            </c:strRef>
          </c:tx>
          <c:spPr>
            <a:ln w="38100">
              <a:solidFill>
                <a:srgbClr val="E31837"/>
              </a:solidFill>
            </a:ln>
          </c:spPr>
          <c:marker>
            <c:symbol val="square"/>
            <c:size val="7"/>
            <c:spPr>
              <a:solidFill>
                <a:srgbClr val="E31837"/>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7A-48C8-9DA3-B061CA9F516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source'!$B$5:$G$5</c:f>
              <c:strCache>
                <c:ptCount val="6"/>
                <c:pt idx="0">
                  <c:v>2006</c:v>
                </c:pt>
                <c:pt idx="1">
                  <c:v>2007</c:v>
                </c:pt>
                <c:pt idx="2">
                  <c:v>2008</c:v>
                </c:pt>
                <c:pt idx="3">
                  <c:v>2009</c:v>
                </c:pt>
                <c:pt idx="4">
                  <c:v>2010</c:v>
                </c:pt>
                <c:pt idx="5">
                  <c:v>2011</c:v>
                </c:pt>
              </c:strCache>
            </c:strRef>
          </c:cat>
          <c:val>
            <c:numRef>
              <c:f>'AIDS Spending by source'!$B$9:$G$9</c:f>
              <c:numCache>
                <c:formatCode>General</c:formatCode>
                <c:ptCount val="6"/>
                <c:pt idx="1">
                  <c:v>999785</c:v>
                </c:pt>
                <c:pt idx="2">
                  <c:v>676947</c:v>
                </c:pt>
                <c:pt idx="3">
                  <c:v>1160650</c:v>
                </c:pt>
                <c:pt idx="4">
                  <c:v>1206336</c:v>
                </c:pt>
                <c:pt idx="5">
                  <c:v>1841772</c:v>
                </c:pt>
              </c:numCache>
            </c:numRef>
          </c:val>
          <c:smooth val="0"/>
          <c:extLst>
            <c:ext xmlns:c16="http://schemas.microsoft.com/office/drawing/2014/chart" uri="{C3380CC4-5D6E-409C-BE32-E72D297353CC}">
              <c16:uniqueId val="{0000000A-727A-48C8-9DA3-B061CA9F5163}"/>
            </c:ext>
          </c:extLst>
        </c:ser>
        <c:dLbls>
          <c:showLegendKey val="0"/>
          <c:showVal val="0"/>
          <c:showCatName val="0"/>
          <c:showSerName val="0"/>
          <c:showPercent val="0"/>
          <c:showBubbleSize val="0"/>
        </c:dLbls>
        <c:marker val="1"/>
        <c:smooth val="0"/>
        <c:axId val="138465664"/>
        <c:axId val="138467200"/>
      </c:lineChart>
      <c:catAx>
        <c:axId val="138465664"/>
        <c:scaling>
          <c:orientation val="minMax"/>
        </c:scaling>
        <c:delete val="0"/>
        <c:axPos val="b"/>
        <c:numFmt formatCode="General" sourceLinked="0"/>
        <c:majorTickMark val="out"/>
        <c:minorTickMark val="none"/>
        <c:tickLblPos val="nextTo"/>
        <c:crossAx val="138467200"/>
        <c:crosses val="autoZero"/>
        <c:auto val="1"/>
        <c:lblAlgn val="ctr"/>
        <c:lblOffset val="100"/>
        <c:noMultiLvlLbl val="0"/>
      </c:catAx>
      <c:valAx>
        <c:axId val="13846720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layout>
            <c:manualLayout>
              <c:xMode val="edge"/>
              <c:yMode val="edge"/>
              <c:x val="9.7279234675765637E-3"/>
              <c:y val="0.38563134001816257"/>
            </c:manualLayout>
          </c:layout>
          <c:overlay val="0"/>
        </c:title>
        <c:numFmt formatCode="#,##0" sourceLinked="0"/>
        <c:majorTickMark val="out"/>
        <c:minorTickMark val="none"/>
        <c:tickLblPos val="nextTo"/>
        <c:crossAx val="138465664"/>
        <c:crosses val="autoZero"/>
        <c:crossBetween val="between"/>
      </c:valAx>
    </c:plotArea>
    <c:legend>
      <c:legendPos val="b"/>
      <c:layout>
        <c:manualLayout>
          <c:xMode val="edge"/>
          <c:yMode val="edge"/>
          <c:x val="0"/>
          <c:y val="0.89644352554779927"/>
          <c:w val="1"/>
          <c:h val="8.7556554216135785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'AIDS spending by category'!$A$6</c:f>
              <c:strCache>
                <c:ptCount val="1"/>
                <c:pt idx="0">
                  <c:v>Prevention</c:v>
                </c:pt>
              </c:strCache>
            </c:strRef>
          </c:tx>
          <c:spPr>
            <a:solidFill>
              <a:srgbClr val="88C540"/>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category'!$B$3:$F$3</c:f>
              <c:strCache>
                <c:ptCount val="5"/>
                <c:pt idx="0">
                  <c:v>2007</c:v>
                </c:pt>
                <c:pt idx="1">
                  <c:v>2008</c:v>
                </c:pt>
                <c:pt idx="2">
                  <c:v>2009</c:v>
                </c:pt>
                <c:pt idx="3">
                  <c:v>2010</c:v>
                </c:pt>
                <c:pt idx="4">
                  <c:v>2011</c:v>
                </c:pt>
              </c:strCache>
            </c:strRef>
          </c:cat>
          <c:val>
            <c:numRef>
              <c:f>'AIDS spending by category'!$B$6:$F$6</c:f>
              <c:numCache>
                <c:formatCode>General</c:formatCode>
                <c:ptCount val="5"/>
                <c:pt idx="0">
                  <c:v>2581581</c:v>
                </c:pt>
                <c:pt idx="1">
                  <c:v>1571338</c:v>
                </c:pt>
                <c:pt idx="2">
                  <c:v>2159991</c:v>
                </c:pt>
                <c:pt idx="3">
                  <c:v>2953630.25</c:v>
                </c:pt>
                <c:pt idx="4">
                  <c:v>6055397</c:v>
                </c:pt>
              </c:numCache>
            </c:numRef>
          </c:val>
          <c:extLst>
            <c:ext xmlns:c16="http://schemas.microsoft.com/office/drawing/2014/chart" uri="{C3380CC4-5D6E-409C-BE32-E72D297353CC}">
              <c16:uniqueId val="{00000000-6E6D-41DB-8289-5BBA0D76B3EF}"/>
            </c:ext>
          </c:extLst>
        </c:ser>
        <c:ser>
          <c:idx val="1"/>
          <c:order val="1"/>
          <c:tx>
            <c:strRef>
              <c:f>'AIDS spending by category'!$A$5</c:f>
              <c:strCache>
                <c:ptCount val="1"/>
                <c:pt idx="0">
                  <c:v>Care and treatment</c:v>
                </c:pt>
              </c:strCache>
            </c:strRef>
          </c:tx>
          <c:spPr>
            <a:solidFill>
              <a:srgbClr val="EC008C"/>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category'!$B$3:$F$3</c:f>
              <c:strCache>
                <c:ptCount val="5"/>
                <c:pt idx="0">
                  <c:v>2007</c:v>
                </c:pt>
                <c:pt idx="1">
                  <c:v>2008</c:v>
                </c:pt>
                <c:pt idx="2">
                  <c:v>2009</c:v>
                </c:pt>
                <c:pt idx="3">
                  <c:v>2010</c:v>
                </c:pt>
                <c:pt idx="4">
                  <c:v>2011</c:v>
                </c:pt>
              </c:strCache>
            </c:strRef>
          </c:cat>
          <c:val>
            <c:numRef>
              <c:f>'AIDS spending by category'!$B$5:$F$5</c:f>
              <c:numCache>
                <c:formatCode>General</c:formatCode>
                <c:ptCount val="5"/>
                <c:pt idx="0">
                  <c:v>339095</c:v>
                </c:pt>
                <c:pt idx="1">
                  <c:v>790596</c:v>
                </c:pt>
                <c:pt idx="2">
                  <c:v>962127</c:v>
                </c:pt>
                <c:pt idx="3">
                  <c:v>1540872.5</c:v>
                </c:pt>
                <c:pt idx="4">
                  <c:v>2085108</c:v>
                </c:pt>
              </c:numCache>
            </c:numRef>
          </c:val>
          <c:extLst>
            <c:ext xmlns:c16="http://schemas.microsoft.com/office/drawing/2014/chart" uri="{C3380CC4-5D6E-409C-BE32-E72D297353CC}">
              <c16:uniqueId val="{00000001-6E6D-41DB-8289-5BBA0D76B3EF}"/>
            </c:ext>
          </c:extLst>
        </c:ser>
        <c:ser>
          <c:idx val="2"/>
          <c:order val="2"/>
          <c:tx>
            <c:strRef>
              <c:f>'AIDS spending by category'!$A$7</c:f>
              <c:strCache>
                <c:ptCount val="1"/>
                <c:pt idx="0">
                  <c:v>Others</c:v>
                </c:pt>
              </c:strCache>
            </c:strRef>
          </c:tx>
          <c:spPr>
            <a:solidFill>
              <a:srgbClr val="00AEEF"/>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category'!$B$3:$F$3</c:f>
              <c:strCache>
                <c:ptCount val="5"/>
                <c:pt idx="0">
                  <c:v>2007</c:v>
                </c:pt>
                <c:pt idx="1">
                  <c:v>2008</c:v>
                </c:pt>
                <c:pt idx="2">
                  <c:v>2009</c:v>
                </c:pt>
                <c:pt idx="3">
                  <c:v>2010</c:v>
                </c:pt>
                <c:pt idx="4">
                  <c:v>2011</c:v>
                </c:pt>
              </c:strCache>
            </c:strRef>
          </c:cat>
          <c:val>
            <c:numRef>
              <c:f>'AIDS spending by category'!$B$7:$F$7</c:f>
              <c:numCache>
                <c:formatCode>#,##0</c:formatCode>
                <c:ptCount val="5"/>
                <c:pt idx="0">
                  <c:v>2225937.5</c:v>
                </c:pt>
                <c:pt idx="1">
                  <c:v>2655104</c:v>
                </c:pt>
                <c:pt idx="2">
                  <c:v>2875280</c:v>
                </c:pt>
                <c:pt idx="3">
                  <c:v>4085236.25</c:v>
                </c:pt>
                <c:pt idx="4">
                  <c:v>3603630</c:v>
                </c:pt>
              </c:numCache>
            </c:numRef>
          </c:val>
          <c:extLst>
            <c:ext xmlns:c16="http://schemas.microsoft.com/office/drawing/2014/chart" uri="{C3380CC4-5D6E-409C-BE32-E72D297353CC}">
              <c16:uniqueId val="{00000002-6E6D-41DB-8289-5BBA0D76B3EF}"/>
            </c:ext>
          </c:extLst>
        </c:ser>
        <c:dLbls>
          <c:showLegendKey val="0"/>
          <c:showVal val="0"/>
          <c:showCatName val="0"/>
          <c:showSerName val="0"/>
          <c:showPercent val="0"/>
          <c:showBubbleSize val="0"/>
        </c:dLbls>
        <c:gapWidth val="70"/>
        <c:overlap val="100"/>
        <c:axId val="198756608"/>
        <c:axId val="222875648"/>
      </c:barChart>
      <c:catAx>
        <c:axId val="198756608"/>
        <c:scaling>
          <c:orientation val="minMax"/>
        </c:scaling>
        <c:delete val="0"/>
        <c:axPos val="b"/>
        <c:numFmt formatCode="General" sourceLinked="1"/>
        <c:majorTickMark val="out"/>
        <c:minorTickMark val="none"/>
        <c:tickLblPos val="nextTo"/>
        <c:crossAx val="222875648"/>
        <c:crosses val="autoZero"/>
        <c:auto val="1"/>
        <c:lblAlgn val="ctr"/>
        <c:lblOffset val="100"/>
        <c:noMultiLvlLbl val="0"/>
      </c:catAx>
      <c:valAx>
        <c:axId val="222875648"/>
        <c:scaling>
          <c:orientation val="minMax"/>
          <c:max val="1"/>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98756608"/>
        <c:crosses val="autoZero"/>
        <c:crossBetween val="between"/>
        <c:majorUnit val="0.2"/>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7011553162057"/>
          <c:y val="4.9980491479642224E-2"/>
          <c:w val="0.63764071931326893"/>
          <c:h val="0.61760277777777772"/>
        </c:manualLayout>
      </c:layout>
      <c:areaChart>
        <c:grouping val="standard"/>
        <c:varyColors val="0"/>
        <c:ser>
          <c:idx val="0"/>
          <c:order val="0"/>
          <c:tx>
            <c:strRef>
              <c:f>PLHIV_NI_Deaths_2!$J$2</c:f>
              <c:strCache>
                <c:ptCount val="1"/>
                <c:pt idx="0">
                  <c:v> AIDS-related deaths Upper bound </c:v>
                </c:pt>
              </c:strCache>
            </c:strRef>
          </c:tx>
          <c:spPr>
            <a:solidFill>
              <a:srgbClr val="00A99A">
                <a:alpha val="30000"/>
              </a:srgbClr>
            </a:solidFill>
            <a:ln w="25400">
              <a:noFill/>
            </a:ln>
          </c:spPr>
          <c:cat>
            <c:numRef>
              <c:f>PLHIV_NI_Deaths_2!$C$300:$C$330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PLHIV_NI_Deaths_2!$J$300:$J$330</c:f>
              <c:numCache>
                <c:formatCode>_-* #,##0_-;\-* #,##0_-;_-* "-"??_-;_-@_-</c:formatCode>
                <c:ptCount val="31"/>
                <c:pt idx="0">
                  <c:v>0.26959</c:v>
                </c:pt>
                <c:pt idx="1">
                  <c:v>0.62187999999999999</c:v>
                </c:pt>
                <c:pt idx="2">
                  <c:v>1</c:v>
                </c:pt>
                <c:pt idx="3">
                  <c:v>2</c:v>
                </c:pt>
                <c:pt idx="4">
                  <c:v>4</c:v>
                </c:pt>
                <c:pt idx="5">
                  <c:v>7</c:v>
                </c:pt>
                <c:pt idx="6">
                  <c:v>10</c:v>
                </c:pt>
                <c:pt idx="7">
                  <c:v>16</c:v>
                </c:pt>
                <c:pt idx="8">
                  <c:v>24</c:v>
                </c:pt>
                <c:pt idx="9">
                  <c:v>37</c:v>
                </c:pt>
                <c:pt idx="10">
                  <c:v>53</c:v>
                </c:pt>
                <c:pt idx="11">
                  <c:v>73</c:v>
                </c:pt>
                <c:pt idx="12">
                  <c:v>95</c:v>
                </c:pt>
                <c:pt idx="13">
                  <c:v>121</c:v>
                </c:pt>
                <c:pt idx="14">
                  <c:v>151</c:v>
                </c:pt>
                <c:pt idx="15">
                  <c:v>171</c:v>
                </c:pt>
                <c:pt idx="16">
                  <c:v>183</c:v>
                </c:pt>
                <c:pt idx="17">
                  <c:v>197</c:v>
                </c:pt>
                <c:pt idx="18">
                  <c:v>213</c:v>
                </c:pt>
                <c:pt idx="19">
                  <c:v>223</c:v>
                </c:pt>
                <c:pt idx="20">
                  <c:v>235</c:v>
                </c:pt>
                <c:pt idx="21">
                  <c:v>268</c:v>
                </c:pt>
                <c:pt idx="22">
                  <c:v>313</c:v>
                </c:pt>
                <c:pt idx="23">
                  <c:v>348</c:v>
                </c:pt>
                <c:pt idx="24">
                  <c:v>376</c:v>
                </c:pt>
                <c:pt idx="25">
                  <c:v>391</c:v>
                </c:pt>
                <c:pt idx="26">
                  <c:v>400</c:v>
                </c:pt>
                <c:pt idx="27">
                  <c:v>414</c:v>
                </c:pt>
                <c:pt idx="28">
                  <c:v>414</c:v>
                </c:pt>
                <c:pt idx="29">
                  <c:v>411</c:v>
                </c:pt>
                <c:pt idx="30">
                  <c:v>417</c:v>
                </c:pt>
              </c:numCache>
            </c:numRef>
          </c:val>
          <c:extLst>
            <c:ext xmlns:c16="http://schemas.microsoft.com/office/drawing/2014/chart" uri="{C3380CC4-5D6E-409C-BE32-E72D297353CC}">
              <c16:uniqueId val="{00000000-B558-4337-A37A-948A0DB86D9E}"/>
            </c:ext>
          </c:extLst>
        </c:ser>
        <c:ser>
          <c:idx val="2"/>
          <c:order val="2"/>
          <c:tx>
            <c:strRef>
              <c:f>PLHIV_NI_Deaths_2!$L$2</c:f>
              <c:strCache>
                <c:ptCount val="1"/>
                <c:pt idx="0">
                  <c:v> AIDS-related deaths Lower bound </c:v>
                </c:pt>
              </c:strCache>
            </c:strRef>
          </c:tx>
          <c:spPr>
            <a:solidFill>
              <a:sysClr val="window" lastClr="FFFFFF"/>
            </a:solidFill>
            <a:ln w="25400">
              <a:solidFill>
                <a:sysClr val="window" lastClr="FFFFFF"/>
              </a:solidFill>
            </a:ln>
          </c:spPr>
          <c:cat>
            <c:numRef>
              <c:f>PLHIV_NI_Deaths_2!$C$300:$C$330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PLHIV_NI_Deaths_2!$L$300:$L$330</c:f>
              <c:numCache>
                <c:formatCode>_-* #,##0_-;\-* #,##0_-;_-* "-"??_-;_-@_-</c:formatCode>
                <c:ptCount val="31"/>
                <c:pt idx="0">
                  <c:v>0.21016000000000001</c:v>
                </c:pt>
                <c:pt idx="1">
                  <c:v>0.48975999999999997</c:v>
                </c:pt>
                <c:pt idx="2">
                  <c:v>1</c:v>
                </c:pt>
                <c:pt idx="3">
                  <c:v>2</c:v>
                </c:pt>
                <c:pt idx="4">
                  <c:v>3</c:v>
                </c:pt>
                <c:pt idx="5">
                  <c:v>5</c:v>
                </c:pt>
                <c:pt idx="6">
                  <c:v>8</c:v>
                </c:pt>
                <c:pt idx="7">
                  <c:v>12</c:v>
                </c:pt>
                <c:pt idx="8">
                  <c:v>19</c:v>
                </c:pt>
                <c:pt idx="9">
                  <c:v>29</c:v>
                </c:pt>
                <c:pt idx="10">
                  <c:v>41</c:v>
                </c:pt>
                <c:pt idx="11">
                  <c:v>57</c:v>
                </c:pt>
                <c:pt idx="12">
                  <c:v>75</c:v>
                </c:pt>
                <c:pt idx="13">
                  <c:v>94</c:v>
                </c:pt>
                <c:pt idx="14">
                  <c:v>117</c:v>
                </c:pt>
                <c:pt idx="15">
                  <c:v>127</c:v>
                </c:pt>
                <c:pt idx="16">
                  <c:v>132</c:v>
                </c:pt>
                <c:pt idx="17">
                  <c:v>136</c:v>
                </c:pt>
                <c:pt idx="18">
                  <c:v>142</c:v>
                </c:pt>
                <c:pt idx="19">
                  <c:v>142</c:v>
                </c:pt>
                <c:pt idx="20">
                  <c:v>144</c:v>
                </c:pt>
                <c:pt idx="21">
                  <c:v>164</c:v>
                </c:pt>
                <c:pt idx="22">
                  <c:v>199</c:v>
                </c:pt>
                <c:pt idx="23">
                  <c:v>223</c:v>
                </c:pt>
                <c:pt idx="24">
                  <c:v>240</c:v>
                </c:pt>
                <c:pt idx="25">
                  <c:v>245</c:v>
                </c:pt>
                <c:pt idx="26">
                  <c:v>243</c:v>
                </c:pt>
                <c:pt idx="27">
                  <c:v>253</c:v>
                </c:pt>
                <c:pt idx="28">
                  <c:v>248</c:v>
                </c:pt>
                <c:pt idx="29">
                  <c:v>242</c:v>
                </c:pt>
                <c:pt idx="30">
                  <c:v>236</c:v>
                </c:pt>
              </c:numCache>
            </c:numRef>
          </c:val>
          <c:extLst>
            <c:ext xmlns:c16="http://schemas.microsoft.com/office/drawing/2014/chart" uri="{C3380CC4-5D6E-409C-BE32-E72D297353CC}">
              <c16:uniqueId val="{00000001-B558-4337-A37A-948A0DB86D9E}"/>
            </c:ext>
          </c:extLst>
        </c:ser>
        <c:dLbls>
          <c:showLegendKey val="0"/>
          <c:showVal val="0"/>
          <c:showCatName val="0"/>
          <c:showSerName val="0"/>
          <c:showPercent val="0"/>
          <c:showBubbleSize val="0"/>
        </c:dLbls>
        <c:axId val="484695040"/>
        <c:axId val="488172544"/>
      </c:areaChart>
      <c:lineChart>
        <c:grouping val="standard"/>
        <c:varyColors val="0"/>
        <c:ser>
          <c:idx val="1"/>
          <c:order val="1"/>
          <c:tx>
            <c:strRef>
              <c:f>PLHIV_NI_Deaths_2!$K$2</c:f>
              <c:strCache>
                <c:ptCount val="1"/>
                <c:pt idx="0">
                  <c:v> AIDS-related deaths </c:v>
                </c:pt>
              </c:strCache>
            </c:strRef>
          </c:tx>
          <c:spPr>
            <a:ln w="38100">
              <a:solidFill>
                <a:srgbClr val="00A99A"/>
              </a:solidFill>
            </a:ln>
          </c:spPr>
          <c:marker>
            <c:symbol val="none"/>
          </c:marker>
          <c:dLbls>
            <c:dLbl>
              <c:idx val="30"/>
              <c:tx>
                <c:rich>
                  <a:bodyPr wrap="square" lIns="38100" tIns="19050" rIns="38100" bIns="19050" anchor="ctr">
                    <a:spAutoFit/>
                  </a:bodyPr>
                  <a:lstStyle/>
                  <a:p>
                    <a:pPr>
                      <a:defRPr sz="1200"/>
                    </a:pPr>
                    <a:r>
                      <a:rPr lang="en-US" sz="1200" dirty="0"/>
                      <a:t>&lt;500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558-4337-A37A-948A0DB86D9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PLHIV_NI_Deaths_2!$C$300:$C$330</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PLHIV_NI_Deaths_2!$K$300:$K$330</c:f>
              <c:numCache>
                <c:formatCode>_-* #,##0_-;\-* #,##0_-;_-* "-"??_-;_-@_-</c:formatCode>
                <c:ptCount val="31"/>
                <c:pt idx="0">
                  <c:v>0</c:v>
                </c:pt>
                <c:pt idx="1">
                  <c:v>1</c:v>
                </c:pt>
                <c:pt idx="2">
                  <c:v>1</c:v>
                </c:pt>
                <c:pt idx="3">
                  <c:v>2</c:v>
                </c:pt>
                <c:pt idx="4">
                  <c:v>4</c:v>
                </c:pt>
                <c:pt idx="5">
                  <c:v>6</c:v>
                </c:pt>
                <c:pt idx="6">
                  <c:v>9</c:v>
                </c:pt>
                <c:pt idx="7">
                  <c:v>14</c:v>
                </c:pt>
                <c:pt idx="8">
                  <c:v>22</c:v>
                </c:pt>
                <c:pt idx="9">
                  <c:v>33</c:v>
                </c:pt>
                <c:pt idx="10">
                  <c:v>47</c:v>
                </c:pt>
                <c:pt idx="11">
                  <c:v>65</c:v>
                </c:pt>
                <c:pt idx="12">
                  <c:v>85</c:v>
                </c:pt>
                <c:pt idx="13">
                  <c:v>108</c:v>
                </c:pt>
                <c:pt idx="14">
                  <c:v>134</c:v>
                </c:pt>
                <c:pt idx="15">
                  <c:v>150</c:v>
                </c:pt>
                <c:pt idx="16">
                  <c:v>158</c:v>
                </c:pt>
                <c:pt idx="17">
                  <c:v>166</c:v>
                </c:pt>
                <c:pt idx="18">
                  <c:v>177</c:v>
                </c:pt>
                <c:pt idx="19">
                  <c:v>182</c:v>
                </c:pt>
                <c:pt idx="20">
                  <c:v>188</c:v>
                </c:pt>
                <c:pt idx="21">
                  <c:v>217</c:v>
                </c:pt>
                <c:pt idx="22">
                  <c:v>257</c:v>
                </c:pt>
                <c:pt idx="23">
                  <c:v>286</c:v>
                </c:pt>
                <c:pt idx="24">
                  <c:v>307</c:v>
                </c:pt>
                <c:pt idx="25">
                  <c:v>316</c:v>
                </c:pt>
                <c:pt idx="26">
                  <c:v>319</c:v>
                </c:pt>
                <c:pt idx="27">
                  <c:v>327</c:v>
                </c:pt>
                <c:pt idx="28">
                  <c:v>322</c:v>
                </c:pt>
                <c:pt idx="29">
                  <c:v>319</c:v>
                </c:pt>
                <c:pt idx="30">
                  <c:v>318</c:v>
                </c:pt>
              </c:numCache>
            </c:numRef>
          </c:val>
          <c:smooth val="0"/>
          <c:extLst>
            <c:ext xmlns:c16="http://schemas.microsoft.com/office/drawing/2014/chart" uri="{C3380CC4-5D6E-409C-BE32-E72D297353CC}">
              <c16:uniqueId val="{00000003-B558-4337-A37A-948A0DB86D9E}"/>
            </c:ext>
          </c:extLst>
        </c:ser>
        <c:dLbls>
          <c:showLegendKey val="0"/>
          <c:showVal val="0"/>
          <c:showCatName val="0"/>
          <c:showSerName val="0"/>
          <c:showPercent val="0"/>
          <c:showBubbleSize val="0"/>
        </c:dLbls>
        <c:marker val="1"/>
        <c:smooth val="0"/>
        <c:axId val="484695040"/>
        <c:axId val="488172544"/>
      </c:lineChart>
      <c:catAx>
        <c:axId val="4846950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88172544"/>
        <c:crosses val="autoZero"/>
        <c:auto val="1"/>
        <c:lblAlgn val="ctr"/>
        <c:lblOffset val="100"/>
        <c:tickLblSkip val="5"/>
        <c:tickMarkSkip val="1"/>
        <c:noMultiLvlLbl val="0"/>
      </c:catAx>
      <c:valAx>
        <c:axId val="48817254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84695040"/>
        <c:crosses val="autoZero"/>
        <c:crossBetween val="between"/>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 '!$E$5</c:f>
              <c:strCache>
                <c:ptCount val="1"/>
                <c:pt idx="0">
                  <c:v>% spending on sex workers and their clients</c:v>
                </c:pt>
              </c:strCache>
            </c:strRef>
          </c:tx>
          <c:spPr>
            <a:solidFill>
              <a:srgbClr val="88C540"/>
            </a:solidFill>
          </c:spPr>
          <c:invertIfNegative val="0"/>
          <c:dLbls>
            <c:dLbl>
              <c:idx val="0"/>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32-4677-A3A3-419DCF25F1FC}"/>
                </c:ext>
              </c:extLst>
            </c:dLbl>
            <c:dLbl>
              <c:idx val="1"/>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32-4677-A3A3-419DCF25F1FC}"/>
                </c:ext>
              </c:extLst>
            </c:dLbl>
            <c:dLbl>
              <c:idx val="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032-4677-A3A3-419DCF25F1FC}"/>
                </c:ext>
              </c:extLst>
            </c:dLbl>
            <c:dLbl>
              <c:idx val="3"/>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32-4677-A3A3-419DCF25F1FC}"/>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032-4677-A3A3-419DCF25F1F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 '!$B$6:$B$10</c:f>
              <c:strCache>
                <c:ptCount val="5"/>
                <c:pt idx="0">
                  <c:v>2007</c:v>
                </c:pt>
                <c:pt idx="1">
                  <c:v>2008</c:v>
                </c:pt>
                <c:pt idx="2">
                  <c:v>2009</c:v>
                </c:pt>
                <c:pt idx="3">
                  <c:v>2010</c:v>
                </c:pt>
                <c:pt idx="4">
                  <c:v>2011</c:v>
                </c:pt>
              </c:strCache>
            </c:strRef>
          </c:cat>
          <c:val>
            <c:numRef>
              <c:f>'Prevention spending on KP '!$E$6:$E$10</c:f>
              <c:numCache>
                <c:formatCode>0%</c:formatCode>
                <c:ptCount val="5"/>
                <c:pt idx="0">
                  <c:v>0.15797567459630357</c:v>
                </c:pt>
                <c:pt idx="1">
                  <c:v>4.7150263024250669E-2</c:v>
                </c:pt>
                <c:pt idx="2">
                  <c:v>0.11990744405879469</c:v>
                </c:pt>
                <c:pt idx="3">
                  <c:v>0.24384829059087543</c:v>
                </c:pt>
                <c:pt idx="4">
                  <c:v>0.14988100697609091</c:v>
                </c:pt>
              </c:numCache>
            </c:numRef>
          </c:val>
          <c:extLst>
            <c:ext xmlns:c16="http://schemas.microsoft.com/office/drawing/2014/chart" uri="{C3380CC4-5D6E-409C-BE32-E72D297353CC}">
              <c16:uniqueId val="{00000005-F032-4677-A3A3-419DCF25F1FC}"/>
            </c:ext>
          </c:extLst>
        </c:ser>
        <c:ser>
          <c:idx val="1"/>
          <c:order val="1"/>
          <c:tx>
            <c:strRef>
              <c:f>'Prevention spending on KP '!$G$5</c:f>
              <c:strCache>
                <c:ptCount val="1"/>
                <c:pt idx="0">
                  <c:v>% spending on men who have sex with men</c:v>
                </c:pt>
              </c:strCache>
            </c:strRef>
          </c:tx>
          <c:spPr>
            <a:solidFill>
              <a:srgbClr val="EC008C"/>
            </a:solidFill>
          </c:spPr>
          <c:invertIfNegative val="0"/>
          <c:dLbls>
            <c:dLbl>
              <c:idx val="0"/>
              <c:layout>
                <c:manualLayout>
                  <c:x val="1.392515230635335E-2"/>
                  <c:y val="0"/>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032-4677-A3A3-419DCF25F1FC}"/>
                </c:ext>
              </c:extLst>
            </c:dLbl>
            <c:dLbl>
              <c:idx val="1"/>
              <c:layout>
                <c:manualLayout>
                  <c:x val="2.2628372497824196E-2"/>
                  <c:y val="6.5040650406504065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032-4677-A3A3-419DCF25F1FC}"/>
                </c:ext>
              </c:extLst>
            </c:dLbl>
            <c:dLbl>
              <c:idx val="2"/>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032-4677-A3A3-419DCF25F1FC}"/>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032-4677-A3A3-419DCF25F1FC}"/>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032-4677-A3A3-419DCF25F1F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 '!$B$6:$B$10</c:f>
              <c:strCache>
                <c:ptCount val="5"/>
                <c:pt idx="0">
                  <c:v>2007</c:v>
                </c:pt>
                <c:pt idx="1">
                  <c:v>2008</c:v>
                </c:pt>
                <c:pt idx="2">
                  <c:v>2009</c:v>
                </c:pt>
                <c:pt idx="3">
                  <c:v>2010</c:v>
                </c:pt>
                <c:pt idx="4">
                  <c:v>2011</c:v>
                </c:pt>
              </c:strCache>
            </c:strRef>
          </c:cat>
          <c:val>
            <c:numRef>
              <c:f>'Prevention spending on KP '!$G$6:$G$10</c:f>
              <c:numCache>
                <c:formatCode>0%</c:formatCode>
                <c:ptCount val="5"/>
                <c:pt idx="0">
                  <c:v>1.0093508954396551E-2</c:v>
                </c:pt>
                <c:pt idx="1">
                  <c:v>1.7642925965005621E-2</c:v>
                </c:pt>
                <c:pt idx="2">
                  <c:v>3.4204309184621605E-2</c:v>
                </c:pt>
                <c:pt idx="3">
                  <c:v>4.1464807891915381E-2</c:v>
                </c:pt>
                <c:pt idx="4">
                  <c:v>0.145029301959888</c:v>
                </c:pt>
              </c:numCache>
            </c:numRef>
          </c:val>
          <c:extLst>
            <c:ext xmlns:c16="http://schemas.microsoft.com/office/drawing/2014/chart" uri="{C3380CC4-5D6E-409C-BE32-E72D297353CC}">
              <c16:uniqueId val="{0000000B-F032-4677-A3A3-419DCF25F1FC}"/>
            </c:ext>
          </c:extLst>
        </c:ser>
        <c:ser>
          <c:idx val="2"/>
          <c:order val="2"/>
          <c:tx>
            <c:strRef>
              <c:f>'Prevention spending on KP '!$I$5</c:f>
              <c:strCache>
                <c:ptCount val="1"/>
                <c:pt idx="0">
                  <c:v>% spending on people who inject drugs</c:v>
                </c:pt>
              </c:strCache>
            </c:strRef>
          </c:tx>
          <c:spPr>
            <a:solidFill>
              <a:srgbClr val="00AEEF"/>
            </a:solidFill>
          </c:spPr>
          <c:invertIfNegative val="0"/>
          <c:dLbls>
            <c:dLbl>
              <c:idx val="0"/>
              <c:layout>
                <c:manualLayout>
                  <c:x val="-1.7406440382941705E-2"/>
                  <c:y val="-3.2520325203252032E-3"/>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32-4677-A3A3-419DCF25F1FC}"/>
                </c:ext>
              </c:extLst>
            </c:dLbl>
            <c:dLbl>
              <c:idx val="1"/>
              <c:layout>
                <c:manualLayout>
                  <c:x val="-6.9625761531766752E-3"/>
                  <c:y val="-6.5040650406504065E-3"/>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032-4677-A3A3-419DCF25F1FC}"/>
                </c:ext>
              </c:extLst>
            </c:dLbl>
            <c:dLbl>
              <c:idx val="2"/>
              <c:layout>
                <c:manualLayout>
                  <c:x val="-1.5665796344647518E-2"/>
                  <c:y val="0"/>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032-4677-A3A3-419DCF25F1FC}"/>
                </c:ext>
              </c:extLst>
            </c:dLbl>
            <c:dLbl>
              <c:idx val="3"/>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032-4677-A3A3-419DCF25F1FC}"/>
                </c:ext>
              </c:extLst>
            </c:dLbl>
            <c:dLbl>
              <c:idx val="4"/>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032-4677-A3A3-419DCF25F1F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 '!$B$6:$B$10</c:f>
              <c:strCache>
                <c:ptCount val="5"/>
                <c:pt idx="0">
                  <c:v>2007</c:v>
                </c:pt>
                <c:pt idx="1">
                  <c:v>2008</c:v>
                </c:pt>
                <c:pt idx="2">
                  <c:v>2009</c:v>
                </c:pt>
                <c:pt idx="3">
                  <c:v>2010</c:v>
                </c:pt>
                <c:pt idx="4">
                  <c:v>2011</c:v>
                </c:pt>
              </c:strCache>
            </c:strRef>
          </c:cat>
          <c:val>
            <c:numRef>
              <c:f>'Prevention spending on KP '!$I$6:$I$10</c:f>
              <c:numCache>
                <c:formatCode>0%</c:formatCode>
                <c:ptCount val="5"/>
                <c:pt idx="0">
                  <c:v>3.6799155246339354E-3</c:v>
                </c:pt>
                <c:pt idx="1">
                  <c:v>3.1820015808183854E-3</c:v>
                </c:pt>
                <c:pt idx="2">
                  <c:v>4.66251942716428E-3</c:v>
                </c:pt>
                <c:pt idx="3">
                  <c:v>7.2132828101960297E-2</c:v>
                </c:pt>
                <c:pt idx="4">
                  <c:v>8.404931997026785E-2</c:v>
                </c:pt>
              </c:numCache>
            </c:numRef>
          </c:val>
          <c:extLst>
            <c:ext xmlns:c16="http://schemas.microsoft.com/office/drawing/2014/chart" uri="{C3380CC4-5D6E-409C-BE32-E72D297353CC}">
              <c16:uniqueId val="{00000011-F032-4677-A3A3-419DCF25F1FC}"/>
            </c:ext>
          </c:extLst>
        </c:ser>
        <c:ser>
          <c:idx val="3"/>
          <c:order val="3"/>
          <c:tx>
            <c:strRef>
              <c:f>'Prevention spending on KP '!$K$5</c:f>
              <c:strCache>
                <c:ptCount val="1"/>
                <c:pt idx="0">
                  <c:v>% spending on others</c:v>
                </c:pt>
              </c:strCache>
            </c:strRef>
          </c:tx>
          <c:spPr>
            <a:solidFill>
              <a:srgbClr val="F78E1E"/>
            </a:solidFill>
          </c:spPr>
          <c:invertIfNegative val="0"/>
          <c:dLbls>
            <c:dLbl>
              <c:idx val="0"/>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032-4677-A3A3-419DCF25F1FC}"/>
                </c:ext>
              </c:extLst>
            </c:dLbl>
            <c:dLbl>
              <c:idx val="1"/>
              <c:tx>
                <c:rich>
                  <a:bodyPr/>
                  <a:lstStyle/>
                  <a:p>
                    <a:r>
                      <a:rPr lang="en-US"/>
                      <a:t>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032-4677-A3A3-419DCF25F1FC}"/>
                </c:ext>
              </c:extLst>
            </c:dLbl>
            <c:dLbl>
              <c:idx val="2"/>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032-4677-A3A3-419DCF25F1FC}"/>
                </c:ext>
              </c:extLst>
            </c:dLbl>
            <c:dLbl>
              <c:idx val="3"/>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032-4677-A3A3-419DCF25F1FC}"/>
                </c:ext>
              </c:extLst>
            </c:dLbl>
            <c:dLbl>
              <c:idx val="4"/>
              <c:tx>
                <c:rich>
                  <a:bodyPr/>
                  <a:lstStyle/>
                  <a:p>
                    <a:r>
                      <a:rPr lang="en-US"/>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032-4677-A3A3-419DCF25F1F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 '!$B$6:$B$10</c:f>
              <c:strCache>
                <c:ptCount val="5"/>
                <c:pt idx="0">
                  <c:v>2007</c:v>
                </c:pt>
                <c:pt idx="1">
                  <c:v>2008</c:v>
                </c:pt>
                <c:pt idx="2">
                  <c:v>2009</c:v>
                </c:pt>
                <c:pt idx="3">
                  <c:v>2010</c:v>
                </c:pt>
                <c:pt idx="4">
                  <c:v>2011</c:v>
                </c:pt>
              </c:strCache>
            </c:strRef>
          </c:cat>
          <c:val>
            <c:numRef>
              <c:f>'Prevention spending on KP '!$K$6:$K$10</c:f>
              <c:numCache>
                <c:formatCode>0%</c:formatCode>
                <c:ptCount val="5"/>
                <c:pt idx="0">
                  <c:v>0.82825090092466591</c:v>
                </c:pt>
                <c:pt idx="1">
                  <c:v>0.93202480942992527</c:v>
                </c:pt>
                <c:pt idx="2">
                  <c:v>0.84122572732941947</c:v>
                </c:pt>
                <c:pt idx="3">
                  <c:v>0.64255407341524884</c:v>
                </c:pt>
                <c:pt idx="4">
                  <c:v>0.62104037109375321</c:v>
                </c:pt>
              </c:numCache>
            </c:numRef>
          </c:val>
          <c:extLst>
            <c:ext xmlns:c16="http://schemas.microsoft.com/office/drawing/2014/chart" uri="{C3380CC4-5D6E-409C-BE32-E72D297353CC}">
              <c16:uniqueId val="{00000017-F032-4677-A3A3-419DCF25F1FC}"/>
            </c:ext>
          </c:extLst>
        </c:ser>
        <c:dLbls>
          <c:showLegendKey val="0"/>
          <c:showVal val="0"/>
          <c:showCatName val="0"/>
          <c:showSerName val="0"/>
          <c:showPercent val="0"/>
          <c:showBubbleSize val="0"/>
        </c:dLbls>
        <c:gapWidth val="130"/>
        <c:overlap val="100"/>
        <c:axId val="224311168"/>
        <c:axId val="224312704"/>
      </c:barChart>
      <c:catAx>
        <c:axId val="224311168"/>
        <c:scaling>
          <c:orientation val="minMax"/>
        </c:scaling>
        <c:delete val="0"/>
        <c:axPos val="b"/>
        <c:numFmt formatCode="General" sourceLinked="0"/>
        <c:majorTickMark val="out"/>
        <c:minorTickMark val="none"/>
        <c:tickLblPos val="nextTo"/>
        <c:crossAx val="224312704"/>
        <c:crosses val="autoZero"/>
        <c:auto val="1"/>
        <c:lblAlgn val="ctr"/>
        <c:lblOffset val="100"/>
        <c:noMultiLvlLbl val="0"/>
      </c:catAx>
      <c:valAx>
        <c:axId val="224312704"/>
        <c:scaling>
          <c:orientation val="minMax"/>
          <c:max val="1"/>
          <c:min val="0"/>
        </c:scaling>
        <c:delete val="0"/>
        <c:axPos val="l"/>
        <c:majorGridlines>
          <c:spPr>
            <a:ln>
              <a:solidFill>
                <a:sysClr val="window" lastClr="FFFFFF">
                  <a:lumMod val="95000"/>
                  <a:alpha val="50000"/>
                </a:sysClr>
              </a:solidFill>
              <a:prstDash val="sysDot"/>
            </a:ln>
          </c:spPr>
        </c:majorGridlines>
        <c:numFmt formatCode="0%" sourceLinked="1"/>
        <c:majorTickMark val="out"/>
        <c:minorTickMark val="none"/>
        <c:tickLblPos val="nextTo"/>
        <c:crossAx val="224311168"/>
        <c:crosses val="autoZero"/>
        <c:crossBetween val="between"/>
        <c:majorUnit val="0.2"/>
      </c:valAx>
    </c:plotArea>
    <c:legend>
      <c:legendPos val="r"/>
      <c:layout>
        <c:manualLayout>
          <c:xMode val="edge"/>
          <c:yMode val="edge"/>
          <c:x val="0.65436474601518313"/>
          <c:y val="0.20893775855544533"/>
          <c:w val="0.33743394963301315"/>
          <c:h val="0.56254086681384907"/>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873578302712165E-2"/>
          <c:y val="7.6346153846153841E-2"/>
          <c:w val="0.89915111305531248"/>
          <c:h val="0.71187941651524334"/>
        </c:manualLayout>
      </c:layout>
      <c:barChart>
        <c:barDir val="col"/>
        <c:grouping val="percentStacked"/>
        <c:varyColors val="0"/>
        <c:ser>
          <c:idx val="0"/>
          <c:order val="0"/>
          <c:tx>
            <c:strRef>
              <c:f>'D&amp;I spndng on prevention'!$D$5</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0B0-417C-95A4-57CAF8B4EB57}"/>
                </c:ext>
              </c:extLst>
            </c:dLbl>
            <c:dLbl>
              <c:idx val="1"/>
              <c:delete val="1"/>
              <c:extLst>
                <c:ext xmlns:c15="http://schemas.microsoft.com/office/drawing/2012/chart" uri="{CE6537A1-D6FC-4f65-9D91-7224C49458BB}"/>
                <c:ext xmlns:c16="http://schemas.microsoft.com/office/drawing/2014/chart" uri="{C3380CC4-5D6E-409C-BE32-E72D297353CC}">
                  <c16:uniqueId val="{00000001-80B0-417C-95A4-57CAF8B4EB57}"/>
                </c:ext>
              </c:extLst>
            </c:dLbl>
            <c:dLbl>
              <c:idx val="2"/>
              <c:delete val="1"/>
              <c:extLst>
                <c:ext xmlns:c15="http://schemas.microsoft.com/office/drawing/2012/chart" uri="{CE6537A1-D6FC-4f65-9D91-7224C49458BB}"/>
                <c:ext xmlns:c16="http://schemas.microsoft.com/office/drawing/2014/chart" uri="{C3380CC4-5D6E-409C-BE32-E72D297353CC}">
                  <c16:uniqueId val="{00000002-80B0-417C-95A4-57CAF8B4EB57}"/>
                </c:ext>
              </c:extLst>
            </c:dLbl>
            <c:dLbl>
              <c:idx val="3"/>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0B0-417C-95A4-57CAF8B4EB57}"/>
                </c:ext>
              </c:extLst>
            </c:dLbl>
            <c:dLbl>
              <c:idx val="4"/>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0B0-417C-95A4-57CAF8B4EB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prevention'!$B$6:$B$10</c:f>
              <c:numCache>
                <c:formatCode>General</c:formatCode>
                <c:ptCount val="5"/>
                <c:pt idx="0">
                  <c:v>2007</c:v>
                </c:pt>
                <c:pt idx="1">
                  <c:v>2008</c:v>
                </c:pt>
                <c:pt idx="2">
                  <c:v>2009</c:v>
                </c:pt>
                <c:pt idx="3">
                  <c:v>2010</c:v>
                </c:pt>
                <c:pt idx="4">
                  <c:v>2011</c:v>
                </c:pt>
              </c:numCache>
            </c:numRef>
          </c:cat>
          <c:val>
            <c:numRef>
              <c:f>'D&amp;I spndng on prevention'!$D$6:$D$10</c:f>
              <c:numCache>
                <c:formatCode>0%</c:formatCode>
                <c:ptCount val="5"/>
                <c:pt idx="0">
                  <c:v>0</c:v>
                </c:pt>
                <c:pt idx="1">
                  <c:v>0</c:v>
                </c:pt>
                <c:pt idx="2">
                  <c:v>0</c:v>
                </c:pt>
                <c:pt idx="3">
                  <c:v>1.4668051290441653E-2</c:v>
                </c:pt>
                <c:pt idx="4">
                  <c:v>7.1546093509641069E-3</c:v>
                </c:pt>
              </c:numCache>
            </c:numRef>
          </c:val>
          <c:extLst>
            <c:ext xmlns:c16="http://schemas.microsoft.com/office/drawing/2014/chart" uri="{C3380CC4-5D6E-409C-BE32-E72D297353CC}">
              <c16:uniqueId val="{00000005-80B0-417C-95A4-57CAF8B4EB57}"/>
            </c:ext>
          </c:extLst>
        </c:ser>
        <c:ser>
          <c:idx val="1"/>
          <c:order val="1"/>
          <c:tx>
            <c:strRef>
              <c:f>'D&amp;I spndng on prevention'!$F$5</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0B0-417C-95A4-57CAF8B4EB57}"/>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0B0-417C-95A4-57CAF8B4EB57}"/>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0B0-417C-95A4-57CAF8B4EB57}"/>
                </c:ext>
              </c:extLst>
            </c:dLbl>
            <c:dLbl>
              <c:idx val="3"/>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0B0-417C-95A4-57CAF8B4EB57}"/>
                </c:ext>
              </c:extLst>
            </c:dLbl>
            <c:dLbl>
              <c:idx val="4"/>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0B0-417C-95A4-57CAF8B4EB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prevention'!$B$6:$B$10</c:f>
              <c:numCache>
                <c:formatCode>General</c:formatCode>
                <c:ptCount val="5"/>
                <c:pt idx="0">
                  <c:v>2007</c:v>
                </c:pt>
                <c:pt idx="1">
                  <c:v>2008</c:v>
                </c:pt>
                <c:pt idx="2">
                  <c:v>2009</c:v>
                </c:pt>
                <c:pt idx="3">
                  <c:v>2010</c:v>
                </c:pt>
                <c:pt idx="4">
                  <c:v>2011</c:v>
                </c:pt>
              </c:numCache>
            </c:numRef>
          </c:cat>
          <c:val>
            <c:numRef>
              <c:f>'D&amp;I spndng on prevention'!$F$6:$F$10</c:f>
              <c:numCache>
                <c:formatCode>0%</c:formatCode>
                <c:ptCount val="5"/>
                <c:pt idx="0">
                  <c:v>0.99999999225280944</c:v>
                </c:pt>
                <c:pt idx="1">
                  <c:v>1</c:v>
                </c:pt>
                <c:pt idx="2">
                  <c:v>1</c:v>
                </c:pt>
                <c:pt idx="3">
                  <c:v>0.98533193516690176</c:v>
                </c:pt>
                <c:pt idx="4">
                  <c:v>0.99284539064903587</c:v>
                </c:pt>
              </c:numCache>
            </c:numRef>
          </c:val>
          <c:extLst>
            <c:ext xmlns:c16="http://schemas.microsoft.com/office/drawing/2014/chart" uri="{C3380CC4-5D6E-409C-BE32-E72D297353CC}">
              <c16:uniqueId val="{0000000B-80B0-417C-95A4-57CAF8B4EB57}"/>
            </c:ext>
          </c:extLst>
        </c:ser>
        <c:dLbls>
          <c:showLegendKey val="0"/>
          <c:showVal val="0"/>
          <c:showCatName val="0"/>
          <c:showSerName val="0"/>
          <c:showPercent val="0"/>
          <c:showBubbleSize val="0"/>
        </c:dLbls>
        <c:gapWidth val="170"/>
        <c:overlap val="100"/>
        <c:axId val="224895360"/>
        <c:axId val="224896896"/>
      </c:barChart>
      <c:catAx>
        <c:axId val="224895360"/>
        <c:scaling>
          <c:orientation val="minMax"/>
        </c:scaling>
        <c:delete val="0"/>
        <c:axPos val="b"/>
        <c:numFmt formatCode="General" sourceLinked="1"/>
        <c:majorTickMark val="out"/>
        <c:minorTickMark val="none"/>
        <c:tickLblPos val="nextTo"/>
        <c:crossAx val="224896896"/>
        <c:crosses val="autoZero"/>
        <c:auto val="1"/>
        <c:lblAlgn val="ctr"/>
        <c:lblOffset val="100"/>
        <c:noMultiLvlLbl val="0"/>
      </c:catAx>
      <c:valAx>
        <c:axId val="224896896"/>
        <c:scaling>
          <c:orientation val="minMax"/>
          <c:max val="1"/>
          <c:min val="0"/>
        </c:scaling>
        <c:delete val="0"/>
        <c:axPos val="l"/>
        <c:majorGridlines>
          <c:spPr>
            <a:ln w="9525">
              <a:solidFill>
                <a:sysClr val="window" lastClr="FFFFFF">
                  <a:lumMod val="75000"/>
                </a:sysClr>
              </a:solidFill>
              <a:prstDash val="dash"/>
            </a:ln>
          </c:spPr>
        </c:majorGridlines>
        <c:numFmt formatCode="0%" sourceLinked="1"/>
        <c:majorTickMark val="out"/>
        <c:minorTickMark val="none"/>
        <c:tickLblPos val="nextTo"/>
        <c:crossAx val="224895360"/>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32106700948091E-2"/>
          <c:y val="7.4905660377358491E-2"/>
          <c:w val="0.88886041030585461"/>
          <c:h val="0.69844772941118205"/>
        </c:manualLayout>
      </c:layout>
      <c:barChart>
        <c:barDir val="col"/>
        <c:grouping val="percentStacked"/>
        <c:varyColors val="0"/>
        <c:ser>
          <c:idx val="0"/>
          <c:order val="0"/>
          <c:tx>
            <c:strRef>
              <c:f>'D&amp;I spndng on treatmnt'!$D$5</c:f>
              <c:strCache>
                <c:ptCount val="1"/>
                <c:pt idx="0">
                  <c:v>% Domestic (public) sources</c:v>
                </c:pt>
              </c:strCache>
            </c:strRef>
          </c:tx>
          <c:spPr>
            <a:solidFill>
              <a:srgbClr val="88C540"/>
            </a:solidFill>
            <a:ln>
              <a:noFill/>
            </a:ln>
          </c:spPr>
          <c:invertIfNegative val="0"/>
          <c:cat>
            <c:numRef>
              <c:f>'D&amp;I spndng on treatmnt'!$B$6:$B$10</c:f>
              <c:numCache>
                <c:formatCode>General</c:formatCode>
                <c:ptCount val="5"/>
                <c:pt idx="0">
                  <c:v>2007</c:v>
                </c:pt>
                <c:pt idx="1">
                  <c:v>2008</c:v>
                </c:pt>
                <c:pt idx="2">
                  <c:v>2009</c:v>
                </c:pt>
                <c:pt idx="3">
                  <c:v>2010</c:v>
                </c:pt>
                <c:pt idx="4">
                  <c:v>2011</c:v>
                </c:pt>
              </c:numCache>
            </c:numRef>
          </c:cat>
          <c:val>
            <c:numRef>
              <c:f>'D&amp;I spndng on treatmnt'!$D$6:$D$10</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0-247A-4991-B230-BF8F906E3768}"/>
            </c:ext>
          </c:extLst>
        </c:ser>
        <c:ser>
          <c:idx val="1"/>
          <c:order val="1"/>
          <c:tx>
            <c:strRef>
              <c:f>'D&amp;I spndng on treatmnt'!$F$5</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47A-4991-B230-BF8F906E3768}"/>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47A-4991-B230-BF8F906E3768}"/>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47A-4991-B230-BF8F906E3768}"/>
                </c:ext>
              </c:extLst>
            </c:dLbl>
            <c:dLbl>
              <c:idx val="3"/>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47A-4991-B230-BF8F906E3768}"/>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47A-4991-B230-BF8F906E376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treatmnt'!$B$6:$B$10</c:f>
              <c:numCache>
                <c:formatCode>General</c:formatCode>
                <c:ptCount val="5"/>
                <c:pt idx="0">
                  <c:v>2007</c:v>
                </c:pt>
                <c:pt idx="1">
                  <c:v>2008</c:v>
                </c:pt>
                <c:pt idx="2">
                  <c:v>2009</c:v>
                </c:pt>
                <c:pt idx="3">
                  <c:v>2010</c:v>
                </c:pt>
                <c:pt idx="4">
                  <c:v>2011</c:v>
                </c:pt>
              </c:numCache>
            </c:numRef>
          </c:cat>
          <c:val>
            <c:numRef>
              <c:f>'D&amp;I spndng on treatmnt'!$F$6:$F$10</c:f>
              <c:numCache>
                <c:formatCode>0%</c:formatCode>
                <c:ptCount val="5"/>
                <c:pt idx="0">
                  <c:v>1</c:v>
                </c:pt>
                <c:pt idx="1">
                  <c:v>1</c:v>
                </c:pt>
                <c:pt idx="2">
                  <c:v>1</c:v>
                </c:pt>
                <c:pt idx="3">
                  <c:v>1.0000000259593185</c:v>
                </c:pt>
                <c:pt idx="4">
                  <c:v>1</c:v>
                </c:pt>
              </c:numCache>
            </c:numRef>
          </c:val>
          <c:extLst>
            <c:ext xmlns:c16="http://schemas.microsoft.com/office/drawing/2014/chart" uri="{C3380CC4-5D6E-409C-BE32-E72D297353CC}">
              <c16:uniqueId val="{00000006-247A-4991-B230-BF8F906E3768}"/>
            </c:ext>
          </c:extLst>
        </c:ser>
        <c:dLbls>
          <c:showLegendKey val="0"/>
          <c:showVal val="0"/>
          <c:showCatName val="0"/>
          <c:showSerName val="0"/>
          <c:showPercent val="0"/>
          <c:showBubbleSize val="0"/>
        </c:dLbls>
        <c:gapWidth val="160"/>
        <c:overlap val="100"/>
        <c:axId val="140446336"/>
        <c:axId val="158537600"/>
      </c:barChart>
      <c:catAx>
        <c:axId val="140446336"/>
        <c:scaling>
          <c:orientation val="minMax"/>
        </c:scaling>
        <c:delete val="0"/>
        <c:axPos val="b"/>
        <c:numFmt formatCode="General" sourceLinked="1"/>
        <c:majorTickMark val="out"/>
        <c:minorTickMark val="none"/>
        <c:tickLblPos val="nextTo"/>
        <c:crossAx val="158537600"/>
        <c:crosses val="autoZero"/>
        <c:auto val="1"/>
        <c:lblAlgn val="ctr"/>
        <c:lblOffset val="100"/>
        <c:noMultiLvlLbl val="0"/>
      </c:catAx>
      <c:valAx>
        <c:axId val="158537600"/>
        <c:scaling>
          <c:orientation val="minMax"/>
          <c:max val="1"/>
          <c:min val="0"/>
        </c:scaling>
        <c:delete val="0"/>
        <c:axPos val="l"/>
        <c:majorGridlines>
          <c:spPr>
            <a:ln w="12700">
              <a:solidFill>
                <a:sysClr val="window" lastClr="FFFFFF">
                  <a:lumMod val="75000"/>
                </a:sysClr>
              </a:solidFill>
              <a:prstDash val="dash"/>
            </a:ln>
          </c:spPr>
        </c:majorGridlines>
        <c:numFmt formatCode="0%" sourceLinked="1"/>
        <c:majorTickMark val="out"/>
        <c:minorTickMark val="none"/>
        <c:tickLblPos val="nextTo"/>
        <c:crossAx val="140446336"/>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2288944651149"/>
          <c:y val="9.9015223097112873E-2"/>
          <c:w val="0.87757716465306457"/>
          <c:h val="0.65514671916010503"/>
        </c:manualLayout>
      </c:layout>
      <c:barChart>
        <c:barDir val="col"/>
        <c:grouping val="clustered"/>
        <c:varyColors val="0"/>
        <c:ser>
          <c:idx val="0"/>
          <c:order val="0"/>
          <c:tx>
            <c:strRef>
              <c:f>'Prevention programmes'!$A$4</c:f>
              <c:strCache>
                <c:ptCount val="1"/>
                <c:pt idx="0">
                  <c:v>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programmes'!$B$3:$H$3</c:f>
              <c:strCache>
                <c:ptCount val="7"/>
                <c:pt idx="0">
                  <c:v>2008</c:v>
                </c:pt>
                <c:pt idx="1">
                  <c:v>2009</c:v>
                </c:pt>
                <c:pt idx="2">
                  <c:v>2010</c:v>
                </c:pt>
                <c:pt idx="3">
                  <c:v>2011</c:v>
                </c:pt>
                <c:pt idx="4">
                  <c:v>2012</c:v>
                </c:pt>
                <c:pt idx="5">
                  <c:v>2013</c:v>
                </c:pt>
                <c:pt idx="6">
                  <c:v>2014</c:v>
                </c:pt>
              </c:strCache>
            </c:strRef>
          </c:cat>
          <c:val>
            <c:numRef>
              <c:f>'Prevention programmes'!$B$4:$H$4</c:f>
              <c:numCache>
                <c:formatCode>0</c:formatCode>
                <c:ptCount val="7"/>
                <c:pt idx="0" formatCode="General">
                  <c:v>45</c:v>
                </c:pt>
                <c:pt idx="1">
                  <c:v>70</c:v>
                </c:pt>
                <c:pt idx="3">
                  <c:v>55</c:v>
                </c:pt>
                <c:pt idx="6">
                  <c:v>37.9</c:v>
                </c:pt>
              </c:numCache>
            </c:numRef>
          </c:val>
          <c:extLst>
            <c:ext xmlns:c16="http://schemas.microsoft.com/office/drawing/2014/chart" uri="{C3380CC4-5D6E-409C-BE32-E72D297353CC}">
              <c16:uniqueId val="{00000000-A8B1-41CF-8F12-826CC54A5F29}"/>
            </c:ext>
          </c:extLst>
        </c:ser>
        <c:ser>
          <c:idx val="1"/>
          <c:order val="1"/>
          <c:tx>
            <c:strRef>
              <c:f>'Prevention programmes'!$A$5</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programmes'!$B$3:$H$3</c:f>
              <c:strCache>
                <c:ptCount val="7"/>
                <c:pt idx="0">
                  <c:v>2008</c:v>
                </c:pt>
                <c:pt idx="1">
                  <c:v>2009</c:v>
                </c:pt>
                <c:pt idx="2">
                  <c:v>2010</c:v>
                </c:pt>
                <c:pt idx="3">
                  <c:v>2011</c:v>
                </c:pt>
                <c:pt idx="4">
                  <c:v>2012</c:v>
                </c:pt>
                <c:pt idx="5">
                  <c:v>2013</c:v>
                </c:pt>
                <c:pt idx="6">
                  <c:v>2014</c:v>
                </c:pt>
              </c:strCache>
            </c:strRef>
          </c:cat>
          <c:val>
            <c:numRef>
              <c:f>'Prevention programmes'!$B$5:$H$5</c:f>
              <c:numCache>
                <c:formatCode>General</c:formatCode>
                <c:ptCount val="7"/>
                <c:pt idx="6" formatCode="0">
                  <c:v>4.0999999999999996</c:v>
                </c:pt>
              </c:numCache>
            </c:numRef>
          </c:val>
          <c:extLst>
            <c:ext xmlns:c16="http://schemas.microsoft.com/office/drawing/2014/chart" uri="{C3380CC4-5D6E-409C-BE32-E72D297353CC}">
              <c16:uniqueId val="{00000001-A8B1-41CF-8F12-826CC54A5F29}"/>
            </c:ext>
          </c:extLst>
        </c:ser>
        <c:ser>
          <c:idx val="2"/>
          <c:order val="2"/>
          <c:tx>
            <c:strRef>
              <c:f>'Prevention programmes'!$A$6</c:f>
              <c:strCache>
                <c:ptCount val="1"/>
                <c:pt idx="0">
                  <c:v>Transgender **</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programmes'!$B$3:$H$3</c:f>
              <c:strCache>
                <c:ptCount val="7"/>
                <c:pt idx="0">
                  <c:v>2008</c:v>
                </c:pt>
                <c:pt idx="1">
                  <c:v>2009</c:v>
                </c:pt>
                <c:pt idx="2">
                  <c:v>2010</c:v>
                </c:pt>
                <c:pt idx="3">
                  <c:v>2011</c:v>
                </c:pt>
                <c:pt idx="4">
                  <c:v>2012</c:v>
                </c:pt>
                <c:pt idx="5">
                  <c:v>2013</c:v>
                </c:pt>
                <c:pt idx="6">
                  <c:v>2014</c:v>
                </c:pt>
              </c:strCache>
            </c:strRef>
          </c:cat>
          <c:val>
            <c:numRef>
              <c:f>'Prevention programmes'!$B$6:$H$6</c:f>
              <c:numCache>
                <c:formatCode>General</c:formatCode>
                <c:ptCount val="7"/>
                <c:pt idx="4" formatCode="0">
                  <c:v>3.4</c:v>
                </c:pt>
              </c:numCache>
            </c:numRef>
          </c:val>
          <c:extLst>
            <c:ext xmlns:c16="http://schemas.microsoft.com/office/drawing/2014/chart" uri="{C3380CC4-5D6E-409C-BE32-E72D297353CC}">
              <c16:uniqueId val="{00000002-A8B1-41CF-8F12-826CC54A5F29}"/>
            </c:ext>
          </c:extLst>
        </c:ser>
        <c:dLbls>
          <c:showLegendKey val="0"/>
          <c:showVal val="0"/>
          <c:showCatName val="0"/>
          <c:showSerName val="0"/>
          <c:showPercent val="0"/>
          <c:showBubbleSize val="0"/>
        </c:dLbls>
        <c:gapWidth val="80"/>
        <c:axId val="175883392"/>
        <c:axId val="176039040"/>
      </c:barChart>
      <c:scatterChart>
        <c:scatterStyle val="lineMarker"/>
        <c:varyColors val="0"/>
        <c:ser>
          <c:idx val="3"/>
          <c:order val="3"/>
          <c:tx>
            <c:strRef>
              <c:f>'Prevention programmes'!$M$2</c:f>
              <c:strCache>
                <c:ptCount val="1"/>
                <c:pt idx="0">
                  <c:v>t</c:v>
                </c:pt>
              </c:strCache>
            </c:strRef>
          </c:tx>
          <c:spPr>
            <a:ln w="19050">
              <a:solidFill>
                <a:srgbClr val="E31837"/>
              </a:solidFill>
              <a:prstDash val="dash"/>
            </a:ln>
          </c:spPr>
          <c:marker>
            <c:symbol val="none"/>
          </c:marker>
          <c:xVal>
            <c:numRef>
              <c:f>'Prevention programmes'!$L$3:$L$4</c:f>
              <c:numCache>
                <c:formatCode>General</c:formatCode>
                <c:ptCount val="2"/>
                <c:pt idx="0">
                  <c:v>0</c:v>
                </c:pt>
                <c:pt idx="1">
                  <c:v>1</c:v>
                </c:pt>
              </c:numCache>
            </c:numRef>
          </c:xVal>
          <c:yVal>
            <c:numRef>
              <c:f>'Prevention programmes'!$M$3:$M$4</c:f>
              <c:numCache>
                <c:formatCode>General</c:formatCode>
                <c:ptCount val="2"/>
                <c:pt idx="0">
                  <c:v>90</c:v>
                </c:pt>
                <c:pt idx="1">
                  <c:v>90</c:v>
                </c:pt>
              </c:numCache>
            </c:numRef>
          </c:yVal>
          <c:smooth val="0"/>
          <c:extLst>
            <c:ext xmlns:c16="http://schemas.microsoft.com/office/drawing/2014/chart" uri="{C3380CC4-5D6E-409C-BE32-E72D297353CC}">
              <c16:uniqueId val="{00000003-A8B1-41CF-8F12-826CC54A5F29}"/>
            </c:ext>
          </c:extLst>
        </c:ser>
        <c:dLbls>
          <c:showLegendKey val="0"/>
          <c:showVal val="0"/>
          <c:showCatName val="0"/>
          <c:showSerName val="0"/>
          <c:showPercent val="0"/>
          <c:showBubbleSize val="0"/>
        </c:dLbls>
        <c:axId val="198756224"/>
        <c:axId val="176277376"/>
      </c:scatterChart>
      <c:catAx>
        <c:axId val="175883392"/>
        <c:scaling>
          <c:orientation val="minMax"/>
        </c:scaling>
        <c:delete val="0"/>
        <c:axPos val="b"/>
        <c:numFmt formatCode="General" sourceLinked="1"/>
        <c:majorTickMark val="out"/>
        <c:minorTickMark val="none"/>
        <c:tickLblPos val="nextTo"/>
        <c:crossAx val="176039040"/>
        <c:crosses val="autoZero"/>
        <c:auto val="1"/>
        <c:lblAlgn val="ctr"/>
        <c:lblOffset val="100"/>
        <c:noMultiLvlLbl val="0"/>
      </c:catAx>
      <c:valAx>
        <c:axId val="176039040"/>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9.3995738156492821E-3"/>
              <c:y val="6.0761417322834653E-2"/>
            </c:manualLayout>
          </c:layout>
          <c:overlay val="0"/>
        </c:title>
        <c:numFmt formatCode="General" sourceLinked="1"/>
        <c:majorTickMark val="out"/>
        <c:minorTickMark val="none"/>
        <c:tickLblPos val="nextTo"/>
        <c:crossAx val="175883392"/>
        <c:crosses val="autoZero"/>
        <c:crossBetween val="between"/>
        <c:majorUnit val="10"/>
      </c:valAx>
      <c:valAx>
        <c:axId val="176277376"/>
        <c:scaling>
          <c:orientation val="minMax"/>
          <c:max val="100"/>
          <c:min val="0"/>
        </c:scaling>
        <c:delete val="1"/>
        <c:axPos val="r"/>
        <c:numFmt formatCode="General" sourceLinked="1"/>
        <c:majorTickMark val="out"/>
        <c:minorTickMark val="none"/>
        <c:tickLblPos val="nextTo"/>
        <c:crossAx val="198756224"/>
        <c:crosses val="max"/>
        <c:crossBetween val="midCat"/>
        <c:majorUnit val="10"/>
      </c:valAx>
      <c:valAx>
        <c:axId val="198756224"/>
        <c:scaling>
          <c:orientation val="minMax"/>
          <c:max val="1"/>
          <c:min val="0"/>
        </c:scaling>
        <c:delete val="1"/>
        <c:axPos val="t"/>
        <c:numFmt formatCode="General" sourceLinked="1"/>
        <c:majorTickMark val="out"/>
        <c:minorTickMark val="none"/>
        <c:tickLblPos val="nextTo"/>
        <c:crossAx val="176277376"/>
        <c:crosses val="max"/>
        <c:crossBetween val="midCat"/>
        <c:majorUnit val="0.2"/>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32752280466934E-2"/>
          <c:y val="6.2335928403956388E-2"/>
          <c:w val="0.90006755131704153"/>
          <c:h val="0.73856296639227004"/>
        </c:manualLayout>
      </c:layout>
      <c:barChart>
        <c:barDir val="col"/>
        <c:grouping val="clustered"/>
        <c:varyColors val="0"/>
        <c:ser>
          <c:idx val="0"/>
          <c:order val="0"/>
          <c:tx>
            <c:strRef>
              <c:f>'HIV testing KP'!$A$3</c:f>
              <c:strCache>
                <c:ptCount val="1"/>
                <c:pt idx="0">
                  <c:v>Female sex workers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KP'!$B$2:$I$2</c:f>
              <c:numCache>
                <c:formatCode>General</c:formatCode>
                <c:ptCount val="8"/>
                <c:pt idx="0">
                  <c:v>2007</c:v>
                </c:pt>
                <c:pt idx="1">
                  <c:v>2008</c:v>
                </c:pt>
                <c:pt idx="2">
                  <c:v>2009</c:v>
                </c:pt>
                <c:pt idx="3">
                  <c:v>2010</c:v>
                </c:pt>
                <c:pt idx="4">
                  <c:v>2011</c:v>
                </c:pt>
                <c:pt idx="5">
                  <c:v>2012</c:v>
                </c:pt>
                <c:pt idx="6">
                  <c:v>2013</c:v>
                </c:pt>
                <c:pt idx="7">
                  <c:v>2014</c:v>
                </c:pt>
              </c:numCache>
            </c:numRef>
          </c:cat>
          <c:val>
            <c:numRef>
              <c:f>'HIV testing KP'!$B$3:$I$3</c:f>
              <c:numCache>
                <c:formatCode>General</c:formatCode>
                <c:ptCount val="8"/>
                <c:pt idx="1">
                  <c:v>15</c:v>
                </c:pt>
                <c:pt idx="2">
                  <c:v>14</c:v>
                </c:pt>
                <c:pt idx="4">
                  <c:v>22</c:v>
                </c:pt>
                <c:pt idx="7">
                  <c:v>38</c:v>
                </c:pt>
              </c:numCache>
            </c:numRef>
          </c:val>
          <c:extLst>
            <c:ext xmlns:c16="http://schemas.microsoft.com/office/drawing/2014/chart" uri="{C3380CC4-5D6E-409C-BE32-E72D297353CC}">
              <c16:uniqueId val="{00000000-F984-443F-B6F5-53ED6C2F5610}"/>
            </c:ext>
          </c:extLst>
        </c:ser>
        <c:ser>
          <c:idx val="1"/>
          <c:order val="1"/>
          <c:tx>
            <c:strRef>
              <c:f>'HIV testing KP'!$A$4</c:f>
              <c:strCache>
                <c:ptCount val="1"/>
                <c:pt idx="0">
                  <c:v>Men who have sex with men</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KP'!$B$2:$I$2</c:f>
              <c:numCache>
                <c:formatCode>General</c:formatCode>
                <c:ptCount val="8"/>
                <c:pt idx="0">
                  <c:v>2007</c:v>
                </c:pt>
                <c:pt idx="1">
                  <c:v>2008</c:v>
                </c:pt>
                <c:pt idx="2">
                  <c:v>2009</c:v>
                </c:pt>
                <c:pt idx="3">
                  <c:v>2010</c:v>
                </c:pt>
                <c:pt idx="4">
                  <c:v>2011</c:v>
                </c:pt>
                <c:pt idx="5">
                  <c:v>2012</c:v>
                </c:pt>
                <c:pt idx="6">
                  <c:v>2013</c:v>
                </c:pt>
                <c:pt idx="7">
                  <c:v>2014</c:v>
                </c:pt>
              </c:numCache>
            </c:numRef>
          </c:cat>
          <c:val>
            <c:numRef>
              <c:f>'HIV testing KP'!$B$4:$I$4</c:f>
              <c:numCache>
                <c:formatCode>General</c:formatCode>
                <c:ptCount val="8"/>
                <c:pt idx="0">
                  <c:v>6</c:v>
                </c:pt>
                <c:pt idx="2">
                  <c:v>14</c:v>
                </c:pt>
                <c:pt idx="7">
                  <c:v>18.100000000000001</c:v>
                </c:pt>
              </c:numCache>
            </c:numRef>
          </c:val>
          <c:extLst>
            <c:ext xmlns:c16="http://schemas.microsoft.com/office/drawing/2014/chart" uri="{C3380CC4-5D6E-409C-BE32-E72D297353CC}">
              <c16:uniqueId val="{00000001-F984-443F-B6F5-53ED6C2F5610}"/>
            </c:ext>
          </c:extLst>
        </c:ser>
        <c:ser>
          <c:idx val="2"/>
          <c:order val="2"/>
          <c:tx>
            <c:strRef>
              <c:f>'HIV testing KP'!$A$5</c:f>
              <c:strCache>
                <c:ptCount val="1"/>
                <c:pt idx="0">
                  <c:v>Transgender</c:v>
                </c:pt>
              </c:strCache>
            </c:strRef>
          </c:tx>
          <c:spPr>
            <a:solidFill>
              <a:srgbClr val="EC008C"/>
            </a:solidFill>
            <a:ln>
              <a:noFill/>
            </a:ln>
          </c:spPr>
          <c:invertIfNegative val="0"/>
          <c:dLbls>
            <c:dLbl>
              <c:idx val="4"/>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A75-4C19-A1CF-164D162B3C3D}"/>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KP'!$B$2:$I$2</c:f>
              <c:numCache>
                <c:formatCode>General</c:formatCode>
                <c:ptCount val="8"/>
                <c:pt idx="0">
                  <c:v>2007</c:v>
                </c:pt>
                <c:pt idx="1">
                  <c:v>2008</c:v>
                </c:pt>
                <c:pt idx="2">
                  <c:v>2009</c:v>
                </c:pt>
                <c:pt idx="3">
                  <c:v>2010</c:v>
                </c:pt>
                <c:pt idx="4">
                  <c:v>2011</c:v>
                </c:pt>
                <c:pt idx="5">
                  <c:v>2012</c:v>
                </c:pt>
                <c:pt idx="6">
                  <c:v>2013</c:v>
                </c:pt>
                <c:pt idx="7">
                  <c:v>2014</c:v>
                </c:pt>
              </c:numCache>
            </c:numRef>
          </c:cat>
          <c:val>
            <c:numRef>
              <c:f>'HIV testing KP'!$B$5:$I$5</c:f>
              <c:numCache>
                <c:formatCode>General</c:formatCode>
                <c:ptCount val="8"/>
                <c:pt idx="5">
                  <c:v>36.4</c:v>
                </c:pt>
              </c:numCache>
            </c:numRef>
          </c:val>
          <c:extLst>
            <c:ext xmlns:c16="http://schemas.microsoft.com/office/drawing/2014/chart" uri="{C3380CC4-5D6E-409C-BE32-E72D297353CC}">
              <c16:uniqueId val="{00000003-F984-443F-B6F5-53ED6C2F5610}"/>
            </c:ext>
          </c:extLst>
        </c:ser>
        <c:dLbls>
          <c:showLegendKey val="0"/>
          <c:showVal val="0"/>
          <c:showCatName val="0"/>
          <c:showSerName val="0"/>
          <c:showPercent val="0"/>
          <c:showBubbleSize val="0"/>
        </c:dLbls>
        <c:gapWidth val="30"/>
        <c:axId val="226714368"/>
        <c:axId val="226715904"/>
      </c:barChart>
      <c:scatterChart>
        <c:scatterStyle val="lineMarker"/>
        <c:varyColors val="0"/>
        <c:ser>
          <c:idx val="3"/>
          <c:order val="3"/>
          <c:tx>
            <c:strRef>
              <c:f>'HIV testing KP'!$M$2</c:f>
              <c:strCache>
                <c:ptCount val="1"/>
                <c:pt idx="0">
                  <c:v>t</c:v>
                </c:pt>
              </c:strCache>
            </c:strRef>
          </c:tx>
          <c:spPr>
            <a:ln w="19050">
              <a:solidFill>
                <a:srgbClr val="E31837"/>
              </a:solidFill>
              <a:prstDash val="dash"/>
            </a:ln>
          </c:spPr>
          <c:marker>
            <c:symbol val="none"/>
          </c:marker>
          <c:xVal>
            <c:numRef>
              <c:f>'HIV testing KP'!$L$3:$L$4</c:f>
              <c:numCache>
                <c:formatCode>General</c:formatCode>
                <c:ptCount val="2"/>
                <c:pt idx="0">
                  <c:v>0</c:v>
                </c:pt>
                <c:pt idx="1">
                  <c:v>1</c:v>
                </c:pt>
              </c:numCache>
            </c:numRef>
          </c:xVal>
          <c:yVal>
            <c:numRef>
              <c:f>'HIV testing KP'!$M$3:$M$4</c:f>
              <c:numCache>
                <c:formatCode>General</c:formatCode>
                <c:ptCount val="2"/>
                <c:pt idx="0">
                  <c:v>90</c:v>
                </c:pt>
                <c:pt idx="1">
                  <c:v>90</c:v>
                </c:pt>
              </c:numCache>
            </c:numRef>
          </c:yVal>
          <c:smooth val="0"/>
          <c:extLst>
            <c:ext xmlns:c16="http://schemas.microsoft.com/office/drawing/2014/chart" uri="{C3380CC4-5D6E-409C-BE32-E72D297353CC}">
              <c16:uniqueId val="{00000004-F984-443F-B6F5-53ED6C2F5610}"/>
            </c:ext>
          </c:extLst>
        </c:ser>
        <c:dLbls>
          <c:showLegendKey val="0"/>
          <c:showVal val="0"/>
          <c:showCatName val="0"/>
          <c:showSerName val="0"/>
          <c:showPercent val="0"/>
          <c:showBubbleSize val="0"/>
        </c:dLbls>
        <c:axId val="226744192"/>
        <c:axId val="226742656"/>
      </c:scatterChart>
      <c:catAx>
        <c:axId val="226714368"/>
        <c:scaling>
          <c:orientation val="minMax"/>
        </c:scaling>
        <c:delete val="0"/>
        <c:axPos val="b"/>
        <c:numFmt formatCode="General" sourceLinked="1"/>
        <c:majorTickMark val="out"/>
        <c:minorTickMark val="none"/>
        <c:tickLblPos val="nextTo"/>
        <c:crossAx val="226715904"/>
        <c:crosses val="autoZero"/>
        <c:auto val="1"/>
        <c:lblAlgn val="ctr"/>
        <c:lblOffset val="100"/>
        <c:noMultiLvlLbl val="0"/>
      </c:catAx>
      <c:valAx>
        <c:axId val="226715904"/>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3.1304946105037841E-4"/>
              <c:y val="2.5915701003096977E-2"/>
            </c:manualLayout>
          </c:layout>
          <c:overlay val="0"/>
        </c:title>
        <c:numFmt formatCode="General" sourceLinked="1"/>
        <c:majorTickMark val="out"/>
        <c:minorTickMark val="none"/>
        <c:tickLblPos val="nextTo"/>
        <c:crossAx val="226714368"/>
        <c:crosses val="autoZero"/>
        <c:crossBetween val="between"/>
        <c:majorUnit val="10"/>
      </c:valAx>
      <c:valAx>
        <c:axId val="226742656"/>
        <c:scaling>
          <c:orientation val="minMax"/>
          <c:max val="100"/>
          <c:min val="0"/>
        </c:scaling>
        <c:delete val="1"/>
        <c:axPos val="r"/>
        <c:numFmt formatCode="General" sourceLinked="1"/>
        <c:majorTickMark val="out"/>
        <c:minorTickMark val="none"/>
        <c:tickLblPos val="nextTo"/>
        <c:crossAx val="226744192"/>
        <c:crosses val="max"/>
        <c:crossBetween val="midCat"/>
        <c:majorUnit val="10"/>
      </c:valAx>
      <c:valAx>
        <c:axId val="226744192"/>
        <c:scaling>
          <c:orientation val="minMax"/>
          <c:max val="1"/>
          <c:min val="0"/>
        </c:scaling>
        <c:delete val="1"/>
        <c:axPos val="t"/>
        <c:numFmt formatCode="General" sourceLinked="1"/>
        <c:majorTickMark val="out"/>
        <c:minorTickMark val="none"/>
        <c:tickLblPos val="nextTo"/>
        <c:crossAx val="226742656"/>
        <c:crosses val="max"/>
        <c:crossBetween val="midCat"/>
        <c:majorUnit val="0.2"/>
      </c:valAx>
    </c:plotArea>
    <c:legend>
      <c:legendPos val="b"/>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43440128303285"/>
          <c:y val="9.1394120978497168E-2"/>
          <c:w val="0.86137978720401887"/>
          <c:h val="0.56326066470606839"/>
        </c:manualLayout>
      </c:layout>
      <c:barChart>
        <c:barDir val="col"/>
        <c:grouping val="clustered"/>
        <c:varyColors val="0"/>
        <c:ser>
          <c:idx val="0"/>
          <c:order val="0"/>
          <c:spPr>
            <a:solidFill>
              <a:srgbClr val="00AEEF"/>
            </a:solidFill>
            <a:ln>
              <a:noFill/>
            </a:ln>
            <a:effectLst>
              <a:outerShdw sx="1000" sy="1000" rotWithShape="0">
                <a:srgbClr val="000000"/>
              </a:outerShdw>
            </a:effectLst>
          </c:spPr>
          <c:invertIfNegative val="0"/>
          <c:dPt>
            <c:idx val="0"/>
            <c:invertIfNegative val="0"/>
            <c:bubble3D val="0"/>
            <c:spPr>
              <a:pattFill prst="dkUpDiag">
                <a:fgClr>
                  <a:srgbClr val="00AEEF"/>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4DEC-46AA-8782-1DD581B9756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testing_Service women'!$A$3:$A$9</c:f>
              <c:strCache>
                <c:ptCount val="7"/>
                <c:pt idx="0">
                  <c:v>Lao PDR</c:v>
                </c:pt>
                <c:pt idx="1">
                  <c:v>Luang Namtha</c:v>
                </c:pt>
                <c:pt idx="2">
                  <c:v>Bokeo</c:v>
                </c:pt>
                <c:pt idx="3">
                  <c:v>Luang Prabang</c:v>
                </c:pt>
                <c:pt idx="4">
                  <c:v>Savannakhet</c:v>
                </c:pt>
                <c:pt idx="5">
                  <c:v>Champassak</c:v>
                </c:pt>
                <c:pt idx="6">
                  <c:v>Vientiane</c:v>
                </c:pt>
              </c:strCache>
            </c:strRef>
          </c:cat>
          <c:val>
            <c:numRef>
              <c:f>'HIV testing_Service women'!$B$3:$B$9</c:f>
              <c:numCache>
                <c:formatCode>General</c:formatCode>
                <c:ptCount val="7"/>
                <c:pt idx="0">
                  <c:v>22</c:v>
                </c:pt>
                <c:pt idx="1">
                  <c:v>6</c:v>
                </c:pt>
                <c:pt idx="2">
                  <c:v>11</c:v>
                </c:pt>
                <c:pt idx="3">
                  <c:v>12</c:v>
                </c:pt>
                <c:pt idx="4">
                  <c:v>18</c:v>
                </c:pt>
                <c:pt idx="5">
                  <c:v>28</c:v>
                </c:pt>
                <c:pt idx="6">
                  <c:v>44</c:v>
                </c:pt>
              </c:numCache>
            </c:numRef>
          </c:val>
          <c:extLst>
            <c:ext xmlns:c16="http://schemas.microsoft.com/office/drawing/2014/chart" uri="{C3380CC4-5D6E-409C-BE32-E72D297353CC}">
              <c16:uniqueId val="{00000002-4DEC-46AA-8782-1DD581B9756A}"/>
            </c:ext>
          </c:extLst>
        </c:ser>
        <c:dLbls>
          <c:showLegendKey val="0"/>
          <c:showVal val="0"/>
          <c:showCatName val="0"/>
          <c:showSerName val="0"/>
          <c:showPercent val="0"/>
          <c:showBubbleSize val="0"/>
        </c:dLbls>
        <c:gapWidth val="150"/>
        <c:overlap val="-50"/>
        <c:axId val="226886400"/>
        <c:axId val="226887936"/>
      </c:barChart>
      <c:scatterChart>
        <c:scatterStyle val="lineMarker"/>
        <c:varyColors val="0"/>
        <c:ser>
          <c:idx val="1"/>
          <c:order val="1"/>
          <c:tx>
            <c:strRef>
              <c:f>'HIV testing_Service women'!$M$1</c:f>
              <c:strCache>
                <c:ptCount val="1"/>
                <c:pt idx="0">
                  <c:v>t</c:v>
                </c:pt>
              </c:strCache>
            </c:strRef>
          </c:tx>
          <c:spPr>
            <a:ln w="19050">
              <a:solidFill>
                <a:srgbClr val="E31837"/>
              </a:solidFill>
              <a:prstDash val="dash"/>
            </a:ln>
          </c:spPr>
          <c:marker>
            <c:symbol val="none"/>
          </c:marker>
          <c:xVal>
            <c:numRef>
              <c:f>'HIV testing_Service women'!$L$2:$L$3</c:f>
              <c:numCache>
                <c:formatCode>General</c:formatCode>
                <c:ptCount val="2"/>
                <c:pt idx="0">
                  <c:v>0</c:v>
                </c:pt>
                <c:pt idx="1">
                  <c:v>1</c:v>
                </c:pt>
              </c:numCache>
            </c:numRef>
          </c:xVal>
          <c:yVal>
            <c:numRef>
              <c:f>'HIV testing_Service women'!$M$2:$M$3</c:f>
              <c:numCache>
                <c:formatCode>General</c:formatCode>
                <c:ptCount val="2"/>
                <c:pt idx="0">
                  <c:v>90</c:v>
                </c:pt>
                <c:pt idx="1">
                  <c:v>90</c:v>
                </c:pt>
              </c:numCache>
            </c:numRef>
          </c:yVal>
          <c:smooth val="0"/>
          <c:extLst>
            <c:ext xmlns:c16="http://schemas.microsoft.com/office/drawing/2014/chart" uri="{C3380CC4-5D6E-409C-BE32-E72D297353CC}">
              <c16:uniqueId val="{00000003-4DEC-46AA-8782-1DD581B9756A}"/>
            </c:ext>
          </c:extLst>
        </c:ser>
        <c:dLbls>
          <c:showLegendKey val="0"/>
          <c:showVal val="0"/>
          <c:showCatName val="0"/>
          <c:showSerName val="0"/>
          <c:showPercent val="0"/>
          <c:showBubbleSize val="0"/>
        </c:dLbls>
        <c:axId val="226916224"/>
        <c:axId val="226914688"/>
      </c:scatterChart>
      <c:catAx>
        <c:axId val="226886400"/>
        <c:scaling>
          <c:orientation val="minMax"/>
        </c:scaling>
        <c:delete val="0"/>
        <c:axPos val="b"/>
        <c:numFmt formatCode="General" sourceLinked="1"/>
        <c:majorTickMark val="out"/>
        <c:minorTickMark val="none"/>
        <c:tickLblPos val="nextTo"/>
        <c:crossAx val="226887936"/>
        <c:crosses val="autoZero"/>
        <c:auto val="1"/>
        <c:lblAlgn val="ctr"/>
        <c:lblOffset val="100"/>
        <c:noMultiLvlLbl val="0"/>
      </c:catAx>
      <c:valAx>
        <c:axId val="226887936"/>
        <c:scaling>
          <c:orientation val="minMax"/>
          <c:max val="100"/>
          <c:min val="0"/>
        </c:scaling>
        <c:delete val="0"/>
        <c:axPos val="l"/>
        <c:title>
          <c:tx>
            <c:rich>
              <a:bodyPr rot="0" vert="horz"/>
              <a:lstStyle/>
              <a:p>
                <a:pPr>
                  <a:defRPr/>
                </a:pPr>
                <a:r>
                  <a:rPr lang="en-US"/>
                  <a:t>%</a:t>
                </a:r>
              </a:p>
            </c:rich>
          </c:tx>
          <c:layout>
            <c:manualLayout>
              <c:xMode val="edge"/>
              <c:yMode val="edge"/>
              <c:x val="1.3268285199897749E-2"/>
              <c:y val="5.6267850509405588E-2"/>
            </c:manualLayout>
          </c:layout>
          <c:overlay val="0"/>
        </c:title>
        <c:numFmt formatCode="General" sourceLinked="1"/>
        <c:majorTickMark val="out"/>
        <c:minorTickMark val="none"/>
        <c:tickLblPos val="nextTo"/>
        <c:crossAx val="226886400"/>
        <c:crosses val="autoZero"/>
        <c:crossBetween val="between"/>
        <c:majorUnit val="10"/>
      </c:valAx>
      <c:valAx>
        <c:axId val="226914688"/>
        <c:scaling>
          <c:orientation val="minMax"/>
          <c:max val="100"/>
          <c:min val="0"/>
        </c:scaling>
        <c:delete val="1"/>
        <c:axPos val="r"/>
        <c:numFmt formatCode="General" sourceLinked="1"/>
        <c:majorTickMark val="out"/>
        <c:minorTickMark val="none"/>
        <c:tickLblPos val="nextTo"/>
        <c:crossAx val="226916224"/>
        <c:crosses val="max"/>
        <c:crossBetween val="midCat"/>
        <c:majorUnit val="10"/>
      </c:valAx>
      <c:valAx>
        <c:axId val="226916224"/>
        <c:scaling>
          <c:orientation val="minMax"/>
          <c:max val="1"/>
          <c:min val="0"/>
        </c:scaling>
        <c:delete val="1"/>
        <c:axPos val="t"/>
        <c:numFmt formatCode="General" sourceLinked="1"/>
        <c:majorTickMark val="out"/>
        <c:minorTickMark val="none"/>
        <c:tickLblPos val="nextTo"/>
        <c:crossAx val="226914688"/>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9351779513888898"/>
        </c:manualLayout>
      </c:layout>
      <c:barChart>
        <c:barDir val="col"/>
        <c:grouping val="clustered"/>
        <c:varyColors val="0"/>
        <c:ser>
          <c:idx val="0"/>
          <c:order val="0"/>
          <c:spPr>
            <a:solidFill>
              <a:srgbClr val="00A99A"/>
            </a:solidFill>
            <a:ln>
              <a:noFill/>
            </a:ln>
          </c:spPr>
          <c:invertIfNegative val="0"/>
          <c:dLbls>
            <c:dLbl>
              <c:idx val="6"/>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7FA-4929-8F54-145DDD9F3207}"/>
                </c:ext>
              </c:extLst>
            </c:dLbl>
            <c:dLbl>
              <c:idx val="7"/>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FA-4929-8F54-145DDD9F320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Lao!$B$5:$K$5</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Lao!$B$6:$K$6</c:f>
              <c:numCache>
                <c:formatCode>0</c:formatCode>
                <c:ptCount val="10"/>
                <c:pt idx="0">
                  <c:v>102</c:v>
                </c:pt>
                <c:pt idx="1">
                  <c:v>161</c:v>
                </c:pt>
                <c:pt idx="2">
                  <c:v>214</c:v>
                </c:pt>
                <c:pt idx="3">
                  <c:v>264</c:v>
                </c:pt>
                <c:pt idx="4">
                  <c:v>182</c:v>
                </c:pt>
                <c:pt idx="5">
                  <c:v>246</c:v>
                </c:pt>
                <c:pt idx="6">
                  <c:v>0</c:v>
                </c:pt>
                <c:pt idx="7">
                  <c:v>0</c:v>
                </c:pt>
                <c:pt idx="8">
                  <c:v>246</c:v>
                </c:pt>
                <c:pt idx="9">
                  <c:v>3</c:v>
                </c:pt>
              </c:numCache>
            </c:numRef>
          </c:val>
          <c:extLst>
            <c:ext xmlns:c16="http://schemas.microsoft.com/office/drawing/2014/chart" uri="{C3380CC4-5D6E-409C-BE32-E72D297353CC}">
              <c16:uniqueId val="{00000000-2545-46FA-B734-EDB5707EDDC3}"/>
            </c:ext>
          </c:extLst>
        </c:ser>
        <c:dLbls>
          <c:showLegendKey val="0"/>
          <c:showVal val="0"/>
          <c:showCatName val="0"/>
          <c:showSerName val="0"/>
          <c:showPercent val="0"/>
          <c:showBubbleSize val="0"/>
        </c:dLbls>
        <c:gapWidth val="90"/>
        <c:axId val="227086336"/>
        <c:axId val="227087872"/>
      </c:barChart>
      <c:scatterChart>
        <c:scatterStyle val="lineMarker"/>
        <c:varyColors val="0"/>
        <c:ser>
          <c:idx val="1"/>
          <c:order val="1"/>
          <c:tx>
            <c:strRef>
              <c:f>Lao!$P$1</c:f>
              <c:strCache>
                <c:ptCount val="1"/>
                <c:pt idx="0">
                  <c:v>t1</c:v>
                </c:pt>
              </c:strCache>
            </c:strRef>
          </c:tx>
          <c:spPr>
            <a:ln w="25400">
              <a:solidFill>
                <a:srgbClr val="F78E1E"/>
              </a:solidFill>
              <a:prstDash val="dash"/>
            </a:ln>
          </c:spPr>
          <c:marker>
            <c:symbol val="none"/>
          </c:marker>
          <c:xVal>
            <c:numRef>
              <c:f>Lao!$O$2:$O$3</c:f>
              <c:numCache>
                <c:formatCode>General</c:formatCode>
                <c:ptCount val="2"/>
                <c:pt idx="0">
                  <c:v>0</c:v>
                </c:pt>
                <c:pt idx="1">
                  <c:v>1</c:v>
                </c:pt>
              </c:numCache>
            </c:numRef>
          </c:xVal>
          <c:yVal>
            <c:numRef>
              <c:f>Lao!$P$2:$P$3</c:f>
              <c:numCache>
                <c:formatCode>General</c:formatCode>
                <c:ptCount val="2"/>
                <c:pt idx="0">
                  <c:v>100</c:v>
                </c:pt>
                <c:pt idx="1">
                  <c:v>100</c:v>
                </c:pt>
              </c:numCache>
            </c:numRef>
          </c:yVal>
          <c:smooth val="0"/>
          <c:extLst>
            <c:ext xmlns:c16="http://schemas.microsoft.com/office/drawing/2014/chart" uri="{C3380CC4-5D6E-409C-BE32-E72D297353CC}">
              <c16:uniqueId val="{00000001-2545-46FA-B734-EDB5707EDDC3}"/>
            </c:ext>
          </c:extLst>
        </c:ser>
        <c:ser>
          <c:idx val="2"/>
          <c:order val="2"/>
          <c:tx>
            <c:strRef>
              <c:f>Lao!$Q$1</c:f>
              <c:strCache>
                <c:ptCount val="1"/>
                <c:pt idx="0">
                  <c:v>t2</c:v>
                </c:pt>
              </c:strCache>
            </c:strRef>
          </c:tx>
          <c:spPr>
            <a:ln w="25400">
              <a:solidFill>
                <a:srgbClr val="00A99A"/>
              </a:solidFill>
              <a:prstDash val="dash"/>
            </a:ln>
          </c:spPr>
          <c:marker>
            <c:symbol val="none"/>
          </c:marker>
          <c:xVal>
            <c:numRef>
              <c:f>Lao!$O$2:$O$3</c:f>
              <c:numCache>
                <c:formatCode>General</c:formatCode>
                <c:ptCount val="2"/>
                <c:pt idx="0">
                  <c:v>0</c:v>
                </c:pt>
                <c:pt idx="1">
                  <c:v>1</c:v>
                </c:pt>
              </c:numCache>
            </c:numRef>
          </c:xVal>
          <c:yVal>
            <c:numRef>
              <c:f>Lao!$Q$2:$Q$3</c:f>
              <c:numCache>
                <c:formatCode>General</c:formatCode>
                <c:ptCount val="2"/>
                <c:pt idx="0">
                  <c:v>200</c:v>
                </c:pt>
                <c:pt idx="1">
                  <c:v>200</c:v>
                </c:pt>
              </c:numCache>
            </c:numRef>
          </c:yVal>
          <c:smooth val="0"/>
          <c:extLst>
            <c:ext xmlns:c16="http://schemas.microsoft.com/office/drawing/2014/chart" uri="{C3380CC4-5D6E-409C-BE32-E72D297353CC}">
              <c16:uniqueId val="{00000002-2545-46FA-B734-EDB5707EDDC3}"/>
            </c:ext>
          </c:extLst>
        </c:ser>
        <c:dLbls>
          <c:showLegendKey val="0"/>
          <c:showVal val="0"/>
          <c:showCatName val="0"/>
          <c:showSerName val="0"/>
          <c:showPercent val="0"/>
          <c:showBubbleSize val="0"/>
        </c:dLbls>
        <c:axId val="227095680"/>
        <c:axId val="227089792"/>
      </c:scatterChart>
      <c:catAx>
        <c:axId val="227086336"/>
        <c:scaling>
          <c:orientation val="minMax"/>
        </c:scaling>
        <c:delete val="0"/>
        <c:axPos val="b"/>
        <c:numFmt formatCode="General" sourceLinked="0"/>
        <c:majorTickMark val="out"/>
        <c:minorTickMark val="none"/>
        <c:tickLblPos val="nextTo"/>
        <c:txPr>
          <a:bodyPr rot="-2700000"/>
          <a:lstStyle/>
          <a:p>
            <a:pPr>
              <a:defRPr/>
            </a:pPr>
            <a:endParaRPr lang="en-US"/>
          </a:p>
        </c:txPr>
        <c:crossAx val="227087872"/>
        <c:crosses val="autoZero"/>
        <c:auto val="1"/>
        <c:lblAlgn val="ctr"/>
        <c:lblOffset val="100"/>
        <c:noMultiLvlLbl val="0"/>
      </c:catAx>
      <c:valAx>
        <c:axId val="227087872"/>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227086336"/>
        <c:crosses val="autoZero"/>
        <c:crossBetween val="between"/>
        <c:majorUnit val="100"/>
      </c:valAx>
      <c:valAx>
        <c:axId val="227089792"/>
        <c:scaling>
          <c:orientation val="minMax"/>
          <c:max val="400"/>
          <c:min val="0"/>
        </c:scaling>
        <c:delete val="1"/>
        <c:axPos val="r"/>
        <c:numFmt formatCode="General" sourceLinked="1"/>
        <c:majorTickMark val="out"/>
        <c:minorTickMark val="none"/>
        <c:tickLblPos val="nextTo"/>
        <c:crossAx val="227095680"/>
        <c:crosses val="max"/>
        <c:crossBetween val="midCat"/>
        <c:majorUnit val="100"/>
      </c:valAx>
      <c:valAx>
        <c:axId val="227095680"/>
        <c:scaling>
          <c:orientation val="minMax"/>
          <c:max val="1"/>
          <c:min val="0"/>
        </c:scaling>
        <c:delete val="1"/>
        <c:axPos val="t"/>
        <c:numFmt formatCode="General" sourceLinked="1"/>
        <c:majorTickMark val="out"/>
        <c:minorTickMark val="none"/>
        <c:tickLblPos val="nextTo"/>
        <c:crossAx val="22708979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9673374161563"/>
          <c:y val="8.5898561446773533E-2"/>
          <c:w val="0.79433462744240302"/>
          <c:h val="0.65471007096335176"/>
        </c:manualLayout>
      </c:layout>
      <c:barChart>
        <c:barDir val="col"/>
        <c:grouping val="clustered"/>
        <c:varyColors val="0"/>
        <c:ser>
          <c:idx val="1"/>
          <c:order val="1"/>
          <c:tx>
            <c:strRef>
              <c:f>'ART scale up'!$E$3</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08E-4D61-8BD9-11347E4B7D06}"/>
                </c:ext>
              </c:extLst>
            </c:dLbl>
            <c:dLbl>
              <c:idx val="1"/>
              <c:delete val="1"/>
              <c:extLst>
                <c:ext xmlns:c15="http://schemas.microsoft.com/office/drawing/2012/chart" uri="{CE6537A1-D6FC-4f65-9D91-7224C49458BB}"/>
                <c:ext xmlns:c16="http://schemas.microsoft.com/office/drawing/2014/chart" uri="{C3380CC4-5D6E-409C-BE32-E72D297353CC}">
                  <c16:uniqueId val="{00000001-008E-4D61-8BD9-11347E4B7D06}"/>
                </c:ext>
              </c:extLst>
            </c:dLbl>
            <c:dLbl>
              <c:idx val="2"/>
              <c:delete val="1"/>
              <c:extLst>
                <c:ext xmlns:c15="http://schemas.microsoft.com/office/drawing/2012/chart" uri="{CE6537A1-D6FC-4f65-9D91-7224C49458BB}"/>
                <c:ext xmlns:c16="http://schemas.microsoft.com/office/drawing/2014/chart" uri="{C3380CC4-5D6E-409C-BE32-E72D297353CC}">
                  <c16:uniqueId val="{00000002-008E-4D61-8BD9-11347E4B7D06}"/>
                </c:ext>
              </c:extLst>
            </c:dLbl>
            <c:dLbl>
              <c:idx val="3"/>
              <c:delete val="1"/>
              <c:extLst>
                <c:ext xmlns:c15="http://schemas.microsoft.com/office/drawing/2012/chart" uri="{CE6537A1-D6FC-4f65-9D91-7224C49458BB}"/>
                <c:ext xmlns:c16="http://schemas.microsoft.com/office/drawing/2014/chart" uri="{C3380CC4-5D6E-409C-BE32-E72D297353CC}">
                  <c16:uniqueId val="{00000003-008E-4D61-8BD9-11347E4B7D06}"/>
                </c:ext>
              </c:extLst>
            </c:dLbl>
            <c:dLbl>
              <c:idx val="4"/>
              <c:delete val="1"/>
              <c:extLst>
                <c:ext xmlns:c15="http://schemas.microsoft.com/office/drawing/2012/chart" uri="{CE6537A1-D6FC-4f65-9D91-7224C49458BB}"/>
                <c:ext xmlns:c16="http://schemas.microsoft.com/office/drawing/2014/chart" uri="{C3380CC4-5D6E-409C-BE32-E72D297353CC}">
                  <c16:uniqueId val="{00000004-008E-4D61-8BD9-11347E4B7D0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up'!$C$4:$C$24</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'ART scale up'!$E$4:$E$24</c:f>
              <c:numCache>
                <c:formatCode>General</c:formatCode>
                <c:ptCount val="21"/>
                <c:pt idx="8" formatCode="#,##0">
                  <c:v>3</c:v>
                </c:pt>
                <c:pt idx="9" formatCode="#,##0">
                  <c:v>5</c:v>
                </c:pt>
                <c:pt idx="10" formatCode="#,##0">
                  <c:v>8</c:v>
                </c:pt>
                <c:pt idx="12" formatCode="#,##0">
                  <c:v>8</c:v>
                </c:pt>
                <c:pt idx="13" formatCode="#,##0">
                  <c:v>9</c:v>
                </c:pt>
                <c:pt idx="14" formatCode="#,##0">
                  <c:v>9</c:v>
                </c:pt>
                <c:pt idx="15" formatCode="#,##0">
                  <c:v>10</c:v>
                </c:pt>
              </c:numCache>
            </c:numRef>
          </c:val>
          <c:extLst>
            <c:ext xmlns:c16="http://schemas.microsoft.com/office/drawing/2014/chart" uri="{C3380CC4-5D6E-409C-BE32-E72D297353CC}">
              <c16:uniqueId val="{00000005-008E-4D61-8BD9-11347E4B7D06}"/>
            </c:ext>
          </c:extLst>
        </c:ser>
        <c:dLbls>
          <c:showLegendKey val="0"/>
          <c:showVal val="0"/>
          <c:showCatName val="0"/>
          <c:showSerName val="0"/>
          <c:showPercent val="0"/>
          <c:showBubbleSize val="0"/>
        </c:dLbls>
        <c:gapWidth val="60"/>
        <c:axId val="505718272"/>
        <c:axId val="505466240"/>
      </c:barChart>
      <c:lineChart>
        <c:grouping val="standard"/>
        <c:varyColors val="0"/>
        <c:ser>
          <c:idx val="0"/>
          <c:order val="0"/>
          <c:tx>
            <c:strRef>
              <c:f>'ART scale up'!$D$3</c:f>
              <c:strCache>
                <c:ptCount val="1"/>
                <c:pt idx="0">
                  <c:v>Number of people on ART</c:v>
                </c:pt>
              </c:strCache>
            </c:strRef>
          </c:tx>
          <c:spPr>
            <a:ln w="38100">
              <a:solidFill>
                <a:srgbClr val="00AEEF"/>
              </a:solidFill>
            </a:ln>
          </c:spPr>
          <c:marker>
            <c:symbol val="none"/>
          </c:marker>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8E-4D61-8BD9-11347E4B7D06}"/>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'ART scale up'!$C$4:$C$24</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'ART scale up'!$D$4:$D$24</c:f>
              <c:numCache>
                <c:formatCode>#,##0</c:formatCode>
                <c:ptCount val="21"/>
                <c:pt idx="0">
                  <c:v>0</c:v>
                </c:pt>
                <c:pt idx="1">
                  <c:v>0</c:v>
                </c:pt>
                <c:pt idx="2">
                  <c:v>36</c:v>
                </c:pt>
                <c:pt idx="3">
                  <c:v>38</c:v>
                </c:pt>
                <c:pt idx="4">
                  <c:v>175</c:v>
                </c:pt>
                <c:pt idx="5">
                  <c:v>326</c:v>
                </c:pt>
                <c:pt idx="6">
                  <c:v>508</c:v>
                </c:pt>
                <c:pt idx="7">
                  <c:v>736</c:v>
                </c:pt>
                <c:pt idx="8">
                  <c:v>1081</c:v>
                </c:pt>
                <c:pt idx="9">
                  <c:v>1440</c:v>
                </c:pt>
                <c:pt idx="10">
                  <c:v>1690</c:v>
                </c:pt>
                <c:pt idx="11">
                  <c:v>1988</c:v>
                </c:pt>
                <c:pt idx="12">
                  <c:v>2375</c:v>
                </c:pt>
                <c:pt idx="13">
                  <c:v>2787</c:v>
                </c:pt>
                <c:pt idx="14">
                  <c:v>3336</c:v>
                </c:pt>
                <c:pt idx="15">
                  <c:v>3879</c:v>
                </c:pt>
                <c:pt idx="16">
                  <c:v>4646</c:v>
                </c:pt>
                <c:pt idx="17">
                  <c:v>5631</c:v>
                </c:pt>
                <c:pt idx="18">
                  <c:v>6484</c:v>
                </c:pt>
                <c:pt idx="19">
                  <c:v>7300</c:v>
                </c:pt>
                <c:pt idx="20">
                  <c:v>8189</c:v>
                </c:pt>
              </c:numCache>
            </c:numRef>
          </c:val>
          <c:smooth val="0"/>
          <c:extLst>
            <c:ext xmlns:c16="http://schemas.microsoft.com/office/drawing/2014/chart" uri="{C3380CC4-5D6E-409C-BE32-E72D297353CC}">
              <c16:uniqueId val="{00000007-008E-4D61-8BD9-11347E4B7D06}"/>
            </c:ext>
          </c:extLst>
        </c:ser>
        <c:dLbls>
          <c:showLegendKey val="0"/>
          <c:showVal val="0"/>
          <c:showCatName val="0"/>
          <c:showSerName val="0"/>
          <c:showPercent val="0"/>
          <c:showBubbleSize val="0"/>
        </c:dLbls>
        <c:marker val="1"/>
        <c:smooth val="0"/>
        <c:axId val="505456896"/>
        <c:axId val="505464320"/>
      </c:lineChart>
      <c:catAx>
        <c:axId val="505456896"/>
        <c:scaling>
          <c:orientation val="minMax"/>
        </c:scaling>
        <c:delete val="0"/>
        <c:axPos val="b"/>
        <c:numFmt formatCode="General" sourceLinked="1"/>
        <c:majorTickMark val="out"/>
        <c:minorTickMark val="none"/>
        <c:tickLblPos val="nextTo"/>
        <c:txPr>
          <a:bodyPr rot="-2700000"/>
          <a:lstStyle/>
          <a:p>
            <a:pPr>
              <a:defRPr/>
            </a:pPr>
            <a:endParaRPr lang="en-US"/>
          </a:p>
        </c:txPr>
        <c:crossAx val="505464320"/>
        <c:crosses val="autoZero"/>
        <c:auto val="1"/>
        <c:lblAlgn val="ctr"/>
        <c:lblOffset val="100"/>
        <c:noMultiLvlLbl val="0"/>
      </c:catAx>
      <c:valAx>
        <c:axId val="50546432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505456896"/>
        <c:crosses val="autoZero"/>
        <c:crossBetween val="between"/>
      </c:valAx>
      <c:valAx>
        <c:axId val="505466240"/>
        <c:scaling>
          <c:orientation val="minMax"/>
          <c:max val="2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505718272"/>
        <c:crosses val="max"/>
        <c:crossBetween val="between"/>
        <c:majorUnit val="5"/>
      </c:valAx>
      <c:catAx>
        <c:axId val="505718272"/>
        <c:scaling>
          <c:orientation val="minMax"/>
        </c:scaling>
        <c:delete val="1"/>
        <c:axPos val="b"/>
        <c:numFmt formatCode="General" sourceLinked="1"/>
        <c:majorTickMark val="out"/>
        <c:minorTickMark val="none"/>
        <c:tickLblPos val="nextTo"/>
        <c:crossAx val="505466240"/>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D61-4AF3-A016-CB5B4D58DDC0}"/>
                </c:ext>
              </c:extLst>
            </c:dLbl>
            <c:spPr>
              <a:noFill/>
              <a:ln>
                <a:noFill/>
              </a:ln>
              <a:effectLst/>
            </c:spPr>
            <c:dLblPos val="inBase"/>
            <c:showLegendKey val="0"/>
            <c:showVal val="0"/>
            <c:showCatName val="0"/>
            <c:showSerName val="0"/>
            <c:showPercent val="0"/>
            <c:showBubbleSize val="0"/>
            <c:extLst>
              <c:ext xmlns:c15="http://schemas.microsoft.com/office/drawing/2012/chart" uri="{CE6537A1-D6FC-4f65-9D91-7224C49458BB}">
                <c15:showLeaderLines val="1"/>
              </c:ext>
            </c:extLst>
          </c:dLbls>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Rounded!$E$3:$E$23</c:f>
              <c:numCache>
                <c:formatCode>General</c:formatCode>
                <c:ptCount val="21"/>
                <c:pt idx="0">
                  <c:v>0</c:v>
                </c:pt>
                <c:pt idx="1">
                  <c:v>0</c:v>
                </c:pt>
                <c:pt idx="2">
                  <c:v>1</c:v>
                </c:pt>
                <c:pt idx="3">
                  <c:v>1</c:v>
                </c:pt>
                <c:pt idx="4">
                  <c:v>4</c:v>
                </c:pt>
                <c:pt idx="5">
                  <c:v>6</c:v>
                </c:pt>
                <c:pt idx="6">
                  <c:v>9</c:v>
                </c:pt>
                <c:pt idx="7">
                  <c:v>11</c:v>
                </c:pt>
                <c:pt idx="8">
                  <c:v>15</c:v>
                </c:pt>
                <c:pt idx="9">
                  <c:v>18</c:v>
                </c:pt>
                <c:pt idx="10">
                  <c:v>19</c:v>
                </c:pt>
                <c:pt idx="11">
                  <c:v>20</c:v>
                </c:pt>
                <c:pt idx="12">
                  <c:v>23</c:v>
                </c:pt>
                <c:pt idx="13">
                  <c:v>25</c:v>
                </c:pt>
                <c:pt idx="14">
                  <c:v>28</c:v>
                </c:pt>
                <c:pt idx="15">
                  <c:v>31</c:v>
                </c:pt>
                <c:pt idx="16">
                  <c:v>36</c:v>
                </c:pt>
                <c:pt idx="17">
                  <c:v>42</c:v>
                </c:pt>
                <c:pt idx="18">
                  <c:v>46</c:v>
                </c:pt>
                <c:pt idx="19">
                  <c:v>50</c:v>
                </c:pt>
                <c:pt idx="20">
                  <c:v>54</c:v>
                </c:pt>
              </c:numCache>
            </c:numRef>
          </c:val>
          <c:extLst>
            <c:ext xmlns:c16="http://schemas.microsoft.com/office/drawing/2014/chart" uri="{C3380CC4-5D6E-409C-BE32-E72D297353CC}">
              <c16:uniqueId val="{00000009-5D61-4AF3-A016-CB5B4D58DDC0}"/>
            </c:ext>
          </c:extLst>
        </c:ser>
        <c:dLbls>
          <c:showLegendKey val="0"/>
          <c:showVal val="0"/>
          <c:showCatName val="0"/>
          <c:showSerName val="0"/>
          <c:showPercent val="0"/>
          <c:showBubbleSize val="0"/>
        </c:dLbls>
        <c:gapWidth val="60"/>
        <c:axId val="38482688"/>
        <c:axId val="38472320"/>
      </c:barChart>
      <c:lineChart>
        <c:grouping val="standard"/>
        <c:varyColors val="0"/>
        <c:ser>
          <c:idx val="0"/>
          <c:order val="0"/>
          <c:tx>
            <c:strRef>
              <c:f>Rounded!$D$2</c:f>
              <c:strCache>
                <c:ptCount val="1"/>
                <c:pt idx="0">
                  <c:v> Number of people on ART </c:v>
                </c:pt>
              </c:strCache>
            </c:strRef>
          </c:tx>
          <c:spPr>
            <a:ln w="38100">
              <a:solidFill>
                <a:srgbClr val="00B0F0"/>
              </a:solidFill>
            </a:ln>
          </c:spPr>
          <c:marker>
            <c:symbol val="none"/>
          </c:marker>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D61-4AF3-A016-CB5B4D58DDC0}"/>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Rounded!$D$3:$D$23</c:f>
              <c:numCache>
                <c:formatCode>_-* #,##0_-;\-* #,##0_-;_-* "-"??_-;_-@_-</c:formatCode>
                <c:ptCount val="21"/>
                <c:pt idx="0">
                  <c:v>0</c:v>
                </c:pt>
                <c:pt idx="1">
                  <c:v>0</c:v>
                </c:pt>
                <c:pt idx="2">
                  <c:v>36</c:v>
                </c:pt>
                <c:pt idx="3">
                  <c:v>38</c:v>
                </c:pt>
                <c:pt idx="4">
                  <c:v>175</c:v>
                </c:pt>
                <c:pt idx="5">
                  <c:v>326</c:v>
                </c:pt>
                <c:pt idx="6">
                  <c:v>508</c:v>
                </c:pt>
                <c:pt idx="7">
                  <c:v>736</c:v>
                </c:pt>
                <c:pt idx="8">
                  <c:v>1081</c:v>
                </c:pt>
                <c:pt idx="9">
                  <c:v>1440</c:v>
                </c:pt>
                <c:pt idx="10">
                  <c:v>1690</c:v>
                </c:pt>
                <c:pt idx="11">
                  <c:v>1988</c:v>
                </c:pt>
                <c:pt idx="12">
                  <c:v>2375</c:v>
                </c:pt>
                <c:pt idx="13">
                  <c:v>2787</c:v>
                </c:pt>
                <c:pt idx="14">
                  <c:v>3336</c:v>
                </c:pt>
                <c:pt idx="15">
                  <c:v>3879</c:v>
                </c:pt>
                <c:pt idx="16">
                  <c:v>4646</c:v>
                </c:pt>
                <c:pt idx="17">
                  <c:v>5631</c:v>
                </c:pt>
                <c:pt idx="18">
                  <c:v>6484</c:v>
                </c:pt>
                <c:pt idx="19">
                  <c:v>7300</c:v>
                </c:pt>
                <c:pt idx="20">
                  <c:v>8189</c:v>
                </c:pt>
              </c:numCache>
            </c:numRef>
          </c:val>
          <c:smooth val="0"/>
          <c:extLst>
            <c:ext xmlns:c16="http://schemas.microsoft.com/office/drawing/2014/chart" uri="{C3380CC4-5D6E-409C-BE32-E72D297353CC}">
              <c16:uniqueId val="{0000000B-5D61-4AF3-A016-CB5B4D58DDC0}"/>
            </c:ext>
          </c:extLst>
        </c:ser>
        <c:dLbls>
          <c:showLegendKey val="0"/>
          <c:showVal val="0"/>
          <c:showCatName val="0"/>
          <c:showSerName val="0"/>
          <c:showPercent val="0"/>
          <c:showBubbleSize val="0"/>
        </c:dLbls>
        <c:marker val="1"/>
        <c:smooth val="0"/>
        <c:axId val="38468608"/>
        <c:axId val="38470400"/>
      </c:lineChart>
      <c:lineChart>
        <c:grouping val="standard"/>
        <c:varyColors val="0"/>
        <c:ser>
          <c:idx val="2"/>
          <c:order val="2"/>
          <c:tx>
            <c:strRef>
              <c:f>Rounded!$F$2</c:f>
              <c:strCache>
                <c:ptCount val="1"/>
                <c:pt idx="0">
                  <c:v>% Lower</c:v>
                </c:pt>
              </c:strCache>
            </c:strRef>
          </c:tx>
          <c:spPr>
            <a:ln w="28575">
              <a:noFill/>
            </a:ln>
          </c:spPr>
          <c:marker>
            <c:symbol val="dash"/>
            <c:size val="8"/>
            <c:spPr>
              <a:solidFill>
                <a:sysClr val="windowText" lastClr="000000"/>
              </a:solidFill>
              <a:ln>
                <a:noFill/>
              </a:ln>
            </c:spPr>
          </c:marker>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Rounded!$F$3:$F$23</c:f>
              <c:numCache>
                <c:formatCode>General</c:formatCode>
                <c:ptCount val="21"/>
                <c:pt idx="0">
                  <c:v>0</c:v>
                </c:pt>
                <c:pt idx="1">
                  <c:v>0</c:v>
                </c:pt>
                <c:pt idx="2">
                  <c:v>1</c:v>
                </c:pt>
                <c:pt idx="3">
                  <c:v>1</c:v>
                </c:pt>
                <c:pt idx="4">
                  <c:v>4</c:v>
                </c:pt>
                <c:pt idx="5">
                  <c:v>6</c:v>
                </c:pt>
                <c:pt idx="6">
                  <c:v>8</c:v>
                </c:pt>
                <c:pt idx="7">
                  <c:v>10</c:v>
                </c:pt>
                <c:pt idx="8">
                  <c:v>13</c:v>
                </c:pt>
                <c:pt idx="9">
                  <c:v>16</c:v>
                </c:pt>
                <c:pt idx="10">
                  <c:v>17</c:v>
                </c:pt>
                <c:pt idx="11">
                  <c:v>19</c:v>
                </c:pt>
                <c:pt idx="12">
                  <c:v>21</c:v>
                </c:pt>
                <c:pt idx="13">
                  <c:v>23</c:v>
                </c:pt>
                <c:pt idx="14">
                  <c:v>26</c:v>
                </c:pt>
                <c:pt idx="15">
                  <c:v>29</c:v>
                </c:pt>
                <c:pt idx="16">
                  <c:v>33</c:v>
                </c:pt>
                <c:pt idx="17">
                  <c:v>38</c:v>
                </c:pt>
                <c:pt idx="18">
                  <c:v>42</c:v>
                </c:pt>
                <c:pt idx="19">
                  <c:v>46</c:v>
                </c:pt>
                <c:pt idx="20">
                  <c:v>49</c:v>
                </c:pt>
              </c:numCache>
            </c:numRef>
          </c:val>
          <c:smooth val="0"/>
          <c:extLst>
            <c:ext xmlns:c16="http://schemas.microsoft.com/office/drawing/2014/chart" uri="{C3380CC4-5D6E-409C-BE32-E72D297353CC}">
              <c16:uniqueId val="{0000000C-5D61-4AF3-A016-CB5B4D58DDC0}"/>
            </c:ext>
          </c:extLst>
        </c:ser>
        <c:ser>
          <c:idx val="3"/>
          <c:order val="3"/>
          <c:tx>
            <c:strRef>
              <c:f>Rounded!$G$2</c:f>
              <c:strCache>
                <c:ptCount val="1"/>
                <c:pt idx="0">
                  <c:v>%Upper</c:v>
                </c:pt>
              </c:strCache>
            </c:strRef>
          </c:tx>
          <c:spPr>
            <a:ln w="28575">
              <a:noFill/>
            </a:ln>
          </c:spPr>
          <c:marker>
            <c:symbol val="dash"/>
            <c:size val="8"/>
            <c:spPr>
              <a:solidFill>
                <a:sysClr val="windowText" lastClr="000000"/>
              </a:solidFill>
              <a:ln>
                <a:noFill/>
              </a:ln>
            </c:spPr>
          </c:marker>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Rounded!$G$3:$G$23</c:f>
              <c:numCache>
                <c:formatCode>General</c:formatCode>
                <c:ptCount val="21"/>
                <c:pt idx="0">
                  <c:v>0</c:v>
                </c:pt>
                <c:pt idx="1">
                  <c:v>0</c:v>
                </c:pt>
                <c:pt idx="2">
                  <c:v>1</c:v>
                </c:pt>
                <c:pt idx="3">
                  <c:v>1</c:v>
                </c:pt>
                <c:pt idx="4">
                  <c:v>4</c:v>
                </c:pt>
                <c:pt idx="5">
                  <c:v>7</c:v>
                </c:pt>
                <c:pt idx="6">
                  <c:v>10</c:v>
                </c:pt>
                <c:pt idx="7">
                  <c:v>12</c:v>
                </c:pt>
                <c:pt idx="8">
                  <c:v>16</c:v>
                </c:pt>
                <c:pt idx="9">
                  <c:v>19</c:v>
                </c:pt>
                <c:pt idx="10">
                  <c:v>21</c:v>
                </c:pt>
                <c:pt idx="11">
                  <c:v>22</c:v>
                </c:pt>
                <c:pt idx="12">
                  <c:v>25</c:v>
                </c:pt>
                <c:pt idx="13">
                  <c:v>27</c:v>
                </c:pt>
                <c:pt idx="14">
                  <c:v>31</c:v>
                </c:pt>
                <c:pt idx="15">
                  <c:v>34</c:v>
                </c:pt>
                <c:pt idx="16">
                  <c:v>39</c:v>
                </c:pt>
                <c:pt idx="17">
                  <c:v>46</c:v>
                </c:pt>
                <c:pt idx="18">
                  <c:v>50</c:v>
                </c:pt>
                <c:pt idx="19">
                  <c:v>55</c:v>
                </c:pt>
                <c:pt idx="20">
                  <c:v>59</c:v>
                </c:pt>
              </c:numCache>
            </c:numRef>
          </c:val>
          <c:smooth val="0"/>
          <c:extLst>
            <c:ext xmlns:c16="http://schemas.microsoft.com/office/drawing/2014/chart" uri="{C3380CC4-5D6E-409C-BE32-E72D297353CC}">
              <c16:uniqueId val="{0000000D-5D61-4AF3-A016-CB5B4D58DDC0}"/>
            </c:ext>
          </c:extLst>
        </c:ser>
        <c:dLbls>
          <c:showLegendKey val="0"/>
          <c:showVal val="0"/>
          <c:showCatName val="0"/>
          <c:showSerName val="0"/>
          <c:showPercent val="0"/>
          <c:showBubbleSize val="0"/>
        </c:dLbls>
        <c:hiLowLines/>
        <c:marker val="1"/>
        <c:smooth val="0"/>
        <c:axId val="38482688"/>
        <c:axId val="38472320"/>
      </c:lineChart>
      <c:catAx>
        <c:axId val="38468608"/>
        <c:scaling>
          <c:orientation val="minMax"/>
        </c:scaling>
        <c:delete val="0"/>
        <c:axPos val="b"/>
        <c:numFmt formatCode="General" sourceLinked="1"/>
        <c:majorTickMark val="out"/>
        <c:minorTickMark val="none"/>
        <c:tickLblPos val="nextTo"/>
        <c:crossAx val="38470400"/>
        <c:crosses val="autoZero"/>
        <c:auto val="1"/>
        <c:lblAlgn val="ctr"/>
        <c:lblOffset val="100"/>
        <c:noMultiLvlLbl val="0"/>
      </c:catAx>
      <c:valAx>
        <c:axId val="38470400"/>
        <c:scaling>
          <c:orientation val="minMax"/>
          <c:max val="100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468608"/>
        <c:crosses val="autoZero"/>
        <c:crossBetween val="between"/>
        <c:majorUnit val="2000"/>
      </c:valAx>
      <c:valAx>
        <c:axId val="3847232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38482688"/>
        <c:crosses val="max"/>
        <c:crossBetween val="between"/>
        <c:majorUnit val="20"/>
      </c:valAx>
      <c:catAx>
        <c:axId val="38482688"/>
        <c:scaling>
          <c:orientation val="minMax"/>
        </c:scaling>
        <c:delete val="1"/>
        <c:axPos val="b"/>
        <c:numFmt formatCode="General" sourceLinked="1"/>
        <c:majorTickMark val="out"/>
        <c:minorTickMark val="none"/>
        <c:tickLblPos val="nextTo"/>
        <c:crossAx val="38472320"/>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LAO!$B$5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6F49-48EB-820C-4622577249DE}"/>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LAO!$A$6:$A$9</c:f>
              <c:strCache>
                <c:ptCount val="4"/>
                <c:pt idx="0">
                  <c:v>Children 
0-14 yr</c:v>
                </c:pt>
                <c:pt idx="1">
                  <c:v>Male 
15+ yr</c:v>
                </c:pt>
                <c:pt idx="2">
                  <c:v>Female 
15+ yr</c:v>
                </c:pt>
                <c:pt idx="3">
                  <c:v>All ages</c:v>
                </c:pt>
              </c:strCache>
            </c:strRef>
          </c:cat>
          <c:val>
            <c:numRef>
              <c:f>LAO!$B$6:$B$9</c:f>
              <c:numCache>
                <c:formatCode>General</c:formatCode>
                <c:ptCount val="4"/>
                <c:pt idx="0" formatCode="_(* #,##0_);_(* \(#,##0\);_(* &quot;-&quot;??_);_(@_)">
                  <c:v>57</c:v>
                </c:pt>
              </c:numCache>
            </c:numRef>
          </c:val>
          <c:extLst>
            <c:ext xmlns:c16="http://schemas.microsoft.com/office/drawing/2014/chart" uri="{C3380CC4-5D6E-409C-BE32-E72D297353CC}">
              <c16:uniqueId val="{00000002-6F49-48EB-820C-4622577249DE}"/>
            </c:ext>
          </c:extLst>
        </c:ser>
        <c:ser>
          <c:idx val="3"/>
          <c:order val="3"/>
          <c:tx>
            <c:strRef>
              <c:f>LAO!$E$5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LAO!$A$6:$A$9</c:f>
              <c:strCache>
                <c:ptCount val="4"/>
                <c:pt idx="0">
                  <c:v>Children 
0-14 yr</c:v>
                </c:pt>
                <c:pt idx="1">
                  <c:v>Male 
15+ yr</c:v>
                </c:pt>
                <c:pt idx="2">
                  <c:v>Female 
15+ yr</c:v>
                </c:pt>
                <c:pt idx="3">
                  <c:v>All ages</c:v>
                </c:pt>
              </c:strCache>
            </c:strRef>
          </c:cat>
          <c:val>
            <c:numRef>
              <c:f>LAO!$E$6:$E$9</c:f>
              <c:numCache>
                <c:formatCode>#,##0</c:formatCode>
                <c:ptCount val="4"/>
                <c:pt idx="1">
                  <c:v>53</c:v>
                </c:pt>
              </c:numCache>
            </c:numRef>
          </c:val>
          <c:extLst>
            <c:ext xmlns:c16="http://schemas.microsoft.com/office/drawing/2014/chart" uri="{C3380CC4-5D6E-409C-BE32-E72D297353CC}">
              <c16:uniqueId val="{00000003-6F49-48EB-820C-4622577249DE}"/>
            </c:ext>
          </c:extLst>
        </c:ser>
        <c:ser>
          <c:idx val="6"/>
          <c:order val="6"/>
          <c:tx>
            <c:strRef>
              <c:f>LAO!$H$5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49-48EB-820C-4622577249DE}"/>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LAO!$A$6:$A$9</c:f>
              <c:strCache>
                <c:ptCount val="4"/>
                <c:pt idx="0">
                  <c:v>Children 
0-14 yr</c:v>
                </c:pt>
                <c:pt idx="1">
                  <c:v>Male 
15+ yr</c:v>
                </c:pt>
                <c:pt idx="2">
                  <c:v>Female 
15+ yr</c:v>
                </c:pt>
                <c:pt idx="3">
                  <c:v>All ages</c:v>
                </c:pt>
              </c:strCache>
            </c:strRef>
          </c:cat>
          <c:val>
            <c:numRef>
              <c:f>LAO!$H$6:$H$9</c:f>
              <c:numCache>
                <c:formatCode>General</c:formatCode>
                <c:ptCount val="4"/>
                <c:pt idx="2" formatCode="_(* #,##0_);_(* \(#,##0\);_(* &quot;-&quot;??_);_(@_)">
                  <c:v>56</c:v>
                </c:pt>
              </c:numCache>
            </c:numRef>
          </c:val>
          <c:extLst>
            <c:ext xmlns:c16="http://schemas.microsoft.com/office/drawing/2014/chart" uri="{C3380CC4-5D6E-409C-BE32-E72D297353CC}">
              <c16:uniqueId val="{00000005-6F49-48EB-820C-4622577249DE}"/>
            </c:ext>
          </c:extLst>
        </c:ser>
        <c:ser>
          <c:idx val="9"/>
          <c:order val="9"/>
          <c:tx>
            <c:strRef>
              <c:f>LAO!$K$5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LAO!$A$6:$A$9</c:f>
              <c:strCache>
                <c:ptCount val="4"/>
                <c:pt idx="0">
                  <c:v>Children 
0-14 yr</c:v>
                </c:pt>
                <c:pt idx="1">
                  <c:v>Male 
15+ yr</c:v>
                </c:pt>
                <c:pt idx="2">
                  <c:v>Female 
15+ yr</c:v>
                </c:pt>
                <c:pt idx="3">
                  <c:v>All ages</c:v>
                </c:pt>
              </c:strCache>
            </c:strRef>
          </c:cat>
          <c:val>
            <c:numRef>
              <c:f>LAO!$K$6:$K$9</c:f>
              <c:numCache>
                <c:formatCode>General</c:formatCode>
                <c:ptCount val="4"/>
                <c:pt idx="3">
                  <c:v>54</c:v>
                </c:pt>
              </c:numCache>
            </c:numRef>
          </c:val>
          <c:extLst>
            <c:ext xmlns:c16="http://schemas.microsoft.com/office/drawing/2014/chart" uri="{C3380CC4-5D6E-409C-BE32-E72D297353CC}">
              <c16:uniqueId val="{00000006-6F49-48EB-820C-4622577249DE}"/>
            </c:ext>
          </c:extLst>
        </c:ser>
        <c:dLbls>
          <c:showLegendKey val="0"/>
          <c:showVal val="0"/>
          <c:showCatName val="0"/>
          <c:showSerName val="0"/>
          <c:showPercent val="0"/>
          <c:showBubbleSize val="0"/>
        </c:dLbls>
        <c:gapWidth val="150"/>
        <c:overlap val="100"/>
        <c:axId val="217874816"/>
        <c:axId val="217876352"/>
      </c:barChart>
      <c:lineChart>
        <c:grouping val="standard"/>
        <c:varyColors val="0"/>
        <c:ser>
          <c:idx val="1"/>
          <c:order val="1"/>
          <c:tx>
            <c:strRef>
              <c:f>LAO!$C$5</c:f>
              <c:strCache>
                <c:ptCount val="1"/>
                <c:pt idx="0">
                  <c:v>Lower </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LAO!$C$6:$C$9</c:f>
              <c:numCache>
                <c:formatCode>General</c:formatCode>
                <c:ptCount val="4"/>
                <c:pt idx="0" formatCode="_(* #,##0_);_(* \(#,##0\);_(* &quot;-&quot;??_);_(@_)">
                  <c:v>49</c:v>
                </c:pt>
              </c:numCache>
            </c:numRef>
          </c:val>
          <c:smooth val="0"/>
          <c:extLst>
            <c:ext xmlns:c16="http://schemas.microsoft.com/office/drawing/2014/chart" uri="{C3380CC4-5D6E-409C-BE32-E72D297353CC}">
              <c16:uniqueId val="{00000007-6F49-48EB-820C-4622577249DE}"/>
            </c:ext>
          </c:extLst>
        </c:ser>
        <c:ser>
          <c:idx val="2"/>
          <c:order val="2"/>
          <c:tx>
            <c:strRef>
              <c:f>LAO!$D$5</c:f>
              <c:strCache>
                <c:ptCount val="1"/>
                <c:pt idx="0">
                  <c:v>Upper</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LAO!$D$6:$D$9</c:f>
              <c:numCache>
                <c:formatCode>General</c:formatCode>
                <c:ptCount val="4"/>
                <c:pt idx="0" formatCode="_(* #,##0_);_(* \(#,##0\);_(* &quot;-&quot;??_);_(@_)">
                  <c:v>64</c:v>
                </c:pt>
              </c:numCache>
            </c:numRef>
          </c:val>
          <c:smooth val="0"/>
          <c:extLst>
            <c:ext xmlns:c16="http://schemas.microsoft.com/office/drawing/2014/chart" uri="{C3380CC4-5D6E-409C-BE32-E72D297353CC}">
              <c16:uniqueId val="{00000008-6F49-48EB-820C-4622577249DE}"/>
            </c:ext>
          </c:extLst>
        </c:ser>
        <c:ser>
          <c:idx val="4"/>
          <c:order val="4"/>
          <c:tx>
            <c:strRef>
              <c:f>LAO!$F$5</c:f>
              <c:strCache>
                <c:ptCount val="1"/>
                <c:pt idx="0">
                  <c:v>Lower </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LAO!$F$6:$F$9</c:f>
              <c:numCache>
                <c:formatCode>#,##0</c:formatCode>
                <c:ptCount val="4"/>
                <c:pt idx="1">
                  <c:v>49</c:v>
                </c:pt>
              </c:numCache>
            </c:numRef>
          </c:val>
          <c:smooth val="0"/>
          <c:extLst>
            <c:ext xmlns:c16="http://schemas.microsoft.com/office/drawing/2014/chart" uri="{C3380CC4-5D6E-409C-BE32-E72D297353CC}">
              <c16:uniqueId val="{00000009-6F49-48EB-820C-4622577249DE}"/>
            </c:ext>
          </c:extLst>
        </c:ser>
        <c:ser>
          <c:idx val="5"/>
          <c:order val="5"/>
          <c:tx>
            <c:strRef>
              <c:f>LAO!$G$5</c:f>
              <c:strCache>
                <c:ptCount val="1"/>
                <c:pt idx="0">
                  <c:v>Upper</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LAO!$G$6:$G$9</c:f>
              <c:numCache>
                <c:formatCode>#,##0</c:formatCode>
                <c:ptCount val="4"/>
                <c:pt idx="1">
                  <c:v>58</c:v>
                </c:pt>
              </c:numCache>
            </c:numRef>
          </c:val>
          <c:smooth val="0"/>
          <c:extLst>
            <c:ext xmlns:c16="http://schemas.microsoft.com/office/drawing/2014/chart" uri="{C3380CC4-5D6E-409C-BE32-E72D297353CC}">
              <c16:uniqueId val="{0000000A-6F49-48EB-820C-4622577249DE}"/>
            </c:ext>
          </c:extLst>
        </c:ser>
        <c:ser>
          <c:idx val="7"/>
          <c:order val="7"/>
          <c:tx>
            <c:strRef>
              <c:f>LAO!$I$5</c:f>
              <c:strCache>
                <c:ptCount val="1"/>
                <c:pt idx="0">
                  <c:v>Lower </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LAO!$I$6:$I$9</c:f>
              <c:numCache>
                <c:formatCode>General</c:formatCode>
                <c:ptCount val="4"/>
                <c:pt idx="2">
                  <c:v>51</c:v>
                </c:pt>
              </c:numCache>
            </c:numRef>
          </c:val>
          <c:smooth val="0"/>
          <c:extLst>
            <c:ext xmlns:c16="http://schemas.microsoft.com/office/drawing/2014/chart" uri="{C3380CC4-5D6E-409C-BE32-E72D297353CC}">
              <c16:uniqueId val="{0000000B-6F49-48EB-820C-4622577249DE}"/>
            </c:ext>
          </c:extLst>
        </c:ser>
        <c:ser>
          <c:idx val="8"/>
          <c:order val="8"/>
          <c:tx>
            <c:strRef>
              <c:f>LAO!$J$5</c:f>
              <c:strCache>
                <c:ptCount val="1"/>
                <c:pt idx="0">
                  <c:v>Upper</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LAO!$J$6:$J$9</c:f>
              <c:numCache>
                <c:formatCode>General</c:formatCode>
                <c:ptCount val="4"/>
                <c:pt idx="2">
                  <c:v>61</c:v>
                </c:pt>
              </c:numCache>
            </c:numRef>
          </c:val>
          <c:smooth val="0"/>
          <c:extLst>
            <c:ext xmlns:c16="http://schemas.microsoft.com/office/drawing/2014/chart" uri="{C3380CC4-5D6E-409C-BE32-E72D297353CC}">
              <c16:uniqueId val="{0000000C-6F49-48EB-820C-4622577249DE}"/>
            </c:ext>
          </c:extLst>
        </c:ser>
        <c:ser>
          <c:idx val="10"/>
          <c:order val="10"/>
          <c:tx>
            <c:strRef>
              <c:f>LAO!$L$5</c:f>
              <c:strCache>
                <c:ptCount val="1"/>
                <c:pt idx="0">
                  <c:v>Lower </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LAO!$L$6:$L$9</c:f>
              <c:numCache>
                <c:formatCode>General</c:formatCode>
                <c:ptCount val="4"/>
                <c:pt idx="3">
                  <c:v>49</c:v>
                </c:pt>
              </c:numCache>
            </c:numRef>
          </c:val>
          <c:smooth val="0"/>
          <c:extLst>
            <c:ext xmlns:c16="http://schemas.microsoft.com/office/drawing/2014/chart" uri="{C3380CC4-5D6E-409C-BE32-E72D297353CC}">
              <c16:uniqueId val="{0000000D-6F49-48EB-820C-4622577249DE}"/>
            </c:ext>
          </c:extLst>
        </c:ser>
        <c:ser>
          <c:idx val="11"/>
          <c:order val="11"/>
          <c:tx>
            <c:strRef>
              <c:f>LAO!$M$5</c:f>
              <c:strCache>
                <c:ptCount val="1"/>
                <c:pt idx="0">
                  <c:v>Upper</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LAO!$M$6:$M$9</c:f>
              <c:numCache>
                <c:formatCode>General</c:formatCode>
                <c:ptCount val="4"/>
                <c:pt idx="3">
                  <c:v>59</c:v>
                </c:pt>
              </c:numCache>
            </c:numRef>
          </c:val>
          <c:smooth val="0"/>
          <c:extLst>
            <c:ext xmlns:c16="http://schemas.microsoft.com/office/drawing/2014/chart" uri="{C3380CC4-5D6E-409C-BE32-E72D297353CC}">
              <c16:uniqueId val="{0000000E-6F49-48EB-820C-4622577249DE}"/>
            </c:ext>
          </c:extLst>
        </c:ser>
        <c:dLbls>
          <c:showLegendKey val="0"/>
          <c:showVal val="0"/>
          <c:showCatName val="0"/>
          <c:showSerName val="0"/>
          <c:showPercent val="0"/>
          <c:showBubbleSize val="0"/>
        </c:dLbls>
        <c:hiLowLines/>
        <c:marker val="1"/>
        <c:smooth val="0"/>
        <c:axId val="217874816"/>
        <c:axId val="217876352"/>
      </c:lineChart>
      <c:catAx>
        <c:axId val="217874816"/>
        <c:scaling>
          <c:orientation val="minMax"/>
        </c:scaling>
        <c:delete val="0"/>
        <c:axPos val="b"/>
        <c:numFmt formatCode="General" sourceLinked="0"/>
        <c:majorTickMark val="out"/>
        <c:minorTickMark val="none"/>
        <c:tickLblPos val="nextTo"/>
        <c:crossAx val="217876352"/>
        <c:crosses val="autoZero"/>
        <c:auto val="1"/>
        <c:lblAlgn val="ctr"/>
        <c:lblOffset val="100"/>
        <c:noMultiLvlLbl val="0"/>
      </c:catAx>
      <c:valAx>
        <c:axId val="217876352"/>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217874816"/>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Values!$C$2</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EDCC-4BDF-AAA2-27EBF8468D76}"/>
                </c:ext>
              </c:extLst>
            </c:dLbl>
            <c:dLbl>
              <c:idx val="1"/>
              <c:delete val="1"/>
              <c:extLst>
                <c:ext xmlns:c15="http://schemas.microsoft.com/office/drawing/2012/chart" uri="{CE6537A1-D6FC-4f65-9D91-7224C49458BB}"/>
                <c:ext xmlns:c16="http://schemas.microsoft.com/office/drawing/2014/chart" uri="{C3380CC4-5D6E-409C-BE32-E72D297353CC}">
                  <c16:uniqueId val="{00000001-EDCC-4BDF-AAA2-27EBF8468D76}"/>
                </c:ext>
              </c:extLst>
            </c:dLbl>
            <c:dLbl>
              <c:idx val="2"/>
              <c:delete val="1"/>
              <c:extLst>
                <c:ext xmlns:c15="http://schemas.microsoft.com/office/drawing/2012/chart" uri="{CE6537A1-D6FC-4f65-9D91-7224C49458BB}"/>
                <c:ext xmlns:c16="http://schemas.microsoft.com/office/drawing/2014/chart" uri="{C3380CC4-5D6E-409C-BE32-E72D297353CC}">
                  <c16:uniqueId val="{00000002-EDCC-4BDF-AAA2-27EBF8468D76}"/>
                </c:ext>
              </c:extLst>
            </c:dLbl>
            <c:dLbl>
              <c:idx val="3"/>
              <c:delete val="1"/>
              <c:extLst>
                <c:ext xmlns:c15="http://schemas.microsoft.com/office/drawing/2012/chart" uri="{CE6537A1-D6FC-4f65-9D91-7224C49458BB}"/>
                <c:ext xmlns:c16="http://schemas.microsoft.com/office/drawing/2014/chart" uri="{C3380CC4-5D6E-409C-BE32-E72D297353CC}">
                  <c16:uniqueId val="{00000003-EDCC-4BDF-AAA2-27EBF8468D76}"/>
                </c:ext>
              </c:extLst>
            </c:dLbl>
            <c:dLbl>
              <c:idx val="4"/>
              <c:delete val="1"/>
              <c:extLst>
                <c:ext xmlns:c15="http://schemas.microsoft.com/office/drawing/2012/chart" uri="{CE6537A1-D6FC-4f65-9D91-7224C49458BB}"/>
                <c:ext xmlns:c16="http://schemas.microsoft.com/office/drawing/2014/chart" uri="{C3380CC4-5D6E-409C-BE32-E72D297353CC}">
                  <c16:uniqueId val="{00000004-EDCC-4BDF-AAA2-27EBF8468D76}"/>
                </c:ext>
              </c:extLst>
            </c:dLbl>
            <c:dLbl>
              <c:idx val="5"/>
              <c:delete val="1"/>
              <c:extLst>
                <c:ext xmlns:c15="http://schemas.microsoft.com/office/drawing/2012/chart" uri="{CE6537A1-D6FC-4f65-9D91-7224C49458BB}"/>
                <c:ext xmlns:c16="http://schemas.microsoft.com/office/drawing/2014/chart" uri="{C3380CC4-5D6E-409C-BE32-E72D297353CC}">
                  <c16:uniqueId val="{00000005-EDCC-4BDF-AAA2-27EBF8468D76}"/>
                </c:ext>
              </c:extLst>
            </c:dLbl>
            <c:dLbl>
              <c:idx val="6"/>
              <c:delete val="1"/>
              <c:extLst>
                <c:ext xmlns:c15="http://schemas.microsoft.com/office/drawing/2012/chart" uri="{CE6537A1-D6FC-4f65-9D91-7224C49458BB}"/>
                <c:ext xmlns:c16="http://schemas.microsoft.com/office/drawing/2014/chart" uri="{C3380CC4-5D6E-409C-BE32-E72D297353CC}">
                  <c16:uniqueId val="{00000006-EDCC-4BDF-AAA2-27EBF8468D76}"/>
                </c:ext>
              </c:extLst>
            </c:dLbl>
            <c:dLbl>
              <c:idx val="7"/>
              <c:delete val="1"/>
              <c:extLst>
                <c:ext xmlns:c15="http://schemas.microsoft.com/office/drawing/2012/chart" uri="{CE6537A1-D6FC-4f65-9D91-7224C49458BB}"/>
                <c:ext xmlns:c16="http://schemas.microsoft.com/office/drawing/2014/chart" uri="{C3380CC4-5D6E-409C-BE32-E72D297353CC}">
                  <c16:uniqueId val="{00000007-EDCC-4BDF-AAA2-27EBF8468D76}"/>
                </c:ext>
              </c:extLst>
            </c:dLbl>
            <c:dLbl>
              <c:idx val="8"/>
              <c:delete val="1"/>
              <c:extLst>
                <c:ext xmlns:c15="http://schemas.microsoft.com/office/drawing/2012/chart" uri="{CE6537A1-D6FC-4f65-9D91-7224C49458BB}"/>
                <c:ext xmlns:c16="http://schemas.microsoft.com/office/drawing/2014/chart" uri="{C3380CC4-5D6E-409C-BE32-E72D297353CC}">
                  <c16:uniqueId val="{00000008-EDCC-4BDF-AAA2-27EBF8468D76}"/>
                </c:ext>
              </c:extLst>
            </c:dLbl>
            <c:dLbl>
              <c:idx val="9"/>
              <c:delete val="1"/>
              <c:extLst>
                <c:ext xmlns:c15="http://schemas.microsoft.com/office/drawing/2012/chart" uri="{CE6537A1-D6FC-4f65-9D91-7224C49458BB}"/>
                <c:ext xmlns:c16="http://schemas.microsoft.com/office/drawing/2014/chart" uri="{C3380CC4-5D6E-409C-BE32-E72D297353CC}">
                  <c16:uniqueId val="{00000009-EDCC-4BDF-AAA2-27EBF8468D76}"/>
                </c:ext>
              </c:extLst>
            </c:dLbl>
            <c:dLbl>
              <c:idx val="10"/>
              <c:delete val="1"/>
              <c:extLst>
                <c:ext xmlns:c15="http://schemas.microsoft.com/office/drawing/2012/chart" uri="{CE6537A1-D6FC-4f65-9D91-7224C49458BB}"/>
                <c:ext xmlns:c16="http://schemas.microsoft.com/office/drawing/2014/chart" uri="{C3380CC4-5D6E-409C-BE32-E72D297353CC}">
                  <c16:uniqueId val="{0000000A-EDCC-4BDF-AAA2-27EBF8468D76}"/>
                </c:ext>
              </c:extLst>
            </c:dLbl>
            <c:dLbl>
              <c:idx val="11"/>
              <c:delete val="1"/>
              <c:extLst>
                <c:ext xmlns:c15="http://schemas.microsoft.com/office/drawing/2012/chart" uri="{CE6537A1-D6FC-4f65-9D91-7224C49458BB}"/>
                <c:ext xmlns:c16="http://schemas.microsoft.com/office/drawing/2014/chart" uri="{C3380CC4-5D6E-409C-BE32-E72D297353CC}">
                  <c16:uniqueId val="{0000000B-EDCC-4BDF-AAA2-27EBF8468D76}"/>
                </c:ext>
              </c:extLst>
            </c:dLbl>
            <c:dLbl>
              <c:idx val="12"/>
              <c:delete val="1"/>
              <c:extLst>
                <c:ext xmlns:c15="http://schemas.microsoft.com/office/drawing/2012/chart" uri="{CE6537A1-D6FC-4f65-9D91-7224C49458BB}"/>
                <c:ext xmlns:c16="http://schemas.microsoft.com/office/drawing/2014/chart" uri="{C3380CC4-5D6E-409C-BE32-E72D297353CC}">
                  <c16:uniqueId val="{0000000C-EDCC-4BDF-AAA2-27EBF8468D76}"/>
                </c:ext>
              </c:extLst>
            </c:dLbl>
            <c:dLbl>
              <c:idx val="13"/>
              <c:delete val="1"/>
              <c:extLst>
                <c:ext xmlns:c15="http://schemas.microsoft.com/office/drawing/2012/chart" uri="{CE6537A1-D6FC-4f65-9D91-7224C49458BB}"/>
                <c:ext xmlns:c16="http://schemas.microsoft.com/office/drawing/2014/chart" uri="{C3380CC4-5D6E-409C-BE32-E72D297353CC}">
                  <c16:uniqueId val="{0000000D-EDCC-4BDF-AAA2-27EBF8468D76}"/>
                </c:ext>
              </c:extLst>
            </c:dLbl>
            <c:dLbl>
              <c:idx val="14"/>
              <c:delete val="1"/>
              <c:extLst>
                <c:ext xmlns:c15="http://schemas.microsoft.com/office/drawing/2012/chart" uri="{CE6537A1-D6FC-4f65-9D91-7224C49458BB}"/>
                <c:ext xmlns:c16="http://schemas.microsoft.com/office/drawing/2014/chart" uri="{C3380CC4-5D6E-409C-BE32-E72D297353CC}">
                  <c16:uniqueId val="{0000000E-EDCC-4BDF-AAA2-27EBF8468D76}"/>
                </c:ext>
              </c:extLst>
            </c:dLbl>
            <c:dLbl>
              <c:idx val="15"/>
              <c:delete val="1"/>
              <c:extLst>
                <c:ext xmlns:c15="http://schemas.microsoft.com/office/drawing/2012/chart" uri="{CE6537A1-D6FC-4f65-9D91-7224C49458BB}"/>
                <c:ext xmlns:c16="http://schemas.microsoft.com/office/drawing/2014/chart" uri="{C3380CC4-5D6E-409C-BE32-E72D297353CC}">
                  <c16:uniqueId val="{0000000F-EDCC-4BDF-AAA2-27EBF8468D76}"/>
                </c:ext>
              </c:extLst>
            </c:dLbl>
            <c:dLbl>
              <c:idx val="16"/>
              <c:delete val="1"/>
              <c:extLst>
                <c:ext xmlns:c15="http://schemas.microsoft.com/office/drawing/2012/chart" uri="{CE6537A1-D6FC-4f65-9D91-7224C49458BB}"/>
                <c:ext xmlns:c16="http://schemas.microsoft.com/office/drawing/2014/chart" uri="{C3380CC4-5D6E-409C-BE32-E72D297353CC}">
                  <c16:uniqueId val="{00000010-EDCC-4BDF-AAA2-27EBF8468D76}"/>
                </c:ext>
              </c:extLst>
            </c:dLbl>
            <c:dLbl>
              <c:idx val="17"/>
              <c:delete val="1"/>
              <c:extLst>
                <c:ext xmlns:c15="http://schemas.microsoft.com/office/drawing/2012/chart" uri="{CE6537A1-D6FC-4f65-9D91-7224C49458BB}"/>
                <c:ext xmlns:c16="http://schemas.microsoft.com/office/drawing/2014/chart" uri="{C3380CC4-5D6E-409C-BE32-E72D297353CC}">
                  <c16:uniqueId val="{00000011-EDCC-4BDF-AAA2-27EBF8468D76}"/>
                </c:ext>
              </c:extLst>
            </c:dLbl>
            <c:dLbl>
              <c:idx val="18"/>
              <c:delete val="1"/>
              <c:extLst>
                <c:ext xmlns:c15="http://schemas.microsoft.com/office/drawing/2012/chart" uri="{CE6537A1-D6FC-4f65-9D91-7224C49458BB}"/>
                <c:ext xmlns:c16="http://schemas.microsoft.com/office/drawing/2014/chart" uri="{C3380CC4-5D6E-409C-BE32-E72D297353CC}">
                  <c16:uniqueId val="{00000012-EDCC-4BDF-AAA2-27EBF8468D76}"/>
                </c:ext>
              </c:extLst>
            </c:dLbl>
            <c:dLbl>
              <c:idx val="19"/>
              <c:delete val="1"/>
              <c:extLst>
                <c:ext xmlns:c15="http://schemas.microsoft.com/office/drawing/2012/chart" uri="{CE6537A1-D6FC-4f65-9D91-7224C49458BB}"/>
                <c:ext xmlns:c16="http://schemas.microsoft.com/office/drawing/2014/chart" uri="{C3380CC4-5D6E-409C-BE32-E72D297353CC}">
                  <c16:uniqueId val="{00000013-EDCC-4BDF-AAA2-27EBF8468D76}"/>
                </c:ext>
              </c:extLst>
            </c:dLbl>
            <c:dLbl>
              <c:idx val="20"/>
              <c:delete val="1"/>
              <c:extLst>
                <c:ext xmlns:c15="http://schemas.microsoft.com/office/drawing/2012/chart" uri="{CE6537A1-D6FC-4f65-9D91-7224C49458BB}"/>
                <c:ext xmlns:c16="http://schemas.microsoft.com/office/drawing/2014/chart" uri="{C3380CC4-5D6E-409C-BE32-E72D297353CC}">
                  <c16:uniqueId val="{00000014-EDCC-4BDF-AAA2-27EBF8468D76}"/>
                </c:ext>
              </c:extLst>
            </c:dLbl>
            <c:dLbl>
              <c:idx val="21"/>
              <c:delete val="1"/>
              <c:extLst>
                <c:ext xmlns:c15="http://schemas.microsoft.com/office/drawing/2012/chart" uri="{CE6537A1-D6FC-4f65-9D91-7224C49458BB}"/>
                <c:ext xmlns:c16="http://schemas.microsoft.com/office/drawing/2014/chart" uri="{C3380CC4-5D6E-409C-BE32-E72D297353CC}">
                  <c16:uniqueId val="{00000015-EDCC-4BDF-AAA2-27EBF8468D76}"/>
                </c:ext>
              </c:extLst>
            </c:dLbl>
            <c:dLbl>
              <c:idx val="22"/>
              <c:delete val="1"/>
              <c:extLst>
                <c:ext xmlns:c15="http://schemas.microsoft.com/office/drawing/2012/chart" uri="{CE6537A1-D6FC-4f65-9D91-7224C49458BB}"/>
                <c:ext xmlns:c16="http://schemas.microsoft.com/office/drawing/2014/chart" uri="{C3380CC4-5D6E-409C-BE32-E72D297353CC}">
                  <c16:uniqueId val="{00000016-EDCC-4BDF-AAA2-27EBF8468D76}"/>
                </c:ext>
              </c:extLst>
            </c:dLbl>
            <c:dLbl>
              <c:idx val="23"/>
              <c:delete val="1"/>
              <c:extLst>
                <c:ext xmlns:c15="http://schemas.microsoft.com/office/drawing/2012/chart" uri="{CE6537A1-D6FC-4f65-9D91-7224C49458BB}"/>
                <c:ext xmlns:c16="http://schemas.microsoft.com/office/drawing/2014/chart" uri="{C3380CC4-5D6E-409C-BE32-E72D297353CC}">
                  <c16:uniqueId val="{00000017-EDCC-4BDF-AAA2-27EBF8468D76}"/>
                </c:ext>
              </c:extLst>
            </c:dLbl>
            <c:dLbl>
              <c:idx val="24"/>
              <c:delete val="1"/>
              <c:extLst>
                <c:ext xmlns:c15="http://schemas.microsoft.com/office/drawing/2012/chart" uri="{CE6537A1-D6FC-4f65-9D91-7224C49458BB}"/>
                <c:ext xmlns:c16="http://schemas.microsoft.com/office/drawing/2014/chart" uri="{C3380CC4-5D6E-409C-BE32-E72D297353CC}">
                  <c16:uniqueId val="{00000018-EDCC-4BDF-AAA2-27EBF8468D76}"/>
                </c:ext>
              </c:extLst>
            </c:dLbl>
            <c:dLbl>
              <c:idx val="25"/>
              <c:delete val="1"/>
              <c:extLst>
                <c:ext xmlns:c15="http://schemas.microsoft.com/office/drawing/2012/chart" uri="{CE6537A1-D6FC-4f65-9D91-7224C49458BB}"/>
                <c:ext xmlns:c16="http://schemas.microsoft.com/office/drawing/2014/chart" uri="{C3380CC4-5D6E-409C-BE32-E72D297353CC}">
                  <c16:uniqueId val="{00000019-EDCC-4BDF-AAA2-27EBF8468D76}"/>
                </c:ext>
              </c:extLst>
            </c:dLbl>
            <c:dLbl>
              <c:idx val="26"/>
              <c:delete val="1"/>
              <c:extLst>
                <c:ext xmlns:c15="http://schemas.microsoft.com/office/drawing/2012/chart" uri="{CE6537A1-D6FC-4f65-9D91-7224C49458BB}"/>
                <c:ext xmlns:c16="http://schemas.microsoft.com/office/drawing/2014/chart" uri="{C3380CC4-5D6E-409C-BE32-E72D297353CC}">
                  <c16:uniqueId val="{0000001A-EDCC-4BDF-AAA2-27EBF8468D76}"/>
                </c:ext>
              </c:extLst>
            </c:dLbl>
            <c:dLbl>
              <c:idx val="27"/>
              <c:delete val="1"/>
              <c:extLst>
                <c:ext xmlns:c15="http://schemas.microsoft.com/office/drawing/2012/chart" uri="{CE6537A1-D6FC-4f65-9D91-7224C49458BB}"/>
                <c:ext xmlns:c16="http://schemas.microsoft.com/office/drawing/2014/chart" uri="{C3380CC4-5D6E-409C-BE32-E72D297353CC}">
                  <c16:uniqueId val="{0000001B-EDCC-4BDF-AAA2-27EBF8468D76}"/>
                </c:ext>
              </c:extLst>
            </c:dLbl>
            <c:dLbl>
              <c:idx val="28"/>
              <c:delete val="1"/>
              <c:extLst>
                <c:ext xmlns:c15="http://schemas.microsoft.com/office/drawing/2012/chart" uri="{CE6537A1-D6FC-4f65-9D91-7224C49458BB}"/>
                <c:ext xmlns:c16="http://schemas.microsoft.com/office/drawing/2014/chart" uri="{C3380CC4-5D6E-409C-BE32-E72D297353CC}">
                  <c16:uniqueId val="{0000001C-EDCC-4BDF-AAA2-27EBF8468D76}"/>
                </c:ext>
              </c:extLst>
            </c:dLbl>
            <c:dLbl>
              <c:idx val="29"/>
              <c:delete val="1"/>
              <c:extLst>
                <c:ext xmlns:c15="http://schemas.microsoft.com/office/drawing/2012/chart" uri="{CE6537A1-D6FC-4f65-9D91-7224C49458BB}"/>
                <c:ext xmlns:c16="http://schemas.microsoft.com/office/drawing/2014/chart" uri="{C3380CC4-5D6E-409C-BE32-E72D297353CC}">
                  <c16:uniqueId val="{0000001D-EDCC-4BDF-AAA2-27EBF8468D76}"/>
                </c:ext>
              </c:extLst>
            </c:dLbl>
            <c:dLbl>
              <c:idx val="30"/>
              <c:tx>
                <c:rich>
                  <a:bodyPr/>
                  <a:lstStyle/>
                  <a:p>
                    <a:r>
                      <a:rPr lang="en-US"/>
                      <a:t>15 000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36C-4E68-AB27-29B187D82A85}"/>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Values!$B$282:$B$312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Values!$C$282:$C$312</c:f>
              <c:numCache>
                <c:formatCode>_-* #,##0_-;\-* #,##0_-;_-* "-"??_-;_-@_-</c:formatCode>
                <c:ptCount val="31"/>
                <c:pt idx="0">
                  <c:v>10</c:v>
                </c:pt>
                <c:pt idx="1">
                  <c:v>24</c:v>
                </c:pt>
                <c:pt idx="2">
                  <c:v>50</c:v>
                </c:pt>
                <c:pt idx="3">
                  <c:v>89</c:v>
                </c:pt>
                <c:pt idx="4">
                  <c:v>150</c:v>
                </c:pt>
                <c:pt idx="5">
                  <c:v>241</c:v>
                </c:pt>
                <c:pt idx="6">
                  <c:v>377</c:v>
                </c:pt>
                <c:pt idx="7">
                  <c:v>605</c:v>
                </c:pt>
                <c:pt idx="8">
                  <c:v>991</c:v>
                </c:pt>
                <c:pt idx="9">
                  <c:v>1426</c:v>
                </c:pt>
                <c:pt idx="10">
                  <c:v>1866</c:v>
                </c:pt>
                <c:pt idx="11">
                  <c:v>2454</c:v>
                </c:pt>
                <c:pt idx="12">
                  <c:v>3087</c:v>
                </c:pt>
                <c:pt idx="13">
                  <c:v>3732</c:v>
                </c:pt>
                <c:pt idx="14">
                  <c:v>4336</c:v>
                </c:pt>
                <c:pt idx="15">
                  <c:v>4983</c:v>
                </c:pt>
                <c:pt idx="16">
                  <c:v>5647</c:v>
                </c:pt>
                <c:pt idx="17">
                  <c:v>6377</c:v>
                </c:pt>
                <c:pt idx="18">
                  <c:v>7128</c:v>
                </c:pt>
                <c:pt idx="19">
                  <c:v>7876</c:v>
                </c:pt>
                <c:pt idx="20">
                  <c:v>8637</c:v>
                </c:pt>
                <c:pt idx="21">
                  <c:v>9371</c:v>
                </c:pt>
                <c:pt idx="22">
                  <c:v>10058</c:v>
                </c:pt>
                <c:pt idx="23">
                  <c:v>10724</c:v>
                </c:pt>
                <c:pt idx="24">
                  <c:v>11344</c:v>
                </c:pt>
                <c:pt idx="25">
                  <c:v>11934</c:v>
                </c:pt>
                <c:pt idx="26">
                  <c:v>12498</c:v>
                </c:pt>
                <c:pt idx="27">
                  <c:v>13032</c:v>
                </c:pt>
                <c:pt idx="28">
                  <c:v>13551</c:v>
                </c:pt>
                <c:pt idx="29">
                  <c:v>14053</c:v>
                </c:pt>
                <c:pt idx="30">
                  <c:v>14531</c:v>
                </c:pt>
              </c:numCache>
            </c:numRef>
          </c:val>
          <c:smooth val="0"/>
          <c:extLst>
            <c:ext xmlns:c16="http://schemas.microsoft.com/office/drawing/2014/chart" uri="{C3380CC4-5D6E-409C-BE32-E72D297353CC}">
              <c16:uniqueId val="{0000001E-EDCC-4BDF-AAA2-27EBF8468D76}"/>
            </c:ext>
          </c:extLst>
        </c:ser>
        <c:ser>
          <c:idx val="1"/>
          <c:order val="1"/>
          <c:tx>
            <c:strRef>
              <c:f>Values!$D$2</c:f>
              <c:strCache>
                <c:ptCount val="1"/>
                <c:pt idx="0">
                  <c:v> Adults Lower bound </c:v>
                </c:pt>
              </c:strCache>
            </c:strRef>
          </c:tx>
          <c:spPr>
            <a:ln w="22225">
              <a:solidFill>
                <a:srgbClr val="63CDF6"/>
              </a:solidFill>
              <a:prstDash val="sysDot"/>
            </a:ln>
          </c:spPr>
          <c:marker>
            <c:symbol val="none"/>
          </c:marker>
          <c:cat>
            <c:numRef>
              <c:f>Values!$B$282:$B$312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Values!$D$282:$D$312</c:f>
              <c:numCache>
                <c:formatCode>_-* #,##0_-;\-* #,##0_-;_-* "-"??_-;_-@_-</c:formatCode>
                <c:ptCount val="31"/>
                <c:pt idx="0">
                  <c:v>9</c:v>
                </c:pt>
                <c:pt idx="1">
                  <c:v>21</c:v>
                </c:pt>
                <c:pt idx="2">
                  <c:v>44</c:v>
                </c:pt>
                <c:pt idx="3">
                  <c:v>77</c:v>
                </c:pt>
                <c:pt idx="4">
                  <c:v>131</c:v>
                </c:pt>
                <c:pt idx="5">
                  <c:v>210</c:v>
                </c:pt>
                <c:pt idx="6">
                  <c:v>330</c:v>
                </c:pt>
                <c:pt idx="7">
                  <c:v>533</c:v>
                </c:pt>
                <c:pt idx="8">
                  <c:v>876</c:v>
                </c:pt>
                <c:pt idx="9">
                  <c:v>1265</c:v>
                </c:pt>
                <c:pt idx="10">
                  <c:v>1664</c:v>
                </c:pt>
                <c:pt idx="11">
                  <c:v>2199</c:v>
                </c:pt>
                <c:pt idx="12">
                  <c:v>2779</c:v>
                </c:pt>
                <c:pt idx="13">
                  <c:v>3364</c:v>
                </c:pt>
                <c:pt idx="14">
                  <c:v>3919</c:v>
                </c:pt>
                <c:pt idx="15">
                  <c:v>4500</c:v>
                </c:pt>
                <c:pt idx="16">
                  <c:v>5105</c:v>
                </c:pt>
                <c:pt idx="17">
                  <c:v>5772</c:v>
                </c:pt>
                <c:pt idx="18">
                  <c:v>6467</c:v>
                </c:pt>
                <c:pt idx="19">
                  <c:v>7171</c:v>
                </c:pt>
                <c:pt idx="20">
                  <c:v>7853</c:v>
                </c:pt>
                <c:pt idx="21">
                  <c:v>8519</c:v>
                </c:pt>
                <c:pt idx="22">
                  <c:v>9155</c:v>
                </c:pt>
                <c:pt idx="23">
                  <c:v>9784</c:v>
                </c:pt>
                <c:pt idx="24">
                  <c:v>10368</c:v>
                </c:pt>
                <c:pt idx="25">
                  <c:v>10944</c:v>
                </c:pt>
                <c:pt idx="26">
                  <c:v>11454</c:v>
                </c:pt>
                <c:pt idx="27">
                  <c:v>11920</c:v>
                </c:pt>
                <c:pt idx="28">
                  <c:v>12387</c:v>
                </c:pt>
                <c:pt idx="29">
                  <c:v>12825</c:v>
                </c:pt>
                <c:pt idx="30">
                  <c:v>13260</c:v>
                </c:pt>
              </c:numCache>
            </c:numRef>
          </c:val>
          <c:smooth val="0"/>
          <c:extLst>
            <c:ext xmlns:c16="http://schemas.microsoft.com/office/drawing/2014/chart" uri="{C3380CC4-5D6E-409C-BE32-E72D297353CC}">
              <c16:uniqueId val="{0000001F-EDCC-4BDF-AAA2-27EBF8468D76}"/>
            </c:ext>
          </c:extLst>
        </c:ser>
        <c:ser>
          <c:idx val="2"/>
          <c:order val="2"/>
          <c:tx>
            <c:strRef>
              <c:f>Values!$E$2</c:f>
              <c:strCache>
                <c:ptCount val="1"/>
                <c:pt idx="0">
                  <c:v> Adults Upper bound </c:v>
                </c:pt>
              </c:strCache>
            </c:strRef>
          </c:tx>
          <c:spPr>
            <a:ln w="22225">
              <a:solidFill>
                <a:srgbClr val="63CDF6"/>
              </a:solidFill>
              <a:prstDash val="sysDot"/>
            </a:ln>
          </c:spPr>
          <c:marker>
            <c:symbol val="none"/>
          </c:marker>
          <c:cat>
            <c:numRef>
              <c:f>Values!$B$282:$B$312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Values!$E$282:$E$312</c:f>
              <c:numCache>
                <c:formatCode>_-* #,##0_-;\-* #,##0_-;_-* "-"??_-;_-@_-</c:formatCode>
                <c:ptCount val="31"/>
                <c:pt idx="0">
                  <c:v>11</c:v>
                </c:pt>
                <c:pt idx="1">
                  <c:v>27</c:v>
                </c:pt>
                <c:pt idx="2">
                  <c:v>56</c:v>
                </c:pt>
                <c:pt idx="3">
                  <c:v>99</c:v>
                </c:pt>
                <c:pt idx="4">
                  <c:v>168</c:v>
                </c:pt>
                <c:pt idx="5">
                  <c:v>268</c:v>
                </c:pt>
                <c:pt idx="6">
                  <c:v>419</c:v>
                </c:pt>
                <c:pt idx="7">
                  <c:v>674</c:v>
                </c:pt>
                <c:pt idx="8">
                  <c:v>1103</c:v>
                </c:pt>
                <c:pt idx="9">
                  <c:v>1589</c:v>
                </c:pt>
                <c:pt idx="10">
                  <c:v>2069</c:v>
                </c:pt>
                <c:pt idx="11">
                  <c:v>2716</c:v>
                </c:pt>
                <c:pt idx="12">
                  <c:v>3419</c:v>
                </c:pt>
                <c:pt idx="13">
                  <c:v>4134</c:v>
                </c:pt>
                <c:pt idx="14">
                  <c:v>4809</c:v>
                </c:pt>
                <c:pt idx="15">
                  <c:v>5507</c:v>
                </c:pt>
                <c:pt idx="16">
                  <c:v>6220</c:v>
                </c:pt>
                <c:pt idx="17">
                  <c:v>7021</c:v>
                </c:pt>
                <c:pt idx="18">
                  <c:v>7834</c:v>
                </c:pt>
                <c:pt idx="19">
                  <c:v>8642</c:v>
                </c:pt>
                <c:pt idx="20">
                  <c:v>9453</c:v>
                </c:pt>
                <c:pt idx="21">
                  <c:v>10252</c:v>
                </c:pt>
                <c:pt idx="22">
                  <c:v>11013</c:v>
                </c:pt>
                <c:pt idx="23">
                  <c:v>11743</c:v>
                </c:pt>
                <c:pt idx="24">
                  <c:v>12414</c:v>
                </c:pt>
                <c:pt idx="25">
                  <c:v>13070</c:v>
                </c:pt>
                <c:pt idx="26">
                  <c:v>13687</c:v>
                </c:pt>
                <c:pt idx="27">
                  <c:v>14256</c:v>
                </c:pt>
                <c:pt idx="28">
                  <c:v>14804</c:v>
                </c:pt>
                <c:pt idx="29">
                  <c:v>15325</c:v>
                </c:pt>
                <c:pt idx="30">
                  <c:v>15818</c:v>
                </c:pt>
              </c:numCache>
            </c:numRef>
          </c:val>
          <c:smooth val="0"/>
          <c:extLst>
            <c:ext xmlns:c16="http://schemas.microsoft.com/office/drawing/2014/chart" uri="{C3380CC4-5D6E-409C-BE32-E72D297353CC}">
              <c16:uniqueId val="{00000020-EDCC-4BDF-AAA2-27EBF8468D76}"/>
            </c:ext>
          </c:extLst>
        </c:ser>
        <c:ser>
          <c:idx val="3"/>
          <c:order val="3"/>
          <c:tx>
            <c:strRef>
              <c:f>Values!$F$2</c:f>
              <c:strCache>
                <c:ptCount val="1"/>
                <c:pt idx="0">
                  <c:v> Women  (15+) living with HIV </c:v>
                </c:pt>
              </c:strCache>
            </c:strRef>
          </c:tx>
          <c:spPr>
            <a:ln w="38100">
              <a:solidFill>
                <a:srgbClr val="F26B73"/>
              </a:solidFill>
            </a:ln>
          </c:spPr>
          <c:marker>
            <c:symbol val="none"/>
          </c:marker>
          <c:dLbls>
            <c:dLbl>
              <c:idx val="30"/>
              <c:tx>
                <c:rich>
                  <a:bodyPr/>
                  <a:lstStyle/>
                  <a:p>
                    <a:r>
                      <a:rPr lang="en-US" dirty="0"/>
                      <a:t>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EDCC-4BDF-AAA2-27EBF8468D76}"/>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Values!$B$282:$B$312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Values!$F$282:$F$312</c:f>
              <c:numCache>
                <c:formatCode>_-* #,##0_-;\-* #,##0_-;_-* "-"??_-;_-@_-</c:formatCode>
                <c:ptCount val="31"/>
                <c:pt idx="0">
                  <c:v>3</c:v>
                </c:pt>
                <c:pt idx="1">
                  <c:v>10</c:v>
                </c:pt>
                <c:pt idx="2">
                  <c:v>23</c:v>
                </c:pt>
                <c:pt idx="3">
                  <c:v>42</c:v>
                </c:pt>
                <c:pt idx="4">
                  <c:v>68</c:v>
                </c:pt>
                <c:pt idx="5">
                  <c:v>106</c:v>
                </c:pt>
                <c:pt idx="6">
                  <c:v>158</c:v>
                </c:pt>
                <c:pt idx="7">
                  <c:v>244</c:v>
                </c:pt>
                <c:pt idx="8">
                  <c:v>377</c:v>
                </c:pt>
                <c:pt idx="9">
                  <c:v>539</c:v>
                </c:pt>
                <c:pt idx="10">
                  <c:v>715</c:v>
                </c:pt>
                <c:pt idx="11">
                  <c:v>946</c:v>
                </c:pt>
                <c:pt idx="12">
                  <c:v>1202</c:v>
                </c:pt>
                <c:pt idx="13">
                  <c:v>1475</c:v>
                </c:pt>
                <c:pt idx="14">
                  <c:v>1741</c:v>
                </c:pt>
                <c:pt idx="15">
                  <c:v>2024</c:v>
                </c:pt>
                <c:pt idx="16">
                  <c:v>2313</c:v>
                </c:pt>
                <c:pt idx="17">
                  <c:v>2627</c:v>
                </c:pt>
                <c:pt idx="18">
                  <c:v>2942</c:v>
                </c:pt>
                <c:pt idx="19">
                  <c:v>3256</c:v>
                </c:pt>
                <c:pt idx="20">
                  <c:v>3575</c:v>
                </c:pt>
                <c:pt idx="21">
                  <c:v>3884</c:v>
                </c:pt>
                <c:pt idx="22">
                  <c:v>4180</c:v>
                </c:pt>
                <c:pt idx="23">
                  <c:v>4468</c:v>
                </c:pt>
                <c:pt idx="24">
                  <c:v>4734</c:v>
                </c:pt>
                <c:pt idx="25">
                  <c:v>4990</c:v>
                </c:pt>
                <c:pt idx="26">
                  <c:v>5233</c:v>
                </c:pt>
                <c:pt idx="27">
                  <c:v>5461</c:v>
                </c:pt>
                <c:pt idx="28">
                  <c:v>5673</c:v>
                </c:pt>
                <c:pt idx="29">
                  <c:v>5866</c:v>
                </c:pt>
                <c:pt idx="30">
                  <c:v>6037</c:v>
                </c:pt>
              </c:numCache>
            </c:numRef>
          </c:val>
          <c:smooth val="0"/>
          <c:extLst>
            <c:ext xmlns:c16="http://schemas.microsoft.com/office/drawing/2014/chart" uri="{C3380CC4-5D6E-409C-BE32-E72D297353CC}">
              <c16:uniqueId val="{00000022-EDCC-4BDF-AAA2-27EBF8468D76}"/>
            </c:ext>
          </c:extLst>
        </c:ser>
        <c:ser>
          <c:idx val="4"/>
          <c:order val="4"/>
          <c:tx>
            <c:strRef>
              <c:f>Values!$G$2</c:f>
              <c:strCache>
                <c:ptCount val="1"/>
                <c:pt idx="0">
                  <c:v> Women Lower bound </c:v>
                </c:pt>
              </c:strCache>
            </c:strRef>
          </c:tx>
          <c:spPr>
            <a:ln w="22225">
              <a:solidFill>
                <a:srgbClr val="F26B73"/>
              </a:solidFill>
              <a:prstDash val="sysDot"/>
            </a:ln>
          </c:spPr>
          <c:marker>
            <c:symbol val="none"/>
          </c:marker>
          <c:cat>
            <c:numRef>
              <c:f>Values!$B$282:$B$312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Values!$G$282:$G$312</c:f>
              <c:numCache>
                <c:formatCode>_-* #,##0_-;\-* #,##0_-;_-* "-"??_-;_-@_-</c:formatCode>
                <c:ptCount val="31"/>
                <c:pt idx="0">
                  <c:v>2</c:v>
                </c:pt>
                <c:pt idx="1">
                  <c:v>8</c:v>
                </c:pt>
                <c:pt idx="2">
                  <c:v>20</c:v>
                </c:pt>
                <c:pt idx="3">
                  <c:v>36</c:v>
                </c:pt>
                <c:pt idx="4">
                  <c:v>59</c:v>
                </c:pt>
                <c:pt idx="5">
                  <c:v>93</c:v>
                </c:pt>
                <c:pt idx="6">
                  <c:v>138</c:v>
                </c:pt>
                <c:pt idx="7">
                  <c:v>215</c:v>
                </c:pt>
                <c:pt idx="8">
                  <c:v>333</c:v>
                </c:pt>
                <c:pt idx="9">
                  <c:v>481</c:v>
                </c:pt>
                <c:pt idx="10">
                  <c:v>635</c:v>
                </c:pt>
                <c:pt idx="11">
                  <c:v>833</c:v>
                </c:pt>
                <c:pt idx="12">
                  <c:v>1071</c:v>
                </c:pt>
                <c:pt idx="13">
                  <c:v>1318</c:v>
                </c:pt>
                <c:pt idx="14">
                  <c:v>1556</c:v>
                </c:pt>
                <c:pt idx="15">
                  <c:v>1818</c:v>
                </c:pt>
                <c:pt idx="16">
                  <c:v>2091</c:v>
                </c:pt>
                <c:pt idx="17">
                  <c:v>2378</c:v>
                </c:pt>
                <c:pt idx="18">
                  <c:v>2658</c:v>
                </c:pt>
                <c:pt idx="19">
                  <c:v>2951</c:v>
                </c:pt>
                <c:pt idx="20">
                  <c:v>3239</c:v>
                </c:pt>
                <c:pt idx="21">
                  <c:v>3521</c:v>
                </c:pt>
                <c:pt idx="22">
                  <c:v>3779</c:v>
                </c:pt>
                <c:pt idx="23">
                  <c:v>4047</c:v>
                </c:pt>
                <c:pt idx="24">
                  <c:v>4303</c:v>
                </c:pt>
                <c:pt idx="25">
                  <c:v>4529</c:v>
                </c:pt>
                <c:pt idx="26">
                  <c:v>4763</c:v>
                </c:pt>
                <c:pt idx="27">
                  <c:v>4971</c:v>
                </c:pt>
                <c:pt idx="28">
                  <c:v>5173</c:v>
                </c:pt>
                <c:pt idx="29">
                  <c:v>5331</c:v>
                </c:pt>
                <c:pt idx="30">
                  <c:v>5494</c:v>
                </c:pt>
              </c:numCache>
            </c:numRef>
          </c:val>
          <c:smooth val="0"/>
          <c:extLst>
            <c:ext xmlns:c16="http://schemas.microsoft.com/office/drawing/2014/chart" uri="{C3380CC4-5D6E-409C-BE32-E72D297353CC}">
              <c16:uniqueId val="{00000023-EDCC-4BDF-AAA2-27EBF8468D76}"/>
            </c:ext>
          </c:extLst>
        </c:ser>
        <c:ser>
          <c:idx val="5"/>
          <c:order val="5"/>
          <c:tx>
            <c:strRef>
              <c:f>Values!$H$2</c:f>
              <c:strCache>
                <c:ptCount val="1"/>
                <c:pt idx="0">
                  <c:v> Women Upper bound </c:v>
                </c:pt>
              </c:strCache>
            </c:strRef>
          </c:tx>
          <c:spPr>
            <a:ln w="22225">
              <a:solidFill>
                <a:srgbClr val="F26B73"/>
              </a:solidFill>
              <a:prstDash val="sysDot"/>
            </a:ln>
          </c:spPr>
          <c:marker>
            <c:symbol val="none"/>
          </c:marker>
          <c:cat>
            <c:numRef>
              <c:f>Values!$B$282:$B$312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Values!$H$282:$H$312</c:f>
              <c:numCache>
                <c:formatCode>_-* #,##0_-;\-* #,##0_-;_-* "-"??_-;_-@_-</c:formatCode>
                <c:ptCount val="31"/>
                <c:pt idx="0">
                  <c:v>3</c:v>
                </c:pt>
                <c:pt idx="1">
                  <c:v>11</c:v>
                </c:pt>
                <c:pt idx="2">
                  <c:v>25</c:v>
                </c:pt>
                <c:pt idx="3">
                  <c:v>47</c:v>
                </c:pt>
                <c:pt idx="4">
                  <c:v>77</c:v>
                </c:pt>
                <c:pt idx="5">
                  <c:v>119</c:v>
                </c:pt>
                <c:pt idx="6">
                  <c:v>177</c:v>
                </c:pt>
                <c:pt idx="7">
                  <c:v>273</c:v>
                </c:pt>
                <c:pt idx="8">
                  <c:v>424</c:v>
                </c:pt>
                <c:pt idx="9">
                  <c:v>601</c:v>
                </c:pt>
                <c:pt idx="10">
                  <c:v>795</c:v>
                </c:pt>
                <c:pt idx="11">
                  <c:v>1051</c:v>
                </c:pt>
                <c:pt idx="12">
                  <c:v>1342</c:v>
                </c:pt>
                <c:pt idx="13">
                  <c:v>1630</c:v>
                </c:pt>
                <c:pt idx="14">
                  <c:v>1920</c:v>
                </c:pt>
                <c:pt idx="15">
                  <c:v>2229</c:v>
                </c:pt>
                <c:pt idx="16">
                  <c:v>2547</c:v>
                </c:pt>
                <c:pt idx="17">
                  <c:v>2883</c:v>
                </c:pt>
                <c:pt idx="18">
                  <c:v>3228</c:v>
                </c:pt>
                <c:pt idx="19">
                  <c:v>3573</c:v>
                </c:pt>
                <c:pt idx="20">
                  <c:v>3929</c:v>
                </c:pt>
                <c:pt idx="21">
                  <c:v>4253</c:v>
                </c:pt>
                <c:pt idx="22">
                  <c:v>4564</c:v>
                </c:pt>
                <c:pt idx="23">
                  <c:v>4887</c:v>
                </c:pt>
                <c:pt idx="24">
                  <c:v>5187</c:v>
                </c:pt>
                <c:pt idx="25">
                  <c:v>5439</c:v>
                </c:pt>
                <c:pt idx="26">
                  <c:v>5698</c:v>
                </c:pt>
                <c:pt idx="27">
                  <c:v>5942</c:v>
                </c:pt>
                <c:pt idx="28">
                  <c:v>6172</c:v>
                </c:pt>
                <c:pt idx="29">
                  <c:v>6374</c:v>
                </c:pt>
                <c:pt idx="30">
                  <c:v>6552</c:v>
                </c:pt>
              </c:numCache>
            </c:numRef>
          </c:val>
          <c:smooth val="0"/>
          <c:extLst>
            <c:ext xmlns:c16="http://schemas.microsoft.com/office/drawing/2014/chart" uri="{C3380CC4-5D6E-409C-BE32-E72D297353CC}">
              <c16:uniqueId val="{00000024-EDCC-4BDF-AAA2-27EBF8468D76}"/>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coverage'!$D$194</c:f>
              <c:strCache>
                <c:ptCount val="1"/>
                <c:pt idx="0">
                  <c:v>Children 0-14 yr</c:v>
                </c:pt>
              </c:strCache>
            </c:strRef>
          </c:tx>
          <c:spPr>
            <a:ln w="38100">
              <a:solidFill>
                <a:srgbClr val="00A99A"/>
              </a:solidFill>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coverage'!$D$205:$D$215</c:f>
              <c:numCache>
                <c:formatCode>General</c:formatCode>
                <c:ptCount val="11"/>
                <c:pt idx="0">
                  <c:v>33</c:v>
                </c:pt>
                <c:pt idx="1">
                  <c:v>35</c:v>
                </c:pt>
                <c:pt idx="2">
                  <c:v>40</c:v>
                </c:pt>
                <c:pt idx="3">
                  <c:v>43</c:v>
                </c:pt>
                <c:pt idx="4">
                  <c:v>46</c:v>
                </c:pt>
                <c:pt idx="5">
                  <c:v>45</c:v>
                </c:pt>
                <c:pt idx="6">
                  <c:v>46</c:v>
                </c:pt>
                <c:pt idx="7">
                  <c:v>53</c:v>
                </c:pt>
                <c:pt idx="8">
                  <c:v>53</c:v>
                </c:pt>
                <c:pt idx="9">
                  <c:v>55</c:v>
                </c:pt>
                <c:pt idx="10">
                  <c:v>57</c:v>
                </c:pt>
              </c:numCache>
            </c:numRef>
          </c:val>
          <c:smooth val="0"/>
          <c:extLst>
            <c:ext xmlns:c16="http://schemas.microsoft.com/office/drawing/2014/chart" uri="{C3380CC4-5D6E-409C-BE32-E72D297353CC}">
              <c16:uniqueId val="{00000000-4567-45D3-A30E-D86F7DBB3310}"/>
            </c:ext>
          </c:extLst>
        </c:ser>
        <c:ser>
          <c:idx val="1"/>
          <c:order val="1"/>
          <c:tx>
            <c:strRef>
              <c:f>'ART coverage'!$E$194</c:f>
              <c:strCache>
                <c:ptCount val="1"/>
                <c:pt idx="0">
                  <c:v>Children 0-14 yr - Lower</c:v>
                </c:pt>
              </c:strCache>
            </c:strRef>
          </c:tx>
          <c:spPr>
            <a:ln w="19050">
              <a:solidFill>
                <a:srgbClr val="00A99A"/>
              </a:solidFill>
              <a:prstDash val="sysDot"/>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coverage'!$E$205:$E$215</c:f>
              <c:numCache>
                <c:formatCode>General</c:formatCode>
                <c:ptCount val="11"/>
                <c:pt idx="0">
                  <c:v>29</c:v>
                </c:pt>
                <c:pt idx="1">
                  <c:v>31</c:v>
                </c:pt>
                <c:pt idx="2">
                  <c:v>35</c:v>
                </c:pt>
                <c:pt idx="3">
                  <c:v>38</c:v>
                </c:pt>
                <c:pt idx="4">
                  <c:v>41</c:v>
                </c:pt>
                <c:pt idx="5">
                  <c:v>40</c:v>
                </c:pt>
                <c:pt idx="6">
                  <c:v>41</c:v>
                </c:pt>
                <c:pt idx="7">
                  <c:v>47</c:v>
                </c:pt>
                <c:pt idx="8">
                  <c:v>46</c:v>
                </c:pt>
                <c:pt idx="9">
                  <c:v>48</c:v>
                </c:pt>
                <c:pt idx="10">
                  <c:v>49</c:v>
                </c:pt>
              </c:numCache>
            </c:numRef>
          </c:val>
          <c:smooth val="0"/>
          <c:extLst>
            <c:ext xmlns:c16="http://schemas.microsoft.com/office/drawing/2014/chart" uri="{C3380CC4-5D6E-409C-BE32-E72D297353CC}">
              <c16:uniqueId val="{00000001-4567-45D3-A30E-D86F7DBB3310}"/>
            </c:ext>
          </c:extLst>
        </c:ser>
        <c:ser>
          <c:idx val="2"/>
          <c:order val="2"/>
          <c:tx>
            <c:strRef>
              <c:f>'ART coverage'!$F$194</c:f>
              <c:strCache>
                <c:ptCount val="1"/>
                <c:pt idx="0">
                  <c:v>Children 0-14 yr - Upper</c:v>
                </c:pt>
              </c:strCache>
            </c:strRef>
          </c:tx>
          <c:spPr>
            <a:ln w="19050">
              <a:solidFill>
                <a:srgbClr val="00A99A"/>
              </a:solidFill>
              <a:prstDash val="sysDot"/>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coverage'!$F$205:$F$215</c:f>
              <c:numCache>
                <c:formatCode>General</c:formatCode>
                <c:ptCount val="11"/>
                <c:pt idx="0">
                  <c:v>38</c:v>
                </c:pt>
                <c:pt idx="1">
                  <c:v>39</c:v>
                </c:pt>
                <c:pt idx="2">
                  <c:v>44</c:v>
                </c:pt>
                <c:pt idx="3">
                  <c:v>48</c:v>
                </c:pt>
                <c:pt idx="4">
                  <c:v>51</c:v>
                </c:pt>
                <c:pt idx="5">
                  <c:v>50</c:v>
                </c:pt>
                <c:pt idx="6">
                  <c:v>52</c:v>
                </c:pt>
                <c:pt idx="7">
                  <c:v>60</c:v>
                </c:pt>
                <c:pt idx="8">
                  <c:v>59</c:v>
                </c:pt>
                <c:pt idx="9">
                  <c:v>62</c:v>
                </c:pt>
                <c:pt idx="10">
                  <c:v>64</c:v>
                </c:pt>
              </c:numCache>
            </c:numRef>
          </c:val>
          <c:smooth val="0"/>
          <c:extLst>
            <c:ext xmlns:c16="http://schemas.microsoft.com/office/drawing/2014/chart" uri="{C3380CC4-5D6E-409C-BE32-E72D297353CC}">
              <c16:uniqueId val="{00000002-4567-45D3-A30E-D86F7DBB3310}"/>
            </c:ext>
          </c:extLst>
        </c:ser>
        <c:ser>
          <c:idx val="3"/>
          <c:order val="3"/>
          <c:tx>
            <c:strRef>
              <c:f>'ART coverage'!$G$194</c:f>
              <c:strCache>
                <c:ptCount val="1"/>
                <c:pt idx="0">
                  <c:v>Male 15+ yr</c:v>
                </c:pt>
              </c:strCache>
            </c:strRef>
          </c:tx>
          <c:spPr>
            <a:ln w="38100">
              <a:solidFill>
                <a:srgbClr val="63CDF6"/>
              </a:solidFill>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coverage'!$G$205:$G$215</c:f>
              <c:numCache>
                <c:formatCode>General</c:formatCode>
                <c:ptCount val="11"/>
                <c:pt idx="0">
                  <c:v>16</c:v>
                </c:pt>
                <c:pt idx="1">
                  <c:v>17</c:v>
                </c:pt>
                <c:pt idx="2">
                  <c:v>19</c:v>
                </c:pt>
                <c:pt idx="3">
                  <c:v>21</c:v>
                </c:pt>
                <c:pt idx="4">
                  <c:v>24</c:v>
                </c:pt>
                <c:pt idx="5">
                  <c:v>27</c:v>
                </c:pt>
                <c:pt idx="6">
                  <c:v>31</c:v>
                </c:pt>
                <c:pt idx="7">
                  <c:v>37</c:v>
                </c:pt>
                <c:pt idx="8">
                  <c:v>43</c:v>
                </c:pt>
                <c:pt idx="9">
                  <c:v>48</c:v>
                </c:pt>
                <c:pt idx="10">
                  <c:v>53</c:v>
                </c:pt>
              </c:numCache>
            </c:numRef>
          </c:val>
          <c:smooth val="0"/>
          <c:extLst>
            <c:ext xmlns:c16="http://schemas.microsoft.com/office/drawing/2014/chart" uri="{C3380CC4-5D6E-409C-BE32-E72D297353CC}">
              <c16:uniqueId val="{00000003-4567-45D3-A30E-D86F7DBB3310}"/>
            </c:ext>
          </c:extLst>
        </c:ser>
        <c:ser>
          <c:idx val="4"/>
          <c:order val="4"/>
          <c:tx>
            <c:strRef>
              <c:f>'ART coverage'!$H$194</c:f>
              <c:strCache>
                <c:ptCount val="1"/>
                <c:pt idx="0">
                  <c:v>Male 15+ - Lower</c:v>
                </c:pt>
              </c:strCache>
            </c:strRef>
          </c:tx>
          <c:spPr>
            <a:ln w="19050">
              <a:solidFill>
                <a:srgbClr val="63CDF6"/>
              </a:solidFill>
              <a:prstDash val="sysDot"/>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coverage'!$H$205:$H$215</c:f>
              <c:numCache>
                <c:formatCode>General</c:formatCode>
                <c:ptCount val="11"/>
                <c:pt idx="0">
                  <c:v>15</c:v>
                </c:pt>
                <c:pt idx="1">
                  <c:v>16</c:v>
                </c:pt>
                <c:pt idx="2">
                  <c:v>18</c:v>
                </c:pt>
                <c:pt idx="3">
                  <c:v>20</c:v>
                </c:pt>
                <c:pt idx="4">
                  <c:v>22</c:v>
                </c:pt>
                <c:pt idx="5">
                  <c:v>25</c:v>
                </c:pt>
                <c:pt idx="6">
                  <c:v>28</c:v>
                </c:pt>
                <c:pt idx="7">
                  <c:v>34</c:v>
                </c:pt>
                <c:pt idx="8">
                  <c:v>39</c:v>
                </c:pt>
                <c:pt idx="9">
                  <c:v>43</c:v>
                </c:pt>
                <c:pt idx="10">
                  <c:v>49</c:v>
                </c:pt>
              </c:numCache>
            </c:numRef>
          </c:val>
          <c:smooth val="0"/>
          <c:extLst>
            <c:ext xmlns:c16="http://schemas.microsoft.com/office/drawing/2014/chart" uri="{C3380CC4-5D6E-409C-BE32-E72D297353CC}">
              <c16:uniqueId val="{00000004-4567-45D3-A30E-D86F7DBB3310}"/>
            </c:ext>
          </c:extLst>
        </c:ser>
        <c:ser>
          <c:idx val="5"/>
          <c:order val="5"/>
          <c:tx>
            <c:strRef>
              <c:f>'ART coverage'!$I$194</c:f>
              <c:strCache>
                <c:ptCount val="1"/>
                <c:pt idx="0">
                  <c:v>Male 15+ - Upper</c:v>
                </c:pt>
              </c:strCache>
            </c:strRef>
          </c:tx>
          <c:spPr>
            <a:ln w="19050">
              <a:solidFill>
                <a:srgbClr val="63CDF6"/>
              </a:solidFill>
              <a:prstDash val="sysDot"/>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coverage'!$I$205:$I$215</c:f>
              <c:numCache>
                <c:formatCode>General</c:formatCode>
                <c:ptCount val="11"/>
                <c:pt idx="0">
                  <c:v>18</c:v>
                </c:pt>
                <c:pt idx="1">
                  <c:v>19</c:v>
                </c:pt>
                <c:pt idx="2">
                  <c:v>21</c:v>
                </c:pt>
                <c:pt idx="3">
                  <c:v>24</c:v>
                </c:pt>
                <c:pt idx="4">
                  <c:v>26</c:v>
                </c:pt>
                <c:pt idx="5">
                  <c:v>30</c:v>
                </c:pt>
                <c:pt idx="6">
                  <c:v>34</c:v>
                </c:pt>
                <c:pt idx="7">
                  <c:v>41</c:v>
                </c:pt>
                <c:pt idx="8">
                  <c:v>47</c:v>
                </c:pt>
                <c:pt idx="9">
                  <c:v>52</c:v>
                </c:pt>
                <c:pt idx="10">
                  <c:v>58</c:v>
                </c:pt>
              </c:numCache>
            </c:numRef>
          </c:val>
          <c:smooth val="0"/>
          <c:extLst>
            <c:ext xmlns:c16="http://schemas.microsoft.com/office/drawing/2014/chart" uri="{C3380CC4-5D6E-409C-BE32-E72D297353CC}">
              <c16:uniqueId val="{00000005-4567-45D3-A30E-D86F7DBB3310}"/>
            </c:ext>
          </c:extLst>
        </c:ser>
        <c:ser>
          <c:idx val="6"/>
          <c:order val="6"/>
          <c:tx>
            <c:strRef>
              <c:f>'ART coverage'!$J$194</c:f>
              <c:strCache>
                <c:ptCount val="1"/>
                <c:pt idx="0">
                  <c:v>Female 15+ yr</c:v>
                </c:pt>
              </c:strCache>
            </c:strRef>
          </c:tx>
          <c:spPr>
            <a:ln w="38100">
              <a:solidFill>
                <a:srgbClr val="F26B73"/>
              </a:solidFill>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coverage'!$J$205:$J$215</c:f>
              <c:numCache>
                <c:formatCode>General</c:formatCode>
                <c:ptCount val="11"/>
                <c:pt idx="0">
                  <c:v>21</c:v>
                </c:pt>
                <c:pt idx="1">
                  <c:v>23</c:v>
                </c:pt>
                <c:pt idx="2">
                  <c:v>26</c:v>
                </c:pt>
                <c:pt idx="3">
                  <c:v>28</c:v>
                </c:pt>
                <c:pt idx="4">
                  <c:v>33</c:v>
                </c:pt>
                <c:pt idx="5">
                  <c:v>36</c:v>
                </c:pt>
                <c:pt idx="6">
                  <c:v>41</c:v>
                </c:pt>
                <c:pt idx="7">
                  <c:v>46</c:v>
                </c:pt>
                <c:pt idx="8">
                  <c:v>50</c:v>
                </c:pt>
                <c:pt idx="9">
                  <c:v>53</c:v>
                </c:pt>
                <c:pt idx="10">
                  <c:v>56</c:v>
                </c:pt>
              </c:numCache>
            </c:numRef>
          </c:val>
          <c:smooth val="0"/>
          <c:extLst>
            <c:ext xmlns:c16="http://schemas.microsoft.com/office/drawing/2014/chart" uri="{C3380CC4-5D6E-409C-BE32-E72D297353CC}">
              <c16:uniqueId val="{00000006-4567-45D3-A30E-D86F7DBB3310}"/>
            </c:ext>
          </c:extLst>
        </c:ser>
        <c:ser>
          <c:idx val="7"/>
          <c:order val="7"/>
          <c:tx>
            <c:strRef>
              <c:f>'ART coverage'!$K$194</c:f>
              <c:strCache>
                <c:ptCount val="1"/>
                <c:pt idx="0">
                  <c:v>Female 15+ - Lower</c:v>
                </c:pt>
              </c:strCache>
            </c:strRef>
          </c:tx>
          <c:spPr>
            <a:ln w="19050">
              <a:solidFill>
                <a:srgbClr val="F26B73"/>
              </a:solidFill>
              <a:prstDash val="sysDot"/>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coverage'!$K$205:$K$215</c:f>
              <c:numCache>
                <c:formatCode>General</c:formatCode>
                <c:ptCount val="11"/>
                <c:pt idx="0">
                  <c:v>19</c:v>
                </c:pt>
                <c:pt idx="1">
                  <c:v>21</c:v>
                </c:pt>
                <c:pt idx="2">
                  <c:v>23</c:v>
                </c:pt>
                <c:pt idx="3">
                  <c:v>26</c:v>
                </c:pt>
                <c:pt idx="4">
                  <c:v>30</c:v>
                </c:pt>
                <c:pt idx="5">
                  <c:v>32</c:v>
                </c:pt>
                <c:pt idx="6">
                  <c:v>38</c:v>
                </c:pt>
                <c:pt idx="7">
                  <c:v>42</c:v>
                </c:pt>
                <c:pt idx="8">
                  <c:v>46</c:v>
                </c:pt>
                <c:pt idx="9">
                  <c:v>48</c:v>
                </c:pt>
                <c:pt idx="10">
                  <c:v>51</c:v>
                </c:pt>
              </c:numCache>
            </c:numRef>
          </c:val>
          <c:smooth val="0"/>
          <c:extLst>
            <c:ext xmlns:c16="http://schemas.microsoft.com/office/drawing/2014/chart" uri="{C3380CC4-5D6E-409C-BE32-E72D297353CC}">
              <c16:uniqueId val="{00000007-4567-45D3-A30E-D86F7DBB3310}"/>
            </c:ext>
          </c:extLst>
        </c:ser>
        <c:ser>
          <c:idx val="8"/>
          <c:order val="8"/>
          <c:tx>
            <c:strRef>
              <c:f>'ART coverage'!$L$194</c:f>
              <c:strCache>
                <c:ptCount val="1"/>
                <c:pt idx="0">
                  <c:v>Female 15+ - Upper</c:v>
                </c:pt>
              </c:strCache>
            </c:strRef>
          </c:tx>
          <c:spPr>
            <a:ln w="19050">
              <a:solidFill>
                <a:srgbClr val="F26B73"/>
              </a:solidFill>
              <a:prstDash val="sysDot"/>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coverage'!$L$205:$L$215</c:f>
              <c:numCache>
                <c:formatCode>General</c:formatCode>
                <c:ptCount val="11"/>
                <c:pt idx="0">
                  <c:v>23</c:v>
                </c:pt>
                <c:pt idx="1">
                  <c:v>26</c:v>
                </c:pt>
                <c:pt idx="2">
                  <c:v>28</c:v>
                </c:pt>
                <c:pt idx="3">
                  <c:v>31</c:v>
                </c:pt>
                <c:pt idx="4">
                  <c:v>36</c:v>
                </c:pt>
                <c:pt idx="5">
                  <c:v>39</c:v>
                </c:pt>
                <c:pt idx="6">
                  <c:v>45</c:v>
                </c:pt>
                <c:pt idx="7">
                  <c:v>50</c:v>
                </c:pt>
                <c:pt idx="8">
                  <c:v>54</c:v>
                </c:pt>
                <c:pt idx="9">
                  <c:v>58</c:v>
                </c:pt>
                <c:pt idx="10">
                  <c:v>61</c:v>
                </c:pt>
              </c:numCache>
            </c:numRef>
          </c:val>
          <c:smooth val="0"/>
          <c:extLst>
            <c:ext xmlns:c16="http://schemas.microsoft.com/office/drawing/2014/chart" uri="{C3380CC4-5D6E-409C-BE32-E72D297353CC}">
              <c16:uniqueId val="{00000008-4567-45D3-A30E-D86F7DBB3310}"/>
            </c:ext>
          </c:extLst>
        </c:ser>
        <c:ser>
          <c:idx val="9"/>
          <c:order val="9"/>
          <c:tx>
            <c:strRef>
              <c:f>'ART coverage'!$M$194</c:f>
              <c:strCache>
                <c:ptCount val="1"/>
                <c:pt idx="0">
                  <c:v>All ages</c:v>
                </c:pt>
              </c:strCache>
            </c:strRef>
          </c:tx>
          <c:spPr>
            <a:ln w="38100">
              <a:solidFill>
                <a:srgbClr val="B6AEA7"/>
              </a:solidFill>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coverage'!$M$205:$M$215</c:f>
              <c:numCache>
                <c:formatCode>General</c:formatCode>
                <c:ptCount val="11"/>
                <c:pt idx="0">
                  <c:v>19</c:v>
                </c:pt>
                <c:pt idx="1">
                  <c:v>20</c:v>
                </c:pt>
                <c:pt idx="2">
                  <c:v>23</c:v>
                </c:pt>
                <c:pt idx="3">
                  <c:v>25</c:v>
                </c:pt>
                <c:pt idx="4">
                  <c:v>28</c:v>
                </c:pt>
                <c:pt idx="5">
                  <c:v>31</c:v>
                </c:pt>
                <c:pt idx="6">
                  <c:v>36</c:v>
                </c:pt>
                <c:pt idx="7">
                  <c:v>42</c:v>
                </c:pt>
                <c:pt idx="8">
                  <c:v>46</c:v>
                </c:pt>
                <c:pt idx="9">
                  <c:v>50</c:v>
                </c:pt>
                <c:pt idx="10">
                  <c:v>54</c:v>
                </c:pt>
              </c:numCache>
            </c:numRef>
          </c:val>
          <c:smooth val="0"/>
          <c:extLst>
            <c:ext xmlns:c16="http://schemas.microsoft.com/office/drawing/2014/chart" uri="{C3380CC4-5D6E-409C-BE32-E72D297353CC}">
              <c16:uniqueId val="{00000009-4567-45D3-A30E-D86F7DBB3310}"/>
            </c:ext>
          </c:extLst>
        </c:ser>
        <c:ser>
          <c:idx val="10"/>
          <c:order val="10"/>
          <c:tx>
            <c:strRef>
              <c:f>'ART coverage'!$N$194</c:f>
              <c:strCache>
                <c:ptCount val="1"/>
                <c:pt idx="0">
                  <c:v>All ages - Lower</c:v>
                </c:pt>
              </c:strCache>
            </c:strRef>
          </c:tx>
          <c:spPr>
            <a:ln w="19050">
              <a:solidFill>
                <a:srgbClr val="B6AEA7"/>
              </a:solidFill>
              <a:prstDash val="sysDot"/>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coverage'!$N$205:$N$215</c:f>
              <c:numCache>
                <c:formatCode>General</c:formatCode>
                <c:ptCount val="11"/>
                <c:pt idx="0">
                  <c:v>17</c:v>
                </c:pt>
                <c:pt idx="1">
                  <c:v>19</c:v>
                </c:pt>
                <c:pt idx="2">
                  <c:v>21</c:v>
                </c:pt>
                <c:pt idx="3">
                  <c:v>23</c:v>
                </c:pt>
                <c:pt idx="4">
                  <c:v>26</c:v>
                </c:pt>
                <c:pt idx="5">
                  <c:v>29</c:v>
                </c:pt>
                <c:pt idx="6">
                  <c:v>33</c:v>
                </c:pt>
                <c:pt idx="7">
                  <c:v>38</c:v>
                </c:pt>
                <c:pt idx="8">
                  <c:v>42</c:v>
                </c:pt>
                <c:pt idx="9">
                  <c:v>46</c:v>
                </c:pt>
                <c:pt idx="10">
                  <c:v>49</c:v>
                </c:pt>
              </c:numCache>
            </c:numRef>
          </c:val>
          <c:smooth val="0"/>
          <c:extLst>
            <c:ext xmlns:c16="http://schemas.microsoft.com/office/drawing/2014/chart" uri="{C3380CC4-5D6E-409C-BE32-E72D297353CC}">
              <c16:uniqueId val="{0000000A-4567-45D3-A30E-D86F7DBB3310}"/>
            </c:ext>
          </c:extLst>
        </c:ser>
        <c:ser>
          <c:idx val="11"/>
          <c:order val="11"/>
          <c:tx>
            <c:strRef>
              <c:f>'ART coverage'!$O$194</c:f>
              <c:strCache>
                <c:ptCount val="1"/>
                <c:pt idx="0">
                  <c:v>All ages - Upper</c:v>
                </c:pt>
              </c:strCache>
            </c:strRef>
          </c:tx>
          <c:spPr>
            <a:ln w="19050">
              <a:solidFill>
                <a:srgbClr val="B6AEA7"/>
              </a:solidFill>
              <a:prstDash val="sysDot"/>
            </a:ln>
          </c:spPr>
          <c:marker>
            <c:symbol val="none"/>
          </c:marker>
          <c:cat>
            <c:strRef>
              <c:f>'ART coverage'!$C$205:$C$215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'ART coverage'!$O$205:$O$215</c:f>
              <c:numCache>
                <c:formatCode>General</c:formatCode>
                <c:ptCount val="11"/>
                <c:pt idx="0">
                  <c:v>21</c:v>
                </c:pt>
                <c:pt idx="1">
                  <c:v>22</c:v>
                </c:pt>
                <c:pt idx="2">
                  <c:v>25</c:v>
                </c:pt>
                <c:pt idx="3">
                  <c:v>27</c:v>
                </c:pt>
                <c:pt idx="4">
                  <c:v>31</c:v>
                </c:pt>
                <c:pt idx="5">
                  <c:v>34</c:v>
                </c:pt>
                <c:pt idx="6">
                  <c:v>39</c:v>
                </c:pt>
                <c:pt idx="7">
                  <c:v>46</c:v>
                </c:pt>
                <c:pt idx="8">
                  <c:v>50</c:v>
                </c:pt>
                <c:pt idx="9">
                  <c:v>55</c:v>
                </c:pt>
                <c:pt idx="10">
                  <c:v>59</c:v>
                </c:pt>
              </c:numCache>
            </c:numRef>
          </c:val>
          <c:smooth val="0"/>
          <c:extLst>
            <c:ext xmlns:c16="http://schemas.microsoft.com/office/drawing/2014/chart" uri="{C3380CC4-5D6E-409C-BE32-E72D297353CC}">
              <c16:uniqueId val="{0000000B-4567-45D3-A30E-D86F7DBB3310}"/>
            </c:ext>
          </c:extLst>
        </c:ser>
        <c:dLbls>
          <c:showLegendKey val="0"/>
          <c:showVal val="0"/>
          <c:showCatName val="0"/>
          <c:showSerName val="0"/>
          <c:showPercent val="0"/>
          <c:showBubbleSize val="0"/>
        </c:dLbls>
        <c:smooth val="0"/>
        <c:axId val="145205504"/>
        <c:axId val="145235968"/>
      </c:lineChart>
      <c:catAx>
        <c:axId val="145205504"/>
        <c:scaling>
          <c:orientation val="minMax"/>
        </c:scaling>
        <c:delete val="0"/>
        <c:axPos val="b"/>
        <c:numFmt formatCode="General" sourceLinked="0"/>
        <c:majorTickMark val="out"/>
        <c:minorTickMark val="none"/>
        <c:tickLblPos val="nextTo"/>
        <c:crossAx val="145235968"/>
        <c:crosses val="autoZero"/>
        <c:auto val="1"/>
        <c:lblAlgn val="ctr"/>
        <c:lblOffset val="100"/>
        <c:noMultiLvlLbl val="0"/>
      </c:catAx>
      <c:valAx>
        <c:axId val="145235968"/>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45205504"/>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spPr>
    <a:ln>
      <a:solidFill>
        <a:srgbClr val="F26B73"/>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2.9406289491591339E-2"/>
          <c:w val="0.74971237970253723"/>
          <c:h val="0.65557451151939339"/>
        </c:manualLayout>
      </c:layout>
      <c:barChart>
        <c:barDir val="col"/>
        <c:grouping val="clustered"/>
        <c:varyColors val="0"/>
        <c:ser>
          <c:idx val="0"/>
          <c:order val="0"/>
          <c:tx>
            <c:strRef>
              <c:f>Lao_15!$B$3</c:f>
              <c:strCache>
                <c:ptCount val="1"/>
                <c:pt idx="0">
                  <c:v>Estimate</c:v>
                </c:pt>
              </c:strCache>
            </c:strRef>
          </c:tx>
          <c:spPr>
            <a:solidFill>
              <a:srgbClr val="00A99A"/>
            </a:solidFill>
          </c:spPr>
          <c:invertIfNegative val="0"/>
          <c:dLbls>
            <c:dLbl>
              <c:idx val="0"/>
              <c:tx>
                <c:rich>
                  <a:bodyPr/>
                  <a:lstStyle/>
                  <a:p>
                    <a:r>
                      <a:rPr lang="en-US"/>
                      <a:t>15 000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F9E-415F-A4A2-3D647DE379A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adults 15+
living with HIV</c:v>
                </c:pt>
                <c:pt idx="1">
                  <c:v>Number of adults receiving ART</c:v>
                </c:pt>
                <c:pt idx="2">
                  <c:v>ART coverage (%)</c:v>
                </c:pt>
              </c:strCache>
            </c:strRef>
          </c:cat>
          <c:val>
            <c:numRef>
              <c:f>Lao_15!$B$4:$B$6</c:f>
              <c:numCache>
                <c:formatCode>General</c:formatCode>
                <c:ptCount val="3"/>
                <c:pt idx="0" formatCode="_(* #,##0_);_(* \(#,##0\);_(* &quot;-&quot;??_);_(@_)">
                  <c:v>14531</c:v>
                </c:pt>
              </c:numCache>
            </c:numRef>
          </c:val>
          <c:extLst>
            <c:ext xmlns:c16="http://schemas.microsoft.com/office/drawing/2014/chart" uri="{C3380CC4-5D6E-409C-BE32-E72D297353CC}">
              <c16:uniqueId val="{00000000-AF9E-415F-A4A2-3D647DE379A5}"/>
            </c:ext>
          </c:extLst>
        </c:ser>
        <c:ser>
          <c:idx val="3"/>
          <c:order val="3"/>
          <c:tx>
            <c:strRef>
              <c:f>Lao_15!$E$3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9E-415F-A4A2-3D647DE379A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adults 15+
living with HIV</c:v>
                </c:pt>
                <c:pt idx="1">
                  <c:v>Number of adults receiving ART</c:v>
                </c:pt>
                <c:pt idx="2">
                  <c:v>ART coverage (%)</c:v>
                </c:pt>
              </c:strCache>
            </c:strRef>
          </c:cat>
          <c:val>
            <c:numRef>
              <c:f>Lao_15!$E$4:$E$6</c:f>
              <c:numCache>
                <c:formatCode>_(* #,##0_);_(* \(#,##0\);_(* "-"??_);_(@_)</c:formatCode>
                <c:ptCount val="3"/>
                <c:pt idx="1">
                  <c:v>7882</c:v>
                </c:pt>
              </c:numCache>
            </c:numRef>
          </c:val>
          <c:extLst>
            <c:ext xmlns:c16="http://schemas.microsoft.com/office/drawing/2014/chart" uri="{C3380CC4-5D6E-409C-BE32-E72D297353CC}">
              <c16:uniqueId val="{00000002-AF9E-415F-A4A2-3D647DE379A5}"/>
            </c:ext>
          </c:extLst>
        </c:ser>
        <c:dLbls>
          <c:showLegendKey val="0"/>
          <c:showVal val="0"/>
          <c:showCatName val="0"/>
          <c:showSerName val="0"/>
          <c:showPercent val="0"/>
          <c:showBubbleSize val="0"/>
        </c:dLbls>
        <c:gapWidth val="90"/>
        <c:overlap val="100"/>
        <c:axId val="215953408"/>
        <c:axId val="215954944"/>
      </c:barChart>
      <c:barChart>
        <c:barDir val="col"/>
        <c:grouping val="clustered"/>
        <c:varyColors val="0"/>
        <c:ser>
          <c:idx val="4"/>
          <c:order val="4"/>
          <c:tx>
            <c:strRef>
              <c:f>Lao_15!$F$3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9E-415F-A4A2-3D647DE379A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adults 15+
living with HIV</c:v>
                </c:pt>
                <c:pt idx="1">
                  <c:v>Number of adults receiving ART</c:v>
                </c:pt>
                <c:pt idx="2">
                  <c:v>ART coverage (%)</c:v>
                </c:pt>
              </c:strCache>
            </c:strRef>
          </c:cat>
          <c:val>
            <c:numRef>
              <c:f>Lao_15!$F$4:$F$6</c:f>
              <c:numCache>
                <c:formatCode>General</c:formatCode>
                <c:ptCount val="3"/>
                <c:pt idx="2" formatCode="#,##0">
                  <c:v>54</c:v>
                </c:pt>
              </c:numCache>
            </c:numRef>
          </c:val>
          <c:extLst>
            <c:ext xmlns:c16="http://schemas.microsoft.com/office/drawing/2014/chart" uri="{C3380CC4-5D6E-409C-BE32-E72D297353CC}">
              <c16:uniqueId val="{00000004-AF9E-415F-A4A2-3D647DE379A5}"/>
            </c:ext>
          </c:extLst>
        </c:ser>
        <c:dLbls>
          <c:showLegendKey val="0"/>
          <c:showVal val="0"/>
          <c:showCatName val="0"/>
          <c:showSerName val="0"/>
          <c:showPercent val="0"/>
          <c:showBubbleSize val="0"/>
        </c:dLbls>
        <c:gapWidth val="90"/>
        <c:axId val="215963136"/>
        <c:axId val="215956864"/>
      </c:barChart>
      <c:lineChart>
        <c:grouping val="standard"/>
        <c:varyColors val="0"/>
        <c:ser>
          <c:idx val="1"/>
          <c:order val="1"/>
          <c:tx>
            <c:strRef>
              <c:f>Lao_15!$C$3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AF9E-415F-A4A2-3D647DE379A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adults 15+
living with HIV</c:v>
                </c:pt>
                <c:pt idx="1">
                  <c:v>Number of adults receiving ART</c:v>
                </c:pt>
                <c:pt idx="2">
                  <c:v>ART coverage (%)</c:v>
                </c:pt>
              </c:strCache>
            </c:strRef>
          </c:cat>
          <c:val>
            <c:numRef>
              <c:f>Lao_15!$C$4:$C$6</c:f>
              <c:numCache>
                <c:formatCode>General</c:formatCode>
                <c:ptCount val="3"/>
                <c:pt idx="0" formatCode="_(* #,##0_);_(* \(#,##0\);_(* &quot;-&quot;??_);_(@_)">
                  <c:v>13260</c:v>
                </c:pt>
              </c:numCache>
            </c:numRef>
          </c:val>
          <c:smooth val="0"/>
          <c:extLst>
            <c:ext xmlns:c16="http://schemas.microsoft.com/office/drawing/2014/chart" uri="{C3380CC4-5D6E-409C-BE32-E72D297353CC}">
              <c16:uniqueId val="{00000006-AF9E-415F-A4A2-3D647DE379A5}"/>
            </c:ext>
          </c:extLst>
        </c:ser>
        <c:ser>
          <c:idx val="2"/>
          <c:order val="2"/>
          <c:tx>
            <c:strRef>
              <c:f>Lao_15!$D$3</c:f>
              <c:strCache>
                <c:ptCount val="1"/>
                <c:pt idx="0">
                  <c:v>Upper estimate</c:v>
                </c:pt>
              </c:strCache>
            </c:strRef>
          </c:tx>
          <c:marker>
            <c:symbol val="dash"/>
            <c:size val="10"/>
            <c:spPr>
              <a:solidFill>
                <a:schemeClr val="tx1"/>
              </a:solidFill>
              <a:ln>
                <a:noFill/>
              </a:ln>
            </c:spPr>
          </c:marker>
          <c:cat>
            <c:strRef>
              <c:f>Lao_15!$A$4:$A$6</c:f>
              <c:strCache>
                <c:ptCount val="3"/>
                <c:pt idx="0">
                  <c:v>Estimated number
of adults 15+
living with HIV</c:v>
                </c:pt>
                <c:pt idx="1">
                  <c:v>Number of adults receiving ART</c:v>
                </c:pt>
                <c:pt idx="2">
                  <c:v>ART coverage (%)</c:v>
                </c:pt>
              </c:strCache>
            </c:strRef>
          </c:cat>
          <c:val>
            <c:numRef>
              <c:f>Lao_15!$D$4:$D$6</c:f>
              <c:numCache>
                <c:formatCode>General</c:formatCode>
                <c:ptCount val="3"/>
                <c:pt idx="0" formatCode="_(* #,##0_);_(* \(#,##0\);_(* &quot;-&quot;??_);_(@_)">
                  <c:v>15818</c:v>
                </c:pt>
              </c:numCache>
            </c:numRef>
          </c:val>
          <c:smooth val="0"/>
          <c:extLst>
            <c:ext xmlns:c16="http://schemas.microsoft.com/office/drawing/2014/chart" uri="{C3380CC4-5D6E-409C-BE32-E72D297353CC}">
              <c16:uniqueId val="{00000007-AF9E-415F-A4A2-3D647DE379A5}"/>
            </c:ext>
          </c:extLst>
        </c:ser>
        <c:dLbls>
          <c:showLegendKey val="0"/>
          <c:showVal val="0"/>
          <c:showCatName val="0"/>
          <c:showSerName val="0"/>
          <c:showPercent val="0"/>
          <c:showBubbleSize val="0"/>
        </c:dLbls>
        <c:hiLowLines/>
        <c:marker val="1"/>
        <c:smooth val="0"/>
        <c:axId val="215953408"/>
        <c:axId val="215954944"/>
      </c:lineChart>
      <c:lineChart>
        <c:grouping val="standard"/>
        <c:varyColors val="0"/>
        <c:ser>
          <c:idx val="5"/>
          <c:order val="5"/>
          <c:tx>
            <c:strRef>
              <c:f>Lao_15!$G$3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AF9E-415F-A4A2-3D647DE379A5}"/>
              </c:ext>
            </c:extLst>
          </c:dPt>
          <c:cat>
            <c:strRef>
              <c:f>Lao_15!$A$4:$A$6</c:f>
              <c:strCache>
                <c:ptCount val="3"/>
                <c:pt idx="0">
                  <c:v>Estimated number
of adults 15+
living with HIV</c:v>
                </c:pt>
                <c:pt idx="1">
                  <c:v>Number of adults receiving ART</c:v>
                </c:pt>
                <c:pt idx="2">
                  <c:v>ART coverage (%)</c:v>
                </c:pt>
              </c:strCache>
            </c:strRef>
          </c:cat>
          <c:val>
            <c:numRef>
              <c:f>Lao_15!$G$4:$G$6</c:f>
              <c:numCache>
                <c:formatCode>General</c:formatCode>
                <c:ptCount val="3"/>
                <c:pt idx="2" formatCode="#,##0">
                  <c:v>49</c:v>
                </c:pt>
              </c:numCache>
            </c:numRef>
          </c:val>
          <c:smooth val="0"/>
          <c:extLst>
            <c:ext xmlns:c16="http://schemas.microsoft.com/office/drawing/2014/chart" uri="{C3380CC4-5D6E-409C-BE32-E72D297353CC}">
              <c16:uniqueId val="{00000009-AF9E-415F-A4A2-3D647DE379A5}"/>
            </c:ext>
          </c:extLst>
        </c:ser>
        <c:ser>
          <c:idx val="6"/>
          <c:order val="6"/>
          <c:tx>
            <c:strRef>
              <c:f>Lao_15!$H$3</c:f>
              <c:strCache>
                <c:ptCount val="1"/>
                <c:pt idx="0">
                  <c:v>ART Upper estimate</c:v>
                </c:pt>
              </c:strCache>
            </c:strRef>
          </c:tx>
          <c:marker>
            <c:symbol val="dash"/>
            <c:size val="10"/>
            <c:spPr>
              <a:solidFill>
                <a:schemeClr val="tx1"/>
              </a:solidFill>
              <a:ln>
                <a:noFill/>
              </a:ln>
            </c:spPr>
          </c:marker>
          <c:cat>
            <c:strRef>
              <c:f>Lao_15!$A$4:$A$6</c:f>
              <c:strCache>
                <c:ptCount val="3"/>
                <c:pt idx="0">
                  <c:v>Estimated number
of adults 15+
living with HIV</c:v>
                </c:pt>
                <c:pt idx="1">
                  <c:v>Number of adults receiving ART</c:v>
                </c:pt>
                <c:pt idx="2">
                  <c:v>ART coverage (%)</c:v>
                </c:pt>
              </c:strCache>
            </c:strRef>
          </c:cat>
          <c:val>
            <c:numRef>
              <c:f>Lao_15!$H$4:$H$6</c:f>
              <c:numCache>
                <c:formatCode>General</c:formatCode>
                <c:ptCount val="3"/>
                <c:pt idx="2" formatCode="#,##0">
                  <c:v>59</c:v>
                </c:pt>
              </c:numCache>
            </c:numRef>
          </c:val>
          <c:smooth val="0"/>
          <c:extLst>
            <c:ext xmlns:c16="http://schemas.microsoft.com/office/drawing/2014/chart" uri="{C3380CC4-5D6E-409C-BE32-E72D297353CC}">
              <c16:uniqueId val="{0000000A-AF9E-415F-A4A2-3D647DE379A5}"/>
            </c:ext>
          </c:extLst>
        </c:ser>
        <c:dLbls>
          <c:showLegendKey val="0"/>
          <c:showVal val="0"/>
          <c:showCatName val="0"/>
          <c:showSerName val="0"/>
          <c:showPercent val="0"/>
          <c:showBubbleSize val="0"/>
        </c:dLbls>
        <c:hiLowLines/>
        <c:marker val="1"/>
        <c:smooth val="0"/>
        <c:axId val="215963136"/>
        <c:axId val="215956864"/>
      </c:lineChart>
      <c:catAx>
        <c:axId val="215953408"/>
        <c:scaling>
          <c:orientation val="minMax"/>
        </c:scaling>
        <c:delete val="0"/>
        <c:axPos val="b"/>
        <c:numFmt formatCode="General" sourceLinked="0"/>
        <c:majorTickMark val="out"/>
        <c:minorTickMark val="none"/>
        <c:tickLblPos val="nextTo"/>
        <c:crossAx val="215954944"/>
        <c:crosses val="autoZero"/>
        <c:auto val="1"/>
        <c:lblAlgn val="ctr"/>
        <c:lblOffset val="100"/>
        <c:noMultiLvlLbl val="0"/>
      </c:catAx>
      <c:valAx>
        <c:axId val="21595494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5953408"/>
        <c:crosses val="autoZero"/>
        <c:crossBetween val="between"/>
      </c:valAx>
      <c:valAx>
        <c:axId val="21595686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5963136"/>
        <c:crosses val="max"/>
        <c:crossBetween val="between"/>
        <c:majorUnit val="20"/>
      </c:valAx>
      <c:catAx>
        <c:axId val="215963136"/>
        <c:scaling>
          <c:orientation val="minMax"/>
        </c:scaling>
        <c:delete val="1"/>
        <c:axPos val="b"/>
        <c:numFmt formatCode="General" sourceLinked="1"/>
        <c:majorTickMark val="out"/>
        <c:minorTickMark val="none"/>
        <c:tickLblPos val="nextTo"/>
        <c:crossAx val="21595686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9716000777680565"/>
        </c:manualLayout>
      </c:layout>
      <c:barChart>
        <c:barDir val="col"/>
        <c:grouping val="clustered"/>
        <c:varyColors val="0"/>
        <c:ser>
          <c:idx val="1"/>
          <c:order val="0"/>
          <c:tx>
            <c:strRef>
              <c:f>LAO!$A$2</c:f>
              <c:strCache>
                <c:ptCount val="1"/>
                <c:pt idx="0">
                  <c:v>Lao People Democratic Republic</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D53D-41A7-AFF0-7613DC8D997E}"/>
              </c:ext>
            </c:extLst>
          </c:dPt>
          <c:dPt>
            <c:idx val="1"/>
            <c:invertIfNegative val="0"/>
            <c:bubble3D val="0"/>
            <c:spPr>
              <a:solidFill>
                <a:srgbClr val="F26B73"/>
              </a:solidFill>
              <a:ln>
                <a:noFill/>
              </a:ln>
            </c:spPr>
            <c:extLst>
              <c:ext xmlns:c16="http://schemas.microsoft.com/office/drawing/2014/chart" uri="{C3380CC4-5D6E-409C-BE32-E72D297353CC}">
                <c16:uniqueId val="{00000003-D53D-41A7-AFF0-7613DC8D997E}"/>
              </c:ext>
            </c:extLst>
          </c:dPt>
          <c:dPt>
            <c:idx val="3"/>
            <c:invertIfNegative val="0"/>
            <c:bubble3D val="0"/>
            <c:spPr>
              <a:solidFill>
                <a:srgbClr val="00A99A"/>
              </a:solidFill>
              <a:ln>
                <a:noFill/>
              </a:ln>
            </c:spPr>
            <c:extLst>
              <c:ext xmlns:c16="http://schemas.microsoft.com/office/drawing/2014/chart" uri="{C3380CC4-5D6E-409C-BE32-E72D297353CC}">
                <c16:uniqueId val="{00000005-D53D-41A7-AFF0-7613DC8D997E}"/>
              </c:ext>
            </c:extLst>
          </c:dPt>
          <c:dPt>
            <c:idx val="4"/>
            <c:invertIfNegative val="0"/>
            <c:bubble3D val="0"/>
            <c:spPr>
              <a:solidFill>
                <a:srgbClr val="78A7B7"/>
              </a:solidFill>
              <a:ln>
                <a:noFill/>
              </a:ln>
            </c:spPr>
            <c:extLst>
              <c:ext xmlns:c16="http://schemas.microsoft.com/office/drawing/2014/chart" uri="{C3380CC4-5D6E-409C-BE32-E72D297353CC}">
                <c16:uniqueId val="{00000007-D53D-41A7-AFF0-7613DC8D997E}"/>
              </c:ext>
            </c:extLst>
          </c:dPt>
          <c:dPt>
            <c:idx val="5"/>
            <c:invertIfNegative val="0"/>
            <c:bubble3D val="0"/>
            <c:spPr>
              <a:solidFill>
                <a:srgbClr val="CDC884"/>
              </a:solidFill>
              <a:ln>
                <a:noFill/>
              </a:ln>
            </c:spPr>
            <c:extLst>
              <c:ext xmlns:c16="http://schemas.microsoft.com/office/drawing/2014/chart" uri="{C3380CC4-5D6E-409C-BE32-E72D297353CC}">
                <c16:uniqueId val="{00000009-D53D-41A7-AFF0-7613DC8D997E}"/>
              </c:ext>
            </c:extLst>
          </c:dPt>
          <c:dLbls>
            <c:dLbl>
              <c:idx val="0"/>
              <c:tx>
                <c:rich>
                  <a:bodyPr/>
                  <a:lstStyle/>
                  <a:p>
                    <a:r>
                      <a:rPr lang="en-US"/>
                      <a:t>15 000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53D-41A7-AFF0-7613DC8D997E}"/>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53D-41A7-AFF0-7613DC8D997E}"/>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LAO!$B$1:$F$1</c:f>
              <c:strCache>
                <c:ptCount val="5"/>
                <c:pt idx="0">
                  <c:v>Estimated PLHIV</c:v>
                </c:pt>
                <c:pt idx="1">
                  <c:v>PLHIV know their
status</c:v>
                </c:pt>
                <c:pt idx="2">
                  <c:v>People on ART</c:v>
                </c:pt>
                <c:pt idx="3">
                  <c:v>PLHIV tested 
for viral load</c:v>
                </c:pt>
                <c:pt idx="4">
                  <c:v>PLHIV who have
suppressed viral load *</c:v>
                </c:pt>
              </c:strCache>
            </c:strRef>
          </c:cat>
          <c:val>
            <c:numRef>
              <c:f>LAO!$B$2:$F$2</c:f>
              <c:numCache>
                <c:formatCode>General</c:formatCode>
                <c:ptCount val="5"/>
                <c:pt idx="0">
                  <c:v>15074</c:v>
                </c:pt>
                <c:pt idx="1">
                  <c:v>0</c:v>
                </c:pt>
                <c:pt idx="2">
                  <c:v>8189</c:v>
                </c:pt>
                <c:pt idx="3">
                  <c:v>6593</c:v>
                </c:pt>
                <c:pt idx="4">
                  <c:v>6319</c:v>
                </c:pt>
              </c:numCache>
            </c:numRef>
          </c:val>
          <c:extLst>
            <c:ext xmlns:c16="http://schemas.microsoft.com/office/drawing/2014/chart" uri="{C3380CC4-5D6E-409C-BE32-E72D297353CC}">
              <c16:uniqueId val="{0000000A-D53D-41A7-AFF0-7613DC8D997E}"/>
            </c:ext>
          </c:extLst>
        </c:ser>
        <c:dLbls>
          <c:showLegendKey val="0"/>
          <c:showVal val="0"/>
          <c:showCatName val="0"/>
          <c:showSerName val="0"/>
          <c:showPercent val="0"/>
          <c:showBubbleSize val="0"/>
        </c:dLbls>
        <c:gapWidth val="100"/>
        <c:overlap val="100"/>
        <c:axId val="285274112"/>
        <c:axId val="285275648"/>
      </c:barChart>
      <c:catAx>
        <c:axId val="285274112"/>
        <c:scaling>
          <c:orientation val="minMax"/>
        </c:scaling>
        <c:delete val="0"/>
        <c:axPos val="b"/>
        <c:numFmt formatCode="General" sourceLinked="1"/>
        <c:majorTickMark val="out"/>
        <c:minorTickMark val="none"/>
        <c:tickLblPos val="nextTo"/>
        <c:crossAx val="285275648"/>
        <c:crosses val="autoZero"/>
        <c:auto val="1"/>
        <c:lblAlgn val="ctr"/>
        <c:lblOffset val="100"/>
        <c:noMultiLvlLbl val="0"/>
      </c:catAx>
      <c:valAx>
        <c:axId val="285275648"/>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85274112"/>
        <c:crosses val="autoZero"/>
        <c:crossBetween val="between"/>
      </c:valAx>
    </c:plotArea>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Lao!$C$2</c:f>
              <c:strCache>
                <c:ptCount val="1"/>
                <c:pt idx="0">
                  <c:v>Progress (%)</c:v>
                </c:pt>
              </c:strCache>
            </c:strRef>
          </c:tx>
          <c:spPr>
            <a:solidFill>
              <a:srgbClr val="009999"/>
            </a:solidFill>
            <a:ln>
              <a:noFill/>
            </a:ln>
            <a:effectLst/>
          </c:spPr>
          <c:invertIfNegative val="0"/>
          <c:dLbls>
            <c:dLbl>
              <c:idx val="0"/>
              <c:tx>
                <c:rich>
                  <a:bodyPr/>
                  <a:lstStyle/>
                  <a:p>
                    <a:r>
                      <a:rPr lang="en-US">
                        <a:solidFill>
                          <a:schemeClr val="tx1">
                            <a:lumMod val="50000"/>
                            <a:lumOff val="50000"/>
                          </a:schemeClr>
                        </a:solidFill>
                      </a:rPr>
                      <a:t>na</a:t>
                    </a:r>
                    <a:endParaRPr lang="en-US" dirty="0">
                      <a:solidFill>
                        <a:schemeClr val="tx1">
                          <a:lumMod val="50000"/>
                          <a:lumOff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9EC-41F0-B516-ABC77EA92B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Lao!$B$3:$B$5</c:f>
              <c:strCache>
                <c:ptCount val="3"/>
                <c:pt idx="0">
                  <c:v>PLHIV who their status</c:v>
                </c:pt>
                <c:pt idx="1">
                  <c:v>PLHIV on 
treatment</c:v>
                </c:pt>
                <c:pt idx="2">
                  <c:v>PLHIV who have suppressed viral load</c:v>
                </c:pt>
              </c:strCache>
            </c:strRef>
          </c:cat>
          <c:val>
            <c:numRef>
              <c:f>Lao!$C$3:$C$5</c:f>
              <c:numCache>
                <c:formatCode>General</c:formatCode>
                <c:ptCount val="3"/>
                <c:pt idx="0">
                  <c:v>0</c:v>
                </c:pt>
                <c:pt idx="1">
                  <c:v>54</c:v>
                </c:pt>
                <c:pt idx="2">
                  <c:v>52</c:v>
                </c:pt>
              </c:numCache>
            </c:numRef>
          </c:val>
          <c:extLst>
            <c:ext xmlns:c16="http://schemas.microsoft.com/office/drawing/2014/chart" uri="{C3380CC4-5D6E-409C-BE32-E72D297353CC}">
              <c16:uniqueId val="{00000000-79EC-41F0-B516-ABC77EA92BAA}"/>
            </c:ext>
          </c:extLst>
        </c:ser>
        <c:ser>
          <c:idx val="1"/>
          <c:order val="1"/>
          <c:tx>
            <c:strRef>
              <c:f>Lao!$D$2</c:f>
              <c:strCache>
                <c:ptCount val="1"/>
                <c:pt idx="0">
                  <c:v>Gap</c:v>
                </c:pt>
              </c:strCache>
            </c:strRef>
          </c:tx>
          <c:spPr>
            <a:pattFill prst="dkDnDiag">
              <a:fgClr>
                <a:srgbClr val="BFBFBF"/>
              </a:fgClr>
              <a:bgClr>
                <a:schemeClr val="bg1"/>
              </a:bgClr>
            </a:pattFill>
            <a:ln>
              <a:noFill/>
            </a:ln>
            <a:effectLst/>
          </c:spPr>
          <c:invertIfNegative val="0"/>
          <c:cat>
            <c:strRef>
              <c:f>Lao!$B$3:$B$5</c:f>
              <c:strCache>
                <c:ptCount val="3"/>
                <c:pt idx="0">
                  <c:v>PLHIV who their status</c:v>
                </c:pt>
                <c:pt idx="1">
                  <c:v>PLHIV on 
treatment</c:v>
                </c:pt>
                <c:pt idx="2">
                  <c:v>PLHIV who have suppressed viral load</c:v>
                </c:pt>
              </c:strCache>
            </c:strRef>
          </c:cat>
          <c:val>
            <c:numRef>
              <c:f>Lao!$D$3:$D$5</c:f>
              <c:numCache>
                <c:formatCode>General</c:formatCode>
                <c:ptCount val="3"/>
                <c:pt idx="0">
                  <c:v>90</c:v>
                </c:pt>
                <c:pt idx="1">
                  <c:v>27</c:v>
                </c:pt>
                <c:pt idx="2">
                  <c:v>21</c:v>
                </c:pt>
              </c:numCache>
            </c:numRef>
          </c:val>
          <c:extLst>
            <c:ext xmlns:c16="http://schemas.microsoft.com/office/drawing/2014/chart" uri="{C3380CC4-5D6E-409C-BE32-E72D297353CC}">
              <c16:uniqueId val="{00000001-79EC-41F0-B516-ABC77EA92BAA}"/>
            </c:ext>
          </c:extLst>
        </c:ser>
        <c:dLbls>
          <c:showLegendKey val="0"/>
          <c:showVal val="0"/>
          <c:showCatName val="0"/>
          <c:showSerName val="0"/>
          <c:showPercent val="0"/>
          <c:showBubbleSize val="0"/>
        </c:dLbls>
        <c:gapWidth val="150"/>
        <c:overlap val="100"/>
        <c:axId val="138899840"/>
        <c:axId val="138901376"/>
      </c:barChart>
      <c:scatterChart>
        <c:scatterStyle val="lineMarker"/>
        <c:varyColors val="0"/>
        <c:ser>
          <c:idx val="2"/>
          <c:order val="2"/>
          <c:tx>
            <c:strRef>
              <c:f>Lao!$E$2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Lao!$B$3:$B$5</c:f>
              <c:strCache>
                <c:ptCount val="3"/>
                <c:pt idx="0">
                  <c:v>PLHIV who their status</c:v>
                </c:pt>
                <c:pt idx="1">
                  <c:v>PLHIV on 
treatment</c:v>
                </c:pt>
                <c:pt idx="2">
                  <c:v>PLHIV who have suppressed viral load</c:v>
                </c:pt>
              </c:strCache>
            </c:strRef>
          </c:xVal>
          <c:yVal>
            <c:numRef>
              <c:f>Lao!$E$3:$E$5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79EC-41F0-B516-ABC77EA92BAA}"/>
            </c:ext>
          </c:extLst>
        </c:ser>
        <c:dLbls>
          <c:showLegendKey val="0"/>
          <c:showVal val="0"/>
          <c:showCatName val="0"/>
          <c:showSerName val="0"/>
          <c:showPercent val="0"/>
          <c:showBubbleSize val="0"/>
        </c:dLbls>
        <c:axId val="138909184"/>
        <c:axId val="138907648"/>
      </c:scatterChart>
      <c:catAx>
        <c:axId val="13889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901376"/>
        <c:crosses val="autoZero"/>
        <c:auto val="1"/>
        <c:lblAlgn val="ctr"/>
        <c:lblOffset val="100"/>
        <c:noMultiLvlLbl val="0"/>
      </c:catAx>
      <c:valAx>
        <c:axId val="1389013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899840"/>
        <c:crosses val="autoZero"/>
        <c:crossBetween val="between"/>
        <c:majorUnit val="20"/>
      </c:valAx>
      <c:valAx>
        <c:axId val="138907648"/>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909184"/>
        <c:crosses val="max"/>
        <c:crossBetween val="midCat"/>
      </c:valAx>
      <c:valAx>
        <c:axId val="138909184"/>
        <c:scaling>
          <c:orientation val="minMax"/>
        </c:scaling>
        <c:delete val="1"/>
        <c:axPos val="b"/>
        <c:numFmt formatCode="General" sourceLinked="1"/>
        <c:majorTickMark val="out"/>
        <c:minorTickMark val="none"/>
        <c:tickLblPos val="nextTo"/>
        <c:crossAx val="1389076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6.3558427479173812E-2"/>
          <c:w val="0.74971237970253723"/>
          <c:h val="0.62142269580432885"/>
        </c:manualLayout>
      </c:layout>
      <c:barChart>
        <c:barDir val="col"/>
        <c:grouping val="clustered"/>
        <c:varyColors val="0"/>
        <c:ser>
          <c:idx val="0"/>
          <c:order val="0"/>
          <c:tx>
            <c:strRef>
              <c:f>Lao_15!$B$3</c:f>
              <c:strCache>
                <c:ptCount val="1"/>
                <c:pt idx="0">
                  <c:v>Estimate</c:v>
                </c:pt>
              </c:strCache>
            </c:strRef>
          </c:tx>
          <c:spPr>
            <a:solidFill>
              <a:srgbClr val="00A99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pregnant women 
living with HIV</c:v>
                </c:pt>
                <c:pt idx="1">
                  <c:v>Number of 
pregnant women
receiving ARVs</c:v>
                </c:pt>
                <c:pt idx="2">
                  <c:v>PMTCT coverage (%)</c:v>
                </c:pt>
              </c:strCache>
            </c:strRef>
          </c:cat>
          <c:val>
            <c:numRef>
              <c:f>Lao_15!$B$4:$B$6</c:f>
              <c:numCache>
                <c:formatCode>General</c:formatCode>
                <c:ptCount val="3"/>
                <c:pt idx="0" formatCode="_(* #,##0_);_(* \(#,##0\);_(* &quot;-&quot;??_);_(@_)">
                  <c:v>183</c:v>
                </c:pt>
              </c:numCache>
            </c:numRef>
          </c:val>
          <c:extLst>
            <c:ext xmlns:c16="http://schemas.microsoft.com/office/drawing/2014/chart" uri="{C3380CC4-5D6E-409C-BE32-E72D297353CC}">
              <c16:uniqueId val="{00000000-6093-4E56-BE87-549FD9223139}"/>
            </c:ext>
          </c:extLst>
        </c:ser>
        <c:ser>
          <c:idx val="3"/>
          <c:order val="3"/>
          <c:tx>
            <c:strRef>
              <c:f>Lao_15!$E$3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93-4E56-BE87-549FD922313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pregnant women 
living with HIV</c:v>
                </c:pt>
                <c:pt idx="1">
                  <c:v>Number of 
pregnant women
receiving ARVs</c:v>
                </c:pt>
                <c:pt idx="2">
                  <c:v>PMTCT coverage (%)</c:v>
                </c:pt>
              </c:strCache>
            </c:strRef>
          </c:cat>
          <c:val>
            <c:numRef>
              <c:f>Lao_15!$E$4:$E$6</c:f>
              <c:numCache>
                <c:formatCode>_(* #,##0_);_(* \(#,##0\);_(* "-"??_);_(@_)</c:formatCode>
                <c:ptCount val="3"/>
                <c:pt idx="1">
                  <c:v>99</c:v>
                </c:pt>
              </c:numCache>
            </c:numRef>
          </c:val>
          <c:extLst>
            <c:ext xmlns:c16="http://schemas.microsoft.com/office/drawing/2014/chart" uri="{C3380CC4-5D6E-409C-BE32-E72D297353CC}">
              <c16:uniqueId val="{00000002-6093-4E56-BE87-549FD9223139}"/>
            </c:ext>
          </c:extLst>
        </c:ser>
        <c:dLbls>
          <c:showLegendKey val="0"/>
          <c:showVal val="0"/>
          <c:showCatName val="0"/>
          <c:showSerName val="0"/>
          <c:showPercent val="0"/>
          <c:showBubbleSize val="0"/>
        </c:dLbls>
        <c:gapWidth val="90"/>
        <c:overlap val="100"/>
        <c:axId val="141256960"/>
        <c:axId val="141271040"/>
      </c:barChart>
      <c:barChart>
        <c:barDir val="col"/>
        <c:grouping val="clustered"/>
        <c:varyColors val="0"/>
        <c:ser>
          <c:idx val="4"/>
          <c:order val="4"/>
          <c:tx>
            <c:strRef>
              <c:f>Lao_15!$F$3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93-4E56-BE87-549FD922313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pregnant women 
living with HIV</c:v>
                </c:pt>
                <c:pt idx="1">
                  <c:v>Number of 
pregnant women
receiving ARVs</c:v>
                </c:pt>
                <c:pt idx="2">
                  <c:v>PMTCT coverage (%)</c:v>
                </c:pt>
              </c:strCache>
            </c:strRef>
          </c:cat>
          <c:val>
            <c:numRef>
              <c:f>Lao_15!$F$4:$F$6</c:f>
              <c:numCache>
                <c:formatCode>General</c:formatCode>
                <c:ptCount val="3"/>
                <c:pt idx="2" formatCode="#,##0">
                  <c:v>54</c:v>
                </c:pt>
              </c:numCache>
            </c:numRef>
          </c:val>
          <c:extLst>
            <c:ext xmlns:c16="http://schemas.microsoft.com/office/drawing/2014/chart" uri="{C3380CC4-5D6E-409C-BE32-E72D297353CC}">
              <c16:uniqueId val="{00000004-6093-4E56-BE87-549FD9223139}"/>
            </c:ext>
          </c:extLst>
        </c:ser>
        <c:dLbls>
          <c:showLegendKey val="0"/>
          <c:showVal val="0"/>
          <c:showCatName val="0"/>
          <c:showSerName val="0"/>
          <c:showPercent val="0"/>
          <c:showBubbleSize val="0"/>
        </c:dLbls>
        <c:gapWidth val="90"/>
        <c:axId val="141275136"/>
        <c:axId val="141272960"/>
      </c:barChart>
      <c:lineChart>
        <c:grouping val="standard"/>
        <c:varyColors val="0"/>
        <c:ser>
          <c:idx val="1"/>
          <c:order val="1"/>
          <c:tx>
            <c:strRef>
              <c:f>Lao_15!$C$3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6093-4E56-BE87-549FD922313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pregnant women 
living with HIV</c:v>
                </c:pt>
                <c:pt idx="1">
                  <c:v>Number of 
pregnant women
receiving ARVs</c:v>
                </c:pt>
                <c:pt idx="2">
                  <c:v>PMTCT coverage (%)</c:v>
                </c:pt>
              </c:strCache>
            </c:strRef>
          </c:cat>
          <c:val>
            <c:numRef>
              <c:f>Lao_15!$C$4:$C$6</c:f>
              <c:numCache>
                <c:formatCode>General</c:formatCode>
                <c:ptCount val="3"/>
                <c:pt idx="0" formatCode="_(* #,##0_);_(* \(#,##0\);_(* &quot;-&quot;??_);_(@_)">
                  <c:v>157</c:v>
                </c:pt>
              </c:numCache>
            </c:numRef>
          </c:val>
          <c:smooth val="0"/>
          <c:extLst>
            <c:ext xmlns:c16="http://schemas.microsoft.com/office/drawing/2014/chart" uri="{C3380CC4-5D6E-409C-BE32-E72D297353CC}">
              <c16:uniqueId val="{00000006-6093-4E56-BE87-549FD9223139}"/>
            </c:ext>
          </c:extLst>
        </c:ser>
        <c:ser>
          <c:idx val="2"/>
          <c:order val="2"/>
          <c:tx>
            <c:strRef>
              <c:f>Lao_15!$D$3</c:f>
              <c:strCache>
                <c:ptCount val="1"/>
                <c:pt idx="0">
                  <c:v>Upper estimate</c:v>
                </c:pt>
              </c:strCache>
            </c:strRef>
          </c:tx>
          <c:marker>
            <c:symbol val="dash"/>
            <c:size val="10"/>
            <c:spPr>
              <a:solidFill>
                <a:schemeClr val="tx1"/>
              </a:solidFill>
              <a:ln>
                <a:noFill/>
              </a:ln>
            </c:spPr>
          </c:marker>
          <c:cat>
            <c:strRef>
              <c:f>Lao_15!$A$4:$A$6</c:f>
              <c:strCache>
                <c:ptCount val="3"/>
                <c:pt idx="0">
                  <c:v>Estimated number 
of pregnant women 
living with HIV</c:v>
                </c:pt>
                <c:pt idx="1">
                  <c:v>Number of 
pregnant women
receiving ARVs</c:v>
                </c:pt>
                <c:pt idx="2">
                  <c:v>PMTCT coverage (%)</c:v>
                </c:pt>
              </c:strCache>
            </c:strRef>
          </c:cat>
          <c:val>
            <c:numRef>
              <c:f>Lao_15!$D$4:$D$6</c:f>
              <c:numCache>
                <c:formatCode>General</c:formatCode>
                <c:ptCount val="3"/>
                <c:pt idx="0" formatCode="_(* #,##0_);_(* \(#,##0\);_(* &quot;-&quot;??_);_(@_)">
                  <c:v>207</c:v>
                </c:pt>
              </c:numCache>
            </c:numRef>
          </c:val>
          <c:smooth val="0"/>
          <c:extLst>
            <c:ext xmlns:c16="http://schemas.microsoft.com/office/drawing/2014/chart" uri="{C3380CC4-5D6E-409C-BE32-E72D297353CC}">
              <c16:uniqueId val="{00000007-6093-4E56-BE87-549FD9223139}"/>
            </c:ext>
          </c:extLst>
        </c:ser>
        <c:dLbls>
          <c:showLegendKey val="0"/>
          <c:showVal val="0"/>
          <c:showCatName val="0"/>
          <c:showSerName val="0"/>
          <c:showPercent val="0"/>
          <c:showBubbleSize val="0"/>
        </c:dLbls>
        <c:hiLowLines/>
        <c:marker val="1"/>
        <c:smooth val="0"/>
        <c:axId val="141256960"/>
        <c:axId val="141271040"/>
      </c:lineChart>
      <c:lineChart>
        <c:grouping val="standard"/>
        <c:varyColors val="0"/>
        <c:ser>
          <c:idx val="5"/>
          <c:order val="5"/>
          <c:tx>
            <c:strRef>
              <c:f>Lao_15!$G$3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6093-4E56-BE87-549FD9223139}"/>
              </c:ext>
            </c:extLst>
          </c:dPt>
          <c:cat>
            <c:strRef>
              <c:f>Lao_15!$A$4:$A$6</c:f>
              <c:strCache>
                <c:ptCount val="3"/>
                <c:pt idx="0">
                  <c:v>Estimated number 
of pregnant women 
living with HIV</c:v>
                </c:pt>
                <c:pt idx="1">
                  <c:v>Number of 
pregnant women
receiving ARVs</c:v>
                </c:pt>
                <c:pt idx="2">
                  <c:v>PMTCT coverage (%)</c:v>
                </c:pt>
              </c:strCache>
            </c:strRef>
          </c:cat>
          <c:val>
            <c:numRef>
              <c:f>Lao_15!$G$4:$G$6</c:f>
              <c:numCache>
                <c:formatCode>General</c:formatCode>
                <c:ptCount val="3"/>
                <c:pt idx="2" formatCode="#,##0">
                  <c:v>48</c:v>
                </c:pt>
              </c:numCache>
            </c:numRef>
          </c:val>
          <c:smooth val="0"/>
          <c:extLst>
            <c:ext xmlns:c16="http://schemas.microsoft.com/office/drawing/2014/chart" uri="{C3380CC4-5D6E-409C-BE32-E72D297353CC}">
              <c16:uniqueId val="{00000009-6093-4E56-BE87-549FD9223139}"/>
            </c:ext>
          </c:extLst>
        </c:ser>
        <c:ser>
          <c:idx val="6"/>
          <c:order val="6"/>
          <c:tx>
            <c:strRef>
              <c:f>Lao_15!$H$3</c:f>
              <c:strCache>
                <c:ptCount val="1"/>
                <c:pt idx="0">
                  <c:v>ART Upper estimate</c:v>
                </c:pt>
              </c:strCache>
            </c:strRef>
          </c:tx>
          <c:marker>
            <c:symbol val="dash"/>
            <c:size val="10"/>
            <c:spPr>
              <a:solidFill>
                <a:schemeClr val="tx1"/>
              </a:solidFill>
              <a:ln>
                <a:noFill/>
              </a:ln>
            </c:spPr>
          </c:marker>
          <c:cat>
            <c:strRef>
              <c:f>Lao_15!$A$4:$A$6</c:f>
              <c:strCache>
                <c:ptCount val="3"/>
                <c:pt idx="0">
                  <c:v>Estimated number 
of pregnant women 
living with HIV</c:v>
                </c:pt>
                <c:pt idx="1">
                  <c:v>Number of 
pregnant women
receiving ARVs</c:v>
                </c:pt>
                <c:pt idx="2">
                  <c:v>PMTCT coverage (%)</c:v>
                </c:pt>
              </c:strCache>
            </c:strRef>
          </c:cat>
          <c:val>
            <c:numRef>
              <c:f>Lao_15!$H$4:$H$6</c:f>
              <c:numCache>
                <c:formatCode>General</c:formatCode>
                <c:ptCount val="3"/>
                <c:pt idx="2" formatCode="#,##0">
                  <c:v>62</c:v>
                </c:pt>
              </c:numCache>
            </c:numRef>
          </c:val>
          <c:smooth val="0"/>
          <c:extLst>
            <c:ext xmlns:c16="http://schemas.microsoft.com/office/drawing/2014/chart" uri="{C3380CC4-5D6E-409C-BE32-E72D297353CC}">
              <c16:uniqueId val="{0000000A-6093-4E56-BE87-549FD9223139}"/>
            </c:ext>
          </c:extLst>
        </c:ser>
        <c:dLbls>
          <c:showLegendKey val="0"/>
          <c:showVal val="0"/>
          <c:showCatName val="0"/>
          <c:showSerName val="0"/>
          <c:showPercent val="0"/>
          <c:showBubbleSize val="0"/>
        </c:dLbls>
        <c:hiLowLines/>
        <c:marker val="1"/>
        <c:smooth val="0"/>
        <c:axId val="141275136"/>
        <c:axId val="141272960"/>
      </c:lineChart>
      <c:catAx>
        <c:axId val="141256960"/>
        <c:scaling>
          <c:orientation val="minMax"/>
        </c:scaling>
        <c:delete val="0"/>
        <c:axPos val="b"/>
        <c:numFmt formatCode="General" sourceLinked="0"/>
        <c:majorTickMark val="out"/>
        <c:minorTickMark val="none"/>
        <c:tickLblPos val="nextTo"/>
        <c:crossAx val="141271040"/>
        <c:crosses val="autoZero"/>
        <c:auto val="1"/>
        <c:lblAlgn val="ctr"/>
        <c:lblOffset val="100"/>
        <c:noMultiLvlLbl val="0"/>
      </c:catAx>
      <c:valAx>
        <c:axId val="14127104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1256960"/>
        <c:crosses val="autoZero"/>
        <c:crossBetween val="between"/>
      </c:valAx>
      <c:valAx>
        <c:axId val="141272960"/>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41275136"/>
        <c:crosses val="max"/>
        <c:crossBetween val="between"/>
        <c:majorUnit val="20"/>
      </c:valAx>
      <c:catAx>
        <c:axId val="141275136"/>
        <c:scaling>
          <c:orientation val="minMax"/>
        </c:scaling>
        <c:delete val="1"/>
        <c:axPos val="b"/>
        <c:numFmt formatCode="General" sourceLinked="1"/>
        <c:majorTickMark val="out"/>
        <c:minorTickMark val="none"/>
        <c:tickLblPos val="nextTo"/>
        <c:crossAx val="14127296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AAD-4C9F-B9AB-38A9A0AAA837}"/>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LAO!$W$32:$W$33</c:f>
              <c:strCache>
                <c:ptCount val="2"/>
                <c:pt idx="0">
                  <c:v>National</c:v>
                </c:pt>
                <c:pt idx="1">
                  <c:v>Vientiane and Savannakhet</c:v>
                </c:pt>
              </c:strCache>
            </c:strRef>
          </c:cat>
          <c:val>
            <c:numRef>
              <c:f>LAO!$X$32:$X$33</c:f>
              <c:numCache>
                <c:formatCode>General</c:formatCode>
                <c:ptCount val="2"/>
                <c:pt idx="0">
                  <c:v>0</c:v>
                </c:pt>
                <c:pt idx="1">
                  <c:v>3.1</c:v>
                </c:pt>
              </c:numCache>
            </c:numRef>
          </c:val>
          <c:extLst>
            <c:ext xmlns:c16="http://schemas.microsoft.com/office/drawing/2014/chart" uri="{C3380CC4-5D6E-409C-BE32-E72D297353CC}">
              <c16:uniqueId val="{00000001-9AAD-4C9F-B9AB-38A9A0AAA837}"/>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LAO!$W$34:$W$35</c:f>
              <c:strCache>
                <c:ptCount val="2"/>
                <c:pt idx="0">
                  <c:v>National</c:v>
                </c:pt>
                <c:pt idx="1">
                  <c:v>Vientiane Capital</c:v>
                </c:pt>
              </c:strCache>
            </c:strRef>
          </c:cat>
          <c:val>
            <c:numRef>
              <c:f>LAO!$X$34:$X$35</c:f>
              <c:numCache>
                <c:formatCode>0</c:formatCode>
                <c:ptCount val="2"/>
                <c:pt idx="0" formatCode="General">
                  <c:v>4.0999999999999996</c:v>
                </c:pt>
                <c:pt idx="1">
                  <c:v>7.96</c:v>
                </c:pt>
              </c:numCache>
            </c:numRef>
          </c:val>
          <c:extLst>
            <c:ext xmlns:c16="http://schemas.microsoft.com/office/drawing/2014/chart" uri="{C3380CC4-5D6E-409C-BE32-E72D297353CC}">
              <c16:uniqueId val="{00000000-2336-4F88-B291-C9E955DF6260}"/>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56E-4260-BA3A-237C3C911684}"/>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6E-4260-BA3A-237C3C911684}"/>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LAO!$W$36:$W$37</c:f>
              <c:strCache>
                <c:ptCount val="2"/>
                <c:pt idx="0">
                  <c:v>National</c:v>
                </c:pt>
                <c:pt idx="1">
                  <c:v>City</c:v>
                </c:pt>
              </c:strCache>
            </c:strRef>
          </c:cat>
          <c:val>
            <c:numRef>
              <c:f>LAO!$X$36:$X$37</c:f>
              <c:numCache>
                <c:formatCode>General</c:formatCode>
                <c:ptCount val="2"/>
                <c:pt idx="0">
                  <c:v>0</c:v>
                </c:pt>
                <c:pt idx="1">
                  <c:v>0</c:v>
                </c:pt>
              </c:numCache>
            </c:numRef>
          </c:val>
          <c:extLst>
            <c:ext xmlns:c16="http://schemas.microsoft.com/office/drawing/2014/chart" uri="{C3380CC4-5D6E-409C-BE32-E72D297353CC}">
              <c16:uniqueId val="{00000002-B56E-4260-BA3A-237C3C911684}"/>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LAO!$W$38:$W$39</c:f>
              <c:strCache>
                <c:ptCount val="2"/>
                <c:pt idx="0">
                  <c:v>National</c:v>
                </c:pt>
                <c:pt idx="1">
                  <c:v>Vientiane Capital</c:v>
                </c:pt>
              </c:strCache>
            </c:strRef>
          </c:cat>
          <c:val>
            <c:numRef>
              <c:f>LAO!$X$38:$X$39</c:f>
              <c:numCache>
                <c:formatCode>General</c:formatCode>
                <c:ptCount val="2"/>
                <c:pt idx="0">
                  <c:v>0.8</c:v>
                </c:pt>
                <c:pt idx="1">
                  <c:v>2.2000000000000002</c:v>
                </c:pt>
              </c:numCache>
            </c:numRef>
          </c:val>
          <c:extLst>
            <c:ext xmlns:c16="http://schemas.microsoft.com/office/drawing/2014/chart" uri="{C3380CC4-5D6E-409C-BE32-E72D297353CC}">
              <c16:uniqueId val="{00000000-E079-4AE6-9F10-55C1936A0590}"/>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0.08702</cdr:x>
      <cdr:y>0.86486</cdr:y>
    </cdr:from>
    <cdr:to>
      <cdr:x>0.94342</cdr:x>
      <cdr:y>0.99758</cdr:y>
    </cdr:to>
    <cdr:sp macro="" textlink="">
      <cdr:nvSpPr>
        <cdr:cNvPr id="2" name="Rectangle 1"/>
        <cdr:cNvSpPr/>
      </cdr:nvSpPr>
      <cdr:spPr>
        <a:xfrm xmlns:a="http://schemas.openxmlformats.org/drawingml/2006/main">
          <a:off x="681370" y="3352800"/>
          <a:ext cx="6705600" cy="514489"/>
        </a:xfrm>
        <a:prstGeom xmlns:a="http://schemas.openxmlformats.org/drawingml/2006/main" prst="rect">
          <a:avLst/>
        </a:prstGeom>
        <a:ln xmlns:a="http://schemas.openxmlformats.org/drawingml/2006/main" w="12700">
          <a:prstDash val="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r>
            <a:rPr lang="en-US" sz="1000" dirty="0">
              <a:solidFill>
                <a:schemeClr val="tx1"/>
              </a:solidFill>
              <a:latin typeface="Arial" pitchFamily="34" charset="0"/>
              <a:ea typeface="+mn-ea"/>
              <a:cs typeface="Arial" pitchFamily="34" charset="0"/>
            </a:rPr>
            <a:t>* 2007 data is for</a:t>
          </a:r>
          <a:r>
            <a:rPr lang="en-US" sz="1000" baseline="0" dirty="0">
              <a:solidFill>
                <a:schemeClr val="tx1"/>
              </a:solidFill>
              <a:latin typeface="Arial" pitchFamily="34" charset="0"/>
              <a:ea typeface="+mn-ea"/>
              <a:cs typeface="Arial" pitchFamily="34" charset="0"/>
            </a:rPr>
            <a:t> Vientiane Capital only; 2014 data is for 4 provinces (Vientiane Capital, </a:t>
          </a:r>
          <a:r>
            <a:rPr lang="en-US" sz="1000" baseline="0" dirty="0" err="1">
              <a:solidFill>
                <a:schemeClr val="tx1"/>
              </a:solidFill>
              <a:latin typeface="Arial" pitchFamily="34" charset="0"/>
              <a:ea typeface="+mn-ea"/>
              <a:cs typeface="Arial" pitchFamily="34" charset="0"/>
            </a:rPr>
            <a:t>Savannakhet</a:t>
          </a:r>
          <a:r>
            <a:rPr lang="en-US" sz="1000" baseline="0" dirty="0">
              <a:solidFill>
                <a:schemeClr val="tx1"/>
              </a:solidFill>
              <a:latin typeface="Arial" pitchFamily="34" charset="0"/>
              <a:ea typeface="+mn-ea"/>
              <a:cs typeface="Arial" pitchFamily="34" charset="0"/>
            </a:rPr>
            <a:t>, </a:t>
          </a:r>
          <a:r>
            <a:rPr lang="en-US" sz="1000" baseline="0" dirty="0" err="1">
              <a:solidFill>
                <a:schemeClr val="tx1"/>
              </a:solidFill>
              <a:latin typeface="Arial" pitchFamily="34" charset="0"/>
              <a:ea typeface="+mn-ea"/>
              <a:cs typeface="Arial" pitchFamily="34" charset="0"/>
            </a:rPr>
            <a:t>Champasak</a:t>
          </a:r>
          <a:r>
            <a:rPr lang="en-US" sz="1000" baseline="0" dirty="0">
              <a:solidFill>
                <a:schemeClr val="tx1"/>
              </a:solidFill>
              <a:latin typeface="Arial" pitchFamily="34" charset="0"/>
              <a:ea typeface="+mn-ea"/>
              <a:cs typeface="Arial" pitchFamily="34" charset="0"/>
            </a:rPr>
            <a:t> and </a:t>
          </a:r>
          <a:r>
            <a:rPr lang="en-US" sz="1000" baseline="0" dirty="0" err="1">
              <a:solidFill>
                <a:schemeClr val="tx1"/>
              </a:solidFill>
              <a:latin typeface="Arial" pitchFamily="34" charset="0"/>
              <a:ea typeface="+mn-ea"/>
              <a:cs typeface="Arial" pitchFamily="34" charset="0"/>
            </a:rPr>
            <a:t>Luangprabang</a:t>
          </a:r>
          <a:r>
            <a:rPr lang="en-US" sz="1000" baseline="0" dirty="0">
              <a:solidFill>
                <a:schemeClr val="tx1"/>
              </a:solidFill>
              <a:latin typeface="Arial" pitchFamily="34" charset="0"/>
              <a:ea typeface="+mn-ea"/>
              <a:cs typeface="Arial" pitchFamily="34" charset="0"/>
            </a:rPr>
            <a:t>);</a:t>
          </a:r>
          <a:r>
            <a:rPr lang="en-US" sz="1000" dirty="0">
              <a:solidFill>
                <a:schemeClr val="tx1"/>
              </a:solidFill>
              <a:latin typeface="Arial" pitchFamily="34" charset="0"/>
              <a:ea typeface="+mn-ea"/>
              <a:cs typeface="Arial" pitchFamily="34" charset="0"/>
            </a:rPr>
            <a:t> **  Vientiane Capital and </a:t>
          </a:r>
          <a:r>
            <a:rPr lang="en-US" sz="1000" dirty="0" err="1">
              <a:solidFill>
                <a:schemeClr val="tx1"/>
              </a:solidFill>
              <a:latin typeface="Arial" pitchFamily="34" charset="0"/>
              <a:ea typeface="+mn-ea"/>
              <a:cs typeface="Arial" pitchFamily="34" charset="0"/>
            </a:rPr>
            <a:t>Savannakhet</a:t>
          </a:r>
          <a:r>
            <a:rPr lang="en-US" sz="1000" dirty="0">
              <a:solidFill>
                <a:schemeClr val="tx1"/>
              </a:solidFill>
              <a:latin typeface="Arial" pitchFamily="34" charset="0"/>
              <a:cs typeface="Arial" pitchFamily="34" charset="0"/>
            </a:rPr>
            <a:t>; </a:t>
          </a:r>
          <a:r>
            <a:rPr lang="en-US" sz="1000" dirty="0">
              <a:solidFill>
                <a:schemeClr val="tx1"/>
              </a:solidFill>
              <a:latin typeface="Arial" pitchFamily="34" charset="0"/>
              <a:ea typeface="+mn-ea"/>
              <a:cs typeface="Arial" pitchFamily="34" charset="0"/>
            </a:rPr>
            <a:t>*** </a:t>
          </a:r>
          <a:r>
            <a:rPr lang="en-US" sz="1000" dirty="0" err="1">
              <a:solidFill>
                <a:schemeClr val="tx1"/>
              </a:solidFill>
              <a:latin typeface="Arial" pitchFamily="34" charset="0"/>
              <a:ea typeface="+mn-ea"/>
              <a:cs typeface="Arial" pitchFamily="34" charset="0"/>
            </a:rPr>
            <a:t>Huanphanh</a:t>
          </a:r>
          <a:r>
            <a:rPr lang="en-US" sz="1000" dirty="0">
              <a:solidFill>
                <a:schemeClr val="tx1"/>
              </a:solidFill>
              <a:latin typeface="Arial" pitchFamily="34" charset="0"/>
              <a:ea typeface="+mn-ea"/>
              <a:cs typeface="Arial" pitchFamily="34" charset="0"/>
            </a:rPr>
            <a:t> and </a:t>
          </a:r>
          <a:r>
            <a:rPr lang="en-US" sz="1000" dirty="0" err="1">
              <a:solidFill>
                <a:schemeClr val="tx1"/>
              </a:solidFill>
              <a:latin typeface="Arial" pitchFamily="34" charset="0"/>
              <a:ea typeface="+mn-ea"/>
              <a:cs typeface="Arial" pitchFamily="34" charset="0"/>
            </a:rPr>
            <a:t>Phongsaly</a:t>
          </a:r>
          <a:endParaRPr lang="en-US" sz="1000" dirty="0">
            <a:solidFill>
              <a:schemeClr val="tx1"/>
            </a:solidFill>
            <a:latin typeface="Arial" pitchFamily="34" charset="0"/>
            <a:cs typeface="Arial"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xml><?xml version="1.0" encoding="utf-8"?>
<c:userShapes xmlns:c="http://schemas.openxmlformats.org/drawingml/2006/chart">
  <cdr:relSizeAnchor xmlns:cdr="http://schemas.openxmlformats.org/drawingml/2006/chartDrawing">
    <cdr:from>
      <cdr:x>0.08929</cdr:x>
      <cdr:y>0.8424</cdr:y>
    </cdr:from>
    <cdr:to>
      <cdr:x>0.41964</cdr:x>
      <cdr:y>0.92163</cdr:y>
    </cdr:to>
    <cdr:sp macro="" textlink="">
      <cdr:nvSpPr>
        <cdr:cNvPr id="2" name="Rectangle 1"/>
        <cdr:cNvSpPr/>
      </cdr:nvSpPr>
      <cdr:spPr>
        <a:xfrm xmlns:a="http://schemas.openxmlformats.org/drawingml/2006/main">
          <a:off x="762001" y="3352800"/>
          <a:ext cx="2819400" cy="315334"/>
        </a:xfrm>
        <a:prstGeom xmlns:a="http://schemas.openxmlformats.org/drawingml/2006/main" prst="rect">
          <a:avLst/>
        </a:prstGeom>
        <a:ln xmlns:a="http://schemas.openxmlformats.org/drawingml/2006/main" w="19050">
          <a:solidFill>
            <a:schemeClr val="bg1">
              <a:lumMod val="65000"/>
            </a:schemeClr>
          </a:solidFill>
          <a:prstDash val="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ct val="150000"/>
            </a:lnSpc>
          </a:pPr>
          <a:r>
            <a:rPr lang="en-US" sz="1000" dirty="0">
              <a:solidFill>
                <a:schemeClr val="tx1"/>
              </a:solidFill>
              <a:latin typeface="Arial" pitchFamily="34" charset="0"/>
              <a:ea typeface="+mn-ea"/>
              <a:cs typeface="Arial" pitchFamily="34" charset="0"/>
            </a:rPr>
            <a:t>*</a:t>
          </a:r>
          <a:r>
            <a:rPr lang="en-US" sz="1000" dirty="0" err="1">
              <a:solidFill>
                <a:schemeClr val="tx1"/>
              </a:solidFill>
              <a:latin typeface="Arial" pitchFamily="34" charset="0"/>
              <a:ea typeface="+mn-ea"/>
              <a:cs typeface="Arial" pitchFamily="34" charset="0"/>
            </a:rPr>
            <a:t>Luang</a:t>
          </a:r>
          <a:r>
            <a:rPr lang="en-US" sz="1000" dirty="0">
              <a:solidFill>
                <a:schemeClr val="tx1"/>
              </a:solidFill>
              <a:latin typeface="Arial" pitchFamily="34" charset="0"/>
              <a:ea typeface="+mn-ea"/>
              <a:cs typeface="Arial" pitchFamily="34" charset="0"/>
            </a:rPr>
            <a:t> </a:t>
          </a:r>
          <a:r>
            <a:rPr lang="en-US" sz="1000" dirty="0" err="1">
              <a:solidFill>
                <a:schemeClr val="tx1"/>
              </a:solidFill>
              <a:latin typeface="Arial" pitchFamily="34" charset="0"/>
              <a:ea typeface="+mn-ea"/>
              <a:cs typeface="Arial" pitchFamily="34" charset="0"/>
            </a:rPr>
            <a:t>Prabang</a:t>
          </a:r>
          <a:r>
            <a:rPr lang="en-US" sz="1000" dirty="0">
              <a:solidFill>
                <a:schemeClr val="tx1"/>
              </a:solidFill>
              <a:latin typeface="Arial" pitchFamily="34" charset="0"/>
              <a:ea typeface="+mn-ea"/>
              <a:cs typeface="Arial" pitchFamily="34" charset="0"/>
            </a:rPr>
            <a:t>; **Vientiane and </a:t>
          </a:r>
          <a:r>
            <a:rPr lang="en-US" sz="1000" dirty="0" err="1">
              <a:solidFill>
                <a:schemeClr val="tx1"/>
              </a:solidFill>
              <a:latin typeface="Arial" pitchFamily="34" charset="0"/>
              <a:ea typeface="+mn-ea"/>
              <a:cs typeface="Arial" pitchFamily="34" charset="0"/>
            </a:rPr>
            <a:t>Savannakhet</a:t>
          </a:r>
          <a:r>
            <a:rPr lang="en-US" sz="1000" dirty="0">
              <a:solidFill>
                <a:schemeClr val="tx1"/>
              </a:solidFill>
              <a:latin typeface="Arial" pitchFamily="34" charset="0"/>
              <a:cs typeface="Arial" pitchFamily="34" charset="0"/>
            </a:rPr>
            <a:t> </a:t>
          </a:r>
        </a:p>
      </cdr:txBody>
    </cdr:sp>
  </cdr:relSizeAnchor>
</c:userShapes>
</file>

<file path=ppt/drawings/drawing3.xml><?xml version="1.0" encoding="utf-8"?>
<c:userShapes xmlns:c="http://schemas.openxmlformats.org/drawingml/2006/chart">
  <cdr:relSizeAnchor xmlns:cdr="http://schemas.openxmlformats.org/drawingml/2006/chartDrawing">
    <cdr:from>
      <cdr:x>0.26804</cdr:x>
      <cdr:y>0.92</cdr:y>
    </cdr:from>
    <cdr:to>
      <cdr:x>0.70103</cdr:x>
      <cdr:y>1</cdr:y>
    </cdr:to>
    <cdr:sp macro="" textlink="">
      <cdr:nvSpPr>
        <cdr:cNvPr id="2" name="TextBox 1"/>
        <cdr:cNvSpPr txBox="1"/>
      </cdr:nvSpPr>
      <cdr:spPr>
        <a:xfrm xmlns:a="http://schemas.openxmlformats.org/drawingml/2006/main">
          <a:off x="1981201" y="3505200"/>
          <a:ext cx="3200400" cy="304800"/>
        </a:xfrm>
        <a:prstGeom xmlns:a="http://schemas.openxmlformats.org/drawingml/2006/main" prst="rect">
          <a:avLst/>
        </a:prstGeom>
        <a:ln xmlns:a="http://schemas.openxmlformats.org/drawingml/2006/main">
          <a:solidFill>
            <a:schemeClr val="bg1">
              <a:lumMod val="75000"/>
            </a:schemeClr>
          </a:solidFill>
          <a:prstDash val="dash"/>
        </a:ln>
      </cdr:spPr>
      <cdr:txBody>
        <a:bodyPr xmlns:a="http://schemas.openxmlformats.org/drawingml/2006/main" vertOverflow="clip" wrap="square" rtlCol="0"/>
        <a:lstStyle xmlns:a="http://schemas.openxmlformats.org/drawingml/2006/main"/>
        <a:p xmlns:a="http://schemas.openxmlformats.org/drawingml/2006/main">
          <a:r>
            <a:rPr lang="en-US" b="1" dirty="0">
              <a:latin typeface="Arial" pitchFamily="34" charset="0"/>
              <a:cs typeface="Arial" pitchFamily="34" charset="0"/>
            </a:rPr>
            <a:t>Reported AIDS-related deaths in 2015 = 133</a:t>
          </a:r>
          <a:endParaRPr lang="th-TH" sz="1100" b="1"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0.13569</cdr:x>
      <cdr:y>0.83678</cdr:y>
    </cdr:from>
    <cdr:to>
      <cdr:x>0.66021</cdr:x>
      <cdr:y>0.9931</cdr:y>
    </cdr:to>
    <cdr:sp macro="" textlink="">
      <cdr:nvSpPr>
        <cdr:cNvPr id="3" name="Rectangle 2"/>
        <cdr:cNvSpPr/>
      </cdr:nvSpPr>
      <cdr:spPr>
        <a:xfrm xmlns:a="http://schemas.openxmlformats.org/drawingml/2006/main">
          <a:off x="1133475" y="3467100"/>
          <a:ext cx="4381500" cy="647700"/>
        </a:xfrm>
        <a:prstGeom xmlns:a="http://schemas.openxmlformats.org/drawingml/2006/main" prst="rect">
          <a:avLst/>
        </a:prstGeom>
        <a:ln xmlns:a="http://schemas.openxmlformats.org/drawingml/2006/main" w="19050">
          <a:solidFill>
            <a:srgbClr val="00AEEF"/>
          </a:solidFill>
          <a:prstDash val="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solidFill>
                <a:schemeClr val="tx1"/>
              </a:solidFill>
              <a:latin typeface="Arial" pitchFamily="34" charset="0"/>
              <a:cs typeface="Arial" pitchFamily="34" charset="0"/>
            </a:rPr>
            <a:t>*   2007 Vientiane, 2009 </a:t>
          </a:r>
          <a:r>
            <a:rPr lang="en-US" sz="1100" dirty="0" err="1">
              <a:solidFill>
                <a:schemeClr val="tx1"/>
              </a:solidFill>
              <a:latin typeface="Arial" pitchFamily="34" charset="0"/>
              <a:cs typeface="Arial" pitchFamily="34" charset="0"/>
            </a:rPr>
            <a:t>Luang</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Prabang, 2014 (4 provinces)</a:t>
          </a:r>
          <a:endParaRPr lang="en-US" sz="1100" dirty="0">
            <a:solidFill>
              <a:schemeClr val="tx1"/>
            </a:solidFill>
            <a:latin typeface="Arial" pitchFamily="34" charset="0"/>
            <a:cs typeface="Arial" pitchFamily="34" charset="0"/>
          </a:endParaRPr>
        </a:p>
        <a:p xmlns:a="http://schemas.openxmlformats.org/drawingml/2006/main">
          <a:r>
            <a:rPr lang="en-US" sz="1100" dirty="0">
              <a:solidFill>
                <a:schemeClr val="tx1"/>
              </a:solidFill>
              <a:latin typeface="Arial" pitchFamily="34" charset="0"/>
              <a:cs typeface="Arial" pitchFamily="34" charset="0"/>
            </a:rPr>
            <a:t>**  Vientiane and </a:t>
          </a:r>
          <a:r>
            <a:rPr lang="en-US" sz="1100" dirty="0" err="1">
              <a:solidFill>
                <a:schemeClr val="tx1"/>
              </a:solidFill>
              <a:latin typeface="Arial" pitchFamily="34" charset="0"/>
              <a:cs typeface="Arial" pitchFamily="34" charset="0"/>
            </a:rPr>
            <a:t>Savannakhet</a:t>
          </a:r>
          <a:r>
            <a:rPr lang="en-US" sz="1100" dirty="0">
              <a:solidFill>
                <a:schemeClr val="tx1"/>
              </a:solidFill>
              <a:latin typeface="Arial" pitchFamily="34" charset="0"/>
              <a:cs typeface="Arial" pitchFamily="34" charset="0"/>
            </a:rPr>
            <a:t> </a:t>
          </a:r>
          <a:endParaRPr lang="en-US" sz="1100" dirty="0">
            <a:solidFill>
              <a:schemeClr val="tx1"/>
            </a:solidFill>
            <a:latin typeface="Arial" pitchFamily="34" charset="0"/>
            <a:ea typeface="+mn-ea"/>
            <a:cs typeface="Arial" pitchFamily="34" charset="0"/>
          </a:endParaRPr>
        </a:p>
        <a:p xmlns:a="http://schemas.openxmlformats.org/drawingml/2006/main">
          <a:r>
            <a:rPr lang="en-US" sz="1100" dirty="0">
              <a:solidFill>
                <a:schemeClr val="tx1"/>
              </a:solidFill>
              <a:latin typeface="Arial" pitchFamily="34" charset="0"/>
              <a:ea typeface="+mn-ea"/>
              <a:cs typeface="Arial" pitchFamily="34" charset="0"/>
            </a:rPr>
            <a:t>*** </a:t>
          </a:r>
          <a:r>
            <a:rPr lang="en-US" sz="1100" dirty="0" err="1">
              <a:solidFill>
                <a:schemeClr val="tx1"/>
              </a:solidFill>
              <a:latin typeface="Arial" pitchFamily="34" charset="0"/>
              <a:ea typeface="+mn-ea"/>
              <a:cs typeface="Arial" pitchFamily="34" charset="0"/>
            </a:rPr>
            <a:t>Phongsaly</a:t>
          </a:r>
          <a:r>
            <a:rPr lang="en-US" sz="1100" dirty="0">
              <a:solidFill>
                <a:schemeClr val="tx1"/>
              </a:solidFill>
              <a:latin typeface="Arial" pitchFamily="34" charset="0"/>
              <a:ea typeface="+mn-ea"/>
              <a:cs typeface="Arial" pitchFamily="34" charset="0"/>
            </a:rPr>
            <a:t>, injecting and non-injecting drug users</a:t>
          </a:r>
          <a:endParaRPr lang="en-US" sz="1100" dirty="0">
            <a:solidFill>
              <a:schemeClr val="tx1"/>
            </a:solidFill>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0.22523</cdr:x>
      <cdr:y>0.82031</cdr:y>
    </cdr:from>
    <cdr:to>
      <cdr:x>0.78378</cdr:x>
      <cdr:y>0.92818</cdr:y>
    </cdr:to>
    <cdr:sp macro="" textlink="">
      <cdr:nvSpPr>
        <cdr:cNvPr id="2" name="TextBox 1"/>
        <cdr:cNvSpPr txBox="1"/>
      </cdr:nvSpPr>
      <cdr:spPr>
        <a:xfrm xmlns:a="http://schemas.openxmlformats.org/drawingml/2006/main">
          <a:off x="1905000" y="3276600"/>
          <a:ext cx="4724400"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latin typeface="Arial" pitchFamily="34" charset="0"/>
              <a:cs typeface="Arial" pitchFamily="34" charset="0"/>
            </a:rPr>
            <a:t>Note: No surveyed service women reported injecting drug use in 2011 Integrated Biological and Behavioral Surveillance Survey</a:t>
          </a:r>
          <a:endParaRPr lang="en-GB" sz="1100" dirty="0">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0.20051</cdr:x>
      <cdr:y>0.41032</cdr:y>
    </cdr:from>
    <cdr:to>
      <cdr:x>0.47306</cdr:x>
      <cdr:y>0.60808</cdr:y>
    </cdr:to>
    <cdr:sp macro="" textlink="">
      <cdr:nvSpPr>
        <cdr:cNvPr id="3" name="TextBox 24">
          <a:extLst xmlns:a="http://schemas.openxmlformats.org/drawingml/2006/main">
            <a:ext uri="{FF2B5EF4-FFF2-40B4-BE49-F238E27FC236}">
              <a16:creationId xmlns:a16="http://schemas.microsoft.com/office/drawing/2014/main" id="{16BBE6C0-DAB0-4830-B0B3-B95B60A3FD25}"/>
            </a:ext>
          </a:extLst>
        </cdr:cNvPr>
        <cdr:cNvSpPr txBox="1"/>
      </cdr:nvSpPr>
      <cdr:spPr>
        <a:xfrm xmlns:a="http://schemas.openxmlformats.org/drawingml/2006/main">
          <a:off x="844809" y="1418431"/>
          <a:ext cx="1148335" cy="6836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anose="020B0604020202020204" pitchFamily="34" charset="0"/>
              <a:cs typeface="Arial" panose="020B0604020202020204" pitchFamily="34" charset="0"/>
            </a:rPr>
            <a:t>Data not available</a:t>
          </a:r>
        </a:p>
      </cdr:txBody>
    </cdr:sp>
  </cdr:relSizeAnchor>
</c:userShapes>
</file>

<file path=ppt/drawings/drawing7.xml><?xml version="1.0" encoding="utf-8"?>
<c:userShapes xmlns:c="http://schemas.openxmlformats.org/drawingml/2006/chart">
  <cdr:relSizeAnchor xmlns:cdr="http://schemas.openxmlformats.org/drawingml/2006/chartDrawing">
    <cdr:from>
      <cdr:x>0.15332</cdr:x>
      <cdr:y>0.91391</cdr:y>
    </cdr:from>
    <cdr:to>
      <cdr:x>0.95522</cdr:x>
      <cdr:y>1</cdr:y>
    </cdr:to>
    <cdr:sp macro="" textlink="">
      <cdr:nvSpPr>
        <cdr:cNvPr id="4" name="Rectangle 3"/>
        <cdr:cNvSpPr/>
      </cdr:nvSpPr>
      <cdr:spPr>
        <a:xfrm xmlns:a="http://schemas.openxmlformats.org/drawingml/2006/main">
          <a:off x="1076325" y="3943350"/>
          <a:ext cx="5629274" cy="371475"/>
        </a:xfrm>
        <a:prstGeom xmlns:a="http://schemas.openxmlformats.org/drawingml/2006/main" prst="rect">
          <a:avLst/>
        </a:prstGeom>
        <a:ln xmlns:a="http://schemas.openxmlformats.org/drawingml/2006/main" w="19050">
          <a:solidFill>
            <a:schemeClr val="bg1">
              <a:lumMod val="75000"/>
            </a:schemeClr>
          </a:solidFill>
          <a:prstDash val="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200" b="0" dirty="0">
              <a:solidFill>
                <a:schemeClr val="tx1"/>
              </a:solidFill>
              <a:latin typeface="Arial" pitchFamily="34" charset="0"/>
              <a:ea typeface="+mn-ea"/>
              <a:cs typeface="Arial" pitchFamily="34" charset="0"/>
            </a:rPr>
            <a:t>* 4</a:t>
          </a:r>
          <a:r>
            <a:rPr lang="en-US" sz="1200" b="0" baseline="0" dirty="0">
              <a:solidFill>
                <a:schemeClr val="tx1"/>
              </a:solidFill>
              <a:latin typeface="Arial" pitchFamily="34" charset="0"/>
              <a:ea typeface="+mn-ea"/>
              <a:cs typeface="Arial" pitchFamily="34" charset="0"/>
            </a:rPr>
            <a:t> provinces (</a:t>
          </a:r>
          <a:r>
            <a:rPr lang="en-US" sz="1200" b="0" dirty="0">
              <a:solidFill>
                <a:schemeClr val="tx1"/>
              </a:solidFill>
              <a:latin typeface="Arial" pitchFamily="34" charset="0"/>
              <a:ea typeface="+mn-ea"/>
              <a:cs typeface="Arial" pitchFamily="34" charset="0"/>
            </a:rPr>
            <a:t>Vientiane Capital, Savannakhet, Champasak and Luangprabang)</a:t>
          </a:r>
        </a:p>
        <a:p xmlns:a="http://schemas.openxmlformats.org/drawingml/2006/main">
          <a:r>
            <a:rPr lang="en-US" sz="1200" b="0" dirty="0">
              <a:solidFill>
                <a:schemeClr val="tx1"/>
              </a:solidFill>
              <a:latin typeface="Arial" pitchFamily="34" charset="0"/>
              <a:ea typeface="+mn-ea"/>
              <a:cs typeface="Arial" pitchFamily="34" charset="0"/>
            </a:rPr>
            <a:t>** Vi</a:t>
          </a:r>
          <a:r>
            <a:rPr lang="en-US" sz="1200" b="0" dirty="0">
              <a:solidFill>
                <a:schemeClr val="tx1"/>
              </a:solidFill>
              <a:latin typeface="Arial" pitchFamily="34" charset="0"/>
              <a:cs typeface="Arial" pitchFamily="34" charset="0"/>
            </a:rPr>
            <a:t>entiane Capital and </a:t>
          </a:r>
          <a:r>
            <a:rPr lang="en-US" sz="1200" b="0" dirty="0" err="1">
              <a:solidFill>
                <a:schemeClr val="tx1"/>
              </a:solidFill>
              <a:latin typeface="Arial" pitchFamily="34" charset="0"/>
              <a:cs typeface="Arial" pitchFamily="34" charset="0"/>
            </a:rPr>
            <a:t>Savannakhet</a:t>
          </a:r>
          <a:r>
            <a:rPr lang="en-US" sz="1200" b="0" dirty="0">
              <a:solidFill>
                <a:schemeClr val="tx1"/>
              </a:solidFill>
              <a:latin typeface="Arial" pitchFamily="34" charset="0"/>
              <a:cs typeface="Arial" pitchFamily="34" charset="0"/>
            </a:rPr>
            <a:t> </a:t>
          </a:r>
        </a:p>
      </cdr:txBody>
    </cdr:sp>
  </cdr:relSizeAnchor>
</c:userShapes>
</file>

<file path=ppt/drawings/drawing8.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198" rtl="0" eaLnBrk="1" latinLnBrk="0" hangingPunct="1">
      <a:defRPr sz="1200" kern="1200">
        <a:solidFill>
          <a:schemeClr val="tx1"/>
        </a:solidFill>
        <a:latin typeface="+mn-lt"/>
        <a:ea typeface="+mn-ea"/>
        <a:cs typeface="+mn-cs"/>
      </a:defRPr>
    </a:lvl1pPr>
    <a:lvl2pPr marL="455602" algn="l" defTabSz="911198" rtl="0" eaLnBrk="1" latinLnBrk="0" hangingPunct="1">
      <a:defRPr sz="1200" kern="1200">
        <a:solidFill>
          <a:schemeClr val="tx1"/>
        </a:solidFill>
        <a:latin typeface="+mn-lt"/>
        <a:ea typeface="+mn-ea"/>
        <a:cs typeface="+mn-cs"/>
      </a:defRPr>
    </a:lvl2pPr>
    <a:lvl3pPr marL="911198" algn="l" defTabSz="911198" rtl="0" eaLnBrk="1" latinLnBrk="0" hangingPunct="1">
      <a:defRPr sz="1200" kern="1200">
        <a:solidFill>
          <a:schemeClr val="tx1"/>
        </a:solidFill>
        <a:latin typeface="+mn-lt"/>
        <a:ea typeface="+mn-ea"/>
        <a:cs typeface="+mn-cs"/>
      </a:defRPr>
    </a:lvl3pPr>
    <a:lvl4pPr marL="1366798" algn="l" defTabSz="911198" rtl="0" eaLnBrk="1" latinLnBrk="0" hangingPunct="1">
      <a:defRPr sz="1200" kern="1200">
        <a:solidFill>
          <a:schemeClr val="tx1"/>
        </a:solidFill>
        <a:latin typeface="+mn-lt"/>
        <a:ea typeface="+mn-ea"/>
        <a:cs typeface="+mn-cs"/>
      </a:defRPr>
    </a:lvl4pPr>
    <a:lvl5pPr marL="1822369" algn="l" defTabSz="911198" rtl="0" eaLnBrk="1" latinLnBrk="0" hangingPunct="1">
      <a:defRPr sz="1200" kern="1200">
        <a:solidFill>
          <a:schemeClr val="tx1"/>
        </a:solidFill>
        <a:latin typeface="+mn-lt"/>
        <a:ea typeface="+mn-ea"/>
        <a:cs typeface="+mn-cs"/>
      </a:defRPr>
    </a:lvl5pPr>
    <a:lvl6pPr marL="2277987" algn="l" defTabSz="911198" rtl="0" eaLnBrk="1" latinLnBrk="0" hangingPunct="1">
      <a:defRPr sz="1200" kern="1200">
        <a:solidFill>
          <a:schemeClr val="tx1"/>
        </a:solidFill>
        <a:latin typeface="+mn-lt"/>
        <a:ea typeface="+mn-ea"/>
        <a:cs typeface="+mn-cs"/>
      </a:defRPr>
    </a:lvl6pPr>
    <a:lvl7pPr marL="2733597" algn="l" defTabSz="911198" rtl="0" eaLnBrk="1" latinLnBrk="0" hangingPunct="1">
      <a:defRPr sz="1200" kern="1200">
        <a:solidFill>
          <a:schemeClr val="tx1"/>
        </a:solidFill>
        <a:latin typeface="+mn-lt"/>
        <a:ea typeface="+mn-ea"/>
        <a:cs typeface="+mn-cs"/>
      </a:defRPr>
    </a:lvl7pPr>
    <a:lvl8pPr marL="3189179" algn="l" defTabSz="911198" rtl="0" eaLnBrk="1" latinLnBrk="0" hangingPunct="1">
      <a:defRPr sz="1200" kern="1200">
        <a:solidFill>
          <a:schemeClr val="tx1"/>
        </a:solidFill>
        <a:latin typeface="+mn-lt"/>
        <a:ea typeface="+mn-ea"/>
        <a:cs typeface="+mn-cs"/>
      </a:defRPr>
    </a:lvl8pPr>
    <a:lvl9pPr marL="3644752" algn="l" defTabSz="9111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230381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33</a:t>
            </a:fld>
            <a:endParaRPr lang="en-US"/>
          </a:p>
        </p:txBody>
      </p:sp>
    </p:spTree>
    <p:extLst>
      <p:ext uri="{BB962C8B-B14F-4D97-AF65-F5344CB8AC3E}">
        <p14:creationId xmlns:p14="http://schemas.microsoft.com/office/powerpoint/2010/main" val="59226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35</a:t>
            </a:fld>
            <a:endParaRPr lang="en-US"/>
          </a:p>
        </p:txBody>
      </p:sp>
    </p:spTree>
    <p:extLst>
      <p:ext uri="{BB962C8B-B14F-4D97-AF65-F5344CB8AC3E}">
        <p14:creationId xmlns:p14="http://schemas.microsoft.com/office/powerpoint/2010/main" val="215009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195725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215283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1957255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40</a:t>
            </a:fld>
            <a:endParaRPr lang="en-US"/>
          </a:p>
        </p:txBody>
      </p:sp>
    </p:spTree>
    <p:extLst>
      <p:ext uri="{BB962C8B-B14F-4D97-AF65-F5344CB8AC3E}">
        <p14:creationId xmlns:p14="http://schemas.microsoft.com/office/powerpoint/2010/main" val="714326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41</a:t>
            </a:fld>
            <a:endParaRPr lang="en-US"/>
          </a:p>
        </p:txBody>
      </p:sp>
    </p:spTree>
    <p:extLst>
      <p:ext uri="{BB962C8B-B14F-4D97-AF65-F5344CB8AC3E}">
        <p14:creationId xmlns:p14="http://schemas.microsoft.com/office/powerpoint/2010/main" val="160001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3651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83651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45</a:t>
            </a:fld>
            <a:endParaRPr lang="en-US"/>
          </a:p>
        </p:txBody>
      </p:sp>
    </p:spTree>
    <p:extLst>
      <p:ext uri="{BB962C8B-B14F-4D97-AF65-F5344CB8AC3E}">
        <p14:creationId xmlns:p14="http://schemas.microsoft.com/office/powerpoint/2010/main" val="4163369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46</a:t>
            </a:fld>
            <a:endParaRPr lang="en-US"/>
          </a:p>
        </p:txBody>
      </p:sp>
    </p:spTree>
    <p:extLst>
      <p:ext uri="{BB962C8B-B14F-4D97-AF65-F5344CB8AC3E}">
        <p14:creationId xmlns:p14="http://schemas.microsoft.com/office/powerpoint/2010/main" val="304884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70676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56</a:t>
            </a:fld>
            <a:endParaRPr lang="en-US"/>
          </a:p>
        </p:txBody>
      </p:sp>
    </p:spTree>
    <p:extLst>
      <p:ext uri="{BB962C8B-B14F-4D97-AF65-F5344CB8AC3E}">
        <p14:creationId xmlns:p14="http://schemas.microsoft.com/office/powerpoint/2010/main" val="3577670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786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78357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175421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128896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128896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15435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154356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3003"/>
            <a:ext cx="8189383" cy="6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1" tIns="49628" rIns="99231" bIns="496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0"/>
            <a:ext cx="8191500" cy="638834"/>
          </a:xfrm>
          <a:prstGeom prst="rect">
            <a:avLst/>
          </a:prstGeom>
          <a:noFill/>
        </p:spPr>
        <p:txBody>
          <a:bodyPr lIns="99231" tIns="49628" rIns="99231" bIns="49628">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51"/>
            <a:ext cx="8191500" cy="500335"/>
          </a:xfrm>
          <a:prstGeom prst="rect">
            <a:avLst/>
          </a:prstGeom>
          <a:noFill/>
        </p:spPr>
        <p:txBody>
          <a:bodyPr lIns="99231" tIns="49628" rIns="99231" bIns="49628">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14" tIns="45564" rIns="91114" bIns="45564"/>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27590152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207244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207844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57" tIns="58525" rIns="117057" bIns="585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57" tIns="58525" rIns="117057" bIns="585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54480350"/>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2077911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3267332"/>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57" tIns="58525" rIns="117057" bIns="585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5916907"/>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8"/>
            <a:ext cx="10198197" cy="788737"/>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57" tIns="58525" rIns="117057" bIns="585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57" tIns="58525" rIns="117057" bIns="585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7739374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07" tIns="58550" rIns="117107" bIns="58550">
            <a:normAutofit/>
          </a:bodyPr>
          <a:lstStyle>
            <a:lvl1pPr marL="683111" marR="0" indent="-683111" algn="l" defTabSz="117104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27" indent="0" algn="ctr">
              <a:buNone/>
              <a:defRPr>
                <a:solidFill>
                  <a:schemeClr val="tx1">
                    <a:tint val="75000"/>
                  </a:schemeClr>
                </a:solidFill>
              </a:defRPr>
            </a:lvl2pPr>
            <a:lvl3pPr marL="1171042" indent="0" algn="ctr">
              <a:buNone/>
              <a:defRPr>
                <a:solidFill>
                  <a:schemeClr val="tx1">
                    <a:tint val="75000"/>
                  </a:schemeClr>
                </a:solidFill>
              </a:defRPr>
            </a:lvl3pPr>
            <a:lvl4pPr marL="1756559" indent="0" algn="ctr">
              <a:buNone/>
              <a:defRPr>
                <a:solidFill>
                  <a:schemeClr val="tx1">
                    <a:tint val="75000"/>
                  </a:schemeClr>
                </a:solidFill>
              </a:defRPr>
            </a:lvl4pPr>
            <a:lvl5pPr marL="2342087" indent="0" algn="ctr">
              <a:buNone/>
              <a:defRPr>
                <a:solidFill>
                  <a:schemeClr val="tx1">
                    <a:tint val="75000"/>
                  </a:schemeClr>
                </a:solidFill>
              </a:defRPr>
            </a:lvl5pPr>
            <a:lvl6pPr marL="2927594" indent="0" algn="ctr">
              <a:buNone/>
              <a:defRPr>
                <a:solidFill>
                  <a:schemeClr val="tx1">
                    <a:tint val="75000"/>
                  </a:schemeClr>
                </a:solidFill>
              </a:defRPr>
            </a:lvl6pPr>
            <a:lvl7pPr marL="3513116" indent="0" algn="ctr">
              <a:buNone/>
              <a:defRPr>
                <a:solidFill>
                  <a:schemeClr val="tx1">
                    <a:tint val="75000"/>
                  </a:schemeClr>
                </a:solidFill>
              </a:defRPr>
            </a:lvl7pPr>
            <a:lvl8pPr marL="4098646" indent="0" algn="ctr">
              <a:buNone/>
              <a:defRPr>
                <a:solidFill>
                  <a:schemeClr val="tx1">
                    <a:tint val="75000"/>
                  </a:schemeClr>
                </a:solidFill>
              </a:defRPr>
            </a:lvl8pPr>
            <a:lvl9pPr marL="46841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1124226"/>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6227809"/>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0910737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E48937A-904C-4118-B152-300674E06DA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73704897"/>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5492103"/>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8974082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2865431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07" tIns="58550" rIns="117107" bIns="5855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6564249"/>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5"/>
            <a:ext cx="10198197" cy="788737"/>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07" tIns="58550" rIns="117107" bIns="5855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07" tIns="58550" rIns="117107" bIns="5855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505988"/>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463333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4587745"/>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6010023"/>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8682253"/>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6061797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9BEDC76-90DC-4541-87AB-4B87E746170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2978475"/>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9205423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0698549"/>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5964270"/>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3206191"/>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626392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9830035"/>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0141857"/>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74152919"/>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17285011"/>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63881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4E94CB41-8A67-4C4B-9CE9-3BBDCE5C302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626922"/>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4"/>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028689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575302830"/>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750846"/>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513545993"/>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861007637"/>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8563260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12244488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744423316"/>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59122123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99923832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9ECC0A9-DC49-48B7-9FA5-2DC2289BE06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5472165"/>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993636146"/>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454164315"/>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8226001"/>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548703041"/>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447842514"/>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65118517"/>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6424968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0576597"/>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79130225"/>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30845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87AD653-1FF8-4FB3-B098-412B29F2800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21805525"/>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4515224"/>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10491819"/>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56933031"/>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23765264"/>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748606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59E9DFA-C7C2-4FEC-B4C4-9DCECA9B63A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9794281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78B62D6C-BC2E-4A62-934C-0415AC1A51D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92626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EECD07A-9B4F-4752-80BF-FB93B17D19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422113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E48937A-904C-4118-B152-300674E06DA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88416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14" tIns="45564" rIns="91114" bIns="45564"/>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9BEDC76-90DC-4541-87AB-4B87E746170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48036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4E94CB41-8A67-4C4B-9CE9-3BBDCE5C302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7930010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9ECC0A9-DC49-48B7-9FA5-2DC2289BE06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431635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87AD653-1FF8-4FB3-B098-412B29F2800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514083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59E9DFA-C7C2-4FEC-B4C4-9DCECA9B63A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4118977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78B62D6C-BC2E-4A62-934C-0415AC1A51D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218656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EECD07A-9B4F-4752-80BF-FB93B17D19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91024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50043822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6960590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426572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95220993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7891599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9921519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11256809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74464543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27607279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883304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22551708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0412658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59127919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175290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5890290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4965342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88056924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0578833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2612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099" tIns="45542" rIns="91099" bIns="45542"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5347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8484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5719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4269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3412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098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2475561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59"/>
            <a:ext cx="10198197" cy="788737"/>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099" tIns="45542" rIns="91099" bIns="45542" anchor="t" anchorCtr="0"/>
          <a:lstStyle>
            <a:lvl1pPr marL="455602" marR="0" lvl="0" indent="-22781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6078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43" tIns="58413" rIns="116843" bIns="58413">
            <a:normAutofit/>
          </a:bodyPr>
          <a:lstStyle>
            <a:lvl1pPr marL="681529" marR="0" indent="-681529" algn="l" defTabSz="1168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180" indent="0" algn="ctr">
              <a:buNone/>
              <a:defRPr>
                <a:solidFill>
                  <a:schemeClr val="tx1">
                    <a:tint val="75000"/>
                  </a:schemeClr>
                </a:solidFill>
              </a:defRPr>
            </a:lvl2pPr>
            <a:lvl3pPr marL="1168340" indent="0" algn="ctr">
              <a:buNone/>
              <a:defRPr>
                <a:solidFill>
                  <a:schemeClr val="tx1">
                    <a:tint val="75000"/>
                  </a:schemeClr>
                </a:solidFill>
              </a:defRPr>
            </a:lvl3pPr>
            <a:lvl4pPr marL="1752475" indent="0" algn="ctr">
              <a:buNone/>
              <a:defRPr>
                <a:solidFill>
                  <a:schemeClr val="tx1">
                    <a:tint val="75000"/>
                  </a:schemeClr>
                </a:solidFill>
              </a:defRPr>
            </a:lvl4pPr>
            <a:lvl5pPr marL="2336659" indent="0" algn="ctr">
              <a:buNone/>
              <a:defRPr>
                <a:solidFill>
                  <a:schemeClr val="tx1">
                    <a:tint val="75000"/>
                  </a:schemeClr>
                </a:solidFill>
              </a:defRPr>
            </a:lvl5pPr>
            <a:lvl6pPr marL="2920825" indent="0" algn="ctr">
              <a:buNone/>
              <a:defRPr>
                <a:solidFill>
                  <a:schemeClr val="tx1">
                    <a:tint val="75000"/>
                  </a:schemeClr>
                </a:solidFill>
              </a:defRPr>
            </a:lvl6pPr>
            <a:lvl7pPr marL="3504944" indent="0" algn="ctr">
              <a:buNone/>
              <a:defRPr>
                <a:solidFill>
                  <a:schemeClr val="tx1">
                    <a:tint val="75000"/>
                  </a:schemeClr>
                </a:solidFill>
              </a:defRPr>
            </a:lvl7pPr>
            <a:lvl8pPr marL="4089152" indent="0" algn="ctr">
              <a:buNone/>
              <a:defRPr>
                <a:solidFill>
                  <a:schemeClr val="tx1">
                    <a:tint val="75000"/>
                  </a:schemeClr>
                </a:solidFill>
              </a:defRPr>
            </a:lvl8pPr>
            <a:lvl9pPr marL="46733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31808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8643268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994128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43" tIns="58413" rIns="116843" bIns="584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43" tIns="58413" rIns="116843" bIns="584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18905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9446244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8965952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43" tIns="58413" rIns="116843" bIns="584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17277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43" tIns="58413" rIns="116843" bIns="584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43" tIns="58413" rIns="116843" bIns="584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942627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66" tIns="58425" rIns="116866" bIns="58425">
            <a:normAutofit/>
          </a:bodyPr>
          <a:lstStyle>
            <a:lvl1pPr marL="681666" marR="0" indent="-681666" algn="l" defTabSz="1168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96" indent="0" algn="ctr">
              <a:buNone/>
              <a:defRPr>
                <a:solidFill>
                  <a:schemeClr val="tx1">
                    <a:tint val="75000"/>
                  </a:schemeClr>
                </a:solidFill>
              </a:defRPr>
            </a:lvl2pPr>
            <a:lvl3pPr marL="1168572" indent="0" algn="ctr">
              <a:buNone/>
              <a:defRPr>
                <a:solidFill>
                  <a:schemeClr val="tx1">
                    <a:tint val="75000"/>
                  </a:schemeClr>
                </a:solidFill>
              </a:defRPr>
            </a:lvl3pPr>
            <a:lvl4pPr marL="1752825" indent="0" algn="ctr">
              <a:buNone/>
              <a:defRPr>
                <a:solidFill>
                  <a:schemeClr val="tx1">
                    <a:tint val="75000"/>
                  </a:schemeClr>
                </a:solidFill>
              </a:defRPr>
            </a:lvl4pPr>
            <a:lvl5pPr marL="2337127" indent="0" algn="ctr">
              <a:buNone/>
              <a:defRPr>
                <a:solidFill>
                  <a:schemeClr val="tx1">
                    <a:tint val="75000"/>
                  </a:schemeClr>
                </a:solidFill>
              </a:defRPr>
            </a:lvl5pPr>
            <a:lvl6pPr marL="2921409" indent="0" algn="ctr">
              <a:buNone/>
              <a:defRPr>
                <a:solidFill>
                  <a:schemeClr val="tx1">
                    <a:tint val="75000"/>
                  </a:schemeClr>
                </a:solidFill>
              </a:defRPr>
            </a:lvl6pPr>
            <a:lvl7pPr marL="3505648" indent="0" algn="ctr">
              <a:buNone/>
              <a:defRPr>
                <a:solidFill>
                  <a:schemeClr val="tx1">
                    <a:tint val="75000"/>
                  </a:schemeClr>
                </a:solidFill>
              </a:defRPr>
            </a:lvl7pPr>
            <a:lvl8pPr marL="4089971" indent="0" algn="ctr">
              <a:buNone/>
              <a:defRPr>
                <a:solidFill>
                  <a:schemeClr val="tx1">
                    <a:tint val="75000"/>
                  </a:schemeClr>
                </a:solidFill>
              </a:defRPr>
            </a:lvl8pPr>
            <a:lvl9pPr marL="467424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57121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63065059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617509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2299551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9684861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3317066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5460854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66" tIns="58425" rIns="116866" bIns="584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6265026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8"/>
            <a:ext cx="10198197" cy="788737"/>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66" tIns="58425" rIns="116866" bIns="584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66" tIns="58425" rIns="116866" bIns="584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703278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8" tIns="58441" rIns="116898" bIns="58441">
            <a:normAutofit/>
          </a:bodyPr>
          <a:lstStyle>
            <a:lvl1pPr marL="681857" marR="0" indent="-681857" algn="l" defTabSz="116889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59" indent="0" algn="ctr">
              <a:buNone/>
              <a:defRPr>
                <a:solidFill>
                  <a:schemeClr val="tx1">
                    <a:tint val="75000"/>
                  </a:schemeClr>
                </a:solidFill>
              </a:defRPr>
            </a:lvl2pPr>
            <a:lvl3pPr marL="1168897" indent="0" algn="ctr">
              <a:buNone/>
              <a:defRPr>
                <a:solidFill>
                  <a:schemeClr val="tx1">
                    <a:tint val="75000"/>
                  </a:schemeClr>
                </a:solidFill>
              </a:defRPr>
            </a:lvl3pPr>
            <a:lvl4pPr marL="1753318" indent="0" algn="ctr">
              <a:buNone/>
              <a:defRPr>
                <a:solidFill>
                  <a:schemeClr val="tx1">
                    <a:tint val="75000"/>
                  </a:schemeClr>
                </a:solidFill>
              </a:defRPr>
            </a:lvl4pPr>
            <a:lvl5pPr marL="2337782" indent="0" algn="ctr">
              <a:buNone/>
              <a:defRPr>
                <a:solidFill>
                  <a:schemeClr val="tx1">
                    <a:tint val="75000"/>
                  </a:schemeClr>
                </a:solidFill>
              </a:defRPr>
            </a:lvl5pPr>
            <a:lvl6pPr marL="2922225" indent="0" algn="ctr">
              <a:buNone/>
              <a:defRPr>
                <a:solidFill>
                  <a:schemeClr val="tx1">
                    <a:tint val="75000"/>
                  </a:schemeClr>
                </a:solidFill>
              </a:defRPr>
            </a:lvl6pPr>
            <a:lvl7pPr marL="3506635" indent="0" algn="ctr">
              <a:buNone/>
              <a:defRPr>
                <a:solidFill>
                  <a:schemeClr val="tx1">
                    <a:tint val="75000"/>
                  </a:schemeClr>
                </a:solidFill>
              </a:defRPr>
            </a:lvl7pPr>
            <a:lvl8pPr marL="4091116" indent="0" algn="ctr">
              <a:buNone/>
              <a:defRPr>
                <a:solidFill>
                  <a:schemeClr val="tx1">
                    <a:tint val="75000"/>
                  </a:schemeClr>
                </a:solidFill>
              </a:defRPr>
            </a:lvl8pPr>
            <a:lvl9pPr marL="46755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111437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767541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99263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01994687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983792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685596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8287878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8" tIns="58441" rIns="116898" bIns="5844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76017184"/>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0"/>
            <a:ext cx="10198197" cy="788737"/>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8" tIns="58441" rIns="116898" bIns="5844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8" tIns="58441" rIns="116898" bIns="5844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21616183"/>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30" tIns="58458" rIns="116930" bIns="58458">
            <a:normAutofit/>
          </a:bodyPr>
          <a:lstStyle>
            <a:lvl1pPr marL="682048" marR="0" indent="-682048" algn="l" defTabSz="116922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21" indent="0" algn="ctr">
              <a:buNone/>
              <a:defRPr>
                <a:solidFill>
                  <a:schemeClr val="tx1">
                    <a:tint val="75000"/>
                  </a:schemeClr>
                </a:solidFill>
              </a:defRPr>
            </a:lvl2pPr>
            <a:lvl3pPr marL="1169222" indent="0" algn="ctr">
              <a:buNone/>
              <a:defRPr>
                <a:solidFill>
                  <a:schemeClr val="tx1">
                    <a:tint val="75000"/>
                  </a:schemeClr>
                </a:solidFill>
              </a:defRPr>
            </a:lvl3pPr>
            <a:lvl4pPr marL="1753812" indent="0" algn="ctr">
              <a:buNone/>
              <a:defRPr>
                <a:solidFill>
                  <a:schemeClr val="tx1">
                    <a:tint val="75000"/>
                  </a:schemeClr>
                </a:solidFill>
              </a:defRPr>
            </a:lvl4pPr>
            <a:lvl5pPr marL="2338437" indent="0" algn="ctr">
              <a:buNone/>
              <a:defRPr>
                <a:solidFill>
                  <a:schemeClr val="tx1">
                    <a:tint val="75000"/>
                  </a:schemeClr>
                </a:solidFill>
              </a:defRPr>
            </a:lvl5pPr>
            <a:lvl6pPr marL="2923042" indent="0" algn="ctr">
              <a:buNone/>
              <a:defRPr>
                <a:solidFill>
                  <a:schemeClr val="tx1">
                    <a:tint val="75000"/>
                  </a:schemeClr>
                </a:solidFill>
              </a:defRPr>
            </a:lvl6pPr>
            <a:lvl7pPr marL="3507621" indent="0" algn="ctr">
              <a:buNone/>
              <a:defRPr>
                <a:solidFill>
                  <a:schemeClr val="tx1">
                    <a:tint val="75000"/>
                  </a:schemeClr>
                </a:solidFill>
              </a:defRPr>
            </a:lvl7pPr>
            <a:lvl8pPr marL="4092262" indent="0" algn="ctr">
              <a:buNone/>
              <a:defRPr>
                <a:solidFill>
                  <a:schemeClr val="tx1">
                    <a:tint val="75000"/>
                  </a:schemeClr>
                </a:solidFill>
              </a:defRPr>
            </a:lvl8pPr>
            <a:lvl9pPr marL="46768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25559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305749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955823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30" tIns="58458" rIns="116930" bIns="584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30" tIns="58458" rIns="116930" bIns="584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9134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720425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945858585"/>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251029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30" tIns="58458" rIns="116930" bIns="5845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87423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2"/>
            <a:ext cx="10198197" cy="788737"/>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30" tIns="58458" rIns="116930" bIns="5845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30" tIns="58458" rIns="116930" bIns="5845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7628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6" tIns="58477" rIns="116966" bIns="58477">
            <a:normAutofit/>
          </a:bodyPr>
          <a:lstStyle>
            <a:lvl1pPr marL="682266" marR="0" indent="-682266" algn="l" defTabSz="116959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06" indent="0" algn="ctr">
              <a:buNone/>
              <a:defRPr>
                <a:solidFill>
                  <a:schemeClr val="tx1">
                    <a:tint val="75000"/>
                  </a:schemeClr>
                </a:solidFill>
              </a:defRPr>
            </a:lvl2pPr>
            <a:lvl3pPr marL="1169593" indent="0" algn="ctr">
              <a:buNone/>
              <a:defRPr>
                <a:solidFill>
                  <a:schemeClr val="tx1">
                    <a:tint val="75000"/>
                  </a:schemeClr>
                </a:solidFill>
              </a:defRPr>
            </a:lvl3pPr>
            <a:lvl4pPr marL="1754375" indent="0" algn="ctr">
              <a:buNone/>
              <a:defRPr>
                <a:solidFill>
                  <a:schemeClr val="tx1">
                    <a:tint val="75000"/>
                  </a:schemeClr>
                </a:solidFill>
              </a:defRPr>
            </a:lvl4pPr>
            <a:lvl5pPr marL="2339186" indent="0" algn="ctr">
              <a:buNone/>
              <a:defRPr>
                <a:solidFill>
                  <a:schemeClr val="tx1">
                    <a:tint val="75000"/>
                  </a:schemeClr>
                </a:solidFill>
              </a:defRPr>
            </a:lvl5pPr>
            <a:lvl6pPr marL="2923975" indent="0" algn="ctr">
              <a:buNone/>
              <a:defRPr>
                <a:solidFill>
                  <a:schemeClr val="tx1">
                    <a:tint val="75000"/>
                  </a:schemeClr>
                </a:solidFill>
              </a:defRPr>
            </a:lvl6pPr>
            <a:lvl7pPr marL="3508748" indent="0" algn="ctr">
              <a:buNone/>
              <a:defRPr>
                <a:solidFill>
                  <a:schemeClr val="tx1">
                    <a:tint val="75000"/>
                  </a:schemeClr>
                </a:solidFill>
              </a:defRPr>
            </a:lvl7pPr>
            <a:lvl8pPr marL="4093571" indent="0" algn="ctr">
              <a:buNone/>
              <a:defRPr>
                <a:solidFill>
                  <a:schemeClr val="tx1">
                    <a:tint val="75000"/>
                  </a:schemeClr>
                </a:solidFill>
              </a:defRPr>
            </a:lvl8pPr>
            <a:lvl9pPr marL="467836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5365503"/>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7198565"/>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324475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898900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7725222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7692020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6" tIns="58477" rIns="116966" bIns="584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13260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5257195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2"/>
            <a:ext cx="10198197" cy="788737"/>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6" tIns="58477" rIns="116966" bIns="584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6" tIns="58477" rIns="116966" bIns="584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83940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7" tIns="58498" rIns="117007" bIns="58498">
            <a:normAutofit/>
          </a:bodyPr>
          <a:lstStyle>
            <a:lvl1pPr marL="682511" marR="0" indent="-682511" algn="l" defTabSz="11700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15" indent="0" algn="ctr">
              <a:buNone/>
              <a:defRPr>
                <a:solidFill>
                  <a:schemeClr val="tx1">
                    <a:tint val="75000"/>
                  </a:schemeClr>
                </a:solidFill>
              </a:defRPr>
            </a:lvl2pPr>
            <a:lvl3pPr marL="1170013" indent="0" algn="ctr">
              <a:buNone/>
              <a:defRPr>
                <a:solidFill>
                  <a:schemeClr val="tx1">
                    <a:tint val="75000"/>
                  </a:schemeClr>
                </a:solidFill>
              </a:defRPr>
            </a:lvl3pPr>
            <a:lvl4pPr marL="1755009" indent="0" algn="ctr">
              <a:buNone/>
              <a:defRPr>
                <a:solidFill>
                  <a:schemeClr val="tx1">
                    <a:tint val="75000"/>
                  </a:schemeClr>
                </a:solidFill>
              </a:defRPr>
            </a:lvl4pPr>
            <a:lvl5pPr marL="2340028" indent="0" algn="ctr">
              <a:buNone/>
              <a:defRPr>
                <a:solidFill>
                  <a:schemeClr val="tx1">
                    <a:tint val="75000"/>
                  </a:schemeClr>
                </a:solidFill>
              </a:defRPr>
            </a:lvl5pPr>
            <a:lvl6pPr marL="2925025" indent="0" algn="ctr">
              <a:buNone/>
              <a:defRPr>
                <a:solidFill>
                  <a:schemeClr val="tx1">
                    <a:tint val="75000"/>
                  </a:schemeClr>
                </a:solidFill>
              </a:defRPr>
            </a:lvl6pPr>
            <a:lvl7pPr marL="3510016" indent="0" algn="ctr">
              <a:buNone/>
              <a:defRPr>
                <a:solidFill>
                  <a:schemeClr val="tx1">
                    <a:tint val="75000"/>
                  </a:schemeClr>
                </a:solidFill>
              </a:defRPr>
            </a:lvl7pPr>
            <a:lvl8pPr marL="4095043" indent="0" algn="ctr">
              <a:buNone/>
              <a:defRPr>
                <a:solidFill>
                  <a:schemeClr val="tx1">
                    <a:tint val="75000"/>
                  </a:schemeClr>
                </a:solidFill>
              </a:defRPr>
            </a:lvl8pPr>
            <a:lvl9pPr marL="468005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265601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170522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7690845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518488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2219419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7553964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7" tIns="58498" rIns="117007" bIns="5849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95674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7" tIns="58498" rIns="117007" bIns="5849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7" tIns="58498" rIns="117007" bIns="5849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68022269"/>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57" tIns="58525" rIns="117057" bIns="58525">
            <a:normAutofit/>
          </a:bodyPr>
          <a:lstStyle>
            <a:lvl1pPr marL="682811" marR="0" indent="-682811" algn="l" defTabSz="11705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71" indent="0" algn="ctr">
              <a:buNone/>
              <a:defRPr>
                <a:solidFill>
                  <a:schemeClr val="tx1">
                    <a:tint val="75000"/>
                  </a:schemeClr>
                </a:solidFill>
              </a:defRPr>
            </a:lvl2pPr>
            <a:lvl3pPr marL="1170525" indent="0" algn="ctr">
              <a:buNone/>
              <a:defRPr>
                <a:solidFill>
                  <a:schemeClr val="tx1">
                    <a:tint val="75000"/>
                  </a:schemeClr>
                </a:solidFill>
              </a:defRPr>
            </a:lvl3pPr>
            <a:lvl4pPr marL="1755785" indent="0" algn="ctr">
              <a:buNone/>
              <a:defRPr>
                <a:solidFill>
                  <a:schemeClr val="tx1">
                    <a:tint val="75000"/>
                  </a:schemeClr>
                </a:solidFill>
              </a:defRPr>
            </a:lvl4pPr>
            <a:lvl5pPr marL="2341058" indent="0" algn="ctr">
              <a:buNone/>
              <a:defRPr>
                <a:solidFill>
                  <a:schemeClr val="tx1">
                    <a:tint val="75000"/>
                  </a:schemeClr>
                </a:solidFill>
              </a:defRPr>
            </a:lvl5pPr>
            <a:lvl6pPr marL="2926309" indent="0" algn="ctr">
              <a:buNone/>
              <a:defRPr>
                <a:solidFill>
                  <a:schemeClr val="tx1">
                    <a:tint val="75000"/>
                  </a:schemeClr>
                </a:solidFill>
              </a:defRPr>
            </a:lvl6pPr>
            <a:lvl7pPr marL="3511566" indent="0" algn="ctr">
              <a:buNone/>
              <a:defRPr>
                <a:solidFill>
                  <a:schemeClr val="tx1">
                    <a:tint val="75000"/>
                  </a:schemeClr>
                </a:solidFill>
              </a:defRPr>
            </a:lvl7pPr>
            <a:lvl8pPr marL="4096843" indent="0" algn="ctr">
              <a:buNone/>
              <a:defRPr>
                <a:solidFill>
                  <a:schemeClr val="tx1">
                    <a:tint val="75000"/>
                  </a:schemeClr>
                </a:solidFill>
              </a:defRPr>
            </a:lvl8pPr>
            <a:lvl9pPr marL="46821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90883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7.png"/><Relationship Id="rId5" Type="http://schemas.openxmlformats.org/officeDocument/2006/relationships/slideLayout" Target="../slideLayouts/slideLayout119.xml"/><Relationship Id="rId10" Type="http://schemas.openxmlformats.org/officeDocument/2006/relationships/image" Target="../media/image6.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7.png"/><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4.png"/><Relationship Id="rId5" Type="http://schemas.openxmlformats.org/officeDocument/2006/relationships/slideLayout" Target="../slideLayouts/slideLayout135.xml"/><Relationship Id="rId10" Type="http://schemas.openxmlformats.org/officeDocument/2006/relationships/image" Target="../media/image3.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4.png"/><Relationship Id="rId5" Type="http://schemas.openxmlformats.org/officeDocument/2006/relationships/slideLayout" Target="../slideLayouts/slideLayout143.xml"/><Relationship Id="rId10" Type="http://schemas.openxmlformats.org/officeDocument/2006/relationships/image" Target="../media/image3.png"/><Relationship Id="rId4" Type="http://schemas.openxmlformats.org/officeDocument/2006/relationships/slideLayout" Target="../slideLayouts/slideLayout14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image" Target="../media/image7.png"/><Relationship Id="rId5" Type="http://schemas.openxmlformats.org/officeDocument/2006/relationships/slideLayout" Target="../slideLayouts/slideLayout151.xml"/><Relationship Id="rId10" Type="http://schemas.openxmlformats.org/officeDocument/2006/relationships/image" Target="../media/image6.png"/><Relationship Id="rId4" Type="http://schemas.openxmlformats.org/officeDocument/2006/relationships/slideLayout" Target="../slideLayouts/slideLayout150.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sp>
        <p:nvSpPr>
          <p:cNvPr id="14" name="TextBox 13"/>
          <p:cNvSpPr txBox="1"/>
          <p:nvPr/>
        </p:nvSpPr>
        <p:spPr>
          <a:xfrm>
            <a:off x="9340851" y="6508811"/>
            <a:ext cx="2286000" cy="284891"/>
          </a:xfrm>
          <a:prstGeom prst="rect">
            <a:avLst/>
          </a:prstGeom>
          <a:noFill/>
        </p:spPr>
        <p:txBody>
          <a:bodyPr lIns="99231" tIns="49628" rIns="99231" bIns="49628">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02" algn="ctr" rtl="0" fontAlgn="base">
        <a:spcBef>
          <a:spcPct val="0"/>
        </a:spcBef>
        <a:spcAft>
          <a:spcPct val="0"/>
        </a:spcAft>
        <a:defRPr sz="4400">
          <a:solidFill>
            <a:schemeClr val="tx1"/>
          </a:solidFill>
          <a:latin typeface="Arial" pitchFamily="34" charset="0"/>
          <a:cs typeface="Cordia New" pitchFamily="34" charset="-34"/>
        </a:defRPr>
      </a:lvl6pPr>
      <a:lvl7pPr marL="911198" algn="ctr" rtl="0" fontAlgn="base">
        <a:spcBef>
          <a:spcPct val="0"/>
        </a:spcBef>
        <a:spcAft>
          <a:spcPct val="0"/>
        </a:spcAft>
        <a:defRPr sz="4400">
          <a:solidFill>
            <a:schemeClr val="tx1"/>
          </a:solidFill>
          <a:latin typeface="Arial" pitchFamily="34" charset="0"/>
          <a:cs typeface="Cordia New" pitchFamily="34" charset="-34"/>
        </a:defRPr>
      </a:lvl7pPr>
      <a:lvl8pPr marL="1366798" algn="ctr" rtl="0" fontAlgn="base">
        <a:spcBef>
          <a:spcPct val="0"/>
        </a:spcBef>
        <a:spcAft>
          <a:spcPct val="0"/>
        </a:spcAft>
        <a:defRPr sz="4400">
          <a:solidFill>
            <a:schemeClr val="tx1"/>
          </a:solidFill>
          <a:latin typeface="Arial" pitchFamily="34" charset="0"/>
          <a:cs typeface="Cordia New" pitchFamily="34" charset="-34"/>
        </a:defRPr>
      </a:lvl8pPr>
      <a:lvl9pPr marL="182236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98" indent="-34169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352" indent="-28473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998" indent="-22781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575" indent="-227810"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178" indent="-227810"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8"/>
            <a:ext cx="723900" cy="365125"/>
          </a:xfrm>
          <a:prstGeom prst="rect">
            <a:avLst/>
          </a:prstGeom>
        </p:spPr>
        <p:txBody>
          <a:bodyPr vert="horz" lIns="116898" tIns="58441" rIns="116898" bIns="5844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97">
              <a:defRPr/>
            </a:pPr>
            <a:fld id="{79C0BFF6-9B14-4446-AF07-628EFEB400B0}" type="slidenum">
              <a:rPr lang="th-TH" smtClean="0">
                <a:solidFill>
                  <a:prstClr val="black">
                    <a:tint val="75000"/>
                  </a:prstClr>
                </a:solidFill>
              </a:rPr>
              <a:pPr defTabSz="116889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8" tIns="63640" rIns="127278" bIns="63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9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7" y="800131"/>
            <a:ext cx="4948767" cy="559410"/>
          </a:xfrm>
          <a:prstGeom prst="rect">
            <a:avLst/>
          </a:prstGeom>
          <a:noFill/>
        </p:spPr>
        <p:txBody>
          <a:bodyPr lIns="127278" tIns="63640" rIns="127278" bIns="63640">
            <a:spAutoFit/>
          </a:bodyPr>
          <a:lstStyle/>
          <a:p>
            <a:pPr defTabSz="116889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sp>
        <p:nvSpPr>
          <p:cNvPr id="12" name="TextBox 11"/>
          <p:cNvSpPr txBox="1"/>
          <p:nvPr/>
        </p:nvSpPr>
        <p:spPr>
          <a:xfrm>
            <a:off x="9290163" y="301665"/>
            <a:ext cx="2220383" cy="518133"/>
          </a:xfrm>
          <a:prstGeom prst="rect">
            <a:avLst/>
          </a:prstGeom>
          <a:noFill/>
          <a:effectLst>
            <a:outerShdw blurRad="50800" dist="38100" dir="5400000" algn="t" rotWithShape="0">
              <a:prstClr val="black">
                <a:alpha val="40000"/>
              </a:prstClr>
            </a:outerShdw>
          </a:effectLst>
        </p:spPr>
        <p:txBody>
          <a:bodyPr lIns="116898" tIns="58441" rIns="116898" bIns="58441">
            <a:spAutoFit/>
          </a:bodyPr>
          <a:lstStyle/>
          <a:p>
            <a:pPr algn="r" defTabSz="116889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85571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59" algn="ctr" rtl="0" fontAlgn="base">
        <a:spcBef>
          <a:spcPct val="0"/>
        </a:spcBef>
        <a:spcAft>
          <a:spcPct val="0"/>
        </a:spcAft>
        <a:defRPr sz="5600">
          <a:solidFill>
            <a:schemeClr val="tx1"/>
          </a:solidFill>
          <a:latin typeface="Arial" pitchFamily="34" charset="0"/>
          <a:cs typeface="Cordia New" pitchFamily="34" charset="-34"/>
        </a:defRPr>
      </a:lvl6pPr>
      <a:lvl7pPr marL="1168897" algn="ctr" rtl="0" fontAlgn="base">
        <a:spcBef>
          <a:spcPct val="0"/>
        </a:spcBef>
        <a:spcAft>
          <a:spcPct val="0"/>
        </a:spcAft>
        <a:defRPr sz="5600">
          <a:solidFill>
            <a:schemeClr val="tx1"/>
          </a:solidFill>
          <a:latin typeface="Arial" pitchFamily="34" charset="0"/>
          <a:cs typeface="Cordia New" pitchFamily="34" charset="-34"/>
        </a:defRPr>
      </a:lvl7pPr>
      <a:lvl8pPr marL="1753318" algn="ctr" rtl="0" fontAlgn="base">
        <a:spcBef>
          <a:spcPct val="0"/>
        </a:spcBef>
        <a:spcAft>
          <a:spcPct val="0"/>
        </a:spcAft>
        <a:defRPr sz="5600">
          <a:solidFill>
            <a:schemeClr val="tx1"/>
          </a:solidFill>
          <a:latin typeface="Arial" pitchFamily="34" charset="0"/>
          <a:cs typeface="Cordia New" pitchFamily="34" charset="-34"/>
        </a:defRPr>
      </a:lvl8pPr>
      <a:lvl9pPr marL="233778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12" indent="-4383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09" indent="-3653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86" indent="-2922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553"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010"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457"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892"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336"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744"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97" rtl="0" eaLnBrk="1" latinLnBrk="0" hangingPunct="1">
        <a:defRPr sz="3600" kern="1200">
          <a:solidFill>
            <a:schemeClr val="tx1"/>
          </a:solidFill>
          <a:latin typeface="+mn-lt"/>
          <a:ea typeface="+mn-ea"/>
          <a:cs typeface="+mn-cs"/>
        </a:defRPr>
      </a:lvl1pPr>
      <a:lvl2pPr marL="584459" algn="l" defTabSz="1168897" rtl="0" eaLnBrk="1" latinLnBrk="0" hangingPunct="1">
        <a:defRPr sz="3600" kern="1200">
          <a:solidFill>
            <a:schemeClr val="tx1"/>
          </a:solidFill>
          <a:latin typeface="+mn-lt"/>
          <a:ea typeface="+mn-ea"/>
          <a:cs typeface="+mn-cs"/>
        </a:defRPr>
      </a:lvl2pPr>
      <a:lvl3pPr marL="1168897" algn="l" defTabSz="1168897" rtl="0" eaLnBrk="1" latinLnBrk="0" hangingPunct="1">
        <a:defRPr sz="3600" kern="1200">
          <a:solidFill>
            <a:schemeClr val="tx1"/>
          </a:solidFill>
          <a:latin typeface="+mn-lt"/>
          <a:ea typeface="+mn-ea"/>
          <a:cs typeface="+mn-cs"/>
        </a:defRPr>
      </a:lvl3pPr>
      <a:lvl4pPr marL="1753318" algn="l" defTabSz="1168897" rtl="0" eaLnBrk="1" latinLnBrk="0" hangingPunct="1">
        <a:defRPr sz="3600" kern="1200">
          <a:solidFill>
            <a:schemeClr val="tx1"/>
          </a:solidFill>
          <a:latin typeface="+mn-lt"/>
          <a:ea typeface="+mn-ea"/>
          <a:cs typeface="+mn-cs"/>
        </a:defRPr>
      </a:lvl4pPr>
      <a:lvl5pPr marL="2337782" algn="l" defTabSz="1168897" rtl="0" eaLnBrk="1" latinLnBrk="0" hangingPunct="1">
        <a:defRPr sz="3600" kern="1200">
          <a:solidFill>
            <a:schemeClr val="tx1"/>
          </a:solidFill>
          <a:latin typeface="+mn-lt"/>
          <a:ea typeface="+mn-ea"/>
          <a:cs typeface="+mn-cs"/>
        </a:defRPr>
      </a:lvl5pPr>
      <a:lvl6pPr marL="2922225" algn="l" defTabSz="1168897" rtl="0" eaLnBrk="1" latinLnBrk="0" hangingPunct="1">
        <a:defRPr sz="3600" kern="1200">
          <a:solidFill>
            <a:schemeClr val="tx1"/>
          </a:solidFill>
          <a:latin typeface="+mn-lt"/>
          <a:ea typeface="+mn-ea"/>
          <a:cs typeface="+mn-cs"/>
        </a:defRPr>
      </a:lvl6pPr>
      <a:lvl7pPr marL="3506635" algn="l" defTabSz="1168897" rtl="0" eaLnBrk="1" latinLnBrk="0" hangingPunct="1">
        <a:defRPr sz="3600" kern="1200">
          <a:solidFill>
            <a:schemeClr val="tx1"/>
          </a:solidFill>
          <a:latin typeface="+mn-lt"/>
          <a:ea typeface="+mn-ea"/>
          <a:cs typeface="+mn-cs"/>
        </a:defRPr>
      </a:lvl7pPr>
      <a:lvl8pPr marL="4091116" algn="l" defTabSz="1168897" rtl="0" eaLnBrk="1" latinLnBrk="0" hangingPunct="1">
        <a:defRPr sz="3600" kern="1200">
          <a:solidFill>
            <a:schemeClr val="tx1"/>
          </a:solidFill>
          <a:latin typeface="+mn-lt"/>
          <a:ea typeface="+mn-ea"/>
          <a:cs typeface="+mn-cs"/>
        </a:defRPr>
      </a:lvl8pPr>
      <a:lvl9pPr marL="4675559" algn="l" defTabSz="1168897"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lIns="116930" tIns="58458" rIns="116930" bIns="5845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222">
              <a:defRPr/>
            </a:pPr>
            <a:fld id="{79C0BFF6-9B14-4446-AF07-628EFEB400B0}" type="slidenum">
              <a:rPr lang="th-TH" smtClean="0">
                <a:solidFill>
                  <a:prstClr val="black">
                    <a:tint val="75000"/>
                  </a:prstClr>
                </a:solidFill>
              </a:rPr>
              <a:pPr defTabSz="116922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14" tIns="63658" rIns="127314" bIns="63658" anchor="ctr"/>
          <a:lstStyle/>
          <a:p>
            <a:pPr algn="ctr" defTabSz="116922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14" tIns="63658" rIns="127314" bIns="636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22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7" y="800134"/>
            <a:ext cx="4948767" cy="559447"/>
          </a:xfrm>
          <a:prstGeom prst="rect">
            <a:avLst/>
          </a:prstGeom>
          <a:noFill/>
        </p:spPr>
        <p:txBody>
          <a:bodyPr lIns="127314" tIns="63658" rIns="127314" bIns="63658">
            <a:spAutoFit/>
          </a:bodyPr>
          <a:lstStyle/>
          <a:p>
            <a:pPr defTabSz="116922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14" tIns="63658" rIns="127314" bIns="63658" anchor="ctr"/>
          <a:lstStyle/>
          <a:p>
            <a:pPr algn="ctr" defTabSz="1169222">
              <a:defRPr/>
            </a:pPr>
            <a:endParaRPr lang="th-TH" sz="3600" dirty="0">
              <a:solidFill>
                <a:prstClr val="white"/>
              </a:solidFill>
            </a:endParaRPr>
          </a:p>
        </p:txBody>
      </p:sp>
      <p:sp>
        <p:nvSpPr>
          <p:cNvPr id="12" name="TextBox 11"/>
          <p:cNvSpPr txBox="1"/>
          <p:nvPr/>
        </p:nvSpPr>
        <p:spPr>
          <a:xfrm>
            <a:off x="9290154" y="301658"/>
            <a:ext cx="2220383" cy="518167"/>
          </a:xfrm>
          <a:prstGeom prst="rect">
            <a:avLst/>
          </a:prstGeom>
          <a:noFill/>
          <a:effectLst>
            <a:outerShdw blurRad="50800" dist="38100" dir="5400000" algn="t" rotWithShape="0">
              <a:prstClr val="black">
                <a:alpha val="40000"/>
              </a:prstClr>
            </a:outerShdw>
          </a:effectLst>
        </p:spPr>
        <p:txBody>
          <a:bodyPr lIns="116930" tIns="58458" rIns="116930" bIns="58458">
            <a:spAutoFit/>
          </a:bodyPr>
          <a:lstStyle/>
          <a:p>
            <a:pPr algn="r" defTabSz="116922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691497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21" algn="ctr" rtl="0" fontAlgn="base">
        <a:spcBef>
          <a:spcPct val="0"/>
        </a:spcBef>
        <a:spcAft>
          <a:spcPct val="0"/>
        </a:spcAft>
        <a:defRPr sz="5600">
          <a:solidFill>
            <a:schemeClr val="tx1"/>
          </a:solidFill>
          <a:latin typeface="Arial" pitchFamily="34" charset="0"/>
          <a:cs typeface="Cordia New" pitchFamily="34" charset="-34"/>
        </a:defRPr>
      </a:lvl6pPr>
      <a:lvl7pPr marL="1169222" algn="ctr" rtl="0" fontAlgn="base">
        <a:spcBef>
          <a:spcPct val="0"/>
        </a:spcBef>
        <a:spcAft>
          <a:spcPct val="0"/>
        </a:spcAft>
        <a:defRPr sz="5600">
          <a:solidFill>
            <a:schemeClr val="tx1"/>
          </a:solidFill>
          <a:latin typeface="Arial" pitchFamily="34" charset="0"/>
          <a:cs typeface="Cordia New" pitchFamily="34" charset="-34"/>
        </a:defRPr>
      </a:lvl7pPr>
      <a:lvl8pPr marL="1753812" algn="ctr" rtl="0" fontAlgn="base">
        <a:spcBef>
          <a:spcPct val="0"/>
        </a:spcBef>
        <a:spcAft>
          <a:spcPct val="0"/>
        </a:spcAft>
        <a:defRPr sz="5600">
          <a:solidFill>
            <a:schemeClr val="tx1"/>
          </a:solidFill>
          <a:latin typeface="Arial" pitchFamily="34" charset="0"/>
          <a:cs typeface="Cordia New" pitchFamily="34" charset="-34"/>
        </a:defRPr>
      </a:lvl8pPr>
      <a:lvl9pPr marL="233843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36" indent="-4384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77" indent="-3654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99" indent="-2923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125" indent="-2923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746" indent="-2923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356"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954"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562"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135"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222" rtl="0" eaLnBrk="1" latinLnBrk="0" hangingPunct="1">
        <a:defRPr sz="3600" kern="1200">
          <a:solidFill>
            <a:schemeClr val="tx1"/>
          </a:solidFill>
          <a:latin typeface="+mn-lt"/>
          <a:ea typeface="+mn-ea"/>
          <a:cs typeface="+mn-cs"/>
        </a:defRPr>
      </a:lvl1pPr>
      <a:lvl2pPr marL="584621" algn="l" defTabSz="1169222" rtl="0" eaLnBrk="1" latinLnBrk="0" hangingPunct="1">
        <a:defRPr sz="3600" kern="1200">
          <a:solidFill>
            <a:schemeClr val="tx1"/>
          </a:solidFill>
          <a:latin typeface="+mn-lt"/>
          <a:ea typeface="+mn-ea"/>
          <a:cs typeface="+mn-cs"/>
        </a:defRPr>
      </a:lvl2pPr>
      <a:lvl3pPr marL="1169222" algn="l" defTabSz="1169222" rtl="0" eaLnBrk="1" latinLnBrk="0" hangingPunct="1">
        <a:defRPr sz="3600" kern="1200">
          <a:solidFill>
            <a:schemeClr val="tx1"/>
          </a:solidFill>
          <a:latin typeface="+mn-lt"/>
          <a:ea typeface="+mn-ea"/>
          <a:cs typeface="+mn-cs"/>
        </a:defRPr>
      </a:lvl3pPr>
      <a:lvl4pPr marL="1753812" algn="l" defTabSz="1169222" rtl="0" eaLnBrk="1" latinLnBrk="0" hangingPunct="1">
        <a:defRPr sz="3600" kern="1200">
          <a:solidFill>
            <a:schemeClr val="tx1"/>
          </a:solidFill>
          <a:latin typeface="+mn-lt"/>
          <a:ea typeface="+mn-ea"/>
          <a:cs typeface="+mn-cs"/>
        </a:defRPr>
      </a:lvl4pPr>
      <a:lvl5pPr marL="2338437" algn="l" defTabSz="1169222" rtl="0" eaLnBrk="1" latinLnBrk="0" hangingPunct="1">
        <a:defRPr sz="3600" kern="1200">
          <a:solidFill>
            <a:schemeClr val="tx1"/>
          </a:solidFill>
          <a:latin typeface="+mn-lt"/>
          <a:ea typeface="+mn-ea"/>
          <a:cs typeface="+mn-cs"/>
        </a:defRPr>
      </a:lvl5pPr>
      <a:lvl6pPr marL="2923042" algn="l" defTabSz="1169222" rtl="0" eaLnBrk="1" latinLnBrk="0" hangingPunct="1">
        <a:defRPr sz="3600" kern="1200">
          <a:solidFill>
            <a:schemeClr val="tx1"/>
          </a:solidFill>
          <a:latin typeface="+mn-lt"/>
          <a:ea typeface="+mn-ea"/>
          <a:cs typeface="+mn-cs"/>
        </a:defRPr>
      </a:lvl6pPr>
      <a:lvl7pPr marL="3507621" algn="l" defTabSz="1169222" rtl="0" eaLnBrk="1" latinLnBrk="0" hangingPunct="1">
        <a:defRPr sz="3600" kern="1200">
          <a:solidFill>
            <a:schemeClr val="tx1"/>
          </a:solidFill>
          <a:latin typeface="+mn-lt"/>
          <a:ea typeface="+mn-ea"/>
          <a:cs typeface="+mn-cs"/>
        </a:defRPr>
      </a:lvl7pPr>
      <a:lvl8pPr marL="4092262" algn="l" defTabSz="1169222" rtl="0" eaLnBrk="1" latinLnBrk="0" hangingPunct="1">
        <a:defRPr sz="3600" kern="1200">
          <a:solidFill>
            <a:schemeClr val="tx1"/>
          </a:solidFill>
          <a:latin typeface="+mn-lt"/>
          <a:ea typeface="+mn-ea"/>
          <a:cs typeface="+mn-cs"/>
        </a:defRPr>
      </a:lvl8pPr>
      <a:lvl9pPr marL="4676869" algn="l" defTabSz="1169222"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966" tIns="58477" rIns="116966" bIns="584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93">
              <a:defRPr/>
            </a:pPr>
            <a:fld id="{79C0BFF6-9B14-4446-AF07-628EFEB400B0}" type="slidenum">
              <a:rPr lang="th-TH" smtClean="0">
                <a:solidFill>
                  <a:prstClr val="black">
                    <a:tint val="75000"/>
                  </a:prstClr>
                </a:solidFill>
              </a:rPr>
              <a:pPr defTabSz="116959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5" tIns="63678" rIns="127355" bIns="63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9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7" y="800134"/>
            <a:ext cx="4948767" cy="559487"/>
          </a:xfrm>
          <a:prstGeom prst="rect">
            <a:avLst/>
          </a:prstGeom>
          <a:noFill/>
        </p:spPr>
        <p:txBody>
          <a:bodyPr lIns="127355" tIns="63678" rIns="127355" bIns="63678">
            <a:spAutoFit/>
          </a:bodyPr>
          <a:lstStyle/>
          <a:p>
            <a:pPr defTabSz="116959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sp>
        <p:nvSpPr>
          <p:cNvPr id="12" name="TextBox 11"/>
          <p:cNvSpPr txBox="1"/>
          <p:nvPr/>
        </p:nvSpPr>
        <p:spPr>
          <a:xfrm>
            <a:off x="9290143" y="301652"/>
            <a:ext cx="2220383" cy="518206"/>
          </a:xfrm>
          <a:prstGeom prst="rect">
            <a:avLst/>
          </a:prstGeom>
          <a:noFill/>
          <a:effectLst>
            <a:outerShdw blurRad="50800" dist="38100" dir="5400000" algn="t" rotWithShape="0">
              <a:prstClr val="black">
                <a:alpha val="40000"/>
              </a:prstClr>
            </a:outerShdw>
          </a:effectLst>
        </p:spPr>
        <p:txBody>
          <a:bodyPr lIns="116966" tIns="58477" rIns="116966" bIns="58477">
            <a:spAutoFit/>
          </a:bodyPr>
          <a:lstStyle/>
          <a:p>
            <a:pPr algn="r" defTabSz="116959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838997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06" algn="ctr" rtl="0" fontAlgn="base">
        <a:spcBef>
          <a:spcPct val="0"/>
        </a:spcBef>
        <a:spcAft>
          <a:spcPct val="0"/>
        </a:spcAft>
        <a:defRPr sz="5600">
          <a:solidFill>
            <a:schemeClr val="tx1"/>
          </a:solidFill>
          <a:latin typeface="Arial" pitchFamily="34" charset="0"/>
          <a:cs typeface="Cordia New" pitchFamily="34" charset="-34"/>
        </a:defRPr>
      </a:lvl6pPr>
      <a:lvl7pPr marL="1169593" algn="ctr" rtl="0" fontAlgn="base">
        <a:spcBef>
          <a:spcPct val="0"/>
        </a:spcBef>
        <a:spcAft>
          <a:spcPct val="0"/>
        </a:spcAft>
        <a:defRPr sz="5600">
          <a:solidFill>
            <a:schemeClr val="tx1"/>
          </a:solidFill>
          <a:latin typeface="Arial" pitchFamily="34" charset="0"/>
          <a:cs typeface="Cordia New" pitchFamily="34" charset="-34"/>
        </a:defRPr>
      </a:lvl7pPr>
      <a:lvl8pPr marL="1754375" algn="ctr" rtl="0" fontAlgn="base">
        <a:spcBef>
          <a:spcPct val="0"/>
        </a:spcBef>
        <a:spcAft>
          <a:spcPct val="0"/>
        </a:spcAft>
        <a:defRPr sz="5600">
          <a:solidFill>
            <a:schemeClr val="tx1"/>
          </a:solidFill>
          <a:latin typeface="Arial" pitchFamily="34" charset="0"/>
          <a:cs typeface="Cordia New" pitchFamily="34" charset="-34"/>
        </a:defRPr>
      </a:lvl8pPr>
      <a:lvl9pPr marL="233918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80" indent="-4385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83" indent="-3655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68" indent="-2924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780"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587"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385"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170"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967"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724"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93" rtl="0" eaLnBrk="1" latinLnBrk="0" hangingPunct="1">
        <a:defRPr sz="3600" kern="1200">
          <a:solidFill>
            <a:schemeClr val="tx1"/>
          </a:solidFill>
          <a:latin typeface="+mn-lt"/>
          <a:ea typeface="+mn-ea"/>
          <a:cs typeface="+mn-cs"/>
        </a:defRPr>
      </a:lvl1pPr>
      <a:lvl2pPr marL="584806" algn="l" defTabSz="1169593" rtl="0" eaLnBrk="1" latinLnBrk="0" hangingPunct="1">
        <a:defRPr sz="3600" kern="1200">
          <a:solidFill>
            <a:schemeClr val="tx1"/>
          </a:solidFill>
          <a:latin typeface="+mn-lt"/>
          <a:ea typeface="+mn-ea"/>
          <a:cs typeface="+mn-cs"/>
        </a:defRPr>
      </a:lvl2pPr>
      <a:lvl3pPr marL="1169593" algn="l" defTabSz="1169593" rtl="0" eaLnBrk="1" latinLnBrk="0" hangingPunct="1">
        <a:defRPr sz="3600" kern="1200">
          <a:solidFill>
            <a:schemeClr val="tx1"/>
          </a:solidFill>
          <a:latin typeface="+mn-lt"/>
          <a:ea typeface="+mn-ea"/>
          <a:cs typeface="+mn-cs"/>
        </a:defRPr>
      </a:lvl3pPr>
      <a:lvl4pPr marL="1754375" algn="l" defTabSz="1169593" rtl="0" eaLnBrk="1" latinLnBrk="0" hangingPunct="1">
        <a:defRPr sz="3600" kern="1200">
          <a:solidFill>
            <a:schemeClr val="tx1"/>
          </a:solidFill>
          <a:latin typeface="+mn-lt"/>
          <a:ea typeface="+mn-ea"/>
          <a:cs typeface="+mn-cs"/>
        </a:defRPr>
      </a:lvl4pPr>
      <a:lvl5pPr marL="2339186" algn="l" defTabSz="1169593" rtl="0" eaLnBrk="1" latinLnBrk="0" hangingPunct="1">
        <a:defRPr sz="3600" kern="1200">
          <a:solidFill>
            <a:schemeClr val="tx1"/>
          </a:solidFill>
          <a:latin typeface="+mn-lt"/>
          <a:ea typeface="+mn-ea"/>
          <a:cs typeface="+mn-cs"/>
        </a:defRPr>
      </a:lvl5pPr>
      <a:lvl6pPr marL="2923975" algn="l" defTabSz="1169593" rtl="0" eaLnBrk="1" latinLnBrk="0" hangingPunct="1">
        <a:defRPr sz="3600" kern="1200">
          <a:solidFill>
            <a:schemeClr val="tx1"/>
          </a:solidFill>
          <a:latin typeface="+mn-lt"/>
          <a:ea typeface="+mn-ea"/>
          <a:cs typeface="+mn-cs"/>
        </a:defRPr>
      </a:lvl6pPr>
      <a:lvl7pPr marL="3508748" algn="l" defTabSz="1169593" rtl="0" eaLnBrk="1" latinLnBrk="0" hangingPunct="1">
        <a:defRPr sz="3600" kern="1200">
          <a:solidFill>
            <a:schemeClr val="tx1"/>
          </a:solidFill>
          <a:latin typeface="+mn-lt"/>
          <a:ea typeface="+mn-ea"/>
          <a:cs typeface="+mn-cs"/>
        </a:defRPr>
      </a:lvl7pPr>
      <a:lvl8pPr marL="4093571" algn="l" defTabSz="1169593" rtl="0" eaLnBrk="1" latinLnBrk="0" hangingPunct="1">
        <a:defRPr sz="3600" kern="1200">
          <a:solidFill>
            <a:schemeClr val="tx1"/>
          </a:solidFill>
          <a:latin typeface="+mn-lt"/>
          <a:ea typeface="+mn-ea"/>
          <a:cs typeface="+mn-cs"/>
        </a:defRPr>
      </a:lvl8pPr>
      <a:lvl9pPr marL="4678367" algn="l" defTabSz="1169593"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9"/>
            <a:ext cx="723900" cy="365125"/>
          </a:xfrm>
          <a:prstGeom prst="rect">
            <a:avLst/>
          </a:prstGeom>
        </p:spPr>
        <p:txBody>
          <a:bodyPr vert="horz" lIns="117007" tIns="58498" rIns="117007" bIns="5849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13">
              <a:defRPr/>
            </a:pPr>
            <a:fld id="{79C0BFF6-9B14-4446-AF07-628EFEB400B0}" type="slidenum">
              <a:rPr lang="th-TH" smtClean="0">
                <a:solidFill>
                  <a:prstClr val="black">
                    <a:tint val="75000"/>
                  </a:prstClr>
                </a:solidFill>
              </a:rPr>
              <a:pPr defTabSz="11700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1" tIns="63701" rIns="127401" bIns="637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1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5" y="800123"/>
            <a:ext cx="4948767" cy="559533"/>
          </a:xfrm>
          <a:prstGeom prst="rect">
            <a:avLst/>
          </a:prstGeom>
          <a:noFill/>
        </p:spPr>
        <p:txBody>
          <a:bodyPr lIns="127401" tIns="63701" rIns="127401" bIns="63701">
            <a:spAutoFit/>
          </a:bodyPr>
          <a:lstStyle/>
          <a:p>
            <a:pPr defTabSz="117001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sp>
        <p:nvSpPr>
          <p:cNvPr id="12" name="TextBox 11"/>
          <p:cNvSpPr txBox="1"/>
          <p:nvPr/>
        </p:nvSpPr>
        <p:spPr>
          <a:xfrm>
            <a:off x="9290131" y="301651"/>
            <a:ext cx="2220383" cy="518248"/>
          </a:xfrm>
          <a:prstGeom prst="rect">
            <a:avLst/>
          </a:prstGeom>
          <a:noFill/>
          <a:effectLst>
            <a:outerShdw blurRad="50800" dist="38100" dir="5400000" algn="t" rotWithShape="0">
              <a:prstClr val="black">
                <a:alpha val="40000"/>
              </a:prstClr>
            </a:outerShdw>
          </a:effectLst>
        </p:spPr>
        <p:txBody>
          <a:bodyPr lIns="117007" tIns="58498" rIns="117007" bIns="58498">
            <a:spAutoFit/>
          </a:bodyPr>
          <a:lstStyle/>
          <a:p>
            <a:pPr algn="r" defTabSz="117001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014328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15" algn="ctr" rtl="0" fontAlgn="base">
        <a:spcBef>
          <a:spcPct val="0"/>
        </a:spcBef>
        <a:spcAft>
          <a:spcPct val="0"/>
        </a:spcAft>
        <a:defRPr sz="5600">
          <a:solidFill>
            <a:schemeClr val="tx1"/>
          </a:solidFill>
          <a:latin typeface="Arial" pitchFamily="34" charset="0"/>
          <a:cs typeface="Cordia New" pitchFamily="34" charset="-34"/>
        </a:defRPr>
      </a:lvl6pPr>
      <a:lvl7pPr marL="1170013" algn="ctr" rtl="0" fontAlgn="base">
        <a:spcBef>
          <a:spcPct val="0"/>
        </a:spcBef>
        <a:spcAft>
          <a:spcPct val="0"/>
        </a:spcAft>
        <a:defRPr sz="5600">
          <a:solidFill>
            <a:schemeClr val="tx1"/>
          </a:solidFill>
          <a:latin typeface="Arial" pitchFamily="34" charset="0"/>
          <a:cs typeface="Cordia New" pitchFamily="34" charset="-34"/>
        </a:defRPr>
      </a:lvl7pPr>
      <a:lvl8pPr marL="1755009" algn="ctr" rtl="0" fontAlgn="base">
        <a:spcBef>
          <a:spcPct val="0"/>
        </a:spcBef>
        <a:spcAft>
          <a:spcPct val="0"/>
        </a:spcAft>
        <a:defRPr sz="5600">
          <a:solidFill>
            <a:schemeClr val="tx1"/>
          </a:solidFill>
          <a:latin typeface="Arial" pitchFamily="34" charset="0"/>
          <a:cs typeface="Cordia New" pitchFamily="34" charset="-34"/>
        </a:defRPr>
      </a:lvl8pPr>
      <a:lvl9pPr marL="234002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40" indent="-4387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27" indent="-3656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99" indent="-2925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518"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533"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542"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53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548"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51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13" rtl="0" eaLnBrk="1" latinLnBrk="0" hangingPunct="1">
        <a:defRPr sz="3600" kern="1200">
          <a:solidFill>
            <a:schemeClr val="tx1"/>
          </a:solidFill>
          <a:latin typeface="+mn-lt"/>
          <a:ea typeface="+mn-ea"/>
          <a:cs typeface="+mn-cs"/>
        </a:defRPr>
      </a:lvl1pPr>
      <a:lvl2pPr marL="585015" algn="l" defTabSz="1170013" rtl="0" eaLnBrk="1" latinLnBrk="0" hangingPunct="1">
        <a:defRPr sz="3600" kern="1200">
          <a:solidFill>
            <a:schemeClr val="tx1"/>
          </a:solidFill>
          <a:latin typeface="+mn-lt"/>
          <a:ea typeface="+mn-ea"/>
          <a:cs typeface="+mn-cs"/>
        </a:defRPr>
      </a:lvl2pPr>
      <a:lvl3pPr marL="1170013" algn="l" defTabSz="1170013" rtl="0" eaLnBrk="1" latinLnBrk="0" hangingPunct="1">
        <a:defRPr sz="3600" kern="1200">
          <a:solidFill>
            <a:schemeClr val="tx1"/>
          </a:solidFill>
          <a:latin typeface="+mn-lt"/>
          <a:ea typeface="+mn-ea"/>
          <a:cs typeface="+mn-cs"/>
        </a:defRPr>
      </a:lvl3pPr>
      <a:lvl4pPr marL="1755009" algn="l" defTabSz="1170013" rtl="0" eaLnBrk="1" latinLnBrk="0" hangingPunct="1">
        <a:defRPr sz="3600" kern="1200">
          <a:solidFill>
            <a:schemeClr val="tx1"/>
          </a:solidFill>
          <a:latin typeface="+mn-lt"/>
          <a:ea typeface="+mn-ea"/>
          <a:cs typeface="+mn-cs"/>
        </a:defRPr>
      </a:lvl4pPr>
      <a:lvl5pPr marL="2340028" algn="l" defTabSz="1170013" rtl="0" eaLnBrk="1" latinLnBrk="0" hangingPunct="1">
        <a:defRPr sz="3600" kern="1200">
          <a:solidFill>
            <a:schemeClr val="tx1"/>
          </a:solidFill>
          <a:latin typeface="+mn-lt"/>
          <a:ea typeface="+mn-ea"/>
          <a:cs typeface="+mn-cs"/>
        </a:defRPr>
      </a:lvl5pPr>
      <a:lvl6pPr marL="2925025" algn="l" defTabSz="1170013" rtl="0" eaLnBrk="1" latinLnBrk="0" hangingPunct="1">
        <a:defRPr sz="3600" kern="1200">
          <a:solidFill>
            <a:schemeClr val="tx1"/>
          </a:solidFill>
          <a:latin typeface="+mn-lt"/>
          <a:ea typeface="+mn-ea"/>
          <a:cs typeface="+mn-cs"/>
        </a:defRPr>
      </a:lvl6pPr>
      <a:lvl7pPr marL="3510016" algn="l" defTabSz="1170013" rtl="0" eaLnBrk="1" latinLnBrk="0" hangingPunct="1">
        <a:defRPr sz="3600" kern="1200">
          <a:solidFill>
            <a:schemeClr val="tx1"/>
          </a:solidFill>
          <a:latin typeface="+mn-lt"/>
          <a:ea typeface="+mn-ea"/>
          <a:cs typeface="+mn-cs"/>
        </a:defRPr>
      </a:lvl7pPr>
      <a:lvl8pPr marL="4095043" algn="l" defTabSz="1170013" rtl="0" eaLnBrk="1" latinLnBrk="0" hangingPunct="1">
        <a:defRPr sz="3600" kern="1200">
          <a:solidFill>
            <a:schemeClr val="tx1"/>
          </a:solidFill>
          <a:latin typeface="+mn-lt"/>
          <a:ea typeface="+mn-ea"/>
          <a:cs typeface="+mn-cs"/>
        </a:defRPr>
      </a:lvl8pPr>
      <a:lvl9pPr marL="4680051" algn="l" defTabSz="1170013"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117057" tIns="58525" rIns="117057" bIns="585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525">
              <a:defRPr/>
            </a:pPr>
            <a:fld id="{79C0BFF6-9B14-4446-AF07-628EFEB400B0}" type="slidenum">
              <a:rPr lang="th-TH" smtClean="0">
                <a:solidFill>
                  <a:prstClr val="black">
                    <a:tint val="75000"/>
                  </a:prstClr>
                </a:solidFill>
              </a:rPr>
              <a:pPr defTabSz="11705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58" tIns="63730" rIns="127458" bIns="63730" anchor="ctr"/>
          <a:lstStyle/>
          <a:p>
            <a:pPr algn="ctr" defTabSz="11705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1"/>
            <a:ext cx="4341284" cy="83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58" tIns="63730" rIns="127458" bIns="637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5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0" y="800114"/>
            <a:ext cx="4948767" cy="559592"/>
          </a:xfrm>
          <a:prstGeom prst="rect">
            <a:avLst/>
          </a:prstGeom>
          <a:noFill/>
        </p:spPr>
        <p:txBody>
          <a:bodyPr lIns="127458" tIns="63730" rIns="127458" bIns="63730">
            <a:spAutoFit/>
          </a:bodyPr>
          <a:lstStyle/>
          <a:p>
            <a:pPr defTabSz="11705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58" tIns="63730" rIns="127458" bIns="63730" anchor="ctr"/>
          <a:lstStyle/>
          <a:p>
            <a:pPr algn="ctr" defTabSz="1170525">
              <a:defRPr/>
            </a:pPr>
            <a:endParaRPr lang="th-TH" sz="3600" dirty="0">
              <a:solidFill>
                <a:prstClr val="white"/>
              </a:solidFill>
            </a:endParaRPr>
          </a:p>
        </p:txBody>
      </p:sp>
      <p:sp>
        <p:nvSpPr>
          <p:cNvPr id="12" name="TextBox 11"/>
          <p:cNvSpPr txBox="1"/>
          <p:nvPr/>
        </p:nvSpPr>
        <p:spPr>
          <a:xfrm>
            <a:off x="9290117" y="301655"/>
            <a:ext cx="2220383" cy="518303"/>
          </a:xfrm>
          <a:prstGeom prst="rect">
            <a:avLst/>
          </a:prstGeom>
          <a:noFill/>
          <a:effectLst>
            <a:outerShdw blurRad="50800" dist="38100" dir="5400000" algn="t" rotWithShape="0">
              <a:prstClr val="black">
                <a:alpha val="40000"/>
              </a:prstClr>
            </a:outerShdw>
          </a:effectLst>
        </p:spPr>
        <p:txBody>
          <a:bodyPr lIns="117057" tIns="58525" rIns="117057" bIns="58525">
            <a:spAutoFit/>
          </a:bodyPr>
          <a:lstStyle/>
          <a:p>
            <a:pPr algn="r" defTabSz="11705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296722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71" algn="ctr" rtl="0" fontAlgn="base">
        <a:spcBef>
          <a:spcPct val="0"/>
        </a:spcBef>
        <a:spcAft>
          <a:spcPct val="0"/>
        </a:spcAft>
        <a:defRPr sz="5600">
          <a:solidFill>
            <a:schemeClr val="tx1"/>
          </a:solidFill>
          <a:latin typeface="Arial" pitchFamily="34" charset="0"/>
          <a:cs typeface="Cordia New" pitchFamily="34" charset="-34"/>
        </a:defRPr>
      </a:lvl6pPr>
      <a:lvl7pPr marL="1170525" algn="ctr" rtl="0" fontAlgn="base">
        <a:spcBef>
          <a:spcPct val="0"/>
        </a:spcBef>
        <a:spcAft>
          <a:spcPct val="0"/>
        </a:spcAft>
        <a:defRPr sz="5600">
          <a:solidFill>
            <a:schemeClr val="tx1"/>
          </a:solidFill>
          <a:latin typeface="Arial" pitchFamily="34" charset="0"/>
          <a:cs typeface="Cordia New" pitchFamily="34" charset="-34"/>
        </a:defRPr>
      </a:lvl7pPr>
      <a:lvl8pPr marL="1755785" algn="ctr" rtl="0" fontAlgn="base">
        <a:spcBef>
          <a:spcPct val="0"/>
        </a:spcBef>
        <a:spcAft>
          <a:spcPct val="0"/>
        </a:spcAft>
        <a:defRPr sz="5600">
          <a:solidFill>
            <a:schemeClr val="tx1"/>
          </a:solidFill>
          <a:latin typeface="Arial" pitchFamily="34" charset="0"/>
          <a:cs typeface="Cordia New" pitchFamily="34" charset="-34"/>
        </a:defRPr>
      </a:lvl8pPr>
      <a:lvl9pPr marL="234105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36" indent="-4389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47" indent="-3658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145" indent="-2926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421" indent="-2926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690" indent="-2926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956"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211"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480"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716"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525" rtl="0" eaLnBrk="1" latinLnBrk="0" hangingPunct="1">
        <a:defRPr sz="3600" kern="1200">
          <a:solidFill>
            <a:schemeClr val="tx1"/>
          </a:solidFill>
          <a:latin typeface="+mn-lt"/>
          <a:ea typeface="+mn-ea"/>
          <a:cs typeface="+mn-cs"/>
        </a:defRPr>
      </a:lvl1pPr>
      <a:lvl2pPr marL="585271" algn="l" defTabSz="1170525" rtl="0" eaLnBrk="1" latinLnBrk="0" hangingPunct="1">
        <a:defRPr sz="3600" kern="1200">
          <a:solidFill>
            <a:schemeClr val="tx1"/>
          </a:solidFill>
          <a:latin typeface="+mn-lt"/>
          <a:ea typeface="+mn-ea"/>
          <a:cs typeface="+mn-cs"/>
        </a:defRPr>
      </a:lvl2pPr>
      <a:lvl3pPr marL="1170525" algn="l" defTabSz="1170525" rtl="0" eaLnBrk="1" latinLnBrk="0" hangingPunct="1">
        <a:defRPr sz="3600" kern="1200">
          <a:solidFill>
            <a:schemeClr val="tx1"/>
          </a:solidFill>
          <a:latin typeface="+mn-lt"/>
          <a:ea typeface="+mn-ea"/>
          <a:cs typeface="+mn-cs"/>
        </a:defRPr>
      </a:lvl3pPr>
      <a:lvl4pPr marL="1755785" algn="l" defTabSz="1170525" rtl="0" eaLnBrk="1" latinLnBrk="0" hangingPunct="1">
        <a:defRPr sz="3600" kern="1200">
          <a:solidFill>
            <a:schemeClr val="tx1"/>
          </a:solidFill>
          <a:latin typeface="+mn-lt"/>
          <a:ea typeface="+mn-ea"/>
          <a:cs typeface="+mn-cs"/>
        </a:defRPr>
      </a:lvl4pPr>
      <a:lvl5pPr marL="2341058" algn="l" defTabSz="1170525" rtl="0" eaLnBrk="1" latinLnBrk="0" hangingPunct="1">
        <a:defRPr sz="3600" kern="1200">
          <a:solidFill>
            <a:schemeClr val="tx1"/>
          </a:solidFill>
          <a:latin typeface="+mn-lt"/>
          <a:ea typeface="+mn-ea"/>
          <a:cs typeface="+mn-cs"/>
        </a:defRPr>
      </a:lvl5pPr>
      <a:lvl6pPr marL="2926309" algn="l" defTabSz="1170525" rtl="0" eaLnBrk="1" latinLnBrk="0" hangingPunct="1">
        <a:defRPr sz="3600" kern="1200">
          <a:solidFill>
            <a:schemeClr val="tx1"/>
          </a:solidFill>
          <a:latin typeface="+mn-lt"/>
          <a:ea typeface="+mn-ea"/>
          <a:cs typeface="+mn-cs"/>
        </a:defRPr>
      </a:lvl6pPr>
      <a:lvl7pPr marL="3511566" algn="l" defTabSz="1170525" rtl="0" eaLnBrk="1" latinLnBrk="0" hangingPunct="1">
        <a:defRPr sz="3600" kern="1200">
          <a:solidFill>
            <a:schemeClr val="tx1"/>
          </a:solidFill>
          <a:latin typeface="+mn-lt"/>
          <a:ea typeface="+mn-ea"/>
          <a:cs typeface="+mn-cs"/>
        </a:defRPr>
      </a:lvl7pPr>
      <a:lvl8pPr marL="4096843" algn="l" defTabSz="1170525" rtl="0" eaLnBrk="1" latinLnBrk="0" hangingPunct="1">
        <a:defRPr sz="3600" kern="1200">
          <a:solidFill>
            <a:schemeClr val="tx1"/>
          </a:solidFill>
          <a:latin typeface="+mn-lt"/>
          <a:ea typeface="+mn-ea"/>
          <a:cs typeface="+mn-cs"/>
        </a:defRPr>
      </a:lvl8pPr>
      <a:lvl9pPr marL="4682110" algn="l" defTabSz="1170525"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107" tIns="58550" rIns="117107" bIns="5855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42">
              <a:defRPr/>
            </a:pPr>
            <a:fld id="{79C0BFF6-9B14-4446-AF07-628EFEB400B0}" type="slidenum">
              <a:rPr lang="th-TH" smtClean="0">
                <a:solidFill>
                  <a:prstClr val="black">
                    <a:tint val="75000"/>
                  </a:prstClr>
                </a:solidFill>
              </a:rPr>
              <a:pPr defTabSz="117104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0"/>
            <a:ext cx="4341284" cy="8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4" tIns="63758" rIns="127514" bIns="637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4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5" y="800107"/>
            <a:ext cx="4948767" cy="559648"/>
          </a:xfrm>
          <a:prstGeom prst="rect">
            <a:avLst/>
          </a:prstGeom>
          <a:noFill/>
        </p:spPr>
        <p:txBody>
          <a:bodyPr lIns="127514" tIns="63758" rIns="127514" bIns="63758">
            <a:spAutoFit/>
          </a:bodyPr>
          <a:lstStyle/>
          <a:p>
            <a:pPr defTabSz="117104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sp>
        <p:nvSpPr>
          <p:cNvPr id="12" name="TextBox 11"/>
          <p:cNvSpPr txBox="1"/>
          <p:nvPr/>
        </p:nvSpPr>
        <p:spPr>
          <a:xfrm>
            <a:off x="9290102" y="301646"/>
            <a:ext cx="2220383" cy="518353"/>
          </a:xfrm>
          <a:prstGeom prst="rect">
            <a:avLst/>
          </a:prstGeom>
          <a:noFill/>
          <a:effectLst>
            <a:outerShdw blurRad="50800" dist="38100" dir="5400000" algn="t" rotWithShape="0">
              <a:prstClr val="black">
                <a:alpha val="40000"/>
              </a:prstClr>
            </a:outerShdw>
          </a:effectLst>
        </p:spPr>
        <p:txBody>
          <a:bodyPr lIns="117107" tIns="58550" rIns="117107" bIns="58550">
            <a:spAutoFit/>
          </a:bodyPr>
          <a:lstStyle/>
          <a:p>
            <a:pPr algn="r" defTabSz="117104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559347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27" algn="ctr" rtl="0" fontAlgn="base">
        <a:spcBef>
          <a:spcPct val="0"/>
        </a:spcBef>
        <a:spcAft>
          <a:spcPct val="0"/>
        </a:spcAft>
        <a:defRPr sz="5600">
          <a:solidFill>
            <a:schemeClr val="tx1"/>
          </a:solidFill>
          <a:latin typeface="Arial" pitchFamily="34" charset="0"/>
          <a:cs typeface="Cordia New" pitchFamily="34" charset="-34"/>
        </a:defRPr>
      </a:lvl6pPr>
      <a:lvl7pPr marL="1171042" algn="ctr" rtl="0" fontAlgn="base">
        <a:spcBef>
          <a:spcPct val="0"/>
        </a:spcBef>
        <a:spcAft>
          <a:spcPct val="0"/>
        </a:spcAft>
        <a:defRPr sz="5600">
          <a:solidFill>
            <a:schemeClr val="tx1"/>
          </a:solidFill>
          <a:latin typeface="Arial" pitchFamily="34" charset="0"/>
          <a:cs typeface="Cordia New" pitchFamily="34" charset="-34"/>
        </a:defRPr>
      </a:lvl7pPr>
      <a:lvl8pPr marL="1756559" algn="ctr" rtl="0" fontAlgn="base">
        <a:spcBef>
          <a:spcPct val="0"/>
        </a:spcBef>
        <a:spcAft>
          <a:spcPct val="0"/>
        </a:spcAft>
        <a:defRPr sz="5600">
          <a:solidFill>
            <a:schemeClr val="tx1"/>
          </a:solidFill>
          <a:latin typeface="Arial" pitchFamily="34" charset="0"/>
          <a:cs typeface="Cordia New" pitchFamily="34" charset="-34"/>
        </a:defRPr>
      </a:lvl8pPr>
      <a:lvl9pPr marL="234208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32" indent="-4391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468" indent="-3659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794" indent="-2927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323"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848"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370"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886"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4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9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42" rtl="0" eaLnBrk="1" latinLnBrk="0" hangingPunct="1">
        <a:defRPr sz="3600" kern="1200">
          <a:solidFill>
            <a:schemeClr val="tx1"/>
          </a:solidFill>
          <a:latin typeface="+mn-lt"/>
          <a:ea typeface="+mn-ea"/>
          <a:cs typeface="+mn-cs"/>
        </a:defRPr>
      </a:lvl1pPr>
      <a:lvl2pPr marL="585527" algn="l" defTabSz="1171042" rtl="0" eaLnBrk="1" latinLnBrk="0" hangingPunct="1">
        <a:defRPr sz="3600" kern="1200">
          <a:solidFill>
            <a:schemeClr val="tx1"/>
          </a:solidFill>
          <a:latin typeface="+mn-lt"/>
          <a:ea typeface="+mn-ea"/>
          <a:cs typeface="+mn-cs"/>
        </a:defRPr>
      </a:lvl2pPr>
      <a:lvl3pPr marL="1171042" algn="l" defTabSz="1171042" rtl="0" eaLnBrk="1" latinLnBrk="0" hangingPunct="1">
        <a:defRPr sz="3600" kern="1200">
          <a:solidFill>
            <a:schemeClr val="tx1"/>
          </a:solidFill>
          <a:latin typeface="+mn-lt"/>
          <a:ea typeface="+mn-ea"/>
          <a:cs typeface="+mn-cs"/>
        </a:defRPr>
      </a:lvl3pPr>
      <a:lvl4pPr marL="1756559" algn="l" defTabSz="1171042" rtl="0" eaLnBrk="1" latinLnBrk="0" hangingPunct="1">
        <a:defRPr sz="3600" kern="1200">
          <a:solidFill>
            <a:schemeClr val="tx1"/>
          </a:solidFill>
          <a:latin typeface="+mn-lt"/>
          <a:ea typeface="+mn-ea"/>
          <a:cs typeface="+mn-cs"/>
        </a:defRPr>
      </a:lvl4pPr>
      <a:lvl5pPr marL="2342087" algn="l" defTabSz="1171042" rtl="0" eaLnBrk="1" latinLnBrk="0" hangingPunct="1">
        <a:defRPr sz="3600" kern="1200">
          <a:solidFill>
            <a:schemeClr val="tx1"/>
          </a:solidFill>
          <a:latin typeface="+mn-lt"/>
          <a:ea typeface="+mn-ea"/>
          <a:cs typeface="+mn-cs"/>
        </a:defRPr>
      </a:lvl5pPr>
      <a:lvl6pPr marL="2927594" algn="l" defTabSz="1171042" rtl="0" eaLnBrk="1" latinLnBrk="0" hangingPunct="1">
        <a:defRPr sz="3600" kern="1200">
          <a:solidFill>
            <a:schemeClr val="tx1"/>
          </a:solidFill>
          <a:latin typeface="+mn-lt"/>
          <a:ea typeface="+mn-ea"/>
          <a:cs typeface="+mn-cs"/>
        </a:defRPr>
      </a:lvl6pPr>
      <a:lvl7pPr marL="3513116" algn="l" defTabSz="1171042" rtl="0" eaLnBrk="1" latinLnBrk="0" hangingPunct="1">
        <a:defRPr sz="3600" kern="1200">
          <a:solidFill>
            <a:schemeClr val="tx1"/>
          </a:solidFill>
          <a:latin typeface="+mn-lt"/>
          <a:ea typeface="+mn-ea"/>
          <a:cs typeface="+mn-cs"/>
        </a:defRPr>
      </a:lvl7pPr>
      <a:lvl8pPr marL="4098646" algn="l" defTabSz="1171042" rtl="0" eaLnBrk="1" latinLnBrk="0" hangingPunct="1">
        <a:defRPr sz="3600" kern="1200">
          <a:solidFill>
            <a:schemeClr val="tx1"/>
          </a:solidFill>
          <a:latin typeface="+mn-lt"/>
          <a:ea typeface="+mn-ea"/>
          <a:cs typeface="+mn-cs"/>
        </a:defRPr>
      </a:lvl8pPr>
      <a:lvl9pPr marL="4684169" algn="l" defTabSz="1171042"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7"/>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8" y="800111"/>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85"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402326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1"/>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7"/>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7"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141286"/>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72681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303013"/>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wrap="square" lIns="91114" tIns="45564" rIns="91114" bIns="4556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7"/>
            <a:ext cx="4341284" cy="654223"/>
          </a:xfrm>
          <a:prstGeom prst="rect">
            <a:avLst/>
          </a:prstGeom>
          <a:noFill/>
          <a:ln>
            <a:noFill/>
          </a:ln>
        </p:spPr>
        <p:txBody>
          <a:bodyPr lIns="99231" tIns="49628" rIns="99231" bIns="496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483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02" algn="ctr" rtl="0" fontAlgn="base">
        <a:spcBef>
          <a:spcPct val="0"/>
        </a:spcBef>
        <a:spcAft>
          <a:spcPct val="0"/>
        </a:spcAft>
        <a:defRPr sz="4400">
          <a:solidFill>
            <a:schemeClr val="tx1"/>
          </a:solidFill>
          <a:latin typeface="Arial" charset="0"/>
          <a:cs typeface="Cordia New" pitchFamily="34" charset="-34"/>
        </a:defRPr>
      </a:lvl6pPr>
      <a:lvl7pPr marL="911198" algn="ctr" rtl="0" fontAlgn="base">
        <a:spcBef>
          <a:spcPct val="0"/>
        </a:spcBef>
        <a:spcAft>
          <a:spcPct val="0"/>
        </a:spcAft>
        <a:defRPr sz="4400">
          <a:solidFill>
            <a:schemeClr val="tx1"/>
          </a:solidFill>
          <a:latin typeface="Arial" charset="0"/>
          <a:cs typeface="Cordia New" pitchFamily="34" charset="-34"/>
        </a:defRPr>
      </a:lvl7pPr>
      <a:lvl8pPr marL="1366798" algn="ctr" rtl="0" fontAlgn="base">
        <a:spcBef>
          <a:spcPct val="0"/>
        </a:spcBef>
        <a:spcAft>
          <a:spcPct val="0"/>
        </a:spcAft>
        <a:defRPr sz="4400">
          <a:solidFill>
            <a:schemeClr val="tx1"/>
          </a:solidFill>
          <a:latin typeface="Arial" charset="0"/>
          <a:cs typeface="Cordia New" pitchFamily="34" charset="-34"/>
        </a:defRPr>
      </a:lvl8pPr>
      <a:lvl9pPr marL="1822369" algn="ctr" rtl="0" fontAlgn="base">
        <a:spcBef>
          <a:spcPct val="0"/>
        </a:spcBef>
        <a:spcAft>
          <a:spcPct val="0"/>
        </a:spcAft>
        <a:defRPr sz="4400">
          <a:solidFill>
            <a:schemeClr val="tx1"/>
          </a:solidFill>
          <a:latin typeface="Arial"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1083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lIns="91114" tIns="45564" rIns="91114" bIns="45564"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730747-648A-409C-A92F-B11324BFBCD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7"/>
            <a:ext cx="4341284" cy="6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1" tIns="49628" rIns="99231" bIns="496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9704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02" algn="ctr" rtl="0" fontAlgn="base">
        <a:spcBef>
          <a:spcPct val="0"/>
        </a:spcBef>
        <a:spcAft>
          <a:spcPct val="0"/>
        </a:spcAft>
        <a:defRPr sz="4400">
          <a:solidFill>
            <a:schemeClr val="tx1"/>
          </a:solidFill>
          <a:latin typeface="Arial" pitchFamily="34" charset="0"/>
          <a:cs typeface="Cordia New" pitchFamily="34" charset="-34"/>
        </a:defRPr>
      </a:lvl6pPr>
      <a:lvl7pPr marL="911198" algn="ctr" rtl="0" fontAlgn="base">
        <a:spcBef>
          <a:spcPct val="0"/>
        </a:spcBef>
        <a:spcAft>
          <a:spcPct val="0"/>
        </a:spcAft>
        <a:defRPr sz="4400">
          <a:solidFill>
            <a:schemeClr val="tx1"/>
          </a:solidFill>
          <a:latin typeface="Arial" pitchFamily="34" charset="0"/>
          <a:cs typeface="Cordia New" pitchFamily="34" charset="-34"/>
        </a:defRPr>
      </a:lvl7pPr>
      <a:lvl8pPr marL="1366798" algn="ctr" rtl="0" fontAlgn="base">
        <a:spcBef>
          <a:spcPct val="0"/>
        </a:spcBef>
        <a:spcAft>
          <a:spcPct val="0"/>
        </a:spcAft>
        <a:defRPr sz="4400">
          <a:solidFill>
            <a:schemeClr val="tx1"/>
          </a:solidFill>
          <a:latin typeface="Arial" pitchFamily="34" charset="0"/>
          <a:cs typeface="Cordia New" pitchFamily="34" charset="-34"/>
        </a:defRPr>
      </a:lvl8pPr>
      <a:lvl9pPr marL="182236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lIns="91114" tIns="45564" rIns="91114" bIns="45564"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730747-648A-409C-A92F-B11324BFBCD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7"/>
            <a:ext cx="4341284" cy="6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1" tIns="49628" rIns="99231" bIns="496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900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02" algn="ctr" rtl="0" fontAlgn="base">
        <a:spcBef>
          <a:spcPct val="0"/>
        </a:spcBef>
        <a:spcAft>
          <a:spcPct val="0"/>
        </a:spcAft>
        <a:defRPr sz="4400">
          <a:solidFill>
            <a:schemeClr val="tx1"/>
          </a:solidFill>
          <a:latin typeface="Arial" pitchFamily="34" charset="0"/>
          <a:cs typeface="Cordia New" pitchFamily="34" charset="-34"/>
        </a:defRPr>
      </a:lvl6pPr>
      <a:lvl7pPr marL="911198" algn="ctr" rtl="0" fontAlgn="base">
        <a:spcBef>
          <a:spcPct val="0"/>
        </a:spcBef>
        <a:spcAft>
          <a:spcPct val="0"/>
        </a:spcAft>
        <a:defRPr sz="4400">
          <a:solidFill>
            <a:schemeClr val="tx1"/>
          </a:solidFill>
          <a:latin typeface="Arial" pitchFamily="34" charset="0"/>
          <a:cs typeface="Cordia New" pitchFamily="34" charset="-34"/>
        </a:defRPr>
      </a:lvl7pPr>
      <a:lvl8pPr marL="1366798" algn="ctr" rtl="0" fontAlgn="base">
        <a:spcBef>
          <a:spcPct val="0"/>
        </a:spcBef>
        <a:spcAft>
          <a:spcPct val="0"/>
        </a:spcAft>
        <a:defRPr sz="4400">
          <a:solidFill>
            <a:schemeClr val="tx1"/>
          </a:solidFill>
          <a:latin typeface="Arial" pitchFamily="34" charset="0"/>
          <a:cs typeface="Cordia New" pitchFamily="34" charset="-34"/>
        </a:defRPr>
      </a:lvl8pPr>
      <a:lvl9pPr marL="182236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wrap="square" lIns="91114" tIns="45564" rIns="91114" bIns="4556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97"/>
            <a:ext cx="4341284" cy="654223"/>
          </a:xfrm>
          <a:prstGeom prst="rect">
            <a:avLst/>
          </a:prstGeom>
          <a:noFill/>
          <a:ln>
            <a:noFill/>
          </a:ln>
        </p:spPr>
        <p:txBody>
          <a:bodyPr lIns="99231" tIns="49628" rIns="99231" bIns="496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2613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02" algn="ctr" rtl="0" fontAlgn="base">
        <a:spcBef>
          <a:spcPct val="0"/>
        </a:spcBef>
        <a:spcAft>
          <a:spcPct val="0"/>
        </a:spcAft>
        <a:defRPr sz="4400">
          <a:solidFill>
            <a:schemeClr val="tx1"/>
          </a:solidFill>
          <a:latin typeface="Arial" charset="0"/>
          <a:cs typeface="Cordia New" pitchFamily="34" charset="-34"/>
        </a:defRPr>
      </a:lvl6pPr>
      <a:lvl7pPr marL="911198" algn="ctr" rtl="0" fontAlgn="base">
        <a:spcBef>
          <a:spcPct val="0"/>
        </a:spcBef>
        <a:spcAft>
          <a:spcPct val="0"/>
        </a:spcAft>
        <a:defRPr sz="4400">
          <a:solidFill>
            <a:schemeClr val="tx1"/>
          </a:solidFill>
          <a:latin typeface="Arial" charset="0"/>
          <a:cs typeface="Cordia New" pitchFamily="34" charset="-34"/>
        </a:defRPr>
      </a:lvl7pPr>
      <a:lvl8pPr marL="1366798" algn="ctr" rtl="0" fontAlgn="base">
        <a:spcBef>
          <a:spcPct val="0"/>
        </a:spcBef>
        <a:spcAft>
          <a:spcPct val="0"/>
        </a:spcAft>
        <a:defRPr sz="4400">
          <a:solidFill>
            <a:schemeClr val="tx1"/>
          </a:solidFill>
          <a:latin typeface="Arial" charset="0"/>
          <a:cs typeface="Cordia New" pitchFamily="34" charset="-34"/>
        </a:defRPr>
      </a:lvl8pPr>
      <a:lvl9pPr marL="1822369" algn="ctr" rtl="0" fontAlgn="base">
        <a:spcBef>
          <a:spcPct val="0"/>
        </a:spcBef>
        <a:spcAft>
          <a:spcPct val="0"/>
        </a:spcAft>
        <a:defRPr sz="4400">
          <a:solidFill>
            <a:schemeClr val="tx1"/>
          </a:solidFill>
          <a:latin typeface="Arial"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wrap="square" lIns="91114" tIns="45564" rIns="91114" bIns="4556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97"/>
            <a:ext cx="4341284" cy="654223"/>
          </a:xfrm>
          <a:prstGeom prst="rect">
            <a:avLst/>
          </a:prstGeom>
          <a:noFill/>
          <a:ln>
            <a:noFill/>
          </a:ln>
        </p:spPr>
        <p:txBody>
          <a:bodyPr lIns="99231" tIns="49628" rIns="99231" bIns="496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85205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02" algn="ctr" rtl="0" fontAlgn="base">
        <a:spcBef>
          <a:spcPct val="0"/>
        </a:spcBef>
        <a:spcAft>
          <a:spcPct val="0"/>
        </a:spcAft>
        <a:defRPr sz="4400">
          <a:solidFill>
            <a:schemeClr val="tx1"/>
          </a:solidFill>
          <a:latin typeface="Arial" charset="0"/>
          <a:cs typeface="Cordia New" pitchFamily="34" charset="-34"/>
        </a:defRPr>
      </a:lvl6pPr>
      <a:lvl7pPr marL="911198" algn="ctr" rtl="0" fontAlgn="base">
        <a:spcBef>
          <a:spcPct val="0"/>
        </a:spcBef>
        <a:spcAft>
          <a:spcPct val="0"/>
        </a:spcAft>
        <a:defRPr sz="4400">
          <a:solidFill>
            <a:schemeClr val="tx1"/>
          </a:solidFill>
          <a:latin typeface="Arial" charset="0"/>
          <a:cs typeface="Cordia New" pitchFamily="34" charset="-34"/>
        </a:defRPr>
      </a:lvl7pPr>
      <a:lvl8pPr marL="1366798" algn="ctr" rtl="0" fontAlgn="base">
        <a:spcBef>
          <a:spcPct val="0"/>
        </a:spcBef>
        <a:spcAft>
          <a:spcPct val="0"/>
        </a:spcAft>
        <a:defRPr sz="4400">
          <a:solidFill>
            <a:schemeClr val="tx1"/>
          </a:solidFill>
          <a:latin typeface="Arial" charset="0"/>
          <a:cs typeface="Cordia New" pitchFamily="34" charset="-34"/>
        </a:defRPr>
      </a:lvl8pPr>
      <a:lvl9pPr marL="1822369" algn="ctr" rtl="0" fontAlgn="base">
        <a:spcBef>
          <a:spcPct val="0"/>
        </a:spcBef>
        <a:spcAft>
          <a:spcPct val="0"/>
        </a:spcAft>
        <a:defRPr sz="4400">
          <a:solidFill>
            <a:schemeClr val="tx1"/>
          </a:solidFill>
          <a:latin typeface="Arial"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11" tIns="49619" rIns="99211" bIns="49619"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11" tIns="49619" rIns="99211" bIns="49619"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00" y="800104"/>
            <a:ext cx="4948767" cy="438150"/>
          </a:xfrm>
          <a:prstGeom prst="rect">
            <a:avLst/>
          </a:prstGeom>
          <a:noFill/>
          <a:ln>
            <a:noFill/>
          </a:ln>
        </p:spPr>
        <p:txBody>
          <a:bodyPr spcFirstLastPara="1" wrap="square" lIns="99211" tIns="49619" rIns="99211" bIns="49619"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592629884"/>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lIns="116843" tIns="58413" rIns="116843" bIns="584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340">
              <a:defRPr/>
            </a:pPr>
            <a:fld id="{79C0BFF6-9B14-4446-AF07-628EFEB400B0}" type="slidenum">
              <a:rPr lang="th-TH" smtClean="0">
                <a:solidFill>
                  <a:prstClr val="black">
                    <a:tint val="75000"/>
                  </a:prstClr>
                </a:solidFill>
              </a:rPr>
              <a:pPr defTabSz="1168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17" tIns="63609" rIns="127217" bIns="63609" anchor="ctr"/>
          <a:lstStyle/>
          <a:p>
            <a:pPr algn="ctr" defTabSz="1168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0"/>
            <a:ext cx="4341284" cy="83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17" tIns="63609" rIns="127217" bIns="6360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0"/>
            <a:ext cx="4948767" cy="559348"/>
          </a:xfrm>
          <a:prstGeom prst="rect">
            <a:avLst/>
          </a:prstGeom>
          <a:noFill/>
        </p:spPr>
        <p:txBody>
          <a:bodyPr lIns="127217" tIns="63609" rIns="127217" bIns="63609">
            <a:spAutoFit/>
          </a:bodyPr>
          <a:lstStyle/>
          <a:p>
            <a:pPr defTabSz="1168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17" tIns="63609" rIns="127217" bIns="63609" anchor="ctr"/>
          <a:lstStyle/>
          <a:p>
            <a:pPr algn="ctr" defTabSz="1168340">
              <a:defRPr/>
            </a:pPr>
            <a:endParaRPr lang="th-TH" sz="3600" dirty="0">
              <a:solidFill>
                <a:prstClr val="white"/>
              </a:solidFill>
            </a:endParaRPr>
          </a:p>
        </p:txBody>
      </p:sp>
      <p:sp>
        <p:nvSpPr>
          <p:cNvPr id="12" name="TextBox 11"/>
          <p:cNvSpPr txBox="1"/>
          <p:nvPr/>
        </p:nvSpPr>
        <p:spPr>
          <a:xfrm>
            <a:off x="9290179" y="301678"/>
            <a:ext cx="2220383" cy="518076"/>
          </a:xfrm>
          <a:prstGeom prst="rect">
            <a:avLst/>
          </a:prstGeom>
          <a:noFill/>
          <a:effectLst>
            <a:outerShdw blurRad="50800" dist="38100" dir="5400000" algn="t" rotWithShape="0">
              <a:prstClr val="black">
                <a:alpha val="40000"/>
              </a:prstClr>
            </a:outerShdw>
          </a:effectLst>
        </p:spPr>
        <p:txBody>
          <a:bodyPr lIns="116843" tIns="58413" rIns="116843" bIns="58413">
            <a:spAutoFit/>
          </a:bodyPr>
          <a:lstStyle/>
          <a:p>
            <a:pPr algn="r" defTabSz="1168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262234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180" algn="ctr" rtl="0" fontAlgn="base">
        <a:spcBef>
          <a:spcPct val="0"/>
        </a:spcBef>
        <a:spcAft>
          <a:spcPct val="0"/>
        </a:spcAft>
        <a:defRPr sz="5600">
          <a:solidFill>
            <a:schemeClr val="tx1"/>
          </a:solidFill>
          <a:latin typeface="Arial" pitchFamily="34" charset="0"/>
          <a:cs typeface="Cordia New" pitchFamily="34" charset="-34"/>
        </a:defRPr>
      </a:lvl6pPr>
      <a:lvl7pPr marL="1168340" algn="ctr" rtl="0" fontAlgn="base">
        <a:spcBef>
          <a:spcPct val="0"/>
        </a:spcBef>
        <a:spcAft>
          <a:spcPct val="0"/>
        </a:spcAft>
        <a:defRPr sz="5600">
          <a:solidFill>
            <a:schemeClr val="tx1"/>
          </a:solidFill>
          <a:latin typeface="Arial" pitchFamily="34" charset="0"/>
          <a:cs typeface="Cordia New" pitchFamily="34" charset="-34"/>
        </a:defRPr>
      </a:lvl7pPr>
      <a:lvl8pPr marL="1752475" algn="ctr" rtl="0" fontAlgn="base">
        <a:spcBef>
          <a:spcPct val="0"/>
        </a:spcBef>
        <a:spcAft>
          <a:spcPct val="0"/>
        </a:spcAft>
        <a:defRPr sz="5600">
          <a:solidFill>
            <a:schemeClr val="tx1"/>
          </a:solidFill>
          <a:latin typeface="Arial" pitchFamily="34" charset="0"/>
          <a:cs typeface="Cordia New" pitchFamily="34" charset="-34"/>
        </a:defRPr>
      </a:lvl8pPr>
      <a:lvl9pPr marL="233665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098" indent="-4380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250" indent="-3651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381" indent="-29209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571" indent="-2920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8749" indent="-2920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2914"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070"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1236"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5359"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340" rtl="0" eaLnBrk="1" latinLnBrk="0" hangingPunct="1">
        <a:defRPr sz="3600" kern="1200">
          <a:solidFill>
            <a:schemeClr val="tx1"/>
          </a:solidFill>
          <a:latin typeface="+mn-lt"/>
          <a:ea typeface="+mn-ea"/>
          <a:cs typeface="+mn-cs"/>
        </a:defRPr>
      </a:lvl1pPr>
      <a:lvl2pPr marL="584180" algn="l" defTabSz="1168340" rtl="0" eaLnBrk="1" latinLnBrk="0" hangingPunct="1">
        <a:defRPr sz="3600" kern="1200">
          <a:solidFill>
            <a:schemeClr val="tx1"/>
          </a:solidFill>
          <a:latin typeface="+mn-lt"/>
          <a:ea typeface="+mn-ea"/>
          <a:cs typeface="+mn-cs"/>
        </a:defRPr>
      </a:lvl2pPr>
      <a:lvl3pPr marL="1168340" algn="l" defTabSz="1168340" rtl="0" eaLnBrk="1" latinLnBrk="0" hangingPunct="1">
        <a:defRPr sz="3600" kern="1200">
          <a:solidFill>
            <a:schemeClr val="tx1"/>
          </a:solidFill>
          <a:latin typeface="+mn-lt"/>
          <a:ea typeface="+mn-ea"/>
          <a:cs typeface="+mn-cs"/>
        </a:defRPr>
      </a:lvl3pPr>
      <a:lvl4pPr marL="1752475" algn="l" defTabSz="1168340" rtl="0" eaLnBrk="1" latinLnBrk="0" hangingPunct="1">
        <a:defRPr sz="3600" kern="1200">
          <a:solidFill>
            <a:schemeClr val="tx1"/>
          </a:solidFill>
          <a:latin typeface="+mn-lt"/>
          <a:ea typeface="+mn-ea"/>
          <a:cs typeface="+mn-cs"/>
        </a:defRPr>
      </a:lvl4pPr>
      <a:lvl5pPr marL="2336659" algn="l" defTabSz="1168340" rtl="0" eaLnBrk="1" latinLnBrk="0" hangingPunct="1">
        <a:defRPr sz="3600" kern="1200">
          <a:solidFill>
            <a:schemeClr val="tx1"/>
          </a:solidFill>
          <a:latin typeface="+mn-lt"/>
          <a:ea typeface="+mn-ea"/>
          <a:cs typeface="+mn-cs"/>
        </a:defRPr>
      </a:lvl5pPr>
      <a:lvl6pPr marL="2920825" algn="l" defTabSz="1168340" rtl="0" eaLnBrk="1" latinLnBrk="0" hangingPunct="1">
        <a:defRPr sz="3600" kern="1200">
          <a:solidFill>
            <a:schemeClr val="tx1"/>
          </a:solidFill>
          <a:latin typeface="+mn-lt"/>
          <a:ea typeface="+mn-ea"/>
          <a:cs typeface="+mn-cs"/>
        </a:defRPr>
      </a:lvl6pPr>
      <a:lvl7pPr marL="3504944" algn="l" defTabSz="1168340" rtl="0" eaLnBrk="1" latinLnBrk="0" hangingPunct="1">
        <a:defRPr sz="3600" kern="1200">
          <a:solidFill>
            <a:schemeClr val="tx1"/>
          </a:solidFill>
          <a:latin typeface="+mn-lt"/>
          <a:ea typeface="+mn-ea"/>
          <a:cs typeface="+mn-cs"/>
        </a:defRPr>
      </a:lvl7pPr>
      <a:lvl8pPr marL="4089152" algn="l" defTabSz="1168340" rtl="0" eaLnBrk="1" latinLnBrk="0" hangingPunct="1">
        <a:defRPr sz="3600" kern="1200">
          <a:solidFill>
            <a:schemeClr val="tx1"/>
          </a:solidFill>
          <a:latin typeface="+mn-lt"/>
          <a:ea typeface="+mn-ea"/>
          <a:cs typeface="+mn-cs"/>
        </a:defRPr>
      </a:lvl8pPr>
      <a:lvl9pPr marL="4673316" algn="l" defTabSz="116834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6"/>
            <a:ext cx="723900" cy="365125"/>
          </a:xfrm>
          <a:prstGeom prst="rect">
            <a:avLst/>
          </a:prstGeom>
        </p:spPr>
        <p:txBody>
          <a:bodyPr vert="horz" lIns="116866" tIns="58425" rIns="116866" bIns="584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572">
              <a:defRPr/>
            </a:pPr>
            <a:fld id="{79C0BFF6-9B14-4446-AF07-628EFEB400B0}" type="slidenum">
              <a:rPr lang="th-TH" smtClean="0">
                <a:solidFill>
                  <a:prstClr val="black">
                    <a:tint val="75000"/>
                  </a:prstClr>
                </a:solidFill>
              </a:rPr>
              <a:pPr defTabSz="1168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2"/>
            <a:ext cx="4341284" cy="83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42" tIns="63622" rIns="127242" bIns="6362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57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2"/>
            <a:ext cx="4948767" cy="559374"/>
          </a:xfrm>
          <a:prstGeom prst="rect">
            <a:avLst/>
          </a:prstGeom>
          <a:noFill/>
        </p:spPr>
        <p:txBody>
          <a:bodyPr lIns="127242" tIns="63622" rIns="127242" bIns="63622">
            <a:spAutoFit/>
          </a:bodyPr>
          <a:lstStyle/>
          <a:p>
            <a:pPr defTabSz="116857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sp>
        <p:nvSpPr>
          <p:cNvPr id="12" name="TextBox 11"/>
          <p:cNvSpPr txBox="1"/>
          <p:nvPr/>
        </p:nvSpPr>
        <p:spPr>
          <a:xfrm>
            <a:off x="9290173" y="301675"/>
            <a:ext cx="2220383" cy="518101"/>
          </a:xfrm>
          <a:prstGeom prst="rect">
            <a:avLst/>
          </a:prstGeom>
          <a:noFill/>
          <a:effectLst>
            <a:outerShdw blurRad="50800" dist="38100" dir="5400000" algn="t" rotWithShape="0">
              <a:prstClr val="black">
                <a:alpha val="40000"/>
              </a:prstClr>
            </a:outerShdw>
          </a:effectLst>
        </p:spPr>
        <p:txBody>
          <a:bodyPr lIns="116866" tIns="58425" rIns="116866" bIns="58425">
            <a:spAutoFit/>
          </a:bodyPr>
          <a:lstStyle/>
          <a:p>
            <a:pPr algn="r" defTabSz="116857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13488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96" algn="ctr" rtl="0" fontAlgn="base">
        <a:spcBef>
          <a:spcPct val="0"/>
        </a:spcBef>
        <a:spcAft>
          <a:spcPct val="0"/>
        </a:spcAft>
        <a:defRPr sz="5600">
          <a:solidFill>
            <a:schemeClr val="tx1"/>
          </a:solidFill>
          <a:latin typeface="Arial" pitchFamily="34" charset="0"/>
          <a:cs typeface="Cordia New" pitchFamily="34" charset="-34"/>
        </a:defRPr>
      </a:lvl6pPr>
      <a:lvl7pPr marL="1168572" algn="ctr" rtl="0" fontAlgn="base">
        <a:spcBef>
          <a:spcPct val="0"/>
        </a:spcBef>
        <a:spcAft>
          <a:spcPct val="0"/>
        </a:spcAft>
        <a:defRPr sz="5600">
          <a:solidFill>
            <a:schemeClr val="tx1"/>
          </a:solidFill>
          <a:latin typeface="Arial" pitchFamily="34" charset="0"/>
          <a:cs typeface="Cordia New" pitchFamily="34" charset="-34"/>
        </a:defRPr>
      </a:lvl7pPr>
      <a:lvl8pPr marL="1752825" algn="ctr" rtl="0" fontAlgn="base">
        <a:spcBef>
          <a:spcPct val="0"/>
        </a:spcBef>
        <a:spcAft>
          <a:spcPct val="0"/>
        </a:spcAft>
        <a:defRPr sz="5600">
          <a:solidFill>
            <a:schemeClr val="tx1"/>
          </a:solidFill>
          <a:latin typeface="Arial" pitchFamily="34" charset="0"/>
          <a:cs typeface="Cordia New" pitchFamily="34" charset="-34"/>
        </a:defRPr>
      </a:lvl8pPr>
      <a:lvl9pPr marL="233712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86" indent="-43818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42" indent="-3652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676" indent="-2921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980"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274"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557"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829"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111"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353"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572" rtl="0" eaLnBrk="1" latinLnBrk="0" hangingPunct="1">
        <a:defRPr sz="3600" kern="1200">
          <a:solidFill>
            <a:schemeClr val="tx1"/>
          </a:solidFill>
          <a:latin typeface="+mn-lt"/>
          <a:ea typeface="+mn-ea"/>
          <a:cs typeface="+mn-cs"/>
        </a:defRPr>
      </a:lvl1pPr>
      <a:lvl2pPr marL="584296" algn="l" defTabSz="1168572" rtl="0" eaLnBrk="1" latinLnBrk="0" hangingPunct="1">
        <a:defRPr sz="3600" kern="1200">
          <a:solidFill>
            <a:schemeClr val="tx1"/>
          </a:solidFill>
          <a:latin typeface="+mn-lt"/>
          <a:ea typeface="+mn-ea"/>
          <a:cs typeface="+mn-cs"/>
        </a:defRPr>
      </a:lvl2pPr>
      <a:lvl3pPr marL="1168572" algn="l" defTabSz="1168572" rtl="0" eaLnBrk="1" latinLnBrk="0" hangingPunct="1">
        <a:defRPr sz="3600" kern="1200">
          <a:solidFill>
            <a:schemeClr val="tx1"/>
          </a:solidFill>
          <a:latin typeface="+mn-lt"/>
          <a:ea typeface="+mn-ea"/>
          <a:cs typeface="+mn-cs"/>
        </a:defRPr>
      </a:lvl3pPr>
      <a:lvl4pPr marL="1752825" algn="l" defTabSz="1168572" rtl="0" eaLnBrk="1" latinLnBrk="0" hangingPunct="1">
        <a:defRPr sz="3600" kern="1200">
          <a:solidFill>
            <a:schemeClr val="tx1"/>
          </a:solidFill>
          <a:latin typeface="+mn-lt"/>
          <a:ea typeface="+mn-ea"/>
          <a:cs typeface="+mn-cs"/>
        </a:defRPr>
      </a:lvl4pPr>
      <a:lvl5pPr marL="2337127" algn="l" defTabSz="1168572" rtl="0" eaLnBrk="1" latinLnBrk="0" hangingPunct="1">
        <a:defRPr sz="3600" kern="1200">
          <a:solidFill>
            <a:schemeClr val="tx1"/>
          </a:solidFill>
          <a:latin typeface="+mn-lt"/>
          <a:ea typeface="+mn-ea"/>
          <a:cs typeface="+mn-cs"/>
        </a:defRPr>
      </a:lvl5pPr>
      <a:lvl6pPr marL="2921409" algn="l" defTabSz="1168572" rtl="0" eaLnBrk="1" latinLnBrk="0" hangingPunct="1">
        <a:defRPr sz="3600" kern="1200">
          <a:solidFill>
            <a:schemeClr val="tx1"/>
          </a:solidFill>
          <a:latin typeface="+mn-lt"/>
          <a:ea typeface="+mn-ea"/>
          <a:cs typeface="+mn-cs"/>
        </a:defRPr>
      </a:lvl6pPr>
      <a:lvl7pPr marL="3505648" algn="l" defTabSz="1168572" rtl="0" eaLnBrk="1" latinLnBrk="0" hangingPunct="1">
        <a:defRPr sz="3600" kern="1200">
          <a:solidFill>
            <a:schemeClr val="tx1"/>
          </a:solidFill>
          <a:latin typeface="+mn-lt"/>
          <a:ea typeface="+mn-ea"/>
          <a:cs typeface="+mn-cs"/>
        </a:defRPr>
      </a:lvl7pPr>
      <a:lvl8pPr marL="4089971" algn="l" defTabSz="1168572" rtl="0" eaLnBrk="1" latinLnBrk="0" hangingPunct="1">
        <a:defRPr sz="3600" kern="1200">
          <a:solidFill>
            <a:schemeClr val="tx1"/>
          </a:solidFill>
          <a:latin typeface="+mn-lt"/>
          <a:ea typeface="+mn-ea"/>
          <a:cs typeface="+mn-cs"/>
        </a:defRPr>
      </a:lvl8pPr>
      <a:lvl9pPr marL="4674249" algn="l" defTabSz="116857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4.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36.xml"/><Relationship Id="rId5" Type="http://schemas.openxmlformats.org/officeDocument/2006/relationships/slide" Target="slide32.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chart" Target="../charts/chart35.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hyperlink" Target="http://www.aidsinfoonlin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40.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hyperlink" Target="http://www.aidsinfoonline.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42.xml"/><Relationship Id="rId4" Type="http://schemas.openxmlformats.org/officeDocument/2006/relationships/hyperlink" Target="http://www.aidsinfoonline.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44.xml"/><Relationship Id="rId4" Type="http://schemas.openxmlformats.org/officeDocument/2006/relationships/hyperlink" Target="http://www.aidsinfoonline.org/" TargetMode="Externa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9.xml"/><Relationship Id="rId4" Type="http://schemas.openxmlformats.org/officeDocument/2006/relationships/chart" Target="../charts/chart46.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135.xml"/><Relationship Id="rId5" Type="http://schemas.openxmlformats.org/officeDocument/2006/relationships/chart" Target="../charts/chart47.xml"/><Relationship Id="rId4" Type="http://schemas.openxmlformats.org/officeDocument/2006/relationships/hyperlink" Target="http://www.aidsinfoonlin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xml"/><Relationship Id="rId1" Type="http://schemas.openxmlformats.org/officeDocument/2006/relationships/slideLayout" Target="../slideLayouts/slideLayout143.xml"/><Relationship Id="rId4" Type="http://schemas.openxmlformats.org/officeDocument/2006/relationships/hyperlink" Target="http://www.aidsinfo.unaids.org/"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43.xml"/><Relationship Id="rId5" Type="http://schemas.openxmlformats.org/officeDocument/2006/relationships/hyperlink" Target="http://www.aidsinfo.unaids.org/" TargetMode="External"/><Relationship Id="rId4" Type="http://schemas.openxmlformats.org/officeDocument/2006/relationships/hyperlink" Target="http://www.aidsdatahub.org/" TargetMode="External"/></Relationships>
</file>

<file path=ppt/slides/_rels/slide5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2.xml"/><Relationship Id="rId1" Type="http://schemas.openxmlformats.org/officeDocument/2006/relationships/slideLayout" Target="../slideLayouts/slideLayout143.xml"/></Relationships>
</file>

<file path=ppt/slides/_rels/slide5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hemeOverride" Target="../theme/themeOverride55.xml"/><Relationship Id="rId5" Type="http://schemas.openxmlformats.org/officeDocument/2006/relationships/hyperlink" Target="http://www.aidsdatahub.org/" TargetMode="External"/><Relationship Id="rId4" Type="http://schemas.openxmlformats.org/officeDocument/2006/relationships/image" Target="../media/image8.jpeg"/></Relationships>
</file>

<file path=ppt/slides/_rels/slide5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151.xml"/></Relationships>
</file>

<file path=ppt/slides/_rels/slide5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3.xml"/><Relationship Id="rId6" Type="http://schemas.openxmlformats.org/officeDocument/2006/relationships/hyperlink" Target="http://www.aidsinfo.unaids.org/" TargetMode="External"/><Relationship Id="rId5" Type="http://schemas.openxmlformats.org/officeDocument/2006/relationships/hyperlink" Target="http://www.aidsdatahub.org/" TargetMode="Externa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xml"/><Relationship Id="rId1" Type="http://schemas.openxmlformats.org/officeDocument/2006/relationships/slideLayout" Target="../slideLayouts/slideLayout143.xml"/><Relationship Id="rId4" Type="http://schemas.openxmlformats.org/officeDocument/2006/relationships/hyperlink" Target="http://www.aidsinfo.unaids.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656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dirty="0">
                <a:cs typeface="Cordia New" pitchFamily="34" charset="-34"/>
              </a:rPr>
              <a:t>Lao PDR</a:t>
            </a:r>
            <a:endParaRPr lang="th-TH" dirty="0"/>
          </a:p>
        </p:txBody>
      </p:sp>
      <p:sp>
        <p:nvSpPr>
          <p:cNvPr id="2" name="TextBox 1">
            <a:extLst>
              <a:ext uri="{FF2B5EF4-FFF2-40B4-BE49-F238E27FC236}">
                <a16:creationId xmlns:a16="http://schemas.microsoft.com/office/drawing/2014/main" id="{9C5C6588-C049-42B8-B2A8-34FF20774E73}"/>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2021</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HIV prevalence among key populations, 2007-2014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10</a:t>
            </a:fld>
            <a:endParaRPr lang="th-TH" dirty="0">
              <a:solidFill>
                <a:prstClr val="black">
                  <a:tint val="75000"/>
                </a:prstClr>
              </a:solidFill>
            </a:endParaRPr>
          </a:p>
        </p:txBody>
      </p:sp>
      <p:sp>
        <p:nvSpPr>
          <p:cNvPr id="2" name="Rectangle 1"/>
          <p:cNvSpPr/>
          <p:nvPr/>
        </p:nvSpPr>
        <p:spPr>
          <a:xfrm>
            <a:off x="76200" y="6333621"/>
            <a:ext cx="11353839" cy="461350"/>
          </a:xfrm>
          <a:prstGeom prst="rect">
            <a:avLst/>
          </a:prstGeom>
        </p:spPr>
        <p:txBody>
          <a:bodyPr wrap="square" lIns="91114" tIns="45564" rIns="91114" bIns="45564">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Committee for the Control of AIDS Lao PDR. (2012). Lao PDR Global AIDS Response Progress Report, 2012; 2) Center for HIV/AIDS/STI Lao PDR, USAID, Global Fund and PSI (2012). Power Point Presentation at Consensus Meeting: Results of Second Round HIV/STI Prevalence; 3) Behavioral Tracking Survey among Male-to-Female Transgender in Vientiane Capital and </a:t>
            </a:r>
            <a:r>
              <a:rPr lang="en-US" sz="800" dirty="0" err="1">
                <a:latin typeface="Arial" pitchFamily="34" charset="0"/>
                <a:cs typeface="Arial" pitchFamily="34" charset="0"/>
              </a:rPr>
              <a:t>Savannakhet</a:t>
            </a:r>
            <a:r>
              <a:rPr lang="en-US" sz="800" dirty="0">
                <a:latin typeface="Arial" pitchFamily="34" charset="0"/>
                <a:cs typeface="Arial" pitchFamily="34" charset="0"/>
              </a:rPr>
              <a:t> Lao PDR, 2012; and 4) Lao PDR Global AIDS Response Progress Reporting 2015 citing Lao PDR Integrated Biological and Behavioral Surveillance Survey 2014</a:t>
            </a:r>
          </a:p>
        </p:txBody>
      </p:sp>
      <p:graphicFrame>
        <p:nvGraphicFramePr>
          <p:cNvPr id="7" name="Chart 6"/>
          <p:cNvGraphicFramePr>
            <a:graphicFrameLocks noGrp="1"/>
          </p:cNvGraphicFramePr>
          <p:nvPr>
            <p:extLst>
              <p:ext uri="{D42A27DB-BD31-4B8C-83A1-F6EECF244321}">
                <p14:modId xmlns:p14="http://schemas.microsoft.com/office/powerpoint/2010/main" val="3349779477"/>
              </p:ext>
            </p:extLst>
          </p:nvPr>
        </p:nvGraphicFramePr>
        <p:xfrm>
          <a:off x="2214243" y="2209805"/>
          <a:ext cx="7829993" cy="38766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793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HIV prevalence among MSM and FSW by city/province, 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11</a:t>
            </a:fld>
            <a:endParaRPr lang="th-TH" dirty="0">
              <a:solidFill>
                <a:prstClr val="black">
                  <a:tint val="75000"/>
                </a:prstClr>
              </a:solidFill>
            </a:endParaRPr>
          </a:p>
        </p:txBody>
      </p:sp>
      <p:sp>
        <p:nvSpPr>
          <p:cNvPr id="2" name="Rectangle 1"/>
          <p:cNvSpPr/>
          <p:nvPr/>
        </p:nvSpPr>
        <p:spPr>
          <a:xfrm>
            <a:off x="152400" y="6341537"/>
            <a:ext cx="9925493"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PDR Global AIDS Response Progress Reporting 2015 citing Lao PDR Integrated Biological and Behavioral Surveillance Survey 2014.</a:t>
            </a:r>
          </a:p>
        </p:txBody>
      </p:sp>
      <p:graphicFrame>
        <p:nvGraphicFramePr>
          <p:cNvPr id="6" name="Chart 5"/>
          <p:cNvGraphicFramePr>
            <a:graphicFrameLocks/>
          </p:cNvGraphicFramePr>
          <p:nvPr>
            <p:extLst>
              <p:ext uri="{D42A27DB-BD31-4B8C-83A1-F6EECF244321}">
                <p14:modId xmlns:p14="http://schemas.microsoft.com/office/powerpoint/2010/main" val="287143231"/>
              </p:ext>
            </p:extLst>
          </p:nvPr>
        </p:nvGraphicFramePr>
        <p:xfrm>
          <a:off x="2819400" y="2438403"/>
          <a:ext cx="6324600" cy="3752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034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and syphilis prevalence among service women in Vientiane and </a:t>
            </a:r>
            <a:r>
              <a:rPr lang="en-US" dirty="0" err="1"/>
              <a:t>Savannakhet</a:t>
            </a:r>
            <a:r>
              <a:rPr lang="en-US" dirty="0"/>
              <a:t>, 2001-2011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4" name="Rectangle 3"/>
          <p:cNvSpPr/>
          <p:nvPr/>
        </p:nvSpPr>
        <p:spPr>
          <a:xfrm>
            <a:off x="152399" y="6400859"/>
            <a:ext cx="10706101" cy="369017"/>
          </a:xfrm>
          <a:prstGeom prst="rect">
            <a:avLst/>
          </a:prstGeom>
        </p:spPr>
        <p:txBody>
          <a:bodyPr wrap="square" lIns="91114" tIns="45564" rIns="91114" bIns="45564">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Lao People’s Democratic Republic, Ministry of Health, Center for HIV/AIDS/STI. Lao PDR 2011 Surveillance Survey: Integrated Biological and Behavioral Surveillance Survey among Service Women 2011</a:t>
            </a:r>
          </a:p>
        </p:txBody>
      </p:sp>
      <p:graphicFrame>
        <p:nvGraphicFramePr>
          <p:cNvPr id="7" name="Chart 6"/>
          <p:cNvGraphicFramePr>
            <a:graphicFrameLocks noGrp="1"/>
          </p:cNvGraphicFramePr>
          <p:nvPr>
            <p:extLst>
              <p:ext uri="{D42A27DB-BD31-4B8C-83A1-F6EECF244321}">
                <p14:modId xmlns:p14="http://schemas.microsoft.com/office/powerpoint/2010/main" val="1549526355"/>
              </p:ext>
            </p:extLst>
          </p:nvPr>
        </p:nvGraphicFramePr>
        <p:xfrm>
          <a:off x="1828800" y="2514600"/>
          <a:ext cx="8458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869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service women by province, 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Rectangle 5"/>
          <p:cNvSpPr/>
          <p:nvPr/>
        </p:nvSpPr>
        <p:spPr>
          <a:xfrm>
            <a:off x="76200" y="6400859"/>
            <a:ext cx="112776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7" name="Chart 6"/>
          <p:cNvGraphicFramePr>
            <a:graphicFrameLocks noGrp="1"/>
          </p:cNvGraphicFramePr>
          <p:nvPr>
            <p:extLst>
              <p:ext uri="{D42A27DB-BD31-4B8C-83A1-F6EECF244321}">
                <p14:modId xmlns:p14="http://schemas.microsoft.com/office/powerpoint/2010/main" val="2766920986"/>
              </p:ext>
            </p:extLst>
          </p:nvPr>
        </p:nvGraphicFramePr>
        <p:xfrm>
          <a:off x="1828800" y="2057400"/>
          <a:ext cx="8458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562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0820400" cy="504000"/>
          </a:xfrm>
        </p:spPr>
        <p:txBody>
          <a:bodyPr/>
          <a:lstStyle/>
          <a:p>
            <a:r>
              <a:rPr lang="en-US" dirty="0"/>
              <a:t>Sexually transmitted infections (STI) prevalence among key populations, 2009-2012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Rectangle 5"/>
          <p:cNvSpPr/>
          <p:nvPr/>
        </p:nvSpPr>
        <p:spPr>
          <a:xfrm>
            <a:off x="0" y="6266079"/>
            <a:ext cx="11201400" cy="461350"/>
          </a:xfrm>
          <a:prstGeom prst="rect">
            <a:avLst/>
          </a:prstGeom>
        </p:spPr>
        <p:txBody>
          <a:bodyPr wrap="square" lIns="91114" tIns="45564" rIns="91114" bIns="45564">
            <a:spAutoFit/>
          </a:body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2"/>
              </a:rPr>
              <a:t>www.aidsdatahub.org</a:t>
            </a:r>
            <a:r>
              <a:rPr lang="en-GB" sz="800" dirty="0">
                <a:latin typeface="Arial" pitchFamily="34" charset="0"/>
                <a:cs typeface="Arial" pitchFamily="34" charset="0"/>
              </a:rPr>
              <a:t> based on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(2009). </a:t>
            </a:r>
            <a:r>
              <a:rPr lang="en-GB" sz="800" dirty="0" err="1">
                <a:solidFill>
                  <a:prstClr val="black"/>
                </a:solidFill>
                <a:latin typeface="Arial" pitchFamily="34" charset="0"/>
                <a:ea typeface="SimSun" pitchFamily="2" charset="-122"/>
                <a:cs typeface="Arial" pitchFamily="34" charset="0"/>
              </a:rPr>
              <a:t>Behavioral</a:t>
            </a:r>
            <a:r>
              <a:rPr lang="en-GB" sz="800" dirty="0">
                <a:solidFill>
                  <a:prstClr val="black"/>
                </a:solidFill>
                <a:latin typeface="Arial" pitchFamily="34" charset="0"/>
                <a:ea typeface="SimSun" pitchFamily="2" charset="-122"/>
                <a:cs typeface="Arial" pitchFamily="34" charset="0"/>
              </a:rPr>
              <a:t> Survey among Service Women and Integrated Biological and </a:t>
            </a:r>
            <a:r>
              <a:rPr lang="en-GB" sz="800" dirty="0" err="1">
                <a:solidFill>
                  <a:prstClr val="black"/>
                </a:solidFill>
                <a:latin typeface="Arial" pitchFamily="34" charset="0"/>
                <a:ea typeface="SimSun" pitchFamily="2" charset="-122"/>
                <a:cs typeface="Arial" pitchFamily="34" charset="0"/>
              </a:rPr>
              <a:t>Behavioral</a:t>
            </a:r>
            <a:r>
              <a:rPr lang="en-GB" sz="800" dirty="0">
                <a:solidFill>
                  <a:prstClr val="black"/>
                </a:solidFill>
                <a:latin typeface="Arial" pitchFamily="34" charset="0"/>
                <a:ea typeface="SimSun" pitchFamily="2" charset="-122"/>
                <a:cs typeface="Arial" pitchFamily="34" charset="0"/>
              </a:rPr>
              <a:t> Surveillance Survey among Men who have Sex with Men in </a:t>
            </a:r>
            <a:r>
              <a:rPr lang="en-GB" sz="800" dirty="0" err="1">
                <a:solidFill>
                  <a:prstClr val="black"/>
                </a:solidFill>
                <a:latin typeface="Arial" pitchFamily="34" charset="0"/>
                <a:ea typeface="SimSun" pitchFamily="2" charset="-122"/>
                <a:cs typeface="Arial" pitchFamily="34" charset="0"/>
              </a:rPr>
              <a:t>Luang</a:t>
            </a:r>
            <a:r>
              <a:rPr lang="en-GB" sz="800" dirty="0">
                <a:solidFill>
                  <a:prstClr val="black"/>
                </a:solidFill>
                <a:latin typeface="Arial" pitchFamily="34" charset="0"/>
                <a:ea typeface="SimSun" pitchFamily="2" charset="-122"/>
                <a:cs typeface="Arial" pitchFamily="34" charset="0"/>
              </a:rPr>
              <a:t> </a:t>
            </a:r>
            <a:r>
              <a:rPr lang="en-GB" sz="800" dirty="0" err="1">
                <a:solidFill>
                  <a:prstClr val="black"/>
                </a:solidFill>
                <a:latin typeface="Arial" pitchFamily="34" charset="0"/>
                <a:ea typeface="SimSun" pitchFamily="2" charset="-122"/>
                <a:cs typeface="Arial" pitchFamily="34" charset="0"/>
              </a:rPr>
              <a:t>Prabang</a:t>
            </a:r>
            <a:r>
              <a:rPr lang="en-GB" sz="800" dirty="0">
                <a:solidFill>
                  <a:prstClr val="black"/>
                </a:solidFill>
                <a:latin typeface="Arial" pitchFamily="34" charset="0"/>
                <a:ea typeface="SimSun" pitchFamily="2" charset="-122"/>
                <a:cs typeface="Arial" pitchFamily="34" charset="0"/>
              </a:rPr>
              <a:t>, </a:t>
            </a:r>
            <a:r>
              <a:rPr lang="en-US" sz="800" dirty="0">
                <a:latin typeface="Arial" pitchFamily="34" charset="0"/>
                <a:cs typeface="Arial" pitchFamily="34" charset="0"/>
              </a:rPr>
              <a:t>Center for HIV/AIDS/STI. Lao PDR 2011 Surveillance Survey: Integrated Biological and Behavioral Surveillance Survey among Service Women 2011</a:t>
            </a:r>
            <a:r>
              <a:rPr lang="en-GB" sz="800" dirty="0">
                <a:solidFill>
                  <a:prstClr val="black"/>
                </a:solidFill>
                <a:latin typeface="Arial" pitchFamily="34" charset="0"/>
                <a:ea typeface="SimSun" pitchFamily="2" charset="-122"/>
                <a:cs typeface="Arial" pitchFamily="34" charset="0"/>
              </a:rPr>
              <a:t>, </a:t>
            </a:r>
            <a:r>
              <a:rPr lang="en-GB" sz="800" dirty="0">
                <a:latin typeface="Arial" pitchFamily="34" charset="0"/>
                <a:cs typeface="Arial" pitchFamily="34" charset="0"/>
              </a:rPr>
              <a:t>and </a:t>
            </a:r>
            <a:r>
              <a:rPr lang="en-US" sz="800" dirty="0">
                <a:latin typeface="Arial" pitchFamily="34" charset="0"/>
                <a:cs typeface="Arial" pitchFamily="34" charset="0"/>
              </a:rPr>
              <a:t>Center for HIV/AIDS/STI Lao PDR, USAID, Global Fund and PSI (2012). Power Point Presentation at Consensus Meeting: Results of Second Round HIV/STI Prevalence and Behavioral Tracking Survey among Male-to-Female Transgender in Vientiane Capital and </a:t>
            </a:r>
            <a:r>
              <a:rPr lang="en-US" sz="800" dirty="0" err="1">
                <a:latin typeface="Arial" pitchFamily="34" charset="0"/>
                <a:cs typeface="Arial" pitchFamily="34" charset="0"/>
              </a:rPr>
              <a:t>Savannakhet</a:t>
            </a:r>
            <a:r>
              <a:rPr lang="en-US" sz="800" dirty="0">
                <a:latin typeface="Arial" pitchFamily="34" charset="0"/>
                <a:cs typeface="Arial" pitchFamily="34" charset="0"/>
              </a:rPr>
              <a:t> Lao PDR, 2012</a:t>
            </a:r>
          </a:p>
        </p:txBody>
      </p:sp>
      <p:graphicFrame>
        <p:nvGraphicFramePr>
          <p:cNvPr id="8" name="Chart 7"/>
          <p:cNvGraphicFramePr>
            <a:graphicFrameLocks noGrp="1"/>
          </p:cNvGraphicFramePr>
          <p:nvPr>
            <p:extLst>
              <p:ext uri="{D42A27DB-BD31-4B8C-83A1-F6EECF244321}">
                <p14:modId xmlns:p14="http://schemas.microsoft.com/office/powerpoint/2010/main" val="3168673299"/>
              </p:ext>
            </p:extLst>
          </p:nvPr>
        </p:nvGraphicFramePr>
        <p:xfrm>
          <a:off x="1828800" y="2286002"/>
          <a:ext cx="8534400" cy="3980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282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Annual reported number of HIV cases, 1991-2015</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Rectangle 5"/>
          <p:cNvSpPr/>
          <p:nvPr/>
        </p:nvSpPr>
        <p:spPr>
          <a:xfrm>
            <a:off x="76200" y="6460157"/>
            <a:ext cx="9982200"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Committee for the Control of AIDS, Lao PDR. Global AIDS Response Progress Reports 2012 to 2016 (Country Narrative Reports)</a:t>
            </a:r>
          </a:p>
        </p:txBody>
      </p:sp>
      <p:graphicFrame>
        <p:nvGraphicFramePr>
          <p:cNvPr id="8" name="Chart 7"/>
          <p:cNvGraphicFramePr>
            <a:graphicFrameLocks noGrp="1"/>
          </p:cNvGraphicFramePr>
          <p:nvPr>
            <p:extLst>
              <p:ext uri="{D42A27DB-BD31-4B8C-83A1-F6EECF244321}">
                <p14:modId xmlns:p14="http://schemas.microsoft.com/office/powerpoint/2010/main" val="3845946886"/>
              </p:ext>
            </p:extLst>
          </p:nvPr>
        </p:nvGraphicFramePr>
        <p:xfrm>
          <a:off x="2362200" y="2438400"/>
          <a:ext cx="73914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529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Proportion of cumulative HIV cases by geographic area, 1991-2014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6" name="Rectangle 5"/>
          <p:cNvSpPr/>
          <p:nvPr/>
        </p:nvSpPr>
        <p:spPr>
          <a:xfrm>
            <a:off x="191911" y="6492293"/>
            <a:ext cx="9906000"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Committee for the Control of AIDS Lao PDR. Global AIDS Response Progress Reports 2015. (Country Narrative Report)</a:t>
            </a:r>
          </a:p>
        </p:txBody>
      </p:sp>
      <p:grpSp>
        <p:nvGrpSpPr>
          <p:cNvPr id="7" name="Group 6"/>
          <p:cNvGrpSpPr/>
          <p:nvPr/>
        </p:nvGrpSpPr>
        <p:grpSpPr>
          <a:xfrm>
            <a:off x="1848296" y="2362200"/>
            <a:ext cx="8133907" cy="3962400"/>
            <a:chOff x="0" y="0"/>
            <a:chExt cx="8870836" cy="3540579"/>
          </a:xfrm>
        </p:grpSpPr>
        <p:graphicFrame>
          <p:nvGraphicFramePr>
            <p:cNvPr id="9" name="Chart 8"/>
            <p:cNvGraphicFramePr/>
            <p:nvPr>
              <p:extLst>
                <p:ext uri="{D42A27DB-BD31-4B8C-83A1-F6EECF244321}">
                  <p14:modId xmlns:p14="http://schemas.microsoft.com/office/powerpoint/2010/main" val="1642989955"/>
                </p:ext>
              </p:extLst>
            </p:nvPr>
          </p:nvGraphicFramePr>
          <p:xfrm>
            <a:off x="0" y="0"/>
            <a:ext cx="4533900" cy="26819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2352896501"/>
                </p:ext>
              </p:extLst>
            </p:nvPr>
          </p:nvGraphicFramePr>
          <p:xfrm>
            <a:off x="3954236" y="122465"/>
            <a:ext cx="4916600" cy="3418114"/>
          </p:xfrm>
          <a:graphic>
            <a:graphicData uri="http://schemas.openxmlformats.org/drawingml/2006/chart">
              <c:chart xmlns:c="http://schemas.openxmlformats.org/drawingml/2006/chart" xmlns:r="http://schemas.openxmlformats.org/officeDocument/2006/relationships" r:id="rId5"/>
            </a:graphicData>
          </a:graphic>
        </p:graphicFrame>
        <p:sp>
          <p:nvSpPr>
            <p:cNvPr id="11" name="Right Arrow 10"/>
            <p:cNvSpPr/>
            <p:nvPr/>
          </p:nvSpPr>
          <p:spPr>
            <a:xfrm>
              <a:off x="3528332" y="1050471"/>
              <a:ext cx="680357" cy="449036"/>
            </a:xfrm>
            <a:prstGeom prst="rightArrow">
              <a:avLst/>
            </a:prstGeom>
            <a:solidFill>
              <a:srgbClr val="88C54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grpSp>
      <p:sp>
        <p:nvSpPr>
          <p:cNvPr id="4" name="TextBox 3"/>
          <p:cNvSpPr txBox="1"/>
          <p:nvPr/>
        </p:nvSpPr>
        <p:spPr>
          <a:xfrm>
            <a:off x="2057401" y="5562655"/>
            <a:ext cx="3026115" cy="738349"/>
          </a:xfrm>
          <a:prstGeom prst="rect">
            <a:avLst/>
          </a:prstGeom>
          <a:noFill/>
          <a:ln>
            <a:solidFill>
              <a:schemeClr val="bg1">
                <a:lumMod val="75000"/>
              </a:schemeClr>
            </a:solidFill>
            <a:prstDash val="dash"/>
          </a:ln>
        </p:spPr>
        <p:txBody>
          <a:bodyPr wrap="square" lIns="91114" tIns="45564" rIns="91114" bIns="45564" rtlCol="0">
            <a:spAutoFit/>
          </a:bodyPr>
          <a:lstStyle/>
          <a:p>
            <a:r>
              <a:rPr lang="en-US" sz="1400" b="1" dirty="0">
                <a:latin typeface="Arial" pitchFamily="34" charset="0"/>
                <a:cs typeface="Arial" pitchFamily="34" charset="0"/>
              </a:rPr>
              <a:t>NOTE</a:t>
            </a:r>
            <a:r>
              <a:rPr lang="en-US" sz="1400" dirty="0">
                <a:latin typeface="Arial" pitchFamily="34" charset="0"/>
                <a:cs typeface="Arial" pitchFamily="34" charset="0"/>
              </a:rPr>
              <a:t>: The cumulative number of reported HIV cases as of December 2014 is </a:t>
            </a:r>
            <a:r>
              <a:rPr lang="en-US" sz="1400" b="1" dirty="0">
                <a:latin typeface="Arial" pitchFamily="34" charset="0"/>
                <a:cs typeface="Arial" pitchFamily="34" charset="0"/>
              </a:rPr>
              <a:t>7,072</a:t>
            </a:r>
            <a:r>
              <a:rPr lang="en-US" sz="1400" dirty="0">
                <a:latin typeface="Arial" pitchFamily="34" charset="0"/>
                <a:cs typeface="Arial" pitchFamily="34" charset="0"/>
              </a:rPr>
              <a:t> </a:t>
            </a:r>
            <a:endParaRPr lang="th-TH" sz="1400" dirty="0">
              <a:latin typeface="Arial" pitchFamily="34" charset="0"/>
            </a:endParaRPr>
          </a:p>
        </p:txBody>
      </p:sp>
    </p:spTree>
    <p:extLst>
      <p:ext uri="{BB962C8B-B14F-4D97-AF65-F5344CB8AC3E}">
        <p14:creationId xmlns:p14="http://schemas.microsoft.com/office/powerpoint/2010/main" val="38326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6200"/>
            <a:ext cx="8821744" cy="504000"/>
          </a:xfrm>
        </p:spPr>
        <p:txBody>
          <a:bodyPr/>
          <a:lstStyle/>
          <a:p>
            <a:r>
              <a:rPr lang="en-US" dirty="0"/>
              <a:t>Cumulative HIV cases by mode of transmission, 1990-2014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4" name="TextBox 1"/>
          <p:cNvSpPr txBox="1"/>
          <p:nvPr/>
        </p:nvSpPr>
        <p:spPr>
          <a:xfrm>
            <a:off x="254526" y="6324728"/>
            <a:ext cx="9803876" cy="311869"/>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National Committee for the Control of AIDS Lao PDR. (2012). Lao PDR Global AIDS Response Progress Report, 2012.</a:t>
            </a:r>
          </a:p>
        </p:txBody>
      </p:sp>
      <p:graphicFrame>
        <p:nvGraphicFramePr>
          <p:cNvPr id="7" name="Chart 6"/>
          <p:cNvGraphicFramePr>
            <a:graphicFrameLocks noGrp="1"/>
          </p:cNvGraphicFramePr>
          <p:nvPr>
            <p:extLst>
              <p:ext uri="{D42A27DB-BD31-4B8C-83A1-F6EECF244321}">
                <p14:modId xmlns:p14="http://schemas.microsoft.com/office/powerpoint/2010/main" val="16013976"/>
              </p:ext>
            </p:extLst>
          </p:nvPr>
        </p:nvGraphicFramePr>
        <p:xfrm>
          <a:off x="2133615" y="2362200"/>
          <a:ext cx="777240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844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492631"/>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447800"/>
            <a:ext cx="11887201" cy="504000"/>
          </a:xfrm>
        </p:spPr>
        <p:txBody>
          <a:bodyPr/>
          <a:lstStyle/>
          <a:p>
            <a:r>
              <a:rPr lang="en-GB" dirty="0"/>
              <a:t>Proportion of key populations who reported condom use at last sex, 2007-2018</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1"/>
          <p:cNvSpPr txBox="1"/>
          <p:nvPr/>
        </p:nvSpPr>
        <p:spPr>
          <a:xfrm>
            <a:off x="19051" y="6288502"/>
            <a:ext cx="11201400" cy="5040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ysClr val="windowText" lastClr="000000"/>
                </a:solidFill>
                <a:latin typeface="Arial" pitchFamily="34" charset="0"/>
                <a:cs typeface="Arial" pitchFamily="34" charset="0"/>
              </a:rPr>
              <a:t>Source: Prepared by </a:t>
            </a:r>
            <a:r>
              <a:rPr lang="en-US" sz="800" dirty="0">
                <a:solidFill>
                  <a:sysClr val="windowText" lastClr="000000"/>
                </a:solidFill>
                <a:latin typeface="Arial" pitchFamily="34" charset="0"/>
                <a:cs typeface="Arial" pitchFamily="34" charset="0"/>
                <a:hlinkClick r:id="rId2"/>
              </a:rPr>
              <a:t>www.aidsdatahub.org</a:t>
            </a:r>
            <a:r>
              <a:rPr lang="en-US" sz="800" dirty="0">
                <a:solidFill>
                  <a:sysClr val="windowText" lastClr="000000"/>
                </a:solidFill>
                <a:latin typeface="Arial" pitchFamily="34" charset="0"/>
                <a:cs typeface="Arial" pitchFamily="34" charset="0"/>
              </a:rPr>
              <a:t> based on 1) National Committee for the Control of AIDS Lao PDR. (2012). Lao PDR Global AIDS Response Progress Report, 2012, 2) </a:t>
            </a:r>
            <a:r>
              <a:rPr lang="en-US" sz="800" dirty="0" err="1">
                <a:latin typeface="Arial" pitchFamily="34" charset="0"/>
                <a:cs typeface="Arial" pitchFamily="34" charset="0"/>
              </a:rPr>
              <a:t>Phimphachanh</a:t>
            </a:r>
            <a:r>
              <a:rPr lang="en-US" sz="800" dirty="0">
                <a:latin typeface="Arial" pitchFamily="34" charset="0"/>
                <a:cs typeface="Arial" pitchFamily="34" charset="0"/>
              </a:rPr>
              <a:t>, C. (2010). Rapid Assessment and Response to Drug Use and Injecting Drug use in </a:t>
            </a:r>
            <a:r>
              <a:rPr lang="en-US" sz="800" dirty="0" err="1">
                <a:latin typeface="Arial" pitchFamily="34" charset="0"/>
                <a:cs typeface="Arial" pitchFamily="34" charset="0"/>
              </a:rPr>
              <a:t>Huapganh</a:t>
            </a:r>
            <a:r>
              <a:rPr lang="en-US" sz="800" dirty="0">
                <a:latin typeface="Arial" pitchFamily="34" charset="0"/>
                <a:cs typeface="Arial" pitchFamily="34" charset="0"/>
              </a:rPr>
              <a:t> and </a:t>
            </a:r>
            <a:r>
              <a:rPr lang="en-US" sz="800" dirty="0" err="1">
                <a:latin typeface="Arial" pitchFamily="34" charset="0"/>
                <a:cs typeface="Arial" pitchFamily="34" charset="0"/>
              </a:rPr>
              <a:t>Phongsaly</a:t>
            </a:r>
            <a:r>
              <a:rPr lang="en-US" sz="800" dirty="0">
                <a:latin typeface="Arial" pitchFamily="34" charset="0"/>
                <a:cs typeface="Arial" pitchFamily="34" charset="0"/>
              </a:rPr>
              <a:t> Provinces, Lao PDR. PowerPoint presentation presented at the Data Analysis Workshop, Vientiane, Lao PDR</a:t>
            </a:r>
            <a:r>
              <a:rPr lang="en-US" sz="800" dirty="0">
                <a:solidFill>
                  <a:sysClr val="windowText" lastClr="000000"/>
                </a:solidFill>
                <a:latin typeface="Arial" pitchFamily="34" charset="0"/>
                <a:cs typeface="Arial" pitchFamily="34" charset="0"/>
              </a:rPr>
              <a:t>, and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a:t>
            </a:r>
            <a:r>
              <a:rPr lang="en-US" sz="800" dirty="0">
                <a:solidFill>
                  <a:prstClr val="black"/>
                </a:solidFill>
                <a:latin typeface="Arial" pitchFamily="34" charset="0"/>
                <a:ea typeface="SimSun" pitchFamily="2" charset="-122"/>
                <a:cs typeface="Arial" pitchFamily="34" charset="0"/>
              </a:rPr>
              <a:t>USAID, Global Fund; 3) PSI (2012). Power Point Presentation at Consensus Meeting: Results of Second Round HIV/STI Prevalence and Behavioral Tracking Survey among Male-to-Female Transgender in Vientiane Capital and </a:t>
            </a:r>
            <a:r>
              <a:rPr lang="en-US" sz="800" dirty="0" err="1">
                <a:solidFill>
                  <a:prstClr val="black"/>
                </a:solidFill>
                <a:latin typeface="Arial" pitchFamily="34" charset="0"/>
                <a:ea typeface="SimSun" pitchFamily="2" charset="-122"/>
                <a:cs typeface="Arial" pitchFamily="34" charset="0"/>
              </a:rPr>
              <a:t>Savannakhet</a:t>
            </a:r>
            <a:r>
              <a:rPr lang="en-US" sz="800" dirty="0">
                <a:solidFill>
                  <a:prstClr val="black"/>
                </a:solidFill>
                <a:latin typeface="Arial" pitchFamily="34" charset="0"/>
                <a:ea typeface="SimSun" pitchFamily="2" charset="-122"/>
                <a:cs typeface="Arial" pitchFamily="34" charset="0"/>
              </a:rPr>
              <a:t> Lao PDR, 2012; and 4) </a:t>
            </a:r>
            <a:r>
              <a:rPr lang="en-GB" sz="800" dirty="0">
                <a:solidFill>
                  <a:prstClr val="black"/>
                </a:solidFill>
                <a:latin typeface="Arial" pitchFamily="34" charset="0"/>
                <a:ea typeface="SimSun" pitchFamily="2" charset="-122"/>
                <a:cs typeface="Arial" pitchFamily="34" charset="0"/>
              </a:rPr>
              <a:t>Global AIDS Monitoring (GAM)</a:t>
            </a:r>
          </a:p>
          <a:p>
            <a:endParaRPr lang="en-US" sz="800" dirty="0">
              <a:solidFill>
                <a:sysClr val="windowText" lastClr="000000"/>
              </a:solidFill>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727341221"/>
              </p:ext>
            </p:extLst>
          </p:nvPr>
        </p:nvGraphicFramePr>
        <p:xfrm>
          <a:off x="1919287" y="2145127"/>
          <a:ext cx="8353425" cy="4143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428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DD4A9A2C-518F-4493-B10F-ED7A736864C6}"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276476"/>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6093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251333" y="1712076"/>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with reported condom use behaviors by province, 2014 </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B33D3B1-3927-4EF4-BB51-82763FFCB0B7}"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 Box 9"/>
          <p:cNvSpPr txBox="1">
            <a:spLocks noChangeArrowheads="1"/>
          </p:cNvSpPr>
          <p:nvPr/>
        </p:nvSpPr>
        <p:spPr bwMode="auto">
          <a:xfrm>
            <a:off x="251332" y="6407357"/>
            <a:ext cx="10111869"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3"/>
              </a:rPr>
              <a:t>www.aidsdatahub.org</a:t>
            </a:r>
            <a:r>
              <a:rPr lang="en-US" sz="900" dirty="0">
                <a:solidFill>
                  <a:srgbClr val="000000"/>
                </a:solidFill>
                <a:latin typeface="Arial" pitchFamily="34" charset="0"/>
                <a:ea typeface="SimSun" pitchFamily="2" charset="-122"/>
                <a:cs typeface="Arial" pitchFamily="34" charset="0"/>
              </a:rPr>
              <a:t>  based on Preliminary IBBS Results. </a:t>
            </a:r>
            <a:r>
              <a:rPr lang="en-US" sz="900" dirty="0">
                <a:solidFill>
                  <a:prstClr val="black"/>
                </a:solidFill>
                <a:latin typeface="Arial" pitchFamily="34" charset="0"/>
                <a:ea typeface="SimSun" pitchFamily="2" charset="-122"/>
                <a:cs typeface="Arial" pitchFamily="34" charset="0"/>
              </a:rPr>
              <a:t>HIV prevalence, risk behaviors and characteristics of Men who have sex with men (MSM) in four provinces, Lao PDR, 2014 (PowerPoint Presentation: August 8, 2014)</a:t>
            </a:r>
          </a:p>
        </p:txBody>
      </p:sp>
      <p:graphicFrame>
        <p:nvGraphicFramePr>
          <p:cNvPr id="8" name="Chart 7"/>
          <p:cNvGraphicFramePr>
            <a:graphicFrameLocks/>
          </p:cNvGraphicFramePr>
          <p:nvPr>
            <p:extLst>
              <p:ext uri="{D42A27DB-BD31-4B8C-83A1-F6EECF244321}">
                <p14:modId xmlns:p14="http://schemas.microsoft.com/office/powerpoint/2010/main" val="3260444936"/>
              </p:ext>
            </p:extLst>
          </p:nvPr>
        </p:nvGraphicFramePr>
        <p:xfrm>
          <a:off x="2819463" y="2362204"/>
          <a:ext cx="6067425" cy="3752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3019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304800" y="1447800"/>
            <a:ext cx="9774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who reported condom use at last sex by type of partner, </a:t>
            </a:r>
            <a:r>
              <a:rPr lang="en-US" dirty="0" err="1">
                <a:ea typeface="SimSun" pitchFamily="2" charset="-122"/>
                <a:cs typeface="Cordia New" pitchFamily="34" charset="-34"/>
              </a:rPr>
              <a:t>Luang</a:t>
            </a:r>
            <a:r>
              <a:rPr lang="en-US" dirty="0">
                <a:ea typeface="SimSun" pitchFamily="2" charset="-122"/>
                <a:cs typeface="Cordia New" pitchFamily="34" charset="-34"/>
              </a:rPr>
              <a:t> </a:t>
            </a:r>
            <a:r>
              <a:rPr lang="en-US" dirty="0" err="1">
                <a:ea typeface="SimSun" pitchFamily="2" charset="-122"/>
                <a:cs typeface="Cordia New" pitchFamily="34" charset="-34"/>
              </a:rPr>
              <a:t>Prabang</a:t>
            </a:r>
            <a:r>
              <a:rPr lang="en-US" dirty="0">
                <a:ea typeface="SimSun" pitchFamily="2" charset="-122"/>
                <a:cs typeface="Cordia New" pitchFamily="34" charset="-34"/>
              </a:rPr>
              <a:t>,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B33D3B1-3927-4EF4-BB51-82763FFCB0B7}"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 Box 9"/>
          <p:cNvSpPr txBox="1">
            <a:spLocks noChangeArrowheads="1"/>
          </p:cNvSpPr>
          <p:nvPr/>
        </p:nvSpPr>
        <p:spPr bwMode="auto">
          <a:xfrm>
            <a:off x="173520" y="6407346"/>
            <a:ext cx="9774272"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3"/>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Lao PDR 2009 Surveillance Surveys: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Survey among Service Women and Integrated Biological and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Surveillance Survey among Men who have Sex with Men in </a:t>
            </a:r>
            <a:r>
              <a:rPr lang="en-GB" sz="900" dirty="0" err="1">
                <a:solidFill>
                  <a:prstClr val="black"/>
                </a:solidFill>
                <a:latin typeface="Arial" pitchFamily="34" charset="0"/>
                <a:ea typeface="SimSun" pitchFamily="2" charset="-122"/>
                <a:cs typeface="Arial" pitchFamily="34" charset="0"/>
              </a:rPr>
              <a:t>Luang</a:t>
            </a:r>
            <a:r>
              <a:rPr lang="en-GB" sz="900" dirty="0">
                <a:solidFill>
                  <a:prstClr val="black"/>
                </a:solidFill>
                <a:latin typeface="Arial" pitchFamily="34" charset="0"/>
                <a:ea typeface="SimSun" pitchFamily="2" charset="-122"/>
                <a:cs typeface="Arial" pitchFamily="34" charset="0"/>
              </a:rPr>
              <a:t> </a:t>
            </a:r>
            <a:r>
              <a:rPr lang="en-GB" sz="900" dirty="0" err="1">
                <a:solidFill>
                  <a:prstClr val="black"/>
                </a:solidFill>
                <a:latin typeface="Arial" pitchFamily="34" charset="0"/>
                <a:ea typeface="SimSun" pitchFamily="2" charset="-122"/>
                <a:cs typeface="Arial" pitchFamily="34" charset="0"/>
              </a:rPr>
              <a:t>Prabang</a:t>
            </a:r>
            <a:r>
              <a:rPr lang="en-GB" sz="900" dirty="0">
                <a:solidFill>
                  <a:prstClr val="black"/>
                </a:solidFill>
                <a:latin typeface="Arial" pitchFamily="34" charset="0"/>
                <a:ea typeface="SimSun" pitchFamily="2" charset="-122"/>
                <a:cs typeface="Arial" pitchFamily="34" charset="0"/>
              </a:rPr>
              <a:t>.</a:t>
            </a:r>
          </a:p>
        </p:txBody>
      </p:sp>
      <p:graphicFrame>
        <p:nvGraphicFramePr>
          <p:cNvPr id="6" name="Chart 5"/>
          <p:cNvGraphicFramePr>
            <a:graphicFrameLocks noGrp="1"/>
          </p:cNvGraphicFramePr>
          <p:nvPr>
            <p:extLst>
              <p:ext uri="{D42A27DB-BD31-4B8C-83A1-F6EECF244321}">
                <p14:modId xmlns:p14="http://schemas.microsoft.com/office/powerpoint/2010/main" val="2501540991"/>
              </p:ext>
            </p:extLst>
          </p:nvPr>
        </p:nvGraphicFramePr>
        <p:xfrm>
          <a:off x="1985964" y="2286000"/>
          <a:ext cx="8224839" cy="3719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415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228600" y="1447800"/>
            <a:ext cx="10439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who reported consistent condom use in the past 3 months by type of partner, </a:t>
            </a:r>
            <a:r>
              <a:rPr lang="en-US" dirty="0" err="1">
                <a:ea typeface="SimSun" pitchFamily="2" charset="-122"/>
                <a:cs typeface="Cordia New" pitchFamily="34" charset="-34"/>
              </a:rPr>
              <a:t>Luang</a:t>
            </a:r>
            <a:r>
              <a:rPr lang="en-US" dirty="0">
                <a:ea typeface="SimSun" pitchFamily="2" charset="-122"/>
                <a:cs typeface="Cordia New" pitchFamily="34" charset="-34"/>
              </a:rPr>
              <a:t> </a:t>
            </a:r>
            <a:r>
              <a:rPr lang="en-US" dirty="0" err="1">
                <a:ea typeface="SimSun" pitchFamily="2" charset="-122"/>
                <a:cs typeface="Cordia New" pitchFamily="34" charset="-34"/>
              </a:rPr>
              <a:t>Prabang</a:t>
            </a:r>
            <a:r>
              <a:rPr lang="en-US" dirty="0">
                <a:ea typeface="SimSun" pitchFamily="2" charset="-122"/>
                <a:cs typeface="Cordia New" pitchFamily="34" charset="-34"/>
              </a:rPr>
              <a:t>,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43BC8A9-D62D-4B34-BAE4-F9079510321D}" type="slidenum">
              <a:rPr lang="th-TH" smtClean="0">
                <a:solidFill>
                  <a:prstClr val="black">
                    <a:tint val="75000"/>
                  </a:prstClr>
                </a:solidFill>
              </a:rPr>
              <a:pPr>
                <a:defRPr/>
              </a:pPr>
              <a:t>22</a:t>
            </a:fld>
            <a:endParaRPr lang="th-TH" dirty="0">
              <a:solidFill>
                <a:prstClr val="black">
                  <a:tint val="75000"/>
                </a:prstClr>
              </a:solidFill>
            </a:endParaRPr>
          </a:p>
        </p:txBody>
      </p:sp>
      <p:sp>
        <p:nvSpPr>
          <p:cNvPr id="7" name="Text Box 9"/>
          <p:cNvSpPr txBox="1">
            <a:spLocks noChangeArrowheads="1"/>
          </p:cNvSpPr>
          <p:nvPr/>
        </p:nvSpPr>
        <p:spPr bwMode="auto">
          <a:xfrm>
            <a:off x="152400" y="6479201"/>
            <a:ext cx="10820400"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3"/>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Lao PDR 2009 Surveillance Surveys: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Survey among Service Women and Integrated Biological and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Surveillance Survey among Men who have Sex with Men in </a:t>
            </a:r>
            <a:r>
              <a:rPr lang="en-GB" sz="900" dirty="0" err="1">
                <a:solidFill>
                  <a:prstClr val="black"/>
                </a:solidFill>
                <a:latin typeface="Arial" pitchFamily="34" charset="0"/>
                <a:ea typeface="SimSun" pitchFamily="2" charset="-122"/>
                <a:cs typeface="Arial" pitchFamily="34" charset="0"/>
              </a:rPr>
              <a:t>Luang</a:t>
            </a:r>
            <a:r>
              <a:rPr lang="en-GB" sz="900" dirty="0">
                <a:solidFill>
                  <a:prstClr val="black"/>
                </a:solidFill>
                <a:latin typeface="Arial" pitchFamily="34" charset="0"/>
                <a:ea typeface="SimSun" pitchFamily="2" charset="-122"/>
                <a:cs typeface="Arial" pitchFamily="34" charset="0"/>
              </a:rPr>
              <a:t> </a:t>
            </a:r>
            <a:r>
              <a:rPr lang="en-GB" sz="900" dirty="0" err="1">
                <a:solidFill>
                  <a:prstClr val="black"/>
                </a:solidFill>
                <a:latin typeface="Arial" pitchFamily="34" charset="0"/>
                <a:ea typeface="SimSun" pitchFamily="2" charset="-122"/>
                <a:cs typeface="Arial" pitchFamily="34" charset="0"/>
              </a:rPr>
              <a:t>Prabang</a:t>
            </a:r>
            <a:r>
              <a:rPr lang="en-GB" sz="900" dirty="0">
                <a:solidFill>
                  <a:prstClr val="black"/>
                </a:solidFill>
                <a:latin typeface="Arial" pitchFamily="34" charset="0"/>
                <a:ea typeface="SimSun" pitchFamily="2" charset="-122"/>
                <a:cs typeface="Arial" pitchFamily="34" charset="0"/>
              </a:rPr>
              <a:t>.</a:t>
            </a:r>
          </a:p>
        </p:txBody>
      </p:sp>
      <p:graphicFrame>
        <p:nvGraphicFramePr>
          <p:cNvPr id="6" name="Chart 5"/>
          <p:cNvGraphicFramePr>
            <a:graphicFrameLocks noGrp="1"/>
          </p:cNvGraphicFramePr>
          <p:nvPr>
            <p:extLst>
              <p:ext uri="{D42A27DB-BD31-4B8C-83A1-F6EECF244321}">
                <p14:modId xmlns:p14="http://schemas.microsoft.com/office/powerpoint/2010/main" val="2253051309"/>
              </p:ext>
            </p:extLst>
          </p:nvPr>
        </p:nvGraphicFramePr>
        <p:xfrm>
          <a:off x="2133600" y="2438404"/>
          <a:ext cx="7620000" cy="39688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156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11049000" cy="504000"/>
          </a:xfrm>
        </p:spPr>
        <p:txBody>
          <a:bodyPr/>
          <a:lstStyle/>
          <a:p>
            <a:r>
              <a:rPr lang="en-US" dirty="0"/>
              <a:t>Proportion of transgender people who reported condom and water-based lubricant use at last anal sex, Vientiane and </a:t>
            </a:r>
            <a:r>
              <a:rPr lang="en-US" dirty="0" err="1"/>
              <a:t>Savannakhet</a:t>
            </a:r>
            <a:r>
              <a:rPr lang="en-US" dirty="0"/>
              <a:t>, 2010 and 2012</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23</a:t>
            </a:fld>
            <a:endParaRPr lang="th-TH" dirty="0">
              <a:solidFill>
                <a:prstClr val="black">
                  <a:tint val="75000"/>
                </a:prstClr>
              </a:solidFill>
            </a:endParaRPr>
          </a:p>
        </p:txBody>
      </p:sp>
      <p:sp>
        <p:nvSpPr>
          <p:cNvPr id="6" name="Text Box 9"/>
          <p:cNvSpPr txBox="1">
            <a:spLocks noChangeArrowheads="1"/>
          </p:cNvSpPr>
          <p:nvPr/>
        </p:nvSpPr>
        <p:spPr bwMode="auto">
          <a:xfrm>
            <a:off x="76203" y="6475551"/>
            <a:ext cx="10782300" cy="353628"/>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800" dirty="0">
                <a:solidFill>
                  <a:prstClr val="black"/>
                </a:solidFill>
                <a:latin typeface="Arial" pitchFamily="34" charset="0"/>
                <a:cs typeface="Arial" pitchFamily="34" charset="0"/>
              </a:rPr>
              <a:t>Source: </a:t>
            </a:r>
            <a:r>
              <a:rPr lang="en-US" sz="800" dirty="0">
                <a:solidFill>
                  <a:srgbClr val="000000"/>
                </a:solidFill>
                <a:latin typeface="Arial" pitchFamily="34" charset="0"/>
                <a:ea typeface="SimSun" pitchFamily="2" charset="-122"/>
                <a:cs typeface="Arial" pitchFamily="34" charset="0"/>
              </a:rPr>
              <a:t>Prepared by </a:t>
            </a:r>
            <a:r>
              <a:rPr lang="en-US" sz="800" dirty="0">
                <a:solidFill>
                  <a:srgbClr val="000000"/>
                </a:solidFill>
                <a:latin typeface="Arial" pitchFamily="34" charset="0"/>
                <a:ea typeface="SimSun" pitchFamily="2" charset="-122"/>
                <a:cs typeface="Arial" pitchFamily="34" charset="0"/>
                <a:hlinkClick r:id="rId2"/>
              </a:rPr>
              <a:t>www.aidsdatahub.org</a:t>
            </a:r>
            <a:r>
              <a:rPr lang="en-US" sz="800" dirty="0">
                <a:solidFill>
                  <a:srgbClr val="000000"/>
                </a:solidFill>
                <a:latin typeface="Arial" pitchFamily="34" charset="0"/>
                <a:ea typeface="SimSun" pitchFamily="2" charset="-122"/>
                <a:cs typeface="Arial" pitchFamily="34" charset="0"/>
              </a:rPr>
              <a:t>  based on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a:t>
            </a:r>
            <a:r>
              <a:rPr lang="en-US" sz="800" dirty="0">
                <a:solidFill>
                  <a:prstClr val="black"/>
                </a:solidFill>
                <a:latin typeface="Arial" pitchFamily="34" charset="0"/>
                <a:ea typeface="SimSun" pitchFamily="2" charset="-122"/>
                <a:cs typeface="Arial" pitchFamily="34" charset="0"/>
              </a:rPr>
              <a:t>USAID, Global Fund and PSI (2012). Power Point Presentation at Consensus Meeting: </a:t>
            </a:r>
            <a:r>
              <a:rPr lang="en-US" sz="900" dirty="0">
                <a:solidFill>
                  <a:prstClr val="black"/>
                </a:solidFill>
                <a:latin typeface="Arial" pitchFamily="34" charset="0"/>
                <a:ea typeface="SimSun" pitchFamily="2" charset="-122"/>
                <a:cs typeface="Arial" pitchFamily="34" charset="0"/>
              </a:rPr>
              <a:t>Results</a:t>
            </a:r>
            <a:r>
              <a:rPr lang="en-US" sz="800" dirty="0">
                <a:solidFill>
                  <a:prstClr val="black"/>
                </a:solidFill>
                <a:latin typeface="Arial" pitchFamily="34" charset="0"/>
                <a:ea typeface="SimSun" pitchFamily="2" charset="-122"/>
                <a:cs typeface="Arial" pitchFamily="34" charset="0"/>
              </a:rPr>
              <a:t> of Second Round HIV/STI Prevalence and Behavioral Tracking Survey among Male-to-Female Transgender in Vientiane Capital and </a:t>
            </a:r>
            <a:r>
              <a:rPr lang="en-US" sz="800" dirty="0" err="1">
                <a:solidFill>
                  <a:prstClr val="black"/>
                </a:solidFill>
                <a:latin typeface="Arial" pitchFamily="34" charset="0"/>
                <a:ea typeface="SimSun" pitchFamily="2" charset="-122"/>
                <a:cs typeface="Arial" pitchFamily="34" charset="0"/>
              </a:rPr>
              <a:t>Savannakhet</a:t>
            </a:r>
            <a:r>
              <a:rPr lang="en-US" sz="800" dirty="0">
                <a:solidFill>
                  <a:prstClr val="black"/>
                </a:solidFill>
                <a:latin typeface="Arial" pitchFamily="34" charset="0"/>
                <a:ea typeface="SimSun" pitchFamily="2" charset="-122"/>
                <a:cs typeface="Arial" pitchFamily="34" charset="0"/>
              </a:rPr>
              <a:t> Lao PDR, 2012</a:t>
            </a:r>
            <a:endParaRPr lang="en-GB" sz="800" dirty="0">
              <a:solidFill>
                <a:prstClr val="black"/>
              </a:solidFill>
              <a:latin typeface="Arial" pitchFamily="34" charset="0"/>
              <a:ea typeface="SimSun" pitchFamily="2" charset="-122"/>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730757861"/>
              </p:ext>
            </p:extLst>
          </p:nvPr>
        </p:nvGraphicFramePr>
        <p:xfrm>
          <a:off x="2057400" y="2743200"/>
          <a:ext cx="76962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272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82400" cy="504000"/>
          </a:xfrm>
        </p:spPr>
        <p:txBody>
          <a:bodyPr/>
          <a:lstStyle/>
          <a:p>
            <a:r>
              <a:rPr lang="en-US" sz="2200" dirty="0"/>
              <a:t>Proportion of transgender people who reported consistent use of condom and water-based lubricant in the last month in Vientiane and </a:t>
            </a:r>
            <a:r>
              <a:rPr lang="en-US" sz="2200" dirty="0" err="1"/>
              <a:t>Savannakhet</a:t>
            </a:r>
            <a:r>
              <a:rPr lang="en-US" sz="2200" dirty="0"/>
              <a:t>, 2010 and 2012</a:t>
            </a:r>
            <a:endParaRPr lang="en-GB" sz="2200"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24</a:t>
            </a:fld>
            <a:endParaRPr lang="th-TH" dirty="0">
              <a:solidFill>
                <a:prstClr val="black">
                  <a:tint val="75000"/>
                </a:prstClr>
              </a:solidFill>
            </a:endParaRPr>
          </a:p>
        </p:txBody>
      </p:sp>
      <p:sp>
        <p:nvSpPr>
          <p:cNvPr id="4" name="Text Box 9"/>
          <p:cNvSpPr txBox="1">
            <a:spLocks noChangeArrowheads="1"/>
          </p:cNvSpPr>
          <p:nvPr/>
        </p:nvSpPr>
        <p:spPr bwMode="auto">
          <a:xfrm>
            <a:off x="228604" y="6350220"/>
            <a:ext cx="10896599"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2"/>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a:t>
            </a:r>
            <a:r>
              <a:rPr lang="en-US" sz="900" dirty="0">
                <a:solidFill>
                  <a:prstClr val="black"/>
                </a:solidFill>
                <a:latin typeface="Arial" pitchFamily="34" charset="0"/>
                <a:ea typeface="SimSun" pitchFamily="2" charset="-122"/>
                <a:cs typeface="Arial" pitchFamily="34" charset="0"/>
              </a:rPr>
              <a:t>USAID, Global Fund and PSI (2012). Power Point Presentation at Consensus Meeting: Results of Second Round HIV/STI Prevalence and Behavioral Tracking Survey among Male-to-Female Transgender in Vientiane Capital and </a:t>
            </a:r>
            <a:r>
              <a:rPr lang="en-US" sz="900" dirty="0" err="1">
                <a:solidFill>
                  <a:prstClr val="black"/>
                </a:solidFill>
                <a:latin typeface="Arial" pitchFamily="34" charset="0"/>
                <a:ea typeface="SimSun" pitchFamily="2" charset="-122"/>
                <a:cs typeface="Arial" pitchFamily="34" charset="0"/>
              </a:rPr>
              <a:t>Savannakhet</a:t>
            </a:r>
            <a:r>
              <a:rPr lang="en-US" sz="900" dirty="0">
                <a:solidFill>
                  <a:prstClr val="black"/>
                </a:solidFill>
                <a:latin typeface="Arial" pitchFamily="34" charset="0"/>
                <a:ea typeface="SimSun" pitchFamily="2" charset="-122"/>
                <a:cs typeface="Arial" pitchFamily="34" charset="0"/>
              </a:rPr>
              <a:t> Lao PDR, 2012</a:t>
            </a:r>
            <a:endParaRPr lang="en-GB" sz="900" dirty="0">
              <a:solidFill>
                <a:prstClr val="black"/>
              </a:solidFill>
              <a:latin typeface="Arial" pitchFamily="34" charset="0"/>
              <a:ea typeface="SimSun" pitchFamily="2" charset="-122"/>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20773079"/>
              </p:ext>
            </p:extLst>
          </p:nvPr>
        </p:nvGraphicFramePr>
        <p:xfrm>
          <a:off x="1752600" y="2438401"/>
          <a:ext cx="86106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596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service women who reported condom use at last sex with their client, 2008 - 2011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 Box 9"/>
          <p:cNvSpPr txBox="1">
            <a:spLocks noChangeArrowheads="1"/>
          </p:cNvSpPr>
          <p:nvPr/>
        </p:nvSpPr>
        <p:spPr bwMode="auto">
          <a:xfrm>
            <a:off x="1" y="6183133"/>
            <a:ext cx="11203563" cy="507516"/>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2"/>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a:t>
            </a:r>
            <a:r>
              <a:rPr lang="en-US" sz="900" dirty="0">
                <a:solidFill>
                  <a:prstClr val="black"/>
                </a:solidFill>
                <a:latin typeface="Arial" pitchFamily="34" charset="0"/>
                <a:ea typeface="SimSun" pitchFamily="2" charset="-122"/>
                <a:cs typeface="Arial" pitchFamily="34" charset="0"/>
              </a:rPr>
              <a:t>Integrated Behavioral Biological Surveillance 2008,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Survey among Service Women and Integrated Biological and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Surveillance Survey among Men who have Sex with Men in </a:t>
            </a:r>
            <a:r>
              <a:rPr lang="en-GB" sz="900" dirty="0" err="1">
                <a:solidFill>
                  <a:prstClr val="black"/>
                </a:solidFill>
                <a:latin typeface="Arial" pitchFamily="34" charset="0"/>
                <a:ea typeface="SimSun" pitchFamily="2" charset="-122"/>
                <a:cs typeface="Arial" pitchFamily="34" charset="0"/>
              </a:rPr>
              <a:t>Luang</a:t>
            </a:r>
            <a:r>
              <a:rPr lang="en-GB" sz="900" dirty="0">
                <a:solidFill>
                  <a:prstClr val="black"/>
                </a:solidFill>
                <a:latin typeface="Arial" pitchFamily="34" charset="0"/>
                <a:ea typeface="SimSun" pitchFamily="2" charset="-122"/>
                <a:cs typeface="Arial" pitchFamily="34" charset="0"/>
              </a:rPr>
              <a:t> </a:t>
            </a:r>
            <a:r>
              <a:rPr lang="en-GB" sz="900" dirty="0" err="1">
                <a:solidFill>
                  <a:prstClr val="black"/>
                </a:solidFill>
                <a:latin typeface="Arial" pitchFamily="34" charset="0"/>
                <a:ea typeface="SimSun" pitchFamily="2" charset="-122"/>
                <a:cs typeface="Arial" pitchFamily="34" charset="0"/>
              </a:rPr>
              <a:t>Prabang</a:t>
            </a:r>
            <a:r>
              <a:rPr lang="en-GB" sz="900" dirty="0">
                <a:solidFill>
                  <a:prstClr val="black"/>
                </a:solidFill>
                <a:latin typeface="Arial" pitchFamily="34" charset="0"/>
                <a:ea typeface="SimSun" pitchFamily="2" charset="-122"/>
                <a:cs typeface="Arial" pitchFamily="34" charset="0"/>
              </a:rPr>
              <a:t>, and </a:t>
            </a:r>
            <a:r>
              <a:rPr lang="en-US" sz="900" dirty="0">
                <a:latin typeface="Arial" pitchFamily="34" charset="0"/>
                <a:cs typeface="Arial" pitchFamily="34" charset="0"/>
              </a:rPr>
              <a:t>Center for HIV/AIDS/STI. Lao PDR 2011 Surveillance Survey: Integrated Biological and Behavioral Surveillance Survey among Service Women 2011</a:t>
            </a:r>
            <a:endParaRPr lang="en-GB" sz="900" dirty="0">
              <a:solidFill>
                <a:prstClr val="black"/>
              </a:solidFill>
              <a:latin typeface="Arial" pitchFamily="34" charset="0"/>
              <a:ea typeface="SimSun" pitchFamily="2" charset="-122"/>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786746712"/>
              </p:ext>
            </p:extLst>
          </p:nvPr>
        </p:nvGraphicFramePr>
        <p:xfrm>
          <a:off x="2352676" y="2362207"/>
          <a:ext cx="7477125" cy="3714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2079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24000"/>
            <a:ext cx="11203563" cy="504000"/>
          </a:xfrm>
        </p:spPr>
        <p:txBody>
          <a:bodyPr/>
          <a:lstStyle/>
          <a:p>
            <a:r>
              <a:rPr lang="en-US" dirty="0"/>
              <a:t>Proportion of service women who reported condom use at last sex by type of partner,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26</a:t>
            </a:fld>
            <a:endParaRPr lang="th-TH" dirty="0">
              <a:solidFill>
                <a:prstClr val="black">
                  <a:tint val="75000"/>
                </a:prstClr>
              </a:solidFill>
            </a:endParaRPr>
          </a:p>
        </p:txBody>
      </p:sp>
      <p:sp>
        <p:nvSpPr>
          <p:cNvPr id="4" name="Rectangle 3"/>
          <p:cNvSpPr/>
          <p:nvPr/>
        </p:nvSpPr>
        <p:spPr>
          <a:xfrm>
            <a:off x="0" y="6400859"/>
            <a:ext cx="112776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a:t>
            </a:r>
            <a:r>
              <a:rPr lang="en-US" sz="900" dirty="0" err="1">
                <a:latin typeface="Arial" pitchFamily="34" charset="0"/>
                <a:cs typeface="Arial" pitchFamily="34" charset="0"/>
              </a:rPr>
              <a:t>Behavioural</a:t>
            </a:r>
            <a:r>
              <a:rPr lang="en-US" sz="900" dirty="0">
                <a:latin typeface="Arial" pitchFamily="34" charset="0"/>
                <a:cs typeface="Arial" pitchFamily="34" charset="0"/>
              </a:rPr>
              <a:t> Surveillance Survey among Service Women 2011</a:t>
            </a:r>
          </a:p>
        </p:txBody>
      </p:sp>
      <p:graphicFrame>
        <p:nvGraphicFramePr>
          <p:cNvPr id="6" name="Chart 5"/>
          <p:cNvGraphicFramePr>
            <a:graphicFrameLocks noGrp="1"/>
          </p:cNvGraphicFramePr>
          <p:nvPr>
            <p:extLst>
              <p:ext uri="{D42A27DB-BD31-4B8C-83A1-F6EECF244321}">
                <p14:modId xmlns:p14="http://schemas.microsoft.com/office/powerpoint/2010/main" val="3884088026"/>
              </p:ext>
            </p:extLst>
          </p:nvPr>
        </p:nvGraphicFramePr>
        <p:xfrm>
          <a:off x="1905015" y="2286001"/>
          <a:ext cx="8229601"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2621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11" y="1447800"/>
            <a:ext cx="11561189" cy="504000"/>
          </a:xfrm>
        </p:spPr>
        <p:txBody>
          <a:bodyPr/>
          <a:lstStyle/>
          <a:p>
            <a:r>
              <a:rPr lang="en-US" dirty="0"/>
              <a:t>Proportion of service women who reported consistent condom use in the past three months by type of partner,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27</a:t>
            </a:fld>
            <a:endParaRPr lang="th-TH" dirty="0">
              <a:solidFill>
                <a:prstClr val="black">
                  <a:tint val="75000"/>
                </a:prstClr>
              </a:solidFill>
            </a:endParaRPr>
          </a:p>
        </p:txBody>
      </p:sp>
      <p:sp>
        <p:nvSpPr>
          <p:cNvPr id="4" name="Rectangle 3"/>
          <p:cNvSpPr/>
          <p:nvPr/>
        </p:nvSpPr>
        <p:spPr>
          <a:xfrm>
            <a:off x="0" y="6412529"/>
            <a:ext cx="110490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7" name="Chart 6"/>
          <p:cNvGraphicFramePr>
            <a:graphicFrameLocks noGrp="1"/>
          </p:cNvGraphicFramePr>
          <p:nvPr>
            <p:extLst>
              <p:ext uri="{D42A27DB-BD31-4B8C-83A1-F6EECF244321}">
                <p14:modId xmlns:p14="http://schemas.microsoft.com/office/powerpoint/2010/main" val="3481143187"/>
              </p:ext>
            </p:extLst>
          </p:nvPr>
        </p:nvGraphicFramePr>
        <p:xfrm>
          <a:off x="1828800" y="2514600"/>
          <a:ext cx="86106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50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658600" cy="504000"/>
          </a:xfrm>
        </p:spPr>
        <p:txBody>
          <a:bodyPr/>
          <a:lstStyle/>
          <a:p>
            <a:r>
              <a:rPr lang="en-US" dirty="0"/>
              <a:t>Age of entering into sex work among service women, and duration of working as service woman,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Rectangle 4"/>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7" name="Chart 6"/>
          <p:cNvGraphicFramePr>
            <a:graphicFrameLocks noGrp="1"/>
          </p:cNvGraphicFramePr>
          <p:nvPr>
            <p:extLst>
              <p:ext uri="{D42A27DB-BD31-4B8C-83A1-F6EECF244321}">
                <p14:modId xmlns:p14="http://schemas.microsoft.com/office/powerpoint/2010/main" val="3466020932"/>
              </p:ext>
            </p:extLst>
          </p:nvPr>
        </p:nvGraphicFramePr>
        <p:xfrm>
          <a:off x="1828800" y="2286000"/>
          <a:ext cx="8610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430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number of clients in the past week among service women,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Rectangle 4"/>
          <p:cNvSpPr/>
          <p:nvPr/>
        </p:nvSpPr>
        <p:spPr>
          <a:xfrm>
            <a:off x="152400" y="6400859"/>
            <a:ext cx="109728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6" name="Chart 5"/>
          <p:cNvGraphicFramePr>
            <a:graphicFrameLocks noGrp="1"/>
          </p:cNvGraphicFramePr>
          <p:nvPr>
            <p:extLst>
              <p:ext uri="{D42A27DB-BD31-4B8C-83A1-F6EECF244321}">
                <p14:modId xmlns:p14="http://schemas.microsoft.com/office/powerpoint/2010/main" val="2291971367"/>
              </p:ext>
            </p:extLst>
          </p:nvPr>
        </p:nvGraphicFramePr>
        <p:xfrm>
          <a:off x="1828800" y="2362200"/>
          <a:ext cx="84582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40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626272203"/>
              </p:ext>
            </p:extLst>
          </p:nvPr>
        </p:nvGraphicFramePr>
        <p:xfrm>
          <a:off x="1847528" y="1988841"/>
          <a:ext cx="8352928" cy="4135421"/>
        </p:xfrm>
        <a:graphic>
          <a:graphicData uri="http://schemas.openxmlformats.org/drawingml/2006/table">
            <a:tbl>
              <a:tblPr/>
              <a:tblGrid>
                <a:gridCol w="6606572">
                  <a:extLst>
                    <a:ext uri="{9D8B030D-6E8A-4147-A177-3AD203B41FA5}">
                      <a16:colId xmlns:a16="http://schemas.microsoft.com/office/drawing/2014/main" val="20000"/>
                    </a:ext>
                  </a:extLst>
                </a:gridCol>
                <a:gridCol w="1746356">
                  <a:extLst>
                    <a:ext uri="{9D8B030D-6E8A-4147-A177-3AD203B41FA5}">
                      <a16:colId xmlns:a16="http://schemas.microsoft.com/office/drawing/2014/main" val="20001"/>
                    </a:ext>
                  </a:extLst>
                </a:gridCol>
              </a:tblGrid>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6,802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3,605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197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39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54.2 (2012)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26.7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141/0.575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64/67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73 (2005)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0.95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5,675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86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197076"/>
            <a:ext cx="11887200" cy="584460"/>
          </a:xfrm>
          <a:prstGeom prst="rect">
            <a:avLst/>
          </a:prstGeom>
        </p:spPr>
        <p:txBody>
          <a:bodyPr wrap="square" lIns="91114" tIns="45564" rIns="91114" bIns="45564">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246456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tabLst>
                <a:tab pos="3309412" algn="l"/>
              </a:tabLst>
            </a:pPr>
            <a:r>
              <a:rPr lang="en-US" dirty="0">
                <a:ea typeface="SimSun" pitchFamily="2" charset="-122"/>
                <a:cs typeface="Cordia New" pitchFamily="34" charset="-34"/>
              </a:rPr>
              <a:t>Proportion of key populations who injected drug in the past year,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AFB207E0-85E2-45A7-BCF0-EA29FA4AB25F}" type="slidenum">
              <a:rPr lang="th-TH" smtClean="0"/>
              <a:pPr>
                <a:defRPr/>
              </a:pPr>
              <a:t>30</a:t>
            </a:fld>
            <a:endParaRPr lang="th-TH" dirty="0"/>
          </a:p>
        </p:txBody>
      </p:sp>
      <p:sp>
        <p:nvSpPr>
          <p:cNvPr id="6" name="Text Box 9"/>
          <p:cNvSpPr txBox="1">
            <a:spLocks noChangeArrowheads="1"/>
          </p:cNvSpPr>
          <p:nvPr/>
        </p:nvSpPr>
        <p:spPr bwMode="auto">
          <a:xfrm>
            <a:off x="226476" y="6479378"/>
            <a:ext cx="10822525" cy="369017"/>
          </a:xfrm>
          <a:prstGeom prst="rect">
            <a:avLst/>
          </a:prstGeom>
          <a:noFill/>
          <a:ln w="9525">
            <a:noFill/>
            <a:miter lim="800000"/>
            <a:headEnd/>
            <a:tailEnd/>
          </a:ln>
        </p:spPr>
        <p:txBody>
          <a:bodyPr wrap="square" lIns="91114" tIns="45564" rIns="91114" bIns="45564" anchor="ctr">
            <a:spAutoFit/>
          </a:bodyPr>
          <a:lstStyle/>
          <a:p>
            <a:pPr>
              <a:spcBef>
                <a:spcPct val="50000"/>
              </a:spcBef>
              <a:defRPr/>
            </a:pPr>
            <a:r>
              <a:rPr lang="en-US" altLang="ja-JP" sz="900" dirty="0">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2"/>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latin typeface="Arial" pitchFamily="34" charset="0"/>
                <a:ea typeface="SimSun" pitchFamily="2" charset="-122"/>
                <a:cs typeface="Arial" pitchFamily="34" charset="0"/>
              </a:rPr>
              <a:t>Center</a:t>
            </a:r>
            <a:r>
              <a:rPr lang="en-GB" sz="900" dirty="0">
                <a:latin typeface="Arial" pitchFamily="34" charset="0"/>
                <a:ea typeface="SimSun" pitchFamily="2" charset="-122"/>
                <a:cs typeface="Arial" pitchFamily="34" charset="0"/>
              </a:rPr>
              <a:t> for HIV/AIDS/STI Lao. (2009). Lao PDR 2009 Surveillance Surveys: </a:t>
            </a:r>
            <a:r>
              <a:rPr lang="en-GB" sz="900" dirty="0" err="1">
                <a:latin typeface="Arial" pitchFamily="34" charset="0"/>
                <a:ea typeface="SimSun" pitchFamily="2" charset="-122"/>
                <a:cs typeface="Arial" pitchFamily="34" charset="0"/>
              </a:rPr>
              <a:t>Behavioral</a:t>
            </a:r>
            <a:r>
              <a:rPr lang="en-GB" sz="900" dirty="0">
                <a:latin typeface="Arial" pitchFamily="34" charset="0"/>
                <a:ea typeface="SimSun" pitchFamily="2" charset="-122"/>
                <a:cs typeface="Arial" pitchFamily="34" charset="0"/>
              </a:rPr>
              <a:t> Survey among Service Women and Integrated Biological and </a:t>
            </a:r>
            <a:r>
              <a:rPr lang="en-GB" sz="900" dirty="0" err="1">
                <a:latin typeface="Arial" pitchFamily="34" charset="0"/>
                <a:ea typeface="SimSun" pitchFamily="2" charset="-122"/>
                <a:cs typeface="Arial" pitchFamily="34" charset="0"/>
              </a:rPr>
              <a:t>Behavioral</a:t>
            </a:r>
            <a:r>
              <a:rPr lang="en-GB" sz="900" dirty="0">
                <a:latin typeface="Arial" pitchFamily="34" charset="0"/>
                <a:ea typeface="SimSun" pitchFamily="2" charset="-122"/>
                <a:cs typeface="Arial" pitchFamily="34" charset="0"/>
              </a:rPr>
              <a:t> Surveillance Survey among Men who have Sex with Men in </a:t>
            </a:r>
            <a:r>
              <a:rPr lang="en-GB" sz="900" dirty="0" err="1">
                <a:latin typeface="Arial" pitchFamily="34" charset="0"/>
                <a:ea typeface="SimSun" pitchFamily="2" charset="-122"/>
                <a:cs typeface="Arial" pitchFamily="34" charset="0"/>
              </a:rPr>
              <a:t>Luang</a:t>
            </a:r>
            <a:r>
              <a:rPr lang="en-GB" sz="900" dirty="0">
                <a:latin typeface="Arial" pitchFamily="34" charset="0"/>
                <a:ea typeface="SimSun" pitchFamily="2" charset="-122"/>
                <a:cs typeface="Arial" pitchFamily="34" charset="0"/>
              </a:rPr>
              <a:t> </a:t>
            </a:r>
            <a:r>
              <a:rPr lang="en-GB" sz="900" dirty="0" err="1">
                <a:latin typeface="Arial" pitchFamily="34" charset="0"/>
                <a:ea typeface="SimSun" pitchFamily="2" charset="-122"/>
                <a:cs typeface="Arial" pitchFamily="34" charset="0"/>
              </a:rPr>
              <a:t>Prabang</a:t>
            </a:r>
            <a:r>
              <a:rPr lang="en-GB" sz="900" dirty="0">
                <a:latin typeface="Arial" pitchFamily="34" charset="0"/>
                <a:ea typeface="SimSun" pitchFamily="2" charset="-122"/>
                <a:cs typeface="Arial" pitchFamily="34" charset="0"/>
              </a:rPr>
              <a:t>.</a:t>
            </a:r>
          </a:p>
        </p:txBody>
      </p:sp>
      <p:graphicFrame>
        <p:nvGraphicFramePr>
          <p:cNvPr id="8" name="Chart 7"/>
          <p:cNvGraphicFramePr>
            <a:graphicFrameLocks noGrp="1"/>
          </p:cNvGraphicFramePr>
          <p:nvPr>
            <p:extLst>
              <p:ext uri="{D42A27DB-BD31-4B8C-83A1-F6EECF244321}">
                <p14:modId xmlns:p14="http://schemas.microsoft.com/office/powerpoint/2010/main" val="331662149"/>
              </p:ext>
            </p:extLst>
          </p:nvPr>
        </p:nvGraphicFramePr>
        <p:xfrm>
          <a:off x="1752600" y="2438401"/>
          <a:ext cx="8458200" cy="3994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3986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are married, 2009 and 2011</a:t>
            </a:r>
            <a:br>
              <a:rPr lang="en-US" dirty="0"/>
            </a:br>
            <a:r>
              <a:rPr lang="en-US" dirty="0"/>
              <a:t>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4" name="Rectangle 3"/>
          <p:cNvSpPr/>
          <p:nvPr/>
        </p:nvSpPr>
        <p:spPr>
          <a:xfrm>
            <a:off x="152400" y="6211711"/>
            <a:ext cx="10972800" cy="507516"/>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Center for HIV/AIDS/STI, Lao PDR,. (2009). Lao PDR 2009 Surveillance Surveys: Behavioral Survey among Service Women and Integrated Biological and Behavioral Surveillance Survey among Men who have Sex with Men in </a:t>
            </a:r>
            <a:r>
              <a:rPr lang="en-US" sz="900" dirty="0" err="1">
                <a:latin typeface="Arial" pitchFamily="34" charset="0"/>
                <a:cs typeface="Arial" pitchFamily="34" charset="0"/>
              </a:rPr>
              <a:t>Luang</a:t>
            </a:r>
            <a:r>
              <a:rPr lang="en-US" sz="900" dirty="0">
                <a:latin typeface="Arial" pitchFamily="34" charset="0"/>
                <a:cs typeface="Arial" pitchFamily="34" charset="0"/>
              </a:rPr>
              <a:t> </a:t>
            </a:r>
            <a:r>
              <a:rPr lang="en-US" sz="900" dirty="0" err="1">
                <a:latin typeface="Arial" pitchFamily="34" charset="0"/>
                <a:cs typeface="Arial" pitchFamily="34" charset="0"/>
              </a:rPr>
              <a:t>Prabang</a:t>
            </a:r>
            <a:r>
              <a:rPr lang="en-US" sz="900" dirty="0">
                <a:latin typeface="Arial" pitchFamily="34" charset="0"/>
                <a:cs typeface="Arial" pitchFamily="34" charset="0"/>
              </a:rPr>
              <a:t>, and Lao People’s Democratic Republic, Ministry of Health, Center for HIV/AIDS/STI (CHAS). Lao PDR 2011 Surveillance Survey: Integrated Biological and Behavioral Surveillance Survey among Service Women 2011</a:t>
            </a:r>
          </a:p>
        </p:txBody>
      </p:sp>
      <p:graphicFrame>
        <p:nvGraphicFramePr>
          <p:cNvPr id="6" name="Chart 5"/>
          <p:cNvGraphicFramePr>
            <a:graphicFrameLocks noGrp="1"/>
          </p:cNvGraphicFramePr>
          <p:nvPr>
            <p:extLst>
              <p:ext uri="{D42A27DB-BD31-4B8C-83A1-F6EECF244321}">
                <p14:modId xmlns:p14="http://schemas.microsoft.com/office/powerpoint/2010/main" val="4032377929"/>
              </p:ext>
            </p:extLst>
          </p:nvPr>
        </p:nvGraphicFramePr>
        <p:xfrm>
          <a:off x="1943100" y="2209800"/>
          <a:ext cx="8305800" cy="3505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8874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8601" y="1524000"/>
            <a:ext cx="11887199"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key populations at higher risk with comprehensive HIV knowledge, 2004-2014</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FA61BBAA-0693-4C24-8121-D7B55BB7D8E7}" type="slidenum">
              <a:rPr lang="th-TH" smtClean="0">
                <a:solidFill>
                  <a:prstClr val="black">
                    <a:tint val="75000"/>
                  </a:prstClr>
                </a:solidFill>
              </a:rPr>
              <a:pPr>
                <a:defRPr/>
              </a:pPr>
              <a:t>33</a:t>
            </a:fld>
            <a:endParaRPr lang="th-TH" dirty="0">
              <a:solidFill>
                <a:prstClr val="black">
                  <a:tint val="75000"/>
                </a:prstClr>
              </a:solidFill>
            </a:endParaRPr>
          </a:p>
        </p:txBody>
      </p:sp>
      <p:sp>
        <p:nvSpPr>
          <p:cNvPr id="9" name="Text Box 9"/>
          <p:cNvSpPr txBox="1">
            <a:spLocks noChangeArrowheads="1"/>
          </p:cNvSpPr>
          <p:nvPr/>
        </p:nvSpPr>
        <p:spPr bwMode="auto">
          <a:xfrm>
            <a:off x="1" y="6096048"/>
            <a:ext cx="11203563" cy="584460"/>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800" dirty="0">
                <a:solidFill>
                  <a:prstClr val="black"/>
                </a:solidFill>
                <a:latin typeface="Arial" pitchFamily="34" charset="0"/>
                <a:cs typeface="Arial" pitchFamily="34" charset="0"/>
              </a:rPr>
              <a:t>Source: </a:t>
            </a:r>
            <a:r>
              <a:rPr lang="en-US" sz="800" dirty="0">
                <a:solidFill>
                  <a:srgbClr val="000000"/>
                </a:solidFill>
                <a:latin typeface="Arial" pitchFamily="34" charset="0"/>
                <a:ea typeface="SimSun" pitchFamily="2" charset="-122"/>
                <a:cs typeface="Arial" pitchFamily="34" charset="0"/>
              </a:rPr>
              <a:t>Prepared by </a:t>
            </a:r>
            <a:r>
              <a:rPr lang="en-US" sz="800" dirty="0">
                <a:solidFill>
                  <a:srgbClr val="000000"/>
                </a:solidFill>
                <a:latin typeface="Arial" pitchFamily="34" charset="0"/>
                <a:ea typeface="SimSun" pitchFamily="2" charset="-122"/>
                <a:cs typeface="Arial" pitchFamily="34" charset="0"/>
                <a:hlinkClick r:id="rId3"/>
              </a:rPr>
              <a:t>www.aidsdatahub.org</a:t>
            </a:r>
            <a:r>
              <a:rPr lang="en-US" sz="800" dirty="0">
                <a:solidFill>
                  <a:srgbClr val="000000"/>
                </a:solidFill>
                <a:latin typeface="Arial" pitchFamily="34" charset="0"/>
                <a:ea typeface="SimSun" pitchFamily="2" charset="-122"/>
                <a:cs typeface="Arial" pitchFamily="34" charset="0"/>
              </a:rPr>
              <a:t>  based on  1)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(2005). </a:t>
            </a:r>
            <a:r>
              <a:rPr lang="en-US" sz="800" dirty="0">
                <a:solidFill>
                  <a:srgbClr val="000000"/>
                </a:solidFill>
                <a:latin typeface="Arial" pitchFamily="34" charset="0"/>
                <a:ea typeface="SimSun" pitchFamily="2" charset="-122"/>
                <a:cs typeface="Arial" pitchFamily="34" charset="0"/>
              </a:rPr>
              <a:t>Second Generation Surveillance 2nd Round on HIV, STI and Behavior 2004, 2)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(2009). </a:t>
            </a:r>
            <a:r>
              <a:rPr lang="en-US" sz="800" dirty="0">
                <a:solidFill>
                  <a:prstClr val="black"/>
                </a:solidFill>
                <a:latin typeface="Arial" pitchFamily="34" charset="0"/>
                <a:ea typeface="SimSun" pitchFamily="2" charset="-122"/>
                <a:cs typeface="Arial" pitchFamily="34" charset="0"/>
              </a:rPr>
              <a:t>Integrated Behavioral Biological Surveillance 2008, 3)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(2009). </a:t>
            </a:r>
            <a:r>
              <a:rPr lang="en-GB" sz="800" dirty="0" err="1">
                <a:solidFill>
                  <a:prstClr val="black"/>
                </a:solidFill>
                <a:latin typeface="Arial" pitchFamily="34" charset="0"/>
                <a:ea typeface="SimSun" pitchFamily="2" charset="-122"/>
                <a:cs typeface="Arial" pitchFamily="34" charset="0"/>
              </a:rPr>
              <a:t>Behavioral</a:t>
            </a:r>
            <a:r>
              <a:rPr lang="en-GB" sz="800" dirty="0">
                <a:solidFill>
                  <a:prstClr val="black"/>
                </a:solidFill>
                <a:latin typeface="Arial" pitchFamily="34" charset="0"/>
                <a:ea typeface="SimSun" pitchFamily="2" charset="-122"/>
                <a:cs typeface="Arial" pitchFamily="34" charset="0"/>
              </a:rPr>
              <a:t> Survey among Service Women and Integrated Biological and </a:t>
            </a:r>
            <a:r>
              <a:rPr lang="en-GB" sz="800" dirty="0" err="1">
                <a:solidFill>
                  <a:prstClr val="black"/>
                </a:solidFill>
                <a:latin typeface="Arial" pitchFamily="34" charset="0"/>
                <a:ea typeface="SimSun" pitchFamily="2" charset="-122"/>
                <a:cs typeface="Arial" pitchFamily="34" charset="0"/>
              </a:rPr>
              <a:t>Behavioral</a:t>
            </a:r>
            <a:r>
              <a:rPr lang="en-GB" sz="800" dirty="0">
                <a:solidFill>
                  <a:prstClr val="black"/>
                </a:solidFill>
                <a:latin typeface="Arial" pitchFamily="34" charset="0"/>
                <a:ea typeface="SimSun" pitchFamily="2" charset="-122"/>
                <a:cs typeface="Arial" pitchFamily="34" charset="0"/>
              </a:rPr>
              <a:t> Surveillance Survey among Men who have Sex with Men in </a:t>
            </a:r>
            <a:r>
              <a:rPr lang="en-GB" sz="800" dirty="0" err="1">
                <a:solidFill>
                  <a:prstClr val="black"/>
                </a:solidFill>
                <a:latin typeface="Arial" pitchFamily="34" charset="0"/>
                <a:ea typeface="SimSun" pitchFamily="2" charset="-122"/>
                <a:cs typeface="Arial" pitchFamily="34" charset="0"/>
              </a:rPr>
              <a:t>Luang</a:t>
            </a:r>
            <a:r>
              <a:rPr lang="en-GB" sz="800" dirty="0">
                <a:solidFill>
                  <a:prstClr val="black"/>
                </a:solidFill>
                <a:latin typeface="Arial" pitchFamily="34" charset="0"/>
                <a:ea typeface="SimSun" pitchFamily="2" charset="-122"/>
                <a:cs typeface="Arial" pitchFamily="34" charset="0"/>
              </a:rPr>
              <a:t> </a:t>
            </a:r>
            <a:r>
              <a:rPr lang="en-GB" sz="800" dirty="0" err="1">
                <a:solidFill>
                  <a:prstClr val="black"/>
                </a:solidFill>
                <a:latin typeface="Arial" pitchFamily="34" charset="0"/>
                <a:ea typeface="SimSun" pitchFamily="2" charset="-122"/>
                <a:cs typeface="Arial" pitchFamily="34" charset="0"/>
              </a:rPr>
              <a:t>Prabang</a:t>
            </a:r>
            <a:r>
              <a:rPr lang="en-GB" sz="800" dirty="0">
                <a:solidFill>
                  <a:prstClr val="black"/>
                </a:solidFill>
                <a:latin typeface="Arial" pitchFamily="34" charset="0"/>
                <a:ea typeface="SimSun" pitchFamily="2" charset="-122"/>
                <a:cs typeface="Arial" pitchFamily="34" charset="0"/>
              </a:rPr>
              <a:t>,  4) </a:t>
            </a:r>
            <a:r>
              <a:rPr lang="en-US" sz="800" dirty="0">
                <a:latin typeface="Arial" pitchFamily="34" charset="0"/>
                <a:cs typeface="Arial" pitchFamily="34" charset="0"/>
              </a:rPr>
              <a:t>Center for HIV/AIDS/STI. Lao PDR 2011 Surveillance Survey: Integrated Biological and </a:t>
            </a:r>
            <a:r>
              <a:rPr lang="en-US" sz="800" dirty="0" err="1">
                <a:latin typeface="Arial" pitchFamily="34" charset="0"/>
                <a:cs typeface="Arial" pitchFamily="34" charset="0"/>
              </a:rPr>
              <a:t>Behavioural</a:t>
            </a:r>
            <a:r>
              <a:rPr lang="en-US" sz="800" dirty="0">
                <a:latin typeface="Arial" pitchFamily="34" charset="0"/>
                <a:cs typeface="Arial" pitchFamily="34" charset="0"/>
              </a:rPr>
              <a:t> Surveillance Survey among Service Women 2011; and 5) </a:t>
            </a:r>
            <a:r>
              <a:rPr lang="en-US" sz="800" dirty="0">
                <a:solidFill>
                  <a:srgbClr val="000000"/>
                </a:solidFill>
                <a:latin typeface="Arial" pitchFamily="34" charset="0"/>
                <a:ea typeface="SimSun" pitchFamily="2" charset="-122"/>
                <a:cs typeface="Arial" pitchFamily="34" charset="0"/>
              </a:rPr>
              <a:t>Preliminary IBBS Results. </a:t>
            </a:r>
            <a:r>
              <a:rPr lang="en-US" sz="800" dirty="0">
                <a:solidFill>
                  <a:prstClr val="black"/>
                </a:solidFill>
                <a:latin typeface="Arial" pitchFamily="34" charset="0"/>
                <a:ea typeface="SimSun" pitchFamily="2" charset="-122"/>
                <a:cs typeface="Arial" pitchFamily="34" charset="0"/>
              </a:rPr>
              <a:t>HIV prevalence, risk behaviors and characteristics of Men who have sex with men (MSM) in four provinces, Laos PDR, 2014 (PowerPoint Presentation: August 8, 2014)</a:t>
            </a:r>
          </a:p>
        </p:txBody>
      </p:sp>
      <p:graphicFrame>
        <p:nvGraphicFramePr>
          <p:cNvPr id="7" name="Chart 6"/>
          <p:cNvGraphicFramePr>
            <a:graphicFrameLocks noGrp="1"/>
          </p:cNvGraphicFramePr>
          <p:nvPr>
            <p:extLst>
              <p:ext uri="{D42A27DB-BD31-4B8C-83A1-F6EECF244321}">
                <p14:modId xmlns:p14="http://schemas.microsoft.com/office/powerpoint/2010/main" val="336400465"/>
              </p:ext>
            </p:extLst>
          </p:nvPr>
        </p:nvGraphicFramePr>
        <p:xfrm>
          <a:off x="2667000" y="2590800"/>
          <a:ext cx="6096000"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1412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26475"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service women with comprehensive HIV knowledge, </a:t>
            </a:r>
            <a:br>
              <a:rPr lang="en-US" dirty="0">
                <a:ea typeface="SimSun" pitchFamily="2" charset="-122"/>
                <a:cs typeface="Cordia New" pitchFamily="34" charset="-34"/>
              </a:rPr>
            </a:br>
            <a:r>
              <a:rPr lang="en-US" dirty="0">
                <a:ea typeface="SimSun" pitchFamily="2" charset="-122"/>
                <a:cs typeface="Cordia New" pitchFamily="34" charset="-34"/>
              </a:rPr>
              <a:t>2008 and 2011</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F98FC525-10F3-4792-BE25-3C431FAC848E}" type="slidenum">
              <a:rPr lang="th-TH" smtClean="0">
                <a:solidFill>
                  <a:prstClr val="black">
                    <a:tint val="75000"/>
                  </a:prstClr>
                </a:solidFill>
              </a:rPr>
              <a:pPr>
                <a:defRPr/>
              </a:pPr>
              <a:t>34</a:t>
            </a:fld>
            <a:endParaRPr lang="th-TH" dirty="0">
              <a:solidFill>
                <a:prstClr val="black">
                  <a:tint val="75000"/>
                </a:prstClr>
              </a:solidFill>
            </a:endParaRPr>
          </a:p>
        </p:txBody>
      </p:sp>
      <p:sp>
        <p:nvSpPr>
          <p:cNvPr id="7" name="Text Box 9"/>
          <p:cNvSpPr txBox="1">
            <a:spLocks noChangeArrowheads="1"/>
          </p:cNvSpPr>
          <p:nvPr/>
        </p:nvSpPr>
        <p:spPr bwMode="auto">
          <a:xfrm>
            <a:off x="226475" y="6443309"/>
            <a:ext cx="10746325"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2"/>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a:t>
            </a:r>
            <a:r>
              <a:rPr lang="en-US" sz="900" dirty="0">
                <a:solidFill>
                  <a:prstClr val="black"/>
                </a:solidFill>
                <a:latin typeface="Arial" pitchFamily="34" charset="0"/>
                <a:ea typeface="SimSun" pitchFamily="2" charset="-122"/>
                <a:cs typeface="Arial" pitchFamily="34" charset="0"/>
              </a:rPr>
              <a:t>Integrated Behavioral Biological Surveillance 2008, </a:t>
            </a:r>
            <a:r>
              <a:rPr lang="en-GB" sz="900" dirty="0">
                <a:solidFill>
                  <a:prstClr val="black"/>
                </a:solidFill>
                <a:latin typeface="Arial" pitchFamily="34" charset="0"/>
                <a:ea typeface="SimSun" pitchFamily="2" charset="-122"/>
                <a:cs typeface="Arial" pitchFamily="34" charset="0"/>
              </a:rPr>
              <a:t>and </a:t>
            </a:r>
            <a:r>
              <a:rPr lang="en-US" sz="900" dirty="0">
                <a:latin typeface="Arial" pitchFamily="34" charset="0"/>
                <a:cs typeface="Arial" pitchFamily="34" charset="0"/>
              </a:rPr>
              <a:t>Center for HIV/AIDS/STI. Lao PDR 2011 Surveillance Survey: Integrated Biological and </a:t>
            </a:r>
            <a:r>
              <a:rPr lang="en-US" sz="900" dirty="0" err="1">
                <a:latin typeface="Arial" pitchFamily="34" charset="0"/>
                <a:cs typeface="Arial" pitchFamily="34" charset="0"/>
              </a:rPr>
              <a:t>Behavioural</a:t>
            </a:r>
            <a:r>
              <a:rPr lang="en-US" sz="900" dirty="0">
                <a:latin typeface="Arial" pitchFamily="34" charset="0"/>
                <a:cs typeface="Arial" pitchFamily="34" charset="0"/>
              </a:rPr>
              <a:t> Surveillance Survey among Service Women 2011</a:t>
            </a:r>
            <a:endParaRPr lang="en-GB" sz="900" dirty="0">
              <a:solidFill>
                <a:prstClr val="black"/>
              </a:solidFill>
              <a:latin typeface="Arial" pitchFamily="34" charset="0"/>
              <a:ea typeface="SimSun" pitchFamily="2" charset="-122"/>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3843039127"/>
              </p:ext>
            </p:extLst>
          </p:nvPr>
        </p:nvGraphicFramePr>
        <p:xfrm>
          <a:off x="1676400" y="2438400"/>
          <a:ext cx="8610600" cy="41572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3897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with comprehensive HIV knowledge, 2014</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C09EDAB-C8A8-4DCA-9EAC-1039CF467AB7}" type="slidenum">
              <a:rPr lang="th-TH" smtClean="0">
                <a:solidFill>
                  <a:prstClr val="black">
                    <a:tint val="75000"/>
                  </a:prstClr>
                </a:solidFill>
              </a:rPr>
              <a:pPr>
                <a:defRPr/>
              </a:pPr>
              <a:t>35</a:t>
            </a:fld>
            <a:endParaRPr lang="th-TH" dirty="0">
              <a:solidFill>
                <a:prstClr val="black">
                  <a:tint val="75000"/>
                </a:prstClr>
              </a:solidFill>
            </a:endParaRPr>
          </a:p>
        </p:txBody>
      </p:sp>
      <p:sp>
        <p:nvSpPr>
          <p:cNvPr id="74756" name="Text Box 9"/>
          <p:cNvSpPr txBox="1">
            <a:spLocks noChangeArrowheads="1"/>
          </p:cNvSpPr>
          <p:nvPr/>
        </p:nvSpPr>
        <p:spPr bwMode="auto">
          <a:xfrm>
            <a:off x="226475" y="6367109"/>
            <a:ext cx="10746325" cy="23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4" tIns="45564" rIns="91114" bIns="4556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r>
              <a:rPr lang="en-US" altLang="ja-JP" sz="900" dirty="0">
                <a:solidFill>
                  <a:prstClr val="black"/>
                </a:solidFill>
                <a:cs typeface="SimSun" pitchFamily="2" charset="-122"/>
              </a:rPr>
              <a:t>Source: </a:t>
            </a:r>
            <a:r>
              <a:rPr lang="en-US" sz="900" dirty="0">
                <a:solidFill>
                  <a:srgbClr val="000000"/>
                </a:solidFill>
                <a:ea typeface="SimSun" pitchFamily="2" charset="-122"/>
                <a:cs typeface="Angsana New" pitchFamily="18" charset="-34"/>
              </a:rPr>
              <a:t>Prepared by </a:t>
            </a:r>
            <a:r>
              <a:rPr lang="en-US" sz="900" dirty="0">
                <a:solidFill>
                  <a:srgbClr val="000000"/>
                </a:solidFill>
                <a:ea typeface="SimSun" pitchFamily="2" charset="-122"/>
                <a:cs typeface="Angsana New" pitchFamily="18" charset="-34"/>
                <a:hlinkClick r:id="rId3"/>
              </a:rPr>
              <a:t>www.aidsdatahub.org</a:t>
            </a:r>
            <a:r>
              <a:rPr lang="en-US" sz="900" dirty="0">
                <a:solidFill>
                  <a:srgbClr val="000000"/>
                </a:solidFill>
                <a:ea typeface="SimSun" pitchFamily="2" charset="-122"/>
                <a:cs typeface="Angsana New" pitchFamily="18" charset="-34"/>
              </a:rPr>
              <a:t>  based on </a:t>
            </a:r>
            <a:r>
              <a:rPr lang="en-US" sz="900" dirty="0">
                <a:solidFill>
                  <a:prstClr val="black"/>
                </a:solidFill>
                <a:ea typeface="SimSun" pitchFamily="2" charset="-122"/>
              </a:rPr>
              <a:t>HIV prevalence, risk behaviors and characteristics of Men who have sex with men (MSM) in four provinces, Laos PDR, 2014 (Preliminary IBBS results)</a:t>
            </a:r>
          </a:p>
        </p:txBody>
      </p:sp>
      <p:graphicFrame>
        <p:nvGraphicFramePr>
          <p:cNvPr id="6" name="Chart 5"/>
          <p:cNvGraphicFramePr>
            <a:graphicFrameLocks/>
          </p:cNvGraphicFramePr>
          <p:nvPr>
            <p:extLst>
              <p:ext uri="{D42A27DB-BD31-4B8C-83A1-F6EECF244321}">
                <p14:modId xmlns:p14="http://schemas.microsoft.com/office/powerpoint/2010/main" val="4009822341"/>
              </p:ext>
            </p:extLst>
          </p:nvPr>
        </p:nvGraphicFramePr>
        <p:xfrm>
          <a:off x="2933716" y="2362204"/>
          <a:ext cx="5772151" cy="3838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7371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15645"/>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financing, 2020</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Rectangle 4"/>
          <p:cNvSpPr/>
          <p:nvPr/>
        </p:nvSpPr>
        <p:spPr>
          <a:xfrm>
            <a:off x="76250" y="6565685"/>
            <a:ext cx="4704476" cy="230517"/>
          </a:xfrm>
          <a:prstGeom prst="rect">
            <a:avLst/>
          </a:prstGeom>
        </p:spPr>
        <p:txBody>
          <a:bodyPr wrap="none" lIns="91114" tIns="45564" rIns="91114" bIns="4556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HIV Financial Dashboard</a:t>
            </a:r>
            <a:endParaRPr lang="en-GB" sz="900" dirty="0">
              <a:latin typeface="Arial" pitchFamily="34" charset="0"/>
              <a:cs typeface="Arial" pitchFamily="34" charset="0"/>
            </a:endParaRPr>
          </a:p>
        </p:txBody>
      </p:sp>
      <p:grpSp>
        <p:nvGrpSpPr>
          <p:cNvPr id="4" name="Group 3">
            <a:extLst>
              <a:ext uri="{FF2B5EF4-FFF2-40B4-BE49-F238E27FC236}">
                <a16:creationId xmlns:a16="http://schemas.microsoft.com/office/drawing/2014/main" id="{DAFD8BF8-4DAC-4E1D-BE5D-2B9996083B36}"/>
              </a:ext>
            </a:extLst>
          </p:cNvPr>
          <p:cNvGrpSpPr/>
          <p:nvPr/>
        </p:nvGrpSpPr>
        <p:grpSpPr>
          <a:xfrm>
            <a:off x="1533989" y="2527522"/>
            <a:ext cx="9124020" cy="3568478"/>
            <a:chOff x="1533989" y="2527522"/>
            <a:chExt cx="9124020" cy="3568478"/>
          </a:xfrm>
        </p:grpSpPr>
        <p:grpSp>
          <p:nvGrpSpPr>
            <p:cNvPr id="6" name="Group 5">
              <a:extLst>
                <a:ext uri="{FF2B5EF4-FFF2-40B4-BE49-F238E27FC236}">
                  <a16:creationId xmlns:a16="http://schemas.microsoft.com/office/drawing/2014/main" id="{51A166D8-E850-4219-B035-83817B449537}"/>
                </a:ext>
              </a:extLst>
            </p:cNvPr>
            <p:cNvGrpSpPr/>
            <p:nvPr/>
          </p:nvGrpSpPr>
          <p:grpSpPr>
            <a:xfrm>
              <a:off x="1533989" y="2527522"/>
              <a:ext cx="9124020" cy="3568478"/>
              <a:chOff x="0" y="0"/>
              <a:chExt cx="9124020" cy="3568478"/>
            </a:xfrm>
          </p:grpSpPr>
          <p:grpSp>
            <p:nvGrpSpPr>
              <p:cNvPr id="8" name="Group 7">
                <a:extLst>
                  <a:ext uri="{FF2B5EF4-FFF2-40B4-BE49-F238E27FC236}">
                    <a16:creationId xmlns:a16="http://schemas.microsoft.com/office/drawing/2014/main" id="{AB5ADD48-A58C-43F7-87A2-941203FDED7F}"/>
                  </a:ext>
                </a:extLst>
              </p:cNvPr>
              <p:cNvGrpSpPr/>
              <p:nvPr/>
            </p:nvGrpSpPr>
            <p:grpSpPr>
              <a:xfrm>
                <a:off x="0" y="0"/>
                <a:ext cx="9124020" cy="3568478"/>
                <a:chOff x="0" y="0"/>
                <a:chExt cx="8636306" cy="3612575"/>
              </a:xfrm>
            </p:grpSpPr>
            <p:graphicFrame>
              <p:nvGraphicFramePr>
                <p:cNvPr id="17" name="Chart 16">
                  <a:extLst>
                    <a:ext uri="{FF2B5EF4-FFF2-40B4-BE49-F238E27FC236}">
                      <a16:creationId xmlns:a16="http://schemas.microsoft.com/office/drawing/2014/main" id="{1018C7BA-4551-47E7-9862-344D57602372}"/>
                    </a:ext>
                  </a:extLst>
                </p:cNvPr>
                <p:cNvGraphicFramePr>
                  <a:graphicFrameLocks/>
                </p:cNvGraphicFramePr>
                <p:nvPr/>
              </p:nvGraphicFramePr>
              <p:xfrm>
                <a:off x="0" y="185652"/>
                <a:ext cx="4168607" cy="34269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11A6FE98-2D72-4309-BAC5-FC20DCCA1A17}"/>
                    </a:ext>
                  </a:extLst>
                </p:cNvPr>
                <p:cNvGraphicFramePr>
                  <a:graphicFrameLocks/>
                </p:cNvGraphicFramePr>
                <p:nvPr/>
              </p:nvGraphicFramePr>
              <p:xfrm>
                <a:off x="4467699" y="180819"/>
                <a:ext cx="4168607" cy="3431755"/>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Group 18">
                  <a:extLst>
                    <a:ext uri="{FF2B5EF4-FFF2-40B4-BE49-F238E27FC236}">
                      <a16:creationId xmlns:a16="http://schemas.microsoft.com/office/drawing/2014/main" id="{CAD749B8-D0D3-4413-A1DF-A83F48584F08}"/>
                    </a:ext>
                  </a:extLst>
                </p:cNvPr>
                <p:cNvGrpSpPr/>
                <p:nvPr/>
              </p:nvGrpSpPr>
              <p:grpSpPr>
                <a:xfrm>
                  <a:off x="1047749" y="2515780"/>
                  <a:ext cx="1512000" cy="984660"/>
                  <a:chOff x="1047749" y="2515783"/>
                  <a:chExt cx="1512000" cy="984660"/>
                </a:xfrm>
              </p:grpSpPr>
              <p:sp>
                <p:nvSpPr>
                  <p:cNvPr id="26" name="TextBox 5">
                    <a:extLst>
                      <a:ext uri="{FF2B5EF4-FFF2-40B4-BE49-F238E27FC236}">
                        <a16:creationId xmlns:a16="http://schemas.microsoft.com/office/drawing/2014/main" id="{B4CB0A0E-5F49-403E-9472-624C290E36E7}"/>
                      </a:ext>
                    </a:extLst>
                  </p:cNvPr>
                  <p:cNvSpPr txBox="1"/>
                  <p:nvPr/>
                </p:nvSpPr>
                <p:spPr>
                  <a:xfrm>
                    <a:off x="1047749" y="3036099"/>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90%</a:t>
                    </a:r>
                  </a:p>
                </p:txBody>
              </p:sp>
              <p:cxnSp>
                <p:nvCxnSpPr>
                  <p:cNvPr id="27" name="Straight Connector 26">
                    <a:extLst>
                      <a:ext uri="{FF2B5EF4-FFF2-40B4-BE49-F238E27FC236}">
                        <a16:creationId xmlns:a16="http://schemas.microsoft.com/office/drawing/2014/main" id="{4B2E6B72-6B76-40A9-82A0-AC6E02DBBD4C}"/>
                      </a:ext>
                    </a:extLst>
                  </p:cNvPr>
                  <p:cNvCxnSpPr/>
                  <p:nvPr/>
                </p:nvCxnSpPr>
                <p:spPr>
                  <a:xfrm rot="5400000">
                    <a:off x="926362" y="2785783"/>
                    <a:ext cx="540000" cy="0"/>
                  </a:xfrm>
                  <a:prstGeom prst="line">
                    <a:avLst/>
                  </a:prstGeom>
                  <a:noFill/>
                  <a:ln w="12700" cap="flat" cmpd="sng" algn="ctr">
                    <a:solidFill>
                      <a:sysClr val="windowText" lastClr="000000"/>
                    </a:solidFill>
                    <a:prstDash val="solid"/>
                  </a:ln>
                  <a:effectLst/>
                </p:spPr>
              </p:cxnSp>
            </p:grpSp>
            <p:grpSp>
              <p:nvGrpSpPr>
                <p:cNvPr id="20" name="Group 19">
                  <a:extLst>
                    <a:ext uri="{FF2B5EF4-FFF2-40B4-BE49-F238E27FC236}">
                      <a16:creationId xmlns:a16="http://schemas.microsoft.com/office/drawing/2014/main" id="{215084E9-F750-42F2-A280-89A49126996B}"/>
                    </a:ext>
                  </a:extLst>
                </p:cNvPr>
                <p:cNvGrpSpPr/>
                <p:nvPr/>
              </p:nvGrpSpPr>
              <p:grpSpPr>
                <a:xfrm>
                  <a:off x="1035840" y="523894"/>
                  <a:ext cx="1654972" cy="466870"/>
                  <a:chOff x="1035840" y="523894"/>
                  <a:chExt cx="1654972" cy="466869"/>
                </a:xfrm>
              </p:grpSpPr>
              <p:sp>
                <p:nvSpPr>
                  <p:cNvPr id="24" name="TextBox 5">
                    <a:extLst>
                      <a:ext uri="{FF2B5EF4-FFF2-40B4-BE49-F238E27FC236}">
                        <a16:creationId xmlns:a16="http://schemas.microsoft.com/office/drawing/2014/main" id="{3A08424D-76CE-4651-9D98-1586D36E539C}"/>
                      </a:ext>
                    </a:extLst>
                  </p:cNvPr>
                  <p:cNvSpPr txBox="1"/>
                  <p:nvPr/>
                </p:nvSpPr>
                <p:spPr>
                  <a:xfrm>
                    <a:off x="1035840" y="523894"/>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10%</a:t>
                    </a:r>
                  </a:p>
                </p:txBody>
              </p:sp>
              <p:cxnSp>
                <p:nvCxnSpPr>
                  <p:cNvPr id="25" name="Straight Connector 24">
                    <a:extLst>
                      <a:ext uri="{FF2B5EF4-FFF2-40B4-BE49-F238E27FC236}">
                        <a16:creationId xmlns:a16="http://schemas.microsoft.com/office/drawing/2014/main" id="{E9C12973-D660-4F35-8630-C59643A5F8C7}"/>
                      </a:ext>
                    </a:extLst>
                  </p:cNvPr>
                  <p:cNvCxnSpPr/>
                  <p:nvPr/>
                </p:nvCxnSpPr>
                <p:spPr>
                  <a:xfrm rot="5400000">
                    <a:off x="2528812" y="828764"/>
                    <a:ext cx="323999" cy="0"/>
                  </a:xfrm>
                  <a:prstGeom prst="line">
                    <a:avLst/>
                  </a:prstGeom>
                  <a:noFill/>
                  <a:ln w="12700" cap="flat" cmpd="sng" algn="ctr">
                    <a:solidFill>
                      <a:sysClr val="windowText" lastClr="000000"/>
                    </a:solidFill>
                    <a:prstDash val="solid"/>
                  </a:ln>
                  <a:effectLst/>
                </p:spPr>
              </p:cxnSp>
            </p:grpSp>
            <p:cxnSp>
              <p:nvCxnSpPr>
                <p:cNvPr id="21" name="Straight Connector 20">
                  <a:extLst>
                    <a:ext uri="{FF2B5EF4-FFF2-40B4-BE49-F238E27FC236}">
                      <a16:creationId xmlns:a16="http://schemas.microsoft.com/office/drawing/2014/main" id="{7C49DF0F-F832-408E-B91D-F8C02B706C9D}"/>
                    </a:ext>
                  </a:extLst>
                </p:cNvPr>
                <p:cNvCxnSpPr/>
                <p:nvPr/>
              </p:nvCxnSpPr>
              <p:spPr>
                <a:xfrm>
                  <a:off x="2250279" y="666750"/>
                  <a:ext cx="432000" cy="0"/>
                </a:xfrm>
                <a:prstGeom prst="line">
                  <a:avLst/>
                </a:prstGeom>
                <a:noFill/>
                <a:ln w="12700" cap="flat" cmpd="sng" algn="ctr">
                  <a:solidFill>
                    <a:sysClr val="windowText" lastClr="000000"/>
                  </a:solidFill>
                  <a:prstDash val="solid"/>
                </a:ln>
                <a:effectLst/>
              </p:spPr>
            </p:cxnSp>
            <p:sp>
              <p:nvSpPr>
                <p:cNvPr id="22" name="Rectangle 21">
                  <a:extLst>
                    <a:ext uri="{FF2B5EF4-FFF2-40B4-BE49-F238E27FC236}">
                      <a16:creationId xmlns:a16="http://schemas.microsoft.com/office/drawing/2014/main" id="{F948AD07-60CF-4711-A64F-587FD1BAAA53}"/>
                    </a:ext>
                  </a:extLst>
                </p:cNvPr>
                <p:cNvSpPr/>
                <p:nvPr/>
              </p:nvSpPr>
              <p:spPr>
                <a:xfrm>
                  <a:off x="225660" y="0"/>
                  <a:ext cx="4060312"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23" name="Rectangle 22">
                  <a:extLst>
                    <a:ext uri="{FF2B5EF4-FFF2-40B4-BE49-F238E27FC236}">
                      <a16:creationId xmlns:a16="http://schemas.microsoft.com/office/drawing/2014/main" id="{EAD62D27-49C3-429B-9406-9DE5FAAE548B}"/>
                    </a:ext>
                  </a:extLst>
                </p:cNvPr>
                <p:cNvSpPr/>
                <p:nvPr/>
              </p:nvSpPr>
              <p:spPr>
                <a:xfrm>
                  <a:off x="4640357" y="0"/>
                  <a:ext cx="3791275"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grpSp>
          <p:sp>
            <p:nvSpPr>
              <p:cNvPr id="9" name="TextBox 7">
                <a:extLst>
                  <a:ext uri="{FF2B5EF4-FFF2-40B4-BE49-F238E27FC236}">
                    <a16:creationId xmlns:a16="http://schemas.microsoft.com/office/drawing/2014/main" id="{1770A700-6C59-4857-80F3-40BAE573EDA4}"/>
                  </a:ext>
                </a:extLst>
              </p:cNvPr>
              <p:cNvSpPr txBox="1"/>
              <p:nvPr/>
            </p:nvSpPr>
            <p:spPr>
              <a:xfrm>
                <a:off x="5243601" y="388496"/>
                <a:ext cx="2033323" cy="57238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p:txBody>
          </p:sp>
          <p:sp>
            <p:nvSpPr>
              <p:cNvPr id="10" name="TextBox 4">
                <a:extLst>
                  <a:ext uri="{FF2B5EF4-FFF2-40B4-BE49-F238E27FC236}">
                    <a16:creationId xmlns:a16="http://schemas.microsoft.com/office/drawing/2014/main" id="{A7AE0326-66DC-472E-B4B6-E084C0253BA3}"/>
                  </a:ext>
                </a:extLst>
              </p:cNvPr>
              <p:cNvSpPr txBox="1"/>
              <p:nvPr/>
            </p:nvSpPr>
            <p:spPr>
              <a:xfrm>
                <a:off x="4934503" y="3176015"/>
                <a:ext cx="2053067" cy="25108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p:txBody>
          </p:sp>
          <p:sp>
            <p:nvSpPr>
              <p:cNvPr id="11" name="TextBox 5">
                <a:extLst>
                  <a:ext uri="{FF2B5EF4-FFF2-40B4-BE49-F238E27FC236}">
                    <a16:creationId xmlns:a16="http://schemas.microsoft.com/office/drawing/2014/main" id="{AB41CFF9-5AD5-4B73-86D9-E46B44A70216}"/>
                  </a:ext>
                </a:extLst>
              </p:cNvPr>
              <p:cNvSpPr txBox="1"/>
              <p:nvPr/>
            </p:nvSpPr>
            <p:spPr>
              <a:xfrm>
                <a:off x="7263311" y="1179656"/>
                <a:ext cx="1355722" cy="41110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p:txBody>
          </p:sp>
          <p:sp>
            <p:nvSpPr>
              <p:cNvPr id="12" name="TextBox 7">
                <a:extLst>
                  <a:ext uri="{FF2B5EF4-FFF2-40B4-BE49-F238E27FC236}">
                    <a16:creationId xmlns:a16="http://schemas.microsoft.com/office/drawing/2014/main" id="{14BCFACD-C5D1-413C-AD34-501BAE091338}"/>
                  </a:ext>
                </a:extLst>
              </p:cNvPr>
              <p:cNvSpPr txBox="1"/>
              <p:nvPr/>
            </p:nvSpPr>
            <p:spPr>
              <a:xfrm>
                <a:off x="7202072" y="2977006"/>
                <a:ext cx="1530058" cy="25136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Other prevention</a:t>
                </a:r>
              </a:p>
            </p:txBody>
          </p:sp>
          <p:cxnSp>
            <p:nvCxnSpPr>
              <p:cNvPr id="13" name="Straight Connector 12">
                <a:extLst>
                  <a:ext uri="{FF2B5EF4-FFF2-40B4-BE49-F238E27FC236}">
                    <a16:creationId xmlns:a16="http://schemas.microsoft.com/office/drawing/2014/main" id="{F31C052E-6E6B-4348-ABCD-0D871B353C29}"/>
                  </a:ext>
                </a:extLst>
              </p:cNvPr>
              <p:cNvCxnSpPr/>
              <p:nvPr/>
            </p:nvCxnSpPr>
            <p:spPr>
              <a:xfrm>
                <a:off x="7052316" y="1309323"/>
                <a:ext cx="230307" cy="0"/>
              </a:xfrm>
              <a:prstGeom prst="line">
                <a:avLst/>
              </a:prstGeom>
              <a:noFill/>
              <a:ln w="12700" cap="flat" cmpd="sng" algn="ctr">
                <a:solidFill>
                  <a:sysClr val="windowText" lastClr="000000"/>
                </a:solidFill>
                <a:prstDash val="solid"/>
              </a:ln>
              <a:effectLst/>
            </p:spPr>
          </p:cxnSp>
          <p:cxnSp>
            <p:nvCxnSpPr>
              <p:cNvPr id="14" name="Straight Connector 13">
                <a:extLst>
                  <a:ext uri="{FF2B5EF4-FFF2-40B4-BE49-F238E27FC236}">
                    <a16:creationId xmlns:a16="http://schemas.microsoft.com/office/drawing/2014/main" id="{20F1936A-EE57-4DBE-BBAD-C7F577365337}"/>
                  </a:ext>
                </a:extLst>
              </p:cNvPr>
              <p:cNvCxnSpPr/>
              <p:nvPr/>
            </p:nvCxnSpPr>
            <p:spPr>
              <a:xfrm>
                <a:off x="5421321" y="633674"/>
                <a:ext cx="0" cy="451503"/>
              </a:xfrm>
              <a:prstGeom prst="line">
                <a:avLst/>
              </a:prstGeom>
              <a:noFill/>
              <a:ln w="12700" cap="flat" cmpd="sng" algn="ctr">
                <a:solidFill>
                  <a:sysClr val="windowText" lastClr="000000"/>
                </a:solidFill>
                <a:prstDash val="solid"/>
              </a:ln>
              <a:effectLst/>
            </p:spPr>
          </p:cxnSp>
          <p:cxnSp>
            <p:nvCxnSpPr>
              <p:cNvPr id="15" name="Straight Connector 14">
                <a:extLst>
                  <a:ext uri="{FF2B5EF4-FFF2-40B4-BE49-F238E27FC236}">
                    <a16:creationId xmlns:a16="http://schemas.microsoft.com/office/drawing/2014/main" id="{D0119024-39A7-44A1-9B6B-3B0C37236346}"/>
                  </a:ext>
                </a:extLst>
              </p:cNvPr>
              <p:cNvCxnSpPr/>
              <p:nvPr/>
            </p:nvCxnSpPr>
            <p:spPr>
              <a:xfrm>
                <a:off x="5963389" y="3111278"/>
                <a:ext cx="1296117" cy="0"/>
              </a:xfrm>
              <a:prstGeom prst="line">
                <a:avLst/>
              </a:prstGeom>
              <a:noFill/>
              <a:ln w="12700" cap="flat" cmpd="sng" algn="ctr">
                <a:solidFill>
                  <a:sysClr val="windowText" lastClr="000000"/>
                </a:solidFill>
                <a:prstDash val="solid"/>
              </a:ln>
              <a:effectLst/>
            </p:spPr>
          </p:cxnSp>
          <p:cxnSp>
            <p:nvCxnSpPr>
              <p:cNvPr id="16" name="Straight Connector 15">
                <a:extLst>
                  <a:ext uri="{FF2B5EF4-FFF2-40B4-BE49-F238E27FC236}">
                    <a16:creationId xmlns:a16="http://schemas.microsoft.com/office/drawing/2014/main" id="{08C15C23-909A-4B44-B401-6AF234056216}"/>
                  </a:ext>
                </a:extLst>
              </p:cNvPr>
              <p:cNvCxnSpPr/>
              <p:nvPr/>
            </p:nvCxnSpPr>
            <p:spPr>
              <a:xfrm>
                <a:off x="5068269" y="2247643"/>
                <a:ext cx="0" cy="958772"/>
              </a:xfrm>
              <a:prstGeom prst="line">
                <a:avLst/>
              </a:prstGeom>
              <a:noFill/>
              <a:ln w="12700" cap="flat" cmpd="sng" algn="ctr">
                <a:solidFill>
                  <a:sysClr val="windowText" lastClr="000000"/>
                </a:solidFill>
                <a:prstDash val="solid"/>
              </a:ln>
              <a:effectLst/>
            </p:spPr>
          </p:cxnSp>
        </p:grpSp>
        <p:sp>
          <p:nvSpPr>
            <p:cNvPr id="28" name="TextBox 3">
              <a:extLst>
                <a:ext uri="{FF2B5EF4-FFF2-40B4-BE49-F238E27FC236}">
                  <a16:creationId xmlns:a16="http://schemas.microsoft.com/office/drawing/2014/main" id="{AFE39116-B6CC-4DB1-B68D-8B5B4BAD30E1}"/>
                </a:ext>
              </a:extLst>
            </p:cNvPr>
            <p:cNvSpPr txBox="1"/>
            <p:nvPr/>
          </p:nvSpPr>
          <p:spPr>
            <a:xfrm>
              <a:off x="3131229" y="3909369"/>
              <a:ext cx="1209537" cy="818689"/>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4.2</a:t>
              </a:r>
              <a:r>
                <a:rPr kumimoji="0" lang="en-GB"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million US$</a:t>
              </a:r>
            </a:p>
          </p:txBody>
        </p:sp>
      </p:grpSp>
      <p:cxnSp>
        <p:nvCxnSpPr>
          <p:cNvPr id="29" name="Straight Connector 28">
            <a:extLst>
              <a:ext uri="{FF2B5EF4-FFF2-40B4-BE49-F238E27FC236}">
                <a16:creationId xmlns:a16="http://schemas.microsoft.com/office/drawing/2014/main" id="{35CC755E-4C5E-424A-989E-066EE646664F}"/>
              </a:ext>
            </a:extLst>
          </p:cNvPr>
          <p:cNvCxnSpPr/>
          <p:nvPr/>
        </p:nvCxnSpPr>
        <p:spPr>
          <a:xfrm>
            <a:off x="7503845" y="5547360"/>
            <a:ext cx="0" cy="91440"/>
          </a:xfrm>
          <a:prstGeom prst="line">
            <a:avLst/>
          </a:prstGeom>
          <a:noFill/>
          <a:ln w="12700" cap="flat" cmpd="sng" algn="ctr">
            <a:solidFill>
              <a:sysClr val="windowText" lastClr="000000"/>
            </a:solidFill>
            <a:prstDash val="solid"/>
          </a:ln>
          <a:effectLst/>
        </p:spPr>
      </p:cxnSp>
    </p:spTree>
    <p:extLst>
      <p:ext uri="{BB962C8B-B14F-4D97-AF65-F5344CB8AC3E}">
        <p14:creationId xmlns:p14="http://schemas.microsoft.com/office/powerpoint/2010/main" val="976458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2006 - 2020</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Rectangle 4"/>
          <p:cNvSpPr/>
          <p:nvPr/>
        </p:nvSpPr>
        <p:spPr>
          <a:xfrm>
            <a:off x="76250" y="6565685"/>
            <a:ext cx="4704476" cy="230517"/>
          </a:xfrm>
          <a:prstGeom prst="rect">
            <a:avLst/>
          </a:prstGeom>
        </p:spPr>
        <p:txBody>
          <a:bodyPr wrap="none" lIns="91114" tIns="45564" rIns="91114" bIns="4556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HIV Financial Dashboard</a:t>
            </a:r>
            <a:endParaRPr lang="en-GB" sz="9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A9899A3C-6491-4A22-9561-28E12E6C3926}"/>
              </a:ext>
            </a:extLst>
          </p:cNvPr>
          <p:cNvGraphicFramePr>
            <a:graphicFrameLocks/>
          </p:cNvGraphicFramePr>
          <p:nvPr>
            <p:extLst>
              <p:ext uri="{D42A27DB-BD31-4B8C-83A1-F6EECF244321}">
                <p14:modId xmlns:p14="http://schemas.microsoft.com/office/powerpoint/2010/main" val="4052946735"/>
              </p:ext>
            </p:extLst>
          </p:nvPr>
        </p:nvGraphicFramePr>
        <p:xfrm>
          <a:off x="1911350" y="2089150"/>
          <a:ext cx="8369300" cy="4006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671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2006-2011</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Rectangle 4"/>
          <p:cNvSpPr/>
          <p:nvPr/>
        </p:nvSpPr>
        <p:spPr>
          <a:xfrm>
            <a:off x="37763" y="6571199"/>
            <a:ext cx="4204339" cy="230517"/>
          </a:xfrm>
          <a:prstGeom prst="rect">
            <a:avLst/>
          </a:prstGeom>
        </p:spPr>
        <p:txBody>
          <a:bodyPr wrap="none" lIns="91114" tIns="45564" rIns="91114" bIns="4556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4"/>
              </a:rPr>
              <a:t>www.aidsinfoonline.org</a:t>
            </a:r>
            <a:r>
              <a:rPr lang="en-US" sz="900" dirty="0">
                <a:solidFill>
                  <a:prstClr val="black"/>
                </a:solidFill>
                <a:latin typeface="Arial" pitchFamily="34" charset="0"/>
                <a:cs typeface="Arial" pitchFamily="34" charset="0"/>
              </a:rPr>
              <a:t>  </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124842814"/>
              </p:ext>
            </p:extLst>
          </p:nvPr>
        </p:nvGraphicFramePr>
        <p:xfrm>
          <a:off x="2362200" y="2057400"/>
          <a:ext cx="7620000"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6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service category,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40</a:t>
            </a:fld>
            <a:endParaRPr lang="th-TH" dirty="0">
              <a:solidFill>
                <a:prstClr val="black">
                  <a:tint val="75000"/>
                </a:prstClr>
              </a:solidFill>
            </a:endParaRPr>
          </a:p>
        </p:txBody>
      </p:sp>
      <p:sp>
        <p:nvSpPr>
          <p:cNvPr id="5" name="TextBox 1"/>
          <p:cNvSpPr txBox="1"/>
          <p:nvPr/>
        </p:nvSpPr>
        <p:spPr>
          <a:xfrm>
            <a:off x="226476" y="6557753"/>
            <a:ext cx="6778615" cy="330622"/>
          </a:xfrm>
          <a:prstGeom prst="rect">
            <a:avLst/>
          </a:prstGeom>
        </p:spPr>
        <p:txBody>
          <a:bodyPr wrap="square" lIns="91114" tIns="45564" rIns="91114" bIns="45564"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 action="ppaction://noaction"/>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593291586"/>
              </p:ext>
            </p:extLst>
          </p:nvPr>
        </p:nvGraphicFramePr>
        <p:xfrm>
          <a:off x="2209800" y="2164649"/>
          <a:ext cx="7848600" cy="43123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8642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430000" cy="504000"/>
          </a:xfrm>
        </p:spPr>
        <p:txBody>
          <a:bodyPr/>
          <a:lstStyle/>
          <a:p>
            <a:r>
              <a:rPr lang="en-US" dirty="0"/>
              <a:t>Proportion of total prevention </a:t>
            </a:r>
            <a:r>
              <a:rPr lang="en-US" dirty="0" err="1"/>
              <a:t>programme</a:t>
            </a:r>
            <a:r>
              <a:rPr lang="en-US" dirty="0"/>
              <a:t> spending on key populations at higher risk, 2007-2011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41</a:t>
            </a:fld>
            <a:endParaRPr lang="th-TH" dirty="0">
              <a:solidFill>
                <a:prstClr val="black">
                  <a:tint val="75000"/>
                </a:prstClr>
              </a:solidFill>
            </a:endParaRPr>
          </a:p>
        </p:txBody>
      </p:sp>
      <p:sp>
        <p:nvSpPr>
          <p:cNvPr id="5" name="TextBox 1"/>
          <p:cNvSpPr txBox="1"/>
          <p:nvPr/>
        </p:nvSpPr>
        <p:spPr>
          <a:xfrm>
            <a:off x="76200" y="6513920"/>
            <a:ext cx="6602563" cy="246611"/>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 action="ppaction://noaction"/>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671128801"/>
              </p:ext>
            </p:extLst>
          </p:nvPr>
        </p:nvGraphicFramePr>
        <p:xfrm>
          <a:off x="1828807" y="2438400"/>
          <a:ext cx="8305801"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4464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HIV prevention programmes by funding source, 2007-2011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5" name="TextBox 1"/>
          <p:cNvSpPr txBox="1"/>
          <p:nvPr/>
        </p:nvSpPr>
        <p:spPr>
          <a:xfrm>
            <a:off x="25140" y="6514499"/>
            <a:ext cx="7548483" cy="247058"/>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GB" sz="900" dirty="0">
                <a:solidFill>
                  <a:prstClr val="black"/>
                </a:solidFill>
                <a:cs typeface="Arial" pitchFamily="34" charset="0"/>
                <a:hlinkClick r:id="rId4"/>
              </a:rPr>
              <a:t>www.aidsinfoonline.org</a:t>
            </a:r>
            <a:r>
              <a:rPr lang="en-GB" sz="9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655727579"/>
              </p:ext>
            </p:extLst>
          </p:nvPr>
        </p:nvGraphicFramePr>
        <p:xfrm>
          <a:off x="1981200" y="2438400"/>
          <a:ext cx="8229600" cy="381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3764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432125" cy="504000"/>
          </a:xfrm>
        </p:spPr>
        <p:txBody>
          <a:bodyPr/>
          <a:lstStyle/>
          <a:p>
            <a:r>
              <a:rPr lang="en-US" dirty="0"/>
              <a:t>Proportion of spending on care and treatment by funding source, 2007 - 2011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43</a:t>
            </a:fld>
            <a:endParaRPr lang="th-TH" dirty="0">
              <a:solidFill>
                <a:prstClr val="black">
                  <a:tint val="75000"/>
                </a:prstClr>
              </a:solidFill>
            </a:endParaRPr>
          </a:p>
        </p:txBody>
      </p:sp>
      <p:sp>
        <p:nvSpPr>
          <p:cNvPr id="5" name="TextBox 1"/>
          <p:cNvSpPr txBox="1"/>
          <p:nvPr/>
        </p:nvSpPr>
        <p:spPr>
          <a:xfrm>
            <a:off x="152401" y="6540501"/>
            <a:ext cx="7548483" cy="247058"/>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GB" sz="900" dirty="0">
                <a:solidFill>
                  <a:prstClr val="black"/>
                </a:solidFill>
                <a:cs typeface="Arial" pitchFamily="34" charset="0"/>
                <a:hlinkClick r:id="rId4"/>
              </a:rPr>
              <a:t>www.aidsinfoonline.org</a:t>
            </a:r>
            <a:r>
              <a:rPr lang="en-GB" sz="900" dirty="0">
                <a:solidFill>
                  <a:prstClr val="black"/>
                </a:solidFill>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3648219461"/>
              </p:ext>
            </p:extLst>
          </p:nvPr>
        </p:nvGraphicFramePr>
        <p:xfrm>
          <a:off x="2286000" y="2362201"/>
          <a:ext cx="7467600" cy="403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9062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201400" cy="504000"/>
          </a:xfrm>
          <a:noFill/>
        </p:spPr>
        <p:txBody>
          <a:bodyPr/>
          <a:lstStyle/>
          <a:p>
            <a:r>
              <a:rPr lang="en-US" dirty="0"/>
              <a:t>Proportion of key populations reached with HIV prevention programmes, 2008-2014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45</a:t>
            </a:fld>
            <a:endParaRPr lang="th-TH" dirty="0">
              <a:solidFill>
                <a:prstClr val="black">
                  <a:tint val="75000"/>
                </a:prstClr>
              </a:solidFill>
            </a:endParaRPr>
          </a:p>
        </p:txBody>
      </p:sp>
      <p:sp>
        <p:nvSpPr>
          <p:cNvPr id="4" name="Rectangle 3"/>
          <p:cNvSpPr/>
          <p:nvPr/>
        </p:nvSpPr>
        <p:spPr>
          <a:xfrm>
            <a:off x="76200" y="6320450"/>
            <a:ext cx="11277600" cy="461350"/>
          </a:xfrm>
          <a:prstGeom prst="rect">
            <a:avLst/>
          </a:prstGeom>
        </p:spPr>
        <p:txBody>
          <a:bodyPr wrap="square" lIns="91114" tIns="45564" rIns="91114" bIns="45564">
            <a:spAutoFit/>
          </a:body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3"/>
              </a:rPr>
              <a:t>www.aidsdatahub.org</a:t>
            </a:r>
            <a:r>
              <a:rPr lang="en-GB" sz="800" dirty="0">
                <a:latin typeface="Arial" pitchFamily="34" charset="0"/>
                <a:cs typeface="Arial" pitchFamily="34" charset="0"/>
              </a:rPr>
              <a:t> based on: 1</a:t>
            </a:r>
            <a:r>
              <a:rPr lang="en-US" sz="800" dirty="0">
                <a:latin typeface="Arial" pitchFamily="34" charset="0"/>
                <a:cs typeface="Arial" pitchFamily="34" charset="0"/>
              </a:rPr>
              <a:t>1) Integrated Behavioral Biological Survey - Lao PDR, 2008; 2) Behavioral surveillance survey among service women and integrated biological and behavioral surveillance survey among men who have sex with men in </a:t>
            </a:r>
            <a:r>
              <a:rPr lang="en-US" sz="800" dirty="0" err="1">
                <a:latin typeface="Arial" pitchFamily="34" charset="0"/>
                <a:cs typeface="Arial" pitchFamily="34" charset="0"/>
              </a:rPr>
              <a:t>Luang</a:t>
            </a:r>
            <a:r>
              <a:rPr lang="en-US" sz="800" dirty="0">
                <a:latin typeface="Arial" pitchFamily="34" charset="0"/>
                <a:cs typeface="Arial" pitchFamily="34" charset="0"/>
              </a:rPr>
              <a:t> </a:t>
            </a:r>
            <a:r>
              <a:rPr lang="en-US" sz="800" dirty="0" err="1">
                <a:latin typeface="Arial" pitchFamily="34" charset="0"/>
                <a:cs typeface="Arial" pitchFamily="34" charset="0"/>
              </a:rPr>
              <a:t>Prabang</a:t>
            </a:r>
            <a:r>
              <a:rPr lang="en-US" sz="800" dirty="0">
                <a:latin typeface="Arial" pitchFamily="34" charset="0"/>
                <a:cs typeface="Arial" pitchFamily="34" charset="0"/>
              </a:rPr>
              <a:t>, 2009; 3) Center for HIV/AIDS/STI. Lao PDR 2011 Surveillance Survey: Integrated Biological and </a:t>
            </a:r>
            <a:r>
              <a:rPr lang="en-US" sz="800" dirty="0" err="1">
                <a:latin typeface="Arial" pitchFamily="34" charset="0"/>
                <a:cs typeface="Arial" pitchFamily="34" charset="0"/>
              </a:rPr>
              <a:t>Behavioural</a:t>
            </a:r>
            <a:r>
              <a:rPr lang="en-US" sz="800" dirty="0">
                <a:latin typeface="Arial" pitchFamily="34" charset="0"/>
                <a:cs typeface="Arial" pitchFamily="34" charset="0"/>
              </a:rPr>
              <a:t> Surveillance Survey among Service Women 2011; 4) Second Round HIV and STI Prevalence Trucking Survey among Male‐to‐Female Transgender in Lao PDR 2012 cited in Global AIDS Response Progress Report 2014; and 5) Lao PDR Global AIDS Response Progress Reporting 2015 (Country Narrative Report)</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2362718443"/>
              </p:ext>
            </p:extLst>
          </p:nvPr>
        </p:nvGraphicFramePr>
        <p:xfrm>
          <a:off x="2133600" y="2362200"/>
          <a:ext cx="76962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0779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447800"/>
            <a:ext cx="11203563" cy="504000"/>
          </a:xfrm>
          <a:noFill/>
        </p:spPr>
        <p:txBody>
          <a:bodyPr/>
          <a:lstStyle/>
          <a:p>
            <a:r>
              <a:rPr lang="en-US" dirty="0"/>
              <a:t>Proportion of key populations who received an HIV test in the last 12 months and know their results, 2007-2014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sp>
        <p:nvSpPr>
          <p:cNvPr id="5" name="TextBox 1"/>
          <p:cNvSpPr txBox="1"/>
          <p:nvPr/>
        </p:nvSpPr>
        <p:spPr>
          <a:xfrm>
            <a:off x="226475" y="6400800"/>
            <a:ext cx="11051125" cy="3810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Committee for the Control of AIDS Lao PDR. (2012). Lao PDR Global AIDS Response Progress Report, 2012;  2) </a:t>
            </a:r>
            <a:r>
              <a:rPr lang="en-US" sz="800" dirty="0"/>
              <a:t>Lao PDR Global AIDS Response Progress Reporting 2014 based on </a:t>
            </a:r>
            <a:r>
              <a:rPr lang="en-US" sz="800" dirty="0">
                <a:solidFill>
                  <a:prstClr val="black"/>
                </a:solidFill>
                <a:latin typeface="Arial" pitchFamily="34" charset="0"/>
                <a:ea typeface="SimSun" pitchFamily="2" charset="-122"/>
                <a:cs typeface="Arial" pitchFamily="34" charset="0"/>
              </a:rPr>
              <a:t>Results of Second Round HIV/STI Prevalence and Behavioral Tracking Survey among Male-to-Female Transgender in Vientiane Capital and </a:t>
            </a:r>
            <a:r>
              <a:rPr lang="en-US" sz="800" dirty="0" err="1">
                <a:solidFill>
                  <a:prstClr val="black"/>
                </a:solidFill>
                <a:latin typeface="Arial" pitchFamily="34" charset="0"/>
                <a:ea typeface="SimSun" pitchFamily="2" charset="-122"/>
                <a:cs typeface="Arial" pitchFamily="34" charset="0"/>
              </a:rPr>
              <a:t>Savannakhet</a:t>
            </a:r>
            <a:r>
              <a:rPr lang="en-US" sz="800" dirty="0">
                <a:solidFill>
                  <a:prstClr val="black"/>
                </a:solidFill>
                <a:latin typeface="Arial" pitchFamily="34" charset="0"/>
                <a:ea typeface="SimSun" pitchFamily="2" charset="-122"/>
                <a:cs typeface="Arial" pitchFamily="34" charset="0"/>
              </a:rPr>
              <a:t> Lao PDR, 2012; 3) Lao PDR Global AIDS Response Progress Reporting 2015 (Country Narrative Report); and 4) </a:t>
            </a:r>
            <a:r>
              <a:rPr lang="en-US" sz="800" dirty="0">
                <a:solidFill>
                  <a:prstClr val="black"/>
                </a:solidFill>
                <a:latin typeface="Arial" pitchFamily="34" charset="0"/>
                <a:ea typeface="SimSun" pitchFamily="2" charset="-122"/>
                <a:cs typeface="Arial" pitchFamily="34" charset="0"/>
                <a:hlinkClick r:id="rId4"/>
              </a:rPr>
              <a:t>www.aidsinfoonline.org</a:t>
            </a:r>
            <a:r>
              <a:rPr lang="en-US" sz="800" dirty="0">
                <a:solidFill>
                  <a:prstClr val="black"/>
                </a:solidFill>
                <a:latin typeface="Arial" pitchFamily="34" charset="0"/>
                <a:ea typeface="SimSun" pitchFamily="2" charset="-122"/>
                <a:cs typeface="Arial" pitchFamily="34" charset="0"/>
              </a:rPr>
              <a:t> </a:t>
            </a:r>
            <a:endParaRPr lang="en-GB" sz="800" dirty="0">
              <a:solidFill>
                <a:prstClr val="black"/>
              </a:solidFill>
              <a:latin typeface="Arial" pitchFamily="34" charset="0"/>
              <a:ea typeface="SimSun" pitchFamily="2" charset="-122"/>
              <a:cs typeface="Arial" pitchFamily="34" charset="0"/>
            </a:endParaRPr>
          </a:p>
          <a:p>
            <a:endParaRPr lang="en-US" sz="8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2567544339"/>
              </p:ext>
            </p:extLst>
          </p:nvPr>
        </p:nvGraphicFramePr>
        <p:xfrm>
          <a:off x="2057400" y="2344265"/>
          <a:ext cx="7848600" cy="39803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2082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service women who received an HIV test in the last 12 months and know their results, 2011</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47</a:t>
            </a:fld>
            <a:endParaRPr lang="th-TH" dirty="0">
              <a:solidFill>
                <a:prstClr val="black">
                  <a:tint val="75000"/>
                </a:prstClr>
              </a:solidFill>
            </a:endParaRPr>
          </a:p>
        </p:txBody>
      </p:sp>
      <p:sp>
        <p:nvSpPr>
          <p:cNvPr id="5" name="Rectangle 4"/>
          <p:cNvSpPr/>
          <p:nvPr/>
        </p:nvSpPr>
        <p:spPr>
          <a:xfrm>
            <a:off x="226478" y="6475625"/>
            <a:ext cx="10746324"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9" name="Chart 8"/>
          <p:cNvGraphicFramePr>
            <a:graphicFrameLocks noGrp="1"/>
          </p:cNvGraphicFramePr>
          <p:nvPr>
            <p:extLst>
              <p:ext uri="{D42A27DB-BD31-4B8C-83A1-F6EECF244321}">
                <p14:modId xmlns:p14="http://schemas.microsoft.com/office/powerpoint/2010/main" val="1395068648"/>
              </p:ext>
            </p:extLst>
          </p:nvPr>
        </p:nvGraphicFramePr>
        <p:xfrm>
          <a:off x="1905000" y="2522687"/>
          <a:ext cx="8031181" cy="3952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7940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Number of needles/syringes distributed per PWID per year, 2008 – 2017</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48</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181" y="2438400"/>
            <a:ext cx="4077355" cy="3270370"/>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175">
                <a:lnSpc>
                  <a:spcPct val="150000"/>
                </a:lnSpc>
                <a:defRPr/>
              </a:pPr>
              <a:r>
                <a:rPr lang="en-US" sz="18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175">
                <a:lnSpc>
                  <a:spcPct val="150000"/>
                </a:lnSpc>
                <a:defRPr/>
              </a:pPr>
              <a:r>
                <a:rPr lang="en-US" sz="18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175">
                <a:lnSpc>
                  <a:spcPct val="150000"/>
                </a:lnSpc>
                <a:defRPr/>
              </a:pPr>
              <a:r>
                <a:rPr lang="en-US" sz="1800" kern="0">
                  <a:solidFill>
                    <a:sysClr val="windowText" lastClr="000000"/>
                  </a:solidFill>
                  <a:cs typeface="Arial" pitchFamily="34" charset="0"/>
                </a:rPr>
                <a:t>High coverage: &gt;200 syringes per PWID per year</a:t>
              </a:r>
            </a:p>
          </p:txBody>
        </p:sp>
      </p:grpSp>
      <p:sp>
        <p:nvSpPr>
          <p:cNvPr id="9" name="TextBox 1"/>
          <p:cNvSpPr txBox="1"/>
          <p:nvPr/>
        </p:nvSpPr>
        <p:spPr>
          <a:xfrm>
            <a:off x="0" y="6519624"/>
            <a:ext cx="12192000" cy="365760"/>
          </a:xfrm>
          <a:prstGeom prst="rect">
            <a:avLst/>
          </a:prstGeom>
        </p:spPr>
        <p:txBody>
          <a:bodyPr wrap="square" lIns="116925" tIns="58455" rIns="116925" bIns="5845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9175"/>
            <a:r>
              <a:rPr lang="en-GB" sz="1000" dirty="0">
                <a:solidFill>
                  <a:prstClr val="black"/>
                </a:solidFill>
                <a:cs typeface="Arial" pitchFamily="34" charset="0"/>
              </a:rPr>
              <a:t>Source: Prepared by </a:t>
            </a:r>
            <a:r>
              <a:rPr lang="en-GB" sz="1000" dirty="0">
                <a:solidFill>
                  <a:prstClr val="black"/>
                </a:solidFill>
                <a:cs typeface="Arial" pitchFamily="34" charset="0"/>
                <a:hlinkClick r:id="rId3"/>
              </a:rPr>
              <a:t>www.aidsdatahub.org</a:t>
            </a:r>
            <a:r>
              <a:rPr lang="en-GB" sz="1000" dirty="0">
                <a:solidFill>
                  <a:prstClr val="black"/>
                </a:solidFill>
                <a:cs typeface="Arial" pitchFamily="34" charset="0"/>
              </a:rPr>
              <a:t> based on  Global AIDS Response Progress Reporting and Global AIDS Monitoring </a:t>
            </a:r>
          </a:p>
        </p:txBody>
      </p:sp>
      <p:graphicFrame>
        <p:nvGraphicFramePr>
          <p:cNvPr id="10" name="Chart 9">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41233229"/>
              </p:ext>
            </p:extLst>
          </p:nvPr>
        </p:nvGraphicFramePr>
        <p:xfrm>
          <a:off x="334433" y="2219326"/>
          <a:ext cx="7392000" cy="414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9783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203563" cy="504000"/>
          </a:xfrm>
          <a:noFill/>
        </p:spPr>
        <p:txBody>
          <a:bodyPr/>
          <a:lstStyle/>
          <a:p>
            <a:r>
              <a:rPr lang="en-US" dirty="0"/>
              <a:t>Number of ART sites and people on ART, 2000-2020</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49</a:t>
            </a:fld>
            <a:endParaRPr lang="th-TH" dirty="0">
              <a:solidFill>
                <a:prstClr val="black">
                  <a:tint val="75000"/>
                </a:prstClr>
              </a:solidFill>
            </a:endParaRPr>
          </a:p>
        </p:txBody>
      </p:sp>
      <p:sp>
        <p:nvSpPr>
          <p:cNvPr id="5" name="Rectangle 4"/>
          <p:cNvSpPr/>
          <p:nvPr/>
        </p:nvSpPr>
        <p:spPr>
          <a:xfrm>
            <a:off x="118696" y="6350171"/>
            <a:ext cx="11074400" cy="369332"/>
          </a:xfrm>
          <a:prstGeom prst="rect">
            <a:avLst/>
          </a:prstGeom>
        </p:spPr>
        <p:txBody>
          <a:bodyPr wrap="square">
            <a:spAutoFit/>
          </a:bodyPr>
          <a:lstStyle/>
          <a:p>
            <a:pPr defTabSz="914400"/>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1.WHO,UNAIDS,&amp; UNICEF.(2006-2010). Towards Universal Access: Scaling up Priority HIV/AIDS Interventions in the Health Sector - Progress Report 2006-2010; 2. Lao PDR Global AIDS Response Progress Reports; 3. </a:t>
            </a:r>
            <a:r>
              <a:rPr lang="en-US" sz="900" dirty="0">
                <a:solidFill>
                  <a:prstClr val="black"/>
                </a:solidFill>
                <a:hlinkClick r:id="rId4"/>
              </a:rPr>
              <a:t>www.aidsinfoonline.org</a:t>
            </a:r>
            <a:r>
              <a:rPr lang="en-US" sz="900" dirty="0">
                <a:solidFill>
                  <a:prstClr val="black"/>
                </a:solidFill>
              </a:rPr>
              <a:t>; UNAIDS Global AIDS Monitoring 2018 ; and UNAIDS. (2021). UNAIDS HIV Estimates 1990 - 2020</a:t>
            </a:r>
          </a:p>
        </p:txBody>
      </p:sp>
      <p:graphicFrame>
        <p:nvGraphicFramePr>
          <p:cNvPr id="7" name="Chart 6">
            <a:extLst>
              <a:ext uri="{FF2B5EF4-FFF2-40B4-BE49-F238E27FC236}">
                <a16:creationId xmlns:a16="http://schemas.microsoft.com/office/drawing/2014/main" id="{00000000-0008-0000-0000-000081000000}"/>
              </a:ext>
            </a:extLst>
          </p:cNvPr>
          <p:cNvGraphicFramePr>
            <a:graphicFrameLocks noGrp="1"/>
          </p:cNvGraphicFramePr>
          <p:nvPr>
            <p:extLst>
              <p:ext uri="{D42A27DB-BD31-4B8C-83A1-F6EECF244321}">
                <p14:modId xmlns:p14="http://schemas.microsoft.com/office/powerpoint/2010/main" val="1992089383"/>
              </p:ext>
            </p:extLst>
          </p:nvPr>
        </p:nvGraphicFramePr>
        <p:xfrm>
          <a:off x="609600" y="2153525"/>
          <a:ext cx="109728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706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521630" cy="504000"/>
          </a:xfrm>
        </p:spPr>
        <p:txBody>
          <a:bodyPr/>
          <a:lstStyle/>
          <a:p>
            <a:r>
              <a:rPr lang="en-GB" dirty="0"/>
              <a:t>Estimated people living with HIV, new HIV infections and AIDS-related deaths, 1990-2020</a:t>
            </a:r>
            <a:endParaRPr lang="en-US" dirty="0"/>
          </a:p>
        </p:txBody>
      </p:sp>
      <p:graphicFrame>
        <p:nvGraphicFramePr>
          <p:cNvPr id="5" name="Chart 4">
            <a:extLst>
              <a:ext uri="{FF2B5EF4-FFF2-40B4-BE49-F238E27FC236}">
                <a16:creationId xmlns:a16="http://schemas.microsoft.com/office/drawing/2014/main" id="{E031AB24-5F1C-4298-94FA-ED6521B5E1C0}"/>
              </a:ext>
            </a:extLst>
          </p:cNvPr>
          <p:cNvGraphicFramePr>
            <a:graphicFrameLocks/>
          </p:cNvGraphicFramePr>
          <p:nvPr/>
        </p:nvGraphicFramePr>
        <p:xfrm>
          <a:off x="1824832" y="2324100"/>
          <a:ext cx="8542337" cy="419999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34B27AB-8C40-4AE8-9921-5DFA22C9C223}"/>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Tree>
    <p:extLst>
      <p:ext uri="{BB962C8B-B14F-4D97-AF65-F5344CB8AC3E}">
        <p14:creationId xmlns:p14="http://schemas.microsoft.com/office/powerpoint/2010/main" val="968739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600200"/>
            <a:ext cx="11203563" cy="504000"/>
          </a:xfrm>
        </p:spPr>
        <p:txBody>
          <a:bodyPr/>
          <a:lstStyle/>
          <a:p>
            <a:r>
              <a:rPr lang="en-US" dirty="0"/>
              <a:t>ART scale-up, 2000 - 2020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0000-00000D000000}"/>
              </a:ext>
            </a:extLst>
          </p:cNvPr>
          <p:cNvGraphicFramePr>
            <a:graphicFrameLocks noGrp="1"/>
          </p:cNvGraphicFramePr>
          <p:nvPr/>
        </p:nvGraphicFramePr>
        <p:xfrm>
          <a:off x="1752600" y="2399827"/>
          <a:ext cx="8686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8174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203563" cy="504000"/>
          </a:xfrm>
        </p:spPr>
        <p:txBody>
          <a:bodyPr/>
          <a:lstStyle/>
          <a:p>
            <a:r>
              <a:rPr lang="en-GB" dirty="0"/>
              <a:t>ART coverage trends among children, adult males and females and all ages, 2010 - 2020</a:t>
            </a:r>
            <a:endParaRPr lang="en-US" dirty="0"/>
          </a:p>
        </p:txBody>
      </p:sp>
      <p:graphicFrame>
        <p:nvGraphicFramePr>
          <p:cNvPr id="5" name="Chart 4">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2326384205"/>
              </p:ext>
            </p:extLst>
          </p:nvPr>
        </p:nvGraphicFramePr>
        <p:xfrm>
          <a:off x="6760956" y="2895600"/>
          <a:ext cx="530352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3860660641"/>
              </p:ext>
            </p:extLst>
          </p:nvPr>
        </p:nvGraphicFramePr>
        <p:xfrm>
          <a:off x="87090" y="2895600"/>
          <a:ext cx="658368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49B076B-1E30-49BC-B661-4D48DF4AD52A}"/>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5"/>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
        <p:nvSpPr>
          <p:cNvPr id="9" name="TextBox 8">
            <a:extLst>
              <a:ext uri="{FF2B5EF4-FFF2-40B4-BE49-F238E27FC236}">
                <a16:creationId xmlns:a16="http://schemas.microsoft.com/office/drawing/2014/main" id="{5B9594BE-C0C0-46EB-81D4-727D7B7C91BC}"/>
              </a:ext>
            </a:extLst>
          </p:cNvPr>
          <p:cNvSpPr txBox="1"/>
          <p:nvPr/>
        </p:nvSpPr>
        <p:spPr>
          <a:xfrm>
            <a:off x="2438400" y="2533195"/>
            <a:ext cx="2362200" cy="369332"/>
          </a:xfrm>
          <a:prstGeom prst="rect">
            <a:avLst/>
          </a:prstGeom>
          <a:noFill/>
        </p:spPr>
        <p:txBody>
          <a:bodyPr wrap="square" rtlCol="0">
            <a:spAutoFit/>
          </a:bodyPr>
          <a:lstStyle/>
          <a:p>
            <a:r>
              <a:rPr lang="en-US" dirty="0"/>
              <a:t>2010 - 2020</a:t>
            </a:r>
          </a:p>
        </p:txBody>
      </p:sp>
      <p:sp>
        <p:nvSpPr>
          <p:cNvPr id="10" name="TextBox 9">
            <a:extLst>
              <a:ext uri="{FF2B5EF4-FFF2-40B4-BE49-F238E27FC236}">
                <a16:creationId xmlns:a16="http://schemas.microsoft.com/office/drawing/2014/main" id="{E4AABBCF-FD48-46FD-84EA-A572D3FA5EA6}"/>
              </a:ext>
            </a:extLst>
          </p:cNvPr>
          <p:cNvSpPr txBox="1"/>
          <p:nvPr/>
        </p:nvSpPr>
        <p:spPr>
          <a:xfrm>
            <a:off x="8858253" y="2493357"/>
            <a:ext cx="1123947" cy="369332"/>
          </a:xfrm>
          <a:prstGeom prst="rect">
            <a:avLst/>
          </a:prstGeom>
          <a:noFill/>
        </p:spPr>
        <p:txBody>
          <a:bodyPr wrap="square" rtlCol="0">
            <a:spAutoFit/>
          </a:bodyPr>
          <a:lstStyle/>
          <a:p>
            <a:r>
              <a:rPr lang="en-US" dirty="0"/>
              <a:t>2020</a:t>
            </a:r>
          </a:p>
        </p:txBody>
      </p:sp>
    </p:spTree>
    <p:extLst>
      <p:ext uri="{BB962C8B-B14F-4D97-AF65-F5344CB8AC3E}">
        <p14:creationId xmlns:p14="http://schemas.microsoft.com/office/powerpoint/2010/main" val="2097310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dirty="0"/>
              <a:t>Estimated adults living with HIV, adults receiving ARVs, and adult ART coverage,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0F00-000002000000}"/>
              </a:ext>
            </a:extLst>
          </p:cNvPr>
          <p:cNvGraphicFramePr>
            <a:graphicFrameLocks noGrp="1"/>
          </p:cNvGraphicFramePr>
          <p:nvPr>
            <p:extLst>
              <p:ext uri="{D42A27DB-BD31-4B8C-83A1-F6EECF244321}">
                <p14:modId xmlns:p14="http://schemas.microsoft.com/office/powerpoint/2010/main" val="3178635084"/>
              </p:ext>
            </p:extLst>
          </p:nvPr>
        </p:nvGraphicFramePr>
        <p:xfrm>
          <a:off x="1714500" y="2393840"/>
          <a:ext cx="8763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6797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600200"/>
            <a:ext cx="11203563" cy="504000"/>
          </a:xfrm>
        </p:spPr>
        <p:txBody>
          <a:bodyPr/>
          <a:lstStyle/>
          <a:p>
            <a:r>
              <a:rPr lang="en-US" dirty="0"/>
              <a:t>Treatment cascade, 2020</a:t>
            </a:r>
          </a:p>
        </p:txBody>
      </p:sp>
      <p:graphicFrame>
        <p:nvGraphicFramePr>
          <p:cNvPr id="5" name="Chart 4">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3688280090"/>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3D9C768F-BB5C-42FD-8B40-880EC1D28C41}"/>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Global AIDS Monitoring</a:t>
            </a:r>
          </a:p>
        </p:txBody>
      </p:sp>
    </p:spTree>
    <p:extLst>
      <p:ext uri="{BB962C8B-B14F-4D97-AF65-F5344CB8AC3E}">
        <p14:creationId xmlns:p14="http://schemas.microsoft.com/office/powerpoint/2010/main" val="1528673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48004" y="1642553"/>
            <a:ext cx="11203563" cy="504000"/>
          </a:xfrm>
        </p:spPr>
        <p:txBody>
          <a:bodyPr/>
          <a:lstStyle/>
          <a:p>
            <a:r>
              <a:rPr lang="en-US" dirty="0"/>
              <a:t>HIV testing and treatment cascade,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2343190787"/>
              </p:ext>
            </p:extLst>
          </p:nvPr>
        </p:nvGraphicFramePr>
        <p:xfrm>
          <a:off x="2438400" y="2324100"/>
          <a:ext cx="73152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3183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dirty="0"/>
              <a:t>Estimated number of pregnant women living with HIV, pregnant women receiving ARVs, and PMTCT coverage,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0F00-000002000000}"/>
              </a:ext>
            </a:extLst>
          </p:cNvPr>
          <p:cNvGraphicFramePr>
            <a:graphicFrameLocks noGrp="1"/>
          </p:cNvGraphicFramePr>
          <p:nvPr>
            <p:extLst>
              <p:ext uri="{D42A27DB-BD31-4B8C-83A1-F6EECF244321}">
                <p14:modId xmlns:p14="http://schemas.microsoft.com/office/powerpoint/2010/main" val="4010491636"/>
              </p:ext>
            </p:extLst>
          </p:nvPr>
        </p:nvGraphicFramePr>
        <p:xfrm>
          <a:off x="1668686" y="2393840"/>
          <a:ext cx="8854629"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3907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6400" y="1981248"/>
            <a:ext cx="8991600" cy="3477560"/>
          </a:xfrm>
          <a:prstGeom prst="rect">
            <a:avLst/>
          </a:prstGeom>
        </p:spPr>
        <p:txBody>
          <a:bodyPr wrap="square" lIns="91114" tIns="45564" rIns="91114" bIns="45564">
            <a:spAutoFit/>
          </a:bodyPr>
          <a:lstStyle/>
          <a:p>
            <a:pPr>
              <a:lnSpc>
                <a:spcPts val="2200"/>
              </a:lnSpc>
            </a:pPr>
            <a:br>
              <a:rPr lang="en-US" sz="21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7" name="Rectangle 6"/>
          <p:cNvSpPr/>
          <p:nvPr/>
        </p:nvSpPr>
        <p:spPr>
          <a:xfrm>
            <a:off x="2895600" y="1396463"/>
            <a:ext cx="7467600" cy="646016"/>
          </a:xfrm>
          <a:prstGeom prst="rect">
            <a:avLst/>
          </a:prstGeom>
        </p:spPr>
        <p:txBody>
          <a:bodyPr wrap="square" lIns="91114" tIns="45564" rIns="91114" bIns="45564">
            <a:spAutoFit/>
          </a:bodyPr>
          <a:lstStyle/>
          <a:p>
            <a:r>
              <a:rPr lang="en-US" sz="2800" dirty="0">
                <a:solidFill>
                  <a:srgbClr val="00B0F0"/>
                </a:solidFill>
                <a:latin typeface="Arial" pitchFamily="34" charset="0"/>
                <a:cs typeface="Arial" pitchFamily="34" charset="0"/>
              </a:rPr>
              <a:t>National</a:t>
            </a:r>
            <a:r>
              <a:rPr lang="en-US" sz="3600" dirty="0">
                <a:solidFill>
                  <a:prstClr val="black"/>
                </a:solidFill>
                <a:latin typeface="Arial" pitchFamily="34" charset="0"/>
                <a:cs typeface="Arial" pitchFamily="34" charset="0"/>
              </a:rPr>
              <a:t> </a:t>
            </a:r>
            <a:r>
              <a:rPr lang="en-US" sz="2800" dirty="0">
                <a:solidFill>
                  <a:srgbClr val="00B0F0"/>
                </a:solidFill>
                <a:latin typeface="Arial" pitchFamily="34" charset="0"/>
                <a:cs typeface="Arial" pitchFamily="34" charset="0"/>
              </a:rPr>
              <a:t>data on stigma and discrimination </a:t>
            </a:r>
            <a:endParaRPr lang="en-GB" sz="2800" dirty="0">
              <a:solidFill>
                <a:srgbClr val="00B0F0"/>
              </a:solidFill>
              <a:latin typeface="Arial" pitchFamily="34" charset="0"/>
              <a:cs typeface="Arial" pitchFamily="34" charset="0"/>
            </a:endParaRPr>
          </a:p>
        </p:txBody>
      </p:sp>
      <p:sp>
        <p:nvSpPr>
          <p:cNvPr id="14" name="Oval 13"/>
          <p:cNvSpPr/>
          <p:nvPr/>
        </p:nvSpPr>
        <p:spPr>
          <a:xfrm>
            <a:off x="1917600" y="313680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rtlCol="0" anchor="ctr"/>
          <a:lstStyle/>
          <a:p>
            <a:pPr algn="ctr"/>
            <a:endParaRPr lang="en-GB">
              <a:solidFill>
                <a:prstClr val="white"/>
              </a:solidFill>
            </a:endParaRPr>
          </a:p>
        </p:txBody>
      </p:sp>
      <p:sp>
        <p:nvSpPr>
          <p:cNvPr id="16" name="Oval 15"/>
          <p:cNvSpPr/>
          <p:nvPr/>
        </p:nvSpPr>
        <p:spPr>
          <a:xfrm>
            <a:off x="6337200" y="31368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rtlCol="0" anchor="ctr"/>
          <a:lstStyle/>
          <a:p>
            <a:pPr algn="ctr"/>
            <a:endParaRPr lang="en-GB">
              <a:solidFill>
                <a:prstClr val="white"/>
              </a:solidFill>
            </a:endParaRPr>
          </a:p>
        </p:txBody>
      </p:sp>
      <p:sp>
        <p:nvSpPr>
          <p:cNvPr id="19" name="TextBox 18"/>
          <p:cNvSpPr txBox="1"/>
          <p:nvPr/>
        </p:nvSpPr>
        <p:spPr>
          <a:xfrm>
            <a:off x="2133600" y="5184417"/>
            <a:ext cx="8077200" cy="1292347"/>
          </a:xfrm>
          <a:prstGeom prst="rect">
            <a:avLst/>
          </a:prstGeom>
          <a:noFill/>
          <a:ln w="15875">
            <a:solidFill>
              <a:schemeClr val="bg1">
                <a:lumMod val="50000"/>
                <a:alpha val="48000"/>
              </a:schemeClr>
            </a:solidFill>
          </a:ln>
        </p:spPr>
        <p:txBody>
          <a:bodyPr wrap="square" lIns="91114" tIns="45564" rIns="91114" bIns="45564" rtlCol="0">
            <a:spAutoFit/>
          </a:bodyPr>
          <a:lstStyle/>
          <a:p>
            <a:pPr indent="-113898"/>
            <a:r>
              <a:rPr lang="en-US" sz="2400" dirty="0">
                <a:solidFill>
                  <a:srgbClr val="00B0F0"/>
                </a:solidFill>
                <a:latin typeface="Arial" pitchFamily="34" charset="0"/>
                <a:cs typeface="Arial" pitchFamily="34" charset="0"/>
              </a:rPr>
              <a:t>STIGMA INDEX </a:t>
            </a:r>
          </a:p>
          <a:p>
            <a:pPr indent="-113898"/>
            <a:r>
              <a:rPr lang="en-US" dirty="0">
                <a:solidFill>
                  <a:srgbClr val="00B0F0"/>
                </a:solidFill>
                <a:latin typeface="Arial" pitchFamily="34" charset="0"/>
                <a:cs typeface="Arial" pitchFamily="34" charset="0"/>
              </a:rPr>
              <a:t>(2012 Data) </a:t>
            </a:r>
          </a:p>
          <a:p>
            <a:pPr indent="-113898"/>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36%</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854" y="1371600"/>
            <a:ext cx="1015347" cy="9144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91449417"/>
              </p:ext>
            </p:extLst>
          </p:nvPr>
        </p:nvGraphicFramePr>
        <p:xfrm>
          <a:off x="1676400" y="3581307"/>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7/10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6/10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1" name="Oval 10"/>
          <p:cNvSpPr/>
          <p:nvPr/>
        </p:nvSpPr>
        <p:spPr>
          <a:xfrm>
            <a:off x="9982203" y="3975100"/>
            <a:ext cx="215900" cy="215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rtlCol="0" anchor="ctr"/>
          <a:lstStyle/>
          <a:p>
            <a:endParaRPr lang="en-US">
              <a:solidFill>
                <a:prstClr val="white"/>
              </a:solidFill>
            </a:endParaRPr>
          </a:p>
        </p:txBody>
      </p:sp>
      <p:sp>
        <p:nvSpPr>
          <p:cNvPr id="12" name="Wave 11"/>
          <p:cNvSpPr/>
          <p:nvPr/>
        </p:nvSpPr>
        <p:spPr>
          <a:xfrm>
            <a:off x="9982200" y="464185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14" tIns="45564" rIns="91114" bIns="45564" numCol="1" spcCol="0" rtlCol="0" fromWordArt="0" anchor="ctr" anchorCtr="0" forceAA="0" compatLnSpc="1">
            <a:prstTxWarp prst="textNoShape">
              <a:avLst/>
            </a:prstTxWarp>
            <a:noAutofit/>
          </a:bodyPr>
          <a:lstStyle/>
          <a:p>
            <a:endParaRPr lang="en-US">
              <a:solidFill>
                <a:prstClr val="white"/>
              </a:solidFill>
            </a:endParaRPr>
          </a:p>
        </p:txBody>
      </p:sp>
      <p:sp>
        <p:nvSpPr>
          <p:cNvPr id="13" name="Rectangle 12"/>
          <p:cNvSpPr/>
          <p:nvPr/>
        </p:nvSpPr>
        <p:spPr>
          <a:xfrm>
            <a:off x="3" y="6556601"/>
            <a:ext cx="9050740" cy="230517"/>
          </a:xfrm>
          <a:prstGeom prst="rect">
            <a:avLst/>
          </a:prstGeom>
        </p:spPr>
        <p:txBody>
          <a:bodyPr wrap="square" lIns="91114" tIns="45564" rIns="91114" bIns="45564">
            <a:spAutoFit/>
          </a:bodyPr>
          <a:lstStyle/>
          <a:p>
            <a:pPr>
              <a:defRPr/>
            </a:pPr>
            <a:r>
              <a:rPr lang="en-US" sz="900" kern="0" dirty="0">
                <a:solidFill>
                  <a:sysClr val="windowText" lastClr="000000"/>
                </a:solidFill>
              </a:rPr>
              <a:t>Source: </a:t>
            </a:r>
            <a:r>
              <a:rPr lang="en-GB" sz="900" kern="0" dirty="0">
                <a:solidFill>
                  <a:sysClr val="windowText" lastClr="000000"/>
                </a:solidFill>
              </a:rPr>
              <a:t>Prepared by UNAIDS Regional Support Team Asia and the Pacific and</a:t>
            </a:r>
            <a:r>
              <a:rPr lang="en-GB" sz="900" u="sng" kern="0" dirty="0">
                <a:solidFill>
                  <a:sysClr val="windowText" lastClr="000000"/>
                </a:solidFill>
                <a:hlinkClick r:id="rId5"/>
              </a:rPr>
              <a:t>www.aidsdatahub.org</a:t>
            </a:r>
            <a:r>
              <a:rPr lang="en-GB" sz="900" kern="0" dirty="0">
                <a:solidFill>
                  <a:sysClr val="windowText" lastClr="000000"/>
                </a:solidFill>
              </a:rPr>
              <a:t> based on information provided by UNAIDS country office and partners</a:t>
            </a:r>
          </a:p>
        </p:txBody>
      </p:sp>
    </p:spTree>
    <p:extLst>
      <p:ext uri="{BB962C8B-B14F-4D97-AF65-F5344CB8AC3E}">
        <p14:creationId xmlns:p14="http://schemas.microsoft.com/office/powerpoint/2010/main" val="3153307201"/>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10676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984432" y="4356430"/>
            <a:ext cx="900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adolescents &lt;16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5492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10E1220-0B58-40A3-B5D1-030C2BD935D5}" type="slidenum">
              <a:rPr lang="th-TH" smtClean="0">
                <a:solidFill>
                  <a:prstClr val="black">
                    <a:tint val="75000"/>
                  </a:prstClr>
                </a:solidFill>
              </a:rPr>
              <a:pPr>
                <a:defRPr/>
              </a:pPr>
              <a:t>58</a:t>
            </a:fld>
            <a:endParaRPr lang="th-TH" dirty="0">
              <a:solidFill>
                <a:prstClr val="black">
                  <a:tint val="75000"/>
                </a:prstClr>
              </a:solidFill>
            </a:endParaRPr>
          </a:p>
        </p:txBody>
      </p:sp>
      <p:sp>
        <p:nvSpPr>
          <p:cNvPr id="137219" name="Rectangle 2"/>
          <p:cNvSpPr txBox="1">
            <a:spLocks noChangeArrowheads="1"/>
          </p:cNvSpPr>
          <p:nvPr/>
        </p:nvSpPr>
        <p:spPr bwMode="auto">
          <a:xfrm>
            <a:off x="1981200" y="1752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64" rIns="91114" bIns="45564"/>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a:solidFill>
                  <a:srgbClr val="C00000"/>
                </a:solidFill>
                <a:ea typeface="SimSun" pitchFamily="2" charset="-122"/>
              </a:rPr>
              <a:t>THANK YOU</a:t>
            </a:r>
          </a:p>
          <a:p>
            <a:pPr algn="ctr" eaLnBrk="1" fontAlgn="base" hangingPunct="1">
              <a:spcBef>
                <a:spcPct val="20000"/>
              </a:spcBef>
              <a:spcAft>
                <a:spcPct val="0"/>
              </a:spcAft>
            </a:pPr>
            <a:endParaRPr lang="en-US" sz="4000">
              <a:solidFill>
                <a:srgbClr val="C00000"/>
              </a:solidFill>
              <a:ea typeface="SimSun" pitchFamily="2" charset="-122"/>
            </a:endParaRPr>
          </a:p>
          <a:p>
            <a:pPr algn="ctr" eaLnBrk="1" fontAlgn="base" hangingPunct="1">
              <a:spcBef>
                <a:spcPct val="20000"/>
              </a:spcBef>
              <a:spcAft>
                <a:spcPct val="0"/>
              </a:spcAft>
            </a:pPr>
            <a:r>
              <a:rPr lang="en-US">
                <a:solidFill>
                  <a:srgbClr val="C00000"/>
                </a:solidFill>
                <a:ea typeface="SimSun" pitchFamily="2" charset="-122"/>
              </a:rPr>
              <a:t>slides compiled by </a:t>
            </a:r>
            <a:r>
              <a:rPr lang="en-US" u="sng">
                <a:solidFill>
                  <a:srgbClr val="C00000"/>
                </a:solidFill>
                <a:ea typeface="SimSun" pitchFamily="2" charset="-122"/>
                <a:hlinkClick r:id="rId2"/>
              </a:rPr>
              <a:t>www.aidsdatahub.org</a:t>
            </a:r>
            <a:endParaRPr lang="en-US" u="sng">
              <a:solidFill>
                <a:srgbClr val="C00000"/>
              </a:solidFill>
              <a:ea typeface="SimSun" pitchFamily="2" charset="-122"/>
            </a:endParaRPr>
          </a:p>
          <a:p>
            <a:pPr algn="ctr" eaLnBrk="1" fontAlgn="base" hangingPunct="1">
              <a:spcBef>
                <a:spcPct val="20000"/>
              </a:spcBef>
              <a:spcAft>
                <a:spcPct val="0"/>
              </a:spcAft>
            </a:pPr>
            <a:endParaRPr lang="en-US" sz="1000" u="sng">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r>
              <a:rPr lang="en-US" sz="1400" i="1">
                <a:solidFill>
                  <a:srgbClr val="C00000"/>
                </a:solidFill>
                <a:ea typeface="SimSun" pitchFamily="2" charset="-122"/>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ea typeface="SimSun" pitchFamily="2" charset="-122"/>
              </a:rPr>
              <a:t>Please acknowledge </a:t>
            </a:r>
            <a:r>
              <a:rPr lang="en-US" sz="1400" i="1">
                <a:solidFill>
                  <a:srgbClr val="C00000"/>
                </a:solidFill>
                <a:ea typeface="SimSun" pitchFamily="2" charset="-122"/>
                <a:hlinkClick r:id="rId2"/>
              </a:rPr>
              <a:t>www.aidsdatahub.org</a:t>
            </a:r>
            <a:r>
              <a:rPr lang="en-US" sz="1400" i="1">
                <a:solidFill>
                  <a:srgbClr val="C00000"/>
                </a:solidFill>
                <a:ea typeface="SimSun" pitchFamily="2" charset="-122"/>
              </a:rPr>
              <a:t> if slides are lifted directly from this site</a:t>
            </a:r>
          </a:p>
          <a:p>
            <a:pPr algn="ctr" eaLnBrk="1" fontAlgn="base" hangingPunct="1">
              <a:spcBef>
                <a:spcPct val="20000"/>
              </a:spcBef>
              <a:spcAft>
                <a:spcPct val="0"/>
              </a:spcAft>
            </a:pPr>
            <a:endParaRPr lang="en-US" sz="1500">
              <a:solidFill>
                <a:srgbClr val="C00000"/>
              </a:solidFill>
              <a:ea typeface="SimSun" pitchFamily="2" charset="-122"/>
            </a:endParaRPr>
          </a:p>
        </p:txBody>
      </p:sp>
    </p:spTree>
    <p:extLst>
      <p:ext uri="{BB962C8B-B14F-4D97-AF65-F5344CB8AC3E}">
        <p14:creationId xmlns:p14="http://schemas.microsoft.com/office/powerpoint/2010/main" val="181568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371600"/>
            <a:ext cx="11658600" cy="504000"/>
          </a:xfrm>
        </p:spPr>
        <p:txBody>
          <a:bodyPr/>
          <a:lstStyle/>
          <a:p>
            <a:r>
              <a:rPr lang="en-GB" dirty="0"/>
              <a:t>Estimated people living with HIV, new HIV infections and AIDS-related deaths, 1990-2020</a:t>
            </a:r>
            <a:endParaRPr lang="en-US" dirty="0"/>
          </a:p>
        </p:txBody>
      </p:sp>
      <p:graphicFrame>
        <p:nvGraphicFramePr>
          <p:cNvPr id="6" name="Chart 5">
            <a:extLst>
              <a:ext uri="{FF2B5EF4-FFF2-40B4-BE49-F238E27FC236}">
                <a16:creationId xmlns:a16="http://schemas.microsoft.com/office/drawing/2014/main" id="{7D6785A6-5D95-4A85-B0E0-CF5FC1A0B272}"/>
              </a:ext>
            </a:extLst>
          </p:cNvPr>
          <p:cNvGraphicFramePr>
            <a:graphicFrameLocks/>
          </p:cNvGraphicFramePr>
          <p:nvPr/>
        </p:nvGraphicFramePr>
        <p:xfrm>
          <a:off x="1355937" y="2225637"/>
          <a:ext cx="3108961" cy="4023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836E93A-2A76-4111-ABFD-8EBAC6718205}"/>
              </a:ext>
            </a:extLst>
          </p:cNvPr>
          <p:cNvGraphicFramePr>
            <a:graphicFrameLocks/>
          </p:cNvGraphicFramePr>
          <p:nvPr/>
        </p:nvGraphicFramePr>
        <p:xfrm>
          <a:off x="4541520" y="2225638"/>
          <a:ext cx="3108960" cy="4026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442F510-A80C-4489-8568-797DC3661B93}"/>
              </a:ext>
            </a:extLst>
          </p:cNvPr>
          <p:cNvGraphicFramePr>
            <a:graphicFrameLocks/>
          </p:cNvGraphicFramePr>
          <p:nvPr/>
        </p:nvGraphicFramePr>
        <p:xfrm>
          <a:off x="7727104" y="2225638"/>
          <a:ext cx="3108959" cy="402653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58267EDD-C8A5-4B57-A72A-ACA40666C755}"/>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5"/>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6"/>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Tree>
    <p:extLst>
      <p:ext uri="{BB962C8B-B14F-4D97-AF65-F5344CB8AC3E}">
        <p14:creationId xmlns:p14="http://schemas.microsoft.com/office/powerpoint/2010/main" val="10784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dirty="0"/>
              <a:t>Estimated number of adults (15+) living with HIV and women (15+) living with HIV, 1990-2020</a:t>
            </a:r>
          </a:p>
        </p:txBody>
      </p:sp>
      <p:graphicFrame>
        <p:nvGraphicFramePr>
          <p:cNvPr id="5" name="Chart 4">
            <a:extLst>
              <a:ext uri="{FF2B5EF4-FFF2-40B4-BE49-F238E27FC236}">
                <a16:creationId xmlns:a16="http://schemas.microsoft.com/office/drawing/2014/main" id="{791BAAB8-D001-489A-9C45-AB7924849911}"/>
              </a:ext>
            </a:extLst>
          </p:cNvPr>
          <p:cNvGraphicFramePr>
            <a:graphicFrameLocks/>
          </p:cNvGraphicFramePr>
          <p:nvPr/>
        </p:nvGraphicFramePr>
        <p:xfrm>
          <a:off x="1066800" y="2349302"/>
          <a:ext cx="10058400" cy="413808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5D4A20B8-AECD-4F48-BDCE-6CA7F0BF147C}"/>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Tree>
    <p:extLst>
      <p:ext uri="{BB962C8B-B14F-4D97-AF65-F5344CB8AC3E}">
        <p14:creationId xmlns:p14="http://schemas.microsoft.com/office/powerpoint/2010/main" val="413593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648654"/>
            <a:ext cx="8402672" cy="504000"/>
          </a:xfrm>
          <a:prstGeom prst="rect">
            <a:avLst/>
          </a:prstGeom>
          <a:noFill/>
          <a:ln>
            <a:noFill/>
          </a:ln>
        </p:spPr>
        <p:txBody>
          <a:bodyPr spcFirstLastPara="1" wrap="square" lIns="91099" tIns="45542" rIns="91099" bIns="45542" anchor="t" anchorCtr="0">
            <a:noAutofit/>
          </a:bodyPr>
          <a:lstStyle/>
          <a:p>
            <a:r>
              <a:rPr lang="en-US" dirty="0"/>
              <a:t>Key population size estimates, 2018</a:t>
            </a:r>
            <a:endParaRPr dirty="0"/>
          </a:p>
        </p:txBody>
      </p:sp>
      <p:sp>
        <p:nvSpPr>
          <p:cNvPr id="529" name="Google Shape;529;p85"/>
          <p:cNvSpPr txBox="1">
            <a:spLocks noGrp="1"/>
          </p:cNvSpPr>
          <p:nvPr>
            <p:ph type="sldNum" idx="12"/>
          </p:nvPr>
        </p:nvSpPr>
        <p:spPr>
          <a:xfrm>
            <a:off x="9667876" y="6358067"/>
            <a:ext cx="542925" cy="365125"/>
          </a:xfrm>
          <a:prstGeom prst="rect">
            <a:avLst/>
          </a:prstGeom>
          <a:noFill/>
          <a:ln>
            <a:noFill/>
          </a:ln>
        </p:spPr>
        <p:txBody>
          <a:bodyPr spcFirstLastPara="1" wrap="square" lIns="91099" tIns="45542" rIns="91099" bIns="45542"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3746150790"/>
              </p:ext>
            </p:extLst>
          </p:nvPr>
        </p:nvGraphicFramePr>
        <p:xfrm>
          <a:off x="1961324" y="2775035"/>
          <a:ext cx="8135207" cy="3113689"/>
        </p:xfrm>
        <a:graphic>
          <a:graphicData uri="http://schemas.openxmlformats.org/drawingml/2006/table">
            <a:tbl>
              <a:tblPr>
                <a:noFill/>
              </a:tblPr>
              <a:tblGrid>
                <a:gridCol w="3633747">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653994">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701">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1600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2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13 736</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54 624</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162736" y="6542859"/>
            <a:ext cx="8534400" cy="233810"/>
          </a:xfrm>
          <a:prstGeom prst="rect">
            <a:avLst/>
          </a:prstGeom>
          <a:noFill/>
          <a:ln>
            <a:noFill/>
          </a:ln>
        </p:spPr>
        <p:txBody>
          <a:bodyPr spcFirstLastPara="1" wrap="square" lIns="91099" tIns="45542" rIns="91099" bIns="45542"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36920"/>
            <a:ext cx="9679859" cy="504000"/>
          </a:xfrm>
        </p:spPr>
        <p:txBody>
          <a:bodyPr/>
          <a:lstStyle/>
          <a:p>
            <a:r>
              <a:rPr lang="en-US" dirty="0"/>
              <a:t>HIV prevalence among key populations, 2012-2020</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9</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7032" y="6526764"/>
            <a:ext cx="8839200" cy="3048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(GAM) reporting</a:t>
            </a:r>
          </a:p>
        </p:txBody>
      </p:sp>
      <p:grpSp>
        <p:nvGrpSpPr>
          <p:cNvPr id="16" name="Group 15">
            <a:extLst>
              <a:ext uri="{FF2B5EF4-FFF2-40B4-BE49-F238E27FC236}">
                <a16:creationId xmlns:a16="http://schemas.microsoft.com/office/drawing/2014/main" id="{B518A8A9-4CC3-424E-9978-4B3678AFDA7E}"/>
              </a:ext>
            </a:extLst>
          </p:cNvPr>
          <p:cNvGrpSpPr/>
          <p:nvPr/>
        </p:nvGrpSpPr>
        <p:grpSpPr>
          <a:xfrm>
            <a:off x="3822215" y="2361503"/>
            <a:ext cx="4547570" cy="3810697"/>
            <a:chOff x="0" y="0"/>
            <a:chExt cx="4484673" cy="3941583"/>
          </a:xfrm>
        </p:grpSpPr>
        <p:graphicFrame>
          <p:nvGraphicFramePr>
            <p:cNvPr id="17" name="Chart 16">
              <a:extLst>
                <a:ext uri="{FF2B5EF4-FFF2-40B4-BE49-F238E27FC236}">
                  <a16:creationId xmlns:a16="http://schemas.microsoft.com/office/drawing/2014/main" id="{AEC4D159-E964-43A1-BE14-4628EF27B463}"/>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47899167-1B46-46E5-9671-75E2C3F7A52C}"/>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6D59839C-4690-4949-B36C-A84145C1B217}"/>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6C503758-E539-4EFD-8034-87D17A1E4268}"/>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18">
              <a:extLst>
                <a:ext uri="{FF2B5EF4-FFF2-40B4-BE49-F238E27FC236}">
                  <a16:creationId xmlns:a16="http://schemas.microsoft.com/office/drawing/2014/main" id="{3C857062-F544-4A7B-A770-EE13E864908A}"/>
                </a:ext>
              </a:extLst>
            </p:cNvPr>
            <p:cNvSpPr txBox="1"/>
            <p:nvPr/>
          </p:nvSpPr>
          <p:spPr>
            <a:xfrm>
              <a:off x="1" y="2245361"/>
              <a:ext cx="1783961" cy="71243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a:t>
              </a:r>
            </a:p>
          </p:txBody>
        </p:sp>
        <p:sp>
          <p:nvSpPr>
            <p:cNvPr id="22" name="TextBox 19">
              <a:extLst>
                <a:ext uri="{FF2B5EF4-FFF2-40B4-BE49-F238E27FC236}">
                  <a16:creationId xmlns:a16="http://schemas.microsoft.com/office/drawing/2014/main" id="{1F77F954-C987-4802-B276-D3A3C7331AE2}"/>
                </a:ext>
              </a:extLst>
            </p:cNvPr>
            <p:cNvSpPr txBox="1"/>
            <p:nvPr/>
          </p:nvSpPr>
          <p:spPr>
            <a:xfrm>
              <a:off x="0" y="1238150"/>
              <a:ext cx="1344621" cy="675778"/>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(2020)</a:t>
              </a:r>
            </a:p>
          </p:txBody>
        </p:sp>
        <p:sp>
          <p:nvSpPr>
            <p:cNvPr id="23" name="TextBox 20">
              <a:extLst>
                <a:ext uri="{FF2B5EF4-FFF2-40B4-BE49-F238E27FC236}">
                  <a16:creationId xmlns:a16="http://schemas.microsoft.com/office/drawing/2014/main" id="{34C9727D-F76E-4512-A3AB-70DCDDC10A1C}"/>
                </a:ext>
              </a:extLst>
            </p:cNvPr>
            <p:cNvSpPr txBox="1"/>
            <p:nvPr/>
          </p:nvSpPr>
          <p:spPr>
            <a:xfrm>
              <a:off x="0" y="231982"/>
              <a:ext cx="1542632" cy="66597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(2012)</a:t>
              </a:r>
            </a:p>
          </p:txBody>
        </p:sp>
        <p:sp>
          <p:nvSpPr>
            <p:cNvPr id="24" name="TextBox 21">
              <a:extLst>
                <a:ext uri="{FF2B5EF4-FFF2-40B4-BE49-F238E27FC236}">
                  <a16:creationId xmlns:a16="http://schemas.microsoft.com/office/drawing/2014/main" id="{6C40EA47-3321-4BAF-B712-29201C054B5D}"/>
                </a:ext>
              </a:extLst>
            </p:cNvPr>
            <p:cNvSpPr txBox="1"/>
            <p:nvPr/>
          </p:nvSpPr>
          <p:spPr>
            <a:xfrm>
              <a:off x="0" y="3269862"/>
              <a:ext cx="1455963" cy="671721"/>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(2020)</a:t>
              </a:r>
            </a:p>
          </p:txBody>
        </p:sp>
      </p:grpSp>
      <p:cxnSp>
        <p:nvCxnSpPr>
          <p:cNvPr id="32" name="Straight Connector 31">
            <a:extLst>
              <a:ext uri="{FF2B5EF4-FFF2-40B4-BE49-F238E27FC236}">
                <a16:creationId xmlns:a16="http://schemas.microsoft.com/office/drawing/2014/main" id="{DED1C2BF-F97F-47A7-B822-F698D66009ED}"/>
              </a:ext>
            </a:extLst>
          </p:cNvPr>
          <p:cNvCxnSpPr>
            <a:cxnSpLocks/>
          </p:cNvCxnSpPr>
          <p:nvPr/>
        </p:nvCxnSpPr>
        <p:spPr>
          <a:xfrm>
            <a:off x="3657600" y="5188349"/>
            <a:ext cx="4409555"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F42CD3-E9F4-46BF-BDD1-D73B5EC7AC15}"/>
              </a:ext>
            </a:extLst>
          </p:cNvPr>
          <p:cNvCxnSpPr>
            <a:cxnSpLocks/>
          </p:cNvCxnSpPr>
          <p:nvPr/>
        </p:nvCxnSpPr>
        <p:spPr>
          <a:xfrm>
            <a:off x="3657600" y="4311330"/>
            <a:ext cx="4409555"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42D6C7-E54C-4B44-9D71-6C5EB4149EAE}"/>
              </a:ext>
            </a:extLst>
          </p:cNvPr>
          <p:cNvCxnSpPr>
            <a:cxnSpLocks/>
          </p:cNvCxnSpPr>
          <p:nvPr/>
        </p:nvCxnSpPr>
        <p:spPr>
          <a:xfrm>
            <a:off x="3657600" y="3322376"/>
            <a:ext cx="4409555"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5919</TotalTime>
  <Words>4156</Words>
  <Application>Microsoft Office PowerPoint</Application>
  <PresentationFormat>Widescreen</PresentationFormat>
  <Paragraphs>441</Paragraphs>
  <Slides>58</Slides>
  <Notes>25</Notes>
  <HiddenSlides>0</HiddenSlides>
  <MMClips>0</MMClips>
  <ScaleCrop>false</ScaleCrop>
  <HeadingPairs>
    <vt:vector size="6" baseType="variant">
      <vt:variant>
        <vt:lpstr>Fonts Used</vt:lpstr>
      </vt:variant>
      <vt:variant>
        <vt:i4>4</vt:i4>
      </vt:variant>
      <vt:variant>
        <vt:lpstr>Theme</vt:lpstr>
      </vt:variant>
      <vt:variant>
        <vt:i4>20</vt:i4>
      </vt:variant>
      <vt:variant>
        <vt:lpstr>Slide Titles</vt:lpstr>
      </vt:variant>
      <vt:variant>
        <vt:i4>58</vt:i4>
      </vt:variant>
    </vt:vector>
  </HeadingPairs>
  <TitlesOfParts>
    <vt:vector size="82" baseType="lpstr">
      <vt:lpstr>Arial</vt:lpstr>
      <vt:lpstr>Arial Narrow</vt:lpstr>
      <vt:lpstr>Calibri</vt:lpstr>
      <vt:lpstr>Times New Roman</vt:lpstr>
      <vt:lpstr>1_Cover Design</vt:lpstr>
      <vt:lpstr>Layout</vt:lpstr>
      <vt:lpstr>1_Layout</vt:lpstr>
      <vt:lpstr>2_Layout</vt:lpstr>
      <vt:lpstr>3_Layout</vt:lpstr>
      <vt:lpstr>4_Layout</vt:lpstr>
      <vt:lpstr>7_Layout</vt:lpstr>
      <vt:lpstr>2_Layout with Latest!</vt:lpstr>
      <vt:lpstr>4_Layout with Latest!</vt:lpstr>
      <vt:lpstr>5_Layout with Latest!</vt:lpstr>
      <vt:lpstr>6_Layout with Latest!</vt:lpstr>
      <vt:lpstr>7_Layout with Latest!</vt:lpstr>
      <vt:lpstr>8_Layout with Latest!</vt:lpstr>
      <vt:lpstr>9_Layout with Latest!</vt:lpstr>
      <vt:lpstr>11_Layout with Latest!</vt:lpstr>
      <vt:lpstr>12_Layout with Latest!</vt:lpstr>
      <vt:lpstr>13_Layout with Latest!</vt:lpstr>
      <vt:lpstr>12_Layout</vt:lpstr>
      <vt:lpstr>5_Layout</vt:lpstr>
      <vt:lpstr>6_Layout</vt:lpstr>
      <vt:lpstr>Lao PDR</vt:lpstr>
      <vt:lpstr>CONTENT</vt:lpstr>
      <vt:lpstr>BASIC SOCIO-DEMOGRAPHIC INDICATORS</vt:lpstr>
      <vt:lpstr>HIV prevalence and  epidemiological status </vt:lpstr>
      <vt:lpstr>Estimated people living with HIV, new HIV infections and AIDS-related deaths, 1990-2020</vt:lpstr>
      <vt:lpstr>Estimated people living with HIV, new HIV infections and AIDS-related deaths, 1990-2020</vt:lpstr>
      <vt:lpstr>Estimated number of adults (15+) living with HIV and women (15+) living with HIV, 1990-2020</vt:lpstr>
      <vt:lpstr>Key population size estimates, 2018</vt:lpstr>
      <vt:lpstr>HIV prevalence among key populations, 2012-2020 </vt:lpstr>
      <vt:lpstr>HIV prevalence among key populations, 2007-2014</vt:lpstr>
      <vt:lpstr>HIV prevalence among MSM and FSW by city/province, 2014</vt:lpstr>
      <vt:lpstr>HIV and syphilis prevalence among service women in Vientiane and Savannakhet, 2001-2011</vt:lpstr>
      <vt:lpstr>HIV prevalence among service women by province, 2011</vt:lpstr>
      <vt:lpstr>Sexually transmitted infections (STI) prevalence among key populations, 2009-2012</vt:lpstr>
      <vt:lpstr> Annual reported number of HIV cases, 1991-2015</vt:lpstr>
      <vt:lpstr> Proportion of cumulative HIV cases by geographic area, 1991-2014</vt:lpstr>
      <vt:lpstr>Cumulative HIV cases by mode of transmission, 1990-2014</vt:lpstr>
      <vt:lpstr>Risk behaviours </vt:lpstr>
      <vt:lpstr>Proportion of key populations who reported condom use at last sex, 2007-2018</vt:lpstr>
      <vt:lpstr>Proportion of MSM with reported condom use behaviors by province, 2014  </vt:lpstr>
      <vt:lpstr>Proportion of MSM who reported condom use at last sex by type of partner, Luang Prabang, 2009 </vt:lpstr>
      <vt:lpstr>Proportion of MSM who reported consistent condom use in the past 3 months by type of partner, Luang Prabang, 2009 </vt:lpstr>
      <vt:lpstr>Proportion of transgender people who reported condom and water-based lubricant use at last anal sex, Vientiane and Savannakhet, 2010 and 2012</vt:lpstr>
      <vt:lpstr>Proportion of transgender people who reported consistent use of condom and water-based lubricant in the last month in Vientiane and Savannakhet, 2010 and 2012</vt:lpstr>
      <vt:lpstr>Proportion of service women who reported condom use at last sex with their client, 2008 - 2011</vt:lpstr>
      <vt:lpstr>Proportion of service women who reported condom use at last sex by type of partner, 2011</vt:lpstr>
      <vt:lpstr>Proportion of service women who reported consistent condom use in the past three months by type of partner, 2011</vt:lpstr>
      <vt:lpstr>Age of entering into sex work among service women, and duration of working as service woman, 2011</vt:lpstr>
      <vt:lpstr>Median number of clients in the past week among service women, 2011</vt:lpstr>
      <vt:lpstr>Proportion of key populations who injected drug in the past year, 2009 </vt:lpstr>
      <vt:lpstr>Proportion of key populations who are married, 2009 and 2011  </vt:lpstr>
      <vt:lpstr>Vulnerability and  HIV knowledge</vt:lpstr>
      <vt:lpstr>Proportion of key populations at higher risk with comprehensive HIV knowledge, 2004-2014 </vt:lpstr>
      <vt:lpstr>Proportion of service women with comprehensive HIV knowledge,  2008 and 2011 </vt:lpstr>
      <vt:lpstr>Proportion of MSM with comprehensive HIV knowledge, 2014 </vt:lpstr>
      <vt:lpstr>HIV Expenditure </vt:lpstr>
      <vt:lpstr>AIDS financing, 2020</vt:lpstr>
      <vt:lpstr>AIDS spending by financing source, 2006 - 2020 </vt:lpstr>
      <vt:lpstr>AIDS spending by financing source, 2006-2011 </vt:lpstr>
      <vt:lpstr>AIDS spending by service category, 2007-2011</vt:lpstr>
      <vt:lpstr>Proportion of total prevention programme spending on key populations at higher risk, 2007-2011</vt:lpstr>
      <vt:lpstr>Proportion of spending on HIV prevention programmes by funding source, 2007-2011</vt:lpstr>
      <vt:lpstr>Proportion of spending on care and treatment by funding source, 2007 - 2011</vt:lpstr>
      <vt:lpstr>National response </vt:lpstr>
      <vt:lpstr>Proportion of key populations reached with HIV prevention programmes, 2008-2014 </vt:lpstr>
      <vt:lpstr>Proportion of key populations who received an HIV test in the last 12 months and know their results, 2007-2014 </vt:lpstr>
      <vt:lpstr>Proportion of service women who received an HIV test in the last 12 months and know their results, 2011</vt:lpstr>
      <vt:lpstr>Number of needles/syringes distributed per PWID per year, 2008 – 2017</vt:lpstr>
      <vt:lpstr>Number of ART sites and people on ART, 2000-2020</vt:lpstr>
      <vt:lpstr>ART scale-up, 2000 - 2020</vt:lpstr>
      <vt:lpstr>ART coverage trends among children, adult males and females and all ages, 2010 - 2020</vt:lpstr>
      <vt:lpstr>Estimated adults living with HIV, adults receiving ARVs, and adult ART coverage, 2020</vt:lpstr>
      <vt:lpstr>Treatment cascade, 2020</vt:lpstr>
      <vt:lpstr>HIV testing and treatment cascade, 2020</vt:lpstr>
      <vt:lpstr>Estimated number of pregnant women living with HIV, pregnant women receiving ARVs, and PMTCT coverage, 2020</vt:lpstr>
      <vt:lpstr>PowerPoint Presentation</vt:lpstr>
      <vt:lpstr>Punitive and discriminatory laws, 2021</vt:lpstr>
      <vt:lpstr>PowerPoint Presentation</vt:lpstr>
    </vt:vector>
  </TitlesOfParts>
  <Manager/>
  <Company>HIV/AIDS Data Hub for the Asia-Pacific</Company>
  <LinksUpToDate>false</LinksUpToDate>
  <SharedDoc>false</SharedDoc>
  <HyperlinkBase>https://www.aidsdatahub.org/resource/lao-pdr-country-slides-2019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Lao PDR Country Slides 2019</dc:title>
  <dc:subject/>
  <dc:creator>HIV/AIDS Data Hub for the Asia-Pacific</dc:creator>
  <cp:keywords>hiv, aids, socio-demographic indicators, prevalence, epidemiology, risk behaviors, vulnerability, hiv knowledge, national response</cp:keywords>
  <dc:description/>
  <cp:lastModifiedBy>BOONYATHAROKUL, Earn</cp:lastModifiedBy>
  <cp:revision>943</cp:revision>
  <dcterms:created xsi:type="dcterms:W3CDTF">2013-01-31T02:09:13Z</dcterms:created>
  <dcterms:modified xsi:type="dcterms:W3CDTF">2021-09-07T05:21:27Z</dcterms:modified>
  <cp:category/>
</cp:coreProperties>
</file>