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7.xml" ContentType="application/vnd.openxmlformats-officedocument.themeOverride+xml"/>
  <Override PartName="/ppt/charts/chart2.xml" ContentType="application/vnd.openxmlformats-officedocument.drawingml.chart+xml"/>
  <Override PartName="/ppt/theme/themeOverride18.xml" ContentType="application/vnd.openxmlformats-officedocument.themeOverride+xml"/>
  <Override PartName="/ppt/charts/chart3.xml" ContentType="application/vnd.openxmlformats-officedocument.drawingml.chart+xml"/>
  <Override PartName="/ppt/theme/themeOverride19.xml" ContentType="application/vnd.openxmlformats-officedocument.themeOverride+xml"/>
  <Override PartName="/ppt/charts/chart4.xml" ContentType="application/vnd.openxmlformats-officedocument.drawingml.chart+xml"/>
  <Override PartName="/ppt/theme/themeOverride20.xml" ContentType="application/vnd.openxmlformats-officedocument.themeOverride+xml"/>
  <Override PartName="/ppt/charts/chart5.xml" ContentType="application/vnd.openxmlformats-officedocument.drawingml.chart+xml"/>
  <Override PartName="/ppt/theme/themeOverride21.xml" ContentType="application/vnd.openxmlformats-officedocument.themeOverr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2.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theme/themeOverride23.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8.xml" ContentType="application/vnd.openxmlformats-officedocument.drawingml.chart+xml"/>
  <Override PartName="/ppt/theme/themeOverride24.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9.xml" ContentType="application/vnd.openxmlformats-officedocument.drawingml.chart+xml"/>
  <Override PartName="/ppt/theme/themeOverride25.xml" ContentType="application/vnd.openxmlformats-officedocument.themeOverrid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10.xml" ContentType="application/vnd.openxmlformats-officedocument.drawingml.chart+xml"/>
  <Override PartName="/ppt/theme/themeOverride26.xml" ContentType="application/vnd.openxmlformats-officedocument.themeOverride+xml"/>
  <Override PartName="/ppt/charts/chart11.xml" ContentType="application/vnd.openxmlformats-officedocument.drawingml.chart+xml"/>
  <Override PartName="/ppt/theme/themeOverride27.xml" ContentType="application/vnd.openxmlformats-officedocument.themeOverride+xml"/>
  <Override PartName="/ppt/notesSlides/notesSlide7.xml" ContentType="application/vnd.openxmlformats-officedocument.presentationml.notesSlide+xml"/>
  <Override PartName="/ppt/charts/chart12.xml" ContentType="application/vnd.openxmlformats-officedocument.drawingml.chart+xml"/>
  <Override PartName="/ppt/theme/themeOverride28.xml" ContentType="application/vnd.openxmlformats-officedocument.themeOverride+xml"/>
  <Override PartName="/ppt/notesSlides/notesSlide8.xml" ContentType="application/vnd.openxmlformats-officedocument.presentationml.notesSlide+xml"/>
  <Override PartName="/ppt/charts/chart13.xml" ContentType="application/vnd.openxmlformats-officedocument.drawingml.chart+xml"/>
  <Override PartName="/ppt/theme/themeOverride29.xml" ContentType="application/vnd.openxmlformats-officedocument.themeOverride+xml"/>
  <Override PartName="/ppt/charts/chart14.xml" ContentType="application/vnd.openxmlformats-officedocument.drawingml.chart+xml"/>
  <Override PartName="/ppt/theme/themeOverride30.xml" ContentType="application/vnd.openxmlformats-officedocument.themeOverride+xml"/>
  <Override PartName="/ppt/charts/chart15.xml" ContentType="application/vnd.openxmlformats-officedocument.drawingml.chart+xml"/>
  <Override PartName="/ppt/theme/themeOverride31.xml" ContentType="application/vnd.openxmlformats-officedocument.themeOverride+xml"/>
  <Override PartName="/ppt/charts/chart16.xml" ContentType="application/vnd.openxmlformats-officedocument.drawingml.chart+xml"/>
  <Override PartName="/ppt/theme/themeOverride32.xml" ContentType="application/vnd.openxmlformats-officedocument.themeOverride+xml"/>
  <Override PartName="/ppt/charts/chart17.xml" ContentType="application/vnd.openxmlformats-officedocument.drawingml.chart+xml"/>
  <Override PartName="/ppt/theme/themeOverride33.xml" ContentType="application/vnd.openxmlformats-officedocument.themeOverride+xml"/>
  <Override PartName="/ppt/notesSlides/notesSlide9.xml" ContentType="application/vnd.openxmlformats-officedocument.presentationml.notesSlide+xml"/>
  <Override PartName="/ppt/charts/chart18.xml" ContentType="application/vnd.openxmlformats-officedocument.drawingml.chart+xml"/>
  <Override PartName="/ppt/theme/themeOverride34.xml" ContentType="application/vnd.openxmlformats-officedocument.themeOverride+xml"/>
  <Override PartName="/ppt/notesSlides/notesSlide10.xml" ContentType="application/vnd.openxmlformats-officedocument.presentationml.notesSlide+xml"/>
  <Override PartName="/ppt/charts/chart19.xml" ContentType="application/vnd.openxmlformats-officedocument.drawingml.chart+xml"/>
  <Override PartName="/ppt/theme/themeOverride35.xml" ContentType="application/vnd.openxmlformats-officedocument.themeOverride+xml"/>
  <Override PartName="/ppt/charts/chart20.xml" ContentType="application/vnd.openxmlformats-officedocument.drawingml.chart+xml"/>
  <Override PartName="/ppt/theme/themeOverride36.xml" ContentType="application/vnd.openxmlformats-officedocument.themeOverride+xml"/>
  <Override PartName="/ppt/charts/chart21.xml" ContentType="application/vnd.openxmlformats-officedocument.drawingml.chart+xml"/>
  <Override PartName="/ppt/theme/themeOverride37.xml" ContentType="application/vnd.openxmlformats-officedocument.themeOverride+xml"/>
  <Override PartName="/ppt/charts/chart22.xml" ContentType="application/vnd.openxmlformats-officedocument.drawingml.chart+xml"/>
  <Override PartName="/ppt/theme/themeOverride38.xml" ContentType="application/vnd.openxmlformats-officedocument.themeOverride+xml"/>
  <Override PartName="/ppt/charts/chart2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9.xml" ContentType="application/vnd.openxmlformats-officedocument.themeOverride+xml"/>
  <Override PartName="/ppt/charts/chart24.xml" ContentType="application/vnd.openxmlformats-officedocument.drawingml.chart+xml"/>
  <Override PartName="/ppt/theme/themeOverride40.xml" ContentType="application/vnd.openxmlformats-officedocument.themeOverride+xml"/>
  <Override PartName="/ppt/charts/chart25.xml" ContentType="application/vnd.openxmlformats-officedocument.drawingml.chart+xml"/>
  <Override PartName="/ppt/theme/themeOverride41.xml" ContentType="application/vnd.openxmlformats-officedocument.themeOverride+xml"/>
  <Override PartName="/ppt/charts/chart26.xml" ContentType="application/vnd.openxmlformats-officedocument.drawingml.chart+xml"/>
  <Override PartName="/ppt/theme/themeOverride42.xml" ContentType="application/vnd.openxmlformats-officedocument.themeOverride+xml"/>
  <Override PartName="/ppt/charts/chart27.xml" ContentType="application/vnd.openxmlformats-officedocument.drawingml.chart+xml"/>
  <Override PartName="/ppt/theme/themeOverride43.xml" ContentType="application/vnd.openxmlformats-officedocument.themeOverride+xml"/>
  <Override PartName="/ppt/charts/chart28.xml" ContentType="application/vnd.openxmlformats-officedocument.drawingml.chart+xml"/>
  <Override PartName="/ppt/theme/themeOverride44.xml" ContentType="application/vnd.openxmlformats-officedocument.themeOverride+xml"/>
  <Override PartName="/ppt/notesSlides/notesSlide11.xml" ContentType="application/vnd.openxmlformats-officedocument.presentationml.notesSlide+xml"/>
  <Override PartName="/ppt/charts/chart29.xml" ContentType="application/vnd.openxmlformats-officedocument.drawingml.chart+xml"/>
  <Override PartName="/ppt/theme/themeOverride45.xml" ContentType="application/vnd.openxmlformats-officedocument.themeOverride+xml"/>
  <Override PartName="/ppt/notesSlides/notesSlide12.xml" ContentType="application/vnd.openxmlformats-officedocument.presentationml.notesSlide+xml"/>
  <Override PartName="/ppt/charts/chart30.xml" ContentType="application/vnd.openxmlformats-officedocument.drawingml.chart+xml"/>
  <Override PartName="/ppt/theme/themeOverride46.xml" ContentType="application/vnd.openxmlformats-officedocument.themeOverride+xml"/>
  <Override PartName="/ppt/charts/chart31.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7.xml" ContentType="application/vnd.openxmlformats-officedocument.themeOverr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869" r:id="rId4"/>
    <p:sldMasterId id="2147483878" r:id="rId5"/>
    <p:sldMasterId id="2147483887" r:id="rId6"/>
    <p:sldMasterId id="2147483896" r:id="rId7"/>
    <p:sldMasterId id="2147483905" r:id="rId8"/>
    <p:sldMasterId id="2147483914" r:id="rId9"/>
    <p:sldMasterId id="2147483923" r:id="rId10"/>
    <p:sldMasterId id="2147483941" r:id="rId11"/>
    <p:sldMasterId id="2147483950" r:id="rId12"/>
    <p:sldMasterId id="2147483959" r:id="rId13"/>
    <p:sldMasterId id="2147483968" r:id="rId14"/>
    <p:sldMasterId id="2147483977" r:id="rId15"/>
  </p:sldMasterIdLst>
  <p:notesMasterIdLst>
    <p:notesMasterId r:id="rId51"/>
  </p:notesMasterIdLst>
  <p:handoutMasterIdLst>
    <p:handoutMasterId r:id="rId52"/>
  </p:handoutMasterIdLst>
  <p:sldIdLst>
    <p:sldId id="266" r:id="rId16"/>
    <p:sldId id="268" r:id="rId17"/>
    <p:sldId id="340" r:id="rId18"/>
    <p:sldId id="271" r:id="rId19"/>
    <p:sldId id="314" r:id="rId20"/>
    <p:sldId id="2994" r:id="rId21"/>
    <p:sldId id="2995" r:id="rId22"/>
    <p:sldId id="339" r:id="rId23"/>
    <p:sldId id="277" r:id="rId24"/>
    <p:sldId id="531" r:id="rId25"/>
    <p:sldId id="532" r:id="rId26"/>
    <p:sldId id="316" r:id="rId27"/>
    <p:sldId id="329" r:id="rId28"/>
    <p:sldId id="328" r:id="rId29"/>
    <p:sldId id="332" r:id="rId30"/>
    <p:sldId id="333" r:id="rId31"/>
    <p:sldId id="335" r:id="rId32"/>
    <p:sldId id="334" r:id="rId33"/>
    <p:sldId id="319" r:id="rId34"/>
    <p:sldId id="320" r:id="rId35"/>
    <p:sldId id="331" r:id="rId36"/>
    <p:sldId id="287" r:id="rId37"/>
    <p:sldId id="288" r:id="rId38"/>
    <p:sldId id="289" r:id="rId39"/>
    <p:sldId id="290" r:id="rId40"/>
    <p:sldId id="293" r:id="rId41"/>
    <p:sldId id="294" r:id="rId42"/>
    <p:sldId id="296" r:id="rId43"/>
    <p:sldId id="299" r:id="rId44"/>
    <p:sldId id="300" r:id="rId45"/>
    <p:sldId id="623" r:id="rId46"/>
    <p:sldId id="292" r:id="rId47"/>
    <p:sldId id="301" r:id="rId48"/>
    <p:sldId id="3003" r:id="rId49"/>
    <p:sldId id="310" r:id="rId50"/>
  </p:sldIdLst>
  <p:sldSz cx="12192000" cy="6858000"/>
  <p:notesSz cx="7102475" cy="10234613"/>
  <p:defaultTextStyle>
    <a:defPPr>
      <a:defRPr lang="th-TH"/>
    </a:defPPr>
    <a:lvl1pPr algn="l" rtl="0" fontAlgn="base">
      <a:spcBef>
        <a:spcPct val="0"/>
      </a:spcBef>
      <a:spcAft>
        <a:spcPct val="0"/>
      </a:spcAft>
      <a:defRPr sz="2800" kern="1200">
        <a:solidFill>
          <a:schemeClr val="tx1"/>
        </a:solidFill>
        <a:latin typeface="Arial" charset="0"/>
        <a:ea typeface="+mn-ea"/>
        <a:cs typeface="Cordia New" pitchFamily="34" charset="-34"/>
      </a:defRPr>
    </a:lvl1pPr>
    <a:lvl2pPr marL="457200" algn="l" rtl="0" fontAlgn="base">
      <a:spcBef>
        <a:spcPct val="0"/>
      </a:spcBef>
      <a:spcAft>
        <a:spcPct val="0"/>
      </a:spcAft>
      <a:defRPr sz="2800" kern="1200">
        <a:solidFill>
          <a:schemeClr val="tx1"/>
        </a:solidFill>
        <a:latin typeface="Arial" charset="0"/>
        <a:ea typeface="+mn-ea"/>
        <a:cs typeface="Cordia New" pitchFamily="34" charset="-34"/>
      </a:defRPr>
    </a:lvl2pPr>
    <a:lvl3pPr marL="914400" algn="l" rtl="0" fontAlgn="base">
      <a:spcBef>
        <a:spcPct val="0"/>
      </a:spcBef>
      <a:spcAft>
        <a:spcPct val="0"/>
      </a:spcAft>
      <a:defRPr sz="2800" kern="1200">
        <a:solidFill>
          <a:schemeClr val="tx1"/>
        </a:solidFill>
        <a:latin typeface="Arial" charset="0"/>
        <a:ea typeface="+mn-ea"/>
        <a:cs typeface="Cordia New" pitchFamily="34" charset="-34"/>
      </a:defRPr>
    </a:lvl3pPr>
    <a:lvl4pPr marL="1371600" algn="l" rtl="0" fontAlgn="base">
      <a:spcBef>
        <a:spcPct val="0"/>
      </a:spcBef>
      <a:spcAft>
        <a:spcPct val="0"/>
      </a:spcAft>
      <a:defRPr sz="2800" kern="1200">
        <a:solidFill>
          <a:schemeClr val="tx1"/>
        </a:solidFill>
        <a:latin typeface="Arial" charset="0"/>
        <a:ea typeface="+mn-ea"/>
        <a:cs typeface="Cordia New" pitchFamily="34" charset="-34"/>
      </a:defRPr>
    </a:lvl4pPr>
    <a:lvl5pPr marL="1828800" algn="l" rtl="0" fontAlgn="base">
      <a:spcBef>
        <a:spcPct val="0"/>
      </a:spcBef>
      <a:spcAft>
        <a:spcPct val="0"/>
      </a:spcAft>
      <a:defRPr sz="2800" kern="1200">
        <a:solidFill>
          <a:schemeClr val="tx1"/>
        </a:solidFill>
        <a:latin typeface="Arial" charset="0"/>
        <a:ea typeface="+mn-ea"/>
        <a:cs typeface="Cordia New" pitchFamily="34" charset="-34"/>
      </a:defRPr>
    </a:lvl5pPr>
    <a:lvl6pPr marL="2286000" algn="l" defTabSz="914400" rtl="0" eaLnBrk="1" latinLnBrk="0" hangingPunct="1">
      <a:defRPr sz="2800" kern="1200">
        <a:solidFill>
          <a:schemeClr val="tx1"/>
        </a:solidFill>
        <a:latin typeface="Arial" charset="0"/>
        <a:ea typeface="+mn-ea"/>
        <a:cs typeface="Cordia New" pitchFamily="34" charset="-34"/>
      </a:defRPr>
    </a:lvl6pPr>
    <a:lvl7pPr marL="2743200" algn="l" defTabSz="914400" rtl="0" eaLnBrk="1" latinLnBrk="0" hangingPunct="1">
      <a:defRPr sz="2800" kern="1200">
        <a:solidFill>
          <a:schemeClr val="tx1"/>
        </a:solidFill>
        <a:latin typeface="Arial" charset="0"/>
        <a:ea typeface="+mn-ea"/>
        <a:cs typeface="Cordia New" pitchFamily="34" charset="-34"/>
      </a:defRPr>
    </a:lvl7pPr>
    <a:lvl8pPr marL="3200400" algn="l" defTabSz="914400" rtl="0" eaLnBrk="1" latinLnBrk="0" hangingPunct="1">
      <a:defRPr sz="2800" kern="1200">
        <a:solidFill>
          <a:schemeClr val="tx1"/>
        </a:solidFill>
        <a:latin typeface="Arial" charset="0"/>
        <a:ea typeface="+mn-ea"/>
        <a:cs typeface="Cordia New" pitchFamily="34" charset="-34"/>
      </a:defRPr>
    </a:lvl8pPr>
    <a:lvl9pPr marL="3657600" algn="l" defTabSz="914400" rtl="0" eaLnBrk="1" latinLnBrk="0" hangingPunct="1">
      <a:defRPr sz="2800" kern="1200">
        <a:solidFill>
          <a:schemeClr val="tx1"/>
        </a:solidFill>
        <a:latin typeface="Arial" charset="0"/>
        <a:ea typeface="+mn-ea"/>
        <a:cs typeface="Cordia New" pitchFamily="34" charset="-34"/>
      </a:defRPr>
    </a:lvl9pPr>
  </p:defaultTextStyle>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1"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99FF"/>
    <a:srgbClr val="33CCCC"/>
    <a:srgbClr val="FF9933"/>
    <a:srgbClr val="CC9900"/>
    <a:srgbClr val="FFB7FF"/>
    <a:srgbClr val="B5B1CF"/>
    <a:srgbClr val="00DBD6"/>
    <a:srgbClr val="00FF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75" autoAdjust="0"/>
    <p:restoredTop sz="90994" autoAdjust="0"/>
  </p:normalViewPr>
  <p:slideViewPr>
    <p:cSldViewPr>
      <p:cViewPr varScale="1">
        <p:scale>
          <a:sx n="61" d="100"/>
          <a:sy n="61" d="100"/>
        </p:scale>
        <p:origin x="772" y="44"/>
      </p:cViewPr>
      <p:guideLst>
        <p:guide orient="horz" pos="2069"/>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0292"/>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5.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5E7D9CB7-9444-48EE-B4F4-A704D4C9F0D2}"/>
    <pc:docChg chg="delSld modSld">
      <pc:chgData name="RWODZI, Desire Tarwireyi" userId="f2e414da-657a-4eae-9cb2-9d4947cf517c" providerId="ADAL" clId="{5E7D9CB7-9444-48EE-B4F4-A704D4C9F0D2}" dt="2021-09-07T03:33:16.303" v="11" actId="47"/>
      <pc:docMkLst>
        <pc:docMk/>
      </pc:docMkLst>
      <pc:sldChg chg="modSp mod modShow">
        <pc:chgData name="RWODZI, Desire Tarwireyi" userId="f2e414da-657a-4eae-9cb2-9d4947cf517c" providerId="ADAL" clId="{5E7D9CB7-9444-48EE-B4F4-A704D4C9F0D2}" dt="2021-09-06T08:57:04" v="10" actId="729"/>
        <pc:sldMkLst>
          <pc:docMk/>
          <pc:sldMk cId="0" sldId="266"/>
        </pc:sldMkLst>
        <pc:spChg chg="mod">
          <ac:chgData name="RWODZI, Desire Tarwireyi" userId="f2e414da-657a-4eae-9cb2-9d4947cf517c" providerId="ADAL" clId="{5E7D9CB7-9444-48EE-B4F4-A704D4C9F0D2}" dt="2021-09-03T08:56:01.844" v="8" actId="20577"/>
          <ac:spMkLst>
            <pc:docMk/>
            <pc:sldMk cId="0" sldId="266"/>
            <ac:spMk id="2" creationId="{7D193C87-0CA2-44EE-A204-DCB940983449}"/>
          </ac:spMkLst>
        </pc:spChg>
      </pc:sldChg>
      <pc:sldChg chg="mod modShow">
        <pc:chgData name="RWODZI, Desire Tarwireyi" userId="f2e414da-657a-4eae-9cb2-9d4947cf517c" providerId="ADAL" clId="{5E7D9CB7-9444-48EE-B4F4-A704D4C9F0D2}" dt="2021-09-06T08:57:04" v="10" actId="729"/>
        <pc:sldMkLst>
          <pc:docMk/>
          <pc:sldMk cId="0" sldId="268"/>
        </pc:sldMkLst>
      </pc:sldChg>
      <pc:sldChg chg="mod modShow">
        <pc:chgData name="RWODZI, Desire Tarwireyi" userId="f2e414da-657a-4eae-9cb2-9d4947cf517c" providerId="ADAL" clId="{5E7D9CB7-9444-48EE-B4F4-A704D4C9F0D2}" dt="2021-09-06T08:57:04" v="10" actId="729"/>
        <pc:sldMkLst>
          <pc:docMk/>
          <pc:sldMk cId="0" sldId="271"/>
        </pc:sldMkLst>
      </pc:sldChg>
      <pc:sldChg chg="mod modShow">
        <pc:chgData name="RWODZI, Desire Tarwireyi" userId="f2e414da-657a-4eae-9cb2-9d4947cf517c" providerId="ADAL" clId="{5E7D9CB7-9444-48EE-B4F4-A704D4C9F0D2}" dt="2021-09-06T08:57:04" v="10" actId="729"/>
        <pc:sldMkLst>
          <pc:docMk/>
          <pc:sldMk cId="0" sldId="277"/>
        </pc:sldMkLst>
      </pc:sldChg>
      <pc:sldChg chg="mod modShow">
        <pc:chgData name="RWODZI, Desire Tarwireyi" userId="f2e414da-657a-4eae-9cb2-9d4947cf517c" providerId="ADAL" clId="{5E7D9CB7-9444-48EE-B4F4-A704D4C9F0D2}" dt="2021-09-06T08:57:04" v="10" actId="729"/>
        <pc:sldMkLst>
          <pc:docMk/>
          <pc:sldMk cId="0" sldId="287"/>
        </pc:sldMkLst>
      </pc:sldChg>
      <pc:sldChg chg="mod modShow">
        <pc:chgData name="RWODZI, Desire Tarwireyi" userId="f2e414da-657a-4eae-9cb2-9d4947cf517c" providerId="ADAL" clId="{5E7D9CB7-9444-48EE-B4F4-A704D4C9F0D2}" dt="2021-09-06T08:57:04" v="10" actId="729"/>
        <pc:sldMkLst>
          <pc:docMk/>
          <pc:sldMk cId="0" sldId="288"/>
        </pc:sldMkLst>
      </pc:sldChg>
      <pc:sldChg chg="mod modShow">
        <pc:chgData name="RWODZI, Desire Tarwireyi" userId="f2e414da-657a-4eae-9cb2-9d4947cf517c" providerId="ADAL" clId="{5E7D9CB7-9444-48EE-B4F4-A704D4C9F0D2}" dt="2021-09-06T08:57:04" v="10" actId="729"/>
        <pc:sldMkLst>
          <pc:docMk/>
          <pc:sldMk cId="0" sldId="289"/>
        </pc:sldMkLst>
      </pc:sldChg>
      <pc:sldChg chg="mod modShow">
        <pc:chgData name="RWODZI, Desire Tarwireyi" userId="f2e414da-657a-4eae-9cb2-9d4947cf517c" providerId="ADAL" clId="{5E7D9CB7-9444-48EE-B4F4-A704D4C9F0D2}" dt="2021-09-06T08:57:04" v="10" actId="729"/>
        <pc:sldMkLst>
          <pc:docMk/>
          <pc:sldMk cId="0" sldId="290"/>
        </pc:sldMkLst>
      </pc:sldChg>
      <pc:sldChg chg="mod modShow">
        <pc:chgData name="RWODZI, Desire Tarwireyi" userId="f2e414da-657a-4eae-9cb2-9d4947cf517c" providerId="ADAL" clId="{5E7D9CB7-9444-48EE-B4F4-A704D4C9F0D2}" dt="2021-09-06T08:57:04" v="10" actId="729"/>
        <pc:sldMkLst>
          <pc:docMk/>
          <pc:sldMk cId="782425580" sldId="292"/>
        </pc:sldMkLst>
      </pc:sldChg>
      <pc:sldChg chg="mod modShow">
        <pc:chgData name="RWODZI, Desire Tarwireyi" userId="f2e414da-657a-4eae-9cb2-9d4947cf517c" providerId="ADAL" clId="{5E7D9CB7-9444-48EE-B4F4-A704D4C9F0D2}" dt="2021-09-06T08:57:04" v="10" actId="729"/>
        <pc:sldMkLst>
          <pc:docMk/>
          <pc:sldMk cId="0" sldId="293"/>
        </pc:sldMkLst>
      </pc:sldChg>
      <pc:sldChg chg="mod modShow">
        <pc:chgData name="RWODZI, Desire Tarwireyi" userId="f2e414da-657a-4eae-9cb2-9d4947cf517c" providerId="ADAL" clId="{5E7D9CB7-9444-48EE-B4F4-A704D4C9F0D2}" dt="2021-09-06T08:57:04" v="10" actId="729"/>
        <pc:sldMkLst>
          <pc:docMk/>
          <pc:sldMk cId="0" sldId="294"/>
        </pc:sldMkLst>
      </pc:sldChg>
      <pc:sldChg chg="mod modShow">
        <pc:chgData name="RWODZI, Desire Tarwireyi" userId="f2e414da-657a-4eae-9cb2-9d4947cf517c" providerId="ADAL" clId="{5E7D9CB7-9444-48EE-B4F4-A704D4C9F0D2}" dt="2021-09-06T08:57:04" v="10" actId="729"/>
        <pc:sldMkLst>
          <pc:docMk/>
          <pc:sldMk cId="0" sldId="296"/>
        </pc:sldMkLst>
      </pc:sldChg>
      <pc:sldChg chg="mod modShow">
        <pc:chgData name="RWODZI, Desire Tarwireyi" userId="f2e414da-657a-4eae-9cb2-9d4947cf517c" providerId="ADAL" clId="{5E7D9CB7-9444-48EE-B4F4-A704D4C9F0D2}" dt="2021-09-06T08:57:04" v="10" actId="729"/>
        <pc:sldMkLst>
          <pc:docMk/>
          <pc:sldMk cId="0" sldId="299"/>
        </pc:sldMkLst>
      </pc:sldChg>
      <pc:sldChg chg="mod modShow">
        <pc:chgData name="RWODZI, Desire Tarwireyi" userId="f2e414da-657a-4eae-9cb2-9d4947cf517c" providerId="ADAL" clId="{5E7D9CB7-9444-48EE-B4F4-A704D4C9F0D2}" dt="2021-09-06T08:57:04" v="10" actId="729"/>
        <pc:sldMkLst>
          <pc:docMk/>
          <pc:sldMk cId="0" sldId="300"/>
        </pc:sldMkLst>
      </pc:sldChg>
      <pc:sldChg chg="mod modShow">
        <pc:chgData name="RWODZI, Desire Tarwireyi" userId="f2e414da-657a-4eae-9cb2-9d4947cf517c" providerId="ADAL" clId="{5E7D9CB7-9444-48EE-B4F4-A704D4C9F0D2}" dt="2021-09-06T08:57:04" v="10" actId="729"/>
        <pc:sldMkLst>
          <pc:docMk/>
          <pc:sldMk cId="0" sldId="301"/>
        </pc:sldMkLst>
      </pc:sldChg>
      <pc:sldChg chg="mod modShow">
        <pc:chgData name="RWODZI, Desire Tarwireyi" userId="f2e414da-657a-4eae-9cb2-9d4947cf517c" providerId="ADAL" clId="{5E7D9CB7-9444-48EE-B4F4-A704D4C9F0D2}" dt="2021-09-06T08:57:04" v="10" actId="729"/>
        <pc:sldMkLst>
          <pc:docMk/>
          <pc:sldMk cId="0" sldId="310"/>
        </pc:sldMkLst>
      </pc:sldChg>
      <pc:sldChg chg="mod modShow">
        <pc:chgData name="RWODZI, Desire Tarwireyi" userId="f2e414da-657a-4eae-9cb2-9d4947cf517c" providerId="ADAL" clId="{5E7D9CB7-9444-48EE-B4F4-A704D4C9F0D2}" dt="2021-09-06T08:57:04" v="10" actId="729"/>
        <pc:sldMkLst>
          <pc:docMk/>
          <pc:sldMk cId="4154957658" sldId="314"/>
        </pc:sldMkLst>
      </pc:sldChg>
      <pc:sldChg chg="mod modShow">
        <pc:chgData name="RWODZI, Desire Tarwireyi" userId="f2e414da-657a-4eae-9cb2-9d4947cf517c" providerId="ADAL" clId="{5E7D9CB7-9444-48EE-B4F4-A704D4C9F0D2}" dt="2021-09-06T08:57:04" v="10" actId="729"/>
        <pc:sldMkLst>
          <pc:docMk/>
          <pc:sldMk cId="3801194953" sldId="316"/>
        </pc:sldMkLst>
      </pc:sldChg>
      <pc:sldChg chg="mod modShow">
        <pc:chgData name="RWODZI, Desire Tarwireyi" userId="f2e414da-657a-4eae-9cb2-9d4947cf517c" providerId="ADAL" clId="{5E7D9CB7-9444-48EE-B4F4-A704D4C9F0D2}" dt="2021-09-06T08:57:04" v="10" actId="729"/>
        <pc:sldMkLst>
          <pc:docMk/>
          <pc:sldMk cId="71320815" sldId="319"/>
        </pc:sldMkLst>
      </pc:sldChg>
      <pc:sldChg chg="mod modShow">
        <pc:chgData name="RWODZI, Desire Tarwireyi" userId="f2e414da-657a-4eae-9cb2-9d4947cf517c" providerId="ADAL" clId="{5E7D9CB7-9444-48EE-B4F4-A704D4C9F0D2}" dt="2021-09-06T08:57:04" v="10" actId="729"/>
        <pc:sldMkLst>
          <pc:docMk/>
          <pc:sldMk cId="3317507720" sldId="320"/>
        </pc:sldMkLst>
      </pc:sldChg>
      <pc:sldChg chg="del mod modShow">
        <pc:chgData name="RWODZI, Desire Tarwireyi" userId="f2e414da-657a-4eae-9cb2-9d4947cf517c" providerId="ADAL" clId="{5E7D9CB7-9444-48EE-B4F4-A704D4C9F0D2}" dt="2021-09-07T03:33:16.303" v="11" actId="47"/>
        <pc:sldMkLst>
          <pc:docMk/>
          <pc:sldMk cId="1819218728" sldId="323"/>
        </pc:sldMkLst>
      </pc:sldChg>
      <pc:sldChg chg="mod modShow">
        <pc:chgData name="RWODZI, Desire Tarwireyi" userId="f2e414da-657a-4eae-9cb2-9d4947cf517c" providerId="ADAL" clId="{5E7D9CB7-9444-48EE-B4F4-A704D4C9F0D2}" dt="2021-09-06T08:57:04" v="10" actId="729"/>
        <pc:sldMkLst>
          <pc:docMk/>
          <pc:sldMk cId="1642519350" sldId="328"/>
        </pc:sldMkLst>
      </pc:sldChg>
      <pc:sldChg chg="mod modShow">
        <pc:chgData name="RWODZI, Desire Tarwireyi" userId="f2e414da-657a-4eae-9cb2-9d4947cf517c" providerId="ADAL" clId="{5E7D9CB7-9444-48EE-B4F4-A704D4C9F0D2}" dt="2021-09-06T08:57:04" v="10" actId="729"/>
        <pc:sldMkLst>
          <pc:docMk/>
          <pc:sldMk cId="1656656578" sldId="329"/>
        </pc:sldMkLst>
      </pc:sldChg>
      <pc:sldChg chg="mod modShow">
        <pc:chgData name="RWODZI, Desire Tarwireyi" userId="f2e414da-657a-4eae-9cb2-9d4947cf517c" providerId="ADAL" clId="{5E7D9CB7-9444-48EE-B4F4-A704D4C9F0D2}" dt="2021-09-06T08:57:04" v="10" actId="729"/>
        <pc:sldMkLst>
          <pc:docMk/>
          <pc:sldMk cId="4109212086" sldId="331"/>
        </pc:sldMkLst>
      </pc:sldChg>
      <pc:sldChg chg="mod modShow">
        <pc:chgData name="RWODZI, Desire Tarwireyi" userId="f2e414da-657a-4eae-9cb2-9d4947cf517c" providerId="ADAL" clId="{5E7D9CB7-9444-48EE-B4F4-A704D4C9F0D2}" dt="2021-09-06T08:57:04" v="10" actId="729"/>
        <pc:sldMkLst>
          <pc:docMk/>
          <pc:sldMk cId="701859418" sldId="332"/>
        </pc:sldMkLst>
      </pc:sldChg>
      <pc:sldChg chg="mod modShow">
        <pc:chgData name="RWODZI, Desire Tarwireyi" userId="f2e414da-657a-4eae-9cb2-9d4947cf517c" providerId="ADAL" clId="{5E7D9CB7-9444-48EE-B4F4-A704D4C9F0D2}" dt="2021-09-06T08:57:04" v="10" actId="729"/>
        <pc:sldMkLst>
          <pc:docMk/>
          <pc:sldMk cId="3259865142" sldId="333"/>
        </pc:sldMkLst>
      </pc:sldChg>
      <pc:sldChg chg="mod modShow">
        <pc:chgData name="RWODZI, Desire Tarwireyi" userId="f2e414da-657a-4eae-9cb2-9d4947cf517c" providerId="ADAL" clId="{5E7D9CB7-9444-48EE-B4F4-A704D4C9F0D2}" dt="2021-09-06T08:57:04" v="10" actId="729"/>
        <pc:sldMkLst>
          <pc:docMk/>
          <pc:sldMk cId="2176851684" sldId="334"/>
        </pc:sldMkLst>
      </pc:sldChg>
      <pc:sldChg chg="mod modShow">
        <pc:chgData name="RWODZI, Desire Tarwireyi" userId="f2e414da-657a-4eae-9cb2-9d4947cf517c" providerId="ADAL" clId="{5E7D9CB7-9444-48EE-B4F4-A704D4C9F0D2}" dt="2021-09-06T08:57:04" v="10" actId="729"/>
        <pc:sldMkLst>
          <pc:docMk/>
          <pc:sldMk cId="2184169638" sldId="335"/>
        </pc:sldMkLst>
      </pc:sldChg>
      <pc:sldChg chg="mod modShow">
        <pc:chgData name="RWODZI, Desire Tarwireyi" userId="f2e414da-657a-4eae-9cb2-9d4947cf517c" providerId="ADAL" clId="{5E7D9CB7-9444-48EE-B4F4-A704D4C9F0D2}" dt="2021-09-06T08:57:04" v="10" actId="729"/>
        <pc:sldMkLst>
          <pc:docMk/>
          <pc:sldMk cId="1267963819" sldId="339"/>
        </pc:sldMkLst>
      </pc:sldChg>
      <pc:sldChg chg="mod modShow">
        <pc:chgData name="RWODZI, Desire Tarwireyi" userId="f2e414da-657a-4eae-9cb2-9d4947cf517c" providerId="ADAL" clId="{5E7D9CB7-9444-48EE-B4F4-A704D4C9F0D2}" dt="2021-09-06T08:57:04" v="10" actId="729"/>
        <pc:sldMkLst>
          <pc:docMk/>
          <pc:sldMk cId="1090334955" sldId="340"/>
        </pc:sldMkLst>
      </pc:sldChg>
      <pc:sldChg chg="mod modShow">
        <pc:chgData name="RWODZI, Desire Tarwireyi" userId="f2e414da-657a-4eae-9cb2-9d4947cf517c" providerId="ADAL" clId="{5E7D9CB7-9444-48EE-B4F4-A704D4C9F0D2}" dt="2021-09-06T08:57:04" v="10" actId="729"/>
        <pc:sldMkLst>
          <pc:docMk/>
          <pc:sldMk cId="645484746" sldId="531"/>
        </pc:sldMkLst>
      </pc:sldChg>
      <pc:sldChg chg="mod modShow">
        <pc:chgData name="RWODZI, Desire Tarwireyi" userId="f2e414da-657a-4eae-9cb2-9d4947cf517c" providerId="ADAL" clId="{5E7D9CB7-9444-48EE-B4F4-A704D4C9F0D2}" dt="2021-09-06T08:57:04" v="10" actId="729"/>
        <pc:sldMkLst>
          <pc:docMk/>
          <pc:sldMk cId="1563981753" sldId="532"/>
        </pc:sldMkLst>
      </pc:sldChg>
      <pc:sldChg chg="mod modShow">
        <pc:chgData name="RWODZI, Desire Tarwireyi" userId="f2e414da-657a-4eae-9cb2-9d4947cf517c" providerId="ADAL" clId="{5E7D9CB7-9444-48EE-B4F4-A704D4C9F0D2}" dt="2021-09-06T08:57:04" v="10" actId="729"/>
        <pc:sldMkLst>
          <pc:docMk/>
          <pc:sldMk cId="3987902596" sldId="623"/>
        </pc:sldMkLst>
      </pc:sldChg>
      <pc:sldChg chg="mod modShow">
        <pc:chgData name="RWODZI, Desire Tarwireyi" userId="f2e414da-657a-4eae-9cb2-9d4947cf517c" providerId="ADAL" clId="{5E7D9CB7-9444-48EE-B4F4-A704D4C9F0D2}" dt="2021-09-06T08:57:04" v="10" actId="729"/>
        <pc:sldMkLst>
          <pc:docMk/>
          <pc:sldMk cId="1579622582" sldId="2994"/>
        </pc:sldMkLst>
      </pc:sldChg>
      <pc:sldChg chg="mod modShow">
        <pc:chgData name="RWODZI, Desire Tarwireyi" userId="f2e414da-657a-4eae-9cb2-9d4947cf517c" providerId="ADAL" clId="{5E7D9CB7-9444-48EE-B4F4-A704D4C9F0D2}" dt="2021-09-06T08:57:04" v="10" actId="729"/>
        <pc:sldMkLst>
          <pc:docMk/>
          <pc:sldMk cId="834737350" sldId="2995"/>
        </pc:sldMkLst>
      </pc:sldChg>
      <pc:sldChg chg="mod modShow">
        <pc:chgData name="RWODZI, Desire Tarwireyi" userId="f2e414da-657a-4eae-9cb2-9d4947cf517c" providerId="ADAL" clId="{5E7D9CB7-9444-48EE-B4F4-A704D4C9F0D2}" dt="2021-09-06T08:57:04" v="10" actId="729"/>
        <pc:sldMkLst>
          <pc:docMk/>
          <pc:sldMk cId="1422290057" sldId="3003"/>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7.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6.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7.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32.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3.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35.xml"/></Relationships>
</file>

<file path=ppt/charts/_rels/chart2.xml.rels><?xml version="1.0" encoding="UTF-8" standalone="yes"?>
<Relationships xmlns="http://schemas.openxmlformats.org/package/2006/relationships"><Relationship Id="rId2" Type="http://schemas.openxmlformats.org/officeDocument/2006/relationships/oleObject" Target="https://unaids-my.sharepoint.com/personal/rwodzid_unaids_org/Documents/2.%20Analysis%20files/HIV%20estimates%202021/1.%20PLHIV_NI_Deaths_5July2021.xlsx" TargetMode="External"/><Relationship Id="rId1" Type="http://schemas.openxmlformats.org/officeDocument/2006/relationships/themeOverride" Target="../theme/themeOverride18.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36.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37.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38.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40.xml"/></Relationships>
</file>

<file path=ppt/charts/_rels/chart25.xml.rels><?xml version="1.0" encoding="UTF-8" standalone="yes"?>
<Relationships xmlns="http://schemas.openxmlformats.org/package/2006/relationships"><Relationship Id="rId2" Type="http://schemas.openxmlformats.org/officeDocument/2006/relationships/oleObject" Target="file:///L:\@UN_WORKSHOP\YEYU_WORKSHOP\!%20Janpan_3Aug2010\Japan%20Workshop.xlsx" TargetMode="External"/><Relationship Id="rId1" Type="http://schemas.openxmlformats.org/officeDocument/2006/relationships/themeOverride" Target="../theme/themeOverride41.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42.xml"/></Relationships>
</file>

<file path=ppt/charts/_rels/chart27.xml.rels><?xml version="1.0" encoding="UTF-8" standalone="yes"?>
<Relationships xmlns="http://schemas.openxmlformats.org/package/2006/relationships"><Relationship Id="rId2" Type="http://schemas.openxmlformats.org/officeDocument/2006/relationships/oleObject" Target="file:///L:\@UN_WORKSHOP\YEYU_WORKSHOP\!%20Janpan_3Aug2010\Japan%20Workshop.xlsx" TargetMode="External"/><Relationship Id="rId1" Type="http://schemas.openxmlformats.org/officeDocument/2006/relationships/themeOverride" Target="../theme/themeOverride4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44.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45.xml"/></Relationships>
</file>

<file path=ppt/charts/_rels/chart3.xml.rels><?xml version="1.0" encoding="UTF-8" standalone="yes"?>
<Relationships xmlns="http://schemas.openxmlformats.org/package/2006/relationships"><Relationship Id="rId2" Type="http://schemas.openxmlformats.org/officeDocument/2006/relationships/oleObject" Target="https://unaids-my.sharepoint.com/personal/rwodzid_unaids_org/Documents/2.%20Analysis%20files/HIV%20estimates%202021/1.%20PLHIV_NI_Deaths_5July2021.xlsx" TargetMode="External"/><Relationship Id="rId1" Type="http://schemas.openxmlformats.org/officeDocument/2006/relationships/themeOverride" Target="../theme/themeOverride19.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46.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5.xlsx"/></Relationships>
</file>

<file path=ppt/charts/_rels/chart4.xml.rels><?xml version="1.0" encoding="UTF-8" standalone="yes"?>
<Relationships xmlns="http://schemas.openxmlformats.org/package/2006/relationships"><Relationship Id="rId2" Type="http://schemas.openxmlformats.org/officeDocument/2006/relationships/oleObject" Target="https://unaids-my.sharepoint.com/personal/rwodzid_unaids_org/Documents/2.%20Analysis%20files/HIV%20estimates%202021/1.%20PLHIV_NI_Deaths_5July2021.xlsx" TargetMode="External"/><Relationship Id="rId1" Type="http://schemas.openxmlformats.org/officeDocument/2006/relationships/themeOverride" Target="../theme/themeOverride20.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1.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23.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24.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xlsx"/><Relationship Id="rId1" Type="http://schemas.openxmlformats.org/officeDocument/2006/relationships/themeOverride" Target="../theme/themeOverride2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50913561478"/>
          <c:y val="4.6956756108106873E-2"/>
          <c:w val="0.77932542086085388"/>
          <c:h val="0.66799955144584333"/>
        </c:manualLayout>
      </c:layout>
      <c:lineChart>
        <c:grouping val="standard"/>
        <c:varyColors val="0"/>
        <c:ser>
          <c:idx val="0"/>
          <c:order val="0"/>
          <c:tx>
            <c:strRef>
              <c:f>PLHIV_NI_Deaths!$D$2</c:f>
              <c:strCache>
                <c:ptCount val="1"/>
                <c:pt idx="0">
                  <c:v> PLHIV </c:v>
                </c:pt>
              </c:strCache>
            </c:strRef>
          </c:tx>
          <c:spPr>
            <a:ln w="38100">
              <a:solidFill>
                <a:srgbClr val="63CDF6"/>
              </a:solidFill>
            </a:ln>
          </c:spPr>
          <c:marker>
            <c:symbol val="none"/>
          </c:marker>
          <c:dLbls>
            <c:dLbl>
              <c:idx val="30"/>
              <c:tx>
                <c:rich>
                  <a:bodyPr/>
                  <a:lstStyle/>
                  <a:p>
                    <a:r>
                      <a:rPr lang="en-US" dirty="0"/>
                      <a:t>30 000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6E9-4CCF-BADF-73E350143886}"/>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PLHIV_NI_Deaths!$C$267:$C$297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PLHIV_NI_Deaths!$D$267:$D$297</c:f>
              <c:numCache>
                <c:formatCode>_-* #,##0_-;\-* #,##0_-;_-* "-"??_-;_-@_-</c:formatCode>
                <c:ptCount val="31"/>
                <c:pt idx="0">
                  <c:v>1039</c:v>
                </c:pt>
                <c:pt idx="1">
                  <c:v>1544</c:v>
                </c:pt>
                <c:pt idx="2">
                  <c:v>2186</c:v>
                </c:pt>
                <c:pt idx="3">
                  <c:v>2960</c:v>
                </c:pt>
                <c:pt idx="4">
                  <c:v>3855</c:v>
                </c:pt>
                <c:pt idx="5">
                  <c:v>4842</c:v>
                </c:pt>
                <c:pt idx="6">
                  <c:v>5899</c:v>
                </c:pt>
                <c:pt idx="7">
                  <c:v>7050</c:v>
                </c:pt>
                <c:pt idx="8">
                  <c:v>8246</c:v>
                </c:pt>
                <c:pt idx="9">
                  <c:v>9458</c:v>
                </c:pt>
                <c:pt idx="10">
                  <c:v>10659</c:v>
                </c:pt>
                <c:pt idx="11">
                  <c:v>11837</c:v>
                </c:pt>
                <c:pt idx="12">
                  <c:v>13032</c:v>
                </c:pt>
                <c:pt idx="13">
                  <c:v>14226</c:v>
                </c:pt>
                <c:pt idx="14">
                  <c:v>15407</c:v>
                </c:pt>
                <c:pt idx="15">
                  <c:v>16574</c:v>
                </c:pt>
                <c:pt idx="16">
                  <c:v>17731</c:v>
                </c:pt>
                <c:pt idx="17">
                  <c:v>18870</c:v>
                </c:pt>
                <c:pt idx="18">
                  <c:v>19990</c:v>
                </c:pt>
                <c:pt idx="19">
                  <c:v>21079</c:v>
                </c:pt>
                <c:pt idx="20">
                  <c:v>22138</c:v>
                </c:pt>
                <c:pt idx="21">
                  <c:v>23170</c:v>
                </c:pt>
                <c:pt idx="22">
                  <c:v>24173</c:v>
                </c:pt>
                <c:pt idx="23">
                  <c:v>25132</c:v>
                </c:pt>
                <c:pt idx="24">
                  <c:v>26056</c:v>
                </c:pt>
                <c:pt idx="25">
                  <c:v>26942</c:v>
                </c:pt>
                <c:pt idx="26">
                  <c:v>27710</c:v>
                </c:pt>
                <c:pt idx="27">
                  <c:v>28347</c:v>
                </c:pt>
                <c:pt idx="28">
                  <c:v>28921</c:v>
                </c:pt>
                <c:pt idx="29">
                  <c:v>29430</c:v>
                </c:pt>
                <c:pt idx="30">
                  <c:v>29824</c:v>
                </c:pt>
              </c:numCache>
            </c:numRef>
          </c:val>
          <c:smooth val="0"/>
          <c:extLst>
            <c:ext xmlns:c16="http://schemas.microsoft.com/office/drawing/2014/chart" uri="{C3380CC4-5D6E-409C-BE32-E72D297353CC}">
              <c16:uniqueId val="{00000001-86E9-4CCF-BADF-73E350143886}"/>
            </c:ext>
          </c:extLst>
        </c:ser>
        <c:ser>
          <c:idx val="1"/>
          <c:order val="1"/>
          <c:tx>
            <c:strRef>
              <c:f>PLHIV_NI_Deaths!$E$2</c:f>
              <c:strCache>
                <c:ptCount val="1"/>
                <c:pt idx="0">
                  <c:v> PLHIV Lower bound </c:v>
                </c:pt>
              </c:strCache>
            </c:strRef>
          </c:tx>
          <c:spPr>
            <a:ln w="22225">
              <a:solidFill>
                <a:srgbClr val="63CDF6"/>
              </a:solidFill>
              <a:prstDash val="sysDot"/>
            </a:ln>
          </c:spPr>
          <c:marker>
            <c:symbol val="none"/>
          </c:marker>
          <c:cat>
            <c:numRef>
              <c:f>PLHIV_NI_Deaths!$C$267:$C$297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PLHIV_NI_Deaths!$E$267:$E$297</c:f>
              <c:numCache>
                <c:formatCode>_-* #,##0_-;\-* #,##0_-;_-* "-"??_-;_-@_-</c:formatCode>
                <c:ptCount val="31"/>
                <c:pt idx="0">
                  <c:v>724</c:v>
                </c:pt>
                <c:pt idx="1">
                  <c:v>1145</c:v>
                </c:pt>
                <c:pt idx="2">
                  <c:v>1674</c:v>
                </c:pt>
                <c:pt idx="3">
                  <c:v>2324</c:v>
                </c:pt>
                <c:pt idx="4">
                  <c:v>3077</c:v>
                </c:pt>
                <c:pt idx="5">
                  <c:v>3899</c:v>
                </c:pt>
                <c:pt idx="6">
                  <c:v>4806</c:v>
                </c:pt>
                <c:pt idx="7">
                  <c:v>5741</c:v>
                </c:pt>
                <c:pt idx="8">
                  <c:v>6752</c:v>
                </c:pt>
                <c:pt idx="9">
                  <c:v>7699</c:v>
                </c:pt>
                <c:pt idx="10">
                  <c:v>8673</c:v>
                </c:pt>
                <c:pt idx="11">
                  <c:v>9567</c:v>
                </c:pt>
                <c:pt idx="12">
                  <c:v>10492</c:v>
                </c:pt>
                <c:pt idx="13">
                  <c:v>11442</c:v>
                </c:pt>
                <c:pt idx="14">
                  <c:v>12345</c:v>
                </c:pt>
                <c:pt idx="15">
                  <c:v>13198</c:v>
                </c:pt>
                <c:pt idx="16">
                  <c:v>14104</c:v>
                </c:pt>
                <c:pt idx="17">
                  <c:v>15022</c:v>
                </c:pt>
                <c:pt idx="18">
                  <c:v>15997</c:v>
                </c:pt>
                <c:pt idx="19">
                  <c:v>16835</c:v>
                </c:pt>
                <c:pt idx="20">
                  <c:v>17761</c:v>
                </c:pt>
                <c:pt idx="21">
                  <c:v>18555</c:v>
                </c:pt>
                <c:pt idx="22">
                  <c:v>19563</c:v>
                </c:pt>
                <c:pt idx="23">
                  <c:v>20374</c:v>
                </c:pt>
                <c:pt idx="24">
                  <c:v>21341</c:v>
                </c:pt>
                <c:pt idx="25">
                  <c:v>22259</c:v>
                </c:pt>
                <c:pt idx="26">
                  <c:v>22848</c:v>
                </c:pt>
                <c:pt idx="27">
                  <c:v>23405</c:v>
                </c:pt>
                <c:pt idx="28">
                  <c:v>23924</c:v>
                </c:pt>
                <c:pt idx="29">
                  <c:v>24288</c:v>
                </c:pt>
                <c:pt idx="30">
                  <c:v>24677</c:v>
                </c:pt>
              </c:numCache>
            </c:numRef>
          </c:val>
          <c:smooth val="0"/>
          <c:extLst>
            <c:ext xmlns:c16="http://schemas.microsoft.com/office/drawing/2014/chart" uri="{C3380CC4-5D6E-409C-BE32-E72D297353CC}">
              <c16:uniqueId val="{00000002-86E9-4CCF-BADF-73E350143886}"/>
            </c:ext>
          </c:extLst>
        </c:ser>
        <c:ser>
          <c:idx val="2"/>
          <c:order val="2"/>
          <c:tx>
            <c:strRef>
              <c:f>PLHIV_NI_Deaths!$F$2</c:f>
              <c:strCache>
                <c:ptCount val="1"/>
                <c:pt idx="0">
                  <c:v> PLHIV Upper bound </c:v>
                </c:pt>
              </c:strCache>
            </c:strRef>
          </c:tx>
          <c:spPr>
            <a:ln w="22225">
              <a:solidFill>
                <a:srgbClr val="63CDF6"/>
              </a:solidFill>
              <a:prstDash val="sysDot"/>
            </a:ln>
          </c:spPr>
          <c:marker>
            <c:symbol val="none"/>
          </c:marker>
          <c:cat>
            <c:numRef>
              <c:f>PLHIV_NI_Deaths!$C$267:$C$297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PLHIV_NI_Deaths!$F$267:$F$297</c:f>
              <c:numCache>
                <c:formatCode>_-* #,##0_-;\-* #,##0_-;_-* "-"??_-;_-@_-</c:formatCode>
                <c:ptCount val="31"/>
                <c:pt idx="0">
                  <c:v>1583</c:v>
                </c:pt>
                <c:pt idx="1">
                  <c:v>2198</c:v>
                </c:pt>
                <c:pt idx="2">
                  <c:v>2905</c:v>
                </c:pt>
                <c:pt idx="3">
                  <c:v>3773</c:v>
                </c:pt>
                <c:pt idx="4">
                  <c:v>4774</c:v>
                </c:pt>
                <c:pt idx="5">
                  <c:v>5931</c:v>
                </c:pt>
                <c:pt idx="6">
                  <c:v>7175</c:v>
                </c:pt>
                <c:pt idx="7">
                  <c:v>8504</c:v>
                </c:pt>
                <c:pt idx="8">
                  <c:v>9835</c:v>
                </c:pt>
                <c:pt idx="9">
                  <c:v>11168</c:v>
                </c:pt>
                <c:pt idx="10">
                  <c:v>12570</c:v>
                </c:pt>
                <c:pt idx="11">
                  <c:v>13868</c:v>
                </c:pt>
                <c:pt idx="12">
                  <c:v>15155</c:v>
                </c:pt>
                <c:pt idx="13">
                  <c:v>16552</c:v>
                </c:pt>
                <c:pt idx="14">
                  <c:v>17803</c:v>
                </c:pt>
                <c:pt idx="15">
                  <c:v>18931</c:v>
                </c:pt>
                <c:pt idx="16">
                  <c:v>20208</c:v>
                </c:pt>
                <c:pt idx="17">
                  <c:v>21480</c:v>
                </c:pt>
                <c:pt idx="18">
                  <c:v>22781</c:v>
                </c:pt>
                <c:pt idx="19">
                  <c:v>24022</c:v>
                </c:pt>
                <c:pt idx="20">
                  <c:v>25333</c:v>
                </c:pt>
                <c:pt idx="21">
                  <c:v>26471</c:v>
                </c:pt>
                <c:pt idx="22">
                  <c:v>27758</c:v>
                </c:pt>
                <c:pt idx="23">
                  <c:v>28715</c:v>
                </c:pt>
                <c:pt idx="24">
                  <c:v>29874</c:v>
                </c:pt>
                <c:pt idx="25">
                  <c:v>30986</c:v>
                </c:pt>
                <c:pt idx="26">
                  <c:v>31842</c:v>
                </c:pt>
                <c:pt idx="27">
                  <c:v>32696</c:v>
                </c:pt>
                <c:pt idx="28">
                  <c:v>33552</c:v>
                </c:pt>
                <c:pt idx="29">
                  <c:v>34237</c:v>
                </c:pt>
                <c:pt idx="30">
                  <c:v>34955</c:v>
                </c:pt>
              </c:numCache>
            </c:numRef>
          </c:val>
          <c:smooth val="0"/>
          <c:extLst>
            <c:ext xmlns:c16="http://schemas.microsoft.com/office/drawing/2014/chart" uri="{C3380CC4-5D6E-409C-BE32-E72D297353CC}">
              <c16:uniqueId val="{00000003-86E9-4CCF-BADF-73E350143886}"/>
            </c:ext>
          </c:extLst>
        </c:ser>
        <c:ser>
          <c:idx val="3"/>
          <c:order val="3"/>
          <c:tx>
            <c:strRef>
              <c:f>PLHIV_NI_Deaths!$G$2</c:f>
              <c:strCache>
                <c:ptCount val="1"/>
                <c:pt idx="0">
                  <c:v> New HIV infections </c:v>
                </c:pt>
              </c:strCache>
            </c:strRef>
          </c:tx>
          <c:spPr>
            <a:ln w="38100">
              <a:solidFill>
                <a:srgbClr val="F26B73"/>
              </a:solidFill>
            </a:ln>
          </c:spPr>
          <c:marker>
            <c:symbol val="none"/>
          </c:marker>
          <c:dLbls>
            <c:dLbl>
              <c:idx val="30"/>
              <c:layout>
                <c:manualLayout>
                  <c:x val="1.0902433076750291E-16"/>
                  <c:y val="-2.4190522267661461E-2"/>
                </c:manualLayout>
              </c:layout>
              <c:tx>
                <c:rich>
                  <a:bodyPr/>
                  <a:lstStyle/>
                  <a:p>
                    <a:r>
                      <a:rPr lang="en-US" dirty="0"/>
                      <a:t>&lt;1</a:t>
                    </a:r>
                    <a:r>
                      <a:rPr lang="en-US" baseline="0" dirty="0"/>
                      <a:t> 0</a:t>
                    </a:r>
                    <a:r>
                      <a:rPr lang="en-US" dirty="0"/>
                      <a:t>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6E9-4CCF-BADF-73E350143886}"/>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PLHIV_NI_Deaths!$C$267:$C$297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PLHIV_NI_Deaths!$G$267:$G$297</c:f>
              <c:numCache>
                <c:formatCode>_-* #,##0_-;\-* #,##0_-;_-* "-"??_-;_-@_-</c:formatCode>
                <c:ptCount val="31"/>
                <c:pt idx="0">
                  <c:v>392</c:v>
                </c:pt>
                <c:pt idx="1">
                  <c:v>539</c:v>
                </c:pt>
                <c:pt idx="2">
                  <c:v>695</c:v>
                </c:pt>
                <c:pt idx="3">
                  <c:v>855</c:v>
                </c:pt>
                <c:pt idx="4">
                  <c:v>1010</c:v>
                </c:pt>
                <c:pt idx="5">
                  <c:v>1148</c:v>
                </c:pt>
                <c:pt idx="6">
                  <c:v>1252</c:v>
                </c:pt>
                <c:pt idx="7">
                  <c:v>1305</c:v>
                </c:pt>
                <c:pt idx="8">
                  <c:v>1350</c:v>
                </c:pt>
                <c:pt idx="9">
                  <c:v>1385</c:v>
                </c:pt>
                <c:pt idx="10">
                  <c:v>1409</c:v>
                </c:pt>
                <c:pt idx="11">
                  <c:v>1417</c:v>
                </c:pt>
                <c:pt idx="12">
                  <c:v>1390</c:v>
                </c:pt>
                <c:pt idx="13">
                  <c:v>1361</c:v>
                </c:pt>
                <c:pt idx="14">
                  <c:v>1335</c:v>
                </c:pt>
                <c:pt idx="15">
                  <c:v>1317</c:v>
                </c:pt>
                <c:pt idx="16">
                  <c:v>1305</c:v>
                </c:pt>
                <c:pt idx="17">
                  <c:v>1293</c:v>
                </c:pt>
                <c:pt idx="18">
                  <c:v>1290</c:v>
                </c:pt>
                <c:pt idx="19">
                  <c:v>1282</c:v>
                </c:pt>
                <c:pt idx="20">
                  <c:v>1276</c:v>
                </c:pt>
                <c:pt idx="21">
                  <c:v>1270</c:v>
                </c:pt>
                <c:pt idx="22">
                  <c:v>1263</c:v>
                </c:pt>
                <c:pt idx="23">
                  <c:v>1248</c:v>
                </c:pt>
                <c:pt idx="24">
                  <c:v>1239</c:v>
                </c:pt>
                <c:pt idx="25">
                  <c:v>1202</c:v>
                </c:pt>
                <c:pt idx="26">
                  <c:v>1002</c:v>
                </c:pt>
                <c:pt idx="27">
                  <c:v>840</c:v>
                </c:pt>
                <c:pt idx="28">
                  <c:v>767</c:v>
                </c:pt>
                <c:pt idx="29">
                  <c:v>707</c:v>
                </c:pt>
                <c:pt idx="30">
                  <c:v>603</c:v>
                </c:pt>
              </c:numCache>
            </c:numRef>
          </c:val>
          <c:smooth val="0"/>
          <c:extLst>
            <c:ext xmlns:c16="http://schemas.microsoft.com/office/drawing/2014/chart" uri="{C3380CC4-5D6E-409C-BE32-E72D297353CC}">
              <c16:uniqueId val="{00000005-86E9-4CCF-BADF-73E350143886}"/>
            </c:ext>
          </c:extLst>
        </c:ser>
        <c:ser>
          <c:idx val="4"/>
          <c:order val="4"/>
          <c:tx>
            <c:strRef>
              <c:f>PLHIV_NI_Deaths!$H$2</c:f>
              <c:strCache>
                <c:ptCount val="1"/>
                <c:pt idx="0">
                  <c:v> New HIV infections Lower bound </c:v>
                </c:pt>
              </c:strCache>
            </c:strRef>
          </c:tx>
          <c:spPr>
            <a:ln w="22225">
              <a:solidFill>
                <a:srgbClr val="E31837"/>
              </a:solidFill>
              <a:prstDash val="sysDot"/>
            </a:ln>
          </c:spPr>
          <c:marker>
            <c:symbol val="none"/>
          </c:marker>
          <c:cat>
            <c:numRef>
              <c:f>PLHIV_NI_Deaths!$C$267:$C$297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PLHIV_NI_Deaths!$H$267:$H$297</c:f>
              <c:numCache>
                <c:formatCode>_-* #,##0_-;\-* #,##0_-;_-* "-"??_-;_-@_-</c:formatCode>
                <c:ptCount val="31"/>
                <c:pt idx="0">
                  <c:v>298</c:v>
                </c:pt>
                <c:pt idx="1">
                  <c:v>418</c:v>
                </c:pt>
                <c:pt idx="2">
                  <c:v>553</c:v>
                </c:pt>
                <c:pt idx="3">
                  <c:v>684</c:v>
                </c:pt>
                <c:pt idx="4">
                  <c:v>804</c:v>
                </c:pt>
                <c:pt idx="5">
                  <c:v>899</c:v>
                </c:pt>
                <c:pt idx="6">
                  <c:v>980</c:v>
                </c:pt>
                <c:pt idx="7">
                  <c:v>1021</c:v>
                </c:pt>
                <c:pt idx="8">
                  <c:v>1065</c:v>
                </c:pt>
                <c:pt idx="9">
                  <c:v>1094</c:v>
                </c:pt>
                <c:pt idx="10">
                  <c:v>1108</c:v>
                </c:pt>
                <c:pt idx="11">
                  <c:v>1088</c:v>
                </c:pt>
                <c:pt idx="12">
                  <c:v>1055</c:v>
                </c:pt>
                <c:pt idx="13">
                  <c:v>1022</c:v>
                </c:pt>
                <c:pt idx="14">
                  <c:v>988</c:v>
                </c:pt>
                <c:pt idx="15">
                  <c:v>969</c:v>
                </c:pt>
                <c:pt idx="16">
                  <c:v>959</c:v>
                </c:pt>
                <c:pt idx="17">
                  <c:v>958</c:v>
                </c:pt>
                <c:pt idx="18">
                  <c:v>965</c:v>
                </c:pt>
                <c:pt idx="19">
                  <c:v>967</c:v>
                </c:pt>
                <c:pt idx="20">
                  <c:v>965</c:v>
                </c:pt>
                <c:pt idx="21">
                  <c:v>968</c:v>
                </c:pt>
                <c:pt idx="22">
                  <c:v>965</c:v>
                </c:pt>
                <c:pt idx="23">
                  <c:v>940</c:v>
                </c:pt>
                <c:pt idx="24">
                  <c:v>915</c:v>
                </c:pt>
                <c:pt idx="25">
                  <c:v>868</c:v>
                </c:pt>
                <c:pt idx="26">
                  <c:v>705</c:v>
                </c:pt>
                <c:pt idx="27">
                  <c:v>572</c:v>
                </c:pt>
                <c:pt idx="28">
                  <c:v>505</c:v>
                </c:pt>
                <c:pt idx="29">
                  <c:v>454</c:v>
                </c:pt>
                <c:pt idx="30">
                  <c:v>365</c:v>
                </c:pt>
              </c:numCache>
            </c:numRef>
          </c:val>
          <c:smooth val="0"/>
          <c:extLst>
            <c:ext xmlns:c16="http://schemas.microsoft.com/office/drawing/2014/chart" uri="{C3380CC4-5D6E-409C-BE32-E72D297353CC}">
              <c16:uniqueId val="{00000006-86E9-4CCF-BADF-73E350143886}"/>
            </c:ext>
          </c:extLst>
        </c:ser>
        <c:ser>
          <c:idx val="5"/>
          <c:order val="5"/>
          <c:tx>
            <c:strRef>
              <c:f>PLHIV_NI_Deaths!$I$2</c:f>
              <c:strCache>
                <c:ptCount val="1"/>
                <c:pt idx="0">
                  <c:v> New HIV infections Upper bound </c:v>
                </c:pt>
              </c:strCache>
            </c:strRef>
          </c:tx>
          <c:spPr>
            <a:ln w="22225">
              <a:solidFill>
                <a:srgbClr val="F26B73"/>
              </a:solidFill>
              <a:prstDash val="sysDot"/>
            </a:ln>
          </c:spPr>
          <c:marker>
            <c:symbol val="none"/>
          </c:marker>
          <c:cat>
            <c:numRef>
              <c:f>PLHIV_NI_Deaths!$C$267:$C$297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PLHIV_NI_Deaths!$I$267:$I$297</c:f>
              <c:numCache>
                <c:formatCode>_-* #,##0_-;\-* #,##0_-;_-* "-"??_-;_-@_-</c:formatCode>
                <c:ptCount val="31"/>
                <c:pt idx="0">
                  <c:v>528</c:v>
                </c:pt>
                <c:pt idx="1">
                  <c:v>680</c:v>
                </c:pt>
                <c:pt idx="2">
                  <c:v>869</c:v>
                </c:pt>
                <c:pt idx="3">
                  <c:v>1060</c:v>
                </c:pt>
                <c:pt idx="4">
                  <c:v>1242</c:v>
                </c:pt>
                <c:pt idx="5">
                  <c:v>1395</c:v>
                </c:pt>
                <c:pt idx="6">
                  <c:v>1533</c:v>
                </c:pt>
                <c:pt idx="7">
                  <c:v>1582</c:v>
                </c:pt>
                <c:pt idx="8">
                  <c:v>1634</c:v>
                </c:pt>
                <c:pt idx="9">
                  <c:v>1680</c:v>
                </c:pt>
                <c:pt idx="10">
                  <c:v>1686</c:v>
                </c:pt>
                <c:pt idx="11">
                  <c:v>1677</c:v>
                </c:pt>
                <c:pt idx="12">
                  <c:v>1647</c:v>
                </c:pt>
                <c:pt idx="13">
                  <c:v>1632</c:v>
                </c:pt>
                <c:pt idx="14">
                  <c:v>1610</c:v>
                </c:pt>
                <c:pt idx="15">
                  <c:v>1593</c:v>
                </c:pt>
                <c:pt idx="16">
                  <c:v>1602</c:v>
                </c:pt>
                <c:pt idx="17">
                  <c:v>1604</c:v>
                </c:pt>
                <c:pt idx="18">
                  <c:v>1622</c:v>
                </c:pt>
                <c:pt idx="19">
                  <c:v>1623</c:v>
                </c:pt>
                <c:pt idx="20">
                  <c:v>1621</c:v>
                </c:pt>
                <c:pt idx="21">
                  <c:v>1628</c:v>
                </c:pt>
                <c:pt idx="22">
                  <c:v>1624</c:v>
                </c:pt>
                <c:pt idx="23">
                  <c:v>1618</c:v>
                </c:pt>
                <c:pt idx="24">
                  <c:v>1602</c:v>
                </c:pt>
                <c:pt idx="25">
                  <c:v>1568</c:v>
                </c:pt>
                <c:pt idx="26">
                  <c:v>1316</c:v>
                </c:pt>
                <c:pt idx="27">
                  <c:v>1140</c:v>
                </c:pt>
                <c:pt idx="28">
                  <c:v>1074</c:v>
                </c:pt>
                <c:pt idx="29">
                  <c:v>1027</c:v>
                </c:pt>
                <c:pt idx="30">
                  <c:v>936</c:v>
                </c:pt>
              </c:numCache>
            </c:numRef>
          </c:val>
          <c:smooth val="0"/>
          <c:extLst>
            <c:ext xmlns:c16="http://schemas.microsoft.com/office/drawing/2014/chart" uri="{C3380CC4-5D6E-409C-BE32-E72D297353CC}">
              <c16:uniqueId val="{00000007-86E9-4CCF-BADF-73E350143886}"/>
            </c:ext>
          </c:extLst>
        </c:ser>
        <c:ser>
          <c:idx val="6"/>
          <c:order val="6"/>
          <c:tx>
            <c:strRef>
              <c:f>PLHIV_NI_Deaths!$J$2</c:f>
              <c:strCache>
                <c:ptCount val="1"/>
                <c:pt idx="0">
                  <c:v> AIDS-related deaths </c:v>
                </c:pt>
              </c:strCache>
            </c:strRef>
          </c:tx>
          <c:spPr>
            <a:ln w="38100">
              <a:solidFill>
                <a:srgbClr val="00A99A"/>
              </a:solidFill>
            </a:ln>
          </c:spPr>
          <c:marker>
            <c:symbol val="none"/>
          </c:marker>
          <c:dLbls>
            <c:dLbl>
              <c:idx val="30"/>
              <c:tx>
                <c:rich>
                  <a:bodyPr/>
                  <a:lstStyle/>
                  <a:p>
                    <a:r>
                      <a:rPr lang="en-US" dirty="0"/>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6E9-4CCF-BADF-73E350143886}"/>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PLHIV_NI_Deaths!$C$267:$C$297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PLHIV_NI_Deaths!$J$267:$J$297</c:f>
              <c:numCache>
                <c:formatCode>_-* #,##0_-;\-* #,##0_-;_-* "-"??_-;_-@_-</c:formatCode>
                <c:ptCount val="31"/>
                <c:pt idx="0">
                  <c:v>18</c:v>
                </c:pt>
                <c:pt idx="1">
                  <c:v>32</c:v>
                </c:pt>
                <c:pt idx="2">
                  <c:v>50</c:v>
                </c:pt>
                <c:pt idx="3">
                  <c:v>76</c:v>
                </c:pt>
                <c:pt idx="4">
                  <c:v>109</c:v>
                </c:pt>
                <c:pt idx="5">
                  <c:v>153</c:v>
                </c:pt>
                <c:pt idx="6">
                  <c:v>184</c:v>
                </c:pt>
                <c:pt idx="7">
                  <c:v>140</c:v>
                </c:pt>
                <c:pt idx="8">
                  <c:v>136</c:v>
                </c:pt>
                <c:pt idx="9">
                  <c:v>154</c:v>
                </c:pt>
                <c:pt idx="10">
                  <c:v>185</c:v>
                </c:pt>
                <c:pt idx="11">
                  <c:v>214</c:v>
                </c:pt>
                <c:pt idx="12">
                  <c:v>167</c:v>
                </c:pt>
                <c:pt idx="13">
                  <c:v>135</c:v>
                </c:pt>
                <c:pt idx="14">
                  <c:v>120</c:v>
                </c:pt>
                <c:pt idx="15">
                  <c:v>113</c:v>
                </c:pt>
                <c:pt idx="16">
                  <c:v>112</c:v>
                </c:pt>
                <c:pt idx="17">
                  <c:v>116</c:v>
                </c:pt>
                <c:pt idx="18">
                  <c:v>131</c:v>
                </c:pt>
                <c:pt idx="19">
                  <c:v>149</c:v>
                </c:pt>
                <c:pt idx="20">
                  <c:v>167</c:v>
                </c:pt>
                <c:pt idx="21">
                  <c:v>181</c:v>
                </c:pt>
                <c:pt idx="22">
                  <c:v>198</c:v>
                </c:pt>
                <c:pt idx="23">
                  <c:v>219</c:v>
                </c:pt>
                <c:pt idx="24">
                  <c:v>238</c:v>
                </c:pt>
                <c:pt idx="25">
                  <c:v>228</c:v>
                </c:pt>
                <c:pt idx="26">
                  <c:v>136</c:v>
                </c:pt>
                <c:pt idx="27">
                  <c:v>94</c:v>
                </c:pt>
                <c:pt idx="28">
                  <c:v>75</c:v>
                </c:pt>
                <c:pt idx="29">
                  <c:v>71</c:v>
                </c:pt>
                <c:pt idx="30">
                  <c:v>71</c:v>
                </c:pt>
              </c:numCache>
            </c:numRef>
          </c:val>
          <c:smooth val="0"/>
          <c:extLst>
            <c:ext xmlns:c16="http://schemas.microsoft.com/office/drawing/2014/chart" uri="{C3380CC4-5D6E-409C-BE32-E72D297353CC}">
              <c16:uniqueId val="{00000009-86E9-4CCF-BADF-73E350143886}"/>
            </c:ext>
          </c:extLst>
        </c:ser>
        <c:ser>
          <c:idx val="7"/>
          <c:order val="7"/>
          <c:tx>
            <c:strRef>
              <c:f>PLHIV_NI_Deaths!$K$2</c:f>
              <c:strCache>
                <c:ptCount val="1"/>
                <c:pt idx="0">
                  <c:v> AIDS-related deaths Lower bound </c:v>
                </c:pt>
              </c:strCache>
            </c:strRef>
          </c:tx>
          <c:spPr>
            <a:ln w="22225">
              <a:solidFill>
                <a:srgbClr val="00A99A"/>
              </a:solidFill>
              <a:prstDash val="sysDot"/>
            </a:ln>
          </c:spPr>
          <c:marker>
            <c:symbol val="none"/>
          </c:marker>
          <c:cat>
            <c:numRef>
              <c:f>PLHIV_NI_Deaths!$C$267:$C$297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PLHIV_NI_Deaths!$K$267:$K$297</c:f>
              <c:numCache>
                <c:formatCode>_-* #,##0_-;\-* #,##0_-;_-* "-"??_-;_-@_-</c:formatCode>
                <c:ptCount val="31"/>
                <c:pt idx="0">
                  <c:v>11</c:v>
                </c:pt>
                <c:pt idx="1">
                  <c:v>20</c:v>
                </c:pt>
                <c:pt idx="2">
                  <c:v>34</c:v>
                </c:pt>
                <c:pt idx="3">
                  <c:v>54</c:v>
                </c:pt>
                <c:pt idx="4">
                  <c:v>80</c:v>
                </c:pt>
                <c:pt idx="5">
                  <c:v>113</c:v>
                </c:pt>
                <c:pt idx="6">
                  <c:v>138</c:v>
                </c:pt>
                <c:pt idx="7">
                  <c:v>101</c:v>
                </c:pt>
                <c:pt idx="8">
                  <c:v>93</c:v>
                </c:pt>
                <c:pt idx="9">
                  <c:v>105</c:v>
                </c:pt>
                <c:pt idx="10">
                  <c:v>125</c:v>
                </c:pt>
                <c:pt idx="11">
                  <c:v>146</c:v>
                </c:pt>
                <c:pt idx="12">
                  <c:v>119</c:v>
                </c:pt>
                <c:pt idx="13">
                  <c:v>98</c:v>
                </c:pt>
                <c:pt idx="14">
                  <c:v>86</c:v>
                </c:pt>
                <c:pt idx="15">
                  <c:v>80</c:v>
                </c:pt>
                <c:pt idx="16">
                  <c:v>78</c:v>
                </c:pt>
                <c:pt idx="17">
                  <c:v>78</c:v>
                </c:pt>
                <c:pt idx="18">
                  <c:v>84</c:v>
                </c:pt>
                <c:pt idx="19">
                  <c:v>91</c:v>
                </c:pt>
                <c:pt idx="20">
                  <c:v>100</c:v>
                </c:pt>
                <c:pt idx="21">
                  <c:v>105</c:v>
                </c:pt>
                <c:pt idx="22">
                  <c:v>113</c:v>
                </c:pt>
                <c:pt idx="23">
                  <c:v>123</c:v>
                </c:pt>
                <c:pt idx="24">
                  <c:v>134</c:v>
                </c:pt>
                <c:pt idx="25">
                  <c:v>135</c:v>
                </c:pt>
                <c:pt idx="26">
                  <c:v>94</c:v>
                </c:pt>
                <c:pt idx="27">
                  <c:v>66</c:v>
                </c:pt>
                <c:pt idx="28">
                  <c:v>50</c:v>
                </c:pt>
                <c:pt idx="29">
                  <c:v>46</c:v>
                </c:pt>
                <c:pt idx="30">
                  <c:v>45</c:v>
                </c:pt>
              </c:numCache>
            </c:numRef>
          </c:val>
          <c:smooth val="0"/>
          <c:extLst>
            <c:ext xmlns:c16="http://schemas.microsoft.com/office/drawing/2014/chart" uri="{C3380CC4-5D6E-409C-BE32-E72D297353CC}">
              <c16:uniqueId val="{0000000A-86E9-4CCF-BADF-73E350143886}"/>
            </c:ext>
          </c:extLst>
        </c:ser>
        <c:ser>
          <c:idx val="8"/>
          <c:order val="8"/>
          <c:tx>
            <c:strRef>
              <c:f>PLHIV_NI_Deaths!$L$2</c:f>
              <c:strCache>
                <c:ptCount val="1"/>
                <c:pt idx="0">
                  <c:v> AIDS-related deaths Upper bound </c:v>
                </c:pt>
              </c:strCache>
            </c:strRef>
          </c:tx>
          <c:spPr>
            <a:ln w="22225">
              <a:solidFill>
                <a:srgbClr val="00A99A"/>
              </a:solidFill>
              <a:prstDash val="sysDot"/>
            </a:ln>
          </c:spPr>
          <c:marker>
            <c:symbol val="none"/>
          </c:marker>
          <c:cat>
            <c:numRef>
              <c:f>PLHIV_NI_Deaths!$C$267:$C$297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PLHIV_NI_Deaths!$L$267:$L$297</c:f>
              <c:numCache>
                <c:formatCode>_-* #,##0_-;\-* #,##0_-;_-* "-"??_-;_-@_-</c:formatCode>
                <c:ptCount val="31"/>
                <c:pt idx="0">
                  <c:v>35</c:v>
                </c:pt>
                <c:pt idx="1">
                  <c:v>54</c:v>
                </c:pt>
                <c:pt idx="2">
                  <c:v>81</c:v>
                </c:pt>
                <c:pt idx="3">
                  <c:v>116</c:v>
                </c:pt>
                <c:pt idx="4">
                  <c:v>158</c:v>
                </c:pt>
                <c:pt idx="5">
                  <c:v>210</c:v>
                </c:pt>
                <c:pt idx="6">
                  <c:v>248</c:v>
                </c:pt>
                <c:pt idx="7">
                  <c:v>199</c:v>
                </c:pt>
                <c:pt idx="8">
                  <c:v>198</c:v>
                </c:pt>
                <c:pt idx="9">
                  <c:v>228</c:v>
                </c:pt>
                <c:pt idx="10">
                  <c:v>277</c:v>
                </c:pt>
                <c:pt idx="11">
                  <c:v>317</c:v>
                </c:pt>
                <c:pt idx="12">
                  <c:v>242</c:v>
                </c:pt>
                <c:pt idx="13">
                  <c:v>199</c:v>
                </c:pt>
                <c:pt idx="14">
                  <c:v>179</c:v>
                </c:pt>
                <c:pt idx="15">
                  <c:v>173</c:v>
                </c:pt>
                <c:pt idx="16">
                  <c:v>174</c:v>
                </c:pt>
                <c:pt idx="17">
                  <c:v>184</c:v>
                </c:pt>
                <c:pt idx="18">
                  <c:v>210</c:v>
                </c:pt>
                <c:pt idx="19">
                  <c:v>238</c:v>
                </c:pt>
                <c:pt idx="20">
                  <c:v>267</c:v>
                </c:pt>
                <c:pt idx="21">
                  <c:v>283</c:v>
                </c:pt>
                <c:pt idx="22">
                  <c:v>304</c:v>
                </c:pt>
                <c:pt idx="23">
                  <c:v>334</c:v>
                </c:pt>
                <c:pt idx="24">
                  <c:v>361</c:v>
                </c:pt>
                <c:pt idx="25">
                  <c:v>342</c:v>
                </c:pt>
                <c:pt idx="26">
                  <c:v>182</c:v>
                </c:pt>
                <c:pt idx="27">
                  <c:v>128</c:v>
                </c:pt>
                <c:pt idx="28">
                  <c:v>103</c:v>
                </c:pt>
                <c:pt idx="29">
                  <c:v>100</c:v>
                </c:pt>
                <c:pt idx="30">
                  <c:v>99</c:v>
                </c:pt>
              </c:numCache>
            </c:numRef>
          </c:val>
          <c:smooth val="0"/>
          <c:extLst>
            <c:ext xmlns:c16="http://schemas.microsoft.com/office/drawing/2014/chart" uri="{C3380CC4-5D6E-409C-BE32-E72D297353CC}">
              <c16:uniqueId val="{0000000B-86E9-4CCF-BADF-73E350143886}"/>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HIV cases (n = 21,739)</a:t>
            </a:r>
          </a:p>
        </c:rich>
      </c:tx>
      <c:layout>
        <c:manualLayout>
          <c:xMode val="edge"/>
          <c:yMode val="edge"/>
          <c:x val="0.21130095554461942"/>
          <c:y val="7.1225071225071226E-3"/>
        </c:manualLayout>
      </c:layout>
      <c:overlay val="1"/>
    </c:title>
    <c:autoTitleDeleted val="0"/>
    <c:plotArea>
      <c:layout>
        <c:manualLayout>
          <c:layoutTarget val="inner"/>
          <c:xMode val="edge"/>
          <c:yMode val="edge"/>
          <c:x val="0.18653283573928259"/>
          <c:y val="0.15246876191758083"/>
          <c:w val="0.51457725547641475"/>
          <c:h val="0.8506277080324407"/>
        </c:manualLayout>
      </c:layout>
      <c:doughnutChart>
        <c:varyColors val="1"/>
        <c:ser>
          <c:idx val="0"/>
          <c:order val="0"/>
          <c:spPr>
            <a:solidFill>
              <a:srgbClr val="63CDF6"/>
            </a:solidFill>
          </c:spPr>
          <c:dPt>
            <c:idx val="0"/>
            <c:bubble3D val="0"/>
            <c:spPr>
              <a:solidFill>
                <a:srgbClr val="63CDF6"/>
              </a:solidFill>
              <a:ln>
                <a:solidFill>
                  <a:schemeClr val="bg1"/>
                </a:solidFill>
              </a:ln>
            </c:spPr>
            <c:extLst>
              <c:ext xmlns:c16="http://schemas.microsoft.com/office/drawing/2014/chart" uri="{C3380CC4-5D6E-409C-BE32-E72D297353CC}">
                <c16:uniqueId val="{00000001-4162-48FD-8635-9291F81B150E}"/>
              </c:ext>
            </c:extLst>
          </c:dPt>
          <c:dPt>
            <c:idx val="1"/>
            <c:bubble3D val="0"/>
            <c:spPr>
              <a:solidFill>
                <a:srgbClr val="F26B73"/>
              </a:solidFill>
              <a:ln>
                <a:solidFill>
                  <a:schemeClr val="bg1"/>
                </a:solidFill>
              </a:ln>
            </c:spPr>
            <c:extLst>
              <c:ext xmlns:c16="http://schemas.microsoft.com/office/drawing/2014/chart" uri="{C3380CC4-5D6E-409C-BE32-E72D297353CC}">
                <c16:uniqueId val="{00000003-4162-48FD-8635-9291F81B150E}"/>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'cumulative cases'!$A$2:$A$3</c:f>
              <c:strCache>
                <c:ptCount val="2"/>
                <c:pt idx="0">
                  <c:v>Male</c:v>
                </c:pt>
                <c:pt idx="1">
                  <c:v>Female</c:v>
                </c:pt>
              </c:strCache>
            </c:strRef>
          </c:cat>
          <c:val>
            <c:numRef>
              <c:f>'cumulative cases'!$B$2:$B$3</c:f>
              <c:numCache>
                <c:formatCode>General</c:formatCode>
                <c:ptCount val="2"/>
                <c:pt idx="0">
                  <c:v>19216</c:v>
                </c:pt>
                <c:pt idx="1">
                  <c:v>2523</c:v>
                </c:pt>
              </c:numCache>
            </c:numRef>
          </c:val>
          <c:extLst>
            <c:ext xmlns:c16="http://schemas.microsoft.com/office/drawing/2014/chart" uri="{C3380CC4-5D6E-409C-BE32-E72D297353CC}">
              <c16:uniqueId val="{00000004-4162-48FD-8635-9291F81B150E}"/>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6275785351049874"/>
          <c:y val="0.42349137447562646"/>
          <c:w val="0.19817964648950132"/>
          <c:h val="0.19219104022253627"/>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AIDS cases (n = 9,646)</a:t>
            </a:r>
          </a:p>
        </c:rich>
      </c:tx>
      <c:layout>
        <c:manualLayout>
          <c:xMode val="edge"/>
          <c:yMode val="edge"/>
          <c:x val="0.29725468886701667"/>
          <c:y val="1.0683760683760684E-2"/>
        </c:manualLayout>
      </c:layout>
      <c:overlay val="1"/>
    </c:title>
    <c:autoTitleDeleted val="0"/>
    <c:plotArea>
      <c:layout>
        <c:manualLayout>
          <c:layoutTarget val="inner"/>
          <c:xMode val="edge"/>
          <c:yMode val="edge"/>
          <c:x val="0.18592519685039369"/>
          <c:y val="0.15086143078269063"/>
          <c:w val="0.51649339730971133"/>
          <c:h val="0.84757890840568006"/>
        </c:manualLayout>
      </c:layout>
      <c:doughnutChart>
        <c:varyColors val="1"/>
        <c:ser>
          <c:idx val="0"/>
          <c:order val="0"/>
          <c:spPr>
            <a:solidFill>
              <a:srgbClr val="63CDF6"/>
            </a:solidFill>
          </c:spPr>
          <c:dPt>
            <c:idx val="0"/>
            <c:bubble3D val="0"/>
            <c:spPr>
              <a:solidFill>
                <a:srgbClr val="63CDF6"/>
              </a:solidFill>
              <a:ln>
                <a:solidFill>
                  <a:schemeClr val="bg1"/>
                </a:solidFill>
              </a:ln>
            </c:spPr>
            <c:extLst>
              <c:ext xmlns:c16="http://schemas.microsoft.com/office/drawing/2014/chart" uri="{C3380CC4-5D6E-409C-BE32-E72D297353CC}">
                <c16:uniqueId val="{00000001-6495-4653-A809-B7890AFF9CE2}"/>
              </c:ext>
            </c:extLst>
          </c:dPt>
          <c:dPt>
            <c:idx val="1"/>
            <c:bubble3D val="0"/>
            <c:spPr>
              <a:solidFill>
                <a:srgbClr val="F26B73"/>
              </a:solidFill>
              <a:ln>
                <a:solidFill>
                  <a:schemeClr val="bg1"/>
                </a:solidFill>
              </a:ln>
            </c:spPr>
            <c:extLst>
              <c:ext xmlns:c16="http://schemas.microsoft.com/office/drawing/2014/chart" uri="{C3380CC4-5D6E-409C-BE32-E72D297353CC}">
                <c16:uniqueId val="{00000003-6495-4653-A809-B7890AFF9CE2}"/>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'cumulative cases'!$A$8:$A$9</c:f>
              <c:strCache>
                <c:ptCount val="2"/>
                <c:pt idx="0">
                  <c:v>Male</c:v>
                </c:pt>
                <c:pt idx="1">
                  <c:v>Female</c:v>
                </c:pt>
              </c:strCache>
            </c:strRef>
          </c:cat>
          <c:val>
            <c:numRef>
              <c:f>'cumulative cases'!$B$8:$B$9</c:f>
              <c:numCache>
                <c:formatCode>General</c:formatCode>
                <c:ptCount val="2"/>
                <c:pt idx="0">
                  <c:v>8793</c:v>
                </c:pt>
                <c:pt idx="1">
                  <c:v>853</c:v>
                </c:pt>
              </c:numCache>
            </c:numRef>
          </c:val>
          <c:extLst>
            <c:ext xmlns:c16="http://schemas.microsoft.com/office/drawing/2014/chart" uri="{C3380CC4-5D6E-409C-BE32-E72D297353CC}">
              <c16:uniqueId val="{00000004-6495-4653-A809-B7890AFF9CE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'MOT_HIV_japan vs foreign'!$C$27</c:f>
              <c:strCache>
                <c:ptCount val="1"/>
                <c:pt idx="0">
                  <c:v>Heterosexual</c:v>
                </c:pt>
              </c:strCache>
            </c:strRef>
          </c:tx>
          <c:spPr>
            <a:solidFill>
              <a:srgbClr val="009999"/>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'MOT_HIV_japan vs foreign'!$D$26:$F$26</c:f>
              <c:strCache>
                <c:ptCount val="3"/>
                <c:pt idx="0">
                  <c:v>Japanese nationality
(n=18,233)</c:v>
                </c:pt>
                <c:pt idx="1">
                  <c:v>Foreign nationality
(n=3,506)</c:v>
                </c:pt>
                <c:pt idx="2">
                  <c:v>Total
(Japanese and foreigners)</c:v>
                </c:pt>
              </c:strCache>
            </c:strRef>
          </c:cat>
          <c:val>
            <c:numRef>
              <c:f>'MOT_HIV_japan vs foreign'!$D$27:$F$27</c:f>
              <c:numCache>
                <c:formatCode>0%</c:formatCode>
                <c:ptCount val="3"/>
                <c:pt idx="0">
                  <c:v>0.22102780672407174</c:v>
                </c:pt>
                <c:pt idx="1">
                  <c:v>0.39332572732458643</c:v>
                </c:pt>
                <c:pt idx="2">
                  <c:v>0.24881549289295735</c:v>
                </c:pt>
              </c:numCache>
            </c:numRef>
          </c:val>
          <c:extLst>
            <c:ext xmlns:c16="http://schemas.microsoft.com/office/drawing/2014/chart" uri="{C3380CC4-5D6E-409C-BE32-E72D297353CC}">
              <c16:uniqueId val="{00000000-3D4D-45A1-853E-5B1F77F92E0C}"/>
            </c:ext>
          </c:extLst>
        </c:ser>
        <c:ser>
          <c:idx val="1"/>
          <c:order val="1"/>
          <c:tx>
            <c:strRef>
              <c:f>'MOT_HIV_japan vs foreign'!$C$28</c:f>
              <c:strCache>
                <c:ptCount val="1"/>
                <c:pt idx="0">
                  <c:v>Homosexual</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'MOT_HIV_japan vs foreign'!$D$26:$F$26</c:f>
              <c:strCache>
                <c:ptCount val="3"/>
                <c:pt idx="0">
                  <c:v>Japanese nationality
(n=18,233)</c:v>
                </c:pt>
                <c:pt idx="1">
                  <c:v>Foreign nationality
(n=3,506)</c:v>
                </c:pt>
                <c:pt idx="2">
                  <c:v>Total
(Japanese and foreigners)</c:v>
                </c:pt>
              </c:strCache>
            </c:strRef>
          </c:cat>
          <c:val>
            <c:numRef>
              <c:f>'MOT_HIV_japan vs foreign'!$D$28:$F$28</c:f>
              <c:numCache>
                <c:formatCode>0%</c:formatCode>
                <c:ptCount val="3"/>
                <c:pt idx="0">
                  <c:v>0.67043273185981467</c:v>
                </c:pt>
                <c:pt idx="1">
                  <c:v>0.26240730176839705</c:v>
                </c:pt>
                <c:pt idx="2">
                  <c:v>0.60462762776576662</c:v>
                </c:pt>
              </c:numCache>
            </c:numRef>
          </c:val>
          <c:extLst>
            <c:ext xmlns:c16="http://schemas.microsoft.com/office/drawing/2014/chart" uri="{C3380CC4-5D6E-409C-BE32-E72D297353CC}">
              <c16:uniqueId val="{00000001-3D4D-45A1-853E-5B1F77F92E0C}"/>
            </c:ext>
          </c:extLst>
        </c:ser>
        <c:ser>
          <c:idx val="2"/>
          <c:order val="2"/>
          <c:tx>
            <c:strRef>
              <c:f>'MOT_HIV_japan vs foreign'!$C$29</c:f>
              <c:strCache>
                <c:ptCount val="1"/>
                <c:pt idx="0">
                  <c:v>Injecting drug use</c:v>
                </c:pt>
              </c:strCache>
            </c:strRef>
          </c:tx>
          <c:spPr>
            <a:solidFill>
              <a:srgbClr val="00AEEF"/>
            </a:solidFill>
            <a:ln>
              <a:noFill/>
            </a:ln>
          </c:spPr>
          <c:invertIfNegative val="0"/>
          <c:cat>
            <c:strRef>
              <c:f>'MOT_HIV_japan vs foreign'!$D$26:$F$26</c:f>
              <c:strCache>
                <c:ptCount val="3"/>
                <c:pt idx="0">
                  <c:v>Japanese nationality
(n=18,233)</c:v>
                </c:pt>
                <c:pt idx="1">
                  <c:v>Foreign nationality
(n=3,506)</c:v>
                </c:pt>
                <c:pt idx="2">
                  <c:v>Total
(Japanese and foreigners)</c:v>
                </c:pt>
              </c:strCache>
            </c:strRef>
          </c:cat>
          <c:val>
            <c:numRef>
              <c:f>'MOT_HIV_japan vs foreign'!$D$29:$F$29</c:f>
              <c:numCache>
                <c:formatCode>0%</c:formatCode>
                <c:ptCount val="3"/>
                <c:pt idx="0">
                  <c:v>2.468052432402786E-3</c:v>
                </c:pt>
                <c:pt idx="1">
                  <c:v>9.6976611523103256E-3</c:v>
                </c:pt>
                <c:pt idx="2">
                  <c:v>3.6340218041308247E-3</c:v>
                </c:pt>
              </c:numCache>
            </c:numRef>
          </c:val>
          <c:extLst>
            <c:ext xmlns:c16="http://schemas.microsoft.com/office/drawing/2014/chart" uri="{C3380CC4-5D6E-409C-BE32-E72D297353CC}">
              <c16:uniqueId val="{00000002-3D4D-45A1-853E-5B1F77F92E0C}"/>
            </c:ext>
          </c:extLst>
        </c:ser>
        <c:ser>
          <c:idx val="3"/>
          <c:order val="3"/>
          <c:tx>
            <c:strRef>
              <c:f>'MOT_HIV_japan vs foreign'!$C$30</c:f>
              <c:strCache>
                <c:ptCount val="1"/>
                <c:pt idx="0">
                  <c:v>Mother-to-child</c:v>
                </c:pt>
              </c:strCache>
            </c:strRef>
          </c:tx>
          <c:spPr>
            <a:solidFill>
              <a:srgbClr val="F79646"/>
            </a:solidFill>
            <a:ln>
              <a:noFill/>
            </a:ln>
          </c:spPr>
          <c:invertIfNegative val="0"/>
          <c:cat>
            <c:strRef>
              <c:f>'MOT_HIV_japan vs foreign'!$D$26:$F$26</c:f>
              <c:strCache>
                <c:ptCount val="3"/>
                <c:pt idx="0">
                  <c:v>Japanese nationality
(n=18,233)</c:v>
                </c:pt>
                <c:pt idx="1">
                  <c:v>Foreign nationality
(n=3,506)</c:v>
                </c:pt>
                <c:pt idx="2">
                  <c:v>Total
(Japanese and foreigners)</c:v>
                </c:pt>
              </c:strCache>
            </c:strRef>
          </c:cat>
          <c:val>
            <c:numRef>
              <c:f>'MOT_HIV_japan vs foreign'!$D$30:$F$30</c:f>
              <c:numCache>
                <c:formatCode>0%</c:formatCode>
                <c:ptCount val="3"/>
                <c:pt idx="0">
                  <c:v>1.4808314594416717E-3</c:v>
                </c:pt>
                <c:pt idx="1">
                  <c:v>4.5636052481460351E-3</c:v>
                </c:pt>
                <c:pt idx="2">
                  <c:v>1.9780118680712082E-3</c:v>
                </c:pt>
              </c:numCache>
            </c:numRef>
          </c:val>
          <c:extLst>
            <c:ext xmlns:c16="http://schemas.microsoft.com/office/drawing/2014/chart" uri="{C3380CC4-5D6E-409C-BE32-E72D297353CC}">
              <c16:uniqueId val="{00000003-3D4D-45A1-853E-5B1F77F92E0C}"/>
            </c:ext>
          </c:extLst>
        </c:ser>
        <c:ser>
          <c:idx val="4"/>
          <c:order val="4"/>
          <c:tx>
            <c:strRef>
              <c:f>'MOT_HIV_japan vs foreign'!$C$31</c:f>
              <c:strCache>
                <c:ptCount val="1"/>
                <c:pt idx="0">
                  <c:v>Others*</c:v>
                </c:pt>
              </c:strCache>
            </c:strRef>
          </c:tx>
          <c:spPr>
            <a:solidFill>
              <a:srgbClr val="8064A2">
                <a:lumMod val="75000"/>
              </a:srgbClr>
            </a:solidFill>
            <a:ln>
              <a:noFill/>
            </a:ln>
          </c:spPr>
          <c:invertIfNegative val="0"/>
          <c:cat>
            <c:strRef>
              <c:f>'MOT_HIV_japan vs foreign'!$D$26:$F$26</c:f>
              <c:strCache>
                <c:ptCount val="3"/>
                <c:pt idx="0">
                  <c:v>Japanese nationality
(n=18,233)</c:v>
                </c:pt>
                <c:pt idx="1">
                  <c:v>Foreign nationality
(n=3,506)</c:v>
                </c:pt>
                <c:pt idx="2">
                  <c:v>Total
(Japanese and foreigners)</c:v>
                </c:pt>
              </c:strCache>
            </c:strRef>
          </c:cat>
          <c:val>
            <c:numRef>
              <c:f>'MOT_HIV_japan vs foreign'!$D$31:$F$31</c:f>
              <c:numCache>
                <c:formatCode>0%</c:formatCode>
                <c:ptCount val="3"/>
                <c:pt idx="0">
                  <c:v>2.2925464816541435E-2</c:v>
                </c:pt>
                <c:pt idx="1">
                  <c:v>3.2230462065031378E-2</c:v>
                </c:pt>
                <c:pt idx="2">
                  <c:v>2.4426146556879341E-2</c:v>
                </c:pt>
              </c:numCache>
            </c:numRef>
          </c:val>
          <c:extLst>
            <c:ext xmlns:c16="http://schemas.microsoft.com/office/drawing/2014/chart" uri="{C3380CC4-5D6E-409C-BE32-E72D297353CC}">
              <c16:uniqueId val="{00000004-3D4D-45A1-853E-5B1F77F92E0C}"/>
            </c:ext>
          </c:extLst>
        </c:ser>
        <c:ser>
          <c:idx val="5"/>
          <c:order val="5"/>
          <c:tx>
            <c:strRef>
              <c:f>'MOT_HIV_japan vs foreign'!$C$32</c:f>
              <c:strCache>
                <c:ptCount val="1"/>
                <c:pt idx="0">
                  <c:v>Unknown</c:v>
                </c:pt>
              </c:strCache>
            </c:strRef>
          </c:tx>
          <c:spPr>
            <a:solidFill>
              <a:srgbClr val="8064A2">
                <a:lumMod val="40000"/>
                <a:lumOff val="60000"/>
              </a:srgb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'MOT_HIV_japan vs foreign'!$D$26:$F$26</c:f>
              <c:strCache>
                <c:ptCount val="3"/>
                <c:pt idx="0">
                  <c:v>Japanese nationality
(n=18,233)</c:v>
                </c:pt>
                <c:pt idx="1">
                  <c:v>Foreign nationality
(n=3,506)</c:v>
                </c:pt>
                <c:pt idx="2">
                  <c:v>Total
(Japanese and foreigners)</c:v>
                </c:pt>
              </c:strCache>
            </c:strRef>
          </c:cat>
          <c:val>
            <c:numRef>
              <c:f>'MOT_HIV_japan vs foreign'!$D$32:$F$32</c:f>
              <c:numCache>
                <c:formatCode>0%</c:formatCode>
                <c:ptCount val="3"/>
                <c:pt idx="0">
                  <c:v>8.1665112707727749E-2</c:v>
                </c:pt>
                <c:pt idx="1">
                  <c:v>0.29777524244152881</c:v>
                </c:pt>
                <c:pt idx="2">
                  <c:v>0.11651869911219467</c:v>
                </c:pt>
              </c:numCache>
            </c:numRef>
          </c:val>
          <c:extLst>
            <c:ext xmlns:c16="http://schemas.microsoft.com/office/drawing/2014/chart" uri="{C3380CC4-5D6E-409C-BE32-E72D297353CC}">
              <c16:uniqueId val="{00000005-3D4D-45A1-853E-5B1F77F92E0C}"/>
            </c:ext>
          </c:extLst>
        </c:ser>
        <c:dLbls>
          <c:showLegendKey val="0"/>
          <c:showVal val="0"/>
          <c:showCatName val="0"/>
          <c:showSerName val="0"/>
          <c:showPercent val="0"/>
          <c:showBubbleSize val="0"/>
        </c:dLbls>
        <c:gapWidth val="150"/>
        <c:overlap val="100"/>
        <c:axId val="152134400"/>
        <c:axId val="152135936"/>
      </c:barChart>
      <c:catAx>
        <c:axId val="152134400"/>
        <c:scaling>
          <c:orientation val="minMax"/>
        </c:scaling>
        <c:delete val="0"/>
        <c:axPos val="b"/>
        <c:numFmt formatCode="General" sourceLinked="0"/>
        <c:majorTickMark val="out"/>
        <c:minorTickMark val="none"/>
        <c:tickLblPos val="nextTo"/>
        <c:crossAx val="152135936"/>
        <c:crosses val="autoZero"/>
        <c:auto val="1"/>
        <c:lblAlgn val="ctr"/>
        <c:lblOffset val="100"/>
        <c:noMultiLvlLbl val="0"/>
      </c:catAx>
      <c:valAx>
        <c:axId val="152135936"/>
        <c:scaling>
          <c:orientation val="minMax"/>
          <c:max val="1"/>
          <c:min val="0"/>
        </c:scaling>
        <c:delete val="0"/>
        <c:axPos val="l"/>
        <c:majorGridlines>
          <c:spPr>
            <a:ln>
              <a:solidFill>
                <a:schemeClr val="bg1">
                  <a:lumMod val="75000"/>
                </a:schemeClr>
              </a:solidFill>
              <a:prstDash val="dash"/>
            </a:ln>
          </c:spPr>
        </c:majorGridlines>
        <c:numFmt formatCode="0%" sourceLinked="1"/>
        <c:majorTickMark val="out"/>
        <c:minorTickMark val="none"/>
        <c:tickLblPos val="nextTo"/>
        <c:crossAx val="152134400"/>
        <c:crosses val="autoZero"/>
        <c:crossBetween val="between"/>
        <c:majorUnit val="0.2"/>
      </c:valAx>
    </c:plotArea>
    <c:legend>
      <c:legendPos val="r"/>
      <c:layout>
        <c:manualLayout>
          <c:xMode val="edge"/>
          <c:yMode val="edge"/>
          <c:x val="0.74892851711190667"/>
          <c:y val="9.7287120603157404E-2"/>
          <c:w val="0.24079754353076196"/>
          <c:h val="0.6255982450751659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'MOT_AIDS_Japan vs foreign'!$B$26</c:f>
              <c:strCache>
                <c:ptCount val="1"/>
                <c:pt idx="0">
                  <c:v>Heterosexual</c:v>
                </c:pt>
              </c:strCache>
            </c:strRef>
          </c:tx>
          <c:spPr>
            <a:solidFill>
              <a:srgbClr val="009999"/>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'MOT_AIDS_Japan vs foreign'!$C$25:$E$25</c:f>
              <c:strCache>
                <c:ptCount val="3"/>
                <c:pt idx="0">
                  <c:v>Japanese nationality
(n=8,220)</c:v>
                </c:pt>
                <c:pt idx="1">
                  <c:v>Foreign nationality
(n=1,426)</c:v>
                </c:pt>
                <c:pt idx="2">
                  <c:v>Total
(Japanese and foreign)</c:v>
                </c:pt>
              </c:strCache>
            </c:strRef>
          </c:cat>
          <c:val>
            <c:numRef>
              <c:f>'MOT_AIDS_Japan vs foreign'!$C$26:$E$26</c:f>
              <c:numCache>
                <c:formatCode>0%</c:formatCode>
                <c:ptCount val="3"/>
                <c:pt idx="0">
                  <c:v>0.31995133819951338</c:v>
                </c:pt>
                <c:pt idx="1">
                  <c:v>0.3906030855539972</c:v>
                </c:pt>
                <c:pt idx="2">
                  <c:v>0.33039601907526434</c:v>
                </c:pt>
              </c:numCache>
            </c:numRef>
          </c:val>
          <c:extLst>
            <c:ext xmlns:c16="http://schemas.microsoft.com/office/drawing/2014/chart" uri="{C3380CC4-5D6E-409C-BE32-E72D297353CC}">
              <c16:uniqueId val="{00000000-4E8C-4924-811E-F358CBF3815F}"/>
            </c:ext>
          </c:extLst>
        </c:ser>
        <c:ser>
          <c:idx val="1"/>
          <c:order val="1"/>
          <c:tx>
            <c:strRef>
              <c:f>'MOT_AIDS_Japan vs foreign'!$B$27</c:f>
              <c:strCache>
                <c:ptCount val="1"/>
                <c:pt idx="0">
                  <c:v>Homosexual</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'MOT_AIDS_Japan vs foreign'!$C$25:$E$25</c:f>
              <c:strCache>
                <c:ptCount val="3"/>
                <c:pt idx="0">
                  <c:v>Japanese nationality
(n=8,220)</c:v>
                </c:pt>
                <c:pt idx="1">
                  <c:v>Foreign nationality
(n=1,426)</c:v>
                </c:pt>
                <c:pt idx="2">
                  <c:v>Total
(Japanese and foreign)</c:v>
                </c:pt>
              </c:strCache>
            </c:strRef>
          </c:cat>
          <c:val>
            <c:numRef>
              <c:f>'MOT_AIDS_Japan vs foreign'!$C$27:$E$27</c:f>
              <c:numCache>
                <c:formatCode>0%</c:formatCode>
                <c:ptCount val="3"/>
                <c:pt idx="0">
                  <c:v>0.46897810218978103</c:v>
                </c:pt>
                <c:pt idx="1">
                  <c:v>0.14866760168302945</c:v>
                </c:pt>
                <c:pt idx="2">
                  <c:v>0.42162554426705368</c:v>
                </c:pt>
              </c:numCache>
            </c:numRef>
          </c:val>
          <c:extLst>
            <c:ext xmlns:c16="http://schemas.microsoft.com/office/drawing/2014/chart" uri="{C3380CC4-5D6E-409C-BE32-E72D297353CC}">
              <c16:uniqueId val="{00000001-4E8C-4924-811E-F358CBF3815F}"/>
            </c:ext>
          </c:extLst>
        </c:ser>
        <c:ser>
          <c:idx val="2"/>
          <c:order val="2"/>
          <c:tx>
            <c:strRef>
              <c:f>'MOT_AIDS_Japan vs foreign'!$B$28</c:f>
              <c:strCache>
                <c:ptCount val="1"/>
                <c:pt idx="0">
                  <c:v>Injecting drug use</c:v>
                </c:pt>
              </c:strCache>
            </c:strRef>
          </c:tx>
          <c:spPr>
            <a:solidFill>
              <a:srgbClr val="00AEEF"/>
            </a:solidFill>
            <a:ln>
              <a:noFill/>
            </a:ln>
          </c:spPr>
          <c:invertIfNegative val="0"/>
          <c:cat>
            <c:strRef>
              <c:f>'MOT_AIDS_Japan vs foreign'!$C$25:$E$25</c:f>
              <c:strCache>
                <c:ptCount val="3"/>
                <c:pt idx="0">
                  <c:v>Japanese nationality
(n=8,220)</c:v>
                </c:pt>
                <c:pt idx="1">
                  <c:v>Foreign nationality
(n=1,426)</c:v>
                </c:pt>
                <c:pt idx="2">
                  <c:v>Total
(Japanese and foreign)</c:v>
                </c:pt>
              </c:strCache>
            </c:strRef>
          </c:cat>
          <c:val>
            <c:numRef>
              <c:f>'MOT_AIDS_Japan vs foreign'!$C$28:$E$28</c:f>
              <c:numCache>
                <c:formatCode>0%</c:formatCode>
                <c:ptCount val="3"/>
                <c:pt idx="0">
                  <c:v>4.13625304136253E-3</c:v>
                </c:pt>
                <c:pt idx="1">
                  <c:v>2.1739130434782608E-2</c:v>
                </c:pt>
                <c:pt idx="2">
                  <c:v>6.7385444743935314E-3</c:v>
                </c:pt>
              </c:numCache>
            </c:numRef>
          </c:val>
          <c:extLst>
            <c:ext xmlns:c16="http://schemas.microsoft.com/office/drawing/2014/chart" uri="{C3380CC4-5D6E-409C-BE32-E72D297353CC}">
              <c16:uniqueId val="{00000002-4E8C-4924-811E-F358CBF3815F}"/>
            </c:ext>
          </c:extLst>
        </c:ser>
        <c:ser>
          <c:idx val="3"/>
          <c:order val="3"/>
          <c:tx>
            <c:strRef>
              <c:f>'MOT_AIDS_Japan vs foreign'!$B$29</c:f>
              <c:strCache>
                <c:ptCount val="1"/>
                <c:pt idx="0">
                  <c:v>Mother-to-child</c:v>
                </c:pt>
              </c:strCache>
            </c:strRef>
          </c:tx>
          <c:spPr>
            <a:solidFill>
              <a:srgbClr val="F79646"/>
            </a:solidFill>
            <a:ln>
              <a:noFill/>
            </a:ln>
          </c:spPr>
          <c:invertIfNegative val="0"/>
          <c:cat>
            <c:strRef>
              <c:f>'MOT_AIDS_Japan vs foreign'!$C$25:$E$25</c:f>
              <c:strCache>
                <c:ptCount val="3"/>
                <c:pt idx="0">
                  <c:v>Japanese nationality
(n=8,220)</c:v>
                </c:pt>
                <c:pt idx="1">
                  <c:v>Foreign nationality
(n=1,426)</c:v>
                </c:pt>
                <c:pt idx="2">
                  <c:v>Total
(Japanese and foreign)</c:v>
                </c:pt>
              </c:strCache>
            </c:strRef>
          </c:cat>
          <c:val>
            <c:numRef>
              <c:f>'MOT_AIDS_Japan vs foreign'!$C$29:$E$29</c:f>
              <c:numCache>
                <c:formatCode>0%</c:formatCode>
                <c:ptCount val="3"/>
                <c:pt idx="0">
                  <c:v>1.5815085158150852E-3</c:v>
                </c:pt>
                <c:pt idx="1">
                  <c:v>4.9088359046283309E-3</c:v>
                </c:pt>
                <c:pt idx="2">
                  <c:v>2.0733982998133943E-3</c:v>
                </c:pt>
              </c:numCache>
            </c:numRef>
          </c:val>
          <c:extLst>
            <c:ext xmlns:c16="http://schemas.microsoft.com/office/drawing/2014/chart" uri="{C3380CC4-5D6E-409C-BE32-E72D297353CC}">
              <c16:uniqueId val="{00000003-4E8C-4924-811E-F358CBF3815F}"/>
            </c:ext>
          </c:extLst>
        </c:ser>
        <c:ser>
          <c:idx val="4"/>
          <c:order val="4"/>
          <c:tx>
            <c:strRef>
              <c:f>'MOT_AIDS_Japan vs foreign'!$B$30</c:f>
              <c:strCache>
                <c:ptCount val="1"/>
                <c:pt idx="0">
                  <c:v>Others *</c:v>
                </c:pt>
              </c:strCache>
            </c:strRef>
          </c:tx>
          <c:spPr>
            <a:solidFill>
              <a:srgbClr val="8064A2">
                <a:lumMod val="75000"/>
              </a:srgbClr>
            </a:solidFill>
            <a:ln>
              <a:noFill/>
            </a:ln>
          </c:spPr>
          <c:invertIfNegative val="0"/>
          <c:cat>
            <c:strRef>
              <c:f>'MOT_AIDS_Japan vs foreign'!$C$25:$E$25</c:f>
              <c:strCache>
                <c:ptCount val="3"/>
                <c:pt idx="0">
                  <c:v>Japanese nationality
(n=8,220)</c:v>
                </c:pt>
                <c:pt idx="1">
                  <c:v>Foreign nationality
(n=1,426)</c:v>
                </c:pt>
                <c:pt idx="2">
                  <c:v>Total
(Japanese and foreign)</c:v>
                </c:pt>
              </c:strCache>
            </c:strRef>
          </c:cat>
          <c:val>
            <c:numRef>
              <c:f>'MOT_AIDS_Japan vs foreign'!$C$30:$E$30</c:f>
              <c:numCache>
                <c:formatCode>0%</c:formatCode>
                <c:ptCount val="3"/>
                <c:pt idx="0">
                  <c:v>3.1630170316301706E-2</c:v>
                </c:pt>
                <c:pt idx="1">
                  <c:v>3.5764375876577839E-2</c:v>
                </c:pt>
                <c:pt idx="2">
                  <c:v>3.2241343562098276E-2</c:v>
                </c:pt>
              </c:numCache>
            </c:numRef>
          </c:val>
          <c:extLst>
            <c:ext xmlns:c16="http://schemas.microsoft.com/office/drawing/2014/chart" uri="{C3380CC4-5D6E-409C-BE32-E72D297353CC}">
              <c16:uniqueId val="{00000004-4E8C-4924-811E-F358CBF3815F}"/>
            </c:ext>
          </c:extLst>
        </c:ser>
        <c:ser>
          <c:idx val="5"/>
          <c:order val="5"/>
          <c:tx>
            <c:strRef>
              <c:f>'MOT_AIDS_Japan vs foreign'!$B$31</c:f>
              <c:strCache>
                <c:ptCount val="1"/>
                <c:pt idx="0">
                  <c:v>Unknown</c:v>
                </c:pt>
              </c:strCache>
            </c:strRef>
          </c:tx>
          <c:spPr>
            <a:solidFill>
              <a:srgbClr val="8064A2">
                <a:lumMod val="40000"/>
                <a:lumOff val="60000"/>
              </a:srgb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'MOT_AIDS_Japan vs foreign'!$C$25:$E$25</c:f>
              <c:strCache>
                <c:ptCount val="3"/>
                <c:pt idx="0">
                  <c:v>Japanese nationality
(n=8,220)</c:v>
                </c:pt>
                <c:pt idx="1">
                  <c:v>Foreign nationality
(n=1,426)</c:v>
                </c:pt>
                <c:pt idx="2">
                  <c:v>Total
(Japanese and foreign)</c:v>
                </c:pt>
              </c:strCache>
            </c:strRef>
          </c:cat>
          <c:val>
            <c:numRef>
              <c:f>'MOT_AIDS_Japan vs foreign'!$C$31:$E$31</c:f>
              <c:numCache>
                <c:formatCode>0%</c:formatCode>
                <c:ptCount val="3"/>
                <c:pt idx="0">
                  <c:v>0.17372262773722627</c:v>
                </c:pt>
                <c:pt idx="1">
                  <c:v>0.39831697054698456</c:v>
                </c:pt>
                <c:pt idx="2">
                  <c:v>0.20692515032137673</c:v>
                </c:pt>
              </c:numCache>
            </c:numRef>
          </c:val>
          <c:extLst>
            <c:ext xmlns:c16="http://schemas.microsoft.com/office/drawing/2014/chart" uri="{C3380CC4-5D6E-409C-BE32-E72D297353CC}">
              <c16:uniqueId val="{00000005-4E8C-4924-811E-F358CBF3815F}"/>
            </c:ext>
          </c:extLst>
        </c:ser>
        <c:dLbls>
          <c:showLegendKey val="0"/>
          <c:showVal val="0"/>
          <c:showCatName val="0"/>
          <c:showSerName val="0"/>
          <c:showPercent val="0"/>
          <c:showBubbleSize val="0"/>
        </c:dLbls>
        <c:gapWidth val="150"/>
        <c:overlap val="100"/>
        <c:axId val="151844736"/>
        <c:axId val="151846272"/>
      </c:barChart>
      <c:catAx>
        <c:axId val="151844736"/>
        <c:scaling>
          <c:orientation val="minMax"/>
        </c:scaling>
        <c:delete val="0"/>
        <c:axPos val="b"/>
        <c:numFmt formatCode="General" sourceLinked="0"/>
        <c:majorTickMark val="out"/>
        <c:minorTickMark val="none"/>
        <c:tickLblPos val="nextTo"/>
        <c:crossAx val="151846272"/>
        <c:crosses val="autoZero"/>
        <c:auto val="1"/>
        <c:lblAlgn val="ctr"/>
        <c:lblOffset val="100"/>
        <c:noMultiLvlLbl val="0"/>
      </c:catAx>
      <c:valAx>
        <c:axId val="151846272"/>
        <c:scaling>
          <c:orientation val="minMax"/>
          <c:max val="1"/>
          <c:min val="0"/>
        </c:scaling>
        <c:delete val="0"/>
        <c:axPos val="l"/>
        <c:majorGridlines>
          <c:spPr>
            <a:ln>
              <a:solidFill>
                <a:schemeClr val="bg1">
                  <a:lumMod val="75000"/>
                </a:schemeClr>
              </a:solidFill>
              <a:prstDash val="dash"/>
            </a:ln>
          </c:spPr>
        </c:majorGridlines>
        <c:numFmt formatCode="0%" sourceLinked="1"/>
        <c:majorTickMark val="out"/>
        <c:minorTickMark val="none"/>
        <c:tickLblPos val="nextTo"/>
        <c:crossAx val="151844736"/>
        <c:crosses val="autoZero"/>
        <c:crossBetween val="between"/>
        <c:majorUnit val="0.2"/>
      </c:valAx>
    </c:plotArea>
    <c:legend>
      <c:legendPos val="r"/>
      <c:layout>
        <c:manualLayout>
          <c:xMode val="edge"/>
          <c:yMode val="edge"/>
          <c:x val="0.74646703198555275"/>
          <c:y val="0.1124838330332269"/>
          <c:w val="0.2431583037614557"/>
          <c:h val="0.6618897690612992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MOT__Jap!$C$2</c:f>
              <c:strCache>
                <c:ptCount val="1"/>
                <c:pt idx="0">
                  <c:v>Heterosexual</c:v>
                </c:pt>
              </c:strCache>
            </c:strRef>
          </c:tx>
          <c:spPr>
            <a:solidFill>
              <a:srgbClr val="00A99A"/>
            </a:solidFill>
            <a:ln w="25400">
              <a:noFill/>
            </a:ln>
          </c:spPr>
          <c:invertIfNegative val="0"/>
          <c:cat>
            <c:numRef>
              <c:f>MOT__Jap!$G$1:$AJ$1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MOT__Jap!$G$2:$AJ$2</c:f>
              <c:numCache>
                <c:formatCode>0</c:formatCode>
                <c:ptCount val="30"/>
                <c:pt idx="0">
                  <c:v>11</c:v>
                </c:pt>
                <c:pt idx="1">
                  <c:v>43</c:v>
                </c:pt>
                <c:pt idx="2">
                  <c:v>70</c:v>
                </c:pt>
                <c:pt idx="3">
                  <c:v>57</c:v>
                </c:pt>
                <c:pt idx="4">
                  <c:v>82</c:v>
                </c:pt>
                <c:pt idx="5">
                  <c:v>90</c:v>
                </c:pt>
                <c:pt idx="6">
                  <c:v>102</c:v>
                </c:pt>
                <c:pt idx="7">
                  <c:v>122</c:v>
                </c:pt>
                <c:pt idx="8">
                  <c:v>125</c:v>
                </c:pt>
                <c:pt idx="9">
                  <c:v>160</c:v>
                </c:pt>
                <c:pt idx="10">
                  <c:v>127</c:v>
                </c:pt>
                <c:pt idx="11">
                  <c:v>164</c:v>
                </c:pt>
                <c:pt idx="12">
                  <c:v>160</c:v>
                </c:pt>
                <c:pt idx="13">
                  <c:v>132</c:v>
                </c:pt>
                <c:pt idx="14">
                  <c:v>159</c:v>
                </c:pt>
                <c:pt idx="15">
                  <c:v>161</c:v>
                </c:pt>
                <c:pt idx="16">
                  <c:v>173</c:v>
                </c:pt>
                <c:pt idx="17">
                  <c:v>182</c:v>
                </c:pt>
                <c:pt idx="18">
                  <c:v>189</c:v>
                </c:pt>
                <c:pt idx="19">
                  <c:v>180</c:v>
                </c:pt>
                <c:pt idx="20">
                  <c:v>170</c:v>
                </c:pt>
                <c:pt idx="21">
                  <c:v>183</c:v>
                </c:pt>
                <c:pt idx="22">
                  <c:v>154</c:v>
                </c:pt>
                <c:pt idx="23">
                  <c:v>168</c:v>
                </c:pt>
                <c:pt idx="24">
                  <c:v>158</c:v>
                </c:pt>
                <c:pt idx="25">
                  <c:v>168</c:v>
                </c:pt>
                <c:pt idx="26">
                  <c:v>139</c:v>
                </c:pt>
                <c:pt idx="27" formatCode="General">
                  <c:v>120</c:v>
                </c:pt>
                <c:pt idx="28" formatCode="General">
                  <c:v>125</c:v>
                </c:pt>
                <c:pt idx="29" formatCode="General">
                  <c:v>108</c:v>
                </c:pt>
              </c:numCache>
            </c:numRef>
          </c:val>
          <c:extLst>
            <c:ext xmlns:c16="http://schemas.microsoft.com/office/drawing/2014/chart" uri="{C3380CC4-5D6E-409C-BE32-E72D297353CC}">
              <c16:uniqueId val="{00000000-56A6-4737-86D7-4982D02FC7F5}"/>
            </c:ext>
          </c:extLst>
        </c:ser>
        <c:ser>
          <c:idx val="1"/>
          <c:order val="1"/>
          <c:tx>
            <c:strRef>
              <c:f>MOT__Jap!$C$3</c:f>
              <c:strCache>
                <c:ptCount val="1"/>
                <c:pt idx="0">
                  <c:v>Homosexual</c:v>
                </c:pt>
              </c:strCache>
            </c:strRef>
          </c:tx>
          <c:spPr>
            <a:solidFill>
              <a:srgbClr val="F26B73"/>
            </a:solidFill>
            <a:ln w="25400">
              <a:noFill/>
            </a:ln>
          </c:spPr>
          <c:invertIfNegative val="0"/>
          <c:cat>
            <c:numRef>
              <c:f>MOT__Jap!$G$1:$AJ$1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MOT__Jap!$G$3:$AJ$3</c:f>
              <c:numCache>
                <c:formatCode>0</c:formatCode>
                <c:ptCount val="30"/>
                <c:pt idx="0">
                  <c:v>16</c:v>
                </c:pt>
                <c:pt idx="1">
                  <c:v>21</c:v>
                </c:pt>
                <c:pt idx="2">
                  <c:v>36</c:v>
                </c:pt>
                <c:pt idx="3">
                  <c:v>41</c:v>
                </c:pt>
                <c:pt idx="4">
                  <c:v>71</c:v>
                </c:pt>
                <c:pt idx="5">
                  <c:v>60</c:v>
                </c:pt>
                <c:pt idx="6">
                  <c:v>90</c:v>
                </c:pt>
                <c:pt idx="7">
                  <c:v>111</c:v>
                </c:pt>
                <c:pt idx="8">
                  <c:v>122</c:v>
                </c:pt>
                <c:pt idx="9">
                  <c:v>195</c:v>
                </c:pt>
                <c:pt idx="10">
                  <c:v>203</c:v>
                </c:pt>
                <c:pt idx="11">
                  <c:v>301</c:v>
                </c:pt>
                <c:pt idx="12">
                  <c:v>305</c:v>
                </c:pt>
                <c:pt idx="13">
                  <c:v>340</c:v>
                </c:pt>
                <c:pt idx="14">
                  <c:v>449</c:v>
                </c:pt>
                <c:pt idx="15">
                  <c:v>514</c:v>
                </c:pt>
                <c:pt idx="16">
                  <c:v>571</c:v>
                </c:pt>
                <c:pt idx="17">
                  <c:v>692</c:v>
                </c:pt>
                <c:pt idx="18">
                  <c:v>743</c:v>
                </c:pt>
                <c:pt idx="19">
                  <c:v>659</c:v>
                </c:pt>
                <c:pt idx="20">
                  <c:v>713</c:v>
                </c:pt>
                <c:pt idx="21">
                  <c:v>686</c:v>
                </c:pt>
                <c:pt idx="22">
                  <c:v>683</c:v>
                </c:pt>
                <c:pt idx="23">
                  <c:v>727</c:v>
                </c:pt>
                <c:pt idx="24">
                  <c:v>736</c:v>
                </c:pt>
                <c:pt idx="25">
                  <c:v>637</c:v>
                </c:pt>
                <c:pt idx="26">
                  <c:v>669</c:v>
                </c:pt>
                <c:pt idx="27" formatCode="General">
                  <c:v>624</c:v>
                </c:pt>
                <c:pt idx="28" formatCode="General">
                  <c:v>584</c:v>
                </c:pt>
                <c:pt idx="29" formatCode="General">
                  <c:v>575</c:v>
                </c:pt>
              </c:numCache>
            </c:numRef>
          </c:val>
          <c:extLst>
            <c:ext xmlns:c16="http://schemas.microsoft.com/office/drawing/2014/chart" uri="{C3380CC4-5D6E-409C-BE32-E72D297353CC}">
              <c16:uniqueId val="{00000001-56A6-4737-86D7-4982D02FC7F5}"/>
            </c:ext>
          </c:extLst>
        </c:ser>
        <c:ser>
          <c:idx val="2"/>
          <c:order val="2"/>
          <c:tx>
            <c:strRef>
              <c:f>MOT__Jap!$C$4</c:f>
              <c:strCache>
                <c:ptCount val="1"/>
                <c:pt idx="0">
                  <c:v>Injecting drug use</c:v>
                </c:pt>
              </c:strCache>
            </c:strRef>
          </c:tx>
          <c:spPr>
            <a:solidFill>
              <a:srgbClr val="33CCFF"/>
            </a:solidFill>
            <a:ln w="25400">
              <a:noFill/>
            </a:ln>
          </c:spPr>
          <c:invertIfNegative val="0"/>
          <c:cat>
            <c:numRef>
              <c:f>MOT__Jap!$G$1:$AJ$1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MOT__Jap!$G$4:$AJ$4</c:f>
              <c:numCache>
                <c:formatCode>0</c:formatCode>
                <c:ptCount val="30"/>
                <c:pt idx="0">
                  <c:v>1</c:v>
                </c:pt>
                <c:pt idx="1">
                  <c:v>1</c:v>
                </c:pt>
                <c:pt idx="2">
                  <c:v>0</c:v>
                </c:pt>
                <c:pt idx="3">
                  <c:v>0</c:v>
                </c:pt>
                <c:pt idx="4">
                  <c:v>0</c:v>
                </c:pt>
                <c:pt idx="5">
                  <c:v>1</c:v>
                </c:pt>
                <c:pt idx="6">
                  <c:v>1</c:v>
                </c:pt>
                <c:pt idx="7">
                  <c:v>0</c:v>
                </c:pt>
                <c:pt idx="8">
                  <c:v>2</c:v>
                </c:pt>
                <c:pt idx="9">
                  <c:v>1</c:v>
                </c:pt>
                <c:pt idx="10">
                  <c:v>0</c:v>
                </c:pt>
                <c:pt idx="11">
                  <c:v>2</c:v>
                </c:pt>
                <c:pt idx="12">
                  <c:v>1</c:v>
                </c:pt>
                <c:pt idx="13">
                  <c:v>4</c:v>
                </c:pt>
                <c:pt idx="14">
                  <c:v>2</c:v>
                </c:pt>
                <c:pt idx="15">
                  <c:v>2</c:v>
                </c:pt>
                <c:pt idx="16">
                  <c:v>1</c:v>
                </c:pt>
                <c:pt idx="17">
                  <c:v>3</c:v>
                </c:pt>
                <c:pt idx="18">
                  <c:v>3</c:v>
                </c:pt>
                <c:pt idx="19">
                  <c:v>3</c:v>
                </c:pt>
                <c:pt idx="20">
                  <c:v>2</c:v>
                </c:pt>
                <c:pt idx="21">
                  <c:v>3</c:v>
                </c:pt>
                <c:pt idx="22">
                  <c:v>5</c:v>
                </c:pt>
                <c:pt idx="23">
                  <c:v>0</c:v>
                </c:pt>
                <c:pt idx="24">
                  <c:v>3</c:v>
                </c:pt>
                <c:pt idx="25">
                  <c:v>1</c:v>
                </c:pt>
                <c:pt idx="26">
                  <c:v>1</c:v>
                </c:pt>
                <c:pt idx="27" formatCode="General">
                  <c:v>0</c:v>
                </c:pt>
                <c:pt idx="28" formatCode="General">
                  <c:v>0</c:v>
                </c:pt>
                <c:pt idx="29" formatCode="General">
                  <c:v>2</c:v>
                </c:pt>
              </c:numCache>
            </c:numRef>
          </c:val>
          <c:extLst>
            <c:ext xmlns:c16="http://schemas.microsoft.com/office/drawing/2014/chart" uri="{C3380CC4-5D6E-409C-BE32-E72D297353CC}">
              <c16:uniqueId val="{00000002-56A6-4737-86D7-4982D02FC7F5}"/>
            </c:ext>
          </c:extLst>
        </c:ser>
        <c:ser>
          <c:idx val="3"/>
          <c:order val="3"/>
          <c:tx>
            <c:strRef>
              <c:f>MOT__Jap!$C$5</c:f>
              <c:strCache>
                <c:ptCount val="1"/>
                <c:pt idx="0">
                  <c:v>Others </c:v>
                </c:pt>
              </c:strCache>
            </c:strRef>
          </c:tx>
          <c:spPr>
            <a:solidFill>
              <a:schemeClr val="bg1">
                <a:lumMod val="65000"/>
              </a:schemeClr>
            </a:solidFill>
            <a:ln>
              <a:noFill/>
            </a:ln>
            <a:effectLst/>
          </c:spPr>
          <c:invertIfNegative val="0"/>
          <c:cat>
            <c:numRef>
              <c:f>MOT__Jap!$G$1:$AJ$1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MOT__Jap!$G$5:$AJ$5</c:f>
              <c:numCache>
                <c:formatCode>0</c:formatCode>
                <c:ptCount val="30"/>
                <c:pt idx="0">
                  <c:v>11</c:v>
                </c:pt>
                <c:pt idx="1">
                  <c:v>6</c:v>
                </c:pt>
                <c:pt idx="2">
                  <c:v>18</c:v>
                </c:pt>
                <c:pt idx="3">
                  <c:v>26</c:v>
                </c:pt>
                <c:pt idx="4">
                  <c:v>13</c:v>
                </c:pt>
                <c:pt idx="5">
                  <c:v>17</c:v>
                </c:pt>
                <c:pt idx="6">
                  <c:v>39</c:v>
                </c:pt>
                <c:pt idx="7">
                  <c:v>35</c:v>
                </c:pt>
                <c:pt idx="8">
                  <c:v>52</c:v>
                </c:pt>
                <c:pt idx="9">
                  <c:v>70</c:v>
                </c:pt>
                <c:pt idx="10">
                  <c:v>38</c:v>
                </c:pt>
                <c:pt idx="11">
                  <c:v>62</c:v>
                </c:pt>
                <c:pt idx="12">
                  <c:v>57</c:v>
                </c:pt>
                <c:pt idx="13">
                  <c:v>89</c:v>
                </c:pt>
                <c:pt idx="14">
                  <c:v>74</c:v>
                </c:pt>
                <c:pt idx="15">
                  <c:v>68</c:v>
                </c:pt>
                <c:pt idx="16">
                  <c:v>93</c:v>
                </c:pt>
                <c:pt idx="17">
                  <c:v>98</c:v>
                </c:pt>
                <c:pt idx="18">
                  <c:v>104</c:v>
                </c:pt>
                <c:pt idx="19">
                  <c:v>96</c:v>
                </c:pt>
                <c:pt idx="20">
                  <c:v>116</c:v>
                </c:pt>
                <c:pt idx="21">
                  <c:v>99</c:v>
                </c:pt>
                <c:pt idx="22">
                  <c:v>88</c:v>
                </c:pt>
                <c:pt idx="23">
                  <c:v>101</c:v>
                </c:pt>
                <c:pt idx="24">
                  <c:v>103</c:v>
                </c:pt>
                <c:pt idx="25">
                  <c:v>94</c:v>
                </c:pt>
                <c:pt idx="26">
                  <c:v>78</c:v>
                </c:pt>
                <c:pt idx="27">
                  <c:v>80</c:v>
                </c:pt>
                <c:pt idx="28">
                  <c:v>91</c:v>
                </c:pt>
                <c:pt idx="29">
                  <c:v>89</c:v>
                </c:pt>
              </c:numCache>
            </c:numRef>
          </c:val>
          <c:extLst>
            <c:ext xmlns:c16="http://schemas.microsoft.com/office/drawing/2014/chart" uri="{C3380CC4-5D6E-409C-BE32-E72D297353CC}">
              <c16:uniqueId val="{00000003-56A6-4737-86D7-4982D02FC7F5}"/>
            </c:ext>
          </c:extLst>
        </c:ser>
        <c:dLbls>
          <c:showLegendKey val="0"/>
          <c:showVal val="0"/>
          <c:showCatName val="0"/>
          <c:showSerName val="0"/>
          <c:showPercent val="0"/>
          <c:showBubbleSize val="0"/>
        </c:dLbls>
        <c:gapWidth val="42"/>
        <c:overlap val="100"/>
        <c:axId val="151965056"/>
        <c:axId val="151970944"/>
      </c:barChart>
      <c:catAx>
        <c:axId val="15196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1970944"/>
        <c:crosses val="autoZero"/>
        <c:auto val="1"/>
        <c:lblAlgn val="ctr"/>
        <c:lblOffset val="100"/>
        <c:noMultiLvlLbl val="0"/>
      </c:catAx>
      <c:valAx>
        <c:axId val="151970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Total HIV cases </a:t>
                </a:r>
              </a:p>
            </c:rich>
          </c:tx>
          <c:overlay val="0"/>
          <c:spPr>
            <a:noFill/>
            <a:ln w="25400">
              <a:noFill/>
            </a:ln>
          </c:spPr>
        </c:title>
        <c:numFmt formatCode="0" sourceLinked="1"/>
        <c:majorTickMark val="none"/>
        <c:minorTickMark val="none"/>
        <c:tickLblPos val="nextTo"/>
        <c:spPr>
          <a:ln w="9525">
            <a:noFill/>
          </a:ln>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1965056"/>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MOT__foreigners!$C$2</c:f>
              <c:strCache>
                <c:ptCount val="1"/>
                <c:pt idx="0">
                  <c:v>Heterosexual</c:v>
                </c:pt>
              </c:strCache>
            </c:strRef>
          </c:tx>
          <c:spPr>
            <a:solidFill>
              <a:srgbClr val="00A99A"/>
            </a:solidFill>
            <a:ln w="25400">
              <a:noFill/>
            </a:ln>
          </c:spPr>
          <c:invertIfNegative val="0"/>
          <c:cat>
            <c:numRef>
              <c:f>MOT__foreigners!$G$1:$AJ$1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MOT__foreigners!$G$2:$AJ$2</c:f>
              <c:numCache>
                <c:formatCode>0</c:formatCode>
                <c:ptCount val="30"/>
                <c:pt idx="0">
                  <c:v>15</c:v>
                </c:pt>
                <c:pt idx="1">
                  <c:v>71</c:v>
                </c:pt>
                <c:pt idx="2">
                  <c:v>162</c:v>
                </c:pt>
                <c:pt idx="3">
                  <c:v>79</c:v>
                </c:pt>
                <c:pt idx="4">
                  <c:v>66</c:v>
                </c:pt>
                <c:pt idx="5">
                  <c:v>57</c:v>
                </c:pt>
                <c:pt idx="6">
                  <c:v>67</c:v>
                </c:pt>
                <c:pt idx="7">
                  <c:v>64</c:v>
                </c:pt>
                <c:pt idx="8">
                  <c:v>54</c:v>
                </c:pt>
                <c:pt idx="9">
                  <c:v>47</c:v>
                </c:pt>
                <c:pt idx="10">
                  <c:v>42</c:v>
                </c:pt>
                <c:pt idx="11">
                  <c:v>49</c:v>
                </c:pt>
                <c:pt idx="12">
                  <c:v>43</c:v>
                </c:pt>
                <c:pt idx="13">
                  <c:v>46</c:v>
                </c:pt>
                <c:pt idx="14">
                  <c:v>41</c:v>
                </c:pt>
                <c:pt idx="15">
                  <c:v>42</c:v>
                </c:pt>
                <c:pt idx="16">
                  <c:v>50</c:v>
                </c:pt>
                <c:pt idx="17">
                  <c:v>39</c:v>
                </c:pt>
                <c:pt idx="18">
                  <c:v>31</c:v>
                </c:pt>
                <c:pt idx="19">
                  <c:v>30</c:v>
                </c:pt>
                <c:pt idx="20">
                  <c:v>25</c:v>
                </c:pt>
                <c:pt idx="21">
                  <c:v>23</c:v>
                </c:pt>
                <c:pt idx="22">
                  <c:v>26</c:v>
                </c:pt>
                <c:pt idx="23">
                  <c:v>26</c:v>
                </c:pt>
                <c:pt idx="24">
                  <c:v>21</c:v>
                </c:pt>
                <c:pt idx="25">
                  <c:v>28</c:v>
                </c:pt>
                <c:pt idx="26">
                  <c:v>31</c:v>
                </c:pt>
                <c:pt idx="27" formatCode="General">
                  <c:v>29</c:v>
                </c:pt>
                <c:pt idx="28" formatCode="General">
                  <c:v>32</c:v>
                </c:pt>
                <c:pt idx="29" formatCode="General">
                  <c:v>28</c:v>
                </c:pt>
              </c:numCache>
            </c:numRef>
          </c:val>
          <c:extLst>
            <c:ext xmlns:c16="http://schemas.microsoft.com/office/drawing/2014/chart" uri="{C3380CC4-5D6E-409C-BE32-E72D297353CC}">
              <c16:uniqueId val="{00000000-74FC-4F8F-BCA2-50075F191734}"/>
            </c:ext>
          </c:extLst>
        </c:ser>
        <c:ser>
          <c:idx val="1"/>
          <c:order val="1"/>
          <c:tx>
            <c:strRef>
              <c:f>MOT__foreigners!$C$3</c:f>
              <c:strCache>
                <c:ptCount val="1"/>
                <c:pt idx="0">
                  <c:v>Homosexual</c:v>
                </c:pt>
              </c:strCache>
            </c:strRef>
          </c:tx>
          <c:spPr>
            <a:solidFill>
              <a:srgbClr val="F26B73"/>
            </a:solidFill>
            <a:ln w="25400">
              <a:noFill/>
            </a:ln>
          </c:spPr>
          <c:invertIfNegative val="0"/>
          <c:cat>
            <c:numRef>
              <c:f>MOT__foreigners!$G$1:$AJ$1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MOT__foreigners!$G$3:$AJ$3</c:f>
              <c:numCache>
                <c:formatCode>0</c:formatCode>
                <c:ptCount val="30"/>
                <c:pt idx="0">
                  <c:v>4</c:v>
                </c:pt>
                <c:pt idx="1">
                  <c:v>4</c:v>
                </c:pt>
                <c:pt idx="2">
                  <c:v>8</c:v>
                </c:pt>
                <c:pt idx="3">
                  <c:v>4</c:v>
                </c:pt>
                <c:pt idx="4">
                  <c:v>6</c:v>
                </c:pt>
                <c:pt idx="5">
                  <c:v>8</c:v>
                </c:pt>
                <c:pt idx="6">
                  <c:v>12</c:v>
                </c:pt>
                <c:pt idx="7">
                  <c:v>10</c:v>
                </c:pt>
                <c:pt idx="8">
                  <c:v>12</c:v>
                </c:pt>
                <c:pt idx="9">
                  <c:v>6</c:v>
                </c:pt>
                <c:pt idx="10">
                  <c:v>15</c:v>
                </c:pt>
                <c:pt idx="11">
                  <c:v>13</c:v>
                </c:pt>
                <c:pt idx="12">
                  <c:v>24</c:v>
                </c:pt>
                <c:pt idx="13">
                  <c:v>16</c:v>
                </c:pt>
                <c:pt idx="14">
                  <c:v>19</c:v>
                </c:pt>
                <c:pt idx="15">
                  <c:v>15</c:v>
                </c:pt>
                <c:pt idx="16">
                  <c:v>33</c:v>
                </c:pt>
                <c:pt idx="17">
                  <c:v>37</c:v>
                </c:pt>
                <c:pt idx="18">
                  <c:v>36</c:v>
                </c:pt>
                <c:pt idx="19">
                  <c:v>35</c:v>
                </c:pt>
                <c:pt idx="20">
                  <c:v>31</c:v>
                </c:pt>
                <c:pt idx="21">
                  <c:v>36</c:v>
                </c:pt>
                <c:pt idx="22">
                  <c:v>41</c:v>
                </c:pt>
                <c:pt idx="23">
                  <c:v>53</c:v>
                </c:pt>
                <c:pt idx="24">
                  <c:v>53</c:v>
                </c:pt>
                <c:pt idx="25">
                  <c:v>54</c:v>
                </c:pt>
                <c:pt idx="26">
                  <c:v>66</c:v>
                </c:pt>
                <c:pt idx="27" formatCode="General">
                  <c:v>85</c:v>
                </c:pt>
                <c:pt idx="28" formatCode="General">
                  <c:v>86</c:v>
                </c:pt>
                <c:pt idx="29" formatCode="General">
                  <c:v>76</c:v>
                </c:pt>
              </c:numCache>
            </c:numRef>
          </c:val>
          <c:extLst>
            <c:ext xmlns:c16="http://schemas.microsoft.com/office/drawing/2014/chart" uri="{C3380CC4-5D6E-409C-BE32-E72D297353CC}">
              <c16:uniqueId val="{00000001-74FC-4F8F-BCA2-50075F191734}"/>
            </c:ext>
          </c:extLst>
        </c:ser>
        <c:ser>
          <c:idx val="2"/>
          <c:order val="2"/>
          <c:tx>
            <c:strRef>
              <c:f>MOT__foreigners!$C$4</c:f>
              <c:strCache>
                <c:ptCount val="1"/>
                <c:pt idx="0">
                  <c:v>Injecting drug use</c:v>
                </c:pt>
              </c:strCache>
            </c:strRef>
          </c:tx>
          <c:spPr>
            <a:solidFill>
              <a:srgbClr val="33CCFF"/>
            </a:solidFill>
            <a:ln w="25400">
              <a:noFill/>
            </a:ln>
          </c:spPr>
          <c:invertIfNegative val="0"/>
          <c:cat>
            <c:numRef>
              <c:f>MOT__foreigners!$G$1:$AJ$1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MOT__foreigners!$G$4:$AJ$4</c:f>
              <c:numCache>
                <c:formatCode>0</c:formatCode>
                <c:ptCount val="30"/>
                <c:pt idx="0">
                  <c:v>0</c:v>
                </c:pt>
                <c:pt idx="1">
                  <c:v>2</c:v>
                </c:pt>
                <c:pt idx="2">
                  <c:v>3</c:v>
                </c:pt>
                <c:pt idx="3">
                  <c:v>1</c:v>
                </c:pt>
                <c:pt idx="4">
                  <c:v>1</c:v>
                </c:pt>
                <c:pt idx="5">
                  <c:v>0</c:v>
                </c:pt>
                <c:pt idx="6">
                  <c:v>0</c:v>
                </c:pt>
                <c:pt idx="7">
                  <c:v>2</c:v>
                </c:pt>
                <c:pt idx="8">
                  <c:v>3</c:v>
                </c:pt>
                <c:pt idx="9">
                  <c:v>2</c:v>
                </c:pt>
                <c:pt idx="10">
                  <c:v>1</c:v>
                </c:pt>
                <c:pt idx="11">
                  <c:v>1</c:v>
                </c:pt>
                <c:pt idx="12">
                  <c:v>0</c:v>
                </c:pt>
                <c:pt idx="13">
                  <c:v>0</c:v>
                </c:pt>
                <c:pt idx="14">
                  <c:v>1</c:v>
                </c:pt>
                <c:pt idx="15">
                  <c:v>1</c:v>
                </c:pt>
                <c:pt idx="16">
                  <c:v>3</c:v>
                </c:pt>
                <c:pt idx="17">
                  <c:v>0</c:v>
                </c:pt>
                <c:pt idx="18">
                  <c:v>2</c:v>
                </c:pt>
                <c:pt idx="19">
                  <c:v>2</c:v>
                </c:pt>
                <c:pt idx="20">
                  <c:v>1</c:v>
                </c:pt>
                <c:pt idx="21">
                  <c:v>1</c:v>
                </c:pt>
                <c:pt idx="22">
                  <c:v>0</c:v>
                </c:pt>
                <c:pt idx="23">
                  <c:v>2</c:v>
                </c:pt>
                <c:pt idx="24">
                  <c:v>0</c:v>
                </c:pt>
                <c:pt idx="25">
                  <c:v>1</c:v>
                </c:pt>
                <c:pt idx="26">
                  <c:v>0</c:v>
                </c:pt>
                <c:pt idx="27" formatCode="General">
                  <c:v>3</c:v>
                </c:pt>
                <c:pt idx="28" formatCode="General">
                  <c:v>0</c:v>
                </c:pt>
                <c:pt idx="29" formatCode="General">
                  <c:v>0</c:v>
                </c:pt>
              </c:numCache>
            </c:numRef>
          </c:val>
          <c:extLst>
            <c:ext xmlns:c16="http://schemas.microsoft.com/office/drawing/2014/chart" uri="{C3380CC4-5D6E-409C-BE32-E72D297353CC}">
              <c16:uniqueId val="{00000002-74FC-4F8F-BCA2-50075F191734}"/>
            </c:ext>
          </c:extLst>
        </c:ser>
        <c:ser>
          <c:idx val="3"/>
          <c:order val="3"/>
          <c:tx>
            <c:strRef>
              <c:f>MOT__foreigners!$C$5</c:f>
              <c:strCache>
                <c:ptCount val="1"/>
                <c:pt idx="0">
                  <c:v>Others </c:v>
                </c:pt>
              </c:strCache>
            </c:strRef>
          </c:tx>
          <c:spPr>
            <a:solidFill>
              <a:schemeClr val="bg1">
                <a:lumMod val="65000"/>
              </a:schemeClr>
            </a:solidFill>
            <a:ln>
              <a:noFill/>
            </a:ln>
            <a:effectLst/>
          </c:spPr>
          <c:invertIfNegative val="0"/>
          <c:cat>
            <c:numRef>
              <c:f>MOT__foreigners!$G$1:$AJ$1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MOT__foreigners!$G$5:$AJ$5</c:f>
              <c:numCache>
                <c:formatCode>0</c:formatCode>
                <c:ptCount val="30"/>
                <c:pt idx="0">
                  <c:v>10</c:v>
                </c:pt>
                <c:pt idx="1">
                  <c:v>58</c:v>
                </c:pt>
                <c:pt idx="2">
                  <c:v>151</c:v>
                </c:pt>
                <c:pt idx="3">
                  <c:v>71</c:v>
                </c:pt>
                <c:pt idx="4">
                  <c:v>61</c:v>
                </c:pt>
                <c:pt idx="5">
                  <c:v>46</c:v>
                </c:pt>
                <c:pt idx="6">
                  <c:v>67</c:v>
                </c:pt>
                <c:pt idx="7">
                  <c:v>57</c:v>
                </c:pt>
                <c:pt idx="8">
                  <c:v>62</c:v>
                </c:pt>
                <c:pt idx="9">
                  <c:v>55</c:v>
                </c:pt>
                <c:pt idx="10">
                  <c:v>38</c:v>
                </c:pt>
                <c:pt idx="11">
                  <c:v>35</c:v>
                </c:pt>
                <c:pt idx="12">
                  <c:v>26</c:v>
                </c:pt>
                <c:pt idx="13">
                  <c:v>21</c:v>
                </c:pt>
                <c:pt idx="14">
                  <c:v>41</c:v>
                </c:pt>
                <c:pt idx="15">
                  <c:v>35</c:v>
                </c:pt>
                <c:pt idx="16">
                  <c:v>36</c:v>
                </c:pt>
                <c:pt idx="17">
                  <c:v>37</c:v>
                </c:pt>
                <c:pt idx="18">
                  <c:v>28</c:v>
                </c:pt>
                <c:pt idx="19">
                  <c:v>26</c:v>
                </c:pt>
                <c:pt idx="20">
                  <c:v>23</c:v>
                </c:pt>
                <c:pt idx="21">
                  <c:v>33</c:v>
                </c:pt>
                <c:pt idx="22">
                  <c:v>15</c:v>
                </c:pt>
                <c:pt idx="23">
                  <c:v>33</c:v>
                </c:pt>
                <c:pt idx="24">
                  <c:v>23</c:v>
                </c:pt>
                <c:pt idx="25">
                  <c:v>27</c:v>
                </c:pt>
                <c:pt idx="26">
                  <c:v>29</c:v>
                </c:pt>
                <c:pt idx="27">
                  <c:v>41</c:v>
                </c:pt>
                <c:pt idx="28">
                  <c:v>22</c:v>
                </c:pt>
                <c:pt idx="29">
                  <c:v>29</c:v>
                </c:pt>
              </c:numCache>
            </c:numRef>
          </c:val>
          <c:extLst>
            <c:ext xmlns:c16="http://schemas.microsoft.com/office/drawing/2014/chart" uri="{C3380CC4-5D6E-409C-BE32-E72D297353CC}">
              <c16:uniqueId val="{00000003-74FC-4F8F-BCA2-50075F191734}"/>
            </c:ext>
          </c:extLst>
        </c:ser>
        <c:dLbls>
          <c:showLegendKey val="0"/>
          <c:showVal val="0"/>
          <c:showCatName val="0"/>
          <c:showSerName val="0"/>
          <c:showPercent val="0"/>
          <c:showBubbleSize val="0"/>
        </c:dLbls>
        <c:gapWidth val="42"/>
        <c:overlap val="100"/>
        <c:axId val="152489344"/>
        <c:axId val="152499328"/>
      </c:barChart>
      <c:catAx>
        <c:axId val="15248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2499328"/>
        <c:crosses val="autoZero"/>
        <c:auto val="1"/>
        <c:lblAlgn val="ctr"/>
        <c:lblOffset val="100"/>
        <c:noMultiLvlLbl val="0"/>
      </c:catAx>
      <c:valAx>
        <c:axId val="152499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Total HIV cases </a:t>
                </a:r>
              </a:p>
            </c:rich>
          </c:tx>
          <c:overlay val="0"/>
          <c:spPr>
            <a:noFill/>
            <a:ln w="25400">
              <a:noFill/>
            </a:ln>
          </c:spPr>
        </c:title>
        <c:numFmt formatCode="0" sourceLinked="1"/>
        <c:majorTickMark val="none"/>
        <c:minorTickMark val="none"/>
        <c:tickLblPos val="nextTo"/>
        <c:spPr>
          <a:ln w="9525">
            <a:noFill/>
          </a:ln>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2489344"/>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MOT__Jap!$C$2</c:f>
              <c:strCache>
                <c:ptCount val="1"/>
                <c:pt idx="0">
                  <c:v>Heterosexual</c:v>
                </c:pt>
              </c:strCache>
            </c:strRef>
          </c:tx>
          <c:spPr>
            <a:solidFill>
              <a:srgbClr val="00A99A"/>
            </a:solidFill>
            <a:ln w="25400">
              <a:noFill/>
            </a:ln>
          </c:spPr>
          <c:invertIfNegative val="0"/>
          <c:cat>
            <c:numRef>
              <c:f>(MOT__Jap!$G$1,MOT__Jap!$L$1,MOT__Jap!$Q$1,MOT__Jap!$V$1,MOT__Jap!$AA$1,MOT__Jap!$AF$1,MOT__Jap!$AJ$1)</c:f>
              <c:numCache>
                <c:formatCode>General</c:formatCode>
                <c:ptCount val="7"/>
                <c:pt idx="0">
                  <c:v>1990</c:v>
                </c:pt>
                <c:pt idx="1">
                  <c:v>1995</c:v>
                </c:pt>
                <c:pt idx="2">
                  <c:v>2000</c:v>
                </c:pt>
                <c:pt idx="3">
                  <c:v>2005</c:v>
                </c:pt>
                <c:pt idx="4">
                  <c:v>2010</c:v>
                </c:pt>
                <c:pt idx="5">
                  <c:v>2015</c:v>
                </c:pt>
                <c:pt idx="6">
                  <c:v>2019</c:v>
                </c:pt>
              </c:numCache>
            </c:numRef>
          </c:cat>
          <c:val>
            <c:numRef>
              <c:f>(MOT__Jap!$G$2,MOT__Jap!$L$2,MOT__Jap!$Q$2,MOT__Jap!$V$2,MOT__Jap!$AA$2,MOT__Jap!$AF$2,MOT__Jap!$AJ$2)</c:f>
              <c:numCache>
                <c:formatCode>0</c:formatCode>
                <c:ptCount val="7"/>
                <c:pt idx="0">
                  <c:v>11</c:v>
                </c:pt>
                <c:pt idx="1">
                  <c:v>90</c:v>
                </c:pt>
                <c:pt idx="2">
                  <c:v>127</c:v>
                </c:pt>
                <c:pt idx="3">
                  <c:v>161</c:v>
                </c:pt>
                <c:pt idx="4">
                  <c:v>170</c:v>
                </c:pt>
                <c:pt idx="5">
                  <c:v>168</c:v>
                </c:pt>
                <c:pt idx="6" formatCode="General">
                  <c:v>108</c:v>
                </c:pt>
              </c:numCache>
            </c:numRef>
          </c:val>
          <c:extLst>
            <c:ext xmlns:c16="http://schemas.microsoft.com/office/drawing/2014/chart" uri="{C3380CC4-5D6E-409C-BE32-E72D297353CC}">
              <c16:uniqueId val="{00000000-2B41-48A0-96BC-22EC064D0998}"/>
            </c:ext>
          </c:extLst>
        </c:ser>
        <c:ser>
          <c:idx val="1"/>
          <c:order val="1"/>
          <c:tx>
            <c:strRef>
              <c:f>MOT__Jap!$C$3</c:f>
              <c:strCache>
                <c:ptCount val="1"/>
                <c:pt idx="0">
                  <c:v>Homosexual</c:v>
                </c:pt>
              </c:strCache>
            </c:strRef>
          </c:tx>
          <c:spPr>
            <a:solidFill>
              <a:srgbClr val="F26B73"/>
            </a:solidFill>
            <a:ln w="25400">
              <a:noFill/>
            </a:ln>
          </c:spPr>
          <c:invertIfNegative val="0"/>
          <c:dLbls>
            <c:dLbl>
              <c:idx val="0"/>
              <c:layout>
                <c:manualLayout>
                  <c:x val="1.867413357534192E-3"/>
                  <c:y val="9.2436954401959814E-2"/>
                </c:manualLayout>
              </c:layout>
              <c:tx>
                <c:rich>
                  <a:bodyPr/>
                  <a:lstStyle/>
                  <a:p>
                    <a:r>
                      <a:rPr lang="en-US"/>
                      <a:t>43%</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B41-48A0-96BC-22EC064D0998}"/>
                </c:ext>
              </c:extLst>
            </c:dLbl>
            <c:dLbl>
              <c:idx val="1"/>
              <c:layout>
                <c:manualLayout>
                  <c:x val="-3.7348267150684525E-3"/>
                  <c:y val="3.3613437964348972E-2"/>
                </c:manualLayout>
              </c:layout>
              <c:tx>
                <c:rich>
                  <a:bodyPr/>
                  <a:lstStyle/>
                  <a:p>
                    <a:r>
                      <a:rPr lang="en-US"/>
                      <a:t>36%</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B41-48A0-96BC-22EC064D0998}"/>
                </c:ext>
              </c:extLst>
            </c:dLbl>
            <c:dLbl>
              <c:idx val="2"/>
              <c:tx>
                <c:rich>
                  <a:bodyPr/>
                  <a:lstStyle/>
                  <a:p>
                    <a:r>
                      <a:rPr lang="en-US"/>
                      <a:t>55%</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B41-48A0-96BC-22EC064D0998}"/>
                </c:ext>
              </c:extLst>
            </c:dLbl>
            <c:dLbl>
              <c:idx val="3"/>
              <c:layout>
                <c:manualLayout>
                  <c:x val="-1.8674133575342262E-3"/>
                  <c:y val="-1.5891943824975496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a:t>69%</a:t>
                    </a:r>
                  </a:p>
                </c:rich>
              </c:tx>
              <c:numFmt formatCode="#,##0" sourceLinked="0"/>
              <c:spPr>
                <a:noFill/>
                <a:ln w="25400">
                  <a:noFill/>
                </a:ln>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4-2B41-48A0-96BC-22EC064D0998}"/>
                </c:ext>
              </c:extLst>
            </c:dLbl>
            <c:dLbl>
              <c:idx val="4"/>
              <c:layout>
                <c:manualLayout>
                  <c:x val="-3.7348267150684525E-3"/>
                  <c:y val="-1.6806718982174562E-2"/>
                </c:manualLayout>
              </c:layout>
              <c:tx>
                <c:rich>
                  <a:bodyPr/>
                  <a:lstStyle/>
                  <a:p>
                    <a:r>
                      <a:rPr lang="en-US"/>
                      <a:t>72%</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B41-48A0-96BC-22EC064D0998}"/>
                </c:ext>
              </c:extLst>
            </c:dLbl>
            <c:dLbl>
              <c:idx val="5"/>
              <c:tx>
                <c:rich>
                  <a:bodyPr/>
                  <a:lstStyle/>
                  <a:p>
                    <a:r>
                      <a:rPr lang="en-US"/>
                      <a:t>71%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B41-48A0-96BC-22EC064D0998}"/>
                </c:ext>
              </c:extLst>
            </c:dLbl>
            <c:dLbl>
              <c:idx val="6"/>
              <c:tx>
                <c:rich>
                  <a:bodyPr/>
                  <a:lstStyle/>
                  <a:p>
                    <a:r>
                      <a:rPr lang="en-US"/>
                      <a:t>75%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B41-48A0-96BC-22EC064D0998}"/>
                </c:ext>
              </c:extLst>
            </c:dLbl>
            <c:numFmt formatCode="#,##0" sourceLinked="0"/>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(MOT__Jap!$G$1,MOT__Jap!$L$1,MOT__Jap!$Q$1,MOT__Jap!$V$1,MOT__Jap!$AA$1,MOT__Jap!$AF$1,MOT__Jap!$AJ$1)</c:f>
              <c:numCache>
                <c:formatCode>General</c:formatCode>
                <c:ptCount val="7"/>
                <c:pt idx="0">
                  <c:v>1990</c:v>
                </c:pt>
                <c:pt idx="1">
                  <c:v>1995</c:v>
                </c:pt>
                <c:pt idx="2">
                  <c:v>2000</c:v>
                </c:pt>
                <c:pt idx="3">
                  <c:v>2005</c:v>
                </c:pt>
                <c:pt idx="4">
                  <c:v>2010</c:v>
                </c:pt>
                <c:pt idx="5">
                  <c:v>2015</c:v>
                </c:pt>
                <c:pt idx="6">
                  <c:v>2019</c:v>
                </c:pt>
              </c:numCache>
            </c:numRef>
          </c:cat>
          <c:val>
            <c:numRef>
              <c:f>(MOT__Jap!$G$3,MOT__Jap!$L$3,MOT__Jap!$Q$3,MOT__Jap!$V$3,MOT__Jap!$AA$3,MOT__Jap!$AF$3,MOT__Jap!$AJ$3)</c:f>
              <c:numCache>
                <c:formatCode>0</c:formatCode>
                <c:ptCount val="7"/>
                <c:pt idx="0">
                  <c:v>16</c:v>
                </c:pt>
                <c:pt idx="1">
                  <c:v>60</c:v>
                </c:pt>
                <c:pt idx="2">
                  <c:v>203</c:v>
                </c:pt>
                <c:pt idx="3">
                  <c:v>514</c:v>
                </c:pt>
                <c:pt idx="4">
                  <c:v>713</c:v>
                </c:pt>
                <c:pt idx="5">
                  <c:v>637</c:v>
                </c:pt>
                <c:pt idx="6" formatCode="General">
                  <c:v>575</c:v>
                </c:pt>
              </c:numCache>
            </c:numRef>
          </c:val>
          <c:extLst>
            <c:ext xmlns:c16="http://schemas.microsoft.com/office/drawing/2014/chart" uri="{C3380CC4-5D6E-409C-BE32-E72D297353CC}">
              <c16:uniqueId val="{00000008-2B41-48A0-96BC-22EC064D0998}"/>
            </c:ext>
          </c:extLst>
        </c:ser>
        <c:ser>
          <c:idx val="2"/>
          <c:order val="2"/>
          <c:tx>
            <c:strRef>
              <c:f>MOT__Jap!$C$4</c:f>
              <c:strCache>
                <c:ptCount val="1"/>
                <c:pt idx="0">
                  <c:v>Injecting drug use</c:v>
                </c:pt>
              </c:strCache>
            </c:strRef>
          </c:tx>
          <c:spPr>
            <a:solidFill>
              <a:srgbClr val="33CCFF"/>
            </a:solidFill>
            <a:ln w="25400">
              <a:noFill/>
            </a:ln>
          </c:spPr>
          <c:invertIfNegative val="0"/>
          <c:cat>
            <c:numRef>
              <c:f>(MOT__Jap!$G$1,MOT__Jap!$L$1,MOT__Jap!$Q$1,MOT__Jap!$V$1,MOT__Jap!$AA$1,MOT__Jap!$AF$1,MOT__Jap!$AJ$1)</c:f>
              <c:numCache>
                <c:formatCode>General</c:formatCode>
                <c:ptCount val="7"/>
                <c:pt idx="0">
                  <c:v>1990</c:v>
                </c:pt>
                <c:pt idx="1">
                  <c:v>1995</c:v>
                </c:pt>
                <c:pt idx="2">
                  <c:v>2000</c:v>
                </c:pt>
                <c:pt idx="3">
                  <c:v>2005</c:v>
                </c:pt>
                <c:pt idx="4">
                  <c:v>2010</c:v>
                </c:pt>
                <c:pt idx="5">
                  <c:v>2015</c:v>
                </c:pt>
                <c:pt idx="6">
                  <c:v>2019</c:v>
                </c:pt>
              </c:numCache>
            </c:numRef>
          </c:cat>
          <c:val>
            <c:numRef>
              <c:f>(MOT__Jap!$G$4,MOT__Jap!$L$4,MOT__Jap!$Q$4,MOT__Jap!$V$4,MOT__Jap!$AA$4,MOT__Jap!$AF$4,MOT__Jap!$AJ$4)</c:f>
              <c:numCache>
                <c:formatCode>0</c:formatCode>
                <c:ptCount val="7"/>
                <c:pt idx="0">
                  <c:v>1</c:v>
                </c:pt>
                <c:pt idx="1">
                  <c:v>1</c:v>
                </c:pt>
                <c:pt idx="2">
                  <c:v>0</c:v>
                </c:pt>
                <c:pt idx="3">
                  <c:v>2</c:v>
                </c:pt>
                <c:pt idx="4">
                  <c:v>2</c:v>
                </c:pt>
                <c:pt idx="5">
                  <c:v>1</c:v>
                </c:pt>
                <c:pt idx="6" formatCode="General">
                  <c:v>2</c:v>
                </c:pt>
              </c:numCache>
            </c:numRef>
          </c:val>
          <c:extLst>
            <c:ext xmlns:c16="http://schemas.microsoft.com/office/drawing/2014/chart" uri="{C3380CC4-5D6E-409C-BE32-E72D297353CC}">
              <c16:uniqueId val="{00000009-2B41-48A0-96BC-22EC064D0998}"/>
            </c:ext>
          </c:extLst>
        </c:ser>
        <c:ser>
          <c:idx val="3"/>
          <c:order val="3"/>
          <c:tx>
            <c:strRef>
              <c:f>MOT__Jap!$C$5</c:f>
              <c:strCache>
                <c:ptCount val="1"/>
                <c:pt idx="0">
                  <c:v>Others </c:v>
                </c:pt>
              </c:strCache>
            </c:strRef>
          </c:tx>
          <c:spPr>
            <a:solidFill>
              <a:sysClr val="window" lastClr="FFFFFF">
                <a:lumMod val="65000"/>
              </a:sysClr>
            </a:solidFill>
            <a:ln>
              <a:noFill/>
            </a:ln>
            <a:effectLst/>
          </c:spPr>
          <c:invertIfNegative val="0"/>
          <c:cat>
            <c:numRef>
              <c:f>(MOT__Jap!$G$1,MOT__Jap!$L$1,MOT__Jap!$Q$1,MOT__Jap!$V$1,MOT__Jap!$AA$1,MOT__Jap!$AF$1,MOT__Jap!$AJ$1)</c:f>
              <c:numCache>
                <c:formatCode>General</c:formatCode>
                <c:ptCount val="7"/>
                <c:pt idx="0">
                  <c:v>1990</c:v>
                </c:pt>
                <c:pt idx="1">
                  <c:v>1995</c:v>
                </c:pt>
                <c:pt idx="2">
                  <c:v>2000</c:v>
                </c:pt>
                <c:pt idx="3">
                  <c:v>2005</c:v>
                </c:pt>
                <c:pt idx="4">
                  <c:v>2010</c:v>
                </c:pt>
                <c:pt idx="5">
                  <c:v>2015</c:v>
                </c:pt>
                <c:pt idx="6">
                  <c:v>2019</c:v>
                </c:pt>
              </c:numCache>
            </c:numRef>
          </c:cat>
          <c:val>
            <c:numRef>
              <c:f>(MOT__Jap!$G$5,MOT__Jap!$L$5,MOT__Jap!$Q$5,MOT__Jap!$V$5,MOT__Jap!$AA$5,MOT__Jap!$AF$5,MOT__Jap!$AJ$5)</c:f>
              <c:numCache>
                <c:formatCode>0</c:formatCode>
                <c:ptCount val="7"/>
                <c:pt idx="0">
                  <c:v>11</c:v>
                </c:pt>
                <c:pt idx="1">
                  <c:v>17</c:v>
                </c:pt>
                <c:pt idx="2">
                  <c:v>38</c:v>
                </c:pt>
                <c:pt idx="3">
                  <c:v>68</c:v>
                </c:pt>
                <c:pt idx="4">
                  <c:v>116</c:v>
                </c:pt>
                <c:pt idx="5">
                  <c:v>94</c:v>
                </c:pt>
                <c:pt idx="6">
                  <c:v>89</c:v>
                </c:pt>
              </c:numCache>
            </c:numRef>
          </c:val>
          <c:extLst>
            <c:ext xmlns:c16="http://schemas.microsoft.com/office/drawing/2014/chart" uri="{C3380CC4-5D6E-409C-BE32-E72D297353CC}">
              <c16:uniqueId val="{0000000A-2B41-48A0-96BC-22EC064D0998}"/>
            </c:ext>
          </c:extLst>
        </c:ser>
        <c:dLbls>
          <c:showLegendKey val="0"/>
          <c:showVal val="0"/>
          <c:showCatName val="0"/>
          <c:showSerName val="0"/>
          <c:showPercent val="0"/>
          <c:showBubbleSize val="0"/>
        </c:dLbls>
        <c:gapWidth val="42"/>
        <c:overlap val="100"/>
        <c:axId val="152339584"/>
        <c:axId val="152341120"/>
      </c:barChart>
      <c:catAx>
        <c:axId val="15233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2341120"/>
        <c:crosses val="autoZero"/>
        <c:auto val="1"/>
        <c:lblAlgn val="ctr"/>
        <c:lblOffset val="100"/>
        <c:noMultiLvlLbl val="0"/>
      </c:catAx>
      <c:valAx>
        <c:axId val="152341120"/>
        <c:scaling>
          <c:orientation val="minMax"/>
        </c:scaling>
        <c:delete val="0"/>
        <c:axPos val="l"/>
        <c:majorGridlines>
          <c:spPr>
            <a:ln w="15875" cap="flat" cmpd="sng" algn="ctr">
              <a:solidFill>
                <a:schemeClr val="tx1">
                  <a:lumMod val="15000"/>
                  <a:lumOff val="85000"/>
                </a:schemeClr>
              </a:solidFill>
              <a:prstDash val="sysDot"/>
              <a:round/>
            </a:ln>
            <a:effectLst/>
          </c:spPr>
        </c:majorGridlines>
        <c:numFmt formatCode="0%" sourceLinked="1"/>
        <c:majorTickMark val="none"/>
        <c:minorTickMark val="none"/>
        <c:tickLblPos val="nextTo"/>
        <c:spPr>
          <a:ln w="9525">
            <a:noFill/>
          </a:ln>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2339584"/>
        <c:crosses val="autoZero"/>
        <c:crossBetween val="between"/>
        <c:majorUnit val="0.5"/>
      </c:valAx>
      <c:spPr>
        <a:noFill/>
        <a:ln w="25400">
          <a:noFill/>
        </a:ln>
      </c:spPr>
    </c:plotArea>
    <c:legend>
      <c:legendPos val="b"/>
      <c:overlay val="0"/>
      <c:spPr>
        <a:noFill/>
        <a:ln w="25400">
          <a:noFill/>
        </a:ln>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MOT__foreigners!$C$2</c:f>
              <c:strCache>
                <c:ptCount val="1"/>
                <c:pt idx="0">
                  <c:v>Heterosexual</c:v>
                </c:pt>
              </c:strCache>
            </c:strRef>
          </c:tx>
          <c:spPr>
            <a:solidFill>
              <a:srgbClr val="00A99A"/>
            </a:solidFill>
            <a:ln w="25400">
              <a:noFill/>
            </a:ln>
          </c:spPr>
          <c:invertIfNegative val="0"/>
          <c:cat>
            <c:numRef>
              <c:f>(MOT__foreigners!$G$1,MOT__foreigners!$L$1,MOT__foreigners!$Q$1,MOT__foreigners!$V$1,MOT__foreigners!$AA$1,MOT__foreigners!$AF$1,MOT__foreigners!$AJ$1)</c:f>
              <c:numCache>
                <c:formatCode>General</c:formatCode>
                <c:ptCount val="7"/>
                <c:pt idx="0">
                  <c:v>1990</c:v>
                </c:pt>
                <c:pt idx="1">
                  <c:v>1995</c:v>
                </c:pt>
                <c:pt idx="2">
                  <c:v>2000</c:v>
                </c:pt>
                <c:pt idx="3">
                  <c:v>2005</c:v>
                </c:pt>
                <c:pt idx="4">
                  <c:v>2010</c:v>
                </c:pt>
                <c:pt idx="5">
                  <c:v>2015</c:v>
                </c:pt>
                <c:pt idx="6">
                  <c:v>2019</c:v>
                </c:pt>
              </c:numCache>
            </c:numRef>
          </c:cat>
          <c:val>
            <c:numRef>
              <c:f>(MOT__foreigners!$G$2,MOT__foreigners!$L$2,MOT__foreigners!$Q$2,MOT__foreigners!$V$2,MOT__foreigners!$AA$2,MOT__foreigners!$AF$2,MOT__foreigners!$AJ$2)</c:f>
              <c:numCache>
                <c:formatCode>0</c:formatCode>
                <c:ptCount val="7"/>
                <c:pt idx="0">
                  <c:v>15</c:v>
                </c:pt>
                <c:pt idx="1">
                  <c:v>57</c:v>
                </c:pt>
                <c:pt idx="2">
                  <c:v>42</c:v>
                </c:pt>
                <c:pt idx="3">
                  <c:v>42</c:v>
                </c:pt>
                <c:pt idx="4">
                  <c:v>25</c:v>
                </c:pt>
                <c:pt idx="5">
                  <c:v>28</c:v>
                </c:pt>
                <c:pt idx="6" formatCode="General">
                  <c:v>28</c:v>
                </c:pt>
              </c:numCache>
            </c:numRef>
          </c:val>
          <c:extLst>
            <c:ext xmlns:c16="http://schemas.microsoft.com/office/drawing/2014/chart" uri="{C3380CC4-5D6E-409C-BE32-E72D297353CC}">
              <c16:uniqueId val="{00000000-8BB3-4D43-865D-0DC05FFA0D53}"/>
            </c:ext>
          </c:extLst>
        </c:ser>
        <c:ser>
          <c:idx val="1"/>
          <c:order val="1"/>
          <c:tx>
            <c:strRef>
              <c:f>MOT__foreigners!$C$3</c:f>
              <c:strCache>
                <c:ptCount val="1"/>
                <c:pt idx="0">
                  <c:v>Homosexual</c:v>
                </c:pt>
              </c:strCache>
            </c:strRef>
          </c:tx>
          <c:spPr>
            <a:solidFill>
              <a:srgbClr val="F26B73"/>
            </a:solidFill>
            <a:ln w="25400">
              <a:noFill/>
            </a:ln>
          </c:spPr>
          <c:invertIfNegative val="0"/>
          <c:dLbls>
            <c:dLbl>
              <c:idx val="0"/>
              <c:tx>
                <c:rich>
                  <a:bodyPr/>
                  <a:lstStyle/>
                  <a:p>
                    <a:r>
                      <a:rPr lang="en-US"/>
                      <a:t>14%</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BB3-4D43-865D-0DC05FFA0D53}"/>
                </c:ext>
              </c:extLst>
            </c:dLbl>
            <c:dLbl>
              <c:idx val="1"/>
              <c:tx>
                <c:rich>
                  <a:bodyPr/>
                  <a:lstStyle/>
                  <a:p>
                    <a:r>
                      <a:rPr lang="en-US"/>
                      <a:t>7%</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BB3-4D43-865D-0DC05FFA0D53}"/>
                </c:ext>
              </c:extLst>
            </c:dLbl>
            <c:dLbl>
              <c:idx val="2"/>
              <c:tx>
                <c:rich>
                  <a:bodyPr/>
                  <a:lstStyle/>
                  <a:p>
                    <a:r>
                      <a:rPr lang="en-US"/>
                      <a:t>16%</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BB3-4D43-865D-0DC05FFA0D53}"/>
                </c:ext>
              </c:extLst>
            </c:dLbl>
            <c:dLbl>
              <c:idx val="3"/>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a:t>16%</a:t>
                    </a:r>
                  </a:p>
                </c:rich>
              </c:tx>
              <c:numFmt formatCode="#,##0" sourceLinked="0"/>
              <c:spPr>
                <a:noFill/>
                <a:ln w="25400">
                  <a:noFill/>
                </a:ln>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4-8BB3-4D43-865D-0DC05FFA0D53}"/>
                </c:ext>
              </c:extLst>
            </c:dLbl>
            <c:dLbl>
              <c:idx val="4"/>
              <c:tx>
                <c:rich>
                  <a:bodyPr/>
                  <a:lstStyle/>
                  <a:p>
                    <a:r>
                      <a:rPr lang="en-US"/>
                      <a:t>40%</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BB3-4D43-865D-0DC05FFA0D53}"/>
                </c:ext>
              </c:extLst>
            </c:dLbl>
            <c:dLbl>
              <c:idx val="5"/>
              <c:tx>
                <c:rich>
                  <a:bodyPr/>
                  <a:lstStyle/>
                  <a:p>
                    <a:r>
                      <a:rPr lang="en-US"/>
                      <a:t>50%</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BB3-4D43-865D-0DC05FFA0D53}"/>
                </c:ext>
              </c:extLst>
            </c:dLbl>
            <c:dLbl>
              <c:idx val="6"/>
              <c:tx>
                <c:rich>
                  <a:bodyPr/>
                  <a:lstStyle/>
                  <a:p>
                    <a:r>
                      <a:rPr lang="en-US"/>
                      <a:t>57%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BB3-4D43-865D-0DC05FFA0D53}"/>
                </c:ext>
              </c:extLst>
            </c:dLbl>
            <c:numFmt formatCode="#,##0" sourceLinked="0"/>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(MOT__foreigners!$G$1,MOT__foreigners!$L$1,MOT__foreigners!$Q$1,MOT__foreigners!$V$1,MOT__foreigners!$AA$1,MOT__foreigners!$AF$1,MOT__foreigners!$AJ$1)</c:f>
              <c:numCache>
                <c:formatCode>General</c:formatCode>
                <c:ptCount val="7"/>
                <c:pt idx="0">
                  <c:v>1990</c:v>
                </c:pt>
                <c:pt idx="1">
                  <c:v>1995</c:v>
                </c:pt>
                <c:pt idx="2">
                  <c:v>2000</c:v>
                </c:pt>
                <c:pt idx="3">
                  <c:v>2005</c:v>
                </c:pt>
                <c:pt idx="4">
                  <c:v>2010</c:v>
                </c:pt>
                <c:pt idx="5">
                  <c:v>2015</c:v>
                </c:pt>
                <c:pt idx="6">
                  <c:v>2019</c:v>
                </c:pt>
              </c:numCache>
            </c:numRef>
          </c:cat>
          <c:val>
            <c:numRef>
              <c:f>(MOT__foreigners!$G$3,MOT__foreigners!$L$3,MOT__foreigners!$Q$3,MOT__foreigners!$V$3,MOT__foreigners!$AA$3,MOT__foreigners!$AF$3,MOT__foreigners!$AJ$3)</c:f>
              <c:numCache>
                <c:formatCode>0</c:formatCode>
                <c:ptCount val="7"/>
                <c:pt idx="0">
                  <c:v>4</c:v>
                </c:pt>
                <c:pt idx="1">
                  <c:v>8</c:v>
                </c:pt>
                <c:pt idx="2">
                  <c:v>15</c:v>
                </c:pt>
                <c:pt idx="3">
                  <c:v>15</c:v>
                </c:pt>
                <c:pt idx="4">
                  <c:v>31</c:v>
                </c:pt>
                <c:pt idx="5">
                  <c:v>54</c:v>
                </c:pt>
                <c:pt idx="6" formatCode="General">
                  <c:v>76</c:v>
                </c:pt>
              </c:numCache>
            </c:numRef>
          </c:val>
          <c:extLst>
            <c:ext xmlns:c16="http://schemas.microsoft.com/office/drawing/2014/chart" uri="{C3380CC4-5D6E-409C-BE32-E72D297353CC}">
              <c16:uniqueId val="{00000008-8BB3-4D43-865D-0DC05FFA0D53}"/>
            </c:ext>
          </c:extLst>
        </c:ser>
        <c:ser>
          <c:idx val="2"/>
          <c:order val="2"/>
          <c:tx>
            <c:strRef>
              <c:f>MOT__foreigners!$C$4</c:f>
              <c:strCache>
                <c:ptCount val="1"/>
                <c:pt idx="0">
                  <c:v>Injecting drug use</c:v>
                </c:pt>
              </c:strCache>
            </c:strRef>
          </c:tx>
          <c:spPr>
            <a:solidFill>
              <a:srgbClr val="33CCFF"/>
            </a:solidFill>
            <a:ln w="25400">
              <a:noFill/>
            </a:ln>
          </c:spPr>
          <c:invertIfNegative val="0"/>
          <c:cat>
            <c:numRef>
              <c:f>(MOT__foreigners!$G$1,MOT__foreigners!$L$1,MOT__foreigners!$Q$1,MOT__foreigners!$V$1,MOT__foreigners!$AA$1,MOT__foreigners!$AF$1,MOT__foreigners!$AJ$1)</c:f>
              <c:numCache>
                <c:formatCode>General</c:formatCode>
                <c:ptCount val="7"/>
                <c:pt idx="0">
                  <c:v>1990</c:v>
                </c:pt>
                <c:pt idx="1">
                  <c:v>1995</c:v>
                </c:pt>
                <c:pt idx="2">
                  <c:v>2000</c:v>
                </c:pt>
                <c:pt idx="3">
                  <c:v>2005</c:v>
                </c:pt>
                <c:pt idx="4">
                  <c:v>2010</c:v>
                </c:pt>
                <c:pt idx="5">
                  <c:v>2015</c:v>
                </c:pt>
                <c:pt idx="6">
                  <c:v>2019</c:v>
                </c:pt>
              </c:numCache>
            </c:numRef>
          </c:cat>
          <c:val>
            <c:numRef>
              <c:f>(MOT__foreigners!$G$4,MOT__foreigners!$L$4,MOT__foreigners!$Q$4,MOT__foreigners!$V$4,MOT__foreigners!$AA$4,MOT__foreigners!$AF$4,MOT__foreigners!$AJ$4)</c:f>
              <c:numCache>
                <c:formatCode>0</c:formatCode>
                <c:ptCount val="7"/>
                <c:pt idx="0">
                  <c:v>0</c:v>
                </c:pt>
                <c:pt idx="1">
                  <c:v>0</c:v>
                </c:pt>
                <c:pt idx="2">
                  <c:v>1</c:v>
                </c:pt>
                <c:pt idx="3">
                  <c:v>1</c:v>
                </c:pt>
                <c:pt idx="4">
                  <c:v>1</c:v>
                </c:pt>
                <c:pt idx="5">
                  <c:v>1</c:v>
                </c:pt>
                <c:pt idx="6" formatCode="General">
                  <c:v>0</c:v>
                </c:pt>
              </c:numCache>
            </c:numRef>
          </c:val>
          <c:extLst>
            <c:ext xmlns:c16="http://schemas.microsoft.com/office/drawing/2014/chart" uri="{C3380CC4-5D6E-409C-BE32-E72D297353CC}">
              <c16:uniqueId val="{00000009-8BB3-4D43-865D-0DC05FFA0D53}"/>
            </c:ext>
          </c:extLst>
        </c:ser>
        <c:ser>
          <c:idx val="3"/>
          <c:order val="3"/>
          <c:tx>
            <c:strRef>
              <c:f>MOT__foreigners!$C$5</c:f>
              <c:strCache>
                <c:ptCount val="1"/>
                <c:pt idx="0">
                  <c:v>Others </c:v>
                </c:pt>
              </c:strCache>
            </c:strRef>
          </c:tx>
          <c:spPr>
            <a:solidFill>
              <a:sysClr val="window" lastClr="FFFFFF">
                <a:lumMod val="65000"/>
              </a:sysClr>
            </a:solidFill>
            <a:ln>
              <a:noFill/>
            </a:ln>
            <a:effectLst/>
          </c:spPr>
          <c:invertIfNegative val="0"/>
          <c:cat>
            <c:numRef>
              <c:f>(MOT__foreigners!$G$1,MOT__foreigners!$L$1,MOT__foreigners!$Q$1,MOT__foreigners!$V$1,MOT__foreigners!$AA$1,MOT__foreigners!$AF$1,MOT__foreigners!$AJ$1)</c:f>
              <c:numCache>
                <c:formatCode>General</c:formatCode>
                <c:ptCount val="7"/>
                <c:pt idx="0">
                  <c:v>1990</c:v>
                </c:pt>
                <c:pt idx="1">
                  <c:v>1995</c:v>
                </c:pt>
                <c:pt idx="2">
                  <c:v>2000</c:v>
                </c:pt>
                <c:pt idx="3">
                  <c:v>2005</c:v>
                </c:pt>
                <c:pt idx="4">
                  <c:v>2010</c:v>
                </c:pt>
                <c:pt idx="5">
                  <c:v>2015</c:v>
                </c:pt>
                <c:pt idx="6">
                  <c:v>2019</c:v>
                </c:pt>
              </c:numCache>
            </c:numRef>
          </c:cat>
          <c:val>
            <c:numRef>
              <c:f>(MOT__foreigners!$G$5,MOT__foreigners!$L$5,MOT__foreigners!$Q$5,MOT__foreigners!$V$5,MOT__foreigners!$AA$5,MOT__foreigners!$AF$5,MOT__foreigners!$AJ$5)</c:f>
              <c:numCache>
                <c:formatCode>0</c:formatCode>
                <c:ptCount val="7"/>
                <c:pt idx="0">
                  <c:v>10</c:v>
                </c:pt>
                <c:pt idx="1">
                  <c:v>46</c:v>
                </c:pt>
                <c:pt idx="2">
                  <c:v>38</c:v>
                </c:pt>
                <c:pt idx="3">
                  <c:v>35</c:v>
                </c:pt>
                <c:pt idx="4">
                  <c:v>23</c:v>
                </c:pt>
                <c:pt idx="5">
                  <c:v>27</c:v>
                </c:pt>
                <c:pt idx="6">
                  <c:v>29</c:v>
                </c:pt>
              </c:numCache>
            </c:numRef>
          </c:val>
          <c:extLst>
            <c:ext xmlns:c16="http://schemas.microsoft.com/office/drawing/2014/chart" uri="{C3380CC4-5D6E-409C-BE32-E72D297353CC}">
              <c16:uniqueId val="{0000000A-8BB3-4D43-865D-0DC05FFA0D53}"/>
            </c:ext>
          </c:extLst>
        </c:ser>
        <c:dLbls>
          <c:showLegendKey val="0"/>
          <c:showVal val="0"/>
          <c:showCatName val="0"/>
          <c:showSerName val="0"/>
          <c:showPercent val="0"/>
          <c:showBubbleSize val="0"/>
        </c:dLbls>
        <c:gapWidth val="42"/>
        <c:overlap val="100"/>
        <c:axId val="153179264"/>
        <c:axId val="153180800"/>
      </c:barChart>
      <c:catAx>
        <c:axId val="15317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3180800"/>
        <c:crosses val="autoZero"/>
        <c:auto val="1"/>
        <c:lblAlgn val="ctr"/>
        <c:lblOffset val="100"/>
        <c:noMultiLvlLbl val="0"/>
      </c:catAx>
      <c:valAx>
        <c:axId val="153180800"/>
        <c:scaling>
          <c:orientation val="minMax"/>
        </c:scaling>
        <c:delete val="0"/>
        <c:axPos val="l"/>
        <c:majorGridlines>
          <c:spPr>
            <a:ln w="15875" cap="flat" cmpd="sng" algn="ctr">
              <a:solidFill>
                <a:schemeClr val="tx1">
                  <a:lumMod val="15000"/>
                  <a:lumOff val="85000"/>
                </a:schemeClr>
              </a:solidFill>
              <a:prstDash val="sysDot"/>
              <a:round/>
            </a:ln>
            <a:effectLst/>
          </c:spPr>
        </c:majorGridlines>
        <c:numFmt formatCode="0%" sourceLinked="1"/>
        <c:majorTickMark val="none"/>
        <c:minorTickMark val="none"/>
        <c:tickLblPos val="nextTo"/>
        <c:spPr>
          <a:ln w="9525">
            <a:noFill/>
          </a:ln>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3179264"/>
        <c:crosses val="autoZero"/>
        <c:crossBetween val="between"/>
        <c:majorUnit val="0.5"/>
      </c:valAx>
      <c:spPr>
        <a:noFill/>
        <a:ln w="25400">
          <a:noFill/>
        </a:ln>
      </c:spPr>
    </c:plotArea>
    <c:legend>
      <c:legendPos val="b"/>
      <c:overlay val="0"/>
      <c:spPr>
        <a:noFill/>
        <a:ln w="25400">
          <a:noFill/>
        </a:ln>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2309284518612E-2"/>
          <c:y val="5.0196576926149809E-2"/>
          <c:w val="0.71457489726169909"/>
          <c:h val="0.80549318330604591"/>
        </c:manualLayout>
      </c:layout>
      <c:barChart>
        <c:barDir val="col"/>
        <c:grouping val="percentStacked"/>
        <c:varyColors val="0"/>
        <c:ser>
          <c:idx val="1"/>
          <c:order val="0"/>
          <c:tx>
            <c:strRef>
              <c:f>'HIV cases_MOT'!$C$2</c:f>
              <c:strCache>
                <c:ptCount val="1"/>
                <c:pt idx="0">
                  <c:v>Heterosexual</c:v>
                </c:pt>
              </c:strCache>
            </c:strRef>
          </c:tx>
          <c:spPr>
            <a:solidFill>
              <a:srgbClr val="009999"/>
            </a:solidFill>
            <a:ln>
              <a:noFill/>
            </a:ln>
          </c:spPr>
          <c:invertIfNegative val="0"/>
          <c:cat>
            <c:strRef>
              <c:f>'HIV cases_MOT'!$A$3:$A$35</c:f>
              <c:strCache>
                <c:ptCount val="33"/>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strCache>
            </c:strRef>
          </c:cat>
          <c:val>
            <c:numRef>
              <c:f>'HIV cases_MOT'!$C$3:$C$35</c:f>
              <c:numCache>
                <c:formatCode>General</c:formatCode>
                <c:ptCount val="33"/>
                <c:pt idx="0">
                  <c:v>21</c:v>
                </c:pt>
                <c:pt idx="1">
                  <c:v>6</c:v>
                </c:pt>
                <c:pt idx="2">
                  <c:v>36</c:v>
                </c:pt>
                <c:pt idx="3">
                  <c:v>26</c:v>
                </c:pt>
                <c:pt idx="4">
                  <c:v>114</c:v>
                </c:pt>
                <c:pt idx="5">
                  <c:v>232</c:v>
                </c:pt>
                <c:pt idx="6">
                  <c:v>136</c:v>
                </c:pt>
                <c:pt idx="7">
                  <c:v>148</c:v>
                </c:pt>
                <c:pt idx="8">
                  <c:v>147</c:v>
                </c:pt>
                <c:pt idx="9">
                  <c:v>169</c:v>
                </c:pt>
                <c:pt idx="10">
                  <c:v>186</c:v>
                </c:pt>
                <c:pt idx="11">
                  <c:v>179</c:v>
                </c:pt>
                <c:pt idx="12">
                  <c:v>207</c:v>
                </c:pt>
                <c:pt idx="13">
                  <c:v>169</c:v>
                </c:pt>
                <c:pt idx="14">
                  <c:v>213</c:v>
                </c:pt>
                <c:pt idx="15">
                  <c:v>203</c:v>
                </c:pt>
                <c:pt idx="16">
                  <c:v>178</c:v>
                </c:pt>
                <c:pt idx="17">
                  <c:v>200</c:v>
                </c:pt>
                <c:pt idx="18">
                  <c:v>203</c:v>
                </c:pt>
                <c:pt idx="19">
                  <c:v>223</c:v>
                </c:pt>
                <c:pt idx="20">
                  <c:v>221</c:v>
                </c:pt>
                <c:pt idx="21">
                  <c:v>220</c:v>
                </c:pt>
                <c:pt idx="22">
                  <c:v>210</c:v>
                </c:pt>
                <c:pt idx="23">
                  <c:v>195</c:v>
                </c:pt>
                <c:pt idx="24">
                  <c:v>206</c:v>
                </c:pt>
                <c:pt idx="25">
                  <c:v>180</c:v>
                </c:pt>
                <c:pt idx="26">
                  <c:v>194</c:v>
                </c:pt>
                <c:pt idx="27">
                  <c:v>179</c:v>
                </c:pt>
                <c:pt idx="28">
                  <c:v>196</c:v>
                </c:pt>
                <c:pt idx="29">
                  <c:v>170</c:v>
                </c:pt>
                <c:pt idx="30">
                  <c:v>149</c:v>
                </c:pt>
                <c:pt idx="31">
                  <c:v>157</c:v>
                </c:pt>
                <c:pt idx="32">
                  <c:v>136</c:v>
                </c:pt>
              </c:numCache>
            </c:numRef>
          </c:val>
          <c:extLst>
            <c:ext xmlns:c16="http://schemas.microsoft.com/office/drawing/2014/chart" uri="{C3380CC4-5D6E-409C-BE32-E72D297353CC}">
              <c16:uniqueId val="{00000000-21BF-4F0B-9591-02F18EB441C7}"/>
            </c:ext>
          </c:extLst>
        </c:ser>
        <c:ser>
          <c:idx val="0"/>
          <c:order val="1"/>
          <c:tx>
            <c:strRef>
              <c:f>'HIV cases_MOT'!$B$2</c:f>
              <c:strCache>
                <c:ptCount val="1"/>
                <c:pt idx="0">
                  <c:v>Homosexual </c:v>
                </c:pt>
              </c:strCache>
            </c:strRef>
          </c:tx>
          <c:spPr>
            <a:solidFill>
              <a:srgbClr val="F26B73"/>
            </a:solidFill>
            <a:ln>
              <a:noFill/>
            </a:ln>
          </c:spPr>
          <c:invertIfNegative val="0"/>
          <c:cat>
            <c:strRef>
              <c:f>'HIV cases_MOT'!$A$3:$A$35</c:f>
              <c:strCache>
                <c:ptCount val="33"/>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strCache>
            </c:strRef>
          </c:cat>
          <c:val>
            <c:numRef>
              <c:f>'HIV cases_MOT'!$B$3:$B$35</c:f>
              <c:numCache>
                <c:formatCode>General</c:formatCode>
                <c:ptCount val="33"/>
                <c:pt idx="0">
                  <c:v>25</c:v>
                </c:pt>
                <c:pt idx="1">
                  <c:v>12</c:v>
                </c:pt>
                <c:pt idx="2">
                  <c:v>35</c:v>
                </c:pt>
                <c:pt idx="3">
                  <c:v>20</c:v>
                </c:pt>
                <c:pt idx="4">
                  <c:v>25</c:v>
                </c:pt>
                <c:pt idx="5">
                  <c:v>44</c:v>
                </c:pt>
                <c:pt idx="6">
                  <c:v>45</c:v>
                </c:pt>
                <c:pt idx="7">
                  <c:v>77</c:v>
                </c:pt>
                <c:pt idx="8">
                  <c:v>68</c:v>
                </c:pt>
                <c:pt idx="9">
                  <c:v>102</c:v>
                </c:pt>
                <c:pt idx="10">
                  <c:v>121</c:v>
                </c:pt>
                <c:pt idx="11">
                  <c:v>134</c:v>
                </c:pt>
                <c:pt idx="12">
                  <c:v>201</c:v>
                </c:pt>
                <c:pt idx="13">
                  <c:v>218</c:v>
                </c:pt>
                <c:pt idx="14">
                  <c:v>314</c:v>
                </c:pt>
                <c:pt idx="15">
                  <c:v>329</c:v>
                </c:pt>
                <c:pt idx="16">
                  <c:v>356</c:v>
                </c:pt>
                <c:pt idx="17">
                  <c:v>468</c:v>
                </c:pt>
                <c:pt idx="18">
                  <c:v>529</c:v>
                </c:pt>
                <c:pt idx="19">
                  <c:v>604</c:v>
                </c:pt>
                <c:pt idx="20">
                  <c:v>729</c:v>
                </c:pt>
                <c:pt idx="21">
                  <c:v>779</c:v>
                </c:pt>
                <c:pt idx="22">
                  <c:v>694</c:v>
                </c:pt>
                <c:pt idx="23">
                  <c:v>744</c:v>
                </c:pt>
                <c:pt idx="24">
                  <c:v>722</c:v>
                </c:pt>
                <c:pt idx="25">
                  <c:v>724</c:v>
                </c:pt>
                <c:pt idx="26">
                  <c:v>780</c:v>
                </c:pt>
                <c:pt idx="27">
                  <c:v>789</c:v>
                </c:pt>
                <c:pt idx="28">
                  <c:v>691</c:v>
                </c:pt>
                <c:pt idx="29">
                  <c:v>735</c:v>
                </c:pt>
                <c:pt idx="30">
                  <c:v>709</c:v>
                </c:pt>
                <c:pt idx="31">
                  <c:v>670</c:v>
                </c:pt>
                <c:pt idx="32">
                  <c:v>651</c:v>
                </c:pt>
              </c:numCache>
            </c:numRef>
          </c:val>
          <c:extLst>
            <c:ext xmlns:c16="http://schemas.microsoft.com/office/drawing/2014/chart" uri="{C3380CC4-5D6E-409C-BE32-E72D297353CC}">
              <c16:uniqueId val="{00000001-21BF-4F0B-9591-02F18EB441C7}"/>
            </c:ext>
          </c:extLst>
        </c:ser>
        <c:ser>
          <c:idx val="2"/>
          <c:order val="2"/>
          <c:tx>
            <c:strRef>
              <c:f>'HIV cases_MOT'!$D$2</c:f>
              <c:strCache>
                <c:ptCount val="1"/>
                <c:pt idx="0">
                  <c:v>Injecting drug use</c:v>
                </c:pt>
              </c:strCache>
            </c:strRef>
          </c:tx>
          <c:spPr>
            <a:solidFill>
              <a:srgbClr val="00B0F0"/>
            </a:solidFill>
            <a:ln>
              <a:noFill/>
            </a:ln>
          </c:spPr>
          <c:invertIfNegative val="0"/>
          <c:cat>
            <c:strRef>
              <c:f>'HIV cases_MOT'!$A$3:$A$35</c:f>
              <c:strCache>
                <c:ptCount val="33"/>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strCache>
            </c:strRef>
          </c:cat>
          <c:val>
            <c:numRef>
              <c:f>'HIV cases_MOT'!$D$3:$D$35</c:f>
              <c:numCache>
                <c:formatCode>General</c:formatCode>
                <c:ptCount val="33"/>
                <c:pt idx="0">
                  <c:v>0</c:v>
                </c:pt>
                <c:pt idx="1">
                  <c:v>0</c:v>
                </c:pt>
                <c:pt idx="2">
                  <c:v>1</c:v>
                </c:pt>
                <c:pt idx="3">
                  <c:v>1</c:v>
                </c:pt>
                <c:pt idx="4">
                  <c:v>3</c:v>
                </c:pt>
                <c:pt idx="5">
                  <c:v>3</c:v>
                </c:pt>
                <c:pt idx="6">
                  <c:v>1</c:v>
                </c:pt>
                <c:pt idx="7">
                  <c:v>1</c:v>
                </c:pt>
                <c:pt idx="8">
                  <c:v>1</c:v>
                </c:pt>
                <c:pt idx="9">
                  <c:v>1</c:v>
                </c:pt>
                <c:pt idx="10">
                  <c:v>2</c:v>
                </c:pt>
                <c:pt idx="11">
                  <c:v>5</c:v>
                </c:pt>
                <c:pt idx="12">
                  <c:v>3</c:v>
                </c:pt>
                <c:pt idx="13">
                  <c:v>1</c:v>
                </c:pt>
                <c:pt idx="14">
                  <c:v>3</c:v>
                </c:pt>
                <c:pt idx="15">
                  <c:v>1</c:v>
                </c:pt>
                <c:pt idx="16">
                  <c:v>4</c:v>
                </c:pt>
                <c:pt idx="17">
                  <c:v>3</c:v>
                </c:pt>
                <c:pt idx="18">
                  <c:v>3</c:v>
                </c:pt>
                <c:pt idx="19">
                  <c:v>4</c:v>
                </c:pt>
                <c:pt idx="20">
                  <c:v>3</c:v>
                </c:pt>
                <c:pt idx="21">
                  <c:v>5</c:v>
                </c:pt>
                <c:pt idx="22">
                  <c:v>5</c:v>
                </c:pt>
                <c:pt idx="23">
                  <c:v>3</c:v>
                </c:pt>
                <c:pt idx="24">
                  <c:v>4</c:v>
                </c:pt>
                <c:pt idx="25">
                  <c:v>5</c:v>
                </c:pt>
                <c:pt idx="26">
                  <c:v>2</c:v>
                </c:pt>
                <c:pt idx="27">
                  <c:v>3</c:v>
                </c:pt>
                <c:pt idx="28">
                  <c:v>2</c:v>
                </c:pt>
                <c:pt idx="29">
                  <c:v>1</c:v>
                </c:pt>
                <c:pt idx="30">
                  <c:v>3</c:v>
                </c:pt>
                <c:pt idx="31">
                  <c:v>0</c:v>
                </c:pt>
                <c:pt idx="32">
                  <c:v>2</c:v>
                </c:pt>
              </c:numCache>
            </c:numRef>
          </c:val>
          <c:extLst>
            <c:ext xmlns:c16="http://schemas.microsoft.com/office/drawing/2014/chart" uri="{C3380CC4-5D6E-409C-BE32-E72D297353CC}">
              <c16:uniqueId val="{00000002-21BF-4F0B-9591-02F18EB441C7}"/>
            </c:ext>
          </c:extLst>
        </c:ser>
        <c:ser>
          <c:idx val="3"/>
          <c:order val="3"/>
          <c:tx>
            <c:strRef>
              <c:f>'HIV cases_MOT'!$E$2</c:f>
              <c:strCache>
                <c:ptCount val="1"/>
                <c:pt idx="0">
                  <c:v>Mother-to-child transmission</c:v>
                </c:pt>
              </c:strCache>
            </c:strRef>
          </c:tx>
          <c:spPr>
            <a:solidFill>
              <a:srgbClr val="F79646"/>
            </a:solidFill>
            <a:ln>
              <a:noFill/>
            </a:ln>
          </c:spPr>
          <c:invertIfNegative val="0"/>
          <c:cat>
            <c:strRef>
              <c:f>'HIV cases_MOT'!$A$3:$A$35</c:f>
              <c:strCache>
                <c:ptCount val="33"/>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strCache>
            </c:strRef>
          </c:cat>
          <c:val>
            <c:numRef>
              <c:f>'HIV cases_MOT'!$E$3:$E$35</c:f>
              <c:numCache>
                <c:formatCode>General</c:formatCode>
                <c:ptCount val="33"/>
                <c:pt idx="0">
                  <c:v>0</c:v>
                </c:pt>
                <c:pt idx="1">
                  <c:v>0</c:v>
                </c:pt>
                <c:pt idx="2">
                  <c:v>0</c:v>
                </c:pt>
                <c:pt idx="3">
                  <c:v>2</c:v>
                </c:pt>
                <c:pt idx="4">
                  <c:v>0</c:v>
                </c:pt>
                <c:pt idx="5">
                  <c:v>1</c:v>
                </c:pt>
                <c:pt idx="6">
                  <c:v>1</c:v>
                </c:pt>
                <c:pt idx="7">
                  <c:v>2</c:v>
                </c:pt>
                <c:pt idx="8">
                  <c:v>3</c:v>
                </c:pt>
                <c:pt idx="9">
                  <c:v>8</c:v>
                </c:pt>
                <c:pt idx="10">
                  <c:v>2</c:v>
                </c:pt>
                <c:pt idx="11">
                  <c:v>1</c:v>
                </c:pt>
                <c:pt idx="12">
                  <c:v>2</c:v>
                </c:pt>
                <c:pt idx="13">
                  <c:v>3</c:v>
                </c:pt>
                <c:pt idx="14">
                  <c:v>1</c:v>
                </c:pt>
                <c:pt idx="15">
                  <c:v>3</c:v>
                </c:pt>
                <c:pt idx="16">
                  <c:v>0</c:v>
                </c:pt>
                <c:pt idx="17">
                  <c:v>1</c:v>
                </c:pt>
                <c:pt idx="18">
                  <c:v>1</c:v>
                </c:pt>
                <c:pt idx="19">
                  <c:v>1</c:v>
                </c:pt>
                <c:pt idx="20">
                  <c:v>0</c:v>
                </c:pt>
                <c:pt idx="21">
                  <c:v>0</c:v>
                </c:pt>
                <c:pt idx="22">
                  <c:v>0</c:v>
                </c:pt>
                <c:pt idx="23">
                  <c:v>3</c:v>
                </c:pt>
                <c:pt idx="24">
                  <c:v>1</c:v>
                </c:pt>
                <c:pt idx="25">
                  <c:v>0</c:v>
                </c:pt>
                <c:pt idx="26">
                  <c:v>1</c:v>
                </c:pt>
                <c:pt idx="27">
                  <c:v>1</c:v>
                </c:pt>
                <c:pt idx="28">
                  <c:v>1</c:v>
                </c:pt>
                <c:pt idx="29">
                  <c:v>0</c:v>
                </c:pt>
                <c:pt idx="30">
                  <c:v>3</c:v>
                </c:pt>
                <c:pt idx="31">
                  <c:v>1</c:v>
                </c:pt>
                <c:pt idx="32">
                  <c:v>0</c:v>
                </c:pt>
              </c:numCache>
            </c:numRef>
          </c:val>
          <c:extLst>
            <c:ext xmlns:c16="http://schemas.microsoft.com/office/drawing/2014/chart" uri="{C3380CC4-5D6E-409C-BE32-E72D297353CC}">
              <c16:uniqueId val="{00000003-21BF-4F0B-9591-02F18EB441C7}"/>
            </c:ext>
          </c:extLst>
        </c:ser>
        <c:ser>
          <c:idx val="4"/>
          <c:order val="4"/>
          <c:tx>
            <c:strRef>
              <c:f>'HIV cases_MOT'!$F$2</c:f>
              <c:strCache>
                <c:ptCount val="1"/>
                <c:pt idx="0">
                  <c:v>Others </c:v>
                </c:pt>
              </c:strCache>
            </c:strRef>
          </c:tx>
          <c:spPr>
            <a:solidFill>
              <a:srgbClr val="8064A2">
                <a:lumMod val="75000"/>
              </a:srgbClr>
            </a:solidFill>
            <a:ln>
              <a:noFill/>
            </a:ln>
          </c:spPr>
          <c:invertIfNegative val="0"/>
          <c:cat>
            <c:strRef>
              <c:f>'HIV cases_MOT'!$A$3:$A$35</c:f>
              <c:strCache>
                <c:ptCount val="33"/>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strCache>
            </c:strRef>
          </c:cat>
          <c:val>
            <c:numRef>
              <c:f>'HIV cases_MOT'!$F$3:$F$35</c:f>
              <c:numCache>
                <c:formatCode>General</c:formatCode>
                <c:ptCount val="33"/>
                <c:pt idx="0">
                  <c:v>7</c:v>
                </c:pt>
                <c:pt idx="1">
                  <c:v>5</c:v>
                </c:pt>
                <c:pt idx="2">
                  <c:v>5</c:v>
                </c:pt>
                <c:pt idx="3">
                  <c:v>4</c:v>
                </c:pt>
                <c:pt idx="4">
                  <c:v>1</c:v>
                </c:pt>
                <c:pt idx="5">
                  <c:v>6</c:v>
                </c:pt>
                <c:pt idx="6">
                  <c:v>4</c:v>
                </c:pt>
                <c:pt idx="7">
                  <c:v>2</c:v>
                </c:pt>
                <c:pt idx="8">
                  <c:v>3</c:v>
                </c:pt>
                <c:pt idx="9">
                  <c:v>4</c:v>
                </c:pt>
                <c:pt idx="10">
                  <c:v>8</c:v>
                </c:pt>
                <c:pt idx="11">
                  <c:v>2</c:v>
                </c:pt>
                <c:pt idx="12">
                  <c:v>13</c:v>
                </c:pt>
                <c:pt idx="13">
                  <c:v>10</c:v>
                </c:pt>
                <c:pt idx="14">
                  <c:v>12</c:v>
                </c:pt>
                <c:pt idx="15">
                  <c:v>5</c:v>
                </c:pt>
                <c:pt idx="16">
                  <c:v>18</c:v>
                </c:pt>
                <c:pt idx="17">
                  <c:v>20</c:v>
                </c:pt>
                <c:pt idx="18">
                  <c:v>11</c:v>
                </c:pt>
                <c:pt idx="19">
                  <c:v>40</c:v>
                </c:pt>
                <c:pt idx="20">
                  <c:v>25</c:v>
                </c:pt>
                <c:pt idx="21">
                  <c:v>29</c:v>
                </c:pt>
                <c:pt idx="22">
                  <c:v>34</c:v>
                </c:pt>
                <c:pt idx="23">
                  <c:v>38</c:v>
                </c:pt>
                <c:pt idx="24">
                  <c:v>32</c:v>
                </c:pt>
                <c:pt idx="25">
                  <c:v>18</c:v>
                </c:pt>
                <c:pt idx="26">
                  <c:v>23</c:v>
                </c:pt>
                <c:pt idx="27">
                  <c:v>24</c:v>
                </c:pt>
                <c:pt idx="28">
                  <c:v>21</c:v>
                </c:pt>
                <c:pt idx="29">
                  <c:v>23</c:v>
                </c:pt>
                <c:pt idx="30">
                  <c:v>22</c:v>
                </c:pt>
                <c:pt idx="31">
                  <c:v>24</c:v>
                </c:pt>
                <c:pt idx="32">
                  <c:v>38</c:v>
                </c:pt>
              </c:numCache>
            </c:numRef>
          </c:val>
          <c:extLst>
            <c:ext xmlns:c16="http://schemas.microsoft.com/office/drawing/2014/chart" uri="{C3380CC4-5D6E-409C-BE32-E72D297353CC}">
              <c16:uniqueId val="{00000004-21BF-4F0B-9591-02F18EB441C7}"/>
            </c:ext>
          </c:extLst>
        </c:ser>
        <c:ser>
          <c:idx val="5"/>
          <c:order val="5"/>
          <c:tx>
            <c:strRef>
              <c:f>'HIV cases_MOT'!$G$2</c:f>
              <c:strCache>
                <c:ptCount val="1"/>
                <c:pt idx="0">
                  <c:v>Unknown</c:v>
                </c:pt>
              </c:strCache>
            </c:strRef>
          </c:tx>
          <c:spPr>
            <a:solidFill>
              <a:srgbClr val="8064A2">
                <a:lumMod val="40000"/>
                <a:lumOff val="60000"/>
              </a:srgbClr>
            </a:solidFill>
            <a:ln>
              <a:noFill/>
            </a:ln>
          </c:spPr>
          <c:invertIfNegative val="0"/>
          <c:cat>
            <c:strRef>
              <c:f>'HIV cases_MOT'!$A$3:$A$35</c:f>
              <c:strCache>
                <c:ptCount val="33"/>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strCache>
            </c:strRef>
          </c:cat>
          <c:val>
            <c:numRef>
              <c:f>'HIV cases_MOT'!$G$3:$G$35</c:f>
              <c:numCache>
                <c:formatCode>General</c:formatCode>
                <c:ptCount val="33"/>
                <c:pt idx="0">
                  <c:v>2</c:v>
                </c:pt>
                <c:pt idx="1">
                  <c:v>0</c:v>
                </c:pt>
                <c:pt idx="2">
                  <c:v>3</c:v>
                </c:pt>
                <c:pt idx="3">
                  <c:v>13</c:v>
                </c:pt>
                <c:pt idx="4">
                  <c:v>57</c:v>
                </c:pt>
                <c:pt idx="5">
                  <c:v>156</c:v>
                </c:pt>
                <c:pt idx="6">
                  <c:v>90</c:v>
                </c:pt>
                <c:pt idx="7">
                  <c:v>68</c:v>
                </c:pt>
                <c:pt idx="8">
                  <c:v>55</c:v>
                </c:pt>
                <c:pt idx="9">
                  <c:v>92</c:v>
                </c:pt>
                <c:pt idx="10">
                  <c:v>78</c:v>
                </c:pt>
                <c:pt idx="11">
                  <c:v>101</c:v>
                </c:pt>
                <c:pt idx="12">
                  <c:v>104</c:v>
                </c:pt>
                <c:pt idx="13">
                  <c:v>61</c:v>
                </c:pt>
                <c:pt idx="14">
                  <c:v>78</c:v>
                </c:pt>
                <c:pt idx="15">
                  <c:v>73</c:v>
                </c:pt>
                <c:pt idx="16">
                  <c:v>84</c:v>
                </c:pt>
                <c:pt idx="17">
                  <c:v>88</c:v>
                </c:pt>
                <c:pt idx="18">
                  <c:v>85</c:v>
                </c:pt>
                <c:pt idx="19">
                  <c:v>80</c:v>
                </c:pt>
                <c:pt idx="20">
                  <c:v>104</c:v>
                </c:pt>
                <c:pt idx="21">
                  <c:v>93</c:v>
                </c:pt>
                <c:pt idx="22">
                  <c:v>78</c:v>
                </c:pt>
                <c:pt idx="23">
                  <c:v>92</c:v>
                </c:pt>
                <c:pt idx="24">
                  <c:v>91</c:v>
                </c:pt>
                <c:pt idx="25">
                  <c:v>75</c:v>
                </c:pt>
                <c:pt idx="26">
                  <c:v>106</c:v>
                </c:pt>
                <c:pt idx="27">
                  <c:v>95</c:v>
                </c:pt>
                <c:pt idx="28">
                  <c:v>95</c:v>
                </c:pt>
                <c:pt idx="29">
                  <c:v>82</c:v>
                </c:pt>
                <c:pt idx="30">
                  <c:v>90</c:v>
                </c:pt>
                <c:pt idx="31">
                  <c:v>88</c:v>
                </c:pt>
                <c:pt idx="32">
                  <c:v>76</c:v>
                </c:pt>
              </c:numCache>
            </c:numRef>
          </c:val>
          <c:extLst>
            <c:ext xmlns:c16="http://schemas.microsoft.com/office/drawing/2014/chart" uri="{C3380CC4-5D6E-409C-BE32-E72D297353CC}">
              <c16:uniqueId val="{00000005-21BF-4F0B-9591-02F18EB441C7}"/>
            </c:ext>
          </c:extLst>
        </c:ser>
        <c:dLbls>
          <c:showLegendKey val="0"/>
          <c:showVal val="0"/>
          <c:showCatName val="0"/>
          <c:showSerName val="0"/>
          <c:showPercent val="0"/>
          <c:showBubbleSize val="0"/>
        </c:dLbls>
        <c:gapWidth val="80"/>
        <c:overlap val="100"/>
        <c:axId val="152846336"/>
        <c:axId val="152847872"/>
      </c:barChart>
      <c:catAx>
        <c:axId val="152846336"/>
        <c:scaling>
          <c:orientation val="minMax"/>
        </c:scaling>
        <c:delete val="0"/>
        <c:axPos val="b"/>
        <c:numFmt formatCode="General" sourceLinked="0"/>
        <c:majorTickMark val="out"/>
        <c:minorTickMark val="none"/>
        <c:tickLblPos val="nextTo"/>
        <c:crossAx val="152847872"/>
        <c:crosses val="autoZero"/>
        <c:auto val="1"/>
        <c:lblAlgn val="ctr"/>
        <c:lblOffset val="100"/>
        <c:tickLblSkip val="1"/>
        <c:noMultiLvlLbl val="0"/>
      </c:catAx>
      <c:valAx>
        <c:axId val="152847872"/>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crossAx val="152846336"/>
        <c:crosses val="autoZero"/>
        <c:crossBetween val="between"/>
      </c:valAx>
    </c:plotArea>
    <c:legend>
      <c:legendPos val="r"/>
      <c:layout>
        <c:manualLayout>
          <c:xMode val="edge"/>
          <c:yMode val="edge"/>
          <c:x val="0.79386014386211712"/>
          <c:y val="0.12091299458742694"/>
          <c:w val="0.19794595444384214"/>
          <c:h val="0.7374931880758833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2309284518612E-2"/>
          <c:y val="5.0196576926149809E-2"/>
          <c:w val="0.72952149272473821"/>
          <c:h val="0.80549318330604591"/>
        </c:manualLayout>
      </c:layout>
      <c:barChart>
        <c:barDir val="col"/>
        <c:grouping val="percentStacked"/>
        <c:varyColors val="0"/>
        <c:ser>
          <c:idx val="0"/>
          <c:order val="0"/>
          <c:tx>
            <c:strRef>
              <c:f>'AIDS cases_MOT'!$B$2</c:f>
              <c:strCache>
                <c:ptCount val="1"/>
                <c:pt idx="0">
                  <c:v>Heterosexual</c:v>
                </c:pt>
              </c:strCache>
            </c:strRef>
          </c:tx>
          <c:spPr>
            <a:solidFill>
              <a:srgbClr val="009999"/>
            </a:solidFill>
            <a:ln>
              <a:noFill/>
            </a:ln>
          </c:spPr>
          <c:invertIfNegative val="0"/>
          <c:cat>
            <c:strRef>
              <c:f>'AIDS cases_MOT'!$A$3:$A$37</c:f>
              <c:strCach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strCache>
            </c:strRef>
          </c:cat>
          <c:val>
            <c:numRef>
              <c:f>'AIDS cases_MOT'!$B$3:$B$37</c:f>
              <c:numCache>
                <c:formatCode>General</c:formatCode>
                <c:ptCount val="35"/>
                <c:pt idx="0">
                  <c:v>0</c:v>
                </c:pt>
                <c:pt idx="1">
                  <c:v>0</c:v>
                </c:pt>
                <c:pt idx="2">
                  <c:v>5</c:v>
                </c:pt>
                <c:pt idx="3">
                  <c:v>6</c:v>
                </c:pt>
                <c:pt idx="4">
                  <c:v>4</c:v>
                </c:pt>
                <c:pt idx="5">
                  <c:v>8</c:v>
                </c:pt>
                <c:pt idx="6">
                  <c:v>9</c:v>
                </c:pt>
                <c:pt idx="7">
                  <c:v>21</c:v>
                </c:pt>
                <c:pt idx="8">
                  <c:v>34</c:v>
                </c:pt>
                <c:pt idx="9">
                  <c:v>46</c:v>
                </c:pt>
                <c:pt idx="10">
                  <c:v>80</c:v>
                </c:pt>
                <c:pt idx="11">
                  <c:v>118</c:v>
                </c:pt>
                <c:pt idx="12">
                  <c:v>126</c:v>
                </c:pt>
                <c:pt idx="13">
                  <c:v>104</c:v>
                </c:pt>
                <c:pt idx="14">
                  <c:v>165</c:v>
                </c:pt>
                <c:pt idx="15">
                  <c:v>162</c:v>
                </c:pt>
                <c:pt idx="16">
                  <c:v>139</c:v>
                </c:pt>
                <c:pt idx="17">
                  <c:v>133</c:v>
                </c:pt>
                <c:pt idx="18">
                  <c:v>131</c:v>
                </c:pt>
                <c:pt idx="19">
                  <c:v>135</c:v>
                </c:pt>
                <c:pt idx="20">
                  <c:v>134</c:v>
                </c:pt>
                <c:pt idx="21">
                  <c:v>140</c:v>
                </c:pt>
                <c:pt idx="22">
                  <c:v>154</c:v>
                </c:pt>
                <c:pt idx="23">
                  <c:v>147</c:v>
                </c:pt>
                <c:pt idx="24">
                  <c:v>132</c:v>
                </c:pt>
                <c:pt idx="25">
                  <c:v>127</c:v>
                </c:pt>
                <c:pt idx="26">
                  <c:v>124</c:v>
                </c:pt>
                <c:pt idx="27">
                  <c:v>114</c:v>
                </c:pt>
                <c:pt idx="28">
                  <c:v>116</c:v>
                </c:pt>
                <c:pt idx="29">
                  <c:v>120</c:v>
                </c:pt>
                <c:pt idx="30" formatCode="0">
                  <c:v>95</c:v>
                </c:pt>
                <c:pt idx="31" formatCode="0">
                  <c:v>114</c:v>
                </c:pt>
                <c:pt idx="32">
                  <c:v>99</c:v>
                </c:pt>
                <c:pt idx="33">
                  <c:v>89</c:v>
                </c:pt>
                <c:pt idx="34" formatCode="0">
                  <c:v>56</c:v>
                </c:pt>
              </c:numCache>
            </c:numRef>
          </c:val>
          <c:extLst>
            <c:ext xmlns:c16="http://schemas.microsoft.com/office/drawing/2014/chart" uri="{C3380CC4-5D6E-409C-BE32-E72D297353CC}">
              <c16:uniqueId val="{00000000-BBDA-45C4-8B99-F063713574BF}"/>
            </c:ext>
          </c:extLst>
        </c:ser>
        <c:ser>
          <c:idx val="1"/>
          <c:order val="1"/>
          <c:tx>
            <c:strRef>
              <c:f>'AIDS cases_MOT'!$C$2</c:f>
              <c:strCache>
                <c:ptCount val="1"/>
                <c:pt idx="0">
                  <c:v>Homosexual </c:v>
                </c:pt>
              </c:strCache>
            </c:strRef>
          </c:tx>
          <c:spPr>
            <a:solidFill>
              <a:srgbClr val="F26B73"/>
            </a:solidFill>
            <a:ln>
              <a:noFill/>
            </a:ln>
          </c:spPr>
          <c:invertIfNegative val="0"/>
          <c:cat>
            <c:strRef>
              <c:f>'AIDS cases_MOT'!$A$3:$A$37</c:f>
              <c:strCach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strCache>
            </c:strRef>
          </c:cat>
          <c:val>
            <c:numRef>
              <c:f>'AIDS cases_MOT'!$C$3:$C$37</c:f>
              <c:numCache>
                <c:formatCode>General</c:formatCode>
                <c:ptCount val="35"/>
                <c:pt idx="0">
                  <c:v>6</c:v>
                </c:pt>
                <c:pt idx="1">
                  <c:v>4</c:v>
                </c:pt>
                <c:pt idx="2">
                  <c:v>8</c:v>
                </c:pt>
                <c:pt idx="3">
                  <c:v>6</c:v>
                </c:pt>
                <c:pt idx="4">
                  <c:v>12</c:v>
                </c:pt>
                <c:pt idx="5">
                  <c:v>10</c:v>
                </c:pt>
                <c:pt idx="6">
                  <c:v>18</c:v>
                </c:pt>
                <c:pt idx="7">
                  <c:v>14</c:v>
                </c:pt>
                <c:pt idx="8">
                  <c:v>16</c:v>
                </c:pt>
                <c:pt idx="9">
                  <c:v>45</c:v>
                </c:pt>
                <c:pt idx="10">
                  <c:v>40</c:v>
                </c:pt>
                <c:pt idx="11">
                  <c:v>49</c:v>
                </c:pt>
                <c:pt idx="12">
                  <c:v>35</c:v>
                </c:pt>
                <c:pt idx="13">
                  <c:v>46</c:v>
                </c:pt>
                <c:pt idx="14">
                  <c:v>55</c:v>
                </c:pt>
                <c:pt idx="15">
                  <c:v>73</c:v>
                </c:pt>
                <c:pt idx="16">
                  <c:v>91</c:v>
                </c:pt>
                <c:pt idx="17">
                  <c:v>84</c:v>
                </c:pt>
                <c:pt idx="18">
                  <c:v>96</c:v>
                </c:pt>
                <c:pt idx="19">
                  <c:v>141</c:v>
                </c:pt>
                <c:pt idx="20">
                  <c:v>135</c:v>
                </c:pt>
                <c:pt idx="21">
                  <c:v>164</c:v>
                </c:pt>
                <c:pt idx="22">
                  <c:v>157</c:v>
                </c:pt>
                <c:pt idx="23">
                  <c:v>189</c:v>
                </c:pt>
                <c:pt idx="24">
                  <c:v>210</c:v>
                </c:pt>
                <c:pt idx="25">
                  <c:v>230</c:v>
                </c:pt>
                <c:pt idx="26">
                  <c:v>262</c:v>
                </c:pt>
                <c:pt idx="27">
                  <c:v>238</c:v>
                </c:pt>
                <c:pt idx="28">
                  <c:v>273</c:v>
                </c:pt>
                <c:pt idx="29">
                  <c:v>258</c:v>
                </c:pt>
                <c:pt idx="30" formatCode="0">
                  <c:v>250</c:v>
                </c:pt>
                <c:pt idx="31" formatCode="0">
                  <c:v>241</c:v>
                </c:pt>
                <c:pt idx="32">
                  <c:v>226</c:v>
                </c:pt>
                <c:pt idx="33">
                  <c:v>205</c:v>
                </c:pt>
                <c:pt idx="34" formatCode="0">
                  <c:v>180</c:v>
                </c:pt>
              </c:numCache>
            </c:numRef>
          </c:val>
          <c:extLst>
            <c:ext xmlns:c16="http://schemas.microsoft.com/office/drawing/2014/chart" uri="{C3380CC4-5D6E-409C-BE32-E72D297353CC}">
              <c16:uniqueId val="{00000001-BBDA-45C4-8B99-F063713574BF}"/>
            </c:ext>
          </c:extLst>
        </c:ser>
        <c:ser>
          <c:idx val="2"/>
          <c:order val="2"/>
          <c:tx>
            <c:strRef>
              <c:f>'AIDS cases_MOT'!$D$2</c:f>
              <c:strCache>
                <c:ptCount val="1"/>
                <c:pt idx="0">
                  <c:v>Injecting drug use</c:v>
                </c:pt>
              </c:strCache>
            </c:strRef>
          </c:tx>
          <c:spPr>
            <a:solidFill>
              <a:srgbClr val="00B0F0"/>
            </a:solidFill>
            <a:ln>
              <a:noFill/>
            </a:ln>
          </c:spPr>
          <c:invertIfNegative val="0"/>
          <c:cat>
            <c:strRef>
              <c:f>'AIDS cases_MOT'!$A$3:$A$37</c:f>
              <c:strCach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strCache>
            </c:strRef>
          </c:cat>
          <c:val>
            <c:numRef>
              <c:f>'AIDS cases_MOT'!$D$3:$D$37</c:f>
              <c:numCache>
                <c:formatCode>General</c:formatCode>
                <c:ptCount val="35"/>
                <c:pt idx="0">
                  <c:v>0</c:v>
                </c:pt>
                <c:pt idx="1">
                  <c:v>0</c:v>
                </c:pt>
                <c:pt idx="2">
                  <c:v>0</c:v>
                </c:pt>
                <c:pt idx="3">
                  <c:v>0</c:v>
                </c:pt>
                <c:pt idx="4">
                  <c:v>0</c:v>
                </c:pt>
                <c:pt idx="5">
                  <c:v>1</c:v>
                </c:pt>
                <c:pt idx="6">
                  <c:v>0</c:v>
                </c:pt>
                <c:pt idx="7">
                  <c:v>0</c:v>
                </c:pt>
                <c:pt idx="8">
                  <c:v>1</c:v>
                </c:pt>
                <c:pt idx="9">
                  <c:v>2</c:v>
                </c:pt>
                <c:pt idx="10">
                  <c:v>1</c:v>
                </c:pt>
                <c:pt idx="11">
                  <c:v>4</c:v>
                </c:pt>
                <c:pt idx="12">
                  <c:v>2</c:v>
                </c:pt>
                <c:pt idx="13">
                  <c:v>2</c:v>
                </c:pt>
                <c:pt idx="14">
                  <c:v>1</c:v>
                </c:pt>
                <c:pt idx="15">
                  <c:v>1</c:v>
                </c:pt>
                <c:pt idx="16">
                  <c:v>0</c:v>
                </c:pt>
                <c:pt idx="17">
                  <c:v>2</c:v>
                </c:pt>
                <c:pt idx="18">
                  <c:v>2</c:v>
                </c:pt>
                <c:pt idx="19">
                  <c:v>2</c:v>
                </c:pt>
                <c:pt idx="20">
                  <c:v>7</c:v>
                </c:pt>
                <c:pt idx="21">
                  <c:v>3</c:v>
                </c:pt>
                <c:pt idx="22">
                  <c:v>3</c:v>
                </c:pt>
                <c:pt idx="23">
                  <c:v>5</c:v>
                </c:pt>
                <c:pt idx="24">
                  <c:v>3</c:v>
                </c:pt>
                <c:pt idx="25">
                  <c:v>4</c:v>
                </c:pt>
                <c:pt idx="26">
                  <c:v>1</c:v>
                </c:pt>
                <c:pt idx="27">
                  <c:v>3</c:v>
                </c:pt>
                <c:pt idx="28">
                  <c:v>3</c:v>
                </c:pt>
                <c:pt idx="29">
                  <c:v>4</c:v>
                </c:pt>
                <c:pt idx="30" formatCode="0">
                  <c:v>3</c:v>
                </c:pt>
                <c:pt idx="31" formatCode="0">
                  <c:v>1</c:v>
                </c:pt>
                <c:pt idx="32">
                  <c:v>1</c:v>
                </c:pt>
                <c:pt idx="33">
                  <c:v>2</c:v>
                </c:pt>
                <c:pt idx="34">
                  <c:v>1</c:v>
                </c:pt>
              </c:numCache>
            </c:numRef>
          </c:val>
          <c:extLst>
            <c:ext xmlns:c16="http://schemas.microsoft.com/office/drawing/2014/chart" uri="{C3380CC4-5D6E-409C-BE32-E72D297353CC}">
              <c16:uniqueId val="{00000002-BBDA-45C4-8B99-F063713574BF}"/>
            </c:ext>
          </c:extLst>
        </c:ser>
        <c:ser>
          <c:idx val="3"/>
          <c:order val="3"/>
          <c:tx>
            <c:strRef>
              <c:f>'AIDS cases_MOT'!$E$2</c:f>
              <c:strCache>
                <c:ptCount val="1"/>
                <c:pt idx="0">
                  <c:v>Mother-to-child transmission</c:v>
                </c:pt>
              </c:strCache>
            </c:strRef>
          </c:tx>
          <c:spPr>
            <a:solidFill>
              <a:srgbClr val="F79646"/>
            </a:solidFill>
            <a:ln>
              <a:noFill/>
            </a:ln>
          </c:spPr>
          <c:invertIfNegative val="0"/>
          <c:cat>
            <c:strRef>
              <c:f>'AIDS cases_MOT'!$A$3:$A$37</c:f>
              <c:strCach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strCache>
            </c:strRef>
          </c:cat>
          <c:val>
            <c:numRef>
              <c:f>'AIDS cases_MOT'!$E$3:$E$37</c:f>
              <c:numCache>
                <c:formatCode>General</c:formatCode>
                <c:ptCount val="35"/>
                <c:pt idx="0">
                  <c:v>0</c:v>
                </c:pt>
                <c:pt idx="1">
                  <c:v>0</c:v>
                </c:pt>
                <c:pt idx="2">
                  <c:v>0</c:v>
                </c:pt>
                <c:pt idx="3">
                  <c:v>0</c:v>
                </c:pt>
                <c:pt idx="4">
                  <c:v>0</c:v>
                </c:pt>
                <c:pt idx="5">
                  <c:v>1</c:v>
                </c:pt>
                <c:pt idx="6">
                  <c:v>1</c:v>
                </c:pt>
                <c:pt idx="7">
                  <c:v>0</c:v>
                </c:pt>
                <c:pt idx="8">
                  <c:v>3</c:v>
                </c:pt>
                <c:pt idx="9">
                  <c:v>2</c:v>
                </c:pt>
                <c:pt idx="10">
                  <c:v>0</c:v>
                </c:pt>
                <c:pt idx="11">
                  <c:v>1</c:v>
                </c:pt>
                <c:pt idx="12">
                  <c:v>2</c:v>
                </c:pt>
                <c:pt idx="13">
                  <c:v>1</c:v>
                </c:pt>
                <c:pt idx="14">
                  <c:v>1</c:v>
                </c:pt>
                <c:pt idx="15">
                  <c:v>2</c:v>
                </c:pt>
                <c:pt idx="16">
                  <c:v>1</c:v>
                </c:pt>
                <c:pt idx="17">
                  <c:v>0</c:v>
                </c:pt>
                <c:pt idx="18">
                  <c:v>1</c:v>
                </c:pt>
                <c:pt idx="19">
                  <c:v>1</c:v>
                </c:pt>
                <c:pt idx="20">
                  <c:v>0</c:v>
                </c:pt>
                <c:pt idx="21">
                  <c:v>0</c:v>
                </c:pt>
                <c:pt idx="22">
                  <c:v>0</c:v>
                </c:pt>
                <c:pt idx="23">
                  <c:v>0</c:v>
                </c:pt>
                <c:pt idx="24">
                  <c:v>0</c:v>
                </c:pt>
                <c:pt idx="25">
                  <c:v>0</c:v>
                </c:pt>
                <c:pt idx="26">
                  <c:v>0</c:v>
                </c:pt>
                <c:pt idx="27">
                  <c:v>0</c:v>
                </c:pt>
                <c:pt idx="28">
                  <c:v>0</c:v>
                </c:pt>
                <c:pt idx="29">
                  <c:v>1</c:v>
                </c:pt>
                <c:pt idx="30" formatCode="0">
                  <c:v>0</c:v>
                </c:pt>
                <c:pt idx="31" formatCode="0">
                  <c:v>0</c:v>
                </c:pt>
                <c:pt idx="32">
                  <c:v>1</c:v>
                </c:pt>
                <c:pt idx="33">
                  <c:v>0</c:v>
                </c:pt>
                <c:pt idx="34">
                  <c:v>1</c:v>
                </c:pt>
              </c:numCache>
            </c:numRef>
          </c:val>
          <c:extLst>
            <c:ext xmlns:c16="http://schemas.microsoft.com/office/drawing/2014/chart" uri="{C3380CC4-5D6E-409C-BE32-E72D297353CC}">
              <c16:uniqueId val="{00000003-BBDA-45C4-8B99-F063713574BF}"/>
            </c:ext>
          </c:extLst>
        </c:ser>
        <c:ser>
          <c:idx val="4"/>
          <c:order val="4"/>
          <c:tx>
            <c:strRef>
              <c:f>'AIDS cases_MOT'!$F$2</c:f>
              <c:strCache>
                <c:ptCount val="1"/>
                <c:pt idx="0">
                  <c:v>Others </c:v>
                </c:pt>
              </c:strCache>
            </c:strRef>
          </c:tx>
          <c:spPr>
            <a:solidFill>
              <a:srgbClr val="8064A2">
                <a:lumMod val="75000"/>
              </a:srgbClr>
            </a:solidFill>
            <a:ln>
              <a:noFill/>
            </a:ln>
          </c:spPr>
          <c:invertIfNegative val="0"/>
          <c:cat>
            <c:strRef>
              <c:f>'AIDS cases_MOT'!$A$3:$A$37</c:f>
              <c:strCach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strCache>
            </c:strRef>
          </c:cat>
          <c:val>
            <c:numRef>
              <c:f>'AIDS cases_MOT'!$F$3:$F$37</c:f>
              <c:numCache>
                <c:formatCode>General</c:formatCode>
                <c:ptCount val="35"/>
                <c:pt idx="0">
                  <c:v>0</c:v>
                </c:pt>
                <c:pt idx="1">
                  <c:v>1</c:v>
                </c:pt>
                <c:pt idx="2">
                  <c:v>1</c:v>
                </c:pt>
                <c:pt idx="3">
                  <c:v>1</c:v>
                </c:pt>
                <c:pt idx="4">
                  <c:v>2</c:v>
                </c:pt>
                <c:pt idx="5">
                  <c:v>2</c:v>
                </c:pt>
                <c:pt idx="6">
                  <c:v>0</c:v>
                </c:pt>
                <c:pt idx="7">
                  <c:v>1</c:v>
                </c:pt>
                <c:pt idx="8">
                  <c:v>2</c:v>
                </c:pt>
                <c:pt idx="9">
                  <c:v>4</c:v>
                </c:pt>
                <c:pt idx="10">
                  <c:v>2</c:v>
                </c:pt>
                <c:pt idx="11">
                  <c:v>5</c:v>
                </c:pt>
                <c:pt idx="12">
                  <c:v>3</c:v>
                </c:pt>
                <c:pt idx="13">
                  <c:v>2</c:v>
                </c:pt>
                <c:pt idx="14">
                  <c:v>6</c:v>
                </c:pt>
                <c:pt idx="15">
                  <c:v>12</c:v>
                </c:pt>
                <c:pt idx="16">
                  <c:v>11</c:v>
                </c:pt>
                <c:pt idx="17">
                  <c:v>9</c:v>
                </c:pt>
                <c:pt idx="18">
                  <c:v>11</c:v>
                </c:pt>
                <c:pt idx="19">
                  <c:v>11</c:v>
                </c:pt>
                <c:pt idx="20">
                  <c:v>9</c:v>
                </c:pt>
                <c:pt idx="21">
                  <c:v>15</c:v>
                </c:pt>
                <c:pt idx="22">
                  <c:v>29</c:v>
                </c:pt>
                <c:pt idx="23">
                  <c:v>13</c:v>
                </c:pt>
                <c:pt idx="24">
                  <c:v>15</c:v>
                </c:pt>
                <c:pt idx="25">
                  <c:v>17</c:v>
                </c:pt>
                <c:pt idx="26">
                  <c:v>15</c:v>
                </c:pt>
                <c:pt idx="27">
                  <c:v>8</c:v>
                </c:pt>
                <c:pt idx="28">
                  <c:v>14</c:v>
                </c:pt>
                <c:pt idx="29">
                  <c:v>11</c:v>
                </c:pt>
                <c:pt idx="30" formatCode="0">
                  <c:v>6</c:v>
                </c:pt>
                <c:pt idx="31" formatCode="0">
                  <c:v>16</c:v>
                </c:pt>
                <c:pt idx="32">
                  <c:v>22</c:v>
                </c:pt>
                <c:pt idx="33">
                  <c:v>11</c:v>
                </c:pt>
                <c:pt idx="34">
                  <c:v>24</c:v>
                </c:pt>
              </c:numCache>
            </c:numRef>
          </c:val>
          <c:extLst>
            <c:ext xmlns:c16="http://schemas.microsoft.com/office/drawing/2014/chart" uri="{C3380CC4-5D6E-409C-BE32-E72D297353CC}">
              <c16:uniqueId val="{00000004-BBDA-45C4-8B99-F063713574BF}"/>
            </c:ext>
          </c:extLst>
        </c:ser>
        <c:ser>
          <c:idx val="5"/>
          <c:order val="5"/>
          <c:tx>
            <c:strRef>
              <c:f>'AIDS cases_MOT'!$G$2</c:f>
              <c:strCache>
                <c:ptCount val="1"/>
                <c:pt idx="0">
                  <c:v>Unknown</c:v>
                </c:pt>
              </c:strCache>
            </c:strRef>
          </c:tx>
          <c:spPr>
            <a:solidFill>
              <a:srgbClr val="8064A2">
                <a:lumMod val="40000"/>
                <a:lumOff val="60000"/>
              </a:srgbClr>
            </a:solidFill>
            <a:ln>
              <a:noFill/>
            </a:ln>
          </c:spPr>
          <c:invertIfNegative val="0"/>
          <c:cat>
            <c:strRef>
              <c:f>'AIDS cases_MOT'!$A$3:$A$37</c:f>
              <c:strCach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strCache>
            </c:strRef>
          </c:cat>
          <c:val>
            <c:numRef>
              <c:f>'AIDS cases_MOT'!$G$3:$G$37</c:f>
              <c:numCache>
                <c:formatCode>General</c:formatCode>
                <c:ptCount val="35"/>
                <c:pt idx="0">
                  <c:v>0</c:v>
                </c:pt>
                <c:pt idx="1">
                  <c:v>0</c:v>
                </c:pt>
                <c:pt idx="2">
                  <c:v>0</c:v>
                </c:pt>
                <c:pt idx="3">
                  <c:v>1</c:v>
                </c:pt>
                <c:pt idx="4">
                  <c:v>3</c:v>
                </c:pt>
                <c:pt idx="5">
                  <c:v>9</c:v>
                </c:pt>
                <c:pt idx="6">
                  <c:v>10</c:v>
                </c:pt>
                <c:pt idx="7">
                  <c:v>15</c:v>
                </c:pt>
                <c:pt idx="8">
                  <c:v>30</c:v>
                </c:pt>
                <c:pt idx="9">
                  <c:v>37</c:v>
                </c:pt>
                <c:pt idx="10">
                  <c:v>46</c:v>
                </c:pt>
                <c:pt idx="11">
                  <c:v>57</c:v>
                </c:pt>
                <c:pt idx="12">
                  <c:v>82</c:v>
                </c:pt>
                <c:pt idx="13">
                  <c:v>76</c:v>
                </c:pt>
                <c:pt idx="14">
                  <c:v>73</c:v>
                </c:pt>
                <c:pt idx="15">
                  <c:v>79</c:v>
                </c:pt>
                <c:pt idx="16">
                  <c:v>90</c:v>
                </c:pt>
                <c:pt idx="17">
                  <c:v>80</c:v>
                </c:pt>
                <c:pt idx="18">
                  <c:v>95</c:v>
                </c:pt>
                <c:pt idx="19">
                  <c:v>95</c:v>
                </c:pt>
                <c:pt idx="20">
                  <c:v>82</c:v>
                </c:pt>
                <c:pt idx="21">
                  <c:v>84</c:v>
                </c:pt>
                <c:pt idx="22">
                  <c:v>75</c:v>
                </c:pt>
                <c:pt idx="23">
                  <c:v>77</c:v>
                </c:pt>
                <c:pt idx="24">
                  <c:v>71</c:v>
                </c:pt>
                <c:pt idx="25">
                  <c:v>91</c:v>
                </c:pt>
                <c:pt idx="26">
                  <c:v>71</c:v>
                </c:pt>
                <c:pt idx="27">
                  <c:v>84</c:v>
                </c:pt>
                <c:pt idx="28">
                  <c:v>78</c:v>
                </c:pt>
                <c:pt idx="29">
                  <c:v>61</c:v>
                </c:pt>
                <c:pt idx="30" formatCode="0">
                  <c:v>74</c:v>
                </c:pt>
                <c:pt idx="31" formatCode="0">
                  <c:v>65</c:v>
                </c:pt>
                <c:pt idx="32">
                  <c:v>64</c:v>
                </c:pt>
                <c:pt idx="33">
                  <c:v>70</c:v>
                </c:pt>
                <c:pt idx="34">
                  <c:v>71</c:v>
                </c:pt>
              </c:numCache>
            </c:numRef>
          </c:val>
          <c:extLst>
            <c:ext xmlns:c16="http://schemas.microsoft.com/office/drawing/2014/chart" uri="{C3380CC4-5D6E-409C-BE32-E72D297353CC}">
              <c16:uniqueId val="{00000005-BBDA-45C4-8B99-F063713574BF}"/>
            </c:ext>
          </c:extLst>
        </c:ser>
        <c:dLbls>
          <c:showLegendKey val="0"/>
          <c:showVal val="0"/>
          <c:showCatName val="0"/>
          <c:showSerName val="0"/>
          <c:showPercent val="0"/>
          <c:showBubbleSize val="0"/>
        </c:dLbls>
        <c:gapWidth val="80"/>
        <c:overlap val="100"/>
        <c:axId val="152937984"/>
        <c:axId val="152939520"/>
      </c:barChart>
      <c:dateAx>
        <c:axId val="152937984"/>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52939520"/>
        <c:crosses val="autoZero"/>
        <c:auto val="0"/>
        <c:lblOffset val="100"/>
        <c:baseTimeUnit val="days"/>
        <c:majorUnit val="1"/>
      </c:dateAx>
      <c:valAx>
        <c:axId val="152939520"/>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crossAx val="152937984"/>
        <c:crossesAt val="1"/>
        <c:crossBetween val="between"/>
      </c:valAx>
    </c:plotArea>
    <c:legend>
      <c:legendPos val="r"/>
      <c:layout>
        <c:manualLayout>
          <c:xMode val="edge"/>
          <c:yMode val="edge"/>
          <c:x val="0.79386014386211712"/>
          <c:y val="0.12091299458742694"/>
          <c:w val="0.19794595444384214"/>
          <c:h val="0.7374931880758833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295514172746365"/>
          <c:y val="4.9980491479642224E-2"/>
          <c:w val="0.58897862721250849"/>
          <c:h val="0.61760277777777772"/>
        </c:manualLayout>
      </c:layout>
      <c:areaChart>
        <c:grouping val="standard"/>
        <c:varyColors val="0"/>
        <c:ser>
          <c:idx val="0"/>
          <c:order val="0"/>
          <c:tx>
            <c:strRef>
              <c:f>PLHIV_NI_Deaths_2!$D$2</c:f>
              <c:strCache>
                <c:ptCount val="1"/>
                <c:pt idx="0">
                  <c:v> PLHIV Upper bound </c:v>
                </c:pt>
              </c:strCache>
            </c:strRef>
          </c:tx>
          <c:spPr>
            <a:solidFill>
              <a:srgbClr val="00B0F0">
                <a:alpha val="30000"/>
              </a:srgbClr>
            </a:solidFill>
            <a:ln w="25400">
              <a:noFill/>
            </a:ln>
          </c:spPr>
          <c:cat>
            <c:numRef>
              <c:f>PLHIV_NI_Deaths_2!$C$267:$C$297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PLHIV_NI_Deaths_2!$D$267:$D$297</c:f>
              <c:numCache>
                <c:formatCode>_-* #,##0_-;\-* #,##0_-;_-* "-"??_-;_-@_-</c:formatCode>
                <c:ptCount val="31"/>
                <c:pt idx="0">
                  <c:v>1583</c:v>
                </c:pt>
                <c:pt idx="1">
                  <c:v>2198</c:v>
                </c:pt>
                <c:pt idx="2">
                  <c:v>2905</c:v>
                </c:pt>
                <c:pt idx="3">
                  <c:v>3773</c:v>
                </c:pt>
                <c:pt idx="4">
                  <c:v>4774</c:v>
                </c:pt>
                <c:pt idx="5">
                  <c:v>5931</c:v>
                </c:pt>
                <c:pt idx="6">
                  <c:v>7175</c:v>
                </c:pt>
                <c:pt idx="7">
                  <c:v>8504</c:v>
                </c:pt>
                <c:pt idx="8">
                  <c:v>9835</c:v>
                </c:pt>
                <c:pt idx="9">
                  <c:v>11168</c:v>
                </c:pt>
                <c:pt idx="10">
                  <c:v>12570</c:v>
                </c:pt>
                <c:pt idx="11">
                  <c:v>13868</c:v>
                </c:pt>
                <c:pt idx="12">
                  <c:v>15155</c:v>
                </c:pt>
                <c:pt idx="13">
                  <c:v>16552</c:v>
                </c:pt>
                <c:pt idx="14">
                  <c:v>17803</c:v>
                </c:pt>
                <c:pt idx="15">
                  <c:v>18931</c:v>
                </c:pt>
                <c:pt idx="16">
                  <c:v>20208</c:v>
                </c:pt>
                <c:pt idx="17">
                  <c:v>21480</c:v>
                </c:pt>
                <c:pt idx="18">
                  <c:v>22781</c:v>
                </c:pt>
                <c:pt idx="19">
                  <c:v>24022</c:v>
                </c:pt>
                <c:pt idx="20">
                  <c:v>25333</c:v>
                </c:pt>
                <c:pt idx="21">
                  <c:v>26471</c:v>
                </c:pt>
                <c:pt idx="22">
                  <c:v>27758</c:v>
                </c:pt>
                <c:pt idx="23">
                  <c:v>28715</c:v>
                </c:pt>
                <c:pt idx="24">
                  <c:v>29874</c:v>
                </c:pt>
                <c:pt idx="25">
                  <c:v>30986</c:v>
                </c:pt>
                <c:pt idx="26">
                  <c:v>31842</c:v>
                </c:pt>
                <c:pt idx="27">
                  <c:v>32696</c:v>
                </c:pt>
                <c:pt idx="28">
                  <c:v>33552</c:v>
                </c:pt>
                <c:pt idx="29">
                  <c:v>34237</c:v>
                </c:pt>
                <c:pt idx="30">
                  <c:v>34955</c:v>
                </c:pt>
              </c:numCache>
            </c:numRef>
          </c:val>
          <c:extLst>
            <c:ext xmlns:c16="http://schemas.microsoft.com/office/drawing/2014/chart" uri="{C3380CC4-5D6E-409C-BE32-E72D297353CC}">
              <c16:uniqueId val="{00000000-0872-4030-AAED-CA9DC33291FF}"/>
            </c:ext>
          </c:extLst>
        </c:ser>
        <c:ser>
          <c:idx val="2"/>
          <c:order val="2"/>
          <c:tx>
            <c:strRef>
              <c:f>PLHIV_NI_Deaths_2!$F$2</c:f>
              <c:strCache>
                <c:ptCount val="1"/>
                <c:pt idx="0">
                  <c:v> PLHIV Lower bound </c:v>
                </c:pt>
              </c:strCache>
            </c:strRef>
          </c:tx>
          <c:spPr>
            <a:solidFill>
              <a:sysClr val="window" lastClr="FFFFFF"/>
            </a:solidFill>
            <a:ln w="22225">
              <a:noFill/>
              <a:prstDash val="sysDot"/>
            </a:ln>
          </c:spPr>
          <c:cat>
            <c:numRef>
              <c:f>PLHIV_NI_Deaths_2!$C$267:$C$297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PLHIV_NI_Deaths_2!$F$267:$F$297</c:f>
              <c:numCache>
                <c:formatCode>_-* #,##0_-;\-* #,##0_-;_-* "-"??_-;_-@_-</c:formatCode>
                <c:ptCount val="31"/>
                <c:pt idx="0">
                  <c:v>724</c:v>
                </c:pt>
                <c:pt idx="1">
                  <c:v>1145</c:v>
                </c:pt>
                <c:pt idx="2">
                  <c:v>1674</c:v>
                </c:pt>
                <c:pt idx="3">
                  <c:v>2324</c:v>
                </c:pt>
                <c:pt idx="4">
                  <c:v>3077</c:v>
                </c:pt>
                <c:pt idx="5">
                  <c:v>3899</c:v>
                </c:pt>
                <c:pt idx="6">
                  <c:v>4806</c:v>
                </c:pt>
                <c:pt idx="7">
                  <c:v>5741</c:v>
                </c:pt>
                <c:pt idx="8">
                  <c:v>6752</c:v>
                </c:pt>
                <c:pt idx="9">
                  <c:v>7699</c:v>
                </c:pt>
                <c:pt idx="10">
                  <c:v>8673</c:v>
                </c:pt>
                <c:pt idx="11">
                  <c:v>9567</c:v>
                </c:pt>
                <c:pt idx="12">
                  <c:v>10492</c:v>
                </c:pt>
                <c:pt idx="13">
                  <c:v>11442</c:v>
                </c:pt>
                <c:pt idx="14">
                  <c:v>12345</c:v>
                </c:pt>
                <c:pt idx="15">
                  <c:v>13198</c:v>
                </c:pt>
                <c:pt idx="16">
                  <c:v>14104</c:v>
                </c:pt>
                <c:pt idx="17">
                  <c:v>15022</c:v>
                </c:pt>
                <c:pt idx="18">
                  <c:v>15997</c:v>
                </c:pt>
                <c:pt idx="19">
                  <c:v>16835</c:v>
                </c:pt>
                <c:pt idx="20">
                  <c:v>17761</c:v>
                </c:pt>
                <c:pt idx="21">
                  <c:v>18555</c:v>
                </c:pt>
                <c:pt idx="22">
                  <c:v>19563</c:v>
                </c:pt>
                <c:pt idx="23">
                  <c:v>20374</c:v>
                </c:pt>
                <c:pt idx="24">
                  <c:v>21341</c:v>
                </c:pt>
                <c:pt idx="25">
                  <c:v>22259</c:v>
                </c:pt>
                <c:pt idx="26">
                  <c:v>22848</c:v>
                </c:pt>
                <c:pt idx="27">
                  <c:v>23405</c:v>
                </c:pt>
                <c:pt idx="28">
                  <c:v>23924</c:v>
                </c:pt>
                <c:pt idx="29">
                  <c:v>24288</c:v>
                </c:pt>
                <c:pt idx="30">
                  <c:v>24677</c:v>
                </c:pt>
              </c:numCache>
            </c:numRef>
          </c:val>
          <c:extLst>
            <c:ext xmlns:c16="http://schemas.microsoft.com/office/drawing/2014/chart" uri="{C3380CC4-5D6E-409C-BE32-E72D297353CC}">
              <c16:uniqueId val="{00000001-0872-4030-AAED-CA9DC33291FF}"/>
            </c:ext>
          </c:extLst>
        </c:ser>
        <c:dLbls>
          <c:showLegendKey val="0"/>
          <c:showVal val="0"/>
          <c:showCatName val="0"/>
          <c:showSerName val="0"/>
          <c:showPercent val="0"/>
          <c:showBubbleSize val="0"/>
        </c:dLbls>
        <c:axId val="490266624"/>
        <c:axId val="490268544"/>
      </c:areaChart>
      <c:lineChart>
        <c:grouping val="standard"/>
        <c:varyColors val="0"/>
        <c:ser>
          <c:idx val="1"/>
          <c:order val="1"/>
          <c:tx>
            <c:strRef>
              <c:f>PLHIV_NI_Deaths_2!$E$2</c:f>
              <c:strCache>
                <c:ptCount val="1"/>
                <c:pt idx="0">
                  <c:v> PLHIV </c:v>
                </c:pt>
              </c:strCache>
            </c:strRef>
          </c:tx>
          <c:spPr>
            <a:ln w="38100">
              <a:solidFill>
                <a:srgbClr val="63CDF6"/>
              </a:solidFill>
              <a:prstDash val="solid"/>
            </a:ln>
          </c:spPr>
          <c:marker>
            <c:symbol val="none"/>
          </c:marker>
          <c:dLbls>
            <c:dLbl>
              <c:idx val="30"/>
              <c:tx>
                <c:rich>
                  <a:bodyPr wrap="square" lIns="38100" tIns="19050" rIns="38100" bIns="19050" anchor="ctr">
                    <a:spAutoFit/>
                  </a:bodyPr>
                  <a:lstStyle/>
                  <a:p>
                    <a:pPr>
                      <a:defRPr sz="1200"/>
                    </a:pPr>
                    <a:r>
                      <a:rPr lang="en-US" sz="1200" dirty="0"/>
                      <a:t>30000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872-4030-AAED-CA9DC33291F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PLHIV_NI_Deaths_2!$C$267:$C$297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PLHIV_NI_Deaths_2!$E$267:$E$297</c:f>
              <c:numCache>
                <c:formatCode>_-* #,##0_-;\-* #,##0_-;_-* "-"??_-;_-@_-</c:formatCode>
                <c:ptCount val="31"/>
                <c:pt idx="0">
                  <c:v>1039</c:v>
                </c:pt>
                <c:pt idx="1">
                  <c:v>1544</c:v>
                </c:pt>
                <c:pt idx="2">
                  <c:v>2186</c:v>
                </c:pt>
                <c:pt idx="3">
                  <c:v>2960</c:v>
                </c:pt>
                <c:pt idx="4">
                  <c:v>3855</c:v>
                </c:pt>
                <c:pt idx="5">
                  <c:v>4842</c:v>
                </c:pt>
                <c:pt idx="6">
                  <c:v>5899</c:v>
                </c:pt>
                <c:pt idx="7">
                  <c:v>7050</c:v>
                </c:pt>
                <c:pt idx="8">
                  <c:v>8246</c:v>
                </c:pt>
                <c:pt idx="9">
                  <c:v>9458</c:v>
                </c:pt>
                <c:pt idx="10">
                  <c:v>10659</c:v>
                </c:pt>
                <c:pt idx="11">
                  <c:v>11837</c:v>
                </c:pt>
                <c:pt idx="12">
                  <c:v>13032</c:v>
                </c:pt>
                <c:pt idx="13">
                  <c:v>14226</c:v>
                </c:pt>
                <c:pt idx="14">
                  <c:v>15407</c:v>
                </c:pt>
                <c:pt idx="15">
                  <c:v>16574</c:v>
                </c:pt>
                <c:pt idx="16">
                  <c:v>17731</c:v>
                </c:pt>
                <c:pt idx="17">
                  <c:v>18870</c:v>
                </c:pt>
                <c:pt idx="18">
                  <c:v>19990</c:v>
                </c:pt>
                <c:pt idx="19">
                  <c:v>21079</c:v>
                </c:pt>
                <c:pt idx="20">
                  <c:v>22138</c:v>
                </c:pt>
                <c:pt idx="21">
                  <c:v>23170</c:v>
                </c:pt>
                <c:pt idx="22">
                  <c:v>24173</c:v>
                </c:pt>
                <c:pt idx="23">
                  <c:v>25132</c:v>
                </c:pt>
                <c:pt idx="24">
                  <c:v>26056</c:v>
                </c:pt>
                <c:pt idx="25">
                  <c:v>26942</c:v>
                </c:pt>
                <c:pt idx="26">
                  <c:v>27710</c:v>
                </c:pt>
                <c:pt idx="27">
                  <c:v>28347</c:v>
                </c:pt>
                <c:pt idx="28">
                  <c:v>28921</c:v>
                </c:pt>
                <c:pt idx="29">
                  <c:v>29430</c:v>
                </c:pt>
                <c:pt idx="30">
                  <c:v>29824</c:v>
                </c:pt>
              </c:numCache>
            </c:numRef>
          </c:val>
          <c:smooth val="0"/>
          <c:extLst>
            <c:ext xmlns:c16="http://schemas.microsoft.com/office/drawing/2014/chart" uri="{C3380CC4-5D6E-409C-BE32-E72D297353CC}">
              <c16:uniqueId val="{00000003-0872-4030-AAED-CA9DC33291FF}"/>
            </c:ext>
          </c:extLst>
        </c:ser>
        <c:dLbls>
          <c:showLegendKey val="0"/>
          <c:showVal val="0"/>
          <c:showCatName val="0"/>
          <c:showSerName val="0"/>
          <c:showPercent val="0"/>
          <c:showBubbleSize val="0"/>
        </c:dLbls>
        <c:marker val="1"/>
        <c:smooth val="0"/>
        <c:axId val="490266624"/>
        <c:axId val="490268544"/>
      </c:lineChart>
      <c:catAx>
        <c:axId val="49026662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90268544"/>
        <c:crosses val="autoZero"/>
        <c:auto val="1"/>
        <c:lblAlgn val="ctr"/>
        <c:lblOffset val="100"/>
        <c:tickLblSkip val="5"/>
        <c:tickMarkSkip val="1"/>
        <c:noMultiLvlLbl val="0"/>
      </c:catAx>
      <c:valAx>
        <c:axId val="490268544"/>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90266624"/>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pPr>
            <a:r>
              <a:rPr lang="en-GB" sz="1400"/>
              <a:t>Homosexual HIV transmission among Japanese male by age group (1995-2019)</a:t>
            </a:r>
          </a:p>
        </c:rich>
      </c:tx>
      <c:overlay val="0"/>
      <c:spPr>
        <a:noFill/>
        <a:ln>
          <a:noFill/>
        </a:ln>
        <a:effectLst/>
      </c:spPr>
    </c:title>
    <c:autoTitleDeleted val="0"/>
    <c:plotArea>
      <c:layout>
        <c:manualLayout>
          <c:layoutTarget val="inner"/>
          <c:xMode val="edge"/>
          <c:yMode val="edge"/>
          <c:x val="0.13421070945677244"/>
          <c:y val="0.21985594823902829"/>
          <c:w val="0.83431584546249904"/>
          <c:h val="0.62255030621172358"/>
        </c:manualLayout>
      </c:layout>
      <c:barChart>
        <c:barDir val="col"/>
        <c:grouping val="stacked"/>
        <c:varyColors val="0"/>
        <c:ser>
          <c:idx val="0"/>
          <c:order val="0"/>
          <c:tx>
            <c:strRef>
              <c:f>'MOT by age'!$D$12</c:f>
              <c:strCache>
                <c:ptCount val="1"/>
                <c:pt idx="0">
                  <c:v>10-14</c:v>
                </c:pt>
              </c:strCache>
            </c:strRef>
          </c:tx>
          <c:spPr>
            <a:solidFill>
              <a:schemeClr val="accent1"/>
            </a:solidFill>
            <a:ln>
              <a:noFill/>
            </a:ln>
            <a:effectLst/>
          </c:spPr>
          <c:invertIfNegative val="0"/>
          <c:cat>
            <c:numRef>
              <c:f>'MOT by age'!$E$11:$J$11</c:f>
              <c:numCache>
                <c:formatCode>General</c:formatCode>
                <c:ptCount val="6"/>
                <c:pt idx="0">
                  <c:v>1995</c:v>
                </c:pt>
                <c:pt idx="1">
                  <c:v>2000</c:v>
                </c:pt>
                <c:pt idx="2">
                  <c:v>2005</c:v>
                </c:pt>
                <c:pt idx="3">
                  <c:v>2010</c:v>
                </c:pt>
                <c:pt idx="4">
                  <c:v>2015</c:v>
                </c:pt>
                <c:pt idx="5">
                  <c:v>2019</c:v>
                </c:pt>
              </c:numCache>
            </c:numRef>
          </c:cat>
          <c:val>
            <c:numRef>
              <c:f>'MOT by age'!$E$12:$J$12</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4D01-4146-A50A-39BCD8AF3D24}"/>
            </c:ext>
          </c:extLst>
        </c:ser>
        <c:ser>
          <c:idx val="1"/>
          <c:order val="1"/>
          <c:tx>
            <c:strRef>
              <c:f>'MOT by age'!$D$13</c:f>
              <c:strCache>
                <c:ptCount val="1"/>
                <c:pt idx="0">
                  <c:v>15-24</c:v>
                </c:pt>
              </c:strCache>
            </c:strRef>
          </c:tx>
          <c:spPr>
            <a:solidFill>
              <a:srgbClr val="FF9900"/>
            </a:solidFill>
            <a:ln>
              <a:noFill/>
            </a:ln>
            <a:effectLst/>
          </c:spPr>
          <c:invertIfNegative val="0"/>
          <c:cat>
            <c:numRef>
              <c:f>'MOT by age'!$E$11:$J$11</c:f>
              <c:numCache>
                <c:formatCode>General</c:formatCode>
                <c:ptCount val="6"/>
                <c:pt idx="0">
                  <c:v>1995</c:v>
                </c:pt>
                <c:pt idx="1">
                  <c:v>2000</c:v>
                </c:pt>
                <c:pt idx="2">
                  <c:v>2005</c:v>
                </c:pt>
                <c:pt idx="3">
                  <c:v>2010</c:v>
                </c:pt>
                <c:pt idx="4">
                  <c:v>2015</c:v>
                </c:pt>
                <c:pt idx="5">
                  <c:v>2019</c:v>
                </c:pt>
              </c:numCache>
            </c:numRef>
          </c:cat>
          <c:val>
            <c:numRef>
              <c:f>'MOT by age'!$E$13:$J$13</c:f>
              <c:numCache>
                <c:formatCode>General</c:formatCode>
                <c:ptCount val="6"/>
                <c:pt idx="0">
                  <c:v>8</c:v>
                </c:pt>
                <c:pt idx="1">
                  <c:v>33</c:v>
                </c:pt>
                <c:pt idx="2">
                  <c:v>71</c:v>
                </c:pt>
                <c:pt idx="3">
                  <c:v>111</c:v>
                </c:pt>
                <c:pt idx="4">
                  <c:v>85</c:v>
                </c:pt>
                <c:pt idx="5">
                  <c:v>98</c:v>
                </c:pt>
              </c:numCache>
            </c:numRef>
          </c:val>
          <c:extLst>
            <c:ext xmlns:c16="http://schemas.microsoft.com/office/drawing/2014/chart" uri="{C3380CC4-5D6E-409C-BE32-E72D297353CC}">
              <c16:uniqueId val="{00000001-4D01-4146-A50A-39BCD8AF3D24}"/>
            </c:ext>
          </c:extLst>
        </c:ser>
        <c:ser>
          <c:idx val="2"/>
          <c:order val="2"/>
          <c:tx>
            <c:strRef>
              <c:f>'MOT by age'!$D$14</c:f>
              <c:strCache>
                <c:ptCount val="1"/>
                <c:pt idx="0">
                  <c:v>25-34</c:v>
                </c:pt>
              </c:strCache>
            </c:strRef>
          </c:tx>
          <c:spPr>
            <a:solidFill>
              <a:srgbClr val="92D050"/>
            </a:solidFill>
            <a:ln>
              <a:noFill/>
            </a:ln>
            <a:effectLst/>
          </c:spPr>
          <c:invertIfNegative val="0"/>
          <c:cat>
            <c:numRef>
              <c:f>'MOT by age'!$E$11:$J$11</c:f>
              <c:numCache>
                <c:formatCode>General</c:formatCode>
                <c:ptCount val="6"/>
                <c:pt idx="0">
                  <c:v>1995</c:v>
                </c:pt>
                <c:pt idx="1">
                  <c:v>2000</c:v>
                </c:pt>
                <c:pt idx="2">
                  <c:v>2005</c:v>
                </c:pt>
                <c:pt idx="3">
                  <c:v>2010</c:v>
                </c:pt>
                <c:pt idx="4">
                  <c:v>2015</c:v>
                </c:pt>
                <c:pt idx="5">
                  <c:v>2019</c:v>
                </c:pt>
              </c:numCache>
            </c:numRef>
          </c:cat>
          <c:val>
            <c:numRef>
              <c:f>'MOT by age'!$E$14:$J$14</c:f>
              <c:numCache>
                <c:formatCode>General</c:formatCode>
                <c:ptCount val="6"/>
                <c:pt idx="0">
                  <c:v>29</c:v>
                </c:pt>
                <c:pt idx="1">
                  <c:v>95</c:v>
                </c:pt>
                <c:pt idx="2">
                  <c:v>265</c:v>
                </c:pt>
                <c:pt idx="3">
                  <c:v>261</c:v>
                </c:pt>
                <c:pt idx="4">
                  <c:v>262</c:v>
                </c:pt>
                <c:pt idx="5">
                  <c:v>207</c:v>
                </c:pt>
              </c:numCache>
            </c:numRef>
          </c:val>
          <c:extLst>
            <c:ext xmlns:c16="http://schemas.microsoft.com/office/drawing/2014/chart" uri="{C3380CC4-5D6E-409C-BE32-E72D297353CC}">
              <c16:uniqueId val="{00000002-4D01-4146-A50A-39BCD8AF3D24}"/>
            </c:ext>
          </c:extLst>
        </c:ser>
        <c:ser>
          <c:idx val="3"/>
          <c:order val="3"/>
          <c:tx>
            <c:strRef>
              <c:f>'MOT by age'!$D$15</c:f>
              <c:strCache>
                <c:ptCount val="1"/>
                <c:pt idx="0">
                  <c:v>35-44</c:v>
                </c:pt>
              </c:strCache>
            </c:strRef>
          </c:tx>
          <c:spPr>
            <a:solidFill>
              <a:srgbClr val="F76C63"/>
            </a:solidFill>
            <a:ln>
              <a:noFill/>
            </a:ln>
            <a:effectLst/>
          </c:spPr>
          <c:invertIfNegative val="0"/>
          <c:cat>
            <c:numRef>
              <c:f>'MOT by age'!$E$11:$J$11</c:f>
              <c:numCache>
                <c:formatCode>General</c:formatCode>
                <c:ptCount val="6"/>
                <c:pt idx="0">
                  <c:v>1995</c:v>
                </c:pt>
                <c:pt idx="1">
                  <c:v>2000</c:v>
                </c:pt>
                <c:pt idx="2">
                  <c:v>2005</c:v>
                </c:pt>
                <c:pt idx="3">
                  <c:v>2010</c:v>
                </c:pt>
                <c:pt idx="4">
                  <c:v>2015</c:v>
                </c:pt>
                <c:pt idx="5">
                  <c:v>2019</c:v>
                </c:pt>
              </c:numCache>
            </c:numRef>
          </c:cat>
          <c:val>
            <c:numRef>
              <c:f>'MOT by age'!$E$15:$J$15</c:f>
              <c:numCache>
                <c:formatCode>General</c:formatCode>
                <c:ptCount val="6"/>
                <c:pt idx="0">
                  <c:v>12</c:v>
                </c:pt>
                <c:pt idx="1">
                  <c:v>31</c:v>
                </c:pt>
                <c:pt idx="2">
                  <c:v>118</c:v>
                </c:pt>
                <c:pt idx="3">
                  <c:v>227</c:v>
                </c:pt>
                <c:pt idx="4">
                  <c:v>193</c:v>
                </c:pt>
                <c:pt idx="5">
                  <c:v>160</c:v>
                </c:pt>
              </c:numCache>
            </c:numRef>
          </c:val>
          <c:extLst>
            <c:ext xmlns:c16="http://schemas.microsoft.com/office/drawing/2014/chart" uri="{C3380CC4-5D6E-409C-BE32-E72D297353CC}">
              <c16:uniqueId val="{00000003-4D01-4146-A50A-39BCD8AF3D24}"/>
            </c:ext>
          </c:extLst>
        </c:ser>
        <c:ser>
          <c:idx val="4"/>
          <c:order val="4"/>
          <c:tx>
            <c:strRef>
              <c:f>'MOT by age'!$D$16</c:f>
              <c:strCache>
                <c:ptCount val="1"/>
                <c:pt idx="0">
                  <c:v>45-59</c:v>
                </c:pt>
              </c:strCache>
            </c:strRef>
          </c:tx>
          <c:spPr>
            <a:solidFill>
              <a:srgbClr val="FFB7AE"/>
            </a:solidFill>
            <a:ln>
              <a:noFill/>
            </a:ln>
            <a:effectLst/>
          </c:spPr>
          <c:invertIfNegative val="0"/>
          <c:cat>
            <c:numRef>
              <c:f>'MOT by age'!$E$11:$J$11</c:f>
              <c:numCache>
                <c:formatCode>General</c:formatCode>
                <c:ptCount val="6"/>
                <c:pt idx="0">
                  <c:v>1995</c:v>
                </c:pt>
                <c:pt idx="1">
                  <c:v>2000</c:v>
                </c:pt>
                <c:pt idx="2">
                  <c:v>2005</c:v>
                </c:pt>
                <c:pt idx="3">
                  <c:v>2010</c:v>
                </c:pt>
                <c:pt idx="4">
                  <c:v>2015</c:v>
                </c:pt>
                <c:pt idx="5">
                  <c:v>2019</c:v>
                </c:pt>
              </c:numCache>
            </c:numRef>
          </c:cat>
          <c:val>
            <c:numRef>
              <c:f>'MOT by age'!$E$16:$J$16</c:f>
              <c:numCache>
                <c:formatCode>General</c:formatCode>
                <c:ptCount val="6"/>
                <c:pt idx="0">
                  <c:v>9</c:v>
                </c:pt>
                <c:pt idx="1">
                  <c:v>33</c:v>
                </c:pt>
                <c:pt idx="2">
                  <c:v>55</c:v>
                </c:pt>
                <c:pt idx="3">
                  <c:v>91</c:v>
                </c:pt>
                <c:pt idx="4">
                  <c:v>79</c:v>
                </c:pt>
                <c:pt idx="5">
                  <c:v>98</c:v>
                </c:pt>
              </c:numCache>
            </c:numRef>
          </c:val>
          <c:extLst>
            <c:ext xmlns:c16="http://schemas.microsoft.com/office/drawing/2014/chart" uri="{C3380CC4-5D6E-409C-BE32-E72D297353CC}">
              <c16:uniqueId val="{00000004-4D01-4146-A50A-39BCD8AF3D24}"/>
            </c:ext>
          </c:extLst>
        </c:ser>
        <c:ser>
          <c:idx val="5"/>
          <c:order val="5"/>
          <c:tx>
            <c:strRef>
              <c:f>'MOT by age'!$D$17</c:f>
              <c:strCache>
                <c:ptCount val="1"/>
                <c:pt idx="0">
                  <c:v>60 and above</c:v>
                </c:pt>
              </c:strCache>
            </c:strRef>
          </c:tx>
          <c:spPr>
            <a:solidFill>
              <a:srgbClr val="70C8BE"/>
            </a:solidFill>
            <a:ln>
              <a:noFill/>
            </a:ln>
            <a:effectLst/>
          </c:spPr>
          <c:invertIfNegative val="0"/>
          <c:cat>
            <c:numRef>
              <c:f>'MOT by age'!$E$11:$J$11</c:f>
              <c:numCache>
                <c:formatCode>General</c:formatCode>
                <c:ptCount val="6"/>
                <c:pt idx="0">
                  <c:v>1995</c:v>
                </c:pt>
                <c:pt idx="1">
                  <c:v>2000</c:v>
                </c:pt>
                <c:pt idx="2">
                  <c:v>2005</c:v>
                </c:pt>
                <c:pt idx="3">
                  <c:v>2010</c:v>
                </c:pt>
                <c:pt idx="4">
                  <c:v>2015</c:v>
                </c:pt>
                <c:pt idx="5">
                  <c:v>2019</c:v>
                </c:pt>
              </c:numCache>
            </c:numRef>
          </c:cat>
          <c:val>
            <c:numRef>
              <c:f>'MOT by age'!$E$17:$J$17</c:f>
              <c:numCache>
                <c:formatCode>General</c:formatCode>
                <c:ptCount val="6"/>
                <c:pt idx="0">
                  <c:v>2</c:v>
                </c:pt>
                <c:pt idx="1">
                  <c:v>11</c:v>
                </c:pt>
                <c:pt idx="2">
                  <c:v>5</c:v>
                </c:pt>
                <c:pt idx="3">
                  <c:v>23</c:v>
                </c:pt>
                <c:pt idx="4">
                  <c:v>36</c:v>
                </c:pt>
                <c:pt idx="5">
                  <c:v>22</c:v>
                </c:pt>
              </c:numCache>
            </c:numRef>
          </c:val>
          <c:extLst>
            <c:ext xmlns:c16="http://schemas.microsoft.com/office/drawing/2014/chart" uri="{C3380CC4-5D6E-409C-BE32-E72D297353CC}">
              <c16:uniqueId val="{00000005-4D01-4146-A50A-39BCD8AF3D24}"/>
            </c:ext>
          </c:extLst>
        </c:ser>
        <c:dLbls>
          <c:showLegendKey val="0"/>
          <c:showVal val="0"/>
          <c:showCatName val="0"/>
          <c:showSerName val="0"/>
          <c:showPercent val="0"/>
          <c:showBubbleSize val="0"/>
        </c:dLbls>
        <c:gapWidth val="150"/>
        <c:overlap val="100"/>
        <c:axId val="154921216"/>
        <c:axId val="154923008"/>
      </c:barChart>
      <c:catAx>
        <c:axId val="15492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54923008"/>
        <c:crosses val="autoZero"/>
        <c:auto val="1"/>
        <c:lblAlgn val="ctr"/>
        <c:lblOffset val="100"/>
        <c:noMultiLvlLbl val="0"/>
      </c:catAx>
      <c:valAx>
        <c:axId val="154923008"/>
        <c:scaling>
          <c:orientation val="minMax"/>
        </c:scaling>
        <c:delete val="0"/>
        <c:axPos val="l"/>
        <c:majorGridlines>
          <c:spPr>
            <a:ln w="9525" cap="flat" cmpd="sng" algn="ctr">
              <a:solidFill>
                <a:sysClr val="windowText" lastClr="000000">
                  <a:lumMod val="15000"/>
                  <a:lumOff val="85000"/>
                </a:sysClr>
              </a:solidFill>
              <a:prstDash val="dashDot"/>
              <a:round/>
            </a:ln>
            <a:effectLst/>
          </c:spPr>
        </c:majorGridlines>
        <c:title>
          <c:tx>
            <c:rich>
              <a:bodyPr rot="-5400000" vert="horz"/>
              <a:lstStyle/>
              <a:p>
                <a:pPr>
                  <a:defRPr/>
                </a:pPr>
                <a:r>
                  <a:rPr lang="en-US"/>
                  <a:t>Number of HIV cases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54921216"/>
        <c:crosses val="autoZero"/>
        <c:crossBetween val="between"/>
        <c:majorUnit val="200"/>
      </c:valAx>
      <c:spPr>
        <a:noFill/>
        <a:ln>
          <a:noFill/>
        </a:ln>
        <a:effectLst/>
      </c:spPr>
    </c:plotArea>
    <c:legend>
      <c:legendPos val="b"/>
      <c:overlay val="0"/>
      <c:spPr>
        <a:noFill/>
        <a:ln>
          <a:noFill/>
        </a:ln>
        <a:effectLst/>
      </c:spPr>
      <c:txPr>
        <a:bodyPr rot="0" vert="horz"/>
        <a:lstStyle/>
        <a:p>
          <a:pPr>
            <a:defRPr sz="105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FF9933"/>
      </a:solidFill>
      <a:round/>
    </a:ln>
    <a:effectLst/>
  </c:spPr>
  <c:txPr>
    <a:bodyPr/>
    <a:lstStyle/>
    <a:p>
      <a:pPr>
        <a:defRPr b="1">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pPr>
            <a:r>
              <a:rPr lang="en-GB" sz="1400"/>
              <a:t>Heterosexual transmission among Japanese male by age group</a:t>
            </a:r>
          </a:p>
          <a:p>
            <a:pPr>
              <a:defRPr sz="1400"/>
            </a:pPr>
            <a:r>
              <a:rPr lang="en-GB" sz="1400"/>
              <a:t> (1995-2019)</a:t>
            </a:r>
          </a:p>
        </c:rich>
      </c:tx>
      <c:overlay val="0"/>
      <c:spPr>
        <a:noFill/>
        <a:ln>
          <a:noFill/>
        </a:ln>
        <a:effectLst/>
      </c:spPr>
    </c:title>
    <c:autoTitleDeleted val="0"/>
    <c:plotArea>
      <c:layout>
        <c:manualLayout>
          <c:layoutTarget val="inner"/>
          <c:xMode val="edge"/>
          <c:yMode val="edge"/>
          <c:x val="0.13668066491688535"/>
          <c:y val="0.22024390243902439"/>
          <c:w val="0.80776377952755907"/>
          <c:h val="0.62262050092575638"/>
        </c:manualLayout>
      </c:layout>
      <c:barChart>
        <c:barDir val="col"/>
        <c:grouping val="stacked"/>
        <c:varyColors val="0"/>
        <c:ser>
          <c:idx val="0"/>
          <c:order val="0"/>
          <c:tx>
            <c:strRef>
              <c:f>'MOT by age'!$D$4</c:f>
              <c:strCache>
                <c:ptCount val="1"/>
                <c:pt idx="0">
                  <c:v>10-14</c:v>
                </c:pt>
              </c:strCache>
            </c:strRef>
          </c:tx>
          <c:spPr>
            <a:solidFill>
              <a:schemeClr val="accent1"/>
            </a:solidFill>
            <a:ln>
              <a:noFill/>
            </a:ln>
            <a:effectLst/>
          </c:spPr>
          <c:invertIfNegative val="0"/>
          <c:cat>
            <c:strRef>
              <c:f>'MOT by age'!$E$3:$J$3</c:f>
              <c:strCache>
                <c:ptCount val="6"/>
                <c:pt idx="0">
                  <c:v>1995</c:v>
                </c:pt>
                <c:pt idx="1">
                  <c:v>2000</c:v>
                </c:pt>
                <c:pt idx="2">
                  <c:v>2005</c:v>
                </c:pt>
                <c:pt idx="3">
                  <c:v>2010</c:v>
                </c:pt>
                <c:pt idx="4">
                  <c:v>2015</c:v>
                </c:pt>
                <c:pt idx="5">
                  <c:v>2019</c:v>
                </c:pt>
              </c:strCache>
            </c:strRef>
          </c:cat>
          <c:val>
            <c:numRef>
              <c:f>'MOT by age'!$E$4:$J$4</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19C8-4048-ACD1-F54E6B2FDB4F}"/>
            </c:ext>
          </c:extLst>
        </c:ser>
        <c:ser>
          <c:idx val="1"/>
          <c:order val="1"/>
          <c:tx>
            <c:strRef>
              <c:f>'MOT by age'!$D$5</c:f>
              <c:strCache>
                <c:ptCount val="1"/>
                <c:pt idx="0">
                  <c:v>15-24</c:v>
                </c:pt>
              </c:strCache>
            </c:strRef>
          </c:tx>
          <c:spPr>
            <a:solidFill>
              <a:srgbClr val="FF9900"/>
            </a:solidFill>
            <a:ln>
              <a:noFill/>
            </a:ln>
            <a:effectLst/>
          </c:spPr>
          <c:invertIfNegative val="0"/>
          <c:cat>
            <c:strRef>
              <c:f>'MOT by age'!$E$3:$J$3</c:f>
              <c:strCache>
                <c:ptCount val="6"/>
                <c:pt idx="0">
                  <c:v>1995</c:v>
                </c:pt>
                <c:pt idx="1">
                  <c:v>2000</c:v>
                </c:pt>
                <c:pt idx="2">
                  <c:v>2005</c:v>
                </c:pt>
                <c:pt idx="3">
                  <c:v>2010</c:v>
                </c:pt>
                <c:pt idx="4">
                  <c:v>2015</c:v>
                </c:pt>
                <c:pt idx="5">
                  <c:v>2019</c:v>
                </c:pt>
              </c:strCache>
            </c:strRef>
          </c:cat>
          <c:val>
            <c:numRef>
              <c:f>'MOT by age'!$E$5:$J$5</c:f>
              <c:numCache>
                <c:formatCode>General</c:formatCode>
                <c:ptCount val="6"/>
                <c:pt idx="0">
                  <c:v>3</c:v>
                </c:pt>
                <c:pt idx="1">
                  <c:v>5</c:v>
                </c:pt>
                <c:pt idx="2">
                  <c:v>8</c:v>
                </c:pt>
                <c:pt idx="3">
                  <c:v>11</c:v>
                </c:pt>
                <c:pt idx="4">
                  <c:v>12</c:v>
                </c:pt>
                <c:pt idx="5">
                  <c:v>12</c:v>
                </c:pt>
              </c:numCache>
            </c:numRef>
          </c:val>
          <c:extLst>
            <c:ext xmlns:c16="http://schemas.microsoft.com/office/drawing/2014/chart" uri="{C3380CC4-5D6E-409C-BE32-E72D297353CC}">
              <c16:uniqueId val="{00000001-19C8-4048-ACD1-F54E6B2FDB4F}"/>
            </c:ext>
          </c:extLst>
        </c:ser>
        <c:ser>
          <c:idx val="2"/>
          <c:order val="2"/>
          <c:tx>
            <c:strRef>
              <c:f>'MOT by age'!$D$6</c:f>
              <c:strCache>
                <c:ptCount val="1"/>
                <c:pt idx="0">
                  <c:v>25-34</c:v>
                </c:pt>
              </c:strCache>
            </c:strRef>
          </c:tx>
          <c:spPr>
            <a:solidFill>
              <a:srgbClr val="92D050"/>
            </a:solidFill>
            <a:ln>
              <a:noFill/>
            </a:ln>
            <a:effectLst/>
          </c:spPr>
          <c:invertIfNegative val="0"/>
          <c:cat>
            <c:strRef>
              <c:f>'MOT by age'!$E$3:$J$3</c:f>
              <c:strCache>
                <c:ptCount val="6"/>
                <c:pt idx="0">
                  <c:v>1995</c:v>
                </c:pt>
                <c:pt idx="1">
                  <c:v>2000</c:v>
                </c:pt>
                <c:pt idx="2">
                  <c:v>2005</c:v>
                </c:pt>
                <c:pt idx="3">
                  <c:v>2010</c:v>
                </c:pt>
                <c:pt idx="4">
                  <c:v>2015</c:v>
                </c:pt>
                <c:pt idx="5">
                  <c:v>2019</c:v>
                </c:pt>
              </c:strCache>
            </c:strRef>
          </c:cat>
          <c:val>
            <c:numRef>
              <c:f>'MOT by age'!$E$6:$J$6</c:f>
              <c:numCache>
                <c:formatCode>General</c:formatCode>
                <c:ptCount val="6"/>
                <c:pt idx="0">
                  <c:v>30</c:v>
                </c:pt>
                <c:pt idx="1">
                  <c:v>25</c:v>
                </c:pt>
                <c:pt idx="2">
                  <c:v>51</c:v>
                </c:pt>
                <c:pt idx="3">
                  <c:v>41</c:v>
                </c:pt>
                <c:pt idx="4">
                  <c:v>30</c:v>
                </c:pt>
                <c:pt idx="5">
                  <c:v>25</c:v>
                </c:pt>
              </c:numCache>
            </c:numRef>
          </c:val>
          <c:extLst>
            <c:ext xmlns:c16="http://schemas.microsoft.com/office/drawing/2014/chart" uri="{C3380CC4-5D6E-409C-BE32-E72D297353CC}">
              <c16:uniqueId val="{00000002-19C8-4048-ACD1-F54E6B2FDB4F}"/>
            </c:ext>
          </c:extLst>
        </c:ser>
        <c:ser>
          <c:idx val="3"/>
          <c:order val="3"/>
          <c:tx>
            <c:strRef>
              <c:f>'MOT by age'!$D$7</c:f>
              <c:strCache>
                <c:ptCount val="1"/>
                <c:pt idx="0">
                  <c:v>35-44</c:v>
                </c:pt>
              </c:strCache>
            </c:strRef>
          </c:tx>
          <c:spPr>
            <a:solidFill>
              <a:srgbClr val="F26B73"/>
            </a:solidFill>
            <a:ln>
              <a:noFill/>
            </a:ln>
            <a:effectLst/>
          </c:spPr>
          <c:invertIfNegative val="0"/>
          <c:cat>
            <c:strRef>
              <c:f>'MOT by age'!$E$3:$J$3</c:f>
              <c:strCache>
                <c:ptCount val="6"/>
                <c:pt idx="0">
                  <c:v>1995</c:v>
                </c:pt>
                <c:pt idx="1">
                  <c:v>2000</c:v>
                </c:pt>
                <c:pt idx="2">
                  <c:v>2005</c:v>
                </c:pt>
                <c:pt idx="3">
                  <c:v>2010</c:v>
                </c:pt>
                <c:pt idx="4">
                  <c:v>2015</c:v>
                </c:pt>
                <c:pt idx="5">
                  <c:v>2019</c:v>
                </c:pt>
              </c:strCache>
            </c:strRef>
          </c:cat>
          <c:val>
            <c:numRef>
              <c:f>'MOT by age'!$E$7:$J$7</c:f>
              <c:numCache>
                <c:formatCode>General</c:formatCode>
                <c:ptCount val="6"/>
                <c:pt idx="0">
                  <c:v>13</c:v>
                </c:pt>
                <c:pt idx="1">
                  <c:v>32</c:v>
                </c:pt>
                <c:pt idx="2">
                  <c:v>29</c:v>
                </c:pt>
                <c:pt idx="3">
                  <c:v>39</c:v>
                </c:pt>
                <c:pt idx="4">
                  <c:v>42</c:v>
                </c:pt>
                <c:pt idx="5">
                  <c:v>22</c:v>
                </c:pt>
              </c:numCache>
            </c:numRef>
          </c:val>
          <c:extLst>
            <c:ext xmlns:c16="http://schemas.microsoft.com/office/drawing/2014/chart" uri="{C3380CC4-5D6E-409C-BE32-E72D297353CC}">
              <c16:uniqueId val="{00000003-19C8-4048-ACD1-F54E6B2FDB4F}"/>
            </c:ext>
          </c:extLst>
        </c:ser>
        <c:ser>
          <c:idx val="4"/>
          <c:order val="4"/>
          <c:tx>
            <c:strRef>
              <c:f>'MOT by age'!$D$8</c:f>
              <c:strCache>
                <c:ptCount val="1"/>
                <c:pt idx="0">
                  <c:v>45-59</c:v>
                </c:pt>
              </c:strCache>
            </c:strRef>
          </c:tx>
          <c:spPr>
            <a:solidFill>
              <a:srgbClr val="FFB7AE"/>
            </a:solidFill>
            <a:ln>
              <a:noFill/>
            </a:ln>
            <a:effectLst/>
          </c:spPr>
          <c:invertIfNegative val="0"/>
          <c:cat>
            <c:strRef>
              <c:f>'MOT by age'!$E$3:$J$3</c:f>
              <c:strCache>
                <c:ptCount val="6"/>
                <c:pt idx="0">
                  <c:v>1995</c:v>
                </c:pt>
                <c:pt idx="1">
                  <c:v>2000</c:v>
                </c:pt>
                <c:pt idx="2">
                  <c:v>2005</c:v>
                </c:pt>
                <c:pt idx="3">
                  <c:v>2010</c:v>
                </c:pt>
                <c:pt idx="4">
                  <c:v>2015</c:v>
                </c:pt>
                <c:pt idx="5">
                  <c:v>2019</c:v>
                </c:pt>
              </c:strCache>
            </c:strRef>
          </c:cat>
          <c:val>
            <c:numRef>
              <c:f>'MOT by age'!$E$8:$J$8</c:f>
              <c:numCache>
                <c:formatCode>General</c:formatCode>
                <c:ptCount val="6"/>
                <c:pt idx="0">
                  <c:v>26</c:v>
                </c:pt>
                <c:pt idx="1">
                  <c:v>30</c:v>
                </c:pt>
                <c:pt idx="2">
                  <c:v>34</c:v>
                </c:pt>
                <c:pt idx="3">
                  <c:v>35</c:v>
                </c:pt>
                <c:pt idx="4">
                  <c:v>35</c:v>
                </c:pt>
                <c:pt idx="5">
                  <c:v>19</c:v>
                </c:pt>
              </c:numCache>
            </c:numRef>
          </c:val>
          <c:extLst>
            <c:ext xmlns:c16="http://schemas.microsoft.com/office/drawing/2014/chart" uri="{C3380CC4-5D6E-409C-BE32-E72D297353CC}">
              <c16:uniqueId val="{00000004-19C8-4048-ACD1-F54E6B2FDB4F}"/>
            </c:ext>
          </c:extLst>
        </c:ser>
        <c:ser>
          <c:idx val="5"/>
          <c:order val="5"/>
          <c:tx>
            <c:strRef>
              <c:f>'MOT by age'!$D$9</c:f>
              <c:strCache>
                <c:ptCount val="1"/>
                <c:pt idx="0">
                  <c:v>60 and above</c:v>
                </c:pt>
              </c:strCache>
            </c:strRef>
          </c:tx>
          <c:spPr>
            <a:solidFill>
              <a:srgbClr val="70C8BE"/>
            </a:solidFill>
            <a:ln>
              <a:noFill/>
            </a:ln>
            <a:effectLst/>
          </c:spPr>
          <c:invertIfNegative val="0"/>
          <c:cat>
            <c:strRef>
              <c:f>'MOT by age'!$E$3:$J$3</c:f>
              <c:strCache>
                <c:ptCount val="6"/>
                <c:pt idx="0">
                  <c:v>1995</c:v>
                </c:pt>
                <c:pt idx="1">
                  <c:v>2000</c:v>
                </c:pt>
                <c:pt idx="2">
                  <c:v>2005</c:v>
                </c:pt>
                <c:pt idx="3">
                  <c:v>2010</c:v>
                </c:pt>
                <c:pt idx="4">
                  <c:v>2015</c:v>
                </c:pt>
                <c:pt idx="5">
                  <c:v>2019</c:v>
                </c:pt>
              </c:strCache>
            </c:strRef>
          </c:cat>
          <c:val>
            <c:numRef>
              <c:f>'MOT by age'!$E$9:$J$9</c:f>
              <c:numCache>
                <c:formatCode>General</c:formatCode>
                <c:ptCount val="6"/>
                <c:pt idx="0">
                  <c:v>2</c:v>
                </c:pt>
                <c:pt idx="1">
                  <c:v>9</c:v>
                </c:pt>
                <c:pt idx="2">
                  <c:v>10</c:v>
                </c:pt>
                <c:pt idx="3">
                  <c:v>16</c:v>
                </c:pt>
                <c:pt idx="4">
                  <c:v>20</c:v>
                </c:pt>
                <c:pt idx="5">
                  <c:v>18</c:v>
                </c:pt>
              </c:numCache>
            </c:numRef>
          </c:val>
          <c:extLst>
            <c:ext xmlns:c16="http://schemas.microsoft.com/office/drawing/2014/chart" uri="{C3380CC4-5D6E-409C-BE32-E72D297353CC}">
              <c16:uniqueId val="{00000005-19C8-4048-ACD1-F54E6B2FDB4F}"/>
            </c:ext>
          </c:extLst>
        </c:ser>
        <c:dLbls>
          <c:showLegendKey val="0"/>
          <c:showVal val="0"/>
          <c:showCatName val="0"/>
          <c:showSerName val="0"/>
          <c:showPercent val="0"/>
          <c:showBubbleSize val="0"/>
        </c:dLbls>
        <c:gapWidth val="150"/>
        <c:overlap val="100"/>
        <c:axId val="153286528"/>
        <c:axId val="153288064"/>
      </c:barChart>
      <c:catAx>
        <c:axId val="153286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53288064"/>
        <c:crosses val="autoZero"/>
        <c:auto val="1"/>
        <c:lblAlgn val="ctr"/>
        <c:lblOffset val="100"/>
        <c:noMultiLvlLbl val="0"/>
      </c:catAx>
      <c:valAx>
        <c:axId val="153288064"/>
        <c:scaling>
          <c:orientation val="minMax"/>
        </c:scaling>
        <c:delete val="0"/>
        <c:axPos val="l"/>
        <c:majorGridlines>
          <c:spPr>
            <a:ln w="9525" cap="flat" cmpd="sng" algn="ctr">
              <a:solidFill>
                <a:sysClr val="windowText" lastClr="000000">
                  <a:lumMod val="15000"/>
                  <a:lumOff val="85000"/>
                </a:sysClr>
              </a:solidFill>
              <a:prstDash val="dashDot"/>
              <a:round/>
            </a:ln>
            <a:effectLst/>
          </c:spPr>
        </c:majorGridlines>
        <c:title>
          <c:tx>
            <c:rich>
              <a:bodyPr rot="-5400000" vert="horz"/>
              <a:lstStyle/>
              <a:p>
                <a:pPr>
                  <a:defRPr/>
                </a:pPr>
                <a:r>
                  <a:rPr lang="en-GB"/>
                  <a:t>Number of HIV cases</a:t>
                </a:r>
              </a:p>
            </c:rich>
          </c:tx>
          <c:overlay val="0"/>
          <c:spPr>
            <a:noFill/>
            <a:ln>
              <a:noFill/>
            </a:ln>
            <a:effectLst/>
          </c:spPr>
        </c:title>
        <c:numFmt formatCode="General" sourceLinked="1"/>
        <c:majorTickMark val="out"/>
        <c:minorTickMark val="none"/>
        <c:tickLblPos val="nextTo"/>
        <c:spPr>
          <a:noFill/>
          <a:ln>
            <a:noFill/>
          </a:ln>
          <a:effectLst/>
        </c:spPr>
        <c:txPr>
          <a:bodyPr rot="-60000000" vert="horz"/>
          <a:lstStyle/>
          <a:p>
            <a:pPr>
              <a:defRPr/>
            </a:pPr>
            <a:endParaRPr lang="en-US"/>
          </a:p>
        </c:txPr>
        <c:crossAx val="153286528"/>
        <c:crosses val="autoZero"/>
        <c:crossBetween val="between"/>
        <c:majorUnit val="40"/>
      </c:valAx>
      <c:spPr>
        <a:noFill/>
        <a:ln>
          <a:noFill/>
        </a:ln>
        <a:effectLst/>
      </c:spPr>
    </c:plotArea>
    <c:legend>
      <c:legendPos val="b"/>
      <c:layout>
        <c:manualLayout>
          <c:xMode val="edge"/>
          <c:yMode val="edge"/>
          <c:x val="0"/>
          <c:y val="0.91293744531933507"/>
          <c:w val="1"/>
          <c:h val="7.0886789151356086E-2"/>
        </c:manualLayout>
      </c:layout>
      <c:overlay val="0"/>
      <c:spPr>
        <a:noFill/>
        <a:ln>
          <a:noFill/>
        </a:ln>
        <a:effectLst/>
      </c:spPr>
      <c:txPr>
        <a:bodyPr rot="0" vert="horz"/>
        <a:lstStyle/>
        <a:p>
          <a:pPr>
            <a:defRPr sz="105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33CCCC"/>
      </a:solidFill>
      <a:round/>
    </a:ln>
    <a:effectLst/>
  </c:spPr>
  <c:txPr>
    <a:bodyPr/>
    <a:lstStyle/>
    <a:p>
      <a:pPr>
        <a:defRPr b="1">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pPr>
            <a:r>
              <a:rPr lang="en-GB" sz="1400"/>
              <a:t>Heterosexual HIV transmission among Japanese female by age group (1995-2019)</a:t>
            </a:r>
          </a:p>
        </c:rich>
      </c:tx>
      <c:overlay val="0"/>
      <c:spPr>
        <a:noFill/>
        <a:ln>
          <a:noFill/>
        </a:ln>
        <a:effectLst/>
      </c:spPr>
    </c:title>
    <c:autoTitleDeleted val="0"/>
    <c:plotArea>
      <c:layout/>
      <c:barChart>
        <c:barDir val="col"/>
        <c:grouping val="stacked"/>
        <c:varyColors val="0"/>
        <c:ser>
          <c:idx val="0"/>
          <c:order val="0"/>
          <c:tx>
            <c:strRef>
              <c:f>'MOT by age'!$D$20</c:f>
              <c:strCache>
                <c:ptCount val="1"/>
                <c:pt idx="0">
                  <c:v>10-14</c:v>
                </c:pt>
              </c:strCache>
            </c:strRef>
          </c:tx>
          <c:spPr>
            <a:solidFill>
              <a:schemeClr val="accent1"/>
            </a:solidFill>
            <a:ln>
              <a:noFill/>
            </a:ln>
            <a:effectLst/>
          </c:spPr>
          <c:invertIfNegative val="0"/>
          <c:cat>
            <c:numRef>
              <c:f>'MOT by age'!$E$19:$J$19</c:f>
              <c:numCache>
                <c:formatCode>General</c:formatCode>
                <c:ptCount val="6"/>
                <c:pt idx="0">
                  <c:v>1995</c:v>
                </c:pt>
                <c:pt idx="1">
                  <c:v>2000</c:v>
                </c:pt>
                <c:pt idx="2">
                  <c:v>2005</c:v>
                </c:pt>
                <c:pt idx="3">
                  <c:v>2010</c:v>
                </c:pt>
                <c:pt idx="4">
                  <c:v>2015</c:v>
                </c:pt>
                <c:pt idx="5">
                  <c:v>2019</c:v>
                </c:pt>
              </c:numCache>
            </c:numRef>
          </c:cat>
          <c:val>
            <c:numRef>
              <c:f>'MOT by age'!$E$20:$J$20</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7C2A-432B-92F8-2030A2323C63}"/>
            </c:ext>
          </c:extLst>
        </c:ser>
        <c:ser>
          <c:idx val="1"/>
          <c:order val="1"/>
          <c:tx>
            <c:strRef>
              <c:f>'MOT by age'!$D$21</c:f>
              <c:strCache>
                <c:ptCount val="1"/>
                <c:pt idx="0">
                  <c:v>15-24</c:v>
                </c:pt>
              </c:strCache>
            </c:strRef>
          </c:tx>
          <c:spPr>
            <a:solidFill>
              <a:srgbClr val="FF9900"/>
            </a:solidFill>
            <a:ln>
              <a:noFill/>
            </a:ln>
            <a:effectLst/>
          </c:spPr>
          <c:invertIfNegative val="0"/>
          <c:cat>
            <c:numRef>
              <c:f>'MOT by age'!$E$19:$J$19</c:f>
              <c:numCache>
                <c:formatCode>General</c:formatCode>
                <c:ptCount val="6"/>
                <c:pt idx="0">
                  <c:v>1995</c:v>
                </c:pt>
                <c:pt idx="1">
                  <c:v>2000</c:v>
                </c:pt>
                <c:pt idx="2">
                  <c:v>2005</c:v>
                </c:pt>
                <c:pt idx="3">
                  <c:v>2010</c:v>
                </c:pt>
                <c:pt idx="4">
                  <c:v>2015</c:v>
                </c:pt>
                <c:pt idx="5">
                  <c:v>2019</c:v>
                </c:pt>
              </c:numCache>
            </c:numRef>
          </c:cat>
          <c:val>
            <c:numRef>
              <c:f>'MOT by age'!$E$21:$J$21</c:f>
              <c:numCache>
                <c:formatCode>General</c:formatCode>
                <c:ptCount val="6"/>
                <c:pt idx="0">
                  <c:v>5</c:v>
                </c:pt>
                <c:pt idx="1">
                  <c:v>5</c:v>
                </c:pt>
                <c:pt idx="2">
                  <c:v>6</c:v>
                </c:pt>
                <c:pt idx="3">
                  <c:v>3</c:v>
                </c:pt>
                <c:pt idx="4">
                  <c:v>4</c:v>
                </c:pt>
                <c:pt idx="5">
                  <c:v>2</c:v>
                </c:pt>
              </c:numCache>
            </c:numRef>
          </c:val>
          <c:extLst>
            <c:ext xmlns:c16="http://schemas.microsoft.com/office/drawing/2014/chart" uri="{C3380CC4-5D6E-409C-BE32-E72D297353CC}">
              <c16:uniqueId val="{00000001-7C2A-432B-92F8-2030A2323C63}"/>
            </c:ext>
          </c:extLst>
        </c:ser>
        <c:ser>
          <c:idx val="2"/>
          <c:order val="2"/>
          <c:tx>
            <c:strRef>
              <c:f>'MOT by age'!$D$22</c:f>
              <c:strCache>
                <c:ptCount val="1"/>
                <c:pt idx="0">
                  <c:v>25-34</c:v>
                </c:pt>
              </c:strCache>
            </c:strRef>
          </c:tx>
          <c:spPr>
            <a:solidFill>
              <a:srgbClr val="92D050"/>
            </a:solidFill>
            <a:ln>
              <a:noFill/>
            </a:ln>
            <a:effectLst/>
          </c:spPr>
          <c:invertIfNegative val="0"/>
          <c:cat>
            <c:numRef>
              <c:f>'MOT by age'!$E$19:$J$19</c:f>
              <c:numCache>
                <c:formatCode>General</c:formatCode>
                <c:ptCount val="6"/>
                <c:pt idx="0">
                  <c:v>1995</c:v>
                </c:pt>
                <c:pt idx="1">
                  <c:v>2000</c:v>
                </c:pt>
                <c:pt idx="2">
                  <c:v>2005</c:v>
                </c:pt>
                <c:pt idx="3">
                  <c:v>2010</c:v>
                </c:pt>
                <c:pt idx="4">
                  <c:v>2015</c:v>
                </c:pt>
                <c:pt idx="5">
                  <c:v>2019</c:v>
                </c:pt>
              </c:numCache>
            </c:numRef>
          </c:cat>
          <c:val>
            <c:numRef>
              <c:f>'MOT by age'!$E$22:$J$22</c:f>
              <c:numCache>
                <c:formatCode>General</c:formatCode>
                <c:ptCount val="6"/>
                <c:pt idx="0">
                  <c:v>4</c:v>
                </c:pt>
                <c:pt idx="1">
                  <c:v>12</c:v>
                </c:pt>
                <c:pt idx="2">
                  <c:v>12</c:v>
                </c:pt>
                <c:pt idx="3">
                  <c:v>13</c:v>
                </c:pt>
                <c:pt idx="4">
                  <c:v>13</c:v>
                </c:pt>
                <c:pt idx="5">
                  <c:v>8</c:v>
                </c:pt>
              </c:numCache>
            </c:numRef>
          </c:val>
          <c:extLst>
            <c:ext xmlns:c16="http://schemas.microsoft.com/office/drawing/2014/chart" uri="{C3380CC4-5D6E-409C-BE32-E72D297353CC}">
              <c16:uniqueId val="{00000002-7C2A-432B-92F8-2030A2323C63}"/>
            </c:ext>
          </c:extLst>
        </c:ser>
        <c:ser>
          <c:idx val="3"/>
          <c:order val="3"/>
          <c:tx>
            <c:strRef>
              <c:f>'MOT by age'!$D$23</c:f>
              <c:strCache>
                <c:ptCount val="1"/>
                <c:pt idx="0">
                  <c:v>35-44</c:v>
                </c:pt>
              </c:strCache>
            </c:strRef>
          </c:tx>
          <c:spPr>
            <a:solidFill>
              <a:srgbClr val="F26B73"/>
            </a:solidFill>
            <a:ln>
              <a:noFill/>
            </a:ln>
            <a:effectLst/>
          </c:spPr>
          <c:invertIfNegative val="0"/>
          <c:cat>
            <c:numRef>
              <c:f>'MOT by age'!$E$19:$J$19</c:f>
              <c:numCache>
                <c:formatCode>General</c:formatCode>
                <c:ptCount val="6"/>
                <c:pt idx="0">
                  <c:v>1995</c:v>
                </c:pt>
                <c:pt idx="1">
                  <c:v>2000</c:v>
                </c:pt>
                <c:pt idx="2">
                  <c:v>2005</c:v>
                </c:pt>
                <c:pt idx="3">
                  <c:v>2010</c:v>
                </c:pt>
                <c:pt idx="4">
                  <c:v>2015</c:v>
                </c:pt>
                <c:pt idx="5">
                  <c:v>2019</c:v>
                </c:pt>
              </c:numCache>
            </c:numRef>
          </c:cat>
          <c:val>
            <c:numRef>
              <c:f>'MOT by age'!$E$23:$J$23</c:f>
              <c:numCache>
                <c:formatCode>General</c:formatCode>
                <c:ptCount val="6"/>
                <c:pt idx="0">
                  <c:v>3</c:v>
                </c:pt>
                <c:pt idx="1">
                  <c:v>3</c:v>
                </c:pt>
                <c:pt idx="2">
                  <c:v>6</c:v>
                </c:pt>
                <c:pt idx="3">
                  <c:v>4</c:v>
                </c:pt>
                <c:pt idx="4">
                  <c:v>6</c:v>
                </c:pt>
                <c:pt idx="5">
                  <c:v>2</c:v>
                </c:pt>
              </c:numCache>
            </c:numRef>
          </c:val>
          <c:extLst>
            <c:ext xmlns:c16="http://schemas.microsoft.com/office/drawing/2014/chart" uri="{C3380CC4-5D6E-409C-BE32-E72D297353CC}">
              <c16:uniqueId val="{00000003-7C2A-432B-92F8-2030A2323C63}"/>
            </c:ext>
          </c:extLst>
        </c:ser>
        <c:ser>
          <c:idx val="4"/>
          <c:order val="4"/>
          <c:tx>
            <c:strRef>
              <c:f>'MOT by age'!$D$24</c:f>
              <c:strCache>
                <c:ptCount val="1"/>
                <c:pt idx="0">
                  <c:v>45-59</c:v>
                </c:pt>
              </c:strCache>
            </c:strRef>
          </c:tx>
          <c:spPr>
            <a:solidFill>
              <a:srgbClr val="FFB7AE"/>
            </a:solidFill>
            <a:ln>
              <a:noFill/>
            </a:ln>
            <a:effectLst/>
          </c:spPr>
          <c:invertIfNegative val="0"/>
          <c:cat>
            <c:numRef>
              <c:f>'MOT by age'!$E$19:$J$19</c:f>
              <c:numCache>
                <c:formatCode>General</c:formatCode>
                <c:ptCount val="6"/>
                <c:pt idx="0">
                  <c:v>1995</c:v>
                </c:pt>
                <c:pt idx="1">
                  <c:v>2000</c:v>
                </c:pt>
                <c:pt idx="2">
                  <c:v>2005</c:v>
                </c:pt>
                <c:pt idx="3">
                  <c:v>2010</c:v>
                </c:pt>
                <c:pt idx="4">
                  <c:v>2015</c:v>
                </c:pt>
                <c:pt idx="5">
                  <c:v>2019</c:v>
                </c:pt>
              </c:numCache>
            </c:numRef>
          </c:cat>
          <c:val>
            <c:numRef>
              <c:f>'MOT by age'!$E$24:$J$24</c:f>
              <c:numCache>
                <c:formatCode>General</c:formatCode>
                <c:ptCount val="6"/>
                <c:pt idx="0">
                  <c:v>3</c:v>
                </c:pt>
                <c:pt idx="1">
                  <c:v>6</c:v>
                </c:pt>
                <c:pt idx="2">
                  <c:v>5</c:v>
                </c:pt>
                <c:pt idx="3">
                  <c:v>6</c:v>
                </c:pt>
                <c:pt idx="4">
                  <c:v>10</c:v>
                </c:pt>
                <c:pt idx="5">
                  <c:v>13</c:v>
                </c:pt>
              </c:numCache>
            </c:numRef>
          </c:val>
          <c:extLst>
            <c:ext xmlns:c16="http://schemas.microsoft.com/office/drawing/2014/chart" uri="{C3380CC4-5D6E-409C-BE32-E72D297353CC}">
              <c16:uniqueId val="{00000004-7C2A-432B-92F8-2030A2323C63}"/>
            </c:ext>
          </c:extLst>
        </c:ser>
        <c:ser>
          <c:idx val="5"/>
          <c:order val="5"/>
          <c:tx>
            <c:strRef>
              <c:f>'MOT by age'!$D$25</c:f>
              <c:strCache>
                <c:ptCount val="1"/>
                <c:pt idx="0">
                  <c:v>60 and above</c:v>
                </c:pt>
              </c:strCache>
            </c:strRef>
          </c:tx>
          <c:spPr>
            <a:solidFill>
              <a:srgbClr val="70C8BE"/>
            </a:solidFill>
            <a:ln>
              <a:noFill/>
            </a:ln>
            <a:effectLst/>
          </c:spPr>
          <c:invertIfNegative val="0"/>
          <c:cat>
            <c:numRef>
              <c:f>'MOT by age'!$E$19:$J$19</c:f>
              <c:numCache>
                <c:formatCode>General</c:formatCode>
                <c:ptCount val="6"/>
                <c:pt idx="0">
                  <c:v>1995</c:v>
                </c:pt>
                <c:pt idx="1">
                  <c:v>2000</c:v>
                </c:pt>
                <c:pt idx="2">
                  <c:v>2005</c:v>
                </c:pt>
                <c:pt idx="3">
                  <c:v>2010</c:v>
                </c:pt>
                <c:pt idx="4">
                  <c:v>2015</c:v>
                </c:pt>
                <c:pt idx="5">
                  <c:v>2019</c:v>
                </c:pt>
              </c:numCache>
            </c:numRef>
          </c:cat>
          <c:val>
            <c:numRef>
              <c:f>'MOT by age'!$E$25:$J$25</c:f>
              <c:numCache>
                <c:formatCode>General</c:formatCode>
                <c:ptCount val="6"/>
                <c:pt idx="0">
                  <c:v>1</c:v>
                </c:pt>
                <c:pt idx="1">
                  <c:v>0</c:v>
                </c:pt>
                <c:pt idx="2">
                  <c:v>0</c:v>
                </c:pt>
                <c:pt idx="3">
                  <c:v>2</c:v>
                </c:pt>
                <c:pt idx="4">
                  <c:v>4</c:v>
                </c:pt>
                <c:pt idx="5">
                  <c:v>4</c:v>
                </c:pt>
              </c:numCache>
            </c:numRef>
          </c:val>
          <c:extLst>
            <c:ext xmlns:c16="http://schemas.microsoft.com/office/drawing/2014/chart" uri="{C3380CC4-5D6E-409C-BE32-E72D297353CC}">
              <c16:uniqueId val="{00000005-7C2A-432B-92F8-2030A2323C63}"/>
            </c:ext>
          </c:extLst>
        </c:ser>
        <c:dLbls>
          <c:showLegendKey val="0"/>
          <c:showVal val="0"/>
          <c:showCatName val="0"/>
          <c:showSerName val="0"/>
          <c:showPercent val="0"/>
          <c:showBubbleSize val="0"/>
        </c:dLbls>
        <c:gapWidth val="150"/>
        <c:overlap val="100"/>
        <c:axId val="154967040"/>
        <c:axId val="154977024"/>
      </c:barChart>
      <c:catAx>
        <c:axId val="15496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54977024"/>
        <c:crosses val="autoZero"/>
        <c:auto val="1"/>
        <c:lblAlgn val="ctr"/>
        <c:lblOffset val="100"/>
        <c:noMultiLvlLbl val="0"/>
      </c:catAx>
      <c:valAx>
        <c:axId val="154977024"/>
        <c:scaling>
          <c:orientation val="minMax"/>
        </c:scaling>
        <c:delete val="0"/>
        <c:axPos val="l"/>
        <c:majorGridlines>
          <c:spPr>
            <a:ln w="9525" cap="flat" cmpd="sng" algn="ctr">
              <a:solidFill>
                <a:sysClr val="windowText" lastClr="000000">
                  <a:lumMod val="15000"/>
                  <a:lumOff val="85000"/>
                </a:sysClr>
              </a:solidFill>
              <a:prstDash val="dashDot"/>
              <a:round/>
            </a:ln>
            <a:effectLst/>
          </c:spPr>
        </c:majorGridlines>
        <c:title>
          <c:tx>
            <c:rich>
              <a:bodyPr/>
              <a:lstStyle/>
              <a:p>
                <a:pPr>
                  <a:defRPr/>
                </a:pPr>
                <a:r>
                  <a:rPr lang="en-US"/>
                  <a:t>Number of HIV cases</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54967040"/>
        <c:crosses val="autoZero"/>
        <c:crossBetween val="between"/>
        <c:majorUnit val="10"/>
      </c:valAx>
      <c:spPr>
        <a:noFill/>
        <a:ln>
          <a:noFill/>
        </a:ln>
        <a:effectLst/>
      </c:spPr>
    </c:plotArea>
    <c:legend>
      <c:legendPos val="b"/>
      <c:layout>
        <c:manualLayout>
          <c:xMode val="edge"/>
          <c:yMode val="edge"/>
          <c:x val="0"/>
          <c:y val="0.92550636838999778"/>
          <c:w val="1"/>
          <c:h val="5.5113786648761931E-2"/>
        </c:manualLayout>
      </c:layout>
      <c:overlay val="0"/>
      <c:spPr>
        <a:noFill/>
        <a:ln>
          <a:noFill/>
        </a:ln>
        <a:effectLst/>
      </c:spPr>
      <c:txPr>
        <a:bodyPr rot="0" vert="horz"/>
        <a:lstStyle/>
        <a:p>
          <a:pPr>
            <a:defRPr sz="105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FF99FF"/>
      </a:solidFill>
      <a:round/>
    </a:ln>
    <a:effectLst/>
  </c:spPr>
  <c:txPr>
    <a:bodyPr/>
    <a:lstStyle/>
    <a:p>
      <a:pPr>
        <a:defRPr b="1">
          <a:solidFill>
            <a:schemeClr val="tx1"/>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51775648213181"/>
          <c:y val="4.6639374856950029E-2"/>
          <c:w val="0.82709875991571724"/>
          <c:h val="0.65477541262128269"/>
        </c:manualLayout>
      </c:layout>
      <c:barChart>
        <c:barDir val="col"/>
        <c:grouping val="clustered"/>
        <c:varyColors val="0"/>
        <c:ser>
          <c:idx val="0"/>
          <c:order val="0"/>
          <c:tx>
            <c:strRef>
              <c:f>Sheet5!$G$5</c:f>
              <c:strCache>
                <c:ptCount val="1"/>
                <c:pt idx="0">
                  <c:v>Total</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Sheet5!$F$6:$F$8</c:f>
              <c:strCache>
                <c:ptCount val="3"/>
                <c:pt idx="0">
                  <c:v>MSM (2015)</c:v>
                </c:pt>
                <c:pt idx="1">
                  <c:v>FSW (2011)</c:v>
                </c:pt>
                <c:pt idx="2">
                  <c:v>PWID (2014)</c:v>
                </c:pt>
              </c:strCache>
            </c:strRef>
          </c:cat>
          <c:val>
            <c:numRef>
              <c:f>Sheet5!$G$6:$G$8</c:f>
              <c:numCache>
                <c:formatCode>0</c:formatCode>
                <c:ptCount val="3"/>
                <c:pt idx="0" formatCode="General">
                  <c:v>71</c:v>
                </c:pt>
                <c:pt idx="1">
                  <c:v>39.840000000000003</c:v>
                </c:pt>
                <c:pt idx="2">
                  <c:v>69.900000000000006</c:v>
                </c:pt>
              </c:numCache>
            </c:numRef>
          </c:val>
          <c:extLst>
            <c:ext xmlns:c16="http://schemas.microsoft.com/office/drawing/2014/chart" uri="{C3380CC4-5D6E-409C-BE32-E72D297353CC}">
              <c16:uniqueId val="{00000000-74BB-4048-8DC7-7AA47B294897}"/>
            </c:ext>
          </c:extLst>
        </c:ser>
        <c:dLbls>
          <c:showLegendKey val="0"/>
          <c:showVal val="0"/>
          <c:showCatName val="0"/>
          <c:showSerName val="0"/>
          <c:showPercent val="0"/>
          <c:showBubbleSize val="0"/>
        </c:dLbls>
        <c:gapWidth val="219"/>
        <c:overlap val="-27"/>
        <c:axId val="135033216"/>
        <c:axId val="135035136"/>
      </c:barChart>
      <c:lineChart>
        <c:grouping val="standard"/>
        <c:varyColors val="0"/>
        <c:ser>
          <c:idx val="1"/>
          <c:order val="1"/>
          <c:tx>
            <c:strRef>
              <c:f>Sheet5!$H$5</c:f>
              <c:strCache>
                <c:ptCount val="1"/>
                <c:pt idx="0">
                  <c:v>&lt;25</c:v>
                </c:pt>
              </c:strCache>
            </c:strRef>
          </c:tx>
          <c:spPr>
            <a:ln w="28575" cap="rnd">
              <a:noFill/>
              <a:round/>
            </a:ln>
            <a:effectLst/>
          </c:spPr>
          <c:marker>
            <c:symbol val="circle"/>
            <c:size val="11"/>
            <c:spPr>
              <a:solidFill>
                <a:srgbClr val="CC9900"/>
              </a:solidFill>
              <a:ln w="50800">
                <a:solidFill>
                  <a:srgbClr val="33CCCC"/>
                </a:solidFill>
              </a:ln>
              <a:effectLst/>
            </c:spPr>
          </c:marker>
          <c:cat>
            <c:strRef>
              <c:f>Sheet5!$F$6:$F$8</c:f>
              <c:strCache>
                <c:ptCount val="3"/>
                <c:pt idx="0">
                  <c:v>MSM (2015)</c:v>
                </c:pt>
                <c:pt idx="1">
                  <c:v>FSW (2011)</c:v>
                </c:pt>
                <c:pt idx="2">
                  <c:v>PWID (2014)</c:v>
                </c:pt>
              </c:strCache>
            </c:strRef>
          </c:cat>
          <c:val>
            <c:numRef>
              <c:f>Sheet5!$H$6:$H$8</c:f>
              <c:numCache>
                <c:formatCode>0</c:formatCode>
                <c:ptCount val="3"/>
                <c:pt idx="0">
                  <c:v>66.400000000000006</c:v>
                </c:pt>
                <c:pt idx="1">
                  <c:v>36.67</c:v>
                </c:pt>
              </c:numCache>
            </c:numRef>
          </c:val>
          <c:smooth val="0"/>
          <c:extLst>
            <c:ext xmlns:c16="http://schemas.microsoft.com/office/drawing/2014/chart" uri="{C3380CC4-5D6E-409C-BE32-E72D297353CC}">
              <c16:uniqueId val="{00000001-74BB-4048-8DC7-7AA47B294897}"/>
            </c:ext>
          </c:extLst>
        </c:ser>
        <c:ser>
          <c:idx val="2"/>
          <c:order val="2"/>
          <c:tx>
            <c:strRef>
              <c:f>Sheet5!$I$5</c:f>
              <c:strCache>
                <c:ptCount val="1"/>
                <c:pt idx="0">
                  <c:v>25+</c:v>
                </c:pt>
              </c:strCache>
            </c:strRef>
          </c:tx>
          <c:spPr>
            <a:ln w="28575" cap="rnd">
              <a:noFill/>
              <a:round/>
            </a:ln>
            <a:effectLst/>
          </c:spPr>
          <c:marker>
            <c:symbol val="circle"/>
            <c:size val="11"/>
            <c:spPr>
              <a:solidFill>
                <a:schemeClr val="accent3"/>
              </a:solidFill>
              <a:ln w="50800">
                <a:solidFill>
                  <a:schemeClr val="accent3"/>
                </a:solidFill>
              </a:ln>
              <a:effectLst/>
            </c:spPr>
          </c:marker>
          <c:cat>
            <c:strRef>
              <c:f>Sheet5!$F$6:$F$8</c:f>
              <c:strCache>
                <c:ptCount val="3"/>
                <c:pt idx="0">
                  <c:v>MSM (2015)</c:v>
                </c:pt>
                <c:pt idx="1">
                  <c:v>FSW (2011)</c:v>
                </c:pt>
                <c:pt idx="2">
                  <c:v>PWID (2014)</c:v>
                </c:pt>
              </c:strCache>
            </c:strRef>
          </c:cat>
          <c:val>
            <c:numRef>
              <c:f>Sheet5!$I$6:$I$8</c:f>
              <c:numCache>
                <c:formatCode>0</c:formatCode>
                <c:ptCount val="3"/>
                <c:pt idx="0">
                  <c:v>71.900000000000006</c:v>
                </c:pt>
                <c:pt idx="1">
                  <c:v>40.450000000000003</c:v>
                </c:pt>
              </c:numCache>
            </c:numRef>
          </c:val>
          <c:smooth val="0"/>
          <c:extLst>
            <c:ext xmlns:c16="http://schemas.microsoft.com/office/drawing/2014/chart" uri="{C3380CC4-5D6E-409C-BE32-E72D297353CC}">
              <c16:uniqueId val="{00000002-74BB-4048-8DC7-7AA47B294897}"/>
            </c:ext>
          </c:extLst>
        </c:ser>
        <c:dLbls>
          <c:showLegendKey val="0"/>
          <c:showVal val="0"/>
          <c:showCatName val="0"/>
          <c:showSerName val="0"/>
          <c:showPercent val="0"/>
          <c:showBubbleSize val="0"/>
        </c:dLbls>
        <c:marker val="1"/>
        <c:smooth val="0"/>
        <c:axId val="135033216"/>
        <c:axId val="135035136"/>
      </c:lineChart>
      <c:catAx>
        <c:axId val="13503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035136"/>
        <c:crosses val="autoZero"/>
        <c:auto val="1"/>
        <c:lblAlgn val="ctr"/>
        <c:lblOffset val="100"/>
        <c:noMultiLvlLbl val="0"/>
      </c:catAx>
      <c:valAx>
        <c:axId val="135035136"/>
        <c:scaling>
          <c:orientation val="minMax"/>
          <c:max val="100"/>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 condom use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033216"/>
        <c:crosses val="autoZero"/>
        <c:crossBetween val="between"/>
        <c:majorUnit val="25"/>
      </c:valAx>
      <c:spPr>
        <a:noFill/>
        <a:ln>
          <a:noFill/>
        </a:ln>
        <a:effectLst/>
      </c:spPr>
    </c:plotArea>
    <c:legend>
      <c:legendPos val="b"/>
      <c:layout>
        <c:manualLayout>
          <c:xMode val="edge"/>
          <c:yMode val="edge"/>
          <c:x val="0.27033934431754775"/>
          <c:y val="0.9043463200236338"/>
          <c:w val="0.5603868608856194"/>
          <c:h val="7.477134944250754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Safe injection practices</a:t>
            </a:r>
          </a:p>
        </c:rich>
      </c:tx>
      <c:layout>
        <c:manualLayout>
          <c:xMode val="edge"/>
          <c:yMode val="edge"/>
          <c:x val="0.22735848984815996"/>
          <c:y val="2.0749328505982996E-2"/>
        </c:manualLayout>
      </c:layout>
      <c:overlay val="0"/>
      <c:spPr>
        <a:noFill/>
        <a:ln>
          <a:noFill/>
        </a:ln>
        <a:effectLst/>
      </c:spPr>
    </c:title>
    <c:autoTitleDeleted val="0"/>
    <c:plotArea>
      <c:layout>
        <c:manualLayout>
          <c:layoutTarget val="inner"/>
          <c:xMode val="edge"/>
          <c:yMode val="edge"/>
          <c:x val="0.21467782118577389"/>
          <c:y val="0.15529184121154294"/>
          <c:w val="0.50541187965416323"/>
          <c:h val="0.72343269048537096"/>
        </c:manualLayout>
      </c:layout>
      <c:doughnutChart>
        <c:varyColors val="1"/>
        <c:ser>
          <c:idx val="0"/>
          <c:order val="0"/>
          <c:spPr>
            <a:solidFill>
              <a:schemeClr val="bg1">
                <a:lumMod val="65000"/>
              </a:schemeClr>
            </a:solidFill>
          </c:spPr>
          <c:dPt>
            <c:idx val="0"/>
            <c:bubble3D val="0"/>
            <c:spPr>
              <a:solidFill>
                <a:srgbClr val="70C8BE"/>
              </a:solidFill>
              <a:ln w="19050">
                <a:solidFill>
                  <a:schemeClr val="lt1"/>
                </a:solidFill>
              </a:ln>
              <a:effectLst/>
            </c:spPr>
            <c:extLst>
              <c:ext xmlns:c16="http://schemas.microsoft.com/office/drawing/2014/chart" uri="{C3380CC4-5D6E-409C-BE32-E72D297353CC}">
                <c16:uniqueId val="{00000001-4C8C-4522-961A-853C794C4422}"/>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4C8C-4522-961A-853C794C4422}"/>
              </c:ext>
            </c:extLst>
          </c:dPt>
          <c:dLbls>
            <c:spPr>
              <a:noFill/>
              <a:ln>
                <a:noFill/>
              </a:ln>
              <a:effectLst/>
            </c:sp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Sheet5!$F$54:$F$55</c:f>
              <c:strCache>
                <c:ptCount val="2"/>
                <c:pt idx="0">
                  <c:v>Yes</c:v>
                </c:pt>
                <c:pt idx="1">
                  <c:v>No</c:v>
                </c:pt>
              </c:strCache>
            </c:strRef>
          </c:cat>
          <c:val>
            <c:numRef>
              <c:f>Sheet5!$G$54:$G$55</c:f>
              <c:numCache>
                <c:formatCode>General</c:formatCode>
                <c:ptCount val="2"/>
                <c:pt idx="0">
                  <c:v>17.100000000000001</c:v>
                </c:pt>
                <c:pt idx="1">
                  <c:v>82.9</c:v>
                </c:pt>
              </c:numCache>
            </c:numRef>
          </c:val>
          <c:extLst>
            <c:ext xmlns:c16="http://schemas.microsoft.com/office/drawing/2014/chart" uri="{C3380CC4-5D6E-409C-BE32-E72D297353CC}">
              <c16:uniqueId val="{00000004-4C8C-4522-961A-853C794C4422}"/>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30663811326899754"/>
          <c:y val="0.90495554960124258"/>
          <c:w val="0.29733111846020155"/>
          <c:h val="7.429512189277444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66887819578107"/>
          <c:y val="0.15220294497086204"/>
          <c:w val="0.68545214834256685"/>
          <c:h val="0.66131611726500295"/>
        </c:manualLayout>
      </c:layout>
      <c:barChart>
        <c:barDir val="col"/>
        <c:grouping val="clustered"/>
        <c:varyColors val="0"/>
        <c:ser>
          <c:idx val="1"/>
          <c:order val="1"/>
          <c:tx>
            <c:strRef>
              <c:f>'YPP_sex b4 15_data'!$D$3</c:f>
              <c:strCache>
                <c:ptCount val="1"/>
                <c:pt idx="0">
                  <c:v>Number</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'YPP_sex b4 15_data'!$E$1:$G$1</c:f>
              <c:strCache>
                <c:ptCount val="3"/>
                <c:pt idx="0">
                  <c:v>Total
(n=9567)</c:v>
                </c:pt>
                <c:pt idx="1">
                  <c:v>Male
(n=4482)</c:v>
                </c:pt>
                <c:pt idx="2">
                  <c:v>Female
(n=5085)</c:v>
                </c:pt>
              </c:strCache>
            </c:strRef>
          </c:cat>
          <c:val>
            <c:numRef>
              <c:f>'YPP_sex b4 15_data'!$E$3:$G$3</c:f>
              <c:numCache>
                <c:formatCode>General</c:formatCode>
                <c:ptCount val="3"/>
                <c:pt idx="0">
                  <c:v>832</c:v>
                </c:pt>
                <c:pt idx="1">
                  <c:v>367</c:v>
                </c:pt>
                <c:pt idx="2">
                  <c:v>465</c:v>
                </c:pt>
              </c:numCache>
            </c:numRef>
          </c:val>
          <c:extLst>
            <c:ext xmlns:c16="http://schemas.microsoft.com/office/drawing/2014/chart" uri="{C3380CC4-5D6E-409C-BE32-E72D297353CC}">
              <c16:uniqueId val="{00000000-10DE-4FE3-9253-6F14B4082BED}"/>
            </c:ext>
          </c:extLst>
        </c:ser>
        <c:dLbls>
          <c:showLegendKey val="0"/>
          <c:showVal val="0"/>
          <c:showCatName val="0"/>
          <c:showSerName val="0"/>
          <c:showPercent val="0"/>
          <c:showBubbleSize val="0"/>
        </c:dLbls>
        <c:gapWidth val="150"/>
        <c:axId val="15223424"/>
        <c:axId val="15229312"/>
      </c:barChart>
      <c:lineChart>
        <c:grouping val="standard"/>
        <c:varyColors val="0"/>
        <c:ser>
          <c:idx val="0"/>
          <c:order val="0"/>
          <c:tx>
            <c:strRef>
              <c:f>'YPP_sex b4 15_data'!$D$2</c:f>
              <c:strCache>
                <c:ptCount val="1"/>
                <c:pt idx="0">
                  <c:v>Percent</c:v>
                </c:pt>
              </c:strCache>
            </c:strRef>
          </c:tx>
          <c:spPr>
            <a:ln>
              <a:noFill/>
            </a:ln>
          </c:spPr>
          <c:marker>
            <c:symbol val="diamond"/>
            <c:size val="15"/>
            <c:spPr>
              <a:solidFill>
                <a:srgbClr val="E31837"/>
              </a:solidFill>
              <a:ln>
                <a:no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'YPP_sex b4 15_data'!$E$1:$G$1</c:f>
              <c:strCache>
                <c:ptCount val="3"/>
                <c:pt idx="0">
                  <c:v>Total
(n=9567)</c:v>
                </c:pt>
                <c:pt idx="1">
                  <c:v>Male
(n=4482)</c:v>
                </c:pt>
                <c:pt idx="2">
                  <c:v>Female
(n=5085)</c:v>
                </c:pt>
              </c:strCache>
            </c:strRef>
          </c:cat>
          <c:val>
            <c:numRef>
              <c:f>'YPP_sex b4 15_data'!$E$2:$G$2</c:f>
              <c:numCache>
                <c:formatCode>General</c:formatCode>
                <c:ptCount val="3"/>
                <c:pt idx="0">
                  <c:v>8.7000000000000011</c:v>
                </c:pt>
                <c:pt idx="1">
                  <c:v>8.2000000000000011</c:v>
                </c:pt>
                <c:pt idx="2">
                  <c:v>9.1</c:v>
                </c:pt>
              </c:numCache>
            </c:numRef>
          </c:val>
          <c:smooth val="0"/>
          <c:extLst>
            <c:ext xmlns:c16="http://schemas.microsoft.com/office/drawing/2014/chart" uri="{C3380CC4-5D6E-409C-BE32-E72D297353CC}">
              <c16:uniqueId val="{00000001-10DE-4FE3-9253-6F14B4082BED}"/>
            </c:ext>
          </c:extLst>
        </c:ser>
        <c:dLbls>
          <c:showLegendKey val="0"/>
          <c:showVal val="0"/>
          <c:showCatName val="0"/>
          <c:showSerName val="0"/>
          <c:showPercent val="0"/>
          <c:showBubbleSize val="0"/>
        </c:dLbls>
        <c:marker val="1"/>
        <c:smooth val="0"/>
        <c:axId val="15241600"/>
        <c:axId val="15231232"/>
      </c:lineChart>
      <c:catAx>
        <c:axId val="15223424"/>
        <c:scaling>
          <c:orientation val="minMax"/>
        </c:scaling>
        <c:delete val="0"/>
        <c:axPos val="b"/>
        <c:numFmt formatCode="General" sourceLinked="0"/>
        <c:majorTickMark val="out"/>
        <c:minorTickMark val="none"/>
        <c:tickLblPos val="nextTo"/>
        <c:crossAx val="15229312"/>
        <c:crosses val="autoZero"/>
        <c:auto val="1"/>
        <c:lblAlgn val="ctr"/>
        <c:lblOffset val="100"/>
        <c:noMultiLvlLbl val="0"/>
      </c:catAx>
      <c:valAx>
        <c:axId val="15229312"/>
        <c:scaling>
          <c:orientation val="minMax"/>
          <c:max val="2000"/>
          <c:min val="0"/>
        </c:scaling>
        <c:delete val="0"/>
        <c:axPos val="l"/>
        <c:majorGridlines>
          <c:spPr>
            <a:ln>
              <a:solidFill>
                <a:sysClr val="window" lastClr="FFFFFF">
                  <a:lumMod val="95000"/>
                </a:sysClr>
              </a:solidFill>
            </a:ln>
          </c:spPr>
        </c:majorGridlines>
        <c:title>
          <c:tx>
            <c:rich>
              <a:bodyPr rot="0" vert="horz"/>
              <a:lstStyle/>
              <a:p>
                <a:pPr>
                  <a:defRPr/>
                </a:pPr>
                <a:r>
                  <a:rPr lang="en-US"/>
                  <a:t>Number</a:t>
                </a:r>
              </a:p>
            </c:rich>
          </c:tx>
          <c:layout>
            <c:manualLayout>
              <c:xMode val="edge"/>
              <c:yMode val="edge"/>
              <c:x val="6.438672596481014E-2"/>
              <c:y val="4.9789358957249098E-2"/>
            </c:manualLayout>
          </c:layout>
          <c:overlay val="0"/>
        </c:title>
        <c:numFmt formatCode="General" sourceLinked="1"/>
        <c:majorTickMark val="out"/>
        <c:minorTickMark val="none"/>
        <c:tickLblPos val="nextTo"/>
        <c:crossAx val="15223424"/>
        <c:crosses val="autoZero"/>
        <c:crossBetween val="between"/>
        <c:majorUnit val="400"/>
      </c:valAx>
      <c:valAx>
        <c:axId val="15231232"/>
        <c:scaling>
          <c:orientation val="minMax"/>
          <c:max val="10"/>
          <c:min val="0"/>
        </c:scaling>
        <c:delete val="0"/>
        <c:axPos val="r"/>
        <c:title>
          <c:tx>
            <c:rich>
              <a:bodyPr rot="0" vert="horz"/>
              <a:lstStyle/>
              <a:p>
                <a:pPr>
                  <a:defRPr/>
                </a:pPr>
                <a:r>
                  <a:rPr lang="en-US"/>
                  <a:t>%</a:t>
                </a:r>
              </a:p>
            </c:rich>
          </c:tx>
          <c:layout>
            <c:manualLayout>
              <c:xMode val="edge"/>
              <c:yMode val="edge"/>
              <c:x val="0.8338948430057368"/>
              <c:y val="6.6823257262333763E-2"/>
            </c:manualLayout>
          </c:layout>
          <c:overlay val="0"/>
        </c:title>
        <c:numFmt formatCode="General" sourceLinked="1"/>
        <c:majorTickMark val="out"/>
        <c:minorTickMark val="none"/>
        <c:tickLblPos val="nextTo"/>
        <c:crossAx val="15241600"/>
        <c:crosses val="max"/>
        <c:crossBetween val="between"/>
        <c:majorUnit val="2"/>
      </c:valAx>
      <c:catAx>
        <c:axId val="15241600"/>
        <c:scaling>
          <c:orientation val="minMax"/>
        </c:scaling>
        <c:delete val="1"/>
        <c:axPos val="b"/>
        <c:numFmt formatCode="General" sourceLinked="1"/>
        <c:majorTickMark val="out"/>
        <c:minorTickMark val="none"/>
        <c:tickLblPos val="nextTo"/>
        <c:crossAx val="15231232"/>
        <c:crosses val="autoZero"/>
        <c:auto val="1"/>
        <c:lblAlgn val="ctr"/>
        <c:lblOffset val="100"/>
        <c:noMultiLvlLbl val="0"/>
      </c:catAx>
    </c:plotArea>
    <c:legend>
      <c:legendPos val="r"/>
      <c:layout>
        <c:manualLayout>
          <c:xMode val="edge"/>
          <c:yMode val="edge"/>
          <c:x val="0.860145086030914"/>
          <c:y val="0.40630788736153806"/>
          <c:w val="0.13059565470982795"/>
          <c:h val="0.14501134392099344"/>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920546492950875"/>
          <c:y val="0.12924220541151993"/>
          <c:w val="0.50773525163870692"/>
          <c:h val="0.77266440092514976"/>
        </c:manualLayout>
      </c:layout>
      <c:barChart>
        <c:barDir val="col"/>
        <c:grouping val="clustered"/>
        <c:varyColors val="0"/>
        <c:ser>
          <c:idx val="0"/>
          <c:order val="0"/>
          <c:tx>
            <c:strRef>
              <c:f>'Multiple partners'!$B$2</c:f>
              <c:strCache>
                <c:ptCount val="1"/>
                <c:pt idx="0">
                  <c:v>Female</c:v>
                </c:pt>
              </c:strCache>
            </c:strRef>
          </c:tx>
          <c:spPr>
            <a:solidFill>
              <a:srgbClr val="E31837"/>
            </a:solidFill>
            <a:ln>
              <a:noFill/>
            </a:ln>
          </c:spPr>
          <c:invertIfNegative val="0"/>
          <c:dPt>
            <c:idx val="0"/>
            <c:invertIfNegative val="0"/>
            <c:bubble3D val="0"/>
            <c:extLst>
              <c:ext xmlns:c16="http://schemas.microsoft.com/office/drawing/2014/chart" uri="{C3380CC4-5D6E-409C-BE32-E72D297353CC}">
                <c16:uniqueId val="{00000000-89FA-4527-B8CC-86F1CD245D78}"/>
              </c:ext>
            </c:extLst>
          </c:dPt>
          <c:dPt>
            <c:idx val="1"/>
            <c:invertIfNegative val="0"/>
            <c:bubble3D val="0"/>
            <c:spPr>
              <a:solidFill>
                <a:srgbClr val="E31837"/>
              </a:solidFill>
              <a:ln>
                <a:noFill/>
              </a:ln>
            </c:spPr>
            <c:extLst>
              <c:ext xmlns:c16="http://schemas.microsoft.com/office/drawing/2014/chart" uri="{C3380CC4-5D6E-409C-BE32-E72D297353CC}">
                <c16:uniqueId val="{00000002-89FA-4527-B8CC-86F1CD245D78}"/>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'Multiple partners'!$A$3:$A$4</c:f>
              <c:numCache>
                <c:formatCode>General</c:formatCode>
                <c:ptCount val="2"/>
                <c:pt idx="0">
                  <c:v>2009</c:v>
                </c:pt>
                <c:pt idx="1">
                  <c:v>2011</c:v>
                </c:pt>
              </c:numCache>
            </c:numRef>
          </c:cat>
          <c:val>
            <c:numRef>
              <c:f>'Multiple partners'!$B$3:$B$4</c:f>
              <c:numCache>
                <c:formatCode>General</c:formatCode>
                <c:ptCount val="2"/>
                <c:pt idx="0">
                  <c:v>7.5</c:v>
                </c:pt>
                <c:pt idx="1">
                  <c:v>26.6</c:v>
                </c:pt>
              </c:numCache>
            </c:numRef>
          </c:val>
          <c:extLst>
            <c:ext xmlns:c16="http://schemas.microsoft.com/office/drawing/2014/chart" uri="{C3380CC4-5D6E-409C-BE32-E72D297353CC}">
              <c16:uniqueId val="{00000003-89FA-4527-B8CC-86F1CD245D78}"/>
            </c:ext>
          </c:extLst>
        </c:ser>
        <c:ser>
          <c:idx val="1"/>
          <c:order val="1"/>
          <c:tx>
            <c:strRef>
              <c:f>'Multiple partners'!$C$2</c:f>
              <c:strCache>
                <c:ptCount val="1"/>
                <c:pt idx="0">
                  <c:v>Male</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'Multiple partners'!$A$3:$A$4</c:f>
              <c:numCache>
                <c:formatCode>General</c:formatCode>
                <c:ptCount val="2"/>
                <c:pt idx="0">
                  <c:v>2009</c:v>
                </c:pt>
                <c:pt idx="1">
                  <c:v>2011</c:v>
                </c:pt>
              </c:numCache>
            </c:numRef>
          </c:cat>
          <c:val>
            <c:numRef>
              <c:f>'Multiple partners'!$C$3:$C$4</c:f>
              <c:numCache>
                <c:formatCode>General</c:formatCode>
                <c:ptCount val="2"/>
                <c:pt idx="0">
                  <c:v>22</c:v>
                </c:pt>
                <c:pt idx="1">
                  <c:v>28.4</c:v>
                </c:pt>
              </c:numCache>
            </c:numRef>
          </c:val>
          <c:extLst>
            <c:ext xmlns:c16="http://schemas.microsoft.com/office/drawing/2014/chart" uri="{C3380CC4-5D6E-409C-BE32-E72D297353CC}">
              <c16:uniqueId val="{00000004-89FA-4527-B8CC-86F1CD245D78}"/>
            </c:ext>
          </c:extLst>
        </c:ser>
        <c:dLbls>
          <c:showLegendKey val="0"/>
          <c:showVal val="0"/>
          <c:showCatName val="0"/>
          <c:showSerName val="0"/>
          <c:showPercent val="0"/>
          <c:showBubbleSize val="0"/>
        </c:dLbls>
        <c:gapWidth val="150"/>
        <c:axId val="136168192"/>
        <c:axId val="136169728"/>
      </c:barChart>
      <c:catAx>
        <c:axId val="136168192"/>
        <c:scaling>
          <c:orientation val="minMax"/>
        </c:scaling>
        <c:delete val="0"/>
        <c:axPos val="b"/>
        <c:numFmt formatCode="General" sourceLinked="1"/>
        <c:majorTickMark val="out"/>
        <c:minorTickMark val="none"/>
        <c:tickLblPos val="nextTo"/>
        <c:crossAx val="136169728"/>
        <c:crosses val="autoZero"/>
        <c:auto val="1"/>
        <c:lblAlgn val="ctr"/>
        <c:lblOffset val="100"/>
        <c:noMultiLvlLbl val="0"/>
      </c:catAx>
      <c:valAx>
        <c:axId val="136169728"/>
        <c:scaling>
          <c:orientation val="minMax"/>
          <c:max val="100"/>
          <c:min val="0"/>
        </c:scaling>
        <c:delete val="0"/>
        <c:axPos val="l"/>
        <c:majorGridlines>
          <c:spPr>
            <a:ln>
              <a:solidFill>
                <a:schemeClr val="bg1">
                  <a:lumMod val="95000"/>
                </a:schemeClr>
              </a:solidFill>
            </a:ln>
          </c:spPr>
        </c:majorGridlines>
        <c:title>
          <c:tx>
            <c:rich>
              <a:bodyPr rot="0" vert="horz"/>
              <a:lstStyle/>
              <a:p>
                <a:pPr>
                  <a:defRPr/>
                </a:pPr>
                <a:r>
                  <a:rPr lang="en-US"/>
                  <a:t>%</a:t>
                </a:r>
              </a:p>
            </c:rich>
          </c:tx>
          <c:layout>
            <c:manualLayout>
              <c:xMode val="edge"/>
              <c:yMode val="edge"/>
              <c:x val="0.13588426615498464"/>
              <c:y val="9.0486915595236875E-2"/>
            </c:manualLayout>
          </c:layout>
          <c:overlay val="0"/>
        </c:title>
        <c:numFmt formatCode="General" sourceLinked="1"/>
        <c:majorTickMark val="out"/>
        <c:minorTickMark val="none"/>
        <c:tickLblPos val="nextTo"/>
        <c:crossAx val="136168192"/>
        <c:crosses val="autoZero"/>
        <c:crossBetween val="between"/>
        <c:majorUnit val="20"/>
      </c:valAx>
      <c:spPr>
        <a:noFill/>
        <a:ln w="25400">
          <a:noFill/>
        </a:ln>
      </c:spPr>
    </c:plotArea>
    <c:legend>
      <c:legendPos val="r"/>
      <c:layout>
        <c:manualLayout>
          <c:xMode val="edge"/>
          <c:yMode val="edge"/>
          <c:x val="0.78877358730385894"/>
          <c:y val="0.42790144529395724"/>
          <c:w val="0.10211659627273052"/>
          <c:h val="0.35263354576764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86499951394966"/>
          <c:y val="0.14399314668999774"/>
          <c:w val="0.66668501506756284"/>
          <c:h val="0.64912802566346095"/>
        </c:manualLayout>
      </c:layout>
      <c:barChart>
        <c:barDir val="col"/>
        <c:grouping val="clustered"/>
        <c:varyColors val="0"/>
        <c:ser>
          <c:idx val="1"/>
          <c:order val="1"/>
          <c:tx>
            <c:strRef>
              <c:f>'&gt; 1 partner and condom use_data'!$B$5</c:f>
              <c:strCache>
                <c:ptCount val="1"/>
                <c:pt idx="0">
                  <c:v>Number</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'&gt; 1 partner and condom use_data'!$C$3:$E$3</c:f>
              <c:strCache>
                <c:ptCount val="3"/>
                <c:pt idx="0">
                  <c:v>Total
(n=1676)</c:v>
                </c:pt>
                <c:pt idx="1">
                  <c:v>Male
(n=651)</c:v>
                </c:pt>
                <c:pt idx="2">
                  <c:v>Female
(n=1025)</c:v>
                </c:pt>
              </c:strCache>
            </c:strRef>
          </c:cat>
          <c:val>
            <c:numRef>
              <c:f>'&gt; 1 partner and condom use_data'!$C$5:$E$5</c:f>
              <c:numCache>
                <c:formatCode>General</c:formatCode>
                <c:ptCount val="3"/>
                <c:pt idx="0">
                  <c:v>1281</c:v>
                </c:pt>
                <c:pt idx="1">
                  <c:v>502</c:v>
                </c:pt>
                <c:pt idx="2">
                  <c:v>779</c:v>
                </c:pt>
              </c:numCache>
            </c:numRef>
          </c:val>
          <c:extLst>
            <c:ext xmlns:c16="http://schemas.microsoft.com/office/drawing/2014/chart" uri="{C3380CC4-5D6E-409C-BE32-E72D297353CC}">
              <c16:uniqueId val="{00000000-30A7-4CDB-8C2E-A540B47BEC80}"/>
            </c:ext>
          </c:extLst>
        </c:ser>
        <c:dLbls>
          <c:showLegendKey val="0"/>
          <c:showVal val="0"/>
          <c:showCatName val="0"/>
          <c:showSerName val="0"/>
          <c:showPercent val="0"/>
          <c:showBubbleSize val="0"/>
        </c:dLbls>
        <c:gapWidth val="150"/>
        <c:axId val="15262848"/>
        <c:axId val="15264384"/>
      </c:barChart>
      <c:lineChart>
        <c:grouping val="standard"/>
        <c:varyColors val="0"/>
        <c:ser>
          <c:idx val="0"/>
          <c:order val="0"/>
          <c:tx>
            <c:strRef>
              <c:f>'&gt; 1 partner and condom use_data'!$B$4</c:f>
              <c:strCache>
                <c:ptCount val="1"/>
                <c:pt idx="0">
                  <c:v>Percent</c:v>
                </c:pt>
              </c:strCache>
            </c:strRef>
          </c:tx>
          <c:spPr>
            <a:ln>
              <a:noFill/>
            </a:ln>
          </c:spPr>
          <c:marker>
            <c:symbol val="diamond"/>
            <c:size val="15"/>
            <c:spPr>
              <a:solidFill>
                <a:srgbClr val="88C540"/>
              </a:solidFill>
              <a:ln>
                <a:no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'&gt; 1 partner and condom use_data'!$C$3:$E$3</c:f>
              <c:strCache>
                <c:ptCount val="3"/>
                <c:pt idx="0">
                  <c:v>Total
(n=1676)</c:v>
                </c:pt>
                <c:pt idx="1">
                  <c:v>Male
(n=651)</c:v>
                </c:pt>
                <c:pt idx="2">
                  <c:v>Female
(n=1025)</c:v>
                </c:pt>
              </c:strCache>
            </c:strRef>
          </c:cat>
          <c:val>
            <c:numRef>
              <c:f>'&gt; 1 partner and condom use_data'!$C$4:$E$4</c:f>
              <c:numCache>
                <c:formatCode>0</c:formatCode>
                <c:ptCount val="3"/>
                <c:pt idx="0">
                  <c:v>76.430000000000007</c:v>
                </c:pt>
                <c:pt idx="1">
                  <c:v>77.11</c:v>
                </c:pt>
                <c:pt idx="2" formatCode="General">
                  <c:v>76</c:v>
                </c:pt>
              </c:numCache>
            </c:numRef>
          </c:val>
          <c:smooth val="0"/>
          <c:extLst>
            <c:ext xmlns:c16="http://schemas.microsoft.com/office/drawing/2014/chart" uri="{C3380CC4-5D6E-409C-BE32-E72D297353CC}">
              <c16:uniqueId val="{00000001-30A7-4CDB-8C2E-A540B47BEC80}"/>
            </c:ext>
          </c:extLst>
        </c:ser>
        <c:dLbls>
          <c:showLegendKey val="0"/>
          <c:showVal val="0"/>
          <c:showCatName val="0"/>
          <c:showSerName val="0"/>
          <c:showPercent val="0"/>
          <c:showBubbleSize val="0"/>
        </c:dLbls>
        <c:marker val="1"/>
        <c:smooth val="0"/>
        <c:axId val="15268480"/>
        <c:axId val="15266560"/>
      </c:lineChart>
      <c:catAx>
        <c:axId val="15262848"/>
        <c:scaling>
          <c:orientation val="minMax"/>
        </c:scaling>
        <c:delete val="0"/>
        <c:axPos val="b"/>
        <c:numFmt formatCode="General" sourceLinked="0"/>
        <c:majorTickMark val="out"/>
        <c:minorTickMark val="none"/>
        <c:tickLblPos val="nextTo"/>
        <c:crossAx val="15264384"/>
        <c:crosses val="autoZero"/>
        <c:auto val="1"/>
        <c:lblAlgn val="ctr"/>
        <c:lblOffset val="100"/>
        <c:noMultiLvlLbl val="0"/>
      </c:catAx>
      <c:valAx>
        <c:axId val="15264384"/>
        <c:scaling>
          <c:orientation val="minMax"/>
          <c:max val="2500"/>
          <c:min val="0"/>
        </c:scaling>
        <c:delete val="0"/>
        <c:axPos val="l"/>
        <c:title>
          <c:tx>
            <c:rich>
              <a:bodyPr rot="0" vert="horz"/>
              <a:lstStyle/>
              <a:p>
                <a:pPr>
                  <a:defRPr/>
                </a:pPr>
                <a:r>
                  <a:rPr lang="en-US"/>
                  <a:t>Number</a:t>
                </a:r>
              </a:p>
            </c:rich>
          </c:tx>
          <c:layout>
            <c:manualLayout>
              <c:xMode val="edge"/>
              <c:yMode val="edge"/>
              <c:x val="2.4419543710882292E-3"/>
              <c:y val="3.864052707697252E-2"/>
            </c:manualLayout>
          </c:layout>
          <c:overlay val="0"/>
        </c:title>
        <c:numFmt formatCode="General" sourceLinked="1"/>
        <c:majorTickMark val="out"/>
        <c:minorTickMark val="none"/>
        <c:tickLblPos val="nextTo"/>
        <c:crossAx val="15262848"/>
        <c:crosses val="autoZero"/>
        <c:crossBetween val="between"/>
        <c:majorUnit val="500"/>
      </c:valAx>
      <c:valAx>
        <c:axId val="15266560"/>
        <c:scaling>
          <c:orientation val="minMax"/>
          <c:max val="100"/>
          <c:min val="0"/>
        </c:scaling>
        <c:delete val="0"/>
        <c:axPos val="r"/>
        <c:title>
          <c:tx>
            <c:rich>
              <a:bodyPr rot="0" vert="horz"/>
              <a:lstStyle/>
              <a:p>
                <a:pPr>
                  <a:defRPr/>
                </a:pPr>
                <a:r>
                  <a:rPr lang="en-US"/>
                  <a:t>%</a:t>
                </a:r>
              </a:p>
            </c:rich>
          </c:tx>
          <c:layout>
            <c:manualLayout>
              <c:xMode val="edge"/>
              <c:yMode val="edge"/>
              <c:x val="0.7974673131136385"/>
              <c:y val="3.1602606877530151E-2"/>
            </c:manualLayout>
          </c:layout>
          <c:overlay val="0"/>
        </c:title>
        <c:numFmt formatCode="0" sourceLinked="1"/>
        <c:majorTickMark val="out"/>
        <c:minorTickMark val="none"/>
        <c:tickLblPos val="nextTo"/>
        <c:crossAx val="15268480"/>
        <c:crosses val="max"/>
        <c:crossBetween val="between"/>
        <c:majorUnit val="20"/>
      </c:valAx>
      <c:catAx>
        <c:axId val="15268480"/>
        <c:scaling>
          <c:orientation val="minMax"/>
        </c:scaling>
        <c:delete val="1"/>
        <c:axPos val="b"/>
        <c:numFmt formatCode="General" sourceLinked="1"/>
        <c:majorTickMark val="out"/>
        <c:minorTickMark val="none"/>
        <c:tickLblPos val="nextTo"/>
        <c:crossAx val="15266560"/>
        <c:crosses val="autoZero"/>
        <c:auto val="1"/>
        <c:lblAlgn val="ctr"/>
        <c:lblOffset val="100"/>
        <c:noMultiLvlLbl val="0"/>
      </c:catAx>
    </c:plotArea>
    <c:legend>
      <c:legendPos val="r"/>
      <c:layout>
        <c:manualLayout>
          <c:xMode val="edge"/>
          <c:yMode val="edge"/>
          <c:x val="0.85242903664820069"/>
          <c:y val="0.38935873481916577"/>
          <c:w val="0.13831170409254398"/>
          <c:h val="0.1619604964633663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'Expenditure by source&amp;cat'!$B$4</c:f>
              <c:strCache>
                <c:ptCount val="1"/>
                <c:pt idx="0">
                  <c:v>Research</c:v>
                </c:pt>
              </c:strCache>
            </c:strRef>
          </c:tx>
          <c:spPr>
            <a:solidFill>
              <a:srgbClr val="00AEEF"/>
            </a:solidFill>
            <a:ln>
              <a:noFill/>
            </a:ln>
          </c:spPr>
          <c:invertIfNegative val="0"/>
          <c:cat>
            <c:numRef>
              <c:f>'Expenditure by source&amp;cat'!$D$3:$F$3</c:f>
              <c:numCache>
                <c:formatCode>@</c:formatCode>
                <c:ptCount val="3"/>
                <c:pt idx="0">
                  <c:v>2009</c:v>
                </c:pt>
                <c:pt idx="1">
                  <c:v>2010</c:v>
                </c:pt>
                <c:pt idx="2">
                  <c:v>2011</c:v>
                </c:pt>
              </c:numCache>
            </c:numRef>
          </c:cat>
          <c:val>
            <c:numRef>
              <c:f>'Expenditure by source&amp;cat'!$D$4:$F$4</c:f>
              <c:numCache>
                <c:formatCode>_(* #,##0_);_(* \(#,##0\);_(* "-"??_);_(@_)</c:formatCode>
                <c:ptCount val="3"/>
                <c:pt idx="0">
                  <c:v>36092320</c:v>
                </c:pt>
                <c:pt idx="1">
                  <c:v>37702264</c:v>
                </c:pt>
                <c:pt idx="2">
                  <c:v>33891156</c:v>
                </c:pt>
              </c:numCache>
            </c:numRef>
          </c:val>
          <c:extLst>
            <c:ext xmlns:c16="http://schemas.microsoft.com/office/drawing/2014/chart" uri="{C3380CC4-5D6E-409C-BE32-E72D297353CC}">
              <c16:uniqueId val="{00000000-F29C-4648-BC92-1A1FF017F463}"/>
            </c:ext>
          </c:extLst>
        </c:ser>
        <c:ser>
          <c:idx val="1"/>
          <c:order val="1"/>
          <c:tx>
            <c:strRef>
              <c:f>'Expenditure by source&amp;cat'!$B$5</c:f>
              <c:strCache>
                <c:ptCount val="1"/>
                <c:pt idx="0">
                  <c:v>Systems strengthening and Programme Coordination</c:v>
                </c:pt>
              </c:strCache>
            </c:strRef>
          </c:tx>
          <c:spPr>
            <a:solidFill>
              <a:srgbClr val="F78E1E"/>
            </a:solidFill>
            <a:ln>
              <a:noFill/>
            </a:ln>
          </c:spPr>
          <c:invertIfNegative val="0"/>
          <c:cat>
            <c:numRef>
              <c:f>'Expenditure by source&amp;cat'!$D$3:$F$3</c:f>
              <c:numCache>
                <c:formatCode>@</c:formatCode>
                <c:ptCount val="3"/>
                <c:pt idx="0">
                  <c:v>2009</c:v>
                </c:pt>
                <c:pt idx="1">
                  <c:v>2010</c:v>
                </c:pt>
                <c:pt idx="2">
                  <c:v>2011</c:v>
                </c:pt>
              </c:numCache>
            </c:numRef>
          </c:cat>
          <c:val>
            <c:numRef>
              <c:f>'Expenditure by source&amp;cat'!$D$5:$F$5</c:f>
              <c:numCache>
                <c:formatCode>_(* #,##0_);_(* \(#,##0\);_(* "-"??_);_(@_)</c:formatCode>
                <c:ptCount val="3"/>
                <c:pt idx="0">
                  <c:v>3106796</c:v>
                </c:pt>
                <c:pt idx="1">
                  <c:v>2553191.5</c:v>
                </c:pt>
                <c:pt idx="2">
                  <c:v>1966292.125</c:v>
                </c:pt>
              </c:numCache>
            </c:numRef>
          </c:val>
          <c:extLst>
            <c:ext xmlns:c16="http://schemas.microsoft.com/office/drawing/2014/chart" uri="{C3380CC4-5D6E-409C-BE32-E72D297353CC}">
              <c16:uniqueId val="{00000001-F29C-4648-BC92-1A1FF017F463}"/>
            </c:ext>
          </c:extLst>
        </c:ser>
        <c:ser>
          <c:idx val="2"/>
          <c:order val="2"/>
          <c:tx>
            <c:strRef>
              <c:f>'Expenditure by source&amp;cat'!$B$6</c:f>
              <c:strCache>
                <c:ptCount val="1"/>
                <c:pt idx="0">
                  <c:v>Care and Treatment</c:v>
                </c:pt>
              </c:strCache>
            </c:strRef>
          </c:tx>
          <c:spPr>
            <a:solidFill>
              <a:srgbClr val="88C540"/>
            </a:solidFill>
            <a:ln>
              <a:noFill/>
            </a:ln>
          </c:spPr>
          <c:invertIfNegative val="0"/>
          <c:cat>
            <c:numRef>
              <c:f>'Expenditure by source&amp;cat'!$D$3:$F$3</c:f>
              <c:numCache>
                <c:formatCode>@</c:formatCode>
                <c:ptCount val="3"/>
                <c:pt idx="0">
                  <c:v>2009</c:v>
                </c:pt>
                <c:pt idx="1">
                  <c:v>2010</c:v>
                </c:pt>
                <c:pt idx="2">
                  <c:v>2011</c:v>
                </c:pt>
              </c:numCache>
            </c:numRef>
          </c:cat>
          <c:val>
            <c:numRef>
              <c:f>'Expenditure by source&amp;cat'!$D$6:$F$6</c:f>
              <c:numCache>
                <c:formatCode>_(* #,##0_);_(* \(#,##0\);_(* "-"??_);_(@_)</c:formatCode>
                <c:ptCount val="3"/>
                <c:pt idx="0">
                  <c:v>10428913</c:v>
                </c:pt>
                <c:pt idx="1">
                  <c:v>9586798</c:v>
                </c:pt>
                <c:pt idx="2">
                  <c:v>9604067</c:v>
                </c:pt>
              </c:numCache>
            </c:numRef>
          </c:val>
          <c:extLst>
            <c:ext xmlns:c16="http://schemas.microsoft.com/office/drawing/2014/chart" uri="{C3380CC4-5D6E-409C-BE32-E72D297353CC}">
              <c16:uniqueId val="{00000002-F29C-4648-BC92-1A1FF017F463}"/>
            </c:ext>
          </c:extLst>
        </c:ser>
        <c:ser>
          <c:idx val="3"/>
          <c:order val="3"/>
          <c:tx>
            <c:strRef>
              <c:f>'Expenditure by source&amp;cat'!$B$7</c:f>
              <c:strCache>
                <c:ptCount val="1"/>
                <c:pt idx="0">
                  <c:v>Prevention</c:v>
                </c:pt>
              </c:strCache>
            </c:strRef>
          </c:tx>
          <c:spPr>
            <a:solidFill>
              <a:srgbClr val="EC008C"/>
            </a:solidFill>
            <a:ln>
              <a:noFill/>
            </a:ln>
          </c:spPr>
          <c:invertIfNegative val="0"/>
          <c:cat>
            <c:numRef>
              <c:f>'Expenditure by source&amp;cat'!$D$3:$F$3</c:f>
              <c:numCache>
                <c:formatCode>@</c:formatCode>
                <c:ptCount val="3"/>
                <c:pt idx="0">
                  <c:v>2009</c:v>
                </c:pt>
                <c:pt idx="1">
                  <c:v>2010</c:v>
                </c:pt>
                <c:pt idx="2">
                  <c:v>2011</c:v>
                </c:pt>
              </c:numCache>
            </c:numRef>
          </c:cat>
          <c:val>
            <c:numRef>
              <c:f>'Expenditure by source&amp;cat'!$D$7:$F$7</c:f>
              <c:numCache>
                <c:formatCode>_(* #,##0_);_(* \(#,##0\);_(* "-"??_);_(@_)</c:formatCode>
                <c:ptCount val="3"/>
                <c:pt idx="0">
                  <c:v>5518670</c:v>
                </c:pt>
                <c:pt idx="1">
                  <c:v>5262553</c:v>
                </c:pt>
                <c:pt idx="2">
                  <c:v>4725393.5</c:v>
                </c:pt>
              </c:numCache>
            </c:numRef>
          </c:val>
          <c:extLst>
            <c:ext xmlns:c16="http://schemas.microsoft.com/office/drawing/2014/chart" uri="{C3380CC4-5D6E-409C-BE32-E72D297353CC}">
              <c16:uniqueId val="{00000003-F29C-4648-BC92-1A1FF017F463}"/>
            </c:ext>
          </c:extLst>
        </c:ser>
        <c:ser>
          <c:idx val="4"/>
          <c:order val="4"/>
          <c:tx>
            <c:strRef>
              <c:f>'Expenditure by source&amp;cat'!$B$8</c:f>
              <c:strCache>
                <c:ptCount val="1"/>
                <c:pt idx="0">
                  <c:v>Others</c:v>
                </c:pt>
              </c:strCache>
            </c:strRef>
          </c:tx>
          <c:spPr>
            <a:solidFill>
              <a:schemeClr val="bg1">
                <a:lumMod val="50000"/>
              </a:schemeClr>
            </a:solidFill>
            <a:ln>
              <a:noFill/>
            </a:ln>
          </c:spPr>
          <c:invertIfNegative val="0"/>
          <c:cat>
            <c:numRef>
              <c:f>'Expenditure by source&amp;cat'!$D$3:$F$3</c:f>
              <c:numCache>
                <c:formatCode>@</c:formatCode>
                <c:ptCount val="3"/>
                <c:pt idx="0">
                  <c:v>2009</c:v>
                </c:pt>
                <c:pt idx="1">
                  <c:v>2010</c:v>
                </c:pt>
                <c:pt idx="2">
                  <c:v>2011</c:v>
                </c:pt>
              </c:numCache>
            </c:numRef>
          </c:cat>
          <c:val>
            <c:numRef>
              <c:f>'Expenditure by source&amp;cat'!$D$8:$F$8</c:f>
              <c:numCache>
                <c:formatCode>_(* #,##0_);_(* \(#,##0\);_(* "-"??_);_(@_)</c:formatCode>
                <c:ptCount val="3"/>
                <c:pt idx="0">
                  <c:v>18049845</c:v>
                </c:pt>
                <c:pt idx="1">
                  <c:v>18351129.5</c:v>
                </c:pt>
                <c:pt idx="2">
                  <c:v>17720947.375</c:v>
                </c:pt>
              </c:numCache>
            </c:numRef>
          </c:val>
          <c:extLst>
            <c:ext xmlns:c16="http://schemas.microsoft.com/office/drawing/2014/chart" uri="{C3380CC4-5D6E-409C-BE32-E72D297353CC}">
              <c16:uniqueId val="{00000004-F29C-4648-BC92-1A1FF017F463}"/>
            </c:ext>
          </c:extLst>
        </c:ser>
        <c:dLbls>
          <c:showLegendKey val="0"/>
          <c:showVal val="0"/>
          <c:showCatName val="0"/>
          <c:showSerName val="0"/>
          <c:showPercent val="0"/>
          <c:showBubbleSize val="0"/>
        </c:dLbls>
        <c:gapWidth val="150"/>
        <c:overlap val="100"/>
        <c:axId val="45336832"/>
        <c:axId val="45343488"/>
      </c:barChart>
      <c:catAx>
        <c:axId val="45336832"/>
        <c:scaling>
          <c:orientation val="minMax"/>
        </c:scaling>
        <c:delete val="0"/>
        <c:axPos val="b"/>
        <c:numFmt formatCode="@" sourceLinked="1"/>
        <c:majorTickMark val="out"/>
        <c:minorTickMark val="none"/>
        <c:tickLblPos val="nextTo"/>
        <c:crossAx val="45343488"/>
        <c:crosses val="autoZero"/>
        <c:auto val="1"/>
        <c:lblAlgn val="ctr"/>
        <c:lblOffset val="100"/>
        <c:noMultiLvlLbl val="0"/>
      </c:catAx>
      <c:valAx>
        <c:axId val="45343488"/>
        <c:scaling>
          <c:orientation val="minMax"/>
          <c:max val="1"/>
          <c:min val="0"/>
        </c:scaling>
        <c:delete val="0"/>
        <c:axPos val="l"/>
        <c:majorGridlines>
          <c:spPr>
            <a:ln>
              <a:prstDash val="dash"/>
            </a:ln>
          </c:spPr>
        </c:majorGridlines>
        <c:numFmt formatCode="0%" sourceLinked="1"/>
        <c:majorTickMark val="out"/>
        <c:minorTickMark val="none"/>
        <c:tickLblPos val="nextTo"/>
        <c:crossAx val="45336832"/>
        <c:crosses val="autoZero"/>
        <c:crossBetween val="between"/>
        <c:majorUnit val="0.2"/>
      </c:valAx>
    </c:plotArea>
    <c:legend>
      <c:legendPos val="r"/>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4.9660318791074402E-2"/>
          <c:w val="0.86783237151000003"/>
          <c:h val="0.72859454085008646"/>
        </c:manualLayout>
      </c:layout>
      <c:barChart>
        <c:barDir val="col"/>
        <c:grouping val="stacked"/>
        <c:varyColors val="0"/>
        <c:ser>
          <c:idx val="0"/>
          <c:order val="0"/>
          <c:tx>
            <c:strRef>
              <c:f>Japan!$C$2</c:f>
              <c:strCache>
                <c:ptCount val="1"/>
                <c:pt idx="0">
                  <c:v>Progress (%)</c:v>
                </c:pt>
              </c:strCache>
            </c:strRef>
          </c:tx>
          <c:spPr>
            <a:solidFill>
              <a:srgbClr val="009999"/>
            </a:solidFill>
            <a:ln>
              <a:noFill/>
            </a:ln>
            <a:effectLst/>
          </c:spPr>
          <c:invertIfNegative val="0"/>
          <c:dLbls>
            <c:dLbl>
              <c:idx val="0"/>
              <c:tx>
                <c:rich>
                  <a:bodyPr/>
                  <a:lstStyle/>
                  <a:p>
                    <a:r>
                      <a:rPr lang="en-US">
                        <a:solidFill>
                          <a:schemeClr val="tx1">
                            <a:lumMod val="50000"/>
                            <a:lumOff val="50000"/>
                          </a:schemeClr>
                        </a:solidFill>
                      </a:rPr>
                      <a:t>n/a</a:t>
                    </a:r>
                    <a:endParaRPr lang="en-US" dirty="0">
                      <a:solidFill>
                        <a:schemeClr val="tx1">
                          <a:lumMod val="50000"/>
                          <a:lumOff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C6D-46F0-B5C2-F11BF8C7DD2F}"/>
                </c:ext>
              </c:extLst>
            </c:dLbl>
            <c:dLbl>
              <c:idx val="2"/>
              <c:tx>
                <c:rich>
                  <a:bodyPr/>
                  <a:lstStyle/>
                  <a:p>
                    <a:r>
                      <a:rPr lang="en-US">
                        <a:solidFill>
                          <a:schemeClr val="tx1">
                            <a:lumMod val="50000"/>
                            <a:lumOff val="50000"/>
                          </a:schemeClr>
                        </a:solidFill>
                      </a:rPr>
                      <a:t>n/a</a:t>
                    </a:r>
                    <a:endParaRPr lang="en-US" dirty="0">
                      <a:solidFill>
                        <a:schemeClr val="tx1">
                          <a:lumMod val="50000"/>
                          <a:lumOff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C6D-46F0-B5C2-F11BF8C7DD2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Japan!$B$3:$B$5</c:f>
              <c:strCache>
                <c:ptCount val="3"/>
                <c:pt idx="0">
                  <c:v>PLHIV who know
 their HIV status</c:v>
                </c:pt>
                <c:pt idx="1">
                  <c:v>PLHIV on 
treatment</c:v>
                </c:pt>
                <c:pt idx="2">
                  <c:v>PLHIV who have suppressed viral load</c:v>
                </c:pt>
              </c:strCache>
            </c:strRef>
          </c:cat>
          <c:val>
            <c:numRef>
              <c:f>Japan!$C$3:$C$5</c:f>
              <c:numCache>
                <c:formatCode>General</c:formatCode>
                <c:ptCount val="3"/>
                <c:pt idx="0">
                  <c:v>0</c:v>
                </c:pt>
                <c:pt idx="1">
                  <c:v>80</c:v>
                </c:pt>
                <c:pt idx="2">
                  <c:v>0</c:v>
                </c:pt>
              </c:numCache>
            </c:numRef>
          </c:val>
          <c:extLst>
            <c:ext xmlns:c16="http://schemas.microsoft.com/office/drawing/2014/chart" uri="{C3380CC4-5D6E-409C-BE32-E72D297353CC}">
              <c16:uniqueId val="{00000000-B293-4A96-9773-630C701E1CEC}"/>
            </c:ext>
          </c:extLst>
        </c:ser>
        <c:ser>
          <c:idx val="1"/>
          <c:order val="1"/>
          <c:tx>
            <c:strRef>
              <c:f>Japan!$D$2</c:f>
              <c:strCache>
                <c:ptCount val="1"/>
                <c:pt idx="0">
                  <c:v>Gap</c:v>
                </c:pt>
              </c:strCache>
            </c:strRef>
          </c:tx>
          <c:spPr>
            <a:pattFill prst="dkDnDiag">
              <a:fgClr>
                <a:srgbClr val="BFBFBF"/>
              </a:fgClr>
              <a:bgClr>
                <a:schemeClr val="bg1"/>
              </a:bgClr>
            </a:pattFill>
            <a:ln>
              <a:noFill/>
            </a:ln>
            <a:effectLst/>
          </c:spPr>
          <c:invertIfNegative val="0"/>
          <c:cat>
            <c:strRef>
              <c:f>Japan!$B$3:$B$5</c:f>
              <c:strCache>
                <c:ptCount val="3"/>
                <c:pt idx="0">
                  <c:v>PLHIV who know
 their HIV status</c:v>
                </c:pt>
                <c:pt idx="1">
                  <c:v>PLHIV on 
treatment</c:v>
                </c:pt>
                <c:pt idx="2">
                  <c:v>PLHIV who have suppressed viral load</c:v>
                </c:pt>
              </c:strCache>
            </c:strRef>
          </c:cat>
          <c:val>
            <c:numRef>
              <c:f>Japan!$D$3:$D$5</c:f>
              <c:numCache>
                <c:formatCode>General</c:formatCode>
                <c:ptCount val="3"/>
                <c:pt idx="0">
                  <c:v>90</c:v>
                </c:pt>
                <c:pt idx="1">
                  <c:v>0</c:v>
                </c:pt>
                <c:pt idx="2">
                  <c:v>73</c:v>
                </c:pt>
              </c:numCache>
            </c:numRef>
          </c:val>
          <c:extLst>
            <c:ext xmlns:c16="http://schemas.microsoft.com/office/drawing/2014/chart" uri="{C3380CC4-5D6E-409C-BE32-E72D297353CC}">
              <c16:uniqueId val="{00000001-B293-4A96-9773-630C701E1CEC}"/>
            </c:ext>
          </c:extLst>
        </c:ser>
        <c:dLbls>
          <c:showLegendKey val="0"/>
          <c:showVal val="0"/>
          <c:showCatName val="0"/>
          <c:showSerName val="0"/>
          <c:showPercent val="0"/>
          <c:showBubbleSize val="0"/>
        </c:dLbls>
        <c:gapWidth val="150"/>
        <c:overlap val="100"/>
        <c:axId val="136417664"/>
        <c:axId val="45629824"/>
      </c:barChart>
      <c:scatterChart>
        <c:scatterStyle val="lineMarker"/>
        <c:varyColors val="0"/>
        <c:ser>
          <c:idx val="2"/>
          <c:order val="2"/>
          <c:tx>
            <c:strRef>
              <c:f>Japan!$E$2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Japan!$B$3:$B$5</c:f>
              <c:strCache>
                <c:ptCount val="3"/>
                <c:pt idx="0">
                  <c:v>PLHIV who know
 their HIV status</c:v>
                </c:pt>
                <c:pt idx="1">
                  <c:v>PLHIV on 
treatment</c:v>
                </c:pt>
                <c:pt idx="2">
                  <c:v>PLHIV who have suppressed viral load</c:v>
                </c:pt>
              </c:strCache>
            </c:strRef>
          </c:xVal>
          <c:yVal>
            <c:numRef>
              <c:f>Japan!$E$3:$E$5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B293-4A96-9773-630C701E1CEC}"/>
            </c:ext>
          </c:extLst>
        </c:ser>
        <c:dLbls>
          <c:showLegendKey val="0"/>
          <c:showVal val="0"/>
          <c:showCatName val="0"/>
          <c:showSerName val="0"/>
          <c:showPercent val="0"/>
          <c:showBubbleSize val="0"/>
        </c:dLbls>
        <c:axId val="127961728"/>
        <c:axId val="45625728"/>
      </c:scatterChart>
      <c:catAx>
        <c:axId val="13641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629824"/>
        <c:crosses val="autoZero"/>
        <c:auto val="1"/>
        <c:lblAlgn val="ctr"/>
        <c:lblOffset val="100"/>
        <c:noMultiLvlLbl val="0"/>
      </c:catAx>
      <c:valAx>
        <c:axId val="45629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4.9338971517449183E-3"/>
              <c:y val="0"/>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417664"/>
        <c:crosses val="autoZero"/>
        <c:crossBetween val="between"/>
        <c:majorUnit val="20"/>
      </c:valAx>
      <c:valAx>
        <c:axId val="45625728"/>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7961728"/>
        <c:crosses val="max"/>
        <c:crossBetween val="midCat"/>
      </c:valAx>
      <c:valAx>
        <c:axId val="127961728"/>
        <c:scaling>
          <c:orientation val="minMax"/>
        </c:scaling>
        <c:delete val="1"/>
        <c:axPos val="b"/>
        <c:numFmt formatCode="General" sourceLinked="1"/>
        <c:majorTickMark val="out"/>
        <c:minorTickMark val="none"/>
        <c:tickLblPos val="nextTo"/>
        <c:crossAx val="456257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86275498974178"/>
          <c:y val="4.9980491479642224E-2"/>
          <c:w val="0.59684107533895536"/>
          <c:h val="0.61760277777777772"/>
        </c:manualLayout>
      </c:layout>
      <c:areaChart>
        <c:grouping val="standard"/>
        <c:varyColors val="0"/>
        <c:ser>
          <c:idx val="0"/>
          <c:order val="0"/>
          <c:tx>
            <c:strRef>
              <c:f>PLHIV_NI_Deaths_2!$G$2</c:f>
              <c:strCache>
                <c:ptCount val="1"/>
                <c:pt idx="0">
                  <c:v> New HIV infections Upper bound </c:v>
                </c:pt>
              </c:strCache>
            </c:strRef>
          </c:tx>
          <c:spPr>
            <a:solidFill>
              <a:srgbClr val="E31837">
                <a:alpha val="30000"/>
              </a:srgbClr>
            </a:solidFill>
            <a:ln w="25400">
              <a:noFill/>
            </a:ln>
          </c:spPr>
          <c:cat>
            <c:numRef>
              <c:f>PLHIV_NI_Deaths_2!$C$267:$C$297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PLHIV_NI_Deaths_2!$G$267:$G$297</c:f>
              <c:numCache>
                <c:formatCode>_-* #,##0_-;\-* #,##0_-;_-* "-"??_-;_-@_-</c:formatCode>
                <c:ptCount val="31"/>
                <c:pt idx="0">
                  <c:v>528</c:v>
                </c:pt>
                <c:pt idx="1">
                  <c:v>680</c:v>
                </c:pt>
                <c:pt idx="2">
                  <c:v>869</c:v>
                </c:pt>
                <c:pt idx="3">
                  <c:v>1060</c:v>
                </c:pt>
                <c:pt idx="4">
                  <c:v>1242</c:v>
                </c:pt>
                <c:pt idx="5">
                  <c:v>1395</c:v>
                </c:pt>
                <c:pt idx="6">
                  <c:v>1533</c:v>
                </c:pt>
                <c:pt idx="7">
                  <c:v>1582</c:v>
                </c:pt>
                <c:pt idx="8">
                  <c:v>1634</c:v>
                </c:pt>
                <c:pt idx="9">
                  <c:v>1680</c:v>
                </c:pt>
                <c:pt idx="10">
                  <c:v>1686</c:v>
                </c:pt>
                <c:pt idx="11">
                  <c:v>1677</c:v>
                </c:pt>
                <c:pt idx="12">
                  <c:v>1647</c:v>
                </c:pt>
                <c:pt idx="13">
                  <c:v>1632</c:v>
                </c:pt>
                <c:pt idx="14">
                  <c:v>1610</c:v>
                </c:pt>
                <c:pt idx="15">
                  <c:v>1593</c:v>
                </c:pt>
                <c:pt idx="16">
                  <c:v>1602</c:v>
                </c:pt>
                <c:pt idx="17">
                  <c:v>1604</c:v>
                </c:pt>
                <c:pt idx="18">
                  <c:v>1622</c:v>
                </c:pt>
                <c:pt idx="19">
                  <c:v>1623</c:v>
                </c:pt>
                <c:pt idx="20">
                  <c:v>1621</c:v>
                </c:pt>
                <c:pt idx="21">
                  <c:v>1628</c:v>
                </c:pt>
                <c:pt idx="22">
                  <c:v>1624</c:v>
                </c:pt>
                <c:pt idx="23">
                  <c:v>1618</c:v>
                </c:pt>
                <c:pt idx="24">
                  <c:v>1602</c:v>
                </c:pt>
                <c:pt idx="25">
                  <c:v>1568</c:v>
                </c:pt>
                <c:pt idx="26">
                  <c:v>1316</c:v>
                </c:pt>
                <c:pt idx="27">
                  <c:v>1140</c:v>
                </c:pt>
                <c:pt idx="28">
                  <c:v>1074</c:v>
                </c:pt>
                <c:pt idx="29">
                  <c:v>1027</c:v>
                </c:pt>
                <c:pt idx="30">
                  <c:v>936</c:v>
                </c:pt>
              </c:numCache>
            </c:numRef>
          </c:val>
          <c:extLst>
            <c:ext xmlns:c16="http://schemas.microsoft.com/office/drawing/2014/chart" uri="{C3380CC4-5D6E-409C-BE32-E72D297353CC}">
              <c16:uniqueId val="{00000000-3EAD-4AF9-ABB0-AF5D022B5F47}"/>
            </c:ext>
          </c:extLst>
        </c:ser>
        <c:ser>
          <c:idx val="2"/>
          <c:order val="2"/>
          <c:tx>
            <c:strRef>
              <c:f>PLHIV_NI_Deaths_2!$I$2</c:f>
              <c:strCache>
                <c:ptCount val="1"/>
                <c:pt idx="0">
                  <c:v> New HIV infections Lower bound </c:v>
                </c:pt>
              </c:strCache>
            </c:strRef>
          </c:tx>
          <c:spPr>
            <a:solidFill>
              <a:sysClr val="window" lastClr="FFFFFF"/>
            </a:solidFill>
            <a:ln w="25400">
              <a:solidFill>
                <a:sysClr val="window" lastClr="FFFFFF"/>
              </a:solidFill>
            </a:ln>
          </c:spPr>
          <c:cat>
            <c:numRef>
              <c:f>PLHIV_NI_Deaths_2!$C$267:$C$297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PLHIV_NI_Deaths_2!$I$267:$I$297</c:f>
              <c:numCache>
                <c:formatCode>_-* #,##0_-;\-* #,##0_-;_-* "-"??_-;_-@_-</c:formatCode>
                <c:ptCount val="31"/>
                <c:pt idx="0">
                  <c:v>298</c:v>
                </c:pt>
                <c:pt idx="1">
                  <c:v>418</c:v>
                </c:pt>
                <c:pt idx="2">
                  <c:v>553</c:v>
                </c:pt>
                <c:pt idx="3">
                  <c:v>684</c:v>
                </c:pt>
                <c:pt idx="4">
                  <c:v>804</c:v>
                </c:pt>
                <c:pt idx="5">
                  <c:v>899</c:v>
                </c:pt>
                <c:pt idx="6">
                  <c:v>980</c:v>
                </c:pt>
                <c:pt idx="7">
                  <c:v>1021</c:v>
                </c:pt>
                <c:pt idx="8">
                  <c:v>1065</c:v>
                </c:pt>
                <c:pt idx="9">
                  <c:v>1094</c:v>
                </c:pt>
                <c:pt idx="10">
                  <c:v>1108</c:v>
                </c:pt>
                <c:pt idx="11">
                  <c:v>1088</c:v>
                </c:pt>
                <c:pt idx="12">
                  <c:v>1055</c:v>
                </c:pt>
                <c:pt idx="13">
                  <c:v>1022</c:v>
                </c:pt>
                <c:pt idx="14">
                  <c:v>988</c:v>
                </c:pt>
                <c:pt idx="15">
                  <c:v>969</c:v>
                </c:pt>
                <c:pt idx="16">
                  <c:v>959</c:v>
                </c:pt>
                <c:pt idx="17">
                  <c:v>958</c:v>
                </c:pt>
                <c:pt idx="18">
                  <c:v>965</c:v>
                </c:pt>
                <c:pt idx="19">
                  <c:v>967</c:v>
                </c:pt>
                <c:pt idx="20">
                  <c:v>965</c:v>
                </c:pt>
                <c:pt idx="21">
                  <c:v>968</c:v>
                </c:pt>
                <c:pt idx="22">
                  <c:v>965</c:v>
                </c:pt>
                <c:pt idx="23">
                  <c:v>940</c:v>
                </c:pt>
                <c:pt idx="24">
                  <c:v>915</c:v>
                </c:pt>
                <c:pt idx="25">
                  <c:v>868</c:v>
                </c:pt>
                <c:pt idx="26">
                  <c:v>705</c:v>
                </c:pt>
                <c:pt idx="27">
                  <c:v>572</c:v>
                </c:pt>
                <c:pt idx="28">
                  <c:v>505</c:v>
                </c:pt>
                <c:pt idx="29">
                  <c:v>454</c:v>
                </c:pt>
                <c:pt idx="30">
                  <c:v>365</c:v>
                </c:pt>
              </c:numCache>
            </c:numRef>
          </c:val>
          <c:extLst>
            <c:ext xmlns:c16="http://schemas.microsoft.com/office/drawing/2014/chart" uri="{C3380CC4-5D6E-409C-BE32-E72D297353CC}">
              <c16:uniqueId val="{00000001-3EAD-4AF9-ABB0-AF5D022B5F47}"/>
            </c:ext>
          </c:extLst>
        </c:ser>
        <c:dLbls>
          <c:showLegendKey val="0"/>
          <c:showVal val="0"/>
          <c:showCatName val="0"/>
          <c:showSerName val="0"/>
          <c:showPercent val="0"/>
          <c:showBubbleSize val="0"/>
        </c:dLbls>
        <c:axId val="493929984"/>
        <c:axId val="493931520"/>
      </c:areaChart>
      <c:lineChart>
        <c:grouping val="standard"/>
        <c:varyColors val="0"/>
        <c:ser>
          <c:idx val="1"/>
          <c:order val="1"/>
          <c:tx>
            <c:strRef>
              <c:f>PLHIV_NI_Deaths_2!$H$2</c:f>
              <c:strCache>
                <c:ptCount val="1"/>
                <c:pt idx="0">
                  <c:v> New HIV infections </c:v>
                </c:pt>
              </c:strCache>
            </c:strRef>
          </c:tx>
          <c:spPr>
            <a:ln w="38100">
              <a:solidFill>
                <a:srgbClr val="F26B73"/>
              </a:solidFill>
            </a:ln>
          </c:spPr>
          <c:marker>
            <c:symbol val="none"/>
          </c:marker>
          <c:dLbls>
            <c:dLbl>
              <c:idx val="30"/>
              <c:tx>
                <c:rich>
                  <a:bodyPr wrap="square" lIns="38100" tIns="19050" rIns="38100" bIns="19050" anchor="ctr">
                    <a:spAutoFit/>
                  </a:bodyPr>
                  <a:lstStyle/>
                  <a:p>
                    <a:pPr>
                      <a:defRPr sz="1200"/>
                    </a:pPr>
                    <a:r>
                      <a:rPr lang="en-US" sz="1200" dirty="0"/>
                      <a:t>&lt;1000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EAD-4AF9-ABB0-AF5D022B5F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PLHIV_NI_Deaths_2!$C$267:$C$297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PLHIV_NI_Deaths_2!$H$267:$H$297</c:f>
              <c:numCache>
                <c:formatCode>_-* #,##0_-;\-* #,##0_-;_-* "-"??_-;_-@_-</c:formatCode>
                <c:ptCount val="31"/>
                <c:pt idx="0">
                  <c:v>392</c:v>
                </c:pt>
                <c:pt idx="1">
                  <c:v>539</c:v>
                </c:pt>
                <c:pt idx="2">
                  <c:v>695</c:v>
                </c:pt>
                <c:pt idx="3">
                  <c:v>855</c:v>
                </c:pt>
                <c:pt idx="4">
                  <c:v>1010</c:v>
                </c:pt>
                <c:pt idx="5">
                  <c:v>1148</c:v>
                </c:pt>
                <c:pt idx="6">
                  <c:v>1252</c:v>
                </c:pt>
                <c:pt idx="7">
                  <c:v>1305</c:v>
                </c:pt>
                <c:pt idx="8">
                  <c:v>1350</c:v>
                </c:pt>
                <c:pt idx="9">
                  <c:v>1385</c:v>
                </c:pt>
                <c:pt idx="10">
                  <c:v>1409</c:v>
                </c:pt>
                <c:pt idx="11">
                  <c:v>1417</c:v>
                </c:pt>
                <c:pt idx="12">
                  <c:v>1390</c:v>
                </c:pt>
                <c:pt idx="13">
                  <c:v>1361</c:v>
                </c:pt>
                <c:pt idx="14">
                  <c:v>1335</c:v>
                </c:pt>
                <c:pt idx="15">
                  <c:v>1317</c:v>
                </c:pt>
                <c:pt idx="16">
                  <c:v>1305</c:v>
                </c:pt>
                <c:pt idx="17">
                  <c:v>1293</c:v>
                </c:pt>
                <c:pt idx="18">
                  <c:v>1290</c:v>
                </c:pt>
                <c:pt idx="19">
                  <c:v>1282</c:v>
                </c:pt>
                <c:pt idx="20">
                  <c:v>1276</c:v>
                </c:pt>
                <c:pt idx="21">
                  <c:v>1270</c:v>
                </c:pt>
                <c:pt idx="22">
                  <c:v>1263</c:v>
                </c:pt>
                <c:pt idx="23">
                  <c:v>1248</c:v>
                </c:pt>
                <c:pt idx="24">
                  <c:v>1239</c:v>
                </c:pt>
                <c:pt idx="25">
                  <c:v>1202</c:v>
                </c:pt>
                <c:pt idx="26">
                  <c:v>1002</c:v>
                </c:pt>
                <c:pt idx="27">
                  <c:v>840</c:v>
                </c:pt>
                <c:pt idx="28">
                  <c:v>767</c:v>
                </c:pt>
                <c:pt idx="29">
                  <c:v>707</c:v>
                </c:pt>
                <c:pt idx="30">
                  <c:v>603</c:v>
                </c:pt>
              </c:numCache>
            </c:numRef>
          </c:val>
          <c:smooth val="0"/>
          <c:extLst>
            <c:ext xmlns:c16="http://schemas.microsoft.com/office/drawing/2014/chart" uri="{C3380CC4-5D6E-409C-BE32-E72D297353CC}">
              <c16:uniqueId val="{00000003-3EAD-4AF9-ABB0-AF5D022B5F47}"/>
            </c:ext>
          </c:extLst>
        </c:ser>
        <c:dLbls>
          <c:showLegendKey val="0"/>
          <c:showVal val="0"/>
          <c:showCatName val="0"/>
          <c:showSerName val="0"/>
          <c:showPercent val="0"/>
          <c:showBubbleSize val="0"/>
        </c:dLbls>
        <c:marker val="1"/>
        <c:smooth val="0"/>
        <c:axId val="493929984"/>
        <c:axId val="493931520"/>
      </c:lineChart>
      <c:catAx>
        <c:axId val="49392998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93931520"/>
        <c:crosses val="autoZero"/>
        <c:auto val="1"/>
        <c:lblAlgn val="ctr"/>
        <c:lblOffset val="100"/>
        <c:tickLblSkip val="5"/>
        <c:tickMarkSkip val="1"/>
        <c:noMultiLvlLbl val="0"/>
      </c:catAx>
      <c:valAx>
        <c:axId val="493931520"/>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93929984"/>
        <c:crosses val="autoZero"/>
        <c:crossBetween val="between"/>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56514064060577"/>
          <c:y val="2.2877253310629765E-2"/>
          <c:w val="0.78856618586393512"/>
          <c:h val="0.75047475702391619"/>
        </c:manualLayout>
      </c:layout>
      <c:barChart>
        <c:barDir val="col"/>
        <c:grouping val="clustered"/>
        <c:varyColors val="0"/>
        <c:ser>
          <c:idx val="1"/>
          <c:order val="1"/>
          <c:tx>
            <c:strRef>
              <c:f>'ART scale up'!$D$3</c:f>
              <c:strCache>
                <c:ptCount val="1"/>
                <c:pt idx="0">
                  <c:v>%PLHIV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A5D-4DE4-BA81-A43AD6BA6D8E}"/>
                </c:ext>
              </c:extLst>
            </c:dLbl>
            <c:dLbl>
              <c:idx val="1"/>
              <c:delete val="1"/>
              <c:extLst>
                <c:ext xmlns:c15="http://schemas.microsoft.com/office/drawing/2012/chart" uri="{CE6537A1-D6FC-4f65-9D91-7224C49458BB}"/>
                <c:ext xmlns:c16="http://schemas.microsoft.com/office/drawing/2014/chart" uri="{C3380CC4-5D6E-409C-BE32-E72D297353CC}">
                  <c16:uniqueId val="{00000001-CA5D-4DE4-BA81-A43AD6BA6D8E}"/>
                </c:ext>
              </c:extLst>
            </c:dLbl>
            <c:dLbl>
              <c:idx val="2"/>
              <c:delete val="1"/>
              <c:extLst>
                <c:ext xmlns:c15="http://schemas.microsoft.com/office/drawing/2012/chart" uri="{CE6537A1-D6FC-4f65-9D91-7224C49458BB}"/>
                <c:ext xmlns:c16="http://schemas.microsoft.com/office/drawing/2014/chart" uri="{C3380CC4-5D6E-409C-BE32-E72D297353CC}">
                  <c16:uniqueId val="{00000002-CA5D-4DE4-BA81-A43AD6BA6D8E}"/>
                </c:ext>
              </c:extLst>
            </c:dLbl>
            <c:dLbl>
              <c:idx val="3"/>
              <c:delete val="1"/>
              <c:extLst>
                <c:ext xmlns:c15="http://schemas.microsoft.com/office/drawing/2012/chart" uri="{CE6537A1-D6FC-4f65-9D91-7224C49458BB}"/>
                <c:ext xmlns:c16="http://schemas.microsoft.com/office/drawing/2014/chart" uri="{C3380CC4-5D6E-409C-BE32-E72D297353CC}">
                  <c16:uniqueId val="{00000003-CA5D-4DE4-BA81-A43AD6BA6D8E}"/>
                </c:ext>
              </c:extLst>
            </c:dLbl>
            <c:dLbl>
              <c:idx val="4"/>
              <c:delete val="1"/>
              <c:extLst>
                <c:ext xmlns:c15="http://schemas.microsoft.com/office/drawing/2012/chart" uri="{CE6537A1-D6FC-4f65-9D91-7224C49458BB}"/>
                <c:ext xmlns:c16="http://schemas.microsoft.com/office/drawing/2014/chart" uri="{C3380CC4-5D6E-409C-BE32-E72D297353CC}">
                  <c16:uniqueId val="{00000004-CA5D-4DE4-BA81-A43AD6BA6D8E}"/>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'ART scale up'!$B$4:$B$22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up'!$D$4:$D$22</c:f>
              <c:numCache>
                <c:formatCode>#,##0</c:formatCode>
                <c:ptCount val="19"/>
                <c:pt idx="0">
                  <c:v>25</c:v>
                </c:pt>
                <c:pt idx="1">
                  <c:v>35</c:v>
                </c:pt>
                <c:pt idx="2">
                  <c:v>42</c:v>
                </c:pt>
                <c:pt idx="3">
                  <c:v>47</c:v>
                </c:pt>
                <c:pt idx="4">
                  <c:v>50</c:v>
                </c:pt>
                <c:pt idx="5">
                  <c:v>53</c:v>
                </c:pt>
                <c:pt idx="6">
                  <c:v>54</c:v>
                </c:pt>
                <c:pt idx="7">
                  <c:v>55</c:v>
                </c:pt>
                <c:pt idx="8">
                  <c:v>56</c:v>
                </c:pt>
                <c:pt idx="9">
                  <c:v>56</c:v>
                </c:pt>
                <c:pt idx="10">
                  <c:v>56</c:v>
                </c:pt>
                <c:pt idx="11">
                  <c:v>57</c:v>
                </c:pt>
                <c:pt idx="12">
                  <c:v>57</c:v>
                </c:pt>
                <c:pt idx="13">
                  <c:v>57</c:v>
                </c:pt>
                <c:pt idx="14">
                  <c:v>58</c:v>
                </c:pt>
                <c:pt idx="15">
                  <c:v>71</c:v>
                </c:pt>
                <c:pt idx="16">
                  <c:v>78</c:v>
                </c:pt>
                <c:pt idx="17">
                  <c:v>80</c:v>
                </c:pt>
                <c:pt idx="18">
                  <c:v>80</c:v>
                </c:pt>
              </c:numCache>
            </c:numRef>
          </c:val>
          <c:extLst>
            <c:ext xmlns:c16="http://schemas.microsoft.com/office/drawing/2014/chart" uri="{C3380CC4-5D6E-409C-BE32-E72D297353CC}">
              <c16:uniqueId val="{00000005-CA5D-4DE4-BA81-A43AD6BA6D8E}"/>
            </c:ext>
          </c:extLst>
        </c:ser>
        <c:dLbls>
          <c:showLegendKey val="0"/>
          <c:showVal val="0"/>
          <c:showCatName val="0"/>
          <c:showSerName val="0"/>
          <c:showPercent val="0"/>
          <c:showBubbleSize val="0"/>
        </c:dLbls>
        <c:gapWidth val="60"/>
        <c:axId val="137294976"/>
        <c:axId val="137292800"/>
      </c:barChart>
      <c:lineChart>
        <c:grouping val="standard"/>
        <c:varyColors val="0"/>
        <c:ser>
          <c:idx val="0"/>
          <c:order val="0"/>
          <c:tx>
            <c:strRef>
              <c:f>'ART scale up'!$C$3</c:f>
              <c:strCache>
                <c:ptCount val="1"/>
                <c:pt idx="0">
                  <c:v>Number of people on ART</c:v>
                </c:pt>
              </c:strCache>
            </c:strRef>
          </c:tx>
          <c:spPr>
            <a:ln w="38100">
              <a:solidFill>
                <a:srgbClr val="00AEEF"/>
              </a:solidFill>
            </a:ln>
          </c:spPr>
          <c:marker>
            <c:symbol val="none"/>
          </c:marker>
          <c:dLbls>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A5D-4DE4-BA81-A43AD6BA6D8E}"/>
                </c:ext>
              </c:extLst>
            </c:dLbl>
            <c:numFmt formatCode="#,##0" sourceLinked="0"/>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'ART scale up'!$B$4:$B$22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up'!$C$4:$C$22</c:f>
              <c:numCache>
                <c:formatCode>#,##0</c:formatCode>
                <c:ptCount val="19"/>
                <c:pt idx="0">
                  <c:v>1564</c:v>
                </c:pt>
                <c:pt idx="1">
                  <c:v>2498</c:v>
                </c:pt>
                <c:pt idx="2">
                  <c:v>3433</c:v>
                </c:pt>
                <c:pt idx="3">
                  <c:v>4367</c:v>
                </c:pt>
                <c:pt idx="4">
                  <c:v>5301</c:v>
                </c:pt>
                <c:pt idx="5">
                  <c:v>6236</c:v>
                </c:pt>
                <c:pt idx="6">
                  <c:v>7171</c:v>
                </c:pt>
                <c:pt idx="7">
                  <c:v>8106</c:v>
                </c:pt>
                <c:pt idx="8">
                  <c:v>9042</c:v>
                </c:pt>
                <c:pt idx="9">
                  <c:v>9978</c:v>
                </c:pt>
                <c:pt idx="10" formatCode="General">
                  <c:v>10913</c:v>
                </c:pt>
                <c:pt idx="11" formatCode="General">
                  <c:v>11849</c:v>
                </c:pt>
                <c:pt idx="12" formatCode="General">
                  <c:v>12783</c:v>
                </c:pt>
                <c:pt idx="13" formatCode="General">
                  <c:v>13718</c:v>
                </c:pt>
                <c:pt idx="14" formatCode="General">
                  <c:v>14692</c:v>
                </c:pt>
                <c:pt idx="15" formatCode="General">
                  <c:v>18938</c:v>
                </c:pt>
                <c:pt idx="16" formatCode="General">
                  <c:v>21709</c:v>
                </c:pt>
                <c:pt idx="17" formatCode="General">
                  <c:v>22882</c:v>
                </c:pt>
                <c:pt idx="18" formatCode="General">
                  <c:v>23738</c:v>
                </c:pt>
              </c:numCache>
            </c:numRef>
          </c:val>
          <c:smooth val="0"/>
          <c:extLst>
            <c:ext xmlns:c16="http://schemas.microsoft.com/office/drawing/2014/chart" uri="{C3380CC4-5D6E-409C-BE32-E72D297353CC}">
              <c16:uniqueId val="{00000007-CA5D-4DE4-BA81-A43AD6BA6D8E}"/>
            </c:ext>
          </c:extLst>
        </c:ser>
        <c:dLbls>
          <c:showLegendKey val="0"/>
          <c:showVal val="0"/>
          <c:showCatName val="0"/>
          <c:showSerName val="0"/>
          <c:showPercent val="0"/>
          <c:showBubbleSize val="0"/>
        </c:dLbls>
        <c:marker val="1"/>
        <c:smooth val="0"/>
        <c:axId val="137231744"/>
        <c:axId val="137290880"/>
      </c:lineChart>
      <c:lineChart>
        <c:grouping val="standard"/>
        <c:varyColors val="0"/>
        <c:ser>
          <c:idx val="2"/>
          <c:order val="2"/>
          <c:tx>
            <c:strRef>
              <c:f>'ART scale up'!$E$3</c:f>
              <c:strCache>
                <c:ptCount val="1"/>
                <c:pt idx="0">
                  <c:v>%PLHIV on ART - Lower</c:v>
                </c:pt>
              </c:strCache>
            </c:strRef>
          </c:tx>
          <c:spPr>
            <a:ln>
              <a:noFill/>
            </a:ln>
          </c:spPr>
          <c:marker>
            <c:symbol val="dash"/>
            <c:size val="8"/>
            <c:spPr>
              <a:solidFill>
                <a:sysClr val="windowText" lastClr="000000"/>
              </a:solidFill>
              <a:ln>
                <a:solidFill>
                  <a:sysClr val="windowText" lastClr="000000"/>
                </a:solidFill>
              </a:ln>
            </c:spPr>
          </c:marker>
          <c:cat>
            <c:numRef>
              <c:f>'ART scale up'!$B$4:$B$22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up'!$E$4:$E$22</c:f>
              <c:numCache>
                <c:formatCode>#,##0</c:formatCode>
                <c:ptCount val="19"/>
                <c:pt idx="0">
                  <c:v>21</c:v>
                </c:pt>
                <c:pt idx="1">
                  <c:v>29</c:v>
                </c:pt>
                <c:pt idx="2">
                  <c:v>35</c:v>
                </c:pt>
                <c:pt idx="3">
                  <c:v>38</c:v>
                </c:pt>
                <c:pt idx="4">
                  <c:v>41</c:v>
                </c:pt>
                <c:pt idx="5">
                  <c:v>43</c:v>
                </c:pt>
                <c:pt idx="6">
                  <c:v>44</c:v>
                </c:pt>
                <c:pt idx="7">
                  <c:v>45</c:v>
                </c:pt>
                <c:pt idx="8">
                  <c:v>46</c:v>
                </c:pt>
                <c:pt idx="9">
                  <c:v>47</c:v>
                </c:pt>
                <c:pt idx="10">
                  <c:v>47</c:v>
                </c:pt>
                <c:pt idx="11">
                  <c:v>47</c:v>
                </c:pt>
                <c:pt idx="12">
                  <c:v>48</c:v>
                </c:pt>
                <c:pt idx="13">
                  <c:v>48</c:v>
                </c:pt>
                <c:pt idx="14">
                  <c:v>49</c:v>
                </c:pt>
                <c:pt idx="15">
                  <c:v>60</c:v>
                </c:pt>
                <c:pt idx="16">
                  <c:v>66</c:v>
                </c:pt>
                <c:pt idx="17">
                  <c:v>67</c:v>
                </c:pt>
                <c:pt idx="18">
                  <c:v>68</c:v>
                </c:pt>
              </c:numCache>
            </c:numRef>
          </c:val>
          <c:smooth val="0"/>
          <c:extLst>
            <c:ext xmlns:c16="http://schemas.microsoft.com/office/drawing/2014/chart" uri="{C3380CC4-5D6E-409C-BE32-E72D297353CC}">
              <c16:uniqueId val="{00000008-CA5D-4DE4-BA81-A43AD6BA6D8E}"/>
            </c:ext>
          </c:extLst>
        </c:ser>
        <c:ser>
          <c:idx val="3"/>
          <c:order val="3"/>
          <c:tx>
            <c:strRef>
              <c:f>'ART scale up'!$F$3</c:f>
              <c:strCache>
                <c:ptCount val="1"/>
                <c:pt idx="0">
                  <c:v>%PLHIV on ART - Upper</c:v>
                </c:pt>
              </c:strCache>
            </c:strRef>
          </c:tx>
          <c:spPr>
            <a:ln>
              <a:noFill/>
            </a:ln>
          </c:spPr>
          <c:marker>
            <c:symbol val="dash"/>
            <c:size val="8"/>
            <c:spPr>
              <a:solidFill>
                <a:sysClr val="windowText" lastClr="000000"/>
              </a:solidFill>
              <a:ln>
                <a:solidFill>
                  <a:sysClr val="windowText" lastClr="000000"/>
                </a:solidFill>
              </a:ln>
            </c:spPr>
          </c:marker>
          <c:cat>
            <c:numRef>
              <c:f>'ART scale up'!$B$4:$B$22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up'!$F$4:$F$22</c:f>
              <c:numCache>
                <c:formatCode>#,##0</c:formatCode>
                <c:ptCount val="19"/>
                <c:pt idx="0">
                  <c:v>30</c:v>
                </c:pt>
                <c:pt idx="1">
                  <c:v>41</c:v>
                </c:pt>
                <c:pt idx="2">
                  <c:v>49</c:v>
                </c:pt>
                <c:pt idx="3">
                  <c:v>54</c:v>
                </c:pt>
                <c:pt idx="4">
                  <c:v>58</c:v>
                </c:pt>
                <c:pt idx="5">
                  <c:v>61</c:v>
                </c:pt>
                <c:pt idx="6">
                  <c:v>63</c:v>
                </c:pt>
                <c:pt idx="7">
                  <c:v>64</c:v>
                </c:pt>
                <c:pt idx="8">
                  <c:v>64</c:v>
                </c:pt>
                <c:pt idx="9">
                  <c:v>65</c:v>
                </c:pt>
                <c:pt idx="10">
                  <c:v>65</c:v>
                </c:pt>
                <c:pt idx="11">
                  <c:v>65</c:v>
                </c:pt>
                <c:pt idx="12">
                  <c:v>66</c:v>
                </c:pt>
                <c:pt idx="13">
                  <c:v>66</c:v>
                </c:pt>
                <c:pt idx="14">
                  <c:v>67</c:v>
                </c:pt>
                <c:pt idx="15">
                  <c:v>82</c:v>
                </c:pt>
                <c:pt idx="16">
                  <c:v>90</c:v>
                </c:pt>
                <c:pt idx="17">
                  <c:v>91</c:v>
                </c:pt>
                <c:pt idx="18">
                  <c:v>92</c:v>
                </c:pt>
              </c:numCache>
            </c:numRef>
          </c:val>
          <c:smooth val="0"/>
          <c:extLst>
            <c:ext xmlns:c16="http://schemas.microsoft.com/office/drawing/2014/chart" uri="{C3380CC4-5D6E-409C-BE32-E72D297353CC}">
              <c16:uniqueId val="{00000009-CA5D-4DE4-BA81-A43AD6BA6D8E}"/>
            </c:ext>
          </c:extLst>
        </c:ser>
        <c:dLbls>
          <c:showLegendKey val="0"/>
          <c:showVal val="0"/>
          <c:showCatName val="0"/>
          <c:showSerName val="0"/>
          <c:showPercent val="0"/>
          <c:showBubbleSize val="0"/>
        </c:dLbls>
        <c:hiLowLines/>
        <c:marker val="1"/>
        <c:smooth val="0"/>
        <c:axId val="137294976"/>
        <c:axId val="137292800"/>
      </c:lineChart>
      <c:catAx>
        <c:axId val="137231744"/>
        <c:scaling>
          <c:orientation val="minMax"/>
        </c:scaling>
        <c:delete val="0"/>
        <c:axPos val="b"/>
        <c:numFmt formatCode="General" sourceLinked="1"/>
        <c:majorTickMark val="out"/>
        <c:minorTickMark val="none"/>
        <c:tickLblPos val="nextTo"/>
        <c:crossAx val="137290880"/>
        <c:crosses val="autoZero"/>
        <c:auto val="1"/>
        <c:lblAlgn val="ctr"/>
        <c:lblOffset val="100"/>
        <c:noMultiLvlLbl val="0"/>
      </c:catAx>
      <c:valAx>
        <c:axId val="137290880"/>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137231744"/>
        <c:crosses val="autoZero"/>
        <c:crossBetween val="between"/>
      </c:valAx>
      <c:valAx>
        <c:axId val="137292800"/>
        <c:scaling>
          <c:orientation val="minMax"/>
          <c:max val="100"/>
          <c:min val="0"/>
        </c:scaling>
        <c:delete val="0"/>
        <c:axPos val="r"/>
        <c:title>
          <c:tx>
            <c:rich>
              <a:bodyPr rot="-5400000" vert="horz"/>
              <a:lstStyle/>
              <a:p>
                <a:pPr>
                  <a:defRPr/>
                </a:pPr>
                <a:r>
                  <a:rPr lang="en-US"/>
                  <a:t>ART coverage (%)</a:t>
                </a:r>
              </a:p>
            </c:rich>
          </c:tx>
          <c:overlay val="0"/>
        </c:title>
        <c:numFmt formatCode="#,##0" sourceLinked="1"/>
        <c:majorTickMark val="out"/>
        <c:minorTickMark val="none"/>
        <c:tickLblPos val="nextTo"/>
        <c:crossAx val="137294976"/>
        <c:crosses val="max"/>
        <c:crossBetween val="between"/>
        <c:majorUnit val="20"/>
      </c:valAx>
      <c:catAx>
        <c:axId val="137294976"/>
        <c:scaling>
          <c:orientation val="minMax"/>
        </c:scaling>
        <c:delete val="1"/>
        <c:axPos val="b"/>
        <c:numFmt formatCode="General" sourceLinked="1"/>
        <c:majorTickMark val="out"/>
        <c:minorTickMark val="none"/>
        <c:tickLblPos val="nextTo"/>
        <c:crossAx val="137292800"/>
        <c:crosses val="autoZero"/>
        <c:auto val="1"/>
        <c:lblAlgn val="ctr"/>
        <c:lblOffset val="100"/>
        <c:noMultiLvlLbl val="0"/>
      </c:catAx>
    </c:plotArea>
    <c:legend>
      <c:legendPos val="b"/>
      <c:legendEntry>
        <c:idx val="2"/>
        <c:delete val="1"/>
      </c:legendEntry>
      <c:legendEntry>
        <c:idx val="3"/>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FF5050"/>
            </a:solidFill>
            <a:ln>
              <a:noFill/>
            </a:ln>
            <a:effectLst/>
          </c:spPr>
          <c:invertIfNegative val="0"/>
          <c:dPt>
            <c:idx val="1"/>
            <c:invertIfNegative val="0"/>
            <c:bubble3D val="0"/>
            <c:spPr>
              <a:solidFill>
                <a:srgbClr val="00B0F0"/>
              </a:solidFill>
              <a:ln>
                <a:noFill/>
              </a:ln>
              <a:effectLst/>
            </c:spPr>
            <c:extLst>
              <c:ext xmlns:c16="http://schemas.microsoft.com/office/drawing/2014/chart" uri="{C3380CC4-5D6E-409C-BE32-E72D297353CC}">
                <c16:uniqueId val="{00000001-DACA-43AE-B61C-7CBF29E4EB9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Sheet5!$F$16:$F$18</c:f>
              <c:strCache>
                <c:ptCount val="3"/>
                <c:pt idx="0">
                  <c:v>MSM (2015)</c:v>
                </c:pt>
                <c:pt idx="1">
                  <c:v>FSW (2011)</c:v>
                </c:pt>
                <c:pt idx="2">
                  <c:v>PWID</c:v>
                </c:pt>
              </c:strCache>
            </c:strRef>
          </c:cat>
          <c:val>
            <c:numRef>
              <c:f>Sheet5!$G$16:$G$18</c:f>
              <c:numCache>
                <c:formatCode>0</c:formatCode>
                <c:ptCount val="3"/>
                <c:pt idx="0">
                  <c:v>40.5</c:v>
                </c:pt>
                <c:pt idx="1">
                  <c:v>76.09</c:v>
                </c:pt>
              </c:numCache>
            </c:numRef>
          </c:val>
          <c:extLst>
            <c:ext xmlns:c16="http://schemas.microsoft.com/office/drawing/2014/chart" uri="{C3380CC4-5D6E-409C-BE32-E72D297353CC}">
              <c16:uniqueId val="{00000000-DACA-43AE-B61C-7CBF29E4EB9E}"/>
            </c:ext>
          </c:extLst>
        </c:ser>
        <c:dLbls>
          <c:showLegendKey val="0"/>
          <c:showVal val="0"/>
          <c:showCatName val="0"/>
          <c:showSerName val="0"/>
          <c:showPercent val="0"/>
          <c:showBubbleSize val="0"/>
        </c:dLbls>
        <c:gapWidth val="219"/>
        <c:overlap val="-27"/>
        <c:axId val="138464640"/>
        <c:axId val="138470528"/>
      </c:barChart>
      <c:catAx>
        <c:axId val="13846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470528"/>
        <c:crosses val="autoZero"/>
        <c:auto val="1"/>
        <c:lblAlgn val="ctr"/>
        <c:lblOffset val="100"/>
        <c:noMultiLvlLbl val="0"/>
      </c:catAx>
      <c:valAx>
        <c:axId val="138470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464640"/>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7011553162057"/>
          <c:y val="4.9980491479642224E-2"/>
          <c:w val="0.63764071931326893"/>
          <c:h val="0.61760277777777772"/>
        </c:manualLayout>
      </c:layout>
      <c:areaChart>
        <c:grouping val="standard"/>
        <c:varyColors val="0"/>
        <c:ser>
          <c:idx val="0"/>
          <c:order val="0"/>
          <c:tx>
            <c:strRef>
              <c:f>PLHIV_NI_Deaths_2!$J$2</c:f>
              <c:strCache>
                <c:ptCount val="1"/>
                <c:pt idx="0">
                  <c:v> AIDS-related deaths Upper bound </c:v>
                </c:pt>
              </c:strCache>
            </c:strRef>
          </c:tx>
          <c:spPr>
            <a:solidFill>
              <a:srgbClr val="00A99A">
                <a:alpha val="30000"/>
              </a:srgbClr>
            </a:solidFill>
            <a:ln w="25400">
              <a:noFill/>
            </a:ln>
          </c:spPr>
          <c:cat>
            <c:numRef>
              <c:f>PLHIV_NI_Deaths_2!$C$267:$C$297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PLHIV_NI_Deaths_2!$J$267:$J$297</c:f>
              <c:numCache>
                <c:formatCode>_-* #,##0_-;\-* #,##0_-;_-* "-"??_-;_-@_-</c:formatCode>
                <c:ptCount val="31"/>
                <c:pt idx="0">
                  <c:v>35</c:v>
                </c:pt>
                <c:pt idx="1">
                  <c:v>54</c:v>
                </c:pt>
                <c:pt idx="2">
                  <c:v>81</c:v>
                </c:pt>
                <c:pt idx="3">
                  <c:v>116</c:v>
                </c:pt>
                <c:pt idx="4">
                  <c:v>158</c:v>
                </c:pt>
                <c:pt idx="5">
                  <c:v>210</c:v>
                </c:pt>
                <c:pt idx="6">
                  <c:v>248</c:v>
                </c:pt>
                <c:pt idx="7">
                  <c:v>199</c:v>
                </c:pt>
                <c:pt idx="8">
                  <c:v>198</c:v>
                </c:pt>
                <c:pt idx="9">
                  <c:v>228</c:v>
                </c:pt>
                <c:pt idx="10">
                  <c:v>277</c:v>
                </c:pt>
                <c:pt idx="11">
                  <c:v>317</c:v>
                </c:pt>
                <c:pt idx="12">
                  <c:v>242</c:v>
                </c:pt>
                <c:pt idx="13">
                  <c:v>199</c:v>
                </c:pt>
                <c:pt idx="14">
                  <c:v>179</c:v>
                </c:pt>
                <c:pt idx="15">
                  <c:v>173</c:v>
                </c:pt>
                <c:pt idx="16">
                  <c:v>174</c:v>
                </c:pt>
                <c:pt idx="17">
                  <c:v>184</c:v>
                </c:pt>
                <c:pt idx="18">
                  <c:v>210</c:v>
                </c:pt>
                <c:pt idx="19">
                  <c:v>238</c:v>
                </c:pt>
                <c:pt idx="20">
                  <c:v>267</c:v>
                </c:pt>
                <c:pt idx="21">
                  <c:v>283</c:v>
                </c:pt>
                <c:pt idx="22">
                  <c:v>304</c:v>
                </c:pt>
                <c:pt idx="23">
                  <c:v>334</c:v>
                </c:pt>
                <c:pt idx="24">
                  <c:v>361</c:v>
                </c:pt>
                <c:pt idx="25">
                  <c:v>342</c:v>
                </c:pt>
                <c:pt idx="26">
                  <c:v>182</c:v>
                </c:pt>
                <c:pt idx="27">
                  <c:v>128</c:v>
                </c:pt>
                <c:pt idx="28">
                  <c:v>103</c:v>
                </c:pt>
                <c:pt idx="29">
                  <c:v>100</c:v>
                </c:pt>
                <c:pt idx="30">
                  <c:v>99</c:v>
                </c:pt>
              </c:numCache>
            </c:numRef>
          </c:val>
          <c:extLst>
            <c:ext xmlns:c16="http://schemas.microsoft.com/office/drawing/2014/chart" uri="{C3380CC4-5D6E-409C-BE32-E72D297353CC}">
              <c16:uniqueId val="{00000000-FF7F-41B7-B88A-ABC2900C9AC8}"/>
            </c:ext>
          </c:extLst>
        </c:ser>
        <c:ser>
          <c:idx val="2"/>
          <c:order val="2"/>
          <c:tx>
            <c:strRef>
              <c:f>PLHIV_NI_Deaths_2!$L$2</c:f>
              <c:strCache>
                <c:ptCount val="1"/>
                <c:pt idx="0">
                  <c:v> AIDS-related deaths Lower bound </c:v>
                </c:pt>
              </c:strCache>
            </c:strRef>
          </c:tx>
          <c:spPr>
            <a:solidFill>
              <a:sysClr val="window" lastClr="FFFFFF"/>
            </a:solidFill>
            <a:ln w="25400">
              <a:solidFill>
                <a:sysClr val="window" lastClr="FFFFFF"/>
              </a:solidFill>
            </a:ln>
          </c:spPr>
          <c:cat>
            <c:numRef>
              <c:f>PLHIV_NI_Deaths_2!$C$267:$C$297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PLHIV_NI_Deaths_2!$L$267:$L$297</c:f>
              <c:numCache>
                <c:formatCode>_-* #,##0_-;\-* #,##0_-;_-* "-"??_-;_-@_-</c:formatCode>
                <c:ptCount val="31"/>
                <c:pt idx="0">
                  <c:v>11</c:v>
                </c:pt>
                <c:pt idx="1">
                  <c:v>20</c:v>
                </c:pt>
                <c:pt idx="2">
                  <c:v>34</c:v>
                </c:pt>
                <c:pt idx="3">
                  <c:v>54</c:v>
                </c:pt>
                <c:pt idx="4">
                  <c:v>80</c:v>
                </c:pt>
                <c:pt idx="5">
                  <c:v>113</c:v>
                </c:pt>
                <c:pt idx="6">
                  <c:v>138</c:v>
                </c:pt>
                <c:pt idx="7">
                  <c:v>101</c:v>
                </c:pt>
                <c:pt idx="8">
                  <c:v>93</c:v>
                </c:pt>
                <c:pt idx="9">
                  <c:v>105</c:v>
                </c:pt>
                <c:pt idx="10">
                  <c:v>125</c:v>
                </c:pt>
                <c:pt idx="11">
                  <c:v>146</c:v>
                </c:pt>
                <c:pt idx="12">
                  <c:v>119</c:v>
                </c:pt>
                <c:pt idx="13">
                  <c:v>98</c:v>
                </c:pt>
                <c:pt idx="14">
                  <c:v>86</c:v>
                </c:pt>
                <c:pt idx="15">
                  <c:v>80</c:v>
                </c:pt>
                <c:pt idx="16">
                  <c:v>78</c:v>
                </c:pt>
                <c:pt idx="17">
                  <c:v>78</c:v>
                </c:pt>
                <c:pt idx="18">
                  <c:v>84</c:v>
                </c:pt>
                <c:pt idx="19">
                  <c:v>91</c:v>
                </c:pt>
                <c:pt idx="20">
                  <c:v>100</c:v>
                </c:pt>
                <c:pt idx="21">
                  <c:v>105</c:v>
                </c:pt>
                <c:pt idx="22">
                  <c:v>113</c:v>
                </c:pt>
                <c:pt idx="23">
                  <c:v>123</c:v>
                </c:pt>
                <c:pt idx="24">
                  <c:v>134</c:v>
                </c:pt>
                <c:pt idx="25">
                  <c:v>135</c:v>
                </c:pt>
                <c:pt idx="26">
                  <c:v>94</c:v>
                </c:pt>
                <c:pt idx="27">
                  <c:v>66</c:v>
                </c:pt>
                <c:pt idx="28">
                  <c:v>50</c:v>
                </c:pt>
                <c:pt idx="29">
                  <c:v>46</c:v>
                </c:pt>
                <c:pt idx="30">
                  <c:v>45</c:v>
                </c:pt>
              </c:numCache>
            </c:numRef>
          </c:val>
          <c:extLst>
            <c:ext xmlns:c16="http://schemas.microsoft.com/office/drawing/2014/chart" uri="{C3380CC4-5D6E-409C-BE32-E72D297353CC}">
              <c16:uniqueId val="{00000001-FF7F-41B7-B88A-ABC2900C9AC8}"/>
            </c:ext>
          </c:extLst>
        </c:ser>
        <c:dLbls>
          <c:showLegendKey val="0"/>
          <c:showVal val="0"/>
          <c:showCatName val="0"/>
          <c:showSerName val="0"/>
          <c:showPercent val="0"/>
          <c:showBubbleSize val="0"/>
        </c:dLbls>
        <c:axId val="484695040"/>
        <c:axId val="488172544"/>
      </c:areaChart>
      <c:lineChart>
        <c:grouping val="standard"/>
        <c:varyColors val="0"/>
        <c:ser>
          <c:idx val="1"/>
          <c:order val="1"/>
          <c:tx>
            <c:strRef>
              <c:f>PLHIV_NI_Deaths_2!$K$2</c:f>
              <c:strCache>
                <c:ptCount val="1"/>
                <c:pt idx="0">
                  <c:v> AIDS-related deaths </c:v>
                </c:pt>
              </c:strCache>
            </c:strRef>
          </c:tx>
          <c:spPr>
            <a:ln w="38100">
              <a:solidFill>
                <a:srgbClr val="00A99A"/>
              </a:solidFill>
            </a:ln>
          </c:spPr>
          <c:marker>
            <c:symbol val="none"/>
          </c:marker>
          <c:dLbls>
            <c:dLbl>
              <c:idx val="30"/>
              <c:tx>
                <c:rich>
                  <a:bodyPr wrap="square" lIns="38100" tIns="19050" rIns="38100" bIns="19050" anchor="ctr">
                    <a:spAutoFit/>
                  </a:bodyPr>
                  <a:lstStyle/>
                  <a:p>
                    <a:pPr>
                      <a:defRPr sz="1200"/>
                    </a:pPr>
                    <a:r>
                      <a:rPr lang="en-US" sz="1200" dirty="0"/>
                      <a:t>&lt;100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F7F-41B7-B88A-ABC2900C9AC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PLHIV_NI_Deaths_2!$C$267:$C$297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PLHIV_NI_Deaths_2!$K$267:$K$297</c:f>
              <c:numCache>
                <c:formatCode>_-* #,##0_-;\-* #,##0_-;_-* "-"??_-;_-@_-</c:formatCode>
                <c:ptCount val="31"/>
                <c:pt idx="0">
                  <c:v>18</c:v>
                </c:pt>
                <c:pt idx="1">
                  <c:v>32</c:v>
                </c:pt>
                <c:pt idx="2">
                  <c:v>50</c:v>
                </c:pt>
                <c:pt idx="3">
                  <c:v>76</c:v>
                </c:pt>
                <c:pt idx="4">
                  <c:v>109</c:v>
                </c:pt>
                <c:pt idx="5">
                  <c:v>153</c:v>
                </c:pt>
                <c:pt idx="6">
                  <c:v>184</c:v>
                </c:pt>
                <c:pt idx="7">
                  <c:v>140</c:v>
                </c:pt>
                <c:pt idx="8">
                  <c:v>136</c:v>
                </c:pt>
                <c:pt idx="9">
                  <c:v>154</c:v>
                </c:pt>
                <c:pt idx="10">
                  <c:v>185</c:v>
                </c:pt>
                <c:pt idx="11">
                  <c:v>214</c:v>
                </c:pt>
                <c:pt idx="12">
                  <c:v>167</c:v>
                </c:pt>
                <c:pt idx="13">
                  <c:v>135</c:v>
                </c:pt>
                <c:pt idx="14">
                  <c:v>120</c:v>
                </c:pt>
                <c:pt idx="15">
                  <c:v>113</c:v>
                </c:pt>
                <c:pt idx="16">
                  <c:v>112</c:v>
                </c:pt>
                <c:pt idx="17">
                  <c:v>116</c:v>
                </c:pt>
                <c:pt idx="18">
                  <c:v>131</c:v>
                </c:pt>
                <c:pt idx="19">
                  <c:v>149</c:v>
                </c:pt>
                <c:pt idx="20">
                  <c:v>167</c:v>
                </c:pt>
                <c:pt idx="21">
                  <c:v>181</c:v>
                </c:pt>
                <c:pt idx="22">
                  <c:v>198</c:v>
                </c:pt>
                <c:pt idx="23">
                  <c:v>219</c:v>
                </c:pt>
                <c:pt idx="24">
                  <c:v>238</c:v>
                </c:pt>
                <c:pt idx="25">
                  <c:v>228</c:v>
                </c:pt>
                <c:pt idx="26">
                  <c:v>136</c:v>
                </c:pt>
                <c:pt idx="27">
                  <c:v>94</c:v>
                </c:pt>
                <c:pt idx="28">
                  <c:v>75</c:v>
                </c:pt>
                <c:pt idx="29">
                  <c:v>71</c:v>
                </c:pt>
                <c:pt idx="30">
                  <c:v>71</c:v>
                </c:pt>
              </c:numCache>
            </c:numRef>
          </c:val>
          <c:smooth val="0"/>
          <c:extLst>
            <c:ext xmlns:c16="http://schemas.microsoft.com/office/drawing/2014/chart" uri="{C3380CC4-5D6E-409C-BE32-E72D297353CC}">
              <c16:uniqueId val="{00000003-FF7F-41B7-B88A-ABC2900C9AC8}"/>
            </c:ext>
          </c:extLst>
        </c:ser>
        <c:dLbls>
          <c:showLegendKey val="0"/>
          <c:showVal val="0"/>
          <c:showCatName val="0"/>
          <c:showSerName val="0"/>
          <c:showPercent val="0"/>
          <c:showBubbleSize val="0"/>
        </c:dLbls>
        <c:marker val="1"/>
        <c:smooth val="0"/>
        <c:axId val="484695040"/>
        <c:axId val="488172544"/>
      </c:lineChart>
      <c:catAx>
        <c:axId val="48469504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88172544"/>
        <c:crosses val="autoZero"/>
        <c:auto val="1"/>
        <c:lblAlgn val="ctr"/>
        <c:lblOffset val="100"/>
        <c:tickLblSkip val="5"/>
        <c:tickMarkSkip val="1"/>
        <c:noMultiLvlLbl val="0"/>
      </c:catAx>
      <c:valAx>
        <c:axId val="488172544"/>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84695040"/>
        <c:crosses val="autoZero"/>
        <c:crossBetween val="between"/>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Values!$C$2</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FBC-4A45-85C5-33689CD11D4B}"/>
                </c:ext>
              </c:extLst>
            </c:dLbl>
            <c:dLbl>
              <c:idx val="1"/>
              <c:delete val="1"/>
              <c:extLst>
                <c:ext xmlns:c15="http://schemas.microsoft.com/office/drawing/2012/chart" uri="{CE6537A1-D6FC-4f65-9D91-7224C49458BB}"/>
                <c:ext xmlns:c16="http://schemas.microsoft.com/office/drawing/2014/chart" uri="{C3380CC4-5D6E-409C-BE32-E72D297353CC}">
                  <c16:uniqueId val="{00000001-FFBC-4A45-85C5-33689CD11D4B}"/>
                </c:ext>
              </c:extLst>
            </c:dLbl>
            <c:dLbl>
              <c:idx val="2"/>
              <c:delete val="1"/>
              <c:extLst>
                <c:ext xmlns:c15="http://schemas.microsoft.com/office/drawing/2012/chart" uri="{CE6537A1-D6FC-4f65-9D91-7224C49458BB}"/>
                <c:ext xmlns:c16="http://schemas.microsoft.com/office/drawing/2014/chart" uri="{C3380CC4-5D6E-409C-BE32-E72D297353CC}">
                  <c16:uniqueId val="{00000002-FFBC-4A45-85C5-33689CD11D4B}"/>
                </c:ext>
              </c:extLst>
            </c:dLbl>
            <c:dLbl>
              <c:idx val="3"/>
              <c:delete val="1"/>
              <c:extLst>
                <c:ext xmlns:c15="http://schemas.microsoft.com/office/drawing/2012/chart" uri="{CE6537A1-D6FC-4f65-9D91-7224C49458BB}"/>
                <c:ext xmlns:c16="http://schemas.microsoft.com/office/drawing/2014/chart" uri="{C3380CC4-5D6E-409C-BE32-E72D297353CC}">
                  <c16:uniqueId val="{00000003-FFBC-4A45-85C5-33689CD11D4B}"/>
                </c:ext>
              </c:extLst>
            </c:dLbl>
            <c:dLbl>
              <c:idx val="4"/>
              <c:delete val="1"/>
              <c:extLst>
                <c:ext xmlns:c15="http://schemas.microsoft.com/office/drawing/2012/chart" uri="{CE6537A1-D6FC-4f65-9D91-7224C49458BB}"/>
                <c:ext xmlns:c16="http://schemas.microsoft.com/office/drawing/2014/chart" uri="{C3380CC4-5D6E-409C-BE32-E72D297353CC}">
                  <c16:uniqueId val="{00000004-FFBC-4A45-85C5-33689CD11D4B}"/>
                </c:ext>
              </c:extLst>
            </c:dLbl>
            <c:dLbl>
              <c:idx val="5"/>
              <c:delete val="1"/>
              <c:extLst>
                <c:ext xmlns:c15="http://schemas.microsoft.com/office/drawing/2012/chart" uri="{CE6537A1-D6FC-4f65-9D91-7224C49458BB}"/>
                <c:ext xmlns:c16="http://schemas.microsoft.com/office/drawing/2014/chart" uri="{C3380CC4-5D6E-409C-BE32-E72D297353CC}">
                  <c16:uniqueId val="{00000005-FFBC-4A45-85C5-33689CD11D4B}"/>
                </c:ext>
              </c:extLst>
            </c:dLbl>
            <c:dLbl>
              <c:idx val="6"/>
              <c:delete val="1"/>
              <c:extLst>
                <c:ext xmlns:c15="http://schemas.microsoft.com/office/drawing/2012/chart" uri="{CE6537A1-D6FC-4f65-9D91-7224C49458BB}"/>
                <c:ext xmlns:c16="http://schemas.microsoft.com/office/drawing/2014/chart" uri="{C3380CC4-5D6E-409C-BE32-E72D297353CC}">
                  <c16:uniqueId val="{00000006-FFBC-4A45-85C5-33689CD11D4B}"/>
                </c:ext>
              </c:extLst>
            </c:dLbl>
            <c:dLbl>
              <c:idx val="7"/>
              <c:delete val="1"/>
              <c:extLst>
                <c:ext xmlns:c15="http://schemas.microsoft.com/office/drawing/2012/chart" uri="{CE6537A1-D6FC-4f65-9D91-7224C49458BB}"/>
                <c:ext xmlns:c16="http://schemas.microsoft.com/office/drawing/2014/chart" uri="{C3380CC4-5D6E-409C-BE32-E72D297353CC}">
                  <c16:uniqueId val="{00000007-FFBC-4A45-85C5-33689CD11D4B}"/>
                </c:ext>
              </c:extLst>
            </c:dLbl>
            <c:dLbl>
              <c:idx val="8"/>
              <c:delete val="1"/>
              <c:extLst>
                <c:ext xmlns:c15="http://schemas.microsoft.com/office/drawing/2012/chart" uri="{CE6537A1-D6FC-4f65-9D91-7224C49458BB}"/>
                <c:ext xmlns:c16="http://schemas.microsoft.com/office/drawing/2014/chart" uri="{C3380CC4-5D6E-409C-BE32-E72D297353CC}">
                  <c16:uniqueId val="{00000008-FFBC-4A45-85C5-33689CD11D4B}"/>
                </c:ext>
              </c:extLst>
            </c:dLbl>
            <c:dLbl>
              <c:idx val="9"/>
              <c:delete val="1"/>
              <c:extLst>
                <c:ext xmlns:c15="http://schemas.microsoft.com/office/drawing/2012/chart" uri="{CE6537A1-D6FC-4f65-9D91-7224C49458BB}"/>
                <c:ext xmlns:c16="http://schemas.microsoft.com/office/drawing/2014/chart" uri="{C3380CC4-5D6E-409C-BE32-E72D297353CC}">
                  <c16:uniqueId val="{00000009-FFBC-4A45-85C5-33689CD11D4B}"/>
                </c:ext>
              </c:extLst>
            </c:dLbl>
            <c:dLbl>
              <c:idx val="10"/>
              <c:delete val="1"/>
              <c:extLst>
                <c:ext xmlns:c15="http://schemas.microsoft.com/office/drawing/2012/chart" uri="{CE6537A1-D6FC-4f65-9D91-7224C49458BB}"/>
                <c:ext xmlns:c16="http://schemas.microsoft.com/office/drawing/2014/chart" uri="{C3380CC4-5D6E-409C-BE32-E72D297353CC}">
                  <c16:uniqueId val="{0000000A-FFBC-4A45-85C5-33689CD11D4B}"/>
                </c:ext>
              </c:extLst>
            </c:dLbl>
            <c:dLbl>
              <c:idx val="11"/>
              <c:delete val="1"/>
              <c:extLst>
                <c:ext xmlns:c15="http://schemas.microsoft.com/office/drawing/2012/chart" uri="{CE6537A1-D6FC-4f65-9D91-7224C49458BB}"/>
                <c:ext xmlns:c16="http://schemas.microsoft.com/office/drawing/2014/chart" uri="{C3380CC4-5D6E-409C-BE32-E72D297353CC}">
                  <c16:uniqueId val="{0000000B-FFBC-4A45-85C5-33689CD11D4B}"/>
                </c:ext>
              </c:extLst>
            </c:dLbl>
            <c:dLbl>
              <c:idx val="12"/>
              <c:delete val="1"/>
              <c:extLst>
                <c:ext xmlns:c15="http://schemas.microsoft.com/office/drawing/2012/chart" uri="{CE6537A1-D6FC-4f65-9D91-7224C49458BB}"/>
                <c:ext xmlns:c16="http://schemas.microsoft.com/office/drawing/2014/chart" uri="{C3380CC4-5D6E-409C-BE32-E72D297353CC}">
                  <c16:uniqueId val="{0000000C-FFBC-4A45-85C5-33689CD11D4B}"/>
                </c:ext>
              </c:extLst>
            </c:dLbl>
            <c:dLbl>
              <c:idx val="13"/>
              <c:delete val="1"/>
              <c:extLst>
                <c:ext xmlns:c15="http://schemas.microsoft.com/office/drawing/2012/chart" uri="{CE6537A1-D6FC-4f65-9D91-7224C49458BB}"/>
                <c:ext xmlns:c16="http://schemas.microsoft.com/office/drawing/2014/chart" uri="{C3380CC4-5D6E-409C-BE32-E72D297353CC}">
                  <c16:uniqueId val="{0000000D-FFBC-4A45-85C5-33689CD11D4B}"/>
                </c:ext>
              </c:extLst>
            </c:dLbl>
            <c:dLbl>
              <c:idx val="14"/>
              <c:delete val="1"/>
              <c:extLst>
                <c:ext xmlns:c15="http://schemas.microsoft.com/office/drawing/2012/chart" uri="{CE6537A1-D6FC-4f65-9D91-7224C49458BB}"/>
                <c:ext xmlns:c16="http://schemas.microsoft.com/office/drawing/2014/chart" uri="{C3380CC4-5D6E-409C-BE32-E72D297353CC}">
                  <c16:uniqueId val="{0000000E-FFBC-4A45-85C5-33689CD11D4B}"/>
                </c:ext>
              </c:extLst>
            </c:dLbl>
            <c:dLbl>
              <c:idx val="15"/>
              <c:delete val="1"/>
              <c:extLst>
                <c:ext xmlns:c15="http://schemas.microsoft.com/office/drawing/2012/chart" uri="{CE6537A1-D6FC-4f65-9D91-7224C49458BB}"/>
                <c:ext xmlns:c16="http://schemas.microsoft.com/office/drawing/2014/chart" uri="{C3380CC4-5D6E-409C-BE32-E72D297353CC}">
                  <c16:uniqueId val="{0000000F-FFBC-4A45-85C5-33689CD11D4B}"/>
                </c:ext>
              </c:extLst>
            </c:dLbl>
            <c:dLbl>
              <c:idx val="16"/>
              <c:delete val="1"/>
              <c:extLst>
                <c:ext xmlns:c15="http://schemas.microsoft.com/office/drawing/2012/chart" uri="{CE6537A1-D6FC-4f65-9D91-7224C49458BB}"/>
                <c:ext xmlns:c16="http://schemas.microsoft.com/office/drawing/2014/chart" uri="{C3380CC4-5D6E-409C-BE32-E72D297353CC}">
                  <c16:uniqueId val="{00000010-FFBC-4A45-85C5-33689CD11D4B}"/>
                </c:ext>
              </c:extLst>
            </c:dLbl>
            <c:dLbl>
              <c:idx val="17"/>
              <c:delete val="1"/>
              <c:extLst>
                <c:ext xmlns:c15="http://schemas.microsoft.com/office/drawing/2012/chart" uri="{CE6537A1-D6FC-4f65-9D91-7224C49458BB}"/>
                <c:ext xmlns:c16="http://schemas.microsoft.com/office/drawing/2014/chart" uri="{C3380CC4-5D6E-409C-BE32-E72D297353CC}">
                  <c16:uniqueId val="{00000011-FFBC-4A45-85C5-33689CD11D4B}"/>
                </c:ext>
              </c:extLst>
            </c:dLbl>
            <c:dLbl>
              <c:idx val="18"/>
              <c:delete val="1"/>
              <c:extLst>
                <c:ext xmlns:c15="http://schemas.microsoft.com/office/drawing/2012/chart" uri="{CE6537A1-D6FC-4f65-9D91-7224C49458BB}"/>
                <c:ext xmlns:c16="http://schemas.microsoft.com/office/drawing/2014/chart" uri="{C3380CC4-5D6E-409C-BE32-E72D297353CC}">
                  <c16:uniqueId val="{00000012-FFBC-4A45-85C5-33689CD11D4B}"/>
                </c:ext>
              </c:extLst>
            </c:dLbl>
            <c:dLbl>
              <c:idx val="19"/>
              <c:delete val="1"/>
              <c:extLst>
                <c:ext xmlns:c15="http://schemas.microsoft.com/office/drawing/2012/chart" uri="{CE6537A1-D6FC-4f65-9D91-7224C49458BB}"/>
                <c:ext xmlns:c16="http://schemas.microsoft.com/office/drawing/2014/chart" uri="{C3380CC4-5D6E-409C-BE32-E72D297353CC}">
                  <c16:uniqueId val="{00000013-FFBC-4A45-85C5-33689CD11D4B}"/>
                </c:ext>
              </c:extLst>
            </c:dLbl>
            <c:dLbl>
              <c:idx val="20"/>
              <c:delete val="1"/>
              <c:extLst>
                <c:ext xmlns:c15="http://schemas.microsoft.com/office/drawing/2012/chart" uri="{CE6537A1-D6FC-4f65-9D91-7224C49458BB}"/>
                <c:ext xmlns:c16="http://schemas.microsoft.com/office/drawing/2014/chart" uri="{C3380CC4-5D6E-409C-BE32-E72D297353CC}">
                  <c16:uniqueId val="{00000014-FFBC-4A45-85C5-33689CD11D4B}"/>
                </c:ext>
              </c:extLst>
            </c:dLbl>
            <c:dLbl>
              <c:idx val="21"/>
              <c:delete val="1"/>
              <c:extLst>
                <c:ext xmlns:c15="http://schemas.microsoft.com/office/drawing/2012/chart" uri="{CE6537A1-D6FC-4f65-9D91-7224C49458BB}"/>
                <c:ext xmlns:c16="http://schemas.microsoft.com/office/drawing/2014/chart" uri="{C3380CC4-5D6E-409C-BE32-E72D297353CC}">
                  <c16:uniqueId val="{00000015-FFBC-4A45-85C5-33689CD11D4B}"/>
                </c:ext>
              </c:extLst>
            </c:dLbl>
            <c:dLbl>
              <c:idx val="22"/>
              <c:delete val="1"/>
              <c:extLst>
                <c:ext xmlns:c15="http://schemas.microsoft.com/office/drawing/2012/chart" uri="{CE6537A1-D6FC-4f65-9D91-7224C49458BB}"/>
                <c:ext xmlns:c16="http://schemas.microsoft.com/office/drawing/2014/chart" uri="{C3380CC4-5D6E-409C-BE32-E72D297353CC}">
                  <c16:uniqueId val="{00000016-FFBC-4A45-85C5-33689CD11D4B}"/>
                </c:ext>
              </c:extLst>
            </c:dLbl>
            <c:dLbl>
              <c:idx val="23"/>
              <c:delete val="1"/>
              <c:extLst>
                <c:ext xmlns:c15="http://schemas.microsoft.com/office/drawing/2012/chart" uri="{CE6537A1-D6FC-4f65-9D91-7224C49458BB}"/>
                <c:ext xmlns:c16="http://schemas.microsoft.com/office/drawing/2014/chart" uri="{C3380CC4-5D6E-409C-BE32-E72D297353CC}">
                  <c16:uniqueId val="{00000017-FFBC-4A45-85C5-33689CD11D4B}"/>
                </c:ext>
              </c:extLst>
            </c:dLbl>
            <c:dLbl>
              <c:idx val="24"/>
              <c:delete val="1"/>
              <c:extLst>
                <c:ext xmlns:c15="http://schemas.microsoft.com/office/drawing/2012/chart" uri="{CE6537A1-D6FC-4f65-9D91-7224C49458BB}"/>
                <c:ext xmlns:c16="http://schemas.microsoft.com/office/drawing/2014/chart" uri="{C3380CC4-5D6E-409C-BE32-E72D297353CC}">
                  <c16:uniqueId val="{00000018-FFBC-4A45-85C5-33689CD11D4B}"/>
                </c:ext>
              </c:extLst>
            </c:dLbl>
            <c:dLbl>
              <c:idx val="25"/>
              <c:delete val="1"/>
              <c:extLst>
                <c:ext xmlns:c15="http://schemas.microsoft.com/office/drawing/2012/chart" uri="{CE6537A1-D6FC-4f65-9D91-7224C49458BB}"/>
                <c:ext xmlns:c16="http://schemas.microsoft.com/office/drawing/2014/chart" uri="{C3380CC4-5D6E-409C-BE32-E72D297353CC}">
                  <c16:uniqueId val="{00000019-FFBC-4A45-85C5-33689CD11D4B}"/>
                </c:ext>
              </c:extLst>
            </c:dLbl>
            <c:dLbl>
              <c:idx val="26"/>
              <c:delete val="1"/>
              <c:extLst>
                <c:ext xmlns:c15="http://schemas.microsoft.com/office/drawing/2012/chart" uri="{CE6537A1-D6FC-4f65-9D91-7224C49458BB}"/>
                <c:ext xmlns:c16="http://schemas.microsoft.com/office/drawing/2014/chart" uri="{C3380CC4-5D6E-409C-BE32-E72D297353CC}">
                  <c16:uniqueId val="{0000001A-FFBC-4A45-85C5-33689CD11D4B}"/>
                </c:ext>
              </c:extLst>
            </c:dLbl>
            <c:dLbl>
              <c:idx val="27"/>
              <c:delete val="1"/>
              <c:extLst>
                <c:ext xmlns:c15="http://schemas.microsoft.com/office/drawing/2012/chart" uri="{CE6537A1-D6FC-4f65-9D91-7224C49458BB}"/>
                <c:ext xmlns:c16="http://schemas.microsoft.com/office/drawing/2014/chart" uri="{C3380CC4-5D6E-409C-BE32-E72D297353CC}">
                  <c16:uniqueId val="{0000001B-FFBC-4A45-85C5-33689CD11D4B}"/>
                </c:ext>
              </c:extLst>
            </c:dLbl>
            <c:dLbl>
              <c:idx val="28"/>
              <c:delete val="1"/>
              <c:extLst>
                <c:ext xmlns:c15="http://schemas.microsoft.com/office/drawing/2012/chart" uri="{CE6537A1-D6FC-4f65-9D91-7224C49458BB}"/>
                <c:ext xmlns:c16="http://schemas.microsoft.com/office/drawing/2014/chart" uri="{C3380CC4-5D6E-409C-BE32-E72D297353CC}">
                  <c16:uniqueId val="{0000001C-FFBC-4A45-85C5-33689CD11D4B}"/>
                </c:ext>
              </c:extLst>
            </c:dLbl>
            <c:dLbl>
              <c:idx val="29"/>
              <c:delete val="1"/>
              <c:extLst>
                <c:ext xmlns:c15="http://schemas.microsoft.com/office/drawing/2012/chart" uri="{CE6537A1-D6FC-4f65-9D91-7224C49458BB}"/>
                <c:ext xmlns:c16="http://schemas.microsoft.com/office/drawing/2014/chart" uri="{C3380CC4-5D6E-409C-BE32-E72D297353CC}">
                  <c16:uniqueId val="{0000001D-FFBC-4A45-85C5-33689CD11D4B}"/>
                </c:ext>
              </c:extLst>
            </c:dLbl>
            <c:dLbl>
              <c:idx val="30"/>
              <c:tx>
                <c:rich>
                  <a:bodyPr/>
                  <a:lstStyle/>
                  <a:p>
                    <a:r>
                      <a:rPr lang="en-US"/>
                      <a:t>30 000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441-4C22-9E46-41BDF9B02F32}"/>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Values!$B$251:$B$281</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Values!$C$251:$C$281</c:f>
              <c:numCache>
                <c:formatCode>_-* #,##0_-;\-* #,##0_-;_-* "-"??_-;_-@_-</c:formatCode>
                <c:ptCount val="31"/>
                <c:pt idx="0">
                  <c:v>1038</c:v>
                </c:pt>
                <c:pt idx="1">
                  <c:v>1539</c:v>
                </c:pt>
                <c:pt idx="2">
                  <c:v>2179</c:v>
                </c:pt>
                <c:pt idx="3">
                  <c:v>2950</c:v>
                </c:pt>
                <c:pt idx="4">
                  <c:v>3842</c:v>
                </c:pt>
                <c:pt idx="5">
                  <c:v>4824</c:v>
                </c:pt>
                <c:pt idx="6">
                  <c:v>5881</c:v>
                </c:pt>
                <c:pt idx="7">
                  <c:v>7029</c:v>
                </c:pt>
                <c:pt idx="8">
                  <c:v>8224</c:v>
                </c:pt>
                <c:pt idx="9">
                  <c:v>9434</c:v>
                </c:pt>
                <c:pt idx="10">
                  <c:v>10636</c:v>
                </c:pt>
                <c:pt idx="11">
                  <c:v>11816</c:v>
                </c:pt>
                <c:pt idx="12">
                  <c:v>13011</c:v>
                </c:pt>
                <c:pt idx="13">
                  <c:v>14206</c:v>
                </c:pt>
                <c:pt idx="14">
                  <c:v>15387</c:v>
                </c:pt>
                <c:pt idx="15">
                  <c:v>16554</c:v>
                </c:pt>
                <c:pt idx="16">
                  <c:v>17711</c:v>
                </c:pt>
                <c:pt idx="17">
                  <c:v>18851</c:v>
                </c:pt>
                <c:pt idx="18">
                  <c:v>19971</c:v>
                </c:pt>
                <c:pt idx="19">
                  <c:v>21059</c:v>
                </c:pt>
                <c:pt idx="20">
                  <c:v>22116</c:v>
                </c:pt>
                <c:pt idx="21">
                  <c:v>23149</c:v>
                </c:pt>
                <c:pt idx="22">
                  <c:v>24151</c:v>
                </c:pt>
                <c:pt idx="23">
                  <c:v>25110</c:v>
                </c:pt>
                <c:pt idx="24">
                  <c:v>26034</c:v>
                </c:pt>
                <c:pt idx="25">
                  <c:v>26919</c:v>
                </c:pt>
                <c:pt idx="26">
                  <c:v>27687</c:v>
                </c:pt>
                <c:pt idx="27">
                  <c:v>28323</c:v>
                </c:pt>
                <c:pt idx="28">
                  <c:v>28897</c:v>
                </c:pt>
                <c:pt idx="29">
                  <c:v>29405</c:v>
                </c:pt>
                <c:pt idx="30">
                  <c:v>29799</c:v>
                </c:pt>
              </c:numCache>
            </c:numRef>
          </c:val>
          <c:smooth val="0"/>
          <c:extLst>
            <c:ext xmlns:c16="http://schemas.microsoft.com/office/drawing/2014/chart" uri="{C3380CC4-5D6E-409C-BE32-E72D297353CC}">
              <c16:uniqueId val="{0000001E-FFBC-4A45-85C5-33689CD11D4B}"/>
            </c:ext>
          </c:extLst>
        </c:ser>
        <c:ser>
          <c:idx val="1"/>
          <c:order val="1"/>
          <c:tx>
            <c:strRef>
              <c:f>Values!$D$2</c:f>
              <c:strCache>
                <c:ptCount val="1"/>
                <c:pt idx="0">
                  <c:v> Adults Lower bound </c:v>
                </c:pt>
              </c:strCache>
            </c:strRef>
          </c:tx>
          <c:spPr>
            <a:ln w="22225">
              <a:solidFill>
                <a:srgbClr val="63CDF6"/>
              </a:solidFill>
              <a:prstDash val="sysDot"/>
            </a:ln>
          </c:spPr>
          <c:marker>
            <c:symbol val="none"/>
          </c:marker>
          <c:cat>
            <c:numRef>
              <c:f>Values!$B$251:$B$281</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Values!$D$251:$D$281</c:f>
              <c:numCache>
                <c:formatCode>_-* #,##0_-;\-* #,##0_-;_-* "-"??_-;_-@_-</c:formatCode>
                <c:ptCount val="31"/>
                <c:pt idx="0">
                  <c:v>723</c:v>
                </c:pt>
                <c:pt idx="1">
                  <c:v>1141</c:v>
                </c:pt>
                <c:pt idx="2">
                  <c:v>1668</c:v>
                </c:pt>
                <c:pt idx="3">
                  <c:v>2313</c:v>
                </c:pt>
                <c:pt idx="4">
                  <c:v>3066</c:v>
                </c:pt>
                <c:pt idx="5">
                  <c:v>3881</c:v>
                </c:pt>
                <c:pt idx="6">
                  <c:v>4787</c:v>
                </c:pt>
                <c:pt idx="7">
                  <c:v>5721</c:v>
                </c:pt>
                <c:pt idx="8">
                  <c:v>6730</c:v>
                </c:pt>
                <c:pt idx="9">
                  <c:v>7676</c:v>
                </c:pt>
                <c:pt idx="10">
                  <c:v>8650</c:v>
                </c:pt>
                <c:pt idx="11">
                  <c:v>9546</c:v>
                </c:pt>
                <c:pt idx="12">
                  <c:v>10471</c:v>
                </c:pt>
                <c:pt idx="13">
                  <c:v>11422</c:v>
                </c:pt>
                <c:pt idx="14">
                  <c:v>12325</c:v>
                </c:pt>
                <c:pt idx="15">
                  <c:v>13179</c:v>
                </c:pt>
                <c:pt idx="16">
                  <c:v>14083</c:v>
                </c:pt>
                <c:pt idx="17">
                  <c:v>15003</c:v>
                </c:pt>
                <c:pt idx="18">
                  <c:v>15978</c:v>
                </c:pt>
                <c:pt idx="19">
                  <c:v>16816</c:v>
                </c:pt>
                <c:pt idx="20">
                  <c:v>17739</c:v>
                </c:pt>
                <c:pt idx="21">
                  <c:v>18534</c:v>
                </c:pt>
                <c:pt idx="22">
                  <c:v>19541</c:v>
                </c:pt>
                <c:pt idx="23">
                  <c:v>20353</c:v>
                </c:pt>
                <c:pt idx="24">
                  <c:v>21319</c:v>
                </c:pt>
                <c:pt idx="25">
                  <c:v>22237</c:v>
                </c:pt>
                <c:pt idx="26">
                  <c:v>22827</c:v>
                </c:pt>
                <c:pt idx="27">
                  <c:v>23381</c:v>
                </c:pt>
                <c:pt idx="28">
                  <c:v>23902</c:v>
                </c:pt>
                <c:pt idx="29">
                  <c:v>24263</c:v>
                </c:pt>
                <c:pt idx="30">
                  <c:v>24654</c:v>
                </c:pt>
              </c:numCache>
            </c:numRef>
          </c:val>
          <c:smooth val="0"/>
          <c:extLst>
            <c:ext xmlns:c16="http://schemas.microsoft.com/office/drawing/2014/chart" uri="{C3380CC4-5D6E-409C-BE32-E72D297353CC}">
              <c16:uniqueId val="{0000001F-FFBC-4A45-85C5-33689CD11D4B}"/>
            </c:ext>
          </c:extLst>
        </c:ser>
        <c:ser>
          <c:idx val="2"/>
          <c:order val="2"/>
          <c:tx>
            <c:strRef>
              <c:f>Values!$E$2</c:f>
              <c:strCache>
                <c:ptCount val="1"/>
                <c:pt idx="0">
                  <c:v> Adults Upper bound </c:v>
                </c:pt>
              </c:strCache>
            </c:strRef>
          </c:tx>
          <c:spPr>
            <a:ln w="22225">
              <a:solidFill>
                <a:srgbClr val="63CDF6"/>
              </a:solidFill>
              <a:prstDash val="sysDot"/>
            </a:ln>
          </c:spPr>
          <c:marker>
            <c:symbol val="none"/>
          </c:marker>
          <c:cat>
            <c:numRef>
              <c:f>Values!$B$251:$B$281</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Values!$E$251:$E$281</c:f>
              <c:numCache>
                <c:formatCode>_-* #,##0_-;\-* #,##0_-;_-* "-"??_-;_-@_-</c:formatCode>
                <c:ptCount val="31"/>
                <c:pt idx="0">
                  <c:v>1581</c:v>
                </c:pt>
                <c:pt idx="1">
                  <c:v>2193</c:v>
                </c:pt>
                <c:pt idx="2">
                  <c:v>2899</c:v>
                </c:pt>
                <c:pt idx="3">
                  <c:v>3761</c:v>
                </c:pt>
                <c:pt idx="4">
                  <c:v>4761</c:v>
                </c:pt>
                <c:pt idx="5">
                  <c:v>5911</c:v>
                </c:pt>
                <c:pt idx="6">
                  <c:v>7155</c:v>
                </c:pt>
                <c:pt idx="7">
                  <c:v>8484</c:v>
                </c:pt>
                <c:pt idx="8">
                  <c:v>9810</c:v>
                </c:pt>
                <c:pt idx="9">
                  <c:v>11144</c:v>
                </c:pt>
                <c:pt idx="10">
                  <c:v>12545</c:v>
                </c:pt>
                <c:pt idx="11">
                  <c:v>13847</c:v>
                </c:pt>
                <c:pt idx="12">
                  <c:v>15133</c:v>
                </c:pt>
                <c:pt idx="13">
                  <c:v>16531</c:v>
                </c:pt>
                <c:pt idx="14">
                  <c:v>17782</c:v>
                </c:pt>
                <c:pt idx="15">
                  <c:v>18911</c:v>
                </c:pt>
                <c:pt idx="16">
                  <c:v>20187</c:v>
                </c:pt>
                <c:pt idx="17">
                  <c:v>21461</c:v>
                </c:pt>
                <c:pt idx="18">
                  <c:v>22762</c:v>
                </c:pt>
                <c:pt idx="19">
                  <c:v>24002</c:v>
                </c:pt>
                <c:pt idx="20">
                  <c:v>25312</c:v>
                </c:pt>
                <c:pt idx="21">
                  <c:v>26449</c:v>
                </c:pt>
                <c:pt idx="22">
                  <c:v>27735</c:v>
                </c:pt>
                <c:pt idx="23">
                  <c:v>28693</c:v>
                </c:pt>
                <c:pt idx="24">
                  <c:v>29851</c:v>
                </c:pt>
                <c:pt idx="25">
                  <c:v>30963</c:v>
                </c:pt>
                <c:pt idx="26">
                  <c:v>31819</c:v>
                </c:pt>
                <c:pt idx="27">
                  <c:v>32669</c:v>
                </c:pt>
                <c:pt idx="28">
                  <c:v>33528</c:v>
                </c:pt>
                <c:pt idx="29">
                  <c:v>34210</c:v>
                </c:pt>
                <c:pt idx="30">
                  <c:v>34929</c:v>
                </c:pt>
              </c:numCache>
            </c:numRef>
          </c:val>
          <c:smooth val="0"/>
          <c:extLst>
            <c:ext xmlns:c16="http://schemas.microsoft.com/office/drawing/2014/chart" uri="{C3380CC4-5D6E-409C-BE32-E72D297353CC}">
              <c16:uniqueId val="{00000020-FFBC-4A45-85C5-33689CD11D4B}"/>
            </c:ext>
          </c:extLst>
        </c:ser>
        <c:ser>
          <c:idx val="3"/>
          <c:order val="3"/>
          <c:tx>
            <c:strRef>
              <c:f>Values!$F$2</c:f>
              <c:strCache>
                <c:ptCount val="1"/>
                <c:pt idx="0">
                  <c:v> Women  (15+) living with HIV </c:v>
                </c:pt>
              </c:strCache>
            </c:strRef>
          </c:tx>
          <c:spPr>
            <a:ln w="38100">
              <a:solidFill>
                <a:srgbClr val="F26B73"/>
              </a:solidFill>
            </a:ln>
          </c:spPr>
          <c:marker>
            <c:symbol val="none"/>
          </c:marker>
          <c:dLbls>
            <c:dLbl>
              <c:idx val="30"/>
              <c:tx>
                <c:rich>
                  <a:bodyPr/>
                  <a:lstStyle/>
                  <a:p>
                    <a:r>
                      <a:rPr lang="en-US" dirty="0"/>
                      <a:t>3 000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FFBC-4A45-85C5-33689CD11D4B}"/>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Values!$B$251:$B$281</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Values!$F$251:$F$281</c:f>
              <c:numCache>
                <c:formatCode>_-* #,##0_-;\-* #,##0_-;_-* "-"??_-;_-@_-</c:formatCode>
                <c:ptCount val="31"/>
                <c:pt idx="0">
                  <c:v>115</c:v>
                </c:pt>
                <c:pt idx="1">
                  <c:v>170</c:v>
                </c:pt>
                <c:pt idx="2">
                  <c:v>239</c:v>
                </c:pt>
                <c:pt idx="3">
                  <c:v>322</c:v>
                </c:pt>
                <c:pt idx="4">
                  <c:v>416</c:v>
                </c:pt>
                <c:pt idx="5">
                  <c:v>519</c:v>
                </c:pt>
                <c:pt idx="6">
                  <c:v>629</c:v>
                </c:pt>
                <c:pt idx="7">
                  <c:v>749</c:v>
                </c:pt>
                <c:pt idx="8">
                  <c:v>874</c:v>
                </c:pt>
                <c:pt idx="9">
                  <c:v>1001</c:v>
                </c:pt>
                <c:pt idx="10">
                  <c:v>1128</c:v>
                </c:pt>
                <c:pt idx="11">
                  <c:v>1252</c:v>
                </c:pt>
                <c:pt idx="12">
                  <c:v>1374</c:v>
                </c:pt>
                <c:pt idx="13">
                  <c:v>1493</c:v>
                </c:pt>
                <c:pt idx="14">
                  <c:v>1610</c:v>
                </c:pt>
                <c:pt idx="15">
                  <c:v>1723</c:v>
                </c:pt>
                <c:pt idx="16">
                  <c:v>1835</c:v>
                </c:pt>
                <c:pt idx="17">
                  <c:v>1944</c:v>
                </c:pt>
                <c:pt idx="18">
                  <c:v>2052</c:v>
                </c:pt>
                <c:pt idx="19">
                  <c:v>2157</c:v>
                </c:pt>
                <c:pt idx="20">
                  <c:v>2260</c:v>
                </c:pt>
                <c:pt idx="21">
                  <c:v>2360</c:v>
                </c:pt>
                <c:pt idx="22">
                  <c:v>2457</c:v>
                </c:pt>
                <c:pt idx="23">
                  <c:v>2552</c:v>
                </c:pt>
                <c:pt idx="24">
                  <c:v>2643</c:v>
                </c:pt>
                <c:pt idx="25">
                  <c:v>2727</c:v>
                </c:pt>
                <c:pt idx="26">
                  <c:v>2794</c:v>
                </c:pt>
                <c:pt idx="27">
                  <c:v>2847</c:v>
                </c:pt>
                <c:pt idx="28">
                  <c:v>2894</c:v>
                </c:pt>
                <c:pt idx="29">
                  <c:v>2934</c:v>
                </c:pt>
                <c:pt idx="30">
                  <c:v>2965</c:v>
                </c:pt>
              </c:numCache>
            </c:numRef>
          </c:val>
          <c:smooth val="0"/>
          <c:extLst>
            <c:ext xmlns:c16="http://schemas.microsoft.com/office/drawing/2014/chart" uri="{C3380CC4-5D6E-409C-BE32-E72D297353CC}">
              <c16:uniqueId val="{00000022-FFBC-4A45-85C5-33689CD11D4B}"/>
            </c:ext>
          </c:extLst>
        </c:ser>
        <c:ser>
          <c:idx val="4"/>
          <c:order val="4"/>
          <c:tx>
            <c:strRef>
              <c:f>Values!$G$2</c:f>
              <c:strCache>
                <c:ptCount val="1"/>
                <c:pt idx="0">
                  <c:v> Women Lower bound </c:v>
                </c:pt>
              </c:strCache>
            </c:strRef>
          </c:tx>
          <c:spPr>
            <a:ln w="22225">
              <a:solidFill>
                <a:srgbClr val="F26B73"/>
              </a:solidFill>
              <a:prstDash val="sysDot"/>
            </a:ln>
          </c:spPr>
          <c:marker>
            <c:symbol val="none"/>
          </c:marker>
          <c:cat>
            <c:numRef>
              <c:f>Values!$B$251:$B$281</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Values!$G$251:$G$281</c:f>
              <c:numCache>
                <c:formatCode>_-* #,##0_-;\-* #,##0_-;_-* "-"??_-;_-@_-</c:formatCode>
                <c:ptCount val="31"/>
                <c:pt idx="0">
                  <c:v>84</c:v>
                </c:pt>
                <c:pt idx="1">
                  <c:v>131</c:v>
                </c:pt>
                <c:pt idx="2">
                  <c:v>196</c:v>
                </c:pt>
                <c:pt idx="3">
                  <c:v>276</c:v>
                </c:pt>
                <c:pt idx="4">
                  <c:v>354</c:v>
                </c:pt>
                <c:pt idx="5">
                  <c:v>444</c:v>
                </c:pt>
                <c:pt idx="6">
                  <c:v>547</c:v>
                </c:pt>
                <c:pt idx="7">
                  <c:v>652</c:v>
                </c:pt>
                <c:pt idx="8">
                  <c:v>767</c:v>
                </c:pt>
                <c:pt idx="9">
                  <c:v>880</c:v>
                </c:pt>
                <c:pt idx="10">
                  <c:v>988</c:v>
                </c:pt>
                <c:pt idx="11">
                  <c:v>1095</c:v>
                </c:pt>
                <c:pt idx="12">
                  <c:v>1199</c:v>
                </c:pt>
                <c:pt idx="13">
                  <c:v>1310</c:v>
                </c:pt>
                <c:pt idx="14">
                  <c:v>1413</c:v>
                </c:pt>
                <c:pt idx="15">
                  <c:v>1512</c:v>
                </c:pt>
                <c:pt idx="16">
                  <c:v>1611</c:v>
                </c:pt>
                <c:pt idx="17">
                  <c:v>1709</c:v>
                </c:pt>
                <c:pt idx="18">
                  <c:v>1800</c:v>
                </c:pt>
                <c:pt idx="19">
                  <c:v>1894</c:v>
                </c:pt>
                <c:pt idx="20">
                  <c:v>1992</c:v>
                </c:pt>
                <c:pt idx="21">
                  <c:v>2081</c:v>
                </c:pt>
                <c:pt idx="22">
                  <c:v>2171</c:v>
                </c:pt>
                <c:pt idx="23">
                  <c:v>2257</c:v>
                </c:pt>
                <c:pt idx="24">
                  <c:v>2338</c:v>
                </c:pt>
                <c:pt idx="25">
                  <c:v>2419</c:v>
                </c:pt>
                <c:pt idx="26">
                  <c:v>2473</c:v>
                </c:pt>
                <c:pt idx="27">
                  <c:v>2518</c:v>
                </c:pt>
                <c:pt idx="28">
                  <c:v>2573</c:v>
                </c:pt>
                <c:pt idx="29">
                  <c:v>2588</c:v>
                </c:pt>
                <c:pt idx="30">
                  <c:v>2621</c:v>
                </c:pt>
              </c:numCache>
            </c:numRef>
          </c:val>
          <c:smooth val="0"/>
          <c:extLst>
            <c:ext xmlns:c16="http://schemas.microsoft.com/office/drawing/2014/chart" uri="{C3380CC4-5D6E-409C-BE32-E72D297353CC}">
              <c16:uniqueId val="{00000023-FFBC-4A45-85C5-33689CD11D4B}"/>
            </c:ext>
          </c:extLst>
        </c:ser>
        <c:ser>
          <c:idx val="5"/>
          <c:order val="5"/>
          <c:tx>
            <c:strRef>
              <c:f>Values!$H$2</c:f>
              <c:strCache>
                <c:ptCount val="1"/>
                <c:pt idx="0">
                  <c:v> Women Upper bound </c:v>
                </c:pt>
              </c:strCache>
            </c:strRef>
          </c:tx>
          <c:spPr>
            <a:ln w="22225">
              <a:solidFill>
                <a:srgbClr val="F26B73"/>
              </a:solidFill>
              <a:prstDash val="sysDot"/>
            </a:ln>
          </c:spPr>
          <c:marker>
            <c:symbol val="none"/>
          </c:marker>
          <c:cat>
            <c:numRef>
              <c:f>Values!$B$251:$B$281</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Values!$H$251:$H$281</c:f>
              <c:numCache>
                <c:formatCode>_-* #,##0_-;\-* #,##0_-;_-* "-"??_-;_-@_-</c:formatCode>
                <c:ptCount val="31"/>
                <c:pt idx="0">
                  <c:v>171</c:v>
                </c:pt>
                <c:pt idx="1">
                  <c:v>232</c:v>
                </c:pt>
                <c:pt idx="2">
                  <c:v>303</c:v>
                </c:pt>
                <c:pt idx="3">
                  <c:v>389</c:v>
                </c:pt>
                <c:pt idx="4">
                  <c:v>489</c:v>
                </c:pt>
                <c:pt idx="5">
                  <c:v>598</c:v>
                </c:pt>
                <c:pt idx="6">
                  <c:v>719</c:v>
                </c:pt>
                <c:pt idx="7">
                  <c:v>855</c:v>
                </c:pt>
                <c:pt idx="8">
                  <c:v>992</c:v>
                </c:pt>
                <c:pt idx="9">
                  <c:v>1132</c:v>
                </c:pt>
                <c:pt idx="10">
                  <c:v>1271</c:v>
                </c:pt>
                <c:pt idx="11">
                  <c:v>1402</c:v>
                </c:pt>
                <c:pt idx="12">
                  <c:v>1532</c:v>
                </c:pt>
                <c:pt idx="13">
                  <c:v>1671</c:v>
                </c:pt>
                <c:pt idx="14">
                  <c:v>1801</c:v>
                </c:pt>
                <c:pt idx="15">
                  <c:v>1929</c:v>
                </c:pt>
                <c:pt idx="16">
                  <c:v>2047</c:v>
                </c:pt>
                <c:pt idx="17">
                  <c:v>2164</c:v>
                </c:pt>
                <c:pt idx="18">
                  <c:v>2277</c:v>
                </c:pt>
                <c:pt idx="19">
                  <c:v>2402</c:v>
                </c:pt>
                <c:pt idx="20">
                  <c:v>2518</c:v>
                </c:pt>
                <c:pt idx="21">
                  <c:v>2617</c:v>
                </c:pt>
                <c:pt idx="22">
                  <c:v>2725</c:v>
                </c:pt>
                <c:pt idx="23">
                  <c:v>2832</c:v>
                </c:pt>
                <c:pt idx="24">
                  <c:v>2943</c:v>
                </c:pt>
                <c:pt idx="25">
                  <c:v>3035</c:v>
                </c:pt>
                <c:pt idx="26">
                  <c:v>3124</c:v>
                </c:pt>
                <c:pt idx="27">
                  <c:v>3203</c:v>
                </c:pt>
                <c:pt idx="28">
                  <c:v>3260</c:v>
                </c:pt>
                <c:pt idx="29">
                  <c:v>3305</c:v>
                </c:pt>
                <c:pt idx="30">
                  <c:v>3349</c:v>
                </c:pt>
              </c:numCache>
            </c:numRef>
          </c:val>
          <c:smooth val="0"/>
          <c:extLst>
            <c:ext xmlns:c16="http://schemas.microsoft.com/office/drawing/2014/chart" uri="{C3380CC4-5D6E-409C-BE32-E72D297353CC}">
              <c16:uniqueId val="{00000024-FFBC-4A45-85C5-33689CD11D4B}"/>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12238917898012"/>
          <c:y val="0.11022735178075113"/>
          <c:w val="0.83662683312965225"/>
          <c:h val="0.75747687798690388"/>
        </c:manualLayout>
      </c:layout>
      <c:barChart>
        <c:barDir val="col"/>
        <c:grouping val="clustered"/>
        <c:varyColors val="0"/>
        <c:ser>
          <c:idx val="0"/>
          <c:order val="0"/>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Sheet5!$F$11:$F$13</c:f>
              <c:strCache>
                <c:ptCount val="3"/>
                <c:pt idx="0">
                  <c:v>MSM</c:v>
                </c:pt>
                <c:pt idx="1">
                  <c:v>PWID</c:v>
                </c:pt>
                <c:pt idx="2">
                  <c:v>FSW</c:v>
                </c:pt>
              </c:strCache>
            </c:strRef>
          </c:cat>
          <c:val>
            <c:numRef>
              <c:f>Sheet5!$G$11:$G$13</c:f>
              <c:numCache>
                <c:formatCode>General</c:formatCode>
                <c:ptCount val="3"/>
                <c:pt idx="0">
                  <c:v>4.8</c:v>
                </c:pt>
                <c:pt idx="1">
                  <c:v>0.02</c:v>
                </c:pt>
                <c:pt idx="2">
                  <c:v>0</c:v>
                </c:pt>
              </c:numCache>
            </c:numRef>
          </c:val>
          <c:extLst>
            <c:ext xmlns:c16="http://schemas.microsoft.com/office/drawing/2014/chart" uri="{C3380CC4-5D6E-409C-BE32-E72D297353CC}">
              <c16:uniqueId val="{00000000-A74E-4E84-9F37-8F433E10D1E5}"/>
            </c:ext>
          </c:extLst>
        </c:ser>
        <c:dLbls>
          <c:showLegendKey val="0"/>
          <c:showVal val="0"/>
          <c:showCatName val="0"/>
          <c:showSerName val="0"/>
          <c:showPercent val="0"/>
          <c:showBubbleSize val="0"/>
        </c:dLbls>
        <c:gapWidth val="219"/>
        <c:overlap val="-27"/>
        <c:axId val="42704256"/>
        <c:axId val="42706048"/>
      </c:barChart>
      <c:catAx>
        <c:axId val="4270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706048"/>
        <c:crosses val="autoZero"/>
        <c:auto val="1"/>
        <c:lblAlgn val="ctr"/>
        <c:lblOffset val="100"/>
        <c:noMultiLvlLbl val="0"/>
      </c:catAx>
      <c:valAx>
        <c:axId val="42706048"/>
        <c:scaling>
          <c:orientation val="minMax"/>
          <c:max val="5"/>
        </c:scaling>
        <c:delete val="0"/>
        <c:axPos val="l"/>
        <c:majorGridlines>
          <c:spPr>
            <a:ln w="15875" cap="flat"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dirty="0"/>
                  <a:t>HIV prevalence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704256"/>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9919143681047"/>
          <c:y val="0.10009732360097323"/>
          <c:w val="0.83829127857212804"/>
          <c:h val="0.60167021093166262"/>
        </c:manualLayout>
      </c:layout>
      <c:lineChart>
        <c:grouping val="standard"/>
        <c:varyColors val="0"/>
        <c:ser>
          <c:idx val="0"/>
          <c:order val="0"/>
          <c:tx>
            <c:strRef>
              <c:f>'Reported cases'!$B$3</c:f>
              <c:strCache>
                <c:ptCount val="1"/>
                <c:pt idx="0">
                  <c:v>Total HIV cases</c:v>
                </c:pt>
              </c:strCache>
            </c:strRef>
          </c:tx>
          <c:spPr>
            <a:ln w="38100">
              <a:solidFill>
                <a:srgbClr val="00AEEF"/>
              </a:solidFill>
            </a:ln>
          </c:spPr>
          <c:marker>
            <c:symbol val="circle"/>
            <c:size val="9"/>
            <c:spPr>
              <a:solidFill>
                <a:srgbClr val="00AEEF"/>
              </a:solidFill>
              <a:ln>
                <a:noFill/>
              </a:ln>
            </c:spPr>
          </c:marker>
          <c:dLbls>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6C-47D1-8F6E-1B8E7EC878F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'Reported cases'!$A$4:$A$38</c:f>
              <c:strCach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strCache>
            </c:strRef>
          </c:cat>
          <c:val>
            <c:numRef>
              <c:f>'Reported cases'!$B$4:$B$38</c:f>
              <c:numCache>
                <c:formatCode>General</c:formatCode>
                <c:ptCount val="35"/>
                <c:pt idx="0">
                  <c:v>0</c:v>
                </c:pt>
                <c:pt idx="1">
                  <c:v>0</c:v>
                </c:pt>
                <c:pt idx="2">
                  <c:v>55</c:v>
                </c:pt>
                <c:pt idx="3">
                  <c:v>23</c:v>
                </c:pt>
                <c:pt idx="4">
                  <c:v>80</c:v>
                </c:pt>
                <c:pt idx="5">
                  <c:v>66</c:v>
                </c:pt>
                <c:pt idx="6">
                  <c:v>200</c:v>
                </c:pt>
                <c:pt idx="7">
                  <c:v>442</c:v>
                </c:pt>
                <c:pt idx="8">
                  <c:v>277</c:v>
                </c:pt>
                <c:pt idx="9">
                  <c:v>298</c:v>
                </c:pt>
                <c:pt idx="10">
                  <c:v>277</c:v>
                </c:pt>
                <c:pt idx="11">
                  <c:v>376</c:v>
                </c:pt>
                <c:pt idx="12">
                  <c:v>397</c:v>
                </c:pt>
                <c:pt idx="13">
                  <c:v>422</c:v>
                </c:pt>
                <c:pt idx="14">
                  <c:v>530</c:v>
                </c:pt>
                <c:pt idx="15">
                  <c:v>462</c:v>
                </c:pt>
                <c:pt idx="16">
                  <c:v>621</c:v>
                </c:pt>
                <c:pt idx="17">
                  <c:v>614</c:v>
                </c:pt>
                <c:pt idx="18">
                  <c:v>640</c:v>
                </c:pt>
                <c:pt idx="19">
                  <c:v>780</c:v>
                </c:pt>
                <c:pt idx="20">
                  <c:v>832</c:v>
                </c:pt>
                <c:pt idx="21">
                  <c:v>952</c:v>
                </c:pt>
                <c:pt idx="22">
                  <c:v>1082</c:v>
                </c:pt>
                <c:pt idx="23">
                  <c:v>1126</c:v>
                </c:pt>
                <c:pt idx="24">
                  <c:v>1021</c:v>
                </c:pt>
                <c:pt idx="25">
                  <c:v>1075</c:v>
                </c:pt>
                <c:pt idx="26">
                  <c:v>1056</c:v>
                </c:pt>
                <c:pt idx="27">
                  <c:v>1002</c:v>
                </c:pt>
                <c:pt idx="28">
                  <c:v>1106</c:v>
                </c:pt>
                <c:pt idx="29">
                  <c:v>1091</c:v>
                </c:pt>
                <c:pt idx="30">
                  <c:v>1006</c:v>
                </c:pt>
                <c:pt idx="31">
                  <c:v>1011</c:v>
                </c:pt>
                <c:pt idx="32">
                  <c:v>976</c:v>
                </c:pt>
                <c:pt idx="33">
                  <c:v>940</c:v>
                </c:pt>
                <c:pt idx="34">
                  <c:v>903</c:v>
                </c:pt>
              </c:numCache>
            </c:numRef>
          </c:val>
          <c:smooth val="0"/>
          <c:extLst>
            <c:ext xmlns:c16="http://schemas.microsoft.com/office/drawing/2014/chart" uri="{C3380CC4-5D6E-409C-BE32-E72D297353CC}">
              <c16:uniqueId val="{00000001-AC6C-47D1-8F6E-1B8E7EC878F1}"/>
            </c:ext>
          </c:extLst>
        </c:ser>
        <c:ser>
          <c:idx val="1"/>
          <c:order val="1"/>
          <c:tx>
            <c:strRef>
              <c:f>'Reported cases'!$C$3</c:f>
              <c:strCache>
                <c:ptCount val="1"/>
                <c:pt idx="0">
                  <c:v>Total AIDS cases</c:v>
                </c:pt>
              </c:strCache>
            </c:strRef>
          </c:tx>
          <c:spPr>
            <a:ln w="38100">
              <a:solidFill>
                <a:srgbClr val="E31837"/>
              </a:solidFill>
            </a:ln>
          </c:spPr>
          <c:marker>
            <c:spPr>
              <a:solidFill>
                <a:srgbClr val="E31837"/>
              </a:solidFill>
              <a:ln>
                <a:noFill/>
              </a:ln>
            </c:spPr>
          </c:marker>
          <c:dLbls>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6C-47D1-8F6E-1B8E7EC878F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'Reported cases'!$A$4:$A$38</c:f>
              <c:strCach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strCache>
            </c:strRef>
          </c:cat>
          <c:val>
            <c:numRef>
              <c:f>'Reported cases'!$C$4:$C$38</c:f>
              <c:numCache>
                <c:formatCode>General</c:formatCode>
                <c:ptCount val="35"/>
                <c:pt idx="0">
                  <c:v>6</c:v>
                </c:pt>
                <c:pt idx="1">
                  <c:v>5</c:v>
                </c:pt>
                <c:pt idx="2">
                  <c:v>14</c:v>
                </c:pt>
                <c:pt idx="3">
                  <c:v>14</c:v>
                </c:pt>
                <c:pt idx="4">
                  <c:v>21</c:v>
                </c:pt>
                <c:pt idx="5">
                  <c:v>31</c:v>
                </c:pt>
                <c:pt idx="6">
                  <c:v>38</c:v>
                </c:pt>
                <c:pt idx="7">
                  <c:v>51</c:v>
                </c:pt>
                <c:pt idx="8">
                  <c:v>86</c:v>
                </c:pt>
                <c:pt idx="9">
                  <c:v>136</c:v>
                </c:pt>
                <c:pt idx="10">
                  <c:v>169</c:v>
                </c:pt>
                <c:pt idx="11">
                  <c:v>234</c:v>
                </c:pt>
                <c:pt idx="12">
                  <c:v>250</c:v>
                </c:pt>
                <c:pt idx="13">
                  <c:v>231</c:v>
                </c:pt>
                <c:pt idx="14">
                  <c:v>301</c:v>
                </c:pt>
                <c:pt idx="15">
                  <c:v>329</c:v>
                </c:pt>
                <c:pt idx="16">
                  <c:v>332</c:v>
                </c:pt>
                <c:pt idx="17">
                  <c:v>308</c:v>
                </c:pt>
                <c:pt idx="18">
                  <c:v>336</c:v>
                </c:pt>
                <c:pt idx="19">
                  <c:v>385</c:v>
                </c:pt>
                <c:pt idx="20">
                  <c:v>367</c:v>
                </c:pt>
                <c:pt idx="21">
                  <c:v>406</c:v>
                </c:pt>
                <c:pt idx="22">
                  <c:v>418</c:v>
                </c:pt>
                <c:pt idx="23">
                  <c:v>431</c:v>
                </c:pt>
                <c:pt idx="24">
                  <c:v>431</c:v>
                </c:pt>
                <c:pt idx="25">
                  <c:v>469</c:v>
                </c:pt>
                <c:pt idx="26">
                  <c:v>473</c:v>
                </c:pt>
                <c:pt idx="27">
                  <c:v>447</c:v>
                </c:pt>
                <c:pt idx="28">
                  <c:v>484</c:v>
                </c:pt>
                <c:pt idx="29">
                  <c:v>455</c:v>
                </c:pt>
                <c:pt idx="30">
                  <c:v>428</c:v>
                </c:pt>
                <c:pt idx="31">
                  <c:v>437</c:v>
                </c:pt>
                <c:pt idx="32">
                  <c:v>413</c:v>
                </c:pt>
                <c:pt idx="33">
                  <c:v>377</c:v>
                </c:pt>
                <c:pt idx="34">
                  <c:v>333</c:v>
                </c:pt>
              </c:numCache>
            </c:numRef>
          </c:val>
          <c:smooth val="0"/>
          <c:extLst>
            <c:ext xmlns:c16="http://schemas.microsoft.com/office/drawing/2014/chart" uri="{C3380CC4-5D6E-409C-BE32-E72D297353CC}">
              <c16:uniqueId val="{00000003-AC6C-47D1-8F6E-1B8E7EC878F1}"/>
            </c:ext>
          </c:extLst>
        </c:ser>
        <c:dLbls>
          <c:showLegendKey val="0"/>
          <c:showVal val="0"/>
          <c:showCatName val="0"/>
          <c:showSerName val="0"/>
          <c:showPercent val="0"/>
          <c:showBubbleSize val="0"/>
        </c:dLbls>
        <c:marker val="1"/>
        <c:smooth val="0"/>
        <c:axId val="147237120"/>
        <c:axId val="147243008"/>
      </c:lineChart>
      <c:catAx>
        <c:axId val="14723712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47243008"/>
        <c:crosses val="autoZero"/>
        <c:auto val="1"/>
        <c:lblAlgn val="ctr"/>
        <c:lblOffset val="100"/>
        <c:tickLblSkip val="1"/>
        <c:noMultiLvlLbl val="0"/>
      </c:catAx>
      <c:valAx>
        <c:axId val="147243008"/>
        <c:scaling>
          <c:orientation val="minMax"/>
          <c:max val="1200"/>
          <c:min val="0"/>
        </c:scaling>
        <c:delete val="0"/>
        <c:axPos val="l"/>
        <c:majorGridlines>
          <c:spPr>
            <a:ln>
              <a:solidFill>
                <a:schemeClr val="bg1">
                  <a:lumMod val="85000"/>
                </a:schemeClr>
              </a:solidFill>
              <a:prstDash val="sysDash"/>
            </a:ln>
          </c:spPr>
        </c:majorGridlines>
        <c:title>
          <c:tx>
            <c:rich>
              <a:bodyPr rot="-5400000" vert="horz"/>
              <a:lstStyle/>
              <a:p>
                <a:pPr>
                  <a:defRPr/>
                </a:pPr>
                <a:r>
                  <a:rPr lang="en-US"/>
                  <a:t>Number</a:t>
                </a:r>
              </a:p>
            </c:rich>
          </c:tx>
          <c:overlay val="0"/>
        </c:title>
        <c:numFmt formatCode="General" sourceLinked="1"/>
        <c:majorTickMark val="out"/>
        <c:minorTickMark val="none"/>
        <c:tickLblPos val="nextTo"/>
        <c:crossAx val="147237120"/>
        <c:crosses val="autoZero"/>
        <c:crossBetween val="between"/>
        <c:majorUnit val="200"/>
      </c:valAx>
    </c:plotArea>
    <c:legend>
      <c:legendPos val="b"/>
      <c:layout>
        <c:manualLayout>
          <c:xMode val="edge"/>
          <c:yMode val="edge"/>
          <c:x val="0.24963125096727534"/>
          <c:y val="0.8236408222694791"/>
          <c:w val="0.51036432720278191"/>
          <c:h val="5.2271586489645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856730812436528E-2"/>
          <c:y val="9.7893752546013388E-2"/>
          <c:w val="0.87482973388988272"/>
          <c:h val="0.56892544346924412"/>
        </c:manualLayout>
      </c:layout>
      <c:lineChart>
        <c:grouping val="standard"/>
        <c:varyColors val="0"/>
        <c:ser>
          <c:idx val="0"/>
          <c:order val="0"/>
          <c:tx>
            <c:strRef>
              <c:f>'HIV cases by gender'!$B$2</c:f>
              <c:strCache>
                <c:ptCount val="1"/>
                <c:pt idx="0">
                  <c:v>Male</c:v>
                </c:pt>
              </c:strCache>
            </c:strRef>
          </c:tx>
          <c:spPr>
            <a:ln w="31750">
              <a:solidFill>
                <a:srgbClr val="00AEEF"/>
              </a:solidFill>
            </a:ln>
          </c:spPr>
          <c:marker>
            <c:symbol val="circle"/>
            <c:size val="7"/>
            <c:spPr>
              <a:solidFill>
                <a:srgbClr val="00AEEF"/>
              </a:solidFill>
              <a:ln>
                <a:noFill/>
              </a:ln>
            </c:spPr>
          </c:marker>
          <c:dLbls>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43-444D-B8B7-AAE8705990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'HIV cases by gender'!$A$3:$A$37</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'HIV cases by gender'!$B$3:$B$37</c:f>
              <c:numCache>
                <c:formatCode>General</c:formatCode>
                <c:ptCount val="35"/>
                <c:pt idx="0">
                  <c:v>0</c:v>
                </c:pt>
                <c:pt idx="1">
                  <c:v>0</c:v>
                </c:pt>
                <c:pt idx="2">
                  <c:v>44</c:v>
                </c:pt>
                <c:pt idx="3">
                  <c:v>19</c:v>
                </c:pt>
                <c:pt idx="4">
                  <c:v>56</c:v>
                </c:pt>
                <c:pt idx="5">
                  <c:v>38</c:v>
                </c:pt>
                <c:pt idx="6">
                  <c:v>78</c:v>
                </c:pt>
                <c:pt idx="7">
                  <c:v>153</c:v>
                </c:pt>
                <c:pt idx="8">
                  <c:v>135</c:v>
                </c:pt>
                <c:pt idx="9">
                  <c:v>171</c:v>
                </c:pt>
                <c:pt idx="10">
                  <c:v>194</c:v>
                </c:pt>
                <c:pt idx="11">
                  <c:v>254</c:v>
                </c:pt>
                <c:pt idx="12">
                  <c:v>283</c:v>
                </c:pt>
                <c:pt idx="13">
                  <c:v>319</c:v>
                </c:pt>
                <c:pt idx="14">
                  <c:v>418</c:v>
                </c:pt>
                <c:pt idx="15">
                  <c:v>389</c:v>
                </c:pt>
                <c:pt idx="16">
                  <c:v>534</c:v>
                </c:pt>
                <c:pt idx="17">
                  <c:v>536</c:v>
                </c:pt>
                <c:pt idx="18">
                  <c:v>573</c:v>
                </c:pt>
                <c:pt idx="19">
                  <c:v>698</c:v>
                </c:pt>
                <c:pt idx="20">
                  <c:v>769</c:v>
                </c:pt>
                <c:pt idx="21">
                  <c:v>863</c:v>
                </c:pt>
                <c:pt idx="22">
                  <c:v>1007</c:v>
                </c:pt>
                <c:pt idx="23">
                  <c:v>1059</c:v>
                </c:pt>
                <c:pt idx="24">
                  <c:v>965</c:v>
                </c:pt>
                <c:pt idx="25">
                  <c:v>1015</c:v>
                </c:pt>
                <c:pt idx="26">
                  <c:v>994</c:v>
                </c:pt>
                <c:pt idx="27">
                  <c:v>954</c:v>
                </c:pt>
                <c:pt idx="28">
                  <c:v>1060</c:v>
                </c:pt>
                <c:pt idx="29">
                  <c:v>1041</c:v>
                </c:pt>
                <c:pt idx="30">
                  <c:v>948</c:v>
                </c:pt>
                <c:pt idx="31">
                  <c:v>965</c:v>
                </c:pt>
                <c:pt idx="32">
                  <c:v>938</c:v>
                </c:pt>
                <c:pt idx="33">
                  <c:v>889</c:v>
                </c:pt>
                <c:pt idx="34">
                  <c:v>857</c:v>
                </c:pt>
              </c:numCache>
            </c:numRef>
          </c:val>
          <c:smooth val="1"/>
          <c:extLst>
            <c:ext xmlns:c16="http://schemas.microsoft.com/office/drawing/2014/chart" uri="{C3380CC4-5D6E-409C-BE32-E72D297353CC}">
              <c16:uniqueId val="{00000001-2943-444D-B8B7-AAE870599034}"/>
            </c:ext>
          </c:extLst>
        </c:ser>
        <c:ser>
          <c:idx val="1"/>
          <c:order val="1"/>
          <c:tx>
            <c:strRef>
              <c:f>'HIV cases by gender'!$C$2</c:f>
              <c:strCache>
                <c:ptCount val="1"/>
                <c:pt idx="0">
                  <c:v>Female</c:v>
                </c:pt>
              </c:strCache>
            </c:strRef>
          </c:tx>
          <c:spPr>
            <a:ln w="31750">
              <a:solidFill>
                <a:srgbClr val="E31837"/>
              </a:solidFill>
            </a:ln>
          </c:spPr>
          <c:marker>
            <c:symbol val="square"/>
            <c:size val="7"/>
            <c:spPr>
              <a:solidFill>
                <a:srgbClr val="E31837"/>
              </a:solidFill>
              <a:ln>
                <a:noFill/>
              </a:ln>
            </c:spPr>
          </c:marker>
          <c:dLbls>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43-444D-B8B7-AAE8705990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'HIV cases by gender'!$A$3:$A$37</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'HIV cases by gender'!$C$3:$C$37</c:f>
              <c:numCache>
                <c:formatCode>General</c:formatCode>
                <c:ptCount val="35"/>
                <c:pt idx="0">
                  <c:v>0</c:v>
                </c:pt>
                <c:pt idx="1">
                  <c:v>0</c:v>
                </c:pt>
                <c:pt idx="2">
                  <c:v>11</c:v>
                </c:pt>
                <c:pt idx="3">
                  <c:v>4</c:v>
                </c:pt>
                <c:pt idx="4">
                  <c:v>24</c:v>
                </c:pt>
                <c:pt idx="5">
                  <c:v>28</c:v>
                </c:pt>
                <c:pt idx="6">
                  <c:v>122</c:v>
                </c:pt>
                <c:pt idx="7">
                  <c:v>289</c:v>
                </c:pt>
                <c:pt idx="8">
                  <c:v>142</c:v>
                </c:pt>
                <c:pt idx="9">
                  <c:v>127</c:v>
                </c:pt>
                <c:pt idx="10">
                  <c:v>83</c:v>
                </c:pt>
                <c:pt idx="11">
                  <c:v>122</c:v>
                </c:pt>
                <c:pt idx="12">
                  <c:v>114</c:v>
                </c:pt>
                <c:pt idx="13">
                  <c:v>103</c:v>
                </c:pt>
                <c:pt idx="14">
                  <c:v>112</c:v>
                </c:pt>
                <c:pt idx="15">
                  <c:v>73</c:v>
                </c:pt>
                <c:pt idx="16">
                  <c:v>87</c:v>
                </c:pt>
                <c:pt idx="17">
                  <c:v>78</c:v>
                </c:pt>
                <c:pt idx="18">
                  <c:v>67</c:v>
                </c:pt>
                <c:pt idx="19">
                  <c:v>82</c:v>
                </c:pt>
                <c:pt idx="20">
                  <c:v>63</c:v>
                </c:pt>
                <c:pt idx="21">
                  <c:v>89</c:v>
                </c:pt>
                <c:pt idx="22">
                  <c:v>75</c:v>
                </c:pt>
                <c:pt idx="23">
                  <c:v>67</c:v>
                </c:pt>
                <c:pt idx="24">
                  <c:v>56</c:v>
                </c:pt>
                <c:pt idx="25">
                  <c:v>60</c:v>
                </c:pt>
                <c:pt idx="26">
                  <c:v>62</c:v>
                </c:pt>
                <c:pt idx="27">
                  <c:v>48</c:v>
                </c:pt>
                <c:pt idx="28">
                  <c:v>46</c:v>
                </c:pt>
                <c:pt idx="29">
                  <c:v>50</c:v>
                </c:pt>
                <c:pt idx="30">
                  <c:v>58</c:v>
                </c:pt>
                <c:pt idx="31">
                  <c:v>46</c:v>
                </c:pt>
                <c:pt idx="32">
                  <c:v>38</c:v>
                </c:pt>
                <c:pt idx="33">
                  <c:v>51</c:v>
                </c:pt>
                <c:pt idx="34">
                  <c:v>46</c:v>
                </c:pt>
              </c:numCache>
            </c:numRef>
          </c:val>
          <c:smooth val="1"/>
          <c:extLst>
            <c:ext xmlns:c16="http://schemas.microsoft.com/office/drawing/2014/chart" uri="{C3380CC4-5D6E-409C-BE32-E72D297353CC}">
              <c16:uniqueId val="{00000003-2943-444D-B8B7-AAE870599034}"/>
            </c:ext>
          </c:extLst>
        </c:ser>
        <c:dLbls>
          <c:showLegendKey val="0"/>
          <c:showVal val="0"/>
          <c:showCatName val="0"/>
          <c:showSerName val="0"/>
          <c:showPercent val="0"/>
          <c:showBubbleSize val="0"/>
        </c:dLbls>
        <c:marker val="1"/>
        <c:smooth val="0"/>
        <c:axId val="151384448"/>
        <c:axId val="151385984"/>
      </c:lineChart>
      <c:catAx>
        <c:axId val="15138444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51385984"/>
        <c:crosses val="autoZero"/>
        <c:auto val="1"/>
        <c:lblAlgn val="ctr"/>
        <c:lblOffset val="100"/>
        <c:tickLblSkip val="1"/>
        <c:noMultiLvlLbl val="0"/>
      </c:catAx>
      <c:valAx>
        <c:axId val="151385984"/>
        <c:scaling>
          <c:orientation val="minMax"/>
          <c:max val="1200"/>
          <c:min val="0"/>
        </c:scaling>
        <c:delete val="0"/>
        <c:axPos val="l"/>
        <c:majorGridlines>
          <c:spPr>
            <a:ln>
              <a:solidFill>
                <a:schemeClr val="bg1">
                  <a:lumMod val="85000"/>
                </a:schemeClr>
              </a:solidFill>
              <a:prstDash val="sysDash"/>
            </a:ln>
          </c:spPr>
        </c:majorGridlines>
        <c:title>
          <c:tx>
            <c:rich>
              <a:bodyPr rot="-5400000" vert="horz"/>
              <a:lstStyle/>
              <a:p>
                <a:pPr>
                  <a:defRPr/>
                </a:pPr>
                <a:r>
                  <a:rPr lang="en-US"/>
                  <a:t>Number</a:t>
                </a:r>
              </a:p>
            </c:rich>
          </c:tx>
          <c:layout>
            <c:manualLayout>
              <c:xMode val="edge"/>
              <c:yMode val="edge"/>
              <c:x val="0"/>
              <c:y val="0.30755379031959412"/>
            </c:manualLayout>
          </c:layout>
          <c:overlay val="0"/>
        </c:title>
        <c:numFmt formatCode="General" sourceLinked="1"/>
        <c:majorTickMark val="out"/>
        <c:minorTickMark val="none"/>
        <c:tickLblPos val="nextTo"/>
        <c:crossAx val="151384448"/>
        <c:crosses val="autoZero"/>
        <c:crossBetween val="between"/>
        <c:majorUnit val="200"/>
      </c:valAx>
    </c:plotArea>
    <c:legend>
      <c:legendPos val="b"/>
      <c:layout>
        <c:manualLayout>
          <c:xMode val="edge"/>
          <c:yMode val="edge"/>
          <c:x val="0.37859512097267073"/>
          <c:y val="0.83102757101062841"/>
          <c:w val="0.23645584657940621"/>
          <c:h val="6.3150853608858276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04282684259877E-2"/>
          <c:y val="0.12047999363536029"/>
          <c:w val="0.87300082559414849"/>
          <c:h val="0.63444242062772749"/>
        </c:manualLayout>
      </c:layout>
      <c:lineChart>
        <c:grouping val="standard"/>
        <c:varyColors val="0"/>
        <c:ser>
          <c:idx val="0"/>
          <c:order val="0"/>
          <c:tx>
            <c:strRef>
              <c:f>'AIDS cases by gender'!$B$3</c:f>
              <c:strCache>
                <c:ptCount val="1"/>
                <c:pt idx="0">
                  <c:v>Male</c:v>
                </c:pt>
              </c:strCache>
            </c:strRef>
          </c:tx>
          <c:spPr>
            <a:ln w="31750">
              <a:solidFill>
                <a:srgbClr val="00AEEF"/>
              </a:solidFill>
            </a:ln>
          </c:spPr>
          <c:marker>
            <c:symbol val="circle"/>
            <c:size val="7"/>
            <c:spPr>
              <a:solidFill>
                <a:srgbClr val="00AEEF"/>
              </a:solidFill>
              <a:ln>
                <a:noFill/>
              </a:ln>
            </c:spPr>
          </c:marker>
          <c:dLbls>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9E-4C6A-A095-3612288937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'AIDS cases by gender'!$A$4:$A$38</c:f>
              <c:strCach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strCache>
            </c:strRef>
          </c:cat>
          <c:val>
            <c:numRef>
              <c:f>'AIDS cases by gender'!$B$4:$B$38</c:f>
              <c:numCache>
                <c:formatCode>General</c:formatCode>
                <c:ptCount val="35"/>
                <c:pt idx="0">
                  <c:v>6</c:v>
                </c:pt>
                <c:pt idx="1">
                  <c:v>5</c:v>
                </c:pt>
                <c:pt idx="2">
                  <c:v>9</c:v>
                </c:pt>
                <c:pt idx="3">
                  <c:v>12</c:v>
                </c:pt>
                <c:pt idx="4">
                  <c:v>19</c:v>
                </c:pt>
                <c:pt idx="5">
                  <c:v>28</c:v>
                </c:pt>
                <c:pt idx="6">
                  <c:v>38</c:v>
                </c:pt>
                <c:pt idx="7">
                  <c:v>49</c:v>
                </c:pt>
                <c:pt idx="8">
                  <c:v>72</c:v>
                </c:pt>
                <c:pt idx="9">
                  <c:v>119</c:v>
                </c:pt>
                <c:pt idx="10">
                  <c:v>141</c:v>
                </c:pt>
                <c:pt idx="11">
                  <c:v>201</c:v>
                </c:pt>
                <c:pt idx="12">
                  <c:v>209</c:v>
                </c:pt>
                <c:pt idx="13">
                  <c:v>200</c:v>
                </c:pt>
                <c:pt idx="14">
                  <c:v>258</c:v>
                </c:pt>
                <c:pt idx="15">
                  <c:v>280</c:v>
                </c:pt>
                <c:pt idx="16">
                  <c:v>282</c:v>
                </c:pt>
                <c:pt idx="17">
                  <c:v>268</c:v>
                </c:pt>
                <c:pt idx="18">
                  <c:v>291</c:v>
                </c:pt>
                <c:pt idx="19">
                  <c:v>344</c:v>
                </c:pt>
                <c:pt idx="20">
                  <c:v>340</c:v>
                </c:pt>
                <c:pt idx="21">
                  <c:v>368</c:v>
                </c:pt>
                <c:pt idx="22">
                  <c:v>377</c:v>
                </c:pt>
                <c:pt idx="23">
                  <c:v>391</c:v>
                </c:pt>
                <c:pt idx="24">
                  <c:v>407</c:v>
                </c:pt>
                <c:pt idx="25">
                  <c:v>450</c:v>
                </c:pt>
                <c:pt idx="26">
                  <c:v>440</c:v>
                </c:pt>
                <c:pt idx="27">
                  <c:v>418</c:v>
                </c:pt>
                <c:pt idx="28">
                  <c:v>466</c:v>
                </c:pt>
                <c:pt idx="29">
                  <c:v>435</c:v>
                </c:pt>
                <c:pt idx="30">
                  <c:v>409</c:v>
                </c:pt>
                <c:pt idx="31">
                  <c:v>415</c:v>
                </c:pt>
                <c:pt idx="32">
                  <c:v>375</c:v>
                </c:pt>
                <c:pt idx="33">
                  <c:v>353</c:v>
                </c:pt>
                <c:pt idx="34">
                  <c:v>318</c:v>
                </c:pt>
              </c:numCache>
            </c:numRef>
          </c:val>
          <c:smooth val="1"/>
          <c:extLst>
            <c:ext xmlns:c16="http://schemas.microsoft.com/office/drawing/2014/chart" uri="{C3380CC4-5D6E-409C-BE32-E72D297353CC}">
              <c16:uniqueId val="{00000001-CD9E-4C6A-A095-361228893719}"/>
            </c:ext>
          </c:extLst>
        </c:ser>
        <c:ser>
          <c:idx val="1"/>
          <c:order val="1"/>
          <c:tx>
            <c:strRef>
              <c:f>'AIDS cases by gender'!$C$3</c:f>
              <c:strCache>
                <c:ptCount val="1"/>
                <c:pt idx="0">
                  <c:v>Female</c:v>
                </c:pt>
              </c:strCache>
            </c:strRef>
          </c:tx>
          <c:spPr>
            <a:ln w="31750">
              <a:solidFill>
                <a:srgbClr val="E31837"/>
              </a:solidFill>
            </a:ln>
          </c:spPr>
          <c:marker>
            <c:symbol val="square"/>
            <c:size val="7"/>
            <c:spPr>
              <a:solidFill>
                <a:srgbClr val="E31837"/>
              </a:solidFill>
              <a:ln>
                <a:noFill/>
              </a:ln>
            </c:spPr>
          </c:marker>
          <c:dLbls>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9E-4C6A-A095-3612288937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'AIDS cases by gender'!$A$4:$A$38</c:f>
              <c:strCach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strCache>
            </c:strRef>
          </c:cat>
          <c:val>
            <c:numRef>
              <c:f>'AIDS cases by gender'!$C$4:$C$38</c:f>
              <c:numCache>
                <c:formatCode>General</c:formatCode>
                <c:ptCount val="35"/>
                <c:pt idx="0">
                  <c:v>0</c:v>
                </c:pt>
                <c:pt idx="1">
                  <c:v>0</c:v>
                </c:pt>
                <c:pt idx="2">
                  <c:v>5</c:v>
                </c:pt>
                <c:pt idx="3">
                  <c:v>2</c:v>
                </c:pt>
                <c:pt idx="4">
                  <c:v>2</c:v>
                </c:pt>
                <c:pt idx="5">
                  <c:v>3</c:v>
                </c:pt>
                <c:pt idx="6">
                  <c:v>0</c:v>
                </c:pt>
                <c:pt idx="7">
                  <c:v>2</c:v>
                </c:pt>
                <c:pt idx="8">
                  <c:v>14</c:v>
                </c:pt>
                <c:pt idx="9">
                  <c:v>17</c:v>
                </c:pt>
                <c:pt idx="10">
                  <c:v>28</c:v>
                </c:pt>
                <c:pt idx="11">
                  <c:v>33</c:v>
                </c:pt>
                <c:pt idx="12">
                  <c:v>41</c:v>
                </c:pt>
                <c:pt idx="13">
                  <c:v>31</c:v>
                </c:pt>
                <c:pt idx="14">
                  <c:v>43</c:v>
                </c:pt>
                <c:pt idx="15">
                  <c:v>49</c:v>
                </c:pt>
                <c:pt idx="16">
                  <c:v>50</c:v>
                </c:pt>
                <c:pt idx="17">
                  <c:v>40</c:v>
                </c:pt>
                <c:pt idx="18">
                  <c:v>45</c:v>
                </c:pt>
                <c:pt idx="19">
                  <c:v>41</c:v>
                </c:pt>
                <c:pt idx="20">
                  <c:v>27</c:v>
                </c:pt>
                <c:pt idx="21">
                  <c:v>38</c:v>
                </c:pt>
                <c:pt idx="22">
                  <c:v>41</c:v>
                </c:pt>
                <c:pt idx="23">
                  <c:v>40</c:v>
                </c:pt>
                <c:pt idx="24">
                  <c:v>24</c:v>
                </c:pt>
                <c:pt idx="25">
                  <c:v>19</c:v>
                </c:pt>
                <c:pt idx="26">
                  <c:v>33</c:v>
                </c:pt>
                <c:pt idx="27">
                  <c:v>29</c:v>
                </c:pt>
                <c:pt idx="28">
                  <c:v>18</c:v>
                </c:pt>
                <c:pt idx="29">
                  <c:v>20</c:v>
                </c:pt>
                <c:pt idx="30">
                  <c:v>19</c:v>
                </c:pt>
                <c:pt idx="31">
                  <c:v>22</c:v>
                </c:pt>
                <c:pt idx="32">
                  <c:v>38</c:v>
                </c:pt>
                <c:pt idx="33">
                  <c:v>24</c:v>
                </c:pt>
                <c:pt idx="34">
                  <c:v>15</c:v>
                </c:pt>
              </c:numCache>
            </c:numRef>
          </c:val>
          <c:smooth val="1"/>
          <c:extLst>
            <c:ext xmlns:c16="http://schemas.microsoft.com/office/drawing/2014/chart" uri="{C3380CC4-5D6E-409C-BE32-E72D297353CC}">
              <c16:uniqueId val="{00000003-CD9E-4C6A-A095-361228893719}"/>
            </c:ext>
          </c:extLst>
        </c:ser>
        <c:dLbls>
          <c:showLegendKey val="0"/>
          <c:showVal val="0"/>
          <c:showCatName val="0"/>
          <c:showSerName val="0"/>
          <c:showPercent val="0"/>
          <c:showBubbleSize val="0"/>
        </c:dLbls>
        <c:marker val="1"/>
        <c:smooth val="0"/>
        <c:axId val="151668608"/>
        <c:axId val="151669760"/>
      </c:lineChart>
      <c:catAx>
        <c:axId val="15166860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51669760"/>
        <c:crosses val="autoZero"/>
        <c:auto val="1"/>
        <c:lblAlgn val="ctr"/>
        <c:lblOffset val="100"/>
        <c:noMultiLvlLbl val="0"/>
      </c:catAx>
      <c:valAx>
        <c:axId val="151669760"/>
        <c:scaling>
          <c:orientation val="minMax"/>
          <c:max val="500"/>
          <c:min val="0"/>
        </c:scaling>
        <c:delete val="0"/>
        <c:axPos val="l"/>
        <c:majorGridlines>
          <c:spPr>
            <a:ln>
              <a:solidFill>
                <a:sysClr val="window" lastClr="FFFFFF">
                  <a:lumMod val="85000"/>
                </a:sysClr>
              </a:solidFill>
              <a:prstDash val="dash"/>
            </a:ln>
          </c:spPr>
        </c:majorGridlines>
        <c:title>
          <c:tx>
            <c:rich>
              <a:bodyPr rot="-5400000" vert="horz"/>
              <a:lstStyle/>
              <a:p>
                <a:pPr>
                  <a:defRPr/>
                </a:pPr>
                <a:r>
                  <a:rPr lang="en-US"/>
                  <a:t>Number</a:t>
                </a:r>
              </a:p>
            </c:rich>
          </c:tx>
          <c:layout>
            <c:manualLayout>
              <c:xMode val="edge"/>
              <c:yMode val="edge"/>
              <c:x val="0"/>
              <c:y val="0.35339580034579926"/>
            </c:manualLayout>
          </c:layout>
          <c:overlay val="0"/>
        </c:title>
        <c:numFmt formatCode="General" sourceLinked="1"/>
        <c:majorTickMark val="out"/>
        <c:minorTickMark val="none"/>
        <c:tickLblPos val="nextTo"/>
        <c:crossAx val="151668608"/>
        <c:crosses val="autoZero"/>
        <c:crossBetween val="between"/>
        <c:majorUnit val="10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0.15247</cdr:x>
      <cdr:y>0.908</cdr:y>
    </cdr:from>
    <cdr:to>
      <cdr:x>0.6796</cdr:x>
      <cdr:y>0.99526</cdr:y>
    </cdr:to>
    <cdr:sp macro="" textlink="">
      <cdr:nvSpPr>
        <cdr:cNvPr id="2" name="TextBox 1"/>
        <cdr:cNvSpPr txBox="1"/>
      </cdr:nvSpPr>
      <cdr:spPr>
        <a:xfrm xmlns:a="http://schemas.openxmlformats.org/drawingml/2006/main">
          <a:off x="1589373" y="3819266"/>
          <a:ext cx="5494916" cy="367036"/>
        </a:xfrm>
        <a:prstGeom xmlns:a="http://schemas.openxmlformats.org/drawingml/2006/main" prst="rect">
          <a:avLst/>
        </a:prstGeom>
        <a:ln xmlns:a="http://schemas.openxmlformats.org/drawingml/2006/main">
          <a:solidFill>
            <a:schemeClr val="bg1">
              <a:lumMod val="50000"/>
            </a:schemeClr>
          </a:solidFill>
          <a:prstDash val="dash"/>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latin typeface="Arial" pitchFamily="34" charset="0"/>
              <a:cs typeface="Arial" pitchFamily="34" charset="0"/>
            </a:rPr>
            <a:t>Note: Numbers represent both Japanese and foreign nationalities</a:t>
          </a:r>
          <a:endParaRPr lang="th-TH" sz="1400" dirty="0">
            <a:latin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0.27154</cdr:x>
      <cdr:y>0.92975</cdr:y>
    </cdr:from>
    <cdr:to>
      <cdr:x>0.72846</cdr:x>
      <cdr:y>0.99993</cdr:y>
    </cdr:to>
    <cdr:sp macro="" textlink="">
      <cdr:nvSpPr>
        <cdr:cNvPr id="2" name="TextBox 1"/>
        <cdr:cNvSpPr txBox="1"/>
      </cdr:nvSpPr>
      <cdr:spPr>
        <a:xfrm xmlns:a="http://schemas.openxmlformats.org/drawingml/2006/main">
          <a:off x="2830539" y="3910762"/>
          <a:ext cx="4763082" cy="295194"/>
        </a:xfrm>
        <a:prstGeom xmlns:a="http://schemas.openxmlformats.org/drawingml/2006/main" prst="rect">
          <a:avLst/>
        </a:prstGeom>
        <a:ln xmlns:a="http://schemas.openxmlformats.org/drawingml/2006/main" w="19050">
          <a:solidFill>
            <a:schemeClr val="bg1">
              <a:lumMod val="50000"/>
            </a:schemeClr>
          </a:solidFill>
          <a:prstDash val="sysDot"/>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Arial" pitchFamily="34" charset="0"/>
              <a:cs typeface="Arial" pitchFamily="34" charset="0"/>
            </a:rPr>
            <a:t>Note: Numbers represent both Japanese and foreign nationalities</a:t>
          </a:r>
          <a:endParaRPr lang="th-TH" sz="1200" dirty="0">
            <a:latin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0.25064</cdr:x>
      <cdr:y>0.92667</cdr:y>
    </cdr:from>
    <cdr:to>
      <cdr:x>0.71076</cdr:x>
      <cdr:y>1</cdr:y>
    </cdr:to>
    <cdr:sp macro="" textlink="">
      <cdr:nvSpPr>
        <cdr:cNvPr id="3" name="TextBox 1"/>
        <cdr:cNvSpPr txBox="1"/>
      </cdr:nvSpPr>
      <cdr:spPr>
        <a:xfrm xmlns:a="http://schemas.openxmlformats.org/drawingml/2006/main">
          <a:off x="2612690" y="3897796"/>
          <a:ext cx="4796416" cy="308444"/>
        </a:xfrm>
        <a:prstGeom xmlns:a="http://schemas.openxmlformats.org/drawingml/2006/main" prst="rect">
          <a:avLst/>
        </a:prstGeom>
        <a:ln xmlns:a="http://schemas.openxmlformats.org/drawingml/2006/main" w="19050">
          <a:solidFill>
            <a:schemeClr val="bg1">
              <a:lumMod val="50000"/>
            </a:schemeClr>
          </a:solidFill>
          <a:prstDash val="sysDot"/>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Arial" pitchFamily="34" charset="0"/>
              <a:cs typeface="Arial" pitchFamily="34" charset="0"/>
            </a:rPr>
            <a:t>Note: Numbers represent both Japanese and foreign nationalities</a:t>
          </a:r>
          <a:endParaRPr lang="th-TH" sz="1200" dirty="0">
            <a:latin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4E8AFE88-AA25-41B1-AC84-C7528347B1F1}" type="datetimeFigureOut">
              <a:rPr lang="th-TH"/>
              <a:pPr>
                <a:defRPr/>
              </a:pPr>
              <a:t>09/09/64</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E986ED52-6BF1-4DA1-8DA4-D753C01A2234}" type="slidenum">
              <a:rPr lang="th-TH"/>
              <a:pPr>
                <a:defRPr/>
              </a:pPr>
              <a:t>‹#›</a:t>
            </a:fld>
            <a:endParaRPr lang="th-TH"/>
          </a:p>
        </p:txBody>
      </p:sp>
    </p:spTree>
    <p:extLst>
      <p:ext uri="{BB962C8B-B14F-4D97-AF65-F5344CB8AC3E}">
        <p14:creationId xmlns:p14="http://schemas.microsoft.com/office/powerpoint/2010/main" val="2423869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FA5DBCEF-A29A-4799-94D6-27834EA8C179}" type="datetimeFigureOut">
              <a:rPr lang="th-TH"/>
              <a:pPr>
                <a:defRPr/>
              </a:pPr>
              <a:t>09/09/64</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5707BC21-2A44-40BE-B974-5257A883D1C4}" type="slidenum">
              <a:rPr lang="th-TH"/>
              <a:pPr>
                <a:defRPr/>
              </a:pPr>
              <a:t>‹#›</a:t>
            </a:fld>
            <a:endParaRPr lang="th-TH"/>
          </a:p>
        </p:txBody>
      </p:sp>
    </p:spTree>
    <p:extLst>
      <p:ext uri="{BB962C8B-B14F-4D97-AF65-F5344CB8AC3E}">
        <p14:creationId xmlns:p14="http://schemas.microsoft.com/office/powerpoint/2010/main" val="4187839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07BC21-2A44-40BE-B974-5257A883D1C4}" type="slidenum">
              <a:rPr lang="th-TH" smtClean="0"/>
              <a:pPr>
                <a:defRPr/>
              </a:pPr>
              <a:t>1</a:t>
            </a:fld>
            <a:endParaRPr lang="th-TH"/>
          </a:p>
        </p:txBody>
      </p:sp>
    </p:spTree>
    <p:extLst>
      <p:ext uri="{BB962C8B-B14F-4D97-AF65-F5344CB8AC3E}">
        <p14:creationId xmlns:p14="http://schemas.microsoft.com/office/powerpoint/2010/main" val="175952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07BC21-2A44-40BE-B974-5257A883D1C4}" type="slidenum">
              <a:rPr lang="th-TH" smtClean="0"/>
              <a:pPr>
                <a:defRPr/>
              </a:pPr>
              <a:t>20</a:t>
            </a:fld>
            <a:endParaRPr lang="th-TH"/>
          </a:p>
        </p:txBody>
      </p:sp>
    </p:spTree>
    <p:extLst>
      <p:ext uri="{BB962C8B-B14F-4D97-AF65-F5344CB8AC3E}">
        <p14:creationId xmlns:p14="http://schemas.microsoft.com/office/powerpoint/2010/main" val="202266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538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Cordia New" pitchFamily="34" charset="-34"/>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charset="0"/>
                <a:cs typeface="Cordia New" pitchFamily="34" charset="-34"/>
              </a:defRPr>
            </a:lvl1pPr>
            <a:lvl2pPr marL="742854" indent="-285713" eaLnBrk="0" hangingPunct="0">
              <a:defRPr sz="2800">
                <a:solidFill>
                  <a:schemeClr val="tx1"/>
                </a:solidFill>
                <a:latin typeface="Arial" charset="0"/>
                <a:cs typeface="Cordia New" pitchFamily="34" charset="-34"/>
              </a:defRPr>
            </a:lvl2pPr>
            <a:lvl3pPr marL="1142852" indent="-228570" eaLnBrk="0" hangingPunct="0">
              <a:defRPr sz="2800">
                <a:solidFill>
                  <a:schemeClr val="tx1"/>
                </a:solidFill>
                <a:latin typeface="Arial" charset="0"/>
                <a:cs typeface="Cordia New" pitchFamily="34" charset="-34"/>
              </a:defRPr>
            </a:lvl3pPr>
            <a:lvl4pPr marL="1599992" indent="-228570" eaLnBrk="0" hangingPunct="0">
              <a:defRPr sz="2800">
                <a:solidFill>
                  <a:schemeClr val="tx1"/>
                </a:solidFill>
                <a:latin typeface="Arial" charset="0"/>
                <a:cs typeface="Cordia New" pitchFamily="34" charset="-34"/>
              </a:defRPr>
            </a:lvl4pPr>
            <a:lvl5pPr marL="2057132" indent="-228570" eaLnBrk="0" hangingPunct="0">
              <a:defRPr sz="2800">
                <a:solidFill>
                  <a:schemeClr val="tx1"/>
                </a:solidFill>
                <a:latin typeface="Arial" charset="0"/>
                <a:cs typeface="Cordia New" pitchFamily="34" charset="-34"/>
              </a:defRPr>
            </a:lvl5pPr>
            <a:lvl6pPr marL="2514272" indent="-228570" eaLnBrk="0" fontAlgn="base" hangingPunct="0">
              <a:spcBef>
                <a:spcPct val="0"/>
              </a:spcBef>
              <a:spcAft>
                <a:spcPct val="0"/>
              </a:spcAft>
              <a:defRPr sz="2800">
                <a:solidFill>
                  <a:schemeClr val="tx1"/>
                </a:solidFill>
                <a:latin typeface="Arial" charset="0"/>
                <a:cs typeface="Cordia New" pitchFamily="34" charset="-34"/>
              </a:defRPr>
            </a:lvl6pPr>
            <a:lvl7pPr marL="2971413" indent="-228570" eaLnBrk="0" fontAlgn="base" hangingPunct="0">
              <a:spcBef>
                <a:spcPct val="0"/>
              </a:spcBef>
              <a:spcAft>
                <a:spcPct val="0"/>
              </a:spcAft>
              <a:defRPr sz="2800">
                <a:solidFill>
                  <a:schemeClr val="tx1"/>
                </a:solidFill>
                <a:latin typeface="Arial" charset="0"/>
                <a:cs typeface="Cordia New" pitchFamily="34" charset="-34"/>
              </a:defRPr>
            </a:lvl7pPr>
            <a:lvl8pPr marL="3428554" indent="-228570" eaLnBrk="0" fontAlgn="base" hangingPunct="0">
              <a:spcBef>
                <a:spcPct val="0"/>
              </a:spcBef>
              <a:spcAft>
                <a:spcPct val="0"/>
              </a:spcAft>
              <a:defRPr sz="2800">
                <a:solidFill>
                  <a:schemeClr val="tx1"/>
                </a:solidFill>
                <a:latin typeface="Arial" charset="0"/>
                <a:cs typeface="Cordia New" pitchFamily="34" charset="-34"/>
              </a:defRPr>
            </a:lvl8pPr>
            <a:lvl9pPr marL="3885694" indent="-22857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0"/>
              </a:spcBef>
              <a:spcAft>
                <a:spcPct val="0"/>
              </a:spcAft>
            </a:pPr>
            <a:fld id="{19AE0A98-9EB0-4D79-B209-11A02D77E01C}" type="slidenum">
              <a:rPr lang="th-TH" sz="1200">
                <a:solidFill>
                  <a:prstClr val="black"/>
                </a:solidFill>
                <a:latin typeface="Calibri" pitchFamily="34" charset="0"/>
              </a:rPr>
              <a:pPr eaLnBrk="1" fontAlgn="base" hangingPunct="1">
                <a:spcBef>
                  <a:spcPct val="0"/>
                </a:spcBef>
                <a:spcAft>
                  <a:spcPct val="0"/>
                </a:spcAft>
              </a:pPr>
              <a:t>3</a:t>
            </a:fld>
            <a:endParaRPr lang="th-TH" sz="1200">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07BC21-2A44-40BE-B974-5257A883D1C4}" type="slidenum">
              <a:rPr lang="th-TH" smtClean="0"/>
              <a:pPr>
                <a:defRPr/>
              </a:pPr>
              <a:t>9</a:t>
            </a:fld>
            <a:endParaRPr lang="th-TH"/>
          </a:p>
        </p:txBody>
      </p:sp>
    </p:spTree>
    <p:extLst>
      <p:ext uri="{BB962C8B-B14F-4D97-AF65-F5344CB8AC3E}">
        <p14:creationId xmlns:p14="http://schemas.microsoft.com/office/powerpoint/2010/main" val="1726466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07BC21-2A44-40BE-B974-5257A883D1C4}" type="slidenum">
              <a:rPr lang="th-TH" smtClean="0"/>
              <a:pPr>
                <a:defRPr/>
              </a:pPr>
              <a:t>10</a:t>
            </a:fld>
            <a:endParaRPr lang="th-TH"/>
          </a:p>
        </p:txBody>
      </p:sp>
    </p:spTree>
    <p:extLst>
      <p:ext uri="{BB962C8B-B14F-4D97-AF65-F5344CB8AC3E}">
        <p14:creationId xmlns:p14="http://schemas.microsoft.com/office/powerpoint/2010/main" val="172646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07BC21-2A44-40BE-B974-5257A883D1C4}" type="slidenum">
              <a:rPr lang="th-TH" smtClean="0"/>
              <a:pPr>
                <a:defRPr/>
              </a:pPr>
              <a:t>11</a:t>
            </a:fld>
            <a:endParaRPr lang="th-TH"/>
          </a:p>
        </p:txBody>
      </p:sp>
    </p:spTree>
    <p:extLst>
      <p:ext uri="{BB962C8B-B14F-4D97-AF65-F5344CB8AC3E}">
        <p14:creationId xmlns:p14="http://schemas.microsoft.com/office/powerpoint/2010/main" val="172646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07BC21-2A44-40BE-B974-5257A883D1C4}" type="slidenum">
              <a:rPr lang="th-TH" smtClean="0"/>
              <a:pPr>
                <a:defRPr/>
              </a:pPr>
              <a:t>12</a:t>
            </a:fld>
            <a:endParaRPr lang="th-TH"/>
          </a:p>
        </p:txBody>
      </p:sp>
    </p:spTree>
    <p:extLst>
      <p:ext uri="{BB962C8B-B14F-4D97-AF65-F5344CB8AC3E}">
        <p14:creationId xmlns:p14="http://schemas.microsoft.com/office/powerpoint/2010/main" val="366137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07BC21-2A44-40BE-B974-5257A883D1C4}" type="slidenum">
              <a:rPr lang="th-TH" smtClean="0"/>
              <a:pPr>
                <a:defRPr/>
              </a:pPr>
              <a:t>13</a:t>
            </a:fld>
            <a:endParaRPr lang="th-TH"/>
          </a:p>
        </p:txBody>
      </p:sp>
    </p:spTree>
    <p:extLst>
      <p:ext uri="{BB962C8B-B14F-4D97-AF65-F5344CB8AC3E}">
        <p14:creationId xmlns:p14="http://schemas.microsoft.com/office/powerpoint/2010/main" val="366137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07BC21-2A44-40BE-B974-5257A883D1C4}" type="slidenum">
              <a:rPr lang="th-TH" smtClean="0"/>
              <a:pPr>
                <a:defRPr/>
              </a:pPr>
              <a:t>14</a:t>
            </a:fld>
            <a:endParaRPr lang="th-TH"/>
          </a:p>
        </p:txBody>
      </p:sp>
    </p:spTree>
    <p:extLst>
      <p:ext uri="{BB962C8B-B14F-4D97-AF65-F5344CB8AC3E}">
        <p14:creationId xmlns:p14="http://schemas.microsoft.com/office/powerpoint/2010/main" val="3661378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07BC21-2A44-40BE-B974-5257A883D1C4}" type="slidenum">
              <a:rPr lang="th-TH" smtClean="0"/>
              <a:pPr>
                <a:defRPr/>
              </a:pPr>
              <a:t>19</a:t>
            </a:fld>
            <a:endParaRPr lang="th-TH"/>
          </a:p>
        </p:txBody>
      </p:sp>
    </p:spTree>
    <p:extLst>
      <p:ext uri="{BB962C8B-B14F-4D97-AF65-F5344CB8AC3E}">
        <p14:creationId xmlns:p14="http://schemas.microsoft.com/office/powerpoint/2010/main" val="2779451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0.xml"/><Relationship Id="rId1" Type="http://schemas.openxmlformats.org/officeDocument/2006/relationships/themeOverride" Target="../theme/themeOverride1.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2.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4.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5.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6.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7.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1.xml"/><Relationship Id="rId1" Type="http://schemas.openxmlformats.org/officeDocument/2006/relationships/themeOverride" Target="../theme/themeOverride9.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0.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1.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2.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4.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5.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cs typeface="Arial" charset="0"/>
              </a:rPr>
              <a:t>HIV and AIDS</a:t>
            </a:r>
            <a:endParaRPr lang="th-TH" sz="3600" b="1">
              <a:solidFill>
                <a:schemeClr val="bg1"/>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latin typeface="Arial" pitchFamily="34" charset="0"/>
                <a:cs typeface="Arial" pitchFamily="34" charset="0"/>
              </a:rPr>
              <a:t>Data Hub for Asia-Pacific</a:t>
            </a:r>
            <a:endParaRPr lang="th-TH" sz="3500" kern="700" dirty="0">
              <a:solidFill>
                <a:srgbClr val="21416C"/>
              </a:solidFill>
              <a:latin typeface="Arial" pitchFamily="34" charset="0"/>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latin typeface="Arial" pitchFamily="34" charset="0"/>
                <a:cs typeface="Arial" pitchFamily="34" charset="0"/>
              </a:rPr>
              <a:t>Review in slides</a:t>
            </a:r>
            <a:endParaRPr lang="th-TH" sz="2600" kern="700" dirty="0">
              <a:solidFill>
                <a:srgbClr val="21416C"/>
              </a:solidFill>
              <a:latin typeface="Arial" pitchFamily="34" charset="0"/>
              <a:cs typeface="+mn-cs"/>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10114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pPr>
                <a:defRPr/>
              </a:pPr>
              <a:t>‹#›</a:t>
            </a:fld>
            <a:endParaRPr lang="th-TH"/>
          </a:p>
        </p:txBody>
      </p:sp>
    </p:spTree>
    <p:extLst>
      <p:ext uri="{BB962C8B-B14F-4D97-AF65-F5344CB8AC3E}">
        <p14:creationId xmlns:p14="http://schemas.microsoft.com/office/powerpoint/2010/main" val="392722668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58848749"/>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6768350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73818213"/>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59975723"/>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49458374"/>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07414542"/>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2384872"/>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4195188219"/>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805411491"/>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4560873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697B1FE1-0341-4DCC-A580-AD1779C0C6FF}" type="slidenum">
              <a:rPr lang="th-TH"/>
              <a:pPr>
                <a:defRPr/>
              </a:pPr>
              <a:t>‹#›</a:t>
            </a:fld>
            <a:endParaRPr lang="th-TH"/>
          </a:p>
        </p:txBody>
      </p:sp>
    </p:spTree>
    <p:extLst>
      <p:ext uri="{BB962C8B-B14F-4D97-AF65-F5344CB8AC3E}">
        <p14:creationId xmlns:p14="http://schemas.microsoft.com/office/powerpoint/2010/main" val="2705239278"/>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521185499"/>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269696519"/>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232244974"/>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082197764"/>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73397251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CFE94C6-8126-4BE7-99F5-811216680F36}" type="slidenum">
              <a:rPr lang="th-TH"/>
              <a:pPr>
                <a:defRPr/>
              </a:pPr>
              <a:t>‹#›</a:t>
            </a:fld>
            <a:endParaRPr lang="th-TH"/>
          </a:p>
        </p:txBody>
      </p:sp>
    </p:spTree>
    <p:extLst>
      <p:ext uri="{BB962C8B-B14F-4D97-AF65-F5344CB8AC3E}">
        <p14:creationId xmlns:p14="http://schemas.microsoft.com/office/powerpoint/2010/main" val="117344705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5990C45D-0329-40A6-BEEF-66DAB1377181}" type="slidenum">
              <a:rPr lang="th-TH"/>
              <a:pPr>
                <a:defRPr/>
              </a:pPr>
              <a:t>‹#›</a:t>
            </a:fld>
            <a:endParaRPr lang="th-TH"/>
          </a:p>
        </p:txBody>
      </p:sp>
    </p:spTree>
    <p:extLst>
      <p:ext uri="{BB962C8B-B14F-4D97-AF65-F5344CB8AC3E}">
        <p14:creationId xmlns:p14="http://schemas.microsoft.com/office/powerpoint/2010/main" val="397269725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FE78F311-1796-4C4A-9E68-E240A0A8EBFB}" type="slidenum">
              <a:rPr lang="th-TH"/>
              <a:pPr>
                <a:defRPr/>
              </a:pPr>
              <a:t>‹#›</a:t>
            </a:fld>
            <a:endParaRPr lang="th-TH"/>
          </a:p>
        </p:txBody>
      </p:sp>
    </p:spTree>
    <p:extLst>
      <p:ext uri="{BB962C8B-B14F-4D97-AF65-F5344CB8AC3E}">
        <p14:creationId xmlns:p14="http://schemas.microsoft.com/office/powerpoint/2010/main" val="202650599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D646E93-E1D3-44B8-94B7-EF3EFD70A225}" type="slidenum">
              <a:rPr lang="th-TH"/>
              <a:pPr>
                <a:defRPr/>
              </a:pPr>
              <a:t>‹#›</a:t>
            </a:fld>
            <a:endParaRPr lang="th-TH" dirty="0"/>
          </a:p>
        </p:txBody>
      </p:sp>
    </p:spTree>
    <p:extLst>
      <p:ext uri="{BB962C8B-B14F-4D97-AF65-F5344CB8AC3E}">
        <p14:creationId xmlns:p14="http://schemas.microsoft.com/office/powerpoint/2010/main" val="378104639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BF5DB06-9D58-464A-89F7-6F0D11A01755}" type="slidenum">
              <a:rPr lang="th-TH"/>
              <a:pPr>
                <a:defRPr/>
              </a:pPr>
              <a:t>‹#›</a:t>
            </a:fld>
            <a:endParaRPr lang="th-TH" dirty="0"/>
          </a:p>
        </p:txBody>
      </p:sp>
    </p:spTree>
    <p:extLst>
      <p:ext uri="{BB962C8B-B14F-4D97-AF65-F5344CB8AC3E}">
        <p14:creationId xmlns:p14="http://schemas.microsoft.com/office/powerpoint/2010/main" val="237433991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038E328D-02C1-43C9-8A5E-EABB05F938D3}" type="slidenum">
              <a:rPr lang="th-TH"/>
              <a:pPr>
                <a:defRPr/>
              </a:pPr>
              <a:t>‹#›</a:t>
            </a:fld>
            <a:endParaRPr lang="th-TH"/>
          </a:p>
        </p:txBody>
      </p:sp>
    </p:spTree>
    <p:extLst>
      <p:ext uri="{BB962C8B-B14F-4D97-AF65-F5344CB8AC3E}">
        <p14:creationId xmlns:p14="http://schemas.microsoft.com/office/powerpoint/2010/main" val="91089650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AB67A9-D63F-4B93-98CF-F61939B41839}" type="slidenum">
              <a:rPr lang="th-TH"/>
              <a:pPr>
                <a:defRPr/>
              </a:pPr>
              <a:t>‹#›</a:t>
            </a:fld>
            <a:endParaRPr lang="th-TH"/>
          </a:p>
        </p:txBody>
      </p:sp>
    </p:spTree>
    <p:extLst>
      <p:ext uri="{BB962C8B-B14F-4D97-AF65-F5344CB8AC3E}">
        <p14:creationId xmlns:p14="http://schemas.microsoft.com/office/powerpoint/2010/main" val="407332974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71627914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978431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48107714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92041837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85129676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39987511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86601586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6894251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05217975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697B1FE1-0341-4DCC-A580-AD1779C0C6F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8834439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CFE94C6-8126-4BE7-99F5-811216680F3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3337918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5990C45D-0329-40A6-BEEF-66DAB13771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784777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pPr>
                <a:defRPr/>
              </a:pPr>
              <a:t>‹#›</a:t>
            </a:fld>
            <a:endParaRPr lang="th-TH"/>
          </a:p>
        </p:txBody>
      </p:sp>
    </p:spTree>
    <p:extLst>
      <p:ext uri="{BB962C8B-B14F-4D97-AF65-F5344CB8AC3E}">
        <p14:creationId xmlns:p14="http://schemas.microsoft.com/office/powerpoint/2010/main" val="85430878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FE78F311-1796-4C4A-9E68-E240A0A8EBF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8483969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D646E93-E1D3-44B8-94B7-EF3EFD70A22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7547391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BF5DB06-9D58-464A-89F7-6F0D11A0175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6388054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038E328D-02C1-43C9-8A5E-EABB05F938D3}"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9872677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AB67A9-D63F-4B93-98CF-F61939B418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8131640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8585112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1222251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59605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323408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953989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pPr>
                <a:defRPr/>
              </a:pPr>
              <a:t>‹#›</a:t>
            </a:fld>
            <a:endParaRPr lang="th-TH"/>
          </a:p>
        </p:txBody>
      </p:sp>
    </p:spTree>
    <p:extLst>
      <p:ext uri="{BB962C8B-B14F-4D97-AF65-F5344CB8AC3E}">
        <p14:creationId xmlns:p14="http://schemas.microsoft.com/office/powerpoint/2010/main" val="252614449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691279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8709914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8629564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3A222E1E-AF71-604E-87CE-06A17C4A0DFB}" type="slidenum">
              <a:rPr lang="th-TH"/>
              <a:pPr/>
              <a:t>‹#›</a:t>
            </a:fld>
            <a:endParaRPr lang="th-TH"/>
          </a:p>
        </p:txBody>
      </p:sp>
    </p:spTree>
    <p:extLst>
      <p:ext uri="{BB962C8B-B14F-4D97-AF65-F5344CB8AC3E}">
        <p14:creationId xmlns:p14="http://schemas.microsoft.com/office/powerpoint/2010/main" val="202567140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944783DE-9DBB-624B-9DAD-9F71ADCDA402}" type="slidenum">
              <a:rPr lang="th-TH"/>
              <a:pPr/>
              <a:t>‹#›</a:t>
            </a:fld>
            <a:endParaRPr lang="th-TH"/>
          </a:p>
        </p:txBody>
      </p:sp>
    </p:spTree>
    <p:extLst>
      <p:ext uri="{BB962C8B-B14F-4D97-AF65-F5344CB8AC3E}">
        <p14:creationId xmlns:p14="http://schemas.microsoft.com/office/powerpoint/2010/main" val="208992859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9A30598-FE0A-B449-BE97-2485C18F0C03}" type="slidenum">
              <a:rPr lang="th-TH"/>
              <a:pPr/>
              <a:t>‹#›</a:t>
            </a:fld>
            <a:endParaRPr lang="th-TH"/>
          </a:p>
        </p:txBody>
      </p:sp>
    </p:spTree>
    <p:extLst>
      <p:ext uri="{BB962C8B-B14F-4D97-AF65-F5344CB8AC3E}">
        <p14:creationId xmlns:p14="http://schemas.microsoft.com/office/powerpoint/2010/main" val="134492513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AA7A60B1-3F90-4A4C-A8EF-F6CCFD8E50A4}" type="slidenum">
              <a:rPr lang="th-TH"/>
              <a:pPr/>
              <a:t>‹#›</a:t>
            </a:fld>
            <a:endParaRPr lang="th-TH"/>
          </a:p>
        </p:txBody>
      </p:sp>
    </p:spTree>
    <p:extLst>
      <p:ext uri="{BB962C8B-B14F-4D97-AF65-F5344CB8AC3E}">
        <p14:creationId xmlns:p14="http://schemas.microsoft.com/office/powerpoint/2010/main" val="49212092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9D833C6D-8637-714B-9745-6BCA58E6393D}" type="slidenum">
              <a:rPr lang="th-TH"/>
              <a:pPr/>
              <a:t>‹#›</a:t>
            </a:fld>
            <a:endParaRPr lang="th-TH"/>
          </a:p>
        </p:txBody>
      </p:sp>
    </p:spTree>
    <p:extLst>
      <p:ext uri="{BB962C8B-B14F-4D97-AF65-F5344CB8AC3E}">
        <p14:creationId xmlns:p14="http://schemas.microsoft.com/office/powerpoint/2010/main" val="380345476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E9D0B1B-BB3A-2840-9C22-73B61126EB45}" type="slidenum">
              <a:rPr lang="th-TH"/>
              <a:pPr/>
              <a:t>‹#›</a:t>
            </a:fld>
            <a:endParaRPr lang="th-TH"/>
          </a:p>
        </p:txBody>
      </p:sp>
    </p:spTree>
    <p:extLst>
      <p:ext uri="{BB962C8B-B14F-4D97-AF65-F5344CB8AC3E}">
        <p14:creationId xmlns:p14="http://schemas.microsoft.com/office/powerpoint/2010/main" val="297603758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10D1F89D-E185-B743-BF90-259157769448}" type="slidenum">
              <a:rPr lang="th-TH"/>
              <a:pPr/>
              <a:t>‹#›</a:t>
            </a:fld>
            <a:endParaRPr lang="th-TH"/>
          </a:p>
        </p:txBody>
      </p:sp>
    </p:spTree>
    <p:extLst>
      <p:ext uri="{BB962C8B-B14F-4D97-AF65-F5344CB8AC3E}">
        <p14:creationId xmlns:p14="http://schemas.microsoft.com/office/powerpoint/2010/main" val="58860703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pPr>
                <a:defRPr/>
              </a:pPr>
              <a:t>‹#›</a:t>
            </a:fld>
            <a:endParaRPr lang="th-TH"/>
          </a:p>
        </p:txBody>
      </p:sp>
    </p:spTree>
    <p:extLst>
      <p:ext uri="{BB962C8B-B14F-4D97-AF65-F5344CB8AC3E}">
        <p14:creationId xmlns:p14="http://schemas.microsoft.com/office/powerpoint/2010/main" val="376570728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1B07850-D60B-8A4B-B493-E0A0463FF622}" type="slidenum">
              <a:rPr lang="th-TH"/>
              <a:pPr/>
              <a:t>‹#›</a:t>
            </a:fld>
            <a:endParaRPr lang="th-TH"/>
          </a:p>
        </p:txBody>
      </p:sp>
    </p:spTree>
    <p:extLst>
      <p:ext uri="{BB962C8B-B14F-4D97-AF65-F5344CB8AC3E}">
        <p14:creationId xmlns:p14="http://schemas.microsoft.com/office/powerpoint/2010/main" val="110285666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926893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937976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9847116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07913336"/>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1688246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3826647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2861990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4032296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69213822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pPr>
                <a:defRPr/>
              </a:pPr>
              <a:t>‹#›</a:t>
            </a:fld>
            <a:endParaRPr lang="th-TH"/>
          </a:p>
        </p:txBody>
      </p:sp>
    </p:spTree>
    <p:extLst>
      <p:ext uri="{BB962C8B-B14F-4D97-AF65-F5344CB8AC3E}">
        <p14:creationId xmlns:p14="http://schemas.microsoft.com/office/powerpoint/2010/main" val="2310333221"/>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087295718"/>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009615750"/>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73594404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911045812"/>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64357714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605435021"/>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528884478"/>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317269368"/>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79371681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9752690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pPr>
                <a:defRPr/>
              </a:pPr>
              <a:t>‹#›</a:t>
            </a:fld>
            <a:endParaRPr lang="th-TH" dirty="0"/>
          </a:p>
        </p:txBody>
      </p:sp>
    </p:spTree>
    <p:extLst>
      <p:ext uri="{BB962C8B-B14F-4D97-AF65-F5344CB8AC3E}">
        <p14:creationId xmlns:p14="http://schemas.microsoft.com/office/powerpoint/2010/main" val="223226809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773007861"/>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1796517722"/>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432665632"/>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8825465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237576898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679410766"/>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435138632"/>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977193318"/>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915027859"/>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Tree>
    <p:extLst>
      <p:ext uri="{BB962C8B-B14F-4D97-AF65-F5344CB8AC3E}">
        <p14:creationId xmlns:p14="http://schemas.microsoft.com/office/powerpoint/2010/main" val="426006164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pPr>
                <a:defRPr/>
              </a:pPr>
              <a:t>‹#›</a:t>
            </a:fld>
            <a:endParaRPr lang="th-TH" dirty="0"/>
          </a:p>
        </p:txBody>
      </p:sp>
    </p:spTree>
    <p:extLst>
      <p:ext uri="{BB962C8B-B14F-4D97-AF65-F5344CB8AC3E}">
        <p14:creationId xmlns:p14="http://schemas.microsoft.com/office/powerpoint/2010/main" val="2357893950"/>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Tree>
    <p:extLst>
      <p:ext uri="{BB962C8B-B14F-4D97-AF65-F5344CB8AC3E}">
        <p14:creationId xmlns:p14="http://schemas.microsoft.com/office/powerpoint/2010/main" val="1886647559"/>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87375182"/>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1200829310"/>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247107898"/>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68440286"/>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694775512"/>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241164995"/>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525942326"/>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45976026"/>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808872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pPr>
                <a:defRPr/>
              </a:pPr>
              <a:t>‹#›</a:t>
            </a:fld>
            <a:endParaRPr lang="th-TH"/>
          </a:p>
        </p:txBody>
      </p:sp>
    </p:spTree>
    <p:extLst>
      <p:ext uri="{BB962C8B-B14F-4D97-AF65-F5344CB8AC3E}">
        <p14:creationId xmlns:p14="http://schemas.microsoft.com/office/powerpoint/2010/main" val="251189516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460222020"/>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07373576"/>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9479064"/>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50570881"/>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47713551"/>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98358751"/>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82712013"/>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57291729"/>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6273524"/>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2159963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4.png"/><Relationship Id="rId5" Type="http://schemas.openxmlformats.org/officeDocument/2006/relationships/slideLayout" Target="../slideLayouts/slideLayout71.xml"/><Relationship Id="rId10" Type="http://schemas.openxmlformats.org/officeDocument/2006/relationships/image" Target="../media/image3.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4.png"/><Relationship Id="rId5" Type="http://schemas.openxmlformats.org/officeDocument/2006/relationships/slideLayout" Target="../slideLayouts/slideLayout79.xml"/><Relationship Id="rId10" Type="http://schemas.openxmlformats.org/officeDocument/2006/relationships/image" Target="../media/image3.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7.png"/><Relationship Id="rId5" Type="http://schemas.openxmlformats.org/officeDocument/2006/relationships/slideLayout" Target="../slideLayouts/slideLayout87.xml"/><Relationship Id="rId10" Type="http://schemas.openxmlformats.org/officeDocument/2006/relationships/image" Target="../media/image6.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4.png"/><Relationship Id="rId5" Type="http://schemas.openxmlformats.org/officeDocument/2006/relationships/slideLayout" Target="../slideLayouts/slideLayout95.xml"/><Relationship Id="rId10" Type="http://schemas.openxmlformats.org/officeDocument/2006/relationships/image" Target="../media/image3.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4.png"/><Relationship Id="rId5" Type="http://schemas.openxmlformats.org/officeDocument/2006/relationships/slideLayout" Target="../slideLayouts/slideLayout103.xml"/><Relationship Id="rId10" Type="http://schemas.openxmlformats.org/officeDocument/2006/relationships/image" Target="../media/image3.png"/><Relationship Id="rId4" Type="http://schemas.openxmlformats.org/officeDocument/2006/relationships/slideLayout" Target="../slideLayouts/slideLayout10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7.png"/><Relationship Id="rId5" Type="http://schemas.openxmlformats.org/officeDocument/2006/relationships/slideLayout" Target="../slideLayouts/slideLayout111.xml"/><Relationship Id="rId10" Type="http://schemas.openxmlformats.org/officeDocument/2006/relationships/image" Target="../media/image6.png"/><Relationship Id="rId4" Type="http://schemas.openxmlformats.org/officeDocument/2006/relationships/slideLayout" Target="../slideLayouts/slideLayout110.xml"/><Relationship Id="rId9"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pn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7.png"/><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4.png"/><Relationship Id="rId5" Type="http://schemas.openxmlformats.org/officeDocument/2006/relationships/slideLayout" Target="../slideLayouts/slideLayout55.xml"/><Relationship Id="rId10" Type="http://schemas.openxmlformats.org/officeDocument/2006/relationships/image" Target="../media/image3.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png"/><Relationship Id="rId5" Type="http://schemas.openxmlformats.org/officeDocument/2006/relationships/slideLayout" Target="../slideLayouts/slideLayout63.xml"/><Relationship Id="rId10" Type="http://schemas.openxmlformats.org/officeDocument/2006/relationships/image" Target="../media/image6.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latin typeface="Arial" pitchFamily="34" charset="0"/>
                <a:cs typeface="Arial" pitchFamily="34" charset="0"/>
              </a:rPr>
              <a:t>www.aidsdatahub.org</a:t>
            </a:r>
            <a:endParaRPr lang="th-TH" sz="1200" kern="700" dirty="0">
              <a:solidFill>
                <a:srgbClr val="8782AF"/>
              </a:solidFill>
              <a:latin typeface="Arial" pitchFamily="34" charset="0"/>
              <a:cs typeface="+mn-cs"/>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1" r:id="rId1"/>
    <p:sldLayoutId id="214748385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pPr fontAlgn="auto">
              <a:spcBef>
                <a:spcPts val="0"/>
              </a:spcBef>
              <a:spcAft>
                <a:spcPts val="0"/>
              </a:spcAft>
            </a:pPr>
            <a:fld id="{26C2CD33-3677-460D-89D1-390D86E77732}" type="slidenum">
              <a:rPr lang="th-TH" smtClean="0">
                <a:solidFill>
                  <a:prstClr val="black">
                    <a:tint val="75000"/>
                  </a:prstClr>
                </a:solidFill>
                <a:latin typeface="Arial"/>
                <a:cs typeface="Cordia New"/>
              </a:rPr>
              <a:pPr fontAlgn="auto">
                <a:spcBef>
                  <a:spcPts val="0"/>
                </a:spcBef>
                <a:spcAft>
                  <a:spcPts val="0"/>
                </a:spcAft>
              </a:pPr>
              <a:t>‹#›</a:t>
            </a:fld>
            <a:endParaRPr lang="th-TH" dirty="0">
              <a:solidFill>
                <a:prstClr val="black">
                  <a:tint val="75000"/>
                </a:prstClr>
              </a:solidFill>
              <a:latin typeface="Arial"/>
              <a:cs typeface="Cordia New"/>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fontAlgn="auto">
              <a:spcBef>
                <a:spcPts val="0"/>
              </a:spcBef>
              <a:spcAft>
                <a:spcPts val="0"/>
              </a:spcAft>
            </a:pP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pPr fontAlgn="auto">
              <a:spcBef>
                <a:spcPts val="0"/>
              </a:spcBef>
              <a:spcAft>
                <a:spcPts val="0"/>
              </a:spcAft>
            </a:pPr>
            <a:r>
              <a:rPr lang="en-US" sz="3600" b="1" dirty="0">
                <a:solidFill>
                  <a:prstClr val="white"/>
                </a:solidFill>
                <a:latin typeface="Arial"/>
                <a:cs typeface="+mn-cs"/>
              </a:rPr>
              <a:t>HIV and AIDS</a:t>
            </a:r>
            <a:endParaRPr lang="th-TH" sz="3600" b="1" dirty="0">
              <a:solidFill>
                <a:prstClr val="white"/>
              </a:solidFill>
              <a:latin typeface="Arial"/>
              <a:cs typeface="Cordia New"/>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pPr fontAlgn="auto">
              <a:spcBef>
                <a:spcPts val="0"/>
              </a:spcBef>
              <a:spcAft>
                <a:spcPts val="0"/>
              </a:spcAft>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30333792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pPr/>
              <a:t>‹#›</a:t>
            </a:fld>
            <a:endParaRPr lang="th-TH" dirty="0"/>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rPr>
              <a:t>HIV and AIDS</a:t>
            </a:r>
            <a:endParaRPr lang="th-TH" sz="3600" b="1" dirty="0">
              <a:solidFill>
                <a:schemeClr val="bg1"/>
              </a:solidFill>
              <a:latin typeface="Arial" pitchFamily="34" charset="0"/>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4145619501"/>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charset="0"/>
                <a:ea typeface="ＭＳ Ｐゴシック" charset="0"/>
                <a:cs typeface="Cordia New" charset="0"/>
              </a:rPr>
              <a:pPr/>
              <a:t>‹#›</a:t>
            </a:fld>
            <a:endParaRPr lang="th-TH">
              <a:latin typeface="Arial" charset="0"/>
              <a:ea typeface="ＭＳ Ｐゴシック" charset="0"/>
              <a:cs typeface="Cordia New"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449588"/>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169860"/>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535205"/>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148867"/>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B3ED2A6A-4785-4BAB-84B8-1D2798F7AA33}"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23886"/>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B3ED2A6A-4785-4BAB-84B8-1D2798F7AA33}"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40468389"/>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12080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5536971C-AAD1-B74E-A7A9-2FD3CD55393A}" type="slidenum">
              <a:rPr lang="th-TH">
                <a:ea typeface="ＭＳ Ｐゴシック" charset="0"/>
                <a:cs typeface="Cordia New" charset="0"/>
              </a:rPr>
              <a:pPr/>
              <a:t>‹#›</a:t>
            </a:fld>
            <a:endParaRPr lang="th-TH">
              <a:ea typeface="ＭＳ Ｐゴシック" charset="0"/>
              <a:cs typeface="Cordia New"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pitchFamily="34" charset="0"/>
                <a:ea typeface="ＭＳ Ｐゴシック" charset="0"/>
                <a:cs typeface="Arial" pitchFamily="34" charset="0"/>
              </a:rPr>
              <a:t>Data Hub for Asia-Pacific</a:t>
            </a:r>
            <a:endParaRPr lang="th-TH" sz="2200" kern="700" dirty="0">
              <a:solidFill>
                <a:prstClr val="white"/>
              </a:solidFill>
              <a:latin typeface="Arial" pitchFamily="34" charset="0"/>
              <a:ea typeface="ＭＳ Ｐゴシック" charset="0"/>
              <a:cs typeface="Cordia New"/>
            </a:endParaRPr>
          </a:p>
        </p:txBody>
      </p:sp>
      <p:pic>
        <p:nvPicPr>
          <p:cNvPr id="3080"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a:spLocks noChangeArrowheads="1"/>
          </p:cNvSpPr>
          <p:nvPr/>
        </p:nvSpPr>
        <p:spPr bwMode="auto">
          <a:xfrm>
            <a:off x="9290051" y="301625"/>
            <a:ext cx="2220383" cy="400050"/>
          </a:xfrm>
          <a:prstGeom prst="rect">
            <a:avLst/>
          </a:prstGeom>
          <a:noFill/>
          <a:ln>
            <a:noFill/>
          </a:ln>
          <a:effectLst>
            <a:outerShdw blurRad="50800" dist="38100" dir="5400000" algn="t"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ea typeface="ＭＳ Ｐゴシック" charset="0"/>
                <a:cs typeface="Cordia New" charset="0"/>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ea typeface="ＭＳ Ｐゴシック" charset="0"/>
              <a:cs typeface="Cordia New"/>
            </a:endParaRPr>
          </a:p>
        </p:txBody>
      </p:sp>
    </p:spTree>
    <p:extLst>
      <p:ext uri="{BB962C8B-B14F-4D97-AF65-F5344CB8AC3E}">
        <p14:creationId xmlns:p14="http://schemas.microsoft.com/office/powerpoint/2010/main" val="318172352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75014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dirty="0">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7371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api-net.jfap.or.jp/status/japan/nenpo.html" TargetMode="External"/><Relationship Id="rId4" Type="http://schemas.openxmlformats.org/officeDocument/2006/relationships/hyperlink" Target="http://www.aidsdatahub.org/"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api-net.jfap.or.jp/status/japan/nenpo.html" TargetMode="External"/><Relationship Id="rId4" Type="http://schemas.openxmlformats.org/officeDocument/2006/relationships/hyperlink" Target="http://www.aidsdatahub.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hyperlink" Target="https://api-net.jfap.or.jp/status/japan/nenpo.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hyperlink" Target="https://api-net.jfap.or.jp/status/japan/nenpo.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hyperlink" Target="https://api-net.jfap.or.jp/status/japan/nenpo.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pi-net.jfap.or.jp/status/japan/nenpo.html"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5.xml"/><Relationship Id="rId1" Type="http://schemas.openxmlformats.org/officeDocument/2006/relationships/slideLayout" Target="../slideLayouts/slideLayout7.xml"/><Relationship Id="rId4" Type="http://schemas.openxmlformats.org/officeDocument/2006/relationships/hyperlink" Target="https://api-net.jfap.or.jp/status/japan/nenpo.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pi-net.jfap.or.jp/status/japan/nenpo.html"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7.xml"/><Relationship Id="rId4" Type="http://schemas.openxmlformats.org/officeDocument/2006/relationships/hyperlink" Target="https://api-net.jfap.or.jp/status/japan/nenpo.html"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api-net.jfap.or.jp/status/japan/nenpo.html" TargetMode="External"/><Relationship Id="rId4" Type="http://schemas.openxmlformats.org/officeDocument/2006/relationships/hyperlink" Target="http://www.aidsdatahub.org/"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3.xml"/><Relationship Id="rId5" Type="http://schemas.openxmlformats.org/officeDocument/2006/relationships/slide" Target="slide30.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api-net.jfap.or.jp/status/japan/nenpo.html" TargetMode="External"/><Relationship Id="rId4" Type="http://schemas.openxmlformats.org/officeDocument/2006/relationships/hyperlink" Target="http://www.aidsdatahub.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api-net.jfap.or.jp/status/japan/nenpo.html"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5.xml"/><Relationship Id="rId1" Type="http://schemas.openxmlformats.org/officeDocument/2006/relationships/slideLayout" Target="../slideLayouts/slideLayout7.xml"/><Relationship Id="rId4" Type="http://schemas.openxmlformats.org/officeDocument/2006/relationships/hyperlink" Target="http://www.aidsdatahub.org/en/regional-profile/hiv-and-migration/doc_download/3284-unaids-2010-global-report-unaids-report-on-the-global-aids-epidemic"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7.xml"/><Relationship Id="rId1" Type="http://schemas.openxmlformats.org/officeDocument/2006/relationships/slideLayout" Target="../slideLayouts/slideLayout7.xml"/><Relationship Id="rId4" Type="http://schemas.openxmlformats.org/officeDocument/2006/relationships/hyperlink" Target="http://www.aidsdatahub.org/en/regional-profile/hiv-and-migration/doc_download/3284-unaids-2010-global-report-unaids-report-on-the-global-aids-epidemic"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1.xml"/><Relationship Id="rId1" Type="http://schemas.openxmlformats.org/officeDocument/2006/relationships/slideLayout" Target="../slideLayouts/slideLayout103.xml"/><Relationship Id="rId4" Type="http://schemas.openxmlformats.org/officeDocument/2006/relationships/hyperlink" Target="http://www.aidsdatahub.org/" TargetMode="Externa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2.xml"/><Relationship Id="rId1" Type="http://schemas.openxmlformats.org/officeDocument/2006/relationships/slideLayout" Target="../slideLayouts/slideLayout103.xml"/><Relationship Id="rId4" Type="http://schemas.openxmlformats.org/officeDocument/2006/relationships/hyperlink" Target="http://www.aidsdatahub.org/" TargetMode="External"/></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xml"/><Relationship Id="rId1" Type="http://schemas.openxmlformats.org/officeDocument/2006/relationships/slideLayout" Target="../slideLayouts/slideLayout111.xml"/><Relationship Id="rId4" Type="http://schemas.openxmlformats.org/officeDocument/2006/relationships/hyperlink" Target="http://www.aidsinfo.unaids.org/"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11.xml"/><Relationship Id="rId6" Type="http://schemas.openxmlformats.org/officeDocument/2006/relationships/hyperlink" Target="http://www.aidsinfo.unaids.org/" TargetMode="External"/><Relationship Id="rId5" Type="http://schemas.openxmlformats.org/officeDocument/2006/relationships/hyperlink" Target="http://www.aidsdatahub.org/" TargetMode="Externa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5.xml"/><Relationship Id="rId1" Type="http://schemas.openxmlformats.org/officeDocument/2006/relationships/slideLayout" Target="../slideLayouts/slideLayout111.xml"/><Relationship Id="rId4" Type="http://schemas.openxmlformats.org/officeDocument/2006/relationships/hyperlink" Target="http://www.aidsinfo.unaids.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hyperlink" Target="http://www.aidsinfoonline.or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api-net.jfap.or.jp/status/japan/nenpo.html" TargetMode="External"/><Relationship Id="rId4" Type="http://schemas.openxmlformats.org/officeDocument/2006/relationships/hyperlink" Target="http://www.aidsdatahu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428972" y="4447951"/>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Japan</a:t>
            </a:r>
            <a:endParaRPr lang="th-TH" dirty="0"/>
          </a:p>
        </p:txBody>
      </p:sp>
      <p:sp>
        <p:nvSpPr>
          <p:cNvPr id="2" name="TextBox 1">
            <a:extLst>
              <a:ext uri="{FF2B5EF4-FFF2-40B4-BE49-F238E27FC236}">
                <a16:creationId xmlns:a16="http://schemas.microsoft.com/office/drawing/2014/main" id="{7D193C87-0CA2-44EE-A204-DCB940983449}"/>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2021</a:t>
            </a:r>
            <a:endParaRPr lang="en-GB" sz="21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93037" y="157161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Reported number of HIV cases by gender, 1985 - 2019</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CECBF169-9795-43D4-B398-90B95C53A590}" type="slidenum">
              <a:rPr lang="th-TH" smtClean="0"/>
              <a:pPr>
                <a:defRPr/>
              </a:pPr>
              <a:t>10</a:t>
            </a:fld>
            <a:endParaRPr lang="th-TH" dirty="0"/>
          </a:p>
        </p:txBody>
      </p:sp>
      <p:graphicFrame>
        <p:nvGraphicFramePr>
          <p:cNvPr id="6" name="Chart 5">
            <a:extLst>
              <a:ext uri="{FF2B5EF4-FFF2-40B4-BE49-F238E27FC236}">
                <a16:creationId xmlns:a16="http://schemas.microsoft.com/office/drawing/2014/main" id="{00000000-0008-0000-0100-000003000000}"/>
              </a:ext>
            </a:extLst>
          </p:cNvPr>
          <p:cNvGraphicFramePr>
            <a:graphicFrameLocks noGrp="1"/>
          </p:cNvGraphicFramePr>
          <p:nvPr>
            <p:extLst>
              <p:ext uri="{D42A27DB-BD31-4B8C-83A1-F6EECF244321}">
                <p14:modId xmlns:p14="http://schemas.microsoft.com/office/powerpoint/2010/main" val="3706831717"/>
              </p:ext>
            </p:extLst>
          </p:nvPr>
        </p:nvGraphicFramePr>
        <p:xfrm>
          <a:off x="883920" y="2075612"/>
          <a:ext cx="1042416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62EEEA88-8110-493C-B11C-C5C60E5E7DF9}"/>
              </a:ext>
            </a:extLst>
          </p:cNvPr>
          <p:cNvSpPr>
            <a:spLocks noChangeArrowheads="1"/>
          </p:cNvSpPr>
          <p:nvPr/>
        </p:nvSpPr>
        <p:spPr bwMode="auto">
          <a:xfrm>
            <a:off x="17663" y="6488668"/>
            <a:ext cx="11406929"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4"/>
              </a:rPr>
              <a:t>www.aidsdatahub.org</a:t>
            </a:r>
            <a:r>
              <a:rPr lang="en-US" sz="1000" dirty="0"/>
              <a:t> based on Ministry of Health, </a:t>
            </a:r>
            <a:r>
              <a:rPr lang="en-US" sz="1000" dirty="0" err="1"/>
              <a:t>Labour</a:t>
            </a:r>
            <a:r>
              <a:rPr lang="en-US" sz="1000" dirty="0"/>
              <a:t> and Welfare.(2020). Reiwa Gen (2019) AIDS Outbreak Trend Annual Report (January 1st-December 31st); and </a:t>
            </a:r>
            <a:r>
              <a:rPr lang="en-US" sz="1000" dirty="0">
                <a:hlinkClick r:id="rId5"/>
              </a:rPr>
              <a:t>https://api-net.jfap.or.jp/status/japan/nenpo.html</a:t>
            </a:r>
            <a:r>
              <a:rPr lang="en-US" sz="1000" dirty="0"/>
              <a:t> </a:t>
            </a:r>
          </a:p>
        </p:txBody>
      </p:sp>
    </p:spTree>
    <p:extLst>
      <p:ext uri="{BB962C8B-B14F-4D97-AF65-F5344CB8AC3E}">
        <p14:creationId xmlns:p14="http://schemas.microsoft.com/office/powerpoint/2010/main" val="645484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93037" y="157161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Reported number of AIDS cases by gender,1985 - 2019</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CECBF169-9795-43D4-B398-90B95C53A590}" type="slidenum">
              <a:rPr lang="th-TH" smtClean="0"/>
              <a:pPr>
                <a:defRPr/>
              </a:pPr>
              <a:t>11</a:t>
            </a:fld>
            <a:endParaRPr lang="th-TH" dirty="0"/>
          </a:p>
        </p:txBody>
      </p:sp>
      <p:graphicFrame>
        <p:nvGraphicFramePr>
          <p:cNvPr id="6" name="Chart 5">
            <a:extLst>
              <a:ext uri="{FF2B5EF4-FFF2-40B4-BE49-F238E27FC236}">
                <a16:creationId xmlns:a16="http://schemas.microsoft.com/office/drawing/2014/main" id="{00000000-0008-0000-0200-000003000000}"/>
              </a:ext>
            </a:extLst>
          </p:cNvPr>
          <p:cNvGraphicFramePr>
            <a:graphicFrameLocks noGrp="1"/>
          </p:cNvGraphicFramePr>
          <p:nvPr>
            <p:extLst>
              <p:ext uri="{D42A27DB-BD31-4B8C-83A1-F6EECF244321}">
                <p14:modId xmlns:p14="http://schemas.microsoft.com/office/powerpoint/2010/main" val="2340263021"/>
              </p:ext>
            </p:extLst>
          </p:nvPr>
        </p:nvGraphicFramePr>
        <p:xfrm>
          <a:off x="883920" y="2249403"/>
          <a:ext cx="1042416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AF1DD6E3-3BCE-418A-BDD0-B1FD27E8DDD2}"/>
              </a:ext>
            </a:extLst>
          </p:cNvPr>
          <p:cNvSpPr>
            <a:spLocks noChangeArrowheads="1"/>
          </p:cNvSpPr>
          <p:nvPr/>
        </p:nvSpPr>
        <p:spPr bwMode="auto">
          <a:xfrm>
            <a:off x="17663" y="6488668"/>
            <a:ext cx="10686849"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4"/>
              </a:rPr>
              <a:t>www.aidsdatahub.org</a:t>
            </a:r>
            <a:r>
              <a:rPr lang="en-US" sz="1000" dirty="0"/>
              <a:t> based on Ministry of Health, </a:t>
            </a:r>
            <a:r>
              <a:rPr lang="en-US" sz="1000" dirty="0" err="1"/>
              <a:t>Labour</a:t>
            </a:r>
            <a:r>
              <a:rPr lang="en-US" sz="1000" dirty="0"/>
              <a:t> and Welfare.(2020). Reiwa Gen (2019) AIDS Outbreak Trend Annual Report (January 1st-December 31st); and </a:t>
            </a:r>
            <a:r>
              <a:rPr lang="en-US" sz="1000" dirty="0">
                <a:hlinkClick r:id="rId5"/>
              </a:rPr>
              <a:t>https://api-net.jfap.or.jp/status/japan/nenpo.html</a:t>
            </a:r>
            <a:r>
              <a:rPr lang="en-US" sz="1000" dirty="0"/>
              <a:t> </a:t>
            </a:r>
          </a:p>
        </p:txBody>
      </p:sp>
    </p:spTree>
    <p:extLst>
      <p:ext uri="{BB962C8B-B14F-4D97-AF65-F5344CB8AC3E}">
        <p14:creationId xmlns:p14="http://schemas.microsoft.com/office/powerpoint/2010/main" val="1563981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63352" y="1484784"/>
            <a:ext cx="11449272" cy="7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Distribution of cumulative HIV and AIDS cases (among Japanese and foreign nationalities) by gender, 1985 - 2019</a:t>
            </a:r>
          </a:p>
        </p:txBody>
      </p:sp>
      <p:sp>
        <p:nvSpPr>
          <p:cNvPr id="3" name="Slide Number Placeholder 2"/>
          <p:cNvSpPr>
            <a:spLocks noGrp="1"/>
          </p:cNvSpPr>
          <p:nvPr>
            <p:ph type="sldNum" sz="quarter" idx="10"/>
          </p:nvPr>
        </p:nvSpPr>
        <p:spPr/>
        <p:txBody>
          <a:bodyPr/>
          <a:lstStyle/>
          <a:p>
            <a:pPr>
              <a:defRPr/>
            </a:pPr>
            <a:fld id="{CECBF169-9795-43D4-B398-90B95C53A590}" type="slidenum">
              <a:rPr lang="th-TH" smtClean="0"/>
              <a:pPr>
                <a:defRPr/>
              </a:pPr>
              <a:t>12</a:t>
            </a:fld>
            <a:endParaRPr lang="th-TH" dirty="0"/>
          </a:p>
        </p:txBody>
      </p:sp>
      <p:sp>
        <p:nvSpPr>
          <p:cNvPr id="7" name="Rectangle 6"/>
          <p:cNvSpPr>
            <a:spLocks noChangeArrowheads="1"/>
          </p:cNvSpPr>
          <p:nvPr/>
        </p:nvSpPr>
        <p:spPr bwMode="auto">
          <a:xfrm>
            <a:off x="17663" y="6488668"/>
            <a:ext cx="11046889"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3"/>
              </a:rPr>
              <a:t>www.aidsdatahub.org</a:t>
            </a:r>
            <a:r>
              <a:rPr lang="en-US" sz="1000" dirty="0"/>
              <a:t> based on Ministry of Health, </a:t>
            </a:r>
            <a:r>
              <a:rPr lang="en-US" sz="1000" dirty="0" err="1"/>
              <a:t>Labour</a:t>
            </a:r>
            <a:r>
              <a:rPr lang="en-US" sz="1000" dirty="0"/>
              <a:t> and Welfare.(2020). Reiwa Gen (2019) AIDS Outbreak Trend Annual Report (January 1st-December 31st); and </a:t>
            </a:r>
            <a:r>
              <a:rPr lang="en-US" sz="1000" dirty="0">
                <a:hlinkClick r:id="rId4"/>
              </a:rPr>
              <a:t>https://api-net.jfap.or.jp/status/japan/nenpo.html</a:t>
            </a:r>
            <a:r>
              <a:rPr lang="en-US" sz="1000" dirty="0"/>
              <a:t> </a:t>
            </a:r>
          </a:p>
        </p:txBody>
      </p:sp>
      <p:grpSp>
        <p:nvGrpSpPr>
          <p:cNvPr id="2" name="Group 1">
            <a:extLst>
              <a:ext uri="{FF2B5EF4-FFF2-40B4-BE49-F238E27FC236}">
                <a16:creationId xmlns:a16="http://schemas.microsoft.com/office/drawing/2014/main" id="{59C2B079-3750-4D42-8C54-C7236B07E3A4}"/>
              </a:ext>
            </a:extLst>
          </p:cNvPr>
          <p:cNvGrpSpPr/>
          <p:nvPr/>
        </p:nvGrpSpPr>
        <p:grpSpPr>
          <a:xfrm>
            <a:off x="646626" y="2599690"/>
            <a:ext cx="10898748" cy="3566160"/>
            <a:chOff x="473348" y="2599690"/>
            <a:chExt cx="10898748" cy="3566160"/>
          </a:xfrm>
        </p:grpSpPr>
        <p:graphicFrame>
          <p:nvGraphicFramePr>
            <p:cNvPr id="8" name="Chart 7">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2345253792"/>
                </p:ext>
              </p:extLst>
            </p:nvPr>
          </p:nvGraphicFramePr>
          <p:xfrm>
            <a:off x="473348" y="2599690"/>
            <a:ext cx="5852160" cy="35661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989217650"/>
                </p:ext>
              </p:extLst>
            </p:nvPr>
          </p:nvGraphicFramePr>
          <p:xfrm>
            <a:off x="5519936" y="2599690"/>
            <a:ext cx="5852160" cy="3566160"/>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380119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63352" y="1517294"/>
            <a:ext cx="1152128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Distribution of cumulative HIV cases by mode of transmission,  1985 –2019</a:t>
            </a:r>
          </a:p>
        </p:txBody>
      </p:sp>
      <p:sp>
        <p:nvSpPr>
          <p:cNvPr id="3" name="Slide Number Placeholder 2"/>
          <p:cNvSpPr>
            <a:spLocks noGrp="1"/>
          </p:cNvSpPr>
          <p:nvPr>
            <p:ph type="sldNum" sz="quarter" idx="10"/>
          </p:nvPr>
        </p:nvSpPr>
        <p:spPr/>
        <p:txBody>
          <a:bodyPr/>
          <a:lstStyle/>
          <a:p>
            <a:pPr>
              <a:defRPr/>
            </a:pPr>
            <a:fld id="{CECBF169-9795-43D4-B398-90B95C53A590}" type="slidenum">
              <a:rPr lang="th-TH" smtClean="0"/>
              <a:pPr>
                <a:defRPr/>
              </a:pPr>
              <a:t>13</a:t>
            </a:fld>
            <a:endParaRPr lang="th-TH" dirty="0"/>
          </a:p>
        </p:txBody>
      </p:sp>
      <p:sp>
        <p:nvSpPr>
          <p:cNvPr id="6" name="Rectangle 5">
            <a:extLst>
              <a:ext uri="{FF2B5EF4-FFF2-40B4-BE49-F238E27FC236}">
                <a16:creationId xmlns:a16="http://schemas.microsoft.com/office/drawing/2014/main" id="{0BBCF41F-37FE-4670-8576-DF22DFF344E4}"/>
              </a:ext>
            </a:extLst>
          </p:cNvPr>
          <p:cNvSpPr>
            <a:spLocks noChangeArrowheads="1"/>
          </p:cNvSpPr>
          <p:nvPr/>
        </p:nvSpPr>
        <p:spPr bwMode="auto">
          <a:xfrm>
            <a:off x="17663" y="6453336"/>
            <a:ext cx="11262913"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3"/>
              </a:rPr>
              <a:t>www.aidsdatahub.org</a:t>
            </a:r>
            <a:r>
              <a:rPr lang="en-US" sz="1000" dirty="0"/>
              <a:t> based on Ministry of Health, </a:t>
            </a:r>
            <a:r>
              <a:rPr lang="en-US" sz="1000" dirty="0" err="1"/>
              <a:t>Labour</a:t>
            </a:r>
            <a:r>
              <a:rPr lang="en-US" sz="1000" dirty="0"/>
              <a:t> and Welfare.(2020). Reiwa Gen (2019) AIDS Outbreak Trend Annual Report (January 1st-December 31st); and </a:t>
            </a:r>
            <a:r>
              <a:rPr lang="en-US" sz="1000" dirty="0">
                <a:hlinkClick r:id="rId4"/>
              </a:rPr>
              <a:t>https://api-net.jfap.or.jp/status/japan/nenpo.html</a:t>
            </a:r>
            <a:r>
              <a:rPr lang="en-US" sz="1000" dirty="0"/>
              <a:t> </a:t>
            </a:r>
          </a:p>
        </p:txBody>
      </p:sp>
      <p:graphicFrame>
        <p:nvGraphicFramePr>
          <p:cNvPr id="7" name="Chart 6">
            <a:extLst>
              <a:ext uri="{FF2B5EF4-FFF2-40B4-BE49-F238E27FC236}">
                <a16:creationId xmlns:a16="http://schemas.microsoft.com/office/drawing/2014/main" id="{00000000-0008-0000-0400-000008000000}"/>
              </a:ext>
            </a:extLst>
          </p:cNvPr>
          <p:cNvGraphicFramePr>
            <a:graphicFrameLocks/>
          </p:cNvGraphicFramePr>
          <p:nvPr>
            <p:extLst>
              <p:ext uri="{D42A27DB-BD31-4B8C-83A1-F6EECF244321}">
                <p14:modId xmlns:p14="http://schemas.microsoft.com/office/powerpoint/2010/main" val="899525724"/>
              </p:ext>
            </p:extLst>
          </p:nvPr>
        </p:nvGraphicFramePr>
        <p:xfrm>
          <a:off x="2214551" y="2518512"/>
          <a:ext cx="7762899" cy="3342208"/>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99EF2B2A-2BAB-4236-B359-96DA17FF5FBD}"/>
              </a:ext>
            </a:extLst>
          </p:cNvPr>
          <p:cNvSpPr txBox="1"/>
          <p:nvPr/>
        </p:nvSpPr>
        <p:spPr>
          <a:xfrm>
            <a:off x="1120552" y="6003139"/>
            <a:ext cx="9950897" cy="307777"/>
          </a:xfrm>
          <a:prstGeom prst="rect">
            <a:avLst/>
          </a:prstGeom>
          <a:noFill/>
        </p:spPr>
        <p:txBody>
          <a:bodyPr wrap="square" rtlCol="0">
            <a:spAutoFit/>
          </a:bodyPr>
          <a:lstStyle/>
          <a:p>
            <a:r>
              <a:rPr lang="en-US" sz="1400" dirty="0"/>
              <a:t>* Others include cases of infection associated with blood transfusion, etc., and cases of multiple presumed infection routes.</a:t>
            </a:r>
          </a:p>
        </p:txBody>
      </p:sp>
    </p:spTree>
    <p:extLst>
      <p:ext uri="{BB962C8B-B14F-4D97-AF65-F5344CB8AC3E}">
        <p14:creationId xmlns:p14="http://schemas.microsoft.com/office/powerpoint/2010/main" val="1656656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63352" y="1521833"/>
            <a:ext cx="1116124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Distribution of cumulative AIDS cases by mode of transmission, 1985 –2019</a:t>
            </a:r>
          </a:p>
        </p:txBody>
      </p:sp>
      <p:sp>
        <p:nvSpPr>
          <p:cNvPr id="3" name="Slide Number Placeholder 2"/>
          <p:cNvSpPr>
            <a:spLocks noGrp="1"/>
          </p:cNvSpPr>
          <p:nvPr>
            <p:ph type="sldNum" sz="quarter" idx="10"/>
          </p:nvPr>
        </p:nvSpPr>
        <p:spPr/>
        <p:txBody>
          <a:bodyPr/>
          <a:lstStyle/>
          <a:p>
            <a:pPr>
              <a:defRPr/>
            </a:pPr>
            <a:fld id="{CECBF169-9795-43D4-B398-90B95C53A590}" type="slidenum">
              <a:rPr lang="th-TH" smtClean="0"/>
              <a:pPr>
                <a:defRPr/>
              </a:pPr>
              <a:t>14</a:t>
            </a:fld>
            <a:endParaRPr lang="th-TH" dirty="0"/>
          </a:p>
        </p:txBody>
      </p:sp>
      <p:sp>
        <p:nvSpPr>
          <p:cNvPr id="6" name="Rectangle 5">
            <a:extLst>
              <a:ext uri="{FF2B5EF4-FFF2-40B4-BE49-F238E27FC236}">
                <a16:creationId xmlns:a16="http://schemas.microsoft.com/office/drawing/2014/main" id="{2F41640C-73BB-41CF-951E-591189C6BADE}"/>
              </a:ext>
            </a:extLst>
          </p:cNvPr>
          <p:cNvSpPr>
            <a:spLocks noChangeArrowheads="1"/>
          </p:cNvSpPr>
          <p:nvPr/>
        </p:nvSpPr>
        <p:spPr bwMode="auto">
          <a:xfrm>
            <a:off x="17663" y="6453336"/>
            <a:ext cx="11406929"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3"/>
              </a:rPr>
              <a:t>www.aidsdatahub.org</a:t>
            </a:r>
            <a:r>
              <a:rPr lang="en-US" sz="1000" dirty="0"/>
              <a:t> based on Ministry of Health, </a:t>
            </a:r>
            <a:r>
              <a:rPr lang="en-US" sz="1000" dirty="0" err="1"/>
              <a:t>Labour</a:t>
            </a:r>
            <a:r>
              <a:rPr lang="en-US" sz="1000" dirty="0"/>
              <a:t> and Welfare.(2020). Reiwa Gen (2019) AIDS Outbreak Trend Annual Report (January 1st-December 31st); and </a:t>
            </a:r>
            <a:r>
              <a:rPr lang="en-US" sz="1000" dirty="0">
                <a:hlinkClick r:id="rId4"/>
              </a:rPr>
              <a:t>https://api-net.jfap.or.jp/status/japan/nenpo.html</a:t>
            </a:r>
            <a:r>
              <a:rPr lang="en-US" sz="1000" dirty="0"/>
              <a:t> </a:t>
            </a:r>
          </a:p>
        </p:txBody>
      </p:sp>
      <p:graphicFrame>
        <p:nvGraphicFramePr>
          <p:cNvPr id="7" name="Chart 6">
            <a:extLst>
              <a:ext uri="{FF2B5EF4-FFF2-40B4-BE49-F238E27FC236}">
                <a16:creationId xmlns:a16="http://schemas.microsoft.com/office/drawing/2014/main" id="{00000000-0008-0000-0500-000006000000}"/>
              </a:ext>
            </a:extLst>
          </p:cNvPr>
          <p:cNvGraphicFramePr>
            <a:graphicFrameLocks/>
          </p:cNvGraphicFramePr>
          <p:nvPr>
            <p:extLst>
              <p:ext uri="{D42A27DB-BD31-4B8C-83A1-F6EECF244321}">
                <p14:modId xmlns:p14="http://schemas.microsoft.com/office/powerpoint/2010/main" val="2935572195"/>
              </p:ext>
            </p:extLst>
          </p:nvPr>
        </p:nvGraphicFramePr>
        <p:xfrm>
          <a:off x="2001701" y="2378924"/>
          <a:ext cx="7684541" cy="3625924"/>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8488643C-5CF0-4DF2-A8AF-79F99A0154A5}"/>
              </a:ext>
            </a:extLst>
          </p:cNvPr>
          <p:cNvSpPr txBox="1"/>
          <p:nvPr/>
        </p:nvSpPr>
        <p:spPr>
          <a:xfrm>
            <a:off x="1120552" y="6003139"/>
            <a:ext cx="9950897" cy="307777"/>
          </a:xfrm>
          <a:prstGeom prst="rect">
            <a:avLst/>
          </a:prstGeom>
          <a:noFill/>
        </p:spPr>
        <p:txBody>
          <a:bodyPr wrap="square" rtlCol="0">
            <a:spAutoFit/>
          </a:bodyPr>
          <a:lstStyle/>
          <a:p>
            <a:r>
              <a:rPr lang="en-US" sz="1400" dirty="0"/>
              <a:t>* Others include cases of infection associated with blood transfusion, etc., and cases of multiple presumed infection routes.</a:t>
            </a:r>
          </a:p>
        </p:txBody>
      </p:sp>
    </p:spTree>
    <p:extLst>
      <p:ext uri="{BB962C8B-B14F-4D97-AF65-F5344CB8AC3E}">
        <p14:creationId xmlns:p14="http://schemas.microsoft.com/office/powerpoint/2010/main" val="164251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EE97D-100F-4E6C-9146-B45BF8AB50C4}"/>
              </a:ext>
            </a:extLst>
          </p:cNvPr>
          <p:cNvSpPr>
            <a:spLocks noGrp="1"/>
          </p:cNvSpPr>
          <p:nvPr>
            <p:ph type="title"/>
          </p:nvPr>
        </p:nvSpPr>
        <p:spPr>
          <a:xfrm>
            <a:off x="263352" y="1412776"/>
            <a:ext cx="11203563" cy="504000"/>
          </a:xfrm>
        </p:spPr>
        <p:txBody>
          <a:bodyPr/>
          <a:lstStyle/>
          <a:p>
            <a:r>
              <a:rPr lang="en-US" dirty="0"/>
              <a:t>Annual reported HIV cases among Japanese by mode of transmission, 1990-2019</a:t>
            </a:r>
            <a:endParaRPr lang="en-GB" dirty="0"/>
          </a:p>
        </p:txBody>
      </p:sp>
      <p:sp>
        <p:nvSpPr>
          <p:cNvPr id="3" name="Slide Number Placeholder 2">
            <a:extLst>
              <a:ext uri="{FF2B5EF4-FFF2-40B4-BE49-F238E27FC236}">
                <a16:creationId xmlns:a16="http://schemas.microsoft.com/office/drawing/2014/main" id="{F177BACB-3175-4E12-85A9-2AE5BD259A98}"/>
              </a:ext>
            </a:extLst>
          </p:cNvPr>
          <p:cNvSpPr>
            <a:spLocks noGrp="1"/>
          </p:cNvSpPr>
          <p:nvPr>
            <p:ph type="sldNum" sz="quarter" idx="10"/>
          </p:nvPr>
        </p:nvSpPr>
        <p:spPr/>
        <p:txBody>
          <a:bodyPr/>
          <a:lstStyle/>
          <a:p>
            <a:pPr>
              <a:defRPr/>
            </a:pPr>
            <a:fld id="{CC1C0639-E552-4989-8A7B-1969A07727D5}" type="slidenum">
              <a:rPr lang="th-TH" smtClean="0"/>
              <a:pPr>
                <a:defRPr/>
              </a:pPr>
              <a:t>15</a:t>
            </a:fld>
            <a:endParaRPr lang="th-TH" dirty="0"/>
          </a:p>
        </p:txBody>
      </p:sp>
      <p:sp>
        <p:nvSpPr>
          <p:cNvPr id="6" name="Rectangle 5">
            <a:extLst>
              <a:ext uri="{FF2B5EF4-FFF2-40B4-BE49-F238E27FC236}">
                <a16:creationId xmlns:a16="http://schemas.microsoft.com/office/drawing/2014/main" id="{A6758573-D7D7-4DCF-B915-A10D77010980}"/>
              </a:ext>
            </a:extLst>
          </p:cNvPr>
          <p:cNvSpPr>
            <a:spLocks noChangeArrowheads="1"/>
          </p:cNvSpPr>
          <p:nvPr/>
        </p:nvSpPr>
        <p:spPr bwMode="auto">
          <a:xfrm>
            <a:off x="17663" y="6453336"/>
            <a:ext cx="11203563"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2"/>
              </a:rPr>
              <a:t>www.aidsdatahub.org</a:t>
            </a:r>
            <a:r>
              <a:rPr lang="en-US" sz="1000" dirty="0"/>
              <a:t> based on Ministry of Health, </a:t>
            </a:r>
            <a:r>
              <a:rPr lang="en-US" sz="1000" dirty="0" err="1"/>
              <a:t>Labour</a:t>
            </a:r>
            <a:r>
              <a:rPr lang="en-US" sz="1000" dirty="0"/>
              <a:t> and Welfare.(2020). Reiwa Gen (2019) AIDS Outbreak Trend Annual Report (January 1st-December 31st); and </a:t>
            </a:r>
            <a:r>
              <a:rPr lang="en-US" sz="1000" dirty="0">
                <a:hlinkClick r:id="rId3"/>
              </a:rPr>
              <a:t>https://api-net.jfap.or.jp/status/japan/nenpo.html</a:t>
            </a:r>
            <a:r>
              <a:rPr lang="en-US" sz="1000" dirty="0"/>
              <a:t> </a:t>
            </a:r>
          </a:p>
        </p:txBody>
      </p:sp>
      <p:graphicFrame>
        <p:nvGraphicFramePr>
          <p:cNvPr id="8" name="Chart 7">
            <a:extLst>
              <a:ext uri="{FF2B5EF4-FFF2-40B4-BE49-F238E27FC236}">
                <a16:creationId xmlns:a16="http://schemas.microsoft.com/office/drawing/2014/main" id="{00000000-0008-0000-0600-000007000000}"/>
              </a:ext>
            </a:extLst>
          </p:cNvPr>
          <p:cNvGraphicFramePr>
            <a:graphicFrameLocks/>
          </p:cNvGraphicFramePr>
          <p:nvPr>
            <p:extLst>
              <p:ext uri="{D42A27DB-BD31-4B8C-83A1-F6EECF244321}">
                <p14:modId xmlns:p14="http://schemas.microsoft.com/office/powerpoint/2010/main" val="3244922455"/>
              </p:ext>
            </p:extLst>
          </p:nvPr>
        </p:nvGraphicFramePr>
        <p:xfrm>
          <a:off x="803412" y="2348880"/>
          <a:ext cx="10585176" cy="4032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1859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5FD6-6A06-462F-875B-332F572DE2B4}"/>
              </a:ext>
            </a:extLst>
          </p:cNvPr>
          <p:cNvSpPr>
            <a:spLocks noGrp="1"/>
          </p:cNvSpPr>
          <p:nvPr>
            <p:ph type="title"/>
          </p:nvPr>
        </p:nvSpPr>
        <p:spPr>
          <a:xfrm>
            <a:off x="263352" y="1600515"/>
            <a:ext cx="10225136" cy="504000"/>
          </a:xfrm>
        </p:spPr>
        <p:txBody>
          <a:bodyPr/>
          <a:lstStyle/>
          <a:p>
            <a:r>
              <a:rPr lang="en-US" dirty="0"/>
              <a:t>Annual reported HIV cases among foreigners in Japan, 1990-2019</a:t>
            </a:r>
            <a:endParaRPr lang="en-GB" dirty="0"/>
          </a:p>
        </p:txBody>
      </p:sp>
      <p:sp>
        <p:nvSpPr>
          <p:cNvPr id="3" name="Slide Number Placeholder 2">
            <a:extLst>
              <a:ext uri="{FF2B5EF4-FFF2-40B4-BE49-F238E27FC236}">
                <a16:creationId xmlns:a16="http://schemas.microsoft.com/office/drawing/2014/main" id="{960D80DA-248A-408D-A9D6-1EC2BC415589}"/>
              </a:ext>
            </a:extLst>
          </p:cNvPr>
          <p:cNvSpPr>
            <a:spLocks noGrp="1"/>
          </p:cNvSpPr>
          <p:nvPr>
            <p:ph type="sldNum" sz="quarter" idx="10"/>
          </p:nvPr>
        </p:nvSpPr>
        <p:spPr/>
        <p:txBody>
          <a:bodyPr/>
          <a:lstStyle/>
          <a:p>
            <a:pPr>
              <a:defRPr/>
            </a:pPr>
            <a:fld id="{CC1C0639-E552-4989-8A7B-1969A07727D5}" type="slidenum">
              <a:rPr lang="th-TH" smtClean="0"/>
              <a:pPr>
                <a:defRPr/>
              </a:pPr>
              <a:t>16</a:t>
            </a:fld>
            <a:endParaRPr lang="th-TH" dirty="0"/>
          </a:p>
        </p:txBody>
      </p:sp>
      <p:graphicFrame>
        <p:nvGraphicFramePr>
          <p:cNvPr id="6" name="Chart 5">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3536857912"/>
              </p:ext>
            </p:extLst>
          </p:nvPr>
        </p:nvGraphicFramePr>
        <p:xfrm>
          <a:off x="695400" y="2276872"/>
          <a:ext cx="10801200" cy="406979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92953077-D04E-40A0-841C-5AC4A8060D91}"/>
              </a:ext>
            </a:extLst>
          </p:cNvPr>
          <p:cNvSpPr>
            <a:spLocks noChangeArrowheads="1"/>
          </p:cNvSpPr>
          <p:nvPr/>
        </p:nvSpPr>
        <p:spPr bwMode="auto">
          <a:xfrm>
            <a:off x="17663" y="6453336"/>
            <a:ext cx="11046889"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3"/>
              </a:rPr>
              <a:t>www.aidsdatahub.org</a:t>
            </a:r>
            <a:r>
              <a:rPr lang="en-US" sz="1000" dirty="0"/>
              <a:t> based on Ministry of Health, </a:t>
            </a:r>
            <a:r>
              <a:rPr lang="en-US" sz="1000" dirty="0" err="1"/>
              <a:t>Labour</a:t>
            </a:r>
            <a:r>
              <a:rPr lang="en-US" sz="1000" dirty="0"/>
              <a:t> and Welfare.(2020). Reiwa Gen (2019) AIDS Outbreak Trend Annual Report (January 1st-December 31st); and </a:t>
            </a:r>
            <a:r>
              <a:rPr lang="en-US" sz="1000" dirty="0">
                <a:hlinkClick r:id="rId4"/>
              </a:rPr>
              <a:t>https://api-net.jfap.or.jp/status/japan/nenpo.html</a:t>
            </a:r>
            <a:r>
              <a:rPr lang="en-US" sz="1000" dirty="0"/>
              <a:t> </a:t>
            </a:r>
          </a:p>
        </p:txBody>
      </p:sp>
    </p:spTree>
    <p:extLst>
      <p:ext uri="{BB962C8B-B14F-4D97-AF65-F5344CB8AC3E}">
        <p14:creationId xmlns:p14="http://schemas.microsoft.com/office/powerpoint/2010/main" val="3259865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08C2-1AD5-4385-A316-355C93E169B6}"/>
              </a:ext>
            </a:extLst>
          </p:cNvPr>
          <p:cNvSpPr>
            <a:spLocks noGrp="1"/>
          </p:cNvSpPr>
          <p:nvPr>
            <p:ph type="title"/>
          </p:nvPr>
        </p:nvSpPr>
        <p:spPr>
          <a:xfrm>
            <a:off x="263352" y="1495997"/>
            <a:ext cx="11593288" cy="504000"/>
          </a:xfrm>
        </p:spPr>
        <p:txBody>
          <a:bodyPr/>
          <a:lstStyle/>
          <a:p>
            <a:r>
              <a:rPr lang="en-GB" dirty="0"/>
              <a:t>Distribution of reported HIV cases by mode of transmission among Japanese, 1990-2019</a:t>
            </a:r>
          </a:p>
        </p:txBody>
      </p:sp>
      <p:sp>
        <p:nvSpPr>
          <p:cNvPr id="3" name="Slide Number Placeholder 2">
            <a:extLst>
              <a:ext uri="{FF2B5EF4-FFF2-40B4-BE49-F238E27FC236}">
                <a16:creationId xmlns:a16="http://schemas.microsoft.com/office/drawing/2014/main" id="{9264E2F2-8BA2-4BB5-92B5-29A8828B314B}"/>
              </a:ext>
            </a:extLst>
          </p:cNvPr>
          <p:cNvSpPr>
            <a:spLocks noGrp="1"/>
          </p:cNvSpPr>
          <p:nvPr>
            <p:ph type="sldNum" sz="quarter" idx="10"/>
          </p:nvPr>
        </p:nvSpPr>
        <p:spPr/>
        <p:txBody>
          <a:bodyPr/>
          <a:lstStyle/>
          <a:p>
            <a:pPr>
              <a:defRPr/>
            </a:pPr>
            <a:fld id="{CC1C0639-E552-4989-8A7B-1969A07727D5}" type="slidenum">
              <a:rPr lang="th-TH">
                <a:solidFill>
                  <a:prstClr val="black">
                    <a:tint val="75000"/>
                  </a:prstClr>
                </a:solidFill>
                <a:latin typeface="Arial"/>
                <a:cs typeface="Cordia New" panose="020B0304020202020204" pitchFamily="34" charset="-34"/>
              </a:rPr>
              <a:pPr>
                <a:defRPr/>
              </a:pPr>
              <a:t>17</a:t>
            </a:fld>
            <a:endParaRPr lang="th-TH" dirty="0">
              <a:solidFill>
                <a:prstClr val="black">
                  <a:tint val="75000"/>
                </a:prstClr>
              </a:solidFill>
              <a:latin typeface="Arial"/>
              <a:cs typeface="Cordia New" panose="020B0304020202020204" pitchFamily="34" charset="-34"/>
            </a:endParaRPr>
          </a:p>
        </p:txBody>
      </p:sp>
      <p:sp>
        <p:nvSpPr>
          <p:cNvPr id="8" name="Rectangle 7">
            <a:extLst>
              <a:ext uri="{FF2B5EF4-FFF2-40B4-BE49-F238E27FC236}">
                <a16:creationId xmlns:a16="http://schemas.microsoft.com/office/drawing/2014/main" id="{BB33625D-9EDB-4A02-97DA-EF37C5CF9C09}"/>
              </a:ext>
            </a:extLst>
          </p:cNvPr>
          <p:cNvSpPr>
            <a:spLocks noChangeArrowheads="1"/>
          </p:cNvSpPr>
          <p:nvPr/>
        </p:nvSpPr>
        <p:spPr bwMode="auto">
          <a:xfrm>
            <a:off x="17663" y="6453336"/>
            <a:ext cx="10974881"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2"/>
              </a:rPr>
              <a:t>www.aidsdatahub.org</a:t>
            </a:r>
            <a:r>
              <a:rPr lang="en-US" sz="1000" dirty="0"/>
              <a:t> based on Ministry of Health, </a:t>
            </a:r>
            <a:r>
              <a:rPr lang="en-US" sz="1000" dirty="0" err="1"/>
              <a:t>Labour</a:t>
            </a:r>
            <a:r>
              <a:rPr lang="en-US" sz="1000" dirty="0"/>
              <a:t> and Welfare.(2020). Reiwa Gen (2019) AIDS Outbreak Trend Annual Report (January 1st-December 31st); and </a:t>
            </a:r>
            <a:r>
              <a:rPr lang="en-US" sz="1000" dirty="0">
                <a:hlinkClick r:id="rId3"/>
              </a:rPr>
              <a:t>https://api-net.jfap.or.jp/status/japan/nenpo.html</a:t>
            </a:r>
            <a:r>
              <a:rPr lang="en-US" sz="1000" dirty="0"/>
              <a:t> </a:t>
            </a:r>
          </a:p>
        </p:txBody>
      </p:sp>
      <p:graphicFrame>
        <p:nvGraphicFramePr>
          <p:cNvPr id="9" name="Chart 8">
            <a:extLst>
              <a:ext uri="{FF2B5EF4-FFF2-40B4-BE49-F238E27FC236}">
                <a16:creationId xmlns:a16="http://schemas.microsoft.com/office/drawing/2014/main" id="{92DF5186-D018-45F1-853F-B65BAFEB2BBD}"/>
              </a:ext>
            </a:extLst>
          </p:cNvPr>
          <p:cNvGraphicFramePr>
            <a:graphicFrameLocks/>
          </p:cNvGraphicFramePr>
          <p:nvPr>
            <p:extLst>
              <p:ext uri="{D42A27DB-BD31-4B8C-83A1-F6EECF244321}">
                <p14:modId xmlns:p14="http://schemas.microsoft.com/office/powerpoint/2010/main" val="461732881"/>
              </p:ext>
            </p:extLst>
          </p:nvPr>
        </p:nvGraphicFramePr>
        <p:xfrm>
          <a:off x="1739516" y="2348880"/>
          <a:ext cx="8712968" cy="37849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416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08C2-1AD5-4385-A316-355C93E169B6}"/>
              </a:ext>
            </a:extLst>
          </p:cNvPr>
          <p:cNvSpPr>
            <a:spLocks noGrp="1"/>
          </p:cNvSpPr>
          <p:nvPr>
            <p:ph type="title"/>
          </p:nvPr>
        </p:nvSpPr>
        <p:spPr>
          <a:xfrm>
            <a:off x="263352" y="1375679"/>
            <a:ext cx="11233248" cy="504000"/>
          </a:xfrm>
        </p:spPr>
        <p:txBody>
          <a:bodyPr/>
          <a:lstStyle/>
          <a:p>
            <a:r>
              <a:rPr lang="en-GB" dirty="0"/>
              <a:t>Distribution of reported HIV cases by mode of transmission among foreign nationalities in Japan,  1990-2019</a:t>
            </a:r>
          </a:p>
        </p:txBody>
      </p:sp>
      <p:sp>
        <p:nvSpPr>
          <p:cNvPr id="3" name="Slide Number Placeholder 2">
            <a:extLst>
              <a:ext uri="{FF2B5EF4-FFF2-40B4-BE49-F238E27FC236}">
                <a16:creationId xmlns:a16="http://schemas.microsoft.com/office/drawing/2014/main" id="{9264E2F2-8BA2-4BB5-92B5-29A8828B314B}"/>
              </a:ext>
            </a:extLst>
          </p:cNvPr>
          <p:cNvSpPr>
            <a:spLocks noGrp="1"/>
          </p:cNvSpPr>
          <p:nvPr>
            <p:ph type="sldNum" sz="quarter" idx="10"/>
          </p:nvPr>
        </p:nvSpPr>
        <p:spPr/>
        <p:txBody>
          <a:bodyPr/>
          <a:lstStyle/>
          <a:p>
            <a:pPr>
              <a:defRPr/>
            </a:pPr>
            <a:fld id="{CC1C0639-E552-4989-8A7B-1969A07727D5}" type="slidenum">
              <a:rPr lang="th-TH" smtClean="0"/>
              <a:pPr>
                <a:defRPr/>
              </a:pPr>
              <a:t>18</a:t>
            </a:fld>
            <a:endParaRPr lang="th-TH" dirty="0"/>
          </a:p>
        </p:txBody>
      </p:sp>
      <p:graphicFrame>
        <p:nvGraphicFramePr>
          <p:cNvPr id="6" name="Chart 5">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1930571360"/>
              </p:ext>
            </p:extLst>
          </p:nvPr>
        </p:nvGraphicFramePr>
        <p:xfrm>
          <a:off x="1415480" y="2204863"/>
          <a:ext cx="8712968" cy="401395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406A1D5A-9593-41FB-A938-E75EAE8D0FFE}"/>
              </a:ext>
            </a:extLst>
          </p:cNvPr>
          <p:cNvSpPr>
            <a:spLocks noChangeArrowheads="1"/>
          </p:cNvSpPr>
          <p:nvPr/>
        </p:nvSpPr>
        <p:spPr bwMode="auto">
          <a:xfrm>
            <a:off x="17663" y="6453336"/>
            <a:ext cx="10974881"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3"/>
              </a:rPr>
              <a:t>www.aidsdatahub.org</a:t>
            </a:r>
            <a:r>
              <a:rPr lang="en-US" sz="1000" dirty="0"/>
              <a:t> based on Ministry of Health, </a:t>
            </a:r>
            <a:r>
              <a:rPr lang="en-US" sz="1000" dirty="0" err="1"/>
              <a:t>Labour</a:t>
            </a:r>
            <a:r>
              <a:rPr lang="en-US" sz="1000" dirty="0"/>
              <a:t> and Welfare.(2020). Reiwa Gen (2019) AIDS Outbreak Trend Annual Report (January 1st-December 31st); and </a:t>
            </a:r>
            <a:r>
              <a:rPr lang="en-US" sz="1000" dirty="0">
                <a:hlinkClick r:id="rId4"/>
              </a:rPr>
              <a:t>https://api-net.jfap.or.jp/status/japan/nenpo.html</a:t>
            </a:r>
            <a:r>
              <a:rPr lang="en-US" sz="1000" dirty="0"/>
              <a:t> </a:t>
            </a:r>
          </a:p>
        </p:txBody>
      </p:sp>
    </p:spTree>
    <p:extLst>
      <p:ext uri="{BB962C8B-B14F-4D97-AF65-F5344CB8AC3E}">
        <p14:creationId xmlns:p14="http://schemas.microsoft.com/office/powerpoint/2010/main" val="2176851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63352" y="1340768"/>
            <a:ext cx="1152128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Distribution of reported HIV cases (among Japanese and foreign nationalities) by mode of transmission, 1987-2019</a:t>
            </a:r>
          </a:p>
        </p:txBody>
      </p:sp>
      <p:sp>
        <p:nvSpPr>
          <p:cNvPr id="3" name="Slide Number Placeholder 2"/>
          <p:cNvSpPr>
            <a:spLocks noGrp="1"/>
          </p:cNvSpPr>
          <p:nvPr>
            <p:ph type="sldNum" sz="quarter" idx="10"/>
          </p:nvPr>
        </p:nvSpPr>
        <p:spPr/>
        <p:txBody>
          <a:bodyPr/>
          <a:lstStyle/>
          <a:p>
            <a:pPr>
              <a:defRPr/>
            </a:pPr>
            <a:fld id="{CECBF169-9795-43D4-B398-90B95C53A590}" type="slidenum">
              <a:rPr lang="th-TH" smtClean="0"/>
              <a:pPr>
                <a:defRPr/>
              </a:pPr>
              <a:t>19</a:t>
            </a:fld>
            <a:endParaRPr lang="th-TH" dirty="0"/>
          </a:p>
        </p:txBody>
      </p:sp>
      <p:graphicFrame>
        <p:nvGraphicFramePr>
          <p:cNvPr id="6" name="Chart 5">
            <a:extLst>
              <a:ext uri="{FF2B5EF4-FFF2-40B4-BE49-F238E27FC236}">
                <a16:creationId xmlns:a16="http://schemas.microsoft.com/office/drawing/2014/main" id="{00000000-0008-0000-0800-000006000000}"/>
              </a:ext>
            </a:extLst>
          </p:cNvPr>
          <p:cNvGraphicFramePr>
            <a:graphicFrameLocks noGrp="1"/>
          </p:cNvGraphicFramePr>
          <p:nvPr>
            <p:extLst>
              <p:ext uri="{D42A27DB-BD31-4B8C-83A1-F6EECF244321}">
                <p14:modId xmlns:p14="http://schemas.microsoft.com/office/powerpoint/2010/main" val="4051354247"/>
              </p:ext>
            </p:extLst>
          </p:nvPr>
        </p:nvGraphicFramePr>
        <p:xfrm>
          <a:off x="803412" y="2176199"/>
          <a:ext cx="10585176" cy="413404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FC2E545-A29B-4D2B-BEC0-AB355983CC4B}"/>
              </a:ext>
            </a:extLst>
          </p:cNvPr>
          <p:cNvSpPr>
            <a:spLocks noChangeArrowheads="1"/>
          </p:cNvSpPr>
          <p:nvPr/>
        </p:nvSpPr>
        <p:spPr bwMode="auto">
          <a:xfrm>
            <a:off x="17663" y="6453336"/>
            <a:ext cx="10974881"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4"/>
              </a:rPr>
              <a:t>www.aidsdatahub.org</a:t>
            </a:r>
            <a:r>
              <a:rPr lang="en-US" sz="1000" dirty="0"/>
              <a:t> based on Ministry of Health, </a:t>
            </a:r>
            <a:r>
              <a:rPr lang="en-US" sz="1000" dirty="0" err="1"/>
              <a:t>Labour</a:t>
            </a:r>
            <a:r>
              <a:rPr lang="en-US" sz="1000" dirty="0"/>
              <a:t> and Welfare.(2020). Reiwa Gen (2019) AIDS Outbreak Trend Annual Report (January 1st-December 31st); and </a:t>
            </a:r>
            <a:r>
              <a:rPr lang="en-US" sz="1000" dirty="0">
                <a:hlinkClick r:id="rId5"/>
              </a:rPr>
              <a:t>https://api-net.jfap.or.jp/status/japan/nenpo.html</a:t>
            </a:r>
            <a:r>
              <a:rPr lang="en-US" sz="1000" dirty="0"/>
              <a:t> </a:t>
            </a:r>
          </a:p>
        </p:txBody>
      </p:sp>
    </p:spTree>
    <p:extLst>
      <p:ext uri="{BB962C8B-B14F-4D97-AF65-F5344CB8AC3E}">
        <p14:creationId xmlns:p14="http://schemas.microsoft.com/office/powerpoint/2010/main" val="7132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F1F55A8E-475E-4556-919D-5DB4EBF72D3E}" type="slidenum">
              <a:rPr lang="th-TH"/>
              <a:pPr>
                <a:defRPr/>
              </a:pPr>
              <a:t>2</a:t>
            </a:fld>
            <a:endParaRPr lang="th-TH" dirty="0"/>
          </a:p>
        </p:txBody>
      </p:sp>
      <p:sp>
        <p:nvSpPr>
          <p:cNvPr id="23555" name="Subtitle 4"/>
          <p:cNvSpPr>
            <a:spLocks noGrp="1"/>
          </p:cNvSpPr>
          <p:nvPr>
            <p:ph type="subTitle" idx="1"/>
          </p:nvPr>
        </p:nvSpPr>
        <p:spPr bwMode="auto">
          <a:xfrm>
            <a:off x="584100" y="2276475"/>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 </a:t>
            </a:r>
            <a:endParaRPr lang="en-US" dirty="0">
              <a:cs typeface="Cordia New" pitchFamily="34" charset="-34"/>
            </a:endParaRPr>
          </a:p>
          <a:p>
            <a:pPr fontAlgn="base">
              <a:spcAft>
                <a:spcPct val="0"/>
              </a:spcAft>
            </a:pPr>
            <a:r>
              <a:rPr lang="en-US" dirty="0">
                <a:cs typeface="Cordia New" pitchFamily="34" charset="-34"/>
                <a:hlinkClick r:id="rId5" action="ppaction://hlinksldjump"/>
              </a:rPr>
              <a:t>National response </a:t>
            </a:r>
            <a:endParaRPr lang="en-US" dirty="0">
              <a:cs typeface="Cordia New" pitchFamily="34" charset="-34"/>
            </a:endParaRPr>
          </a:p>
        </p:txBody>
      </p:sp>
      <p:sp>
        <p:nvSpPr>
          <p:cNvPr id="23556" name="Title 3"/>
          <p:cNvSpPr>
            <a:spLocks noGrp="1"/>
          </p:cNvSpPr>
          <p:nvPr>
            <p:ph type="title"/>
          </p:nvPr>
        </p:nvSpPr>
        <p:spPr bwMode="auto">
          <a:xfrm>
            <a:off x="285651"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63352" y="1339302"/>
            <a:ext cx="1166529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Distribution of reported AIDS cases (among Japanese and foreign nationalities) by mode of transmission, 1985-2019</a:t>
            </a:r>
          </a:p>
        </p:txBody>
      </p:sp>
      <p:sp>
        <p:nvSpPr>
          <p:cNvPr id="3" name="Slide Number Placeholder 2"/>
          <p:cNvSpPr>
            <a:spLocks noGrp="1"/>
          </p:cNvSpPr>
          <p:nvPr>
            <p:ph type="sldNum" sz="quarter" idx="10"/>
          </p:nvPr>
        </p:nvSpPr>
        <p:spPr/>
        <p:txBody>
          <a:bodyPr/>
          <a:lstStyle/>
          <a:p>
            <a:pPr>
              <a:defRPr/>
            </a:pPr>
            <a:fld id="{CECBF169-9795-43D4-B398-90B95C53A590}" type="slidenum">
              <a:rPr lang="th-TH" smtClean="0"/>
              <a:pPr>
                <a:defRPr/>
              </a:pPr>
              <a:t>20</a:t>
            </a:fld>
            <a:endParaRPr lang="th-TH" dirty="0"/>
          </a:p>
        </p:txBody>
      </p:sp>
      <p:graphicFrame>
        <p:nvGraphicFramePr>
          <p:cNvPr id="6" name="Chart 5">
            <a:extLst>
              <a:ext uri="{FF2B5EF4-FFF2-40B4-BE49-F238E27FC236}">
                <a16:creationId xmlns:a16="http://schemas.microsoft.com/office/drawing/2014/main" id="{00000000-0008-0000-0900-000006000000}"/>
              </a:ext>
            </a:extLst>
          </p:cNvPr>
          <p:cNvGraphicFramePr>
            <a:graphicFrameLocks noGrp="1"/>
          </p:cNvGraphicFramePr>
          <p:nvPr>
            <p:extLst>
              <p:ext uri="{D42A27DB-BD31-4B8C-83A1-F6EECF244321}">
                <p14:modId xmlns:p14="http://schemas.microsoft.com/office/powerpoint/2010/main" val="3930489736"/>
              </p:ext>
            </p:extLst>
          </p:nvPr>
        </p:nvGraphicFramePr>
        <p:xfrm>
          <a:off x="1091444" y="2094441"/>
          <a:ext cx="10009112" cy="426349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CB9F8D0A-6725-490A-81B2-66401C604A1C}"/>
              </a:ext>
            </a:extLst>
          </p:cNvPr>
          <p:cNvSpPr>
            <a:spLocks noChangeArrowheads="1"/>
          </p:cNvSpPr>
          <p:nvPr/>
        </p:nvSpPr>
        <p:spPr bwMode="auto">
          <a:xfrm>
            <a:off x="17663" y="6453336"/>
            <a:ext cx="10974881"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4"/>
              </a:rPr>
              <a:t>www.aidsdatahub.org</a:t>
            </a:r>
            <a:r>
              <a:rPr lang="en-US" sz="1000" dirty="0"/>
              <a:t> based on Ministry of Health, </a:t>
            </a:r>
            <a:r>
              <a:rPr lang="en-US" sz="1000" dirty="0" err="1"/>
              <a:t>Labour</a:t>
            </a:r>
            <a:r>
              <a:rPr lang="en-US" sz="1000" dirty="0"/>
              <a:t> and Welfare.(2020). Reiwa Gen (2019) AIDS Outbreak Trend Annual Report (January 1st-December 31st); and </a:t>
            </a:r>
            <a:r>
              <a:rPr lang="en-US" sz="1000" dirty="0">
                <a:hlinkClick r:id="rId5"/>
              </a:rPr>
              <a:t>https://api-net.jfap.or.jp/status/japan/nenpo.html</a:t>
            </a:r>
            <a:r>
              <a:rPr lang="en-US" sz="1000" dirty="0"/>
              <a:t> </a:t>
            </a:r>
          </a:p>
        </p:txBody>
      </p:sp>
    </p:spTree>
    <p:extLst>
      <p:ext uri="{BB962C8B-B14F-4D97-AF65-F5344CB8AC3E}">
        <p14:creationId xmlns:p14="http://schemas.microsoft.com/office/powerpoint/2010/main" val="3317507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25EA-4703-4BB0-AA99-D4344BDA4214}"/>
              </a:ext>
            </a:extLst>
          </p:cNvPr>
          <p:cNvSpPr>
            <a:spLocks noGrp="1"/>
          </p:cNvSpPr>
          <p:nvPr>
            <p:ph type="title"/>
          </p:nvPr>
        </p:nvSpPr>
        <p:spPr>
          <a:xfrm>
            <a:off x="263352" y="1484784"/>
            <a:ext cx="11665296" cy="504000"/>
          </a:xfrm>
        </p:spPr>
        <p:txBody>
          <a:bodyPr/>
          <a:lstStyle/>
          <a:p>
            <a:r>
              <a:rPr lang="en-US" dirty="0">
                <a:cs typeface="Cordia New" pitchFamily="34" charset="-34"/>
              </a:rPr>
              <a:t>Reported number of HIV cases through sexual transmission among Japanese by age group, 1995-2019</a:t>
            </a:r>
            <a:endParaRPr lang="en-GB" dirty="0"/>
          </a:p>
        </p:txBody>
      </p:sp>
      <p:sp>
        <p:nvSpPr>
          <p:cNvPr id="7" name="Rectangle 6">
            <a:extLst>
              <a:ext uri="{FF2B5EF4-FFF2-40B4-BE49-F238E27FC236}">
                <a16:creationId xmlns:a16="http://schemas.microsoft.com/office/drawing/2014/main" id="{28697F89-03A7-438C-BE6D-17B65C68E7ED}"/>
              </a:ext>
            </a:extLst>
          </p:cNvPr>
          <p:cNvSpPr>
            <a:spLocks noChangeArrowheads="1"/>
          </p:cNvSpPr>
          <p:nvPr/>
        </p:nvSpPr>
        <p:spPr bwMode="auto">
          <a:xfrm>
            <a:off x="17663" y="6453336"/>
            <a:ext cx="10974881"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2"/>
              </a:rPr>
              <a:t>www.aidsdatahub.org</a:t>
            </a:r>
            <a:r>
              <a:rPr lang="en-US" sz="1000" dirty="0"/>
              <a:t> based on Ministry of Health, </a:t>
            </a:r>
            <a:r>
              <a:rPr lang="en-US" sz="1000" dirty="0" err="1"/>
              <a:t>Labour</a:t>
            </a:r>
            <a:r>
              <a:rPr lang="en-US" sz="1000" dirty="0"/>
              <a:t> and Welfare.(2020). Reiwa Gen (2019) AIDS Outbreak Trend Annual Report (January 1st-December 31st); and </a:t>
            </a:r>
            <a:r>
              <a:rPr lang="en-US" sz="1000" dirty="0">
                <a:hlinkClick r:id="rId3"/>
              </a:rPr>
              <a:t>https://api-net.jfap.or.jp/status/japan/nenpo.html</a:t>
            </a:r>
            <a:r>
              <a:rPr lang="en-US" sz="1000" dirty="0"/>
              <a:t> </a:t>
            </a:r>
          </a:p>
        </p:txBody>
      </p:sp>
      <p:graphicFrame>
        <p:nvGraphicFramePr>
          <p:cNvPr id="8" name="Chart 7">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4151021609"/>
              </p:ext>
            </p:extLst>
          </p:nvPr>
        </p:nvGraphicFramePr>
        <p:xfrm>
          <a:off x="17663" y="2420888"/>
          <a:ext cx="4023360" cy="3931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1787533541"/>
              </p:ext>
            </p:extLst>
          </p:nvPr>
        </p:nvGraphicFramePr>
        <p:xfrm>
          <a:off x="4067918" y="2420888"/>
          <a:ext cx="4023360" cy="39319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00000000-0008-0000-0A00-000004000000}"/>
              </a:ext>
            </a:extLst>
          </p:cNvPr>
          <p:cNvGraphicFramePr>
            <a:graphicFrameLocks/>
          </p:cNvGraphicFramePr>
          <p:nvPr>
            <p:extLst>
              <p:ext uri="{D42A27DB-BD31-4B8C-83A1-F6EECF244321}">
                <p14:modId xmlns:p14="http://schemas.microsoft.com/office/powerpoint/2010/main" val="4070447435"/>
              </p:ext>
            </p:extLst>
          </p:nvPr>
        </p:nvGraphicFramePr>
        <p:xfrm>
          <a:off x="8118173" y="2420888"/>
          <a:ext cx="4023360" cy="39319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09212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263352" y="3423642"/>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Risk </a:t>
            </a:r>
            <a:r>
              <a:rPr lang="en-US" sz="5400" dirty="0" err="1">
                <a:cs typeface="Cordia New" pitchFamily="34" charset="-34"/>
              </a:rPr>
              <a:t>behaviours</a:t>
            </a:r>
            <a:endParaRPr lang="en-US" dirty="0">
              <a:cs typeface="Cordia New" pitchFamily="34" charset="-3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191344" y="1556792"/>
            <a:ext cx="1180931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key populations who reported condom use at last sex, 2011-2015</a:t>
            </a: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92051A71-9488-4042-BCB2-A59089DDFF99}" type="slidenum">
              <a:rPr lang="th-TH" smtClean="0"/>
              <a:pPr>
                <a:defRPr/>
              </a:pPr>
              <a:t>23</a:t>
            </a:fld>
            <a:endParaRPr lang="th-TH" dirty="0"/>
          </a:p>
        </p:txBody>
      </p:sp>
      <p:sp>
        <p:nvSpPr>
          <p:cNvPr id="41989" name="Text Box 10"/>
          <p:cNvSpPr txBox="1">
            <a:spLocks noChangeArrowheads="1"/>
          </p:cNvSpPr>
          <p:nvPr/>
        </p:nvSpPr>
        <p:spPr bwMode="auto">
          <a:xfrm>
            <a:off x="119336" y="6540501"/>
            <a:ext cx="8229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ea typeface="SimSun" pitchFamily="2" charset="-122"/>
                <a:cs typeface="Arial" charset="0"/>
              </a:rPr>
              <a:t>Source: </a:t>
            </a:r>
            <a:r>
              <a:rPr lang="en-US" sz="900" dirty="0">
                <a:ea typeface="SimSun" pitchFamily="2" charset="-122"/>
                <a:cs typeface="Arial" charset="0"/>
              </a:rPr>
              <a:t>Prepared by </a:t>
            </a:r>
            <a:r>
              <a:rPr lang="en-US" sz="900" dirty="0">
                <a:ea typeface="SimSun" pitchFamily="2" charset="-122"/>
                <a:cs typeface="Arial" charset="0"/>
                <a:hlinkClick r:id="rId2"/>
              </a:rPr>
              <a:t>www.aidsdatahub.org</a:t>
            </a:r>
            <a:r>
              <a:rPr lang="en-US" sz="900" dirty="0">
                <a:ea typeface="SimSun" pitchFamily="2" charset="-122"/>
                <a:cs typeface="Arial" charset="0"/>
              </a:rPr>
              <a:t> based on </a:t>
            </a:r>
            <a:r>
              <a:rPr lang="en-US" sz="900" dirty="0">
                <a:ea typeface="SimSun" pitchFamily="2" charset="-122"/>
                <a:cs typeface="Arial" charset="0"/>
                <a:hlinkClick r:id="rId3"/>
              </a:rPr>
              <a:t>www.aidsinfoonline.org</a:t>
            </a:r>
            <a:r>
              <a:rPr lang="en-US" sz="900" dirty="0">
                <a:ea typeface="SimSun" pitchFamily="2" charset="-122"/>
                <a:cs typeface="Arial" charset="0"/>
              </a:rPr>
              <a:t> and Global AIDS Response Progress Reporting</a:t>
            </a:r>
          </a:p>
        </p:txBody>
      </p:sp>
      <p:graphicFrame>
        <p:nvGraphicFramePr>
          <p:cNvPr id="7" name="Chart 6">
            <a:extLst>
              <a:ext uri="{FF2B5EF4-FFF2-40B4-BE49-F238E27FC236}">
                <a16:creationId xmlns:a16="http://schemas.microsoft.com/office/drawing/2014/main" id="{24EAB9A0-E9F0-4C21-9E30-867028E81641}"/>
              </a:ext>
            </a:extLst>
          </p:cNvPr>
          <p:cNvGraphicFramePr>
            <a:graphicFrameLocks/>
          </p:cNvGraphicFramePr>
          <p:nvPr>
            <p:extLst>
              <p:ext uri="{D42A27DB-BD31-4B8C-83A1-F6EECF244321}">
                <p14:modId xmlns:p14="http://schemas.microsoft.com/office/powerpoint/2010/main" val="1178491006"/>
              </p:ext>
            </p:extLst>
          </p:nvPr>
        </p:nvGraphicFramePr>
        <p:xfrm>
          <a:off x="2783632" y="2708920"/>
          <a:ext cx="6408712" cy="364901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263352" y="1517294"/>
            <a:ext cx="1152128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PWID who reported the use of sterile injecting equipment at the last injection, 2015</a:t>
            </a: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EE69FD25-38AC-4B9A-97BD-0C6F366B8136}" type="slidenum">
              <a:rPr lang="th-TH" smtClean="0"/>
              <a:pPr>
                <a:defRPr/>
              </a:pPr>
              <a:t>24</a:t>
            </a:fld>
            <a:endParaRPr lang="th-TH" dirty="0"/>
          </a:p>
        </p:txBody>
      </p:sp>
      <p:sp>
        <p:nvSpPr>
          <p:cNvPr id="43013" name="Text Box 10"/>
          <p:cNvSpPr txBox="1">
            <a:spLocks noChangeArrowheads="1"/>
          </p:cNvSpPr>
          <p:nvPr/>
        </p:nvSpPr>
        <p:spPr bwMode="auto">
          <a:xfrm>
            <a:off x="119336" y="6463845"/>
            <a:ext cx="8458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ea typeface="SimSun" pitchFamily="2" charset="-122"/>
                <a:cs typeface="Arial" charset="0"/>
              </a:rPr>
              <a:t>Source: </a:t>
            </a:r>
            <a:r>
              <a:rPr lang="en-US" sz="900" dirty="0">
                <a:ea typeface="SimSun" pitchFamily="2" charset="-122"/>
                <a:cs typeface="Arial" charset="0"/>
              </a:rPr>
              <a:t>Prepared by </a:t>
            </a:r>
            <a:r>
              <a:rPr lang="en-US" sz="900" dirty="0">
                <a:ea typeface="SimSun" pitchFamily="2" charset="-122"/>
                <a:cs typeface="Arial" charset="0"/>
                <a:hlinkClick r:id="rId2"/>
              </a:rPr>
              <a:t>www.aidsdatahub.org</a:t>
            </a:r>
            <a:r>
              <a:rPr lang="en-US" sz="900" dirty="0">
                <a:ea typeface="SimSun" pitchFamily="2" charset="-122"/>
                <a:cs typeface="Arial" charset="0"/>
              </a:rPr>
              <a:t> based on Global AIDS Response Progress Reporting 2014</a:t>
            </a:r>
          </a:p>
        </p:txBody>
      </p:sp>
      <p:graphicFrame>
        <p:nvGraphicFramePr>
          <p:cNvPr id="7" name="Chart 6">
            <a:extLst>
              <a:ext uri="{FF2B5EF4-FFF2-40B4-BE49-F238E27FC236}">
                <a16:creationId xmlns:a16="http://schemas.microsoft.com/office/drawing/2014/main" id="{6B152463-2270-4D90-BC3B-05D8FD9CB4B6}"/>
              </a:ext>
            </a:extLst>
          </p:cNvPr>
          <p:cNvGraphicFramePr>
            <a:graphicFrameLocks/>
          </p:cNvGraphicFramePr>
          <p:nvPr>
            <p:extLst>
              <p:ext uri="{D42A27DB-BD31-4B8C-83A1-F6EECF244321}">
                <p14:modId xmlns:p14="http://schemas.microsoft.com/office/powerpoint/2010/main" val="2298835564"/>
              </p:ext>
            </p:extLst>
          </p:nvPr>
        </p:nvGraphicFramePr>
        <p:xfrm>
          <a:off x="3467708" y="2564904"/>
          <a:ext cx="5256584" cy="36724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263352" y="1530619"/>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Number and proportion of young people (15-24) who had sex before the age of 15 by gender, 2004</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A3AD2D6F-74D0-46C4-A174-EF85178610DE}" type="slidenum">
              <a:rPr lang="th-TH" smtClean="0"/>
              <a:pPr>
                <a:defRPr/>
              </a:pPr>
              <a:t>25</a:t>
            </a:fld>
            <a:endParaRPr lang="th-TH" dirty="0"/>
          </a:p>
        </p:txBody>
      </p:sp>
      <p:graphicFrame>
        <p:nvGraphicFramePr>
          <p:cNvPr id="5" name="Content Placeholder 5"/>
          <p:cNvGraphicFramePr>
            <a:graphicFrameLocks/>
          </p:cNvGraphicFramePr>
          <p:nvPr>
            <p:extLst>
              <p:ext uri="{D42A27DB-BD31-4B8C-83A1-F6EECF244321}">
                <p14:modId xmlns:p14="http://schemas.microsoft.com/office/powerpoint/2010/main" val="1702784536"/>
              </p:ext>
            </p:extLst>
          </p:nvPr>
        </p:nvGraphicFramePr>
        <p:xfrm>
          <a:off x="2567608" y="2420888"/>
          <a:ext cx="7162800" cy="3826768"/>
        </p:xfrm>
        <a:graphic>
          <a:graphicData uri="http://schemas.openxmlformats.org/drawingml/2006/chart">
            <c:chart xmlns:c="http://schemas.openxmlformats.org/drawingml/2006/chart" xmlns:r="http://schemas.openxmlformats.org/officeDocument/2006/relationships" r:id="rId2"/>
          </a:graphicData>
        </a:graphic>
      </p:graphicFrame>
      <p:sp>
        <p:nvSpPr>
          <p:cNvPr id="44037" name="Text Box 10"/>
          <p:cNvSpPr txBox="1">
            <a:spLocks noChangeArrowheads="1"/>
          </p:cNvSpPr>
          <p:nvPr/>
        </p:nvSpPr>
        <p:spPr bwMode="auto">
          <a:xfrm>
            <a:off x="251677" y="6486528"/>
            <a:ext cx="8458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a:solidFill>
                  <a:srgbClr val="000000"/>
                </a:solidFill>
                <a:ea typeface="SimSun" pitchFamily="2" charset="-122"/>
                <a:cs typeface="Arial" charset="0"/>
              </a:rPr>
              <a:t>Source: </a:t>
            </a:r>
            <a:r>
              <a:rPr lang="en-US" sz="900">
                <a:ea typeface="SimSun" pitchFamily="2" charset="-122"/>
                <a:cs typeface="Arial" charset="0"/>
              </a:rPr>
              <a:t>Prepared by </a:t>
            </a:r>
            <a:r>
              <a:rPr lang="en-US" sz="900">
                <a:ea typeface="SimSun" pitchFamily="2" charset="-122"/>
                <a:cs typeface="Arial" charset="0"/>
                <a:hlinkClick r:id="rId3"/>
              </a:rPr>
              <a:t>www.aidsdatahub.org</a:t>
            </a:r>
            <a:r>
              <a:rPr lang="en-US" sz="900">
                <a:ea typeface="SimSun" pitchFamily="2" charset="-122"/>
                <a:cs typeface="Arial" charset="0"/>
              </a:rPr>
              <a:t> based on </a:t>
            </a:r>
            <a:r>
              <a:rPr lang="en-US" sz="900" u="sng">
                <a:ea typeface="SimSun" pitchFamily="2" charset="-122"/>
                <a:cs typeface="Arial" charset="0"/>
                <a:hlinkClick r:id="rId4"/>
              </a:rPr>
              <a:t>UNAIDS. (2010). </a:t>
            </a:r>
            <a:r>
              <a:rPr lang="en-US" sz="900" i="1" u="sng">
                <a:ea typeface="SimSun" pitchFamily="2" charset="-122"/>
                <a:cs typeface="Arial" charset="0"/>
                <a:hlinkClick r:id="rId4"/>
              </a:rPr>
              <a:t>Global Report: UNAIDS Report on the Global AIDS Epidemic.</a:t>
            </a:r>
            <a:r>
              <a:rPr lang="en-US" sz="900" u="sng">
                <a:ea typeface="SimSun" pitchFamily="2" charset="-122"/>
                <a:cs typeface="Arial" charset="0"/>
                <a:hlinkClick r:id="rId4"/>
              </a:rPr>
              <a:t> </a:t>
            </a:r>
            <a:endParaRPr lang="en-US" sz="900">
              <a:ea typeface="SimSun" pitchFamily="2" charset="-122"/>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263352" y="1459321"/>
            <a:ext cx="1152128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male and female aged 15-49 who reported having multiple sexual partnerships, 2009 and 2011</a:t>
            </a:r>
          </a:p>
        </p:txBody>
      </p:sp>
      <p:sp>
        <p:nvSpPr>
          <p:cNvPr id="3" name="Slide Number Placeholder 2"/>
          <p:cNvSpPr>
            <a:spLocks noGrp="1"/>
          </p:cNvSpPr>
          <p:nvPr>
            <p:ph type="sldNum" sz="quarter" idx="10"/>
          </p:nvPr>
        </p:nvSpPr>
        <p:spPr/>
        <p:txBody>
          <a:bodyPr/>
          <a:lstStyle/>
          <a:p>
            <a:pPr>
              <a:defRPr/>
            </a:pPr>
            <a:fld id="{F989A563-F594-45AA-9EA3-9C085A7286C0}" type="slidenum">
              <a:rPr lang="th-TH" smtClean="0"/>
              <a:pPr>
                <a:defRPr/>
              </a:pPr>
              <a:t>26</a:t>
            </a:fld>
            <a:endParaRPr lang="th-TH" dirty="0"/>
          </a:p>
        </p:txBody>
      </p:sp>
      <p:sp>
        <p:nvSpPr>
          <p:cNvPr id="46084" name="Rectangle 4"/>
          <p:cNvSpPr txBox="1">
            <a:spLocks noChangeArrowheads="1"/>
          </p:cNvSpPr>
          <p:nvPr/>
        </p:nvSpPr>
        <p:spPr bwMode="auto">
          <a:xfrm>
            <a:off x="1524000" y="914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endParaRPr lang="en-US" sz="2400" b="1">
              <a:solidFill>
                <a:srgbClr val="C00000"/>
              </a:solidFill>
            </a:endParaRPr>
          </a:p>
        </p:txBody>
      </p:sp>
      <p:sp>
        <p:nvSpPr>
          <p:cNvPr id="46086" name="Rectangle 7"/>
          <p:cNvSpPr>
            <a:spLocks noChangeArrowheads="1"/>
          </p:cNvSpPr>
          <p:nvPr/>
        </p:nvSpPr>
        <p:spPr bwMode="auto">
          <a:xfrm>
            <a:off x="3870" y="6497753"/>
            <a:ext cx="86788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dirty="0"/>
              <a:t>Source: Prepared by </a:t>
            </a:r>
            <a:r>
              <a:rPr lang="en-US" sz="900" dirty="0">
                <a:hlinkClick r:id="rId2"/>
              </a:rPr>
              <a:t>www.aidsdatahub.org</a:t>
            </a:r>
            <a:r>
              <a:rPr lang="en-US" sz="900" dirty="0"/>
              <a:t> based on </a:t>
            </a:r>
            <a:r>
              <a:rPr lang="en-US" sz="900" dirty="0">
                <a:hlinkClick r:id="rId3"/>
              </a:rPr>
              <a:t>www.aidsinfoonline.org</a:t>
            </a:r>
            <a:r>
              <a:rPr lang="en-US" sz="900" dirty="0"/>
              <a:t> </a:t>
            </a:r>
            <a:endParaRPr lang="en-US" sz="900" i="1" dirty="0"/>
          </a:p>
        </p:txBody>
      </p:sp>
      <p:graphicFrame>
        <p:nvGraphicFramePr>
          <p:cNvPr id="8" name="Chart 7"/>
          <p:cNvGraphicFramePr>
            <a:graphicFrameLocks noGrp="1"/>
          </p:cNvGraphicFramePr>
          <p:nvPr>
            <p:extLst>
              <p:ext uri="{D42A27DB-BD31-4B8C-83A1-F6EECF244321}">
                <p14:modId xmlns:p14="http://schemas.microsoft.com/office/powerpoint/2010/main" val="2130658240"/>
              </p:ext>
            </p:extLst>
          </p:nvPr>
        </p:nvGraphicFramePr>
        <p:xfrm>
          <a:off x="1847528" y="2276872"/>
          <a:ext cx="8496944" cy="39604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263351" y="1484784"/>
            <a:ext cx="1178150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Number and % of high school students who had sex with more than one partner in the last 12 months and reported condom use at last sex by gender,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ED7F1FA7-F38D-4290-A46C-6254989A3F2E}" type="slidenum">
              <a:rPr lang="th-TH" smtClean="0"/>
              <a:pPr>
                <a:defRPr/>
              </a:pPr>
              <a:t>27</a:t>
            </a:fld>
            <a:endParaRPr lang="th-TH" dirty="0"/>
          </a:p>
        </p:txBody>
      </p:sp>
      <p:graphicFrame>
        <p:nvGraphicFramePr>
          <p:cNvPr id="5" name="Content Placeholder 4"/>
          <p:cNvGraphicFramePr>
            <a:graphicFrameLocks/>
          </p:cNvGraphicFramePr>
          <p:nvPr>
            <p:extLst>
              <p:ext uri="{D42A27DB-BD31-4B8C-83A1-F6EECF244321}">
                <p14:modId xmlns:p14="http://schemas.microsoft.com/office/powerpoint/2010/main" val="4161424168"/>
              </p:ext>
            </p:extLst>
          </p:nvPr>
        </p:nvGraphicFramePr>
        <p:xfrm>
          <a:off x="2628900" y="2562999"/>
          <a:ext cx="69342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47109" name="Text Box 10"/>
          <p:cNvSpPr txBox="1">
            <a:spLocks noChangeArrowheads="1"/>
          </p:cNvSpPr>
          <p:nvPr/>
        </p:nvSpPr>
        <p:spPr bwMode="auto">
          <a:xfrm>
            <a:off x="0" y="6296026"/>
            <a:ext cx="11280575" cy="48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lnSpc>
                <a:spcPct val="150000"/>
              </a:lnSpc>
            </a:pPr>
            <a:r>
              <a:rPr lang="en-US" sz="900" dirty="0">
                <a:solidFill>
                  <a:srgbClr val="000000"/>
                </a:solidFill>
                <a:ea typeface="SimSun" pitchFamily="2" charset="-122"/>
                <a:cs typeface="Arial" charset="0"/>
              </a:rPr>
              <a:t>Source: </a:t>
            </a:r>
            <a:r>
              <a:rPr lang="en-US" sz="900" dirty="0">
                <a:ea typeface="SimSun" pitchFamily="2" charset="-122"/>
                <a:cs typeface="Arial" charset="0"/>
              </a:rPr>
              <a:t>Prepared by </a:t>
            </a:r>
            <a:r>
              <a:rPr lang="en-US" sz="900" dirty="0">
                <a:ea typeface="SimSun" pitchFamily="2" charset="-122"/>
                <a:cs typeface="Arial" charset="0"/>
                <a:hlinkClick r:id="rId3"/>
              </a:rPr>
              <a:t>www.aidsdatahub.org</a:t>
            </a:r>
            <a:r>
              <a:rPr lang="en-US" sz="900" dirty="0">
                <a:ea typeface="SimSun" pitchFamily="2" charset="-122"/>
                <a:cs typeface="Arial" charset="0"/>
              </a:rPr>
              <a:t> based on </a:t>
            </a:r>
            <a:r>
              <a:rPr lang="en-US" sz="900" u="sng" dirty="0">
                <a:ea typeface="SimSun" pitchFamily="2" charset="-122"/>
                <a:cs typeface="Arial" charset="0"/>
                <a:hlinkClick r:id="rId4"/>
              </a:rPr>
              <a:t>UNAIDS. (2010). </a:t>
            </a:r>
            <a:r>
              <a:rPr lang="en-US" sz="900" i="1" u="sng" dirty="0">
                <a:ea typeface="SimSun" pitchFamily="2" charset="-122"/>
                <a:cs typeface="Arial" charset="0"/>
                <a:hlinkClick r:id="rId4"/>
              </a:rPr>
              <a:t>Global Report: UNAIDS Report on the Global AIDS Epidemic</a:t>
            </a:r>
            <a:r>
              <a:rPr lang="en-US" sz="900" i="1" u="sng" dirty="0">
                <a:ea typeface="SimSun" pitchFamily="2" charset="-122"/>
                <a:cs typeface="Arial" charset="0"/>
              </a:rPr>
              <a:t> </a:t>
            </a:r>
            <a:r>
              <a:rPr lang="en-US" sz="900" dirty="0">
                <a:solidFill>
                  <a:srgbClr val="000000"/>
                </a:solidFill>
                <a:ea typeface="SimSun" pitchFamily="2" charset="-122"/>
                <a:cs typeface="Arial" charset="0"/>
              </a:rPr>
              <a:t> citing Nationwide High School Prevention and Intervention Research, Preliminary Survey (53 schools, year 2 of senior high school), 2008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6335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expenditure</a:t>
            </a:r>
            <a:endParaRPr lang="en-US" dirty="0">
              <a:cs typeface="Cordia New" pitchFamily="34" charset="-3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63352" y="1557610"/>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HIV spending by category, 2009-2011</a:t>
            </a:r>
          </a:p>
        </p:txBody>
      </p:sp>
      <p:sp>
        <p:nvSpPr>
          <p:cNvPr id="3" name="Slide Number Placeholder 2"/>
          <p:cNvSpPr>
            <a:spLocks noGrp="1"/>
          </p:cNvSpPr>
          <p:nvPr>
            <p:ph type="sldNum" sz="quarter" idx="10"/>
          </p:nvPr>
        </p:nvSpPr>
        <p:spPr/>
        <p:txBody>
          <a:bodyPr/>
          <a:lstStyle/>
          <a:p>
            <a:pPr>
              <a:defRPr/>
            </a:pPr>
            <a:fld id="{E51E7DA0-EFE9-477B-880C-BBD5401FB49B}" type="slidenum">
              <a:rPr lang="th-TH" smtClean="0"/>
              <a:pPr>
                <a:defRPr/>
              </a:pPr>
              <a:t>29</a:t>
            </a:fld>
            <a:endParaRPr lang="th-TH" dirty="0"/>
          </a:p>
        </p:txBody>
      </p:sp>
      <p:sp>
        <p:nvSpPr>
          <p:cNvPr id="52228" name="Rectangle 7"/>
          <p:cNvSpPr>
            <a:spLocks noChangeArrowheads="1"/>
          </p:cNvSpPr>
          <p:nvPr/>
        </p:nvSpPr>
        <p:spPr bwMode="auto">
          <a:xfrm>
            <a:off x="125238" y="6625582"/>
            <a:ext cx="86788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dirty="0"/>
              <a:t>Source: Prepared by </a:t>
            </a:r>
            <a:r>
              <a:rPr lang="en-US" sz="900" dirty="0">
                <a:hlinkClick r:id="rId2"/>
              </a:rPr>
              <a:t>www.aidsdatahub.org</a:t>
            </a:r>
            <a:r>
              <a:rPr lang="en-US" sz="900" dirty="0"/>
              <a:t> based on </a:t>
            </a:r>
            <a:r>
              <a:rPr lang="en-US" sz="900" dirty="0">
                <a:hlinkClick r:id="rId3"/>
              </a:rPr>
              <a:t>www.aidsinfoonline.org</a:t>
            </a:r>
            <a:r>
              <a:rPr lang="en-US" sz="900" dirty="0"/>
              <a:t> </a:t>
            </a:r>
          </a:p>
        </p:txBody>
      </p:sp>
      <p:graphicFrame>
        <p:nvGraphicFramePr>
          <p:cNvPr id="7" name="Chart 6"/>
          <p:cNvGraphicFramePr>
            <a:graphicFrameLocks/>
          </p:cNvGraphicFramePr>
          <p:nvPr>
            <p:extLst>
              <p:ext uri="{D42A27DB-BD31-4B8C-83A1-F6EECF244321}">
                <p14:modId xmlns:p14="http://schemas.microsoft.com/office/powerpoint/2010/main" val="1093033418"/>
              </p:ext>
            </p:extLst>
          </p:nvPr>
        </p:nvGraphicFramePr>
        <p:xfrm>
          <a:off x="1947224" y="2248446"/>
          <a:ext cx="8297552" cy="41044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85651" y="148478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BASIC SOCIO-DEMOGRAPHIC INDICATORS</a:t>
            </a:r>
            <a:endParaRPr lang="th-TH" dirty="0"/>
          </a:p>
        </p:txBody>
      </p:sp>
      <p:graphicFrame>
        <p:nvGraphicFramePr>
          <p:cNvPr id="4" name="Group 83"/>
          <p:cNvGraphicFramePr>
            <a:graphicFrameLocks noGrp="1"/>
          </p:cNvGraphicFramePr>
          <p:nvPr>
            <p:extLst>
              <p:ext uri="{D42A27DB-BD31-4B8C-83A1-F6EECF244321}">
                <p14:modId xmlns:p14="http://schemas.microsoft.com/office/powerpoint/2010/main" val="2476955232"/>
              </p:ext>
            </p:extLst>
          </p:nvPr>
        </p:nvGraphicFramePr>
        <p:xfrm>
          <a:off x="1775520" y="1916833"/>
          <a:ext cx="8640960" cy="4203035"/>
        </p:xfrm>
        <a:graphic>
          <a:graphicData uri="http://schemas.openxmlformats.org/drawingml/2006/table">
            <a:tbl>
              <a:tblPr/>
              <a:tblGrid>
                <a:gridCol w="6477429">
                  <a:extLst>
                    <a:ext uri="{9D8B030D-6E8A-4147-A177-3AD203B41FA5}">
                      <a16:colId xmlns:a16="http://schemas.microsoft.com/office/drawing/2014/main" val="20000"/>
                    </a:ext>
                  </a:extLst>
                </a:gridCol>
                <a:gridCol w="2163531">
                  <a:extLst>
                    <a:ext uri="{9D8B030D-6E8A-4147-A177-3AD203B41FA5}">
                      <a16:colId xmlns:a16="http://schemas.microsoft.com/office/drawing/2014/main" val="20001"/>
                    </a:ext>
                  </a:extLst>
                </a:gridCol>
              </a:tblGrid>
              <a:tr h="2907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Total population (in thousands)</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127,975 (2015)</a:t>
                      </a:r>
                      <a:r>
                        <a:rPr kumimoji="0" lang="en-US" sz="1400" b="1" i="0" u="none" strike="noStrike" cap="none" normalizeH="0" baseline="30000" dirty="0">
                          <a:ln>
                            <a:noFill/>
                          </a:ln>
                          <a:solidFill>
                            <a:schemeClr val="tx1"/>
                          </a:solidFill>
                          <a:effectLst/>
                          <a:latin typeface="Arial" charset="0"/>
                          <a:ea typeface="SimSun" pitchFamily="2" charset="-122"/>
                        </a:rPr>
                        <a:t>1</a:t>
                      </a: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07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Population aged 15-49 (thousands)</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kumimoji="0" lang="en-US" sz="1400" b="1" i="0" u="none" strike="noStrike" cap="none" normalizeH="0" baseline="0" dirty="0">
                          <a:ln>
                            <a:noFill/>
                          </a:ln>
                          <a:solidFill>
                            <a:schemeClr val="tx1"/>
                          </a:solidFill>
                          <a:effectLst/>
                          <a:latin typeface="Arial" charset="0"/>
                          <a:ea typeface="SimSun" pitchFamily="2" charset="-122"/>
                        </a:rPr>
                        <a:t>53,733 </a:t>
                      </a:r>
                      <a:r>
                        <a:rPr lang="en-GB" sz="1400" b="1" i="0" u="none" strike="noStrike" dirty="0">
                          <a:solidFill>
                            <a:schemeClr val="tx1"/>
                          </a:solidFill>
                          <a:effectLst/>
                          <a:latin typeface="Arial" pitchFamily="34" charset="0"/>
                          <a:cs typeface="Arial" pitchFamily="34" charset="0"/>
                        </a:rPr>
                        <a:t>(2015)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4970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  5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07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Percentage of population in urban areas</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kumimoji="0" lang="en-US" sz="1400" b="1" i="0" u="none" strike="noStrike" cap="none" normalizeH="0" baseline="0" dirty="0">
                          <a:ln>
                            <a:noFill/>
                          </a:ln>
                          <a:solidFill>
                            <a:schemeClr val="tx1"/>
                          </a:solidFill>
                          <a:effectLst/>
                          <a:latin typeface="Arial" charset="0"/>
                          <a:ea typeface="SimSun" pitchFamily="2" charset="-122"/>
                        </a:rPr>
                        <a:t>94 </a:t>
                      </a:r>
                      <a:r>
                        <a:rPr lang="en-GB" sz="1400" b="1" i="0" u="none" strike="noStrike" dirty="0">
                          <a:solidFill>
                            <a:schemeClr val="tx1"/>
                          </a:solidFill>
                          <a:effectLst/>
                          <a:latin typeface="Arial" pitchFamily="34" charset="0"/>
                          <a:cs typeface="Arial" pitchFamily="34" charset="0"/>
                        </a:rPr>
                        <a:t>(2016) </a:t>
                      </a:r>
                      <a:r>
                        <a:rPr lang="en-GB" sz="1400" b="1" i="0" u="none" strike="noStrike" kern="1200" baseline="30000" dirty="0">
                          <a:solidFill>
                            <a:schemeClr val="tx1"/>
                          </a:solidFill>
                          <a:effectLst/>
                          <a:latin typeface="Arial" pitchFamily="34" charset="0"/>
                          <a:ea typeface="+mn-ea"/>
                          <a:cs typeface="Arial" pitchFamily="34" charset="0"/>
                        </a:rPr>
                        <a:t>3</a:t>
                      </a: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07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GB" sz="1400" b="1" i="0" u="none" strike="noStrike" dirty="0">
                          <a:solidFill>
                            <a:schemeClr val="tx1"/>
                          </a:solidFill>
                          <a:effectLst/>
                          <a:latin typeface="Arial" pitchFamily="34" charset="0"/>
                          <a:cs typeface="Arial" pitchFamily="34" charset="0"/>
                        </a:rPr>
                        <a:t>N/A</a:t>
                      </a:r>
                      <a:endParaRPr kumimoji="0" lang="en-US" sz="1400" b="1" i="0" u="none" strike="noStrike" cap="none" normalizeH="0" baseline="30000" dirty="0">
                        <a:ln>
                          <a:noFill/>
                        </a:ln>
                        <a:solidFill>
                          <a:schemeClr val="tx1"/>
                        </a:solidFill>
                        <a:effectLst/>
                        <a:latin typeface="Arial" charset="0"/>
                        <a:ea typeface="SimSun" pitchFamily="2" charset="-122"/>
                      </a:endParaRP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907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Crude birth rate (births per 1,000 population)</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7.9 </a:t>
                      </a:r>
                      <a:r>
                        <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(2015) </a:t>
                      </a:r>
                      <a:r>
                        <a:rPr kumimoji="0" lang="en-GB" sz="1400" b="1" i="0" u="none" strike="noStrike" kern="1200" cap="none" spc="0" normalizeH="0" baseline="30000" noProof="0" dirty="0">
                          <a:ln>
                            <a:noFill/>
                          </a:ln>
                          <a:solidFill>
                            <a:schemeClr val="tx1"/>
                          </a:solidFill>
                          <a:effectLst/>
                          <a:uLnTx/>
                          <a:uFillTx/>
                          <a:latin typeface="Arial" pitchFamily="34" charset="0"/>
                          <a:ea typeface="+mn-ea"/>
                          <a:cs typeface="Arial" pitchFamily="34" charset="0"/>
                        </a:rPr>
                        <a:t>3</a:t>
                      </a:r>
                      <a:endParaRPr kumimoji="0" lang="en-US" sz="1400" b="1" i="0" u="none" strike="noStrike" cap="none" normalizeH="0" baseline="30000" dirty="0">
                        <a:ln>
                          <a:noFill/>
                        </a:ln>
                        <a:solidFill>
                          <a:schemeClr val="tx1"/>
                        </a:solidFill>
                        <a:effectLst/>
                        <a:latin typeface="Arial" charset="0"/>
                        <a:ea typeface="SimSun" pitchFamily="2" charset="-122"/>
                      </a:endParaRP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07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Under-5 mortality rate (per 1,000 live births)</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2.7 </a:t>
                      </a:r>
                      <a:r>
                        <a:rPr lang="en-GB" sz="1400" b="1" i="0" u="none" strike="noStrike" dirty="0">
                          <a:solidFill>
                            <a:schemeClr val="tx1"/>
                          </a:solidFill>
                          <a:effectLst/>
                          <a:latin typeface="Arial" pitchFamily="34" charset="0"/>
                          <a:cs typeface="Arial" pitchFamily="34" charset="0"/>
                        </a:rPr>
                        <a:t>(2015)</a:t>
                      </a:r>
                      <a:r>
                        <a:rPr lang="en-GB" sz="1400" b="1" i="0" u="none" strike="noStrike" baseline="30000" dirty="0">
                          <a:solidFill>
                            <a:schemeClr val="tx1"/>
                          </a:solidFill>
                          <a:effectLst/>
                          <a:latin typeface="Arial" pitchFamily="34" charset="0"/>
                          <a:cs typeface="Arial" pitchFamily="34" charset="0"/>
                        </a:rPr>
                        <a:t> 2</a:t>
                      </a:r>
                      <a:endParaRPr kumimoji="0" lang="en-US" sz="1400" b="1" i="0" u="none" strike="noStrike" cap="none" normalizeH="0" baseline="30000" dirty="0">
                        <a:ln>
                          <a:noFill/>
                        </a:ln>
                        <a:solidFill>
                          <a:schemeClr val="tx1"/>
                        </a:solidFill>
                        <a:effectLst/>
                        <a:latin typeface="Arial" charset="0"/>
                        <a:ea typeface="SimSun" pitchFamily="2" charset="-122"/>
                      </a:endParaRP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07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Human development index (HDI) - Rank/Value</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kumimoji="0" lang="en-US" sz="1400" b="1" i="0" u="none" strike="noStrike" cap="none" normalizeH="0" baseline="0" dirty="0">
                          <a:ln>
                            <a:noFill/>
                          </a:ln>
                          <a:solidFill>
                            <a:schemeClr val="tx1"/>
                          </a:solidFill>
                          <a:effectLst/>
                          <a:latin typeface="Arial" charset="0"/>
                          <a:ea typeface="SimSun" pitchFamily="2" charset="-122"/>
                        </a:rPr>
                        <a:t>17/0.903 </a:t>
                      </a:r>
                      <a:r>
                        <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(2015)</a:t>
                      </a:r>
                      <a:r>
                        <a:rPr kumimoji="0" lang="en-GB" sz="1400" b="1" i="0" u="none" strike="noStrike" kern="1200" cap="none" spc="0" normalizeH="0" baseline="30000" noProof="0" dirty="0">
                          <a:ln>
                            <a:noFill/>
                          </a:ln>
                          <a:solidFill>
                            <a:schemeClr val="tx1"/>
                          </a:solidFill>
                          <a:effectLst/>
                          <a:uLnTx/>
                          <a:uFillTx/>
                          <a:latin typeface="Arial" pitchFamily="34" charset="0"/>
                          <a:ea typeface="+mn-ea"/>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07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81/87 </a:t>
                      </a:r>
                      <a:r>
                        <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(2017)</a:t>
                      </a:r>
                      <a:r>
                        <a:rPr kumimoji="0" lang="en-GB" sz="1400" b="1" i="0" u="none" strike="noStrike" kern="1200" cap="none" spc="0" normalizeH="0" baseline="30000" noProof="0" dirty="0">
                          <a:ln>
                            <a:noFill/>
                          </a:ln>
                          <a:solidFill>
                            <a:schemeClr val="tx1"/>
                          </a:solidFill>
                          <a:effectLst/>
                          <a:uLnTx/>
                          <a:uFillTx/>
                          <a:latin typeface="Arial" pitchFamily="34" charset="0"/>
                          <a:ea typeface="+mn-ea"/>
                          <a:cs typeface="Arial" pitchFamily="34" charset="0"/>
                        </a:rPr>
                        <a:t> 6</a:t>
                      </a:r>
                      <a:endParaRPr kumimoji="0" lang="en-US" sz="1400" b="1" i="0" u="none" strike="noStrike" cap="none" normalizeH="0" baseline="30000" dirty="0">
                        <a:ln>
                          <a:noFill/>
                        </a:ln>
                        <a:solidFill>
                          <a:schemeClr val="tx1"/>
                        </a:solidFill>
                        <a:effectLst/>
                        <a:latin typeface="Arial" charset="0"/>
                        <a:ea typeface="SimSun" pitchFamily="2" charset="-122"/>
                      </a:endParaRP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07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Adult literacy rate (%)</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N/A</a:t>
                      </a: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807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SimSun" pitchFamily="2" charset="-122"/>
                        </a:rPr>
                        <a:t>1.00 </a:t>
                      </a:r>
                      <a:r>
                        <a:rPr lang="en-GB" sz="1400" b="1" i="0" u="none" strike="noStrike" dirty="0">
                          <a:solidFill>
                            <a:schemeClr val="tx1"/>
                          </a:solidFill>
                          <a:effectLst/>
                          <a:latin typeface="Arial" pitchFamily="34" charset="0"/>
                          <a:cs typeface="Arial" pitchFamily="34" charset="0"/>
                        </a:rPr>
                        <a:t>(2014)</a:t>
                      </a:r>
                      <a:r>
                        <a:rPr lang="en-GB" sz="1400" b="1" i="0" u="none" strike="noStrike" baseline="30000" dirty="0">
                          <a:solidFill>
                            <a:schemeClr val="tx1"/>
                          </a:solidFill>
                          <a:effectLst/>
                          <a:latin typeface="Arial" pitchFamily="34" charset="0"/>
                          <a:cs typeface="Arial" pitchFamily="34" charset="0"/>
                        </a:rPr>
                        <a:t> 3</a:t>
                      </a:r>
                      <a:endParaRPr kumimoji="0" lang="en-US" sz="1400" b="1" i="0" u="none" strike="noStrike" cap="none" normalizeH="0" baseline="30000" dirty="0">
                        <a:ln>
                          <a:noFill/>
                        </a:ln>
                        <a:solidFill>
                          <a:schemeClr val="tx1"/>
                        </a:solidFill>
                        <a:effectLst/>
                        <a:latin typeface="Arial" charset="0"/>
                        <a:ea typeface="SimSun" pitchFamily="2" charset="-122"/>
                      </a:endParaRPr>
                    </a:p>
                  </a:txBody>
                  <a:tcPr marT="45721" marB="45721"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07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45721" marB="45721"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charset="0"/>
                          <a:ea typeface="SimSun" pitchFamily="2" charset="-122"/>
                        </a:rPr>
                        <a:t>41,470 </a:t>
                      </a:r>
                      <a:r>
                        <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(2016)</a:t>
                      </a:r>
                      <a:r>
                        <a:rPr kumimoji="0" lang="en-GB" sz="1400" b="1" i="0" u="none" strike="noStrike" kern="1200" cap="none" spc="0" normalizeH="0" baseline="30000" noProof="0" dirty="0">
                          <a:ln>
                            <a:noFill/>
                          </a:ln>
                          <a:solidFill>
                            <a:schemeClr val="tx1"/>
                          </a:solidFill>
                          <a:effectLst/>
                          <a:uLnTx/>
                          <a:uFillTx/>
                          <a:latin typeface="Arial" pitchFamily="34" charset="0"/>
                          <a:ea typeface="+mn-ea"/>
                          <a:cs typeface="Arial" pitchFamily="34" charset="0"/>
                        </a:rPr>
                        <a:t> 3</a:t>
                      </a:r>
                      <a:endParaRPr kumimoji="0" lang="en-GB"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txBody>
                  <a:tcPr marT="45721" marB="45721"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9624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5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baseline="0" dirty="0">
                          <a:solidFill>
                            <a:schemeClr val="tx1"/>
                          </a:solidFill>
                          <a:effectLst/>
                          <a:latin typeface="Arial" pitchFamily="34" charset="0"/>
                          <a:cs typeface="Arial" pitchFamily="34" charset="0"/>
                        </a:rPr>
                        <a:t> </a:t>
                      </a:r>
                      <a:r>
                        <a:rPr lang="en-GB" sz="1400" b="1" i="0" u="none" strike="noStrike" dirty="0">
                          <a:solidFill>
                            <a:schemeClr val="tx1"/>
                          </a:solidFill>
                          <a:effectLst/>
                          <a:latin typeface="Arial" pitchFamily="34" charset="0"/>
                          <a:cs typeface="Arial" pitchFamily="34" charset="0"/>
                        </a:rPr>
                        <a:t>3,727 (2014)</a:t>
                      </a:r>
                      <a:r>
                        <a:rPr lang="en-GB" sz="1400" b="1" i="0" u="none" strike="noStrike" baseline="30000" dirty="0">
                          <a:solidFill>
                            <a:schemeClr val="tx1"/>
                          </a:solidFill>
                          <a:effectLst/>
                          <a:latin typeface="Arial" pitchFamily="34" charset="0"/>
                          <a:cs typeface="Arial" pitchFamily="34" charset="0"/>
                        </a:rPr>
                        <a:t> 7</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0" y="6177498"/>
            <a:ext cx="12192000" cy="707886"/>
          </a:xfrm>
          <a:prstGeom prst="rect">
            <a:avLst/>
          </a:prstGeom>
        </p:spPr>
        <p:txBody>
          <a:bodyPr wrap="square">
            <a:spAutoFit/>
          </a:bodyPr>
          <a:lstStyle/>
          <a:p>
            <a:pPr fontAlgn="base">
              <a:spcBef>
                <a:spcPct val="0"/>
              </a:spcBef>
              <a:spcAft>
                <a:spcPct val="0"/>
              </a:spcAft>
            </a:pPr>
            <a:r>
              <a:rPr lang="en-US" sz="800" dirty="0">
                <a:ea typeface="ＭＳ Ｐゴシック" charset="0"/>
                <a:cs typeface="Cordia New" charset="0"/>
              </a:rPr>
              <a:t>Sources: Prepared by www.aidsdatahub.org based on 1. United Nations, Department of Economic and Social Affairs, Population Division (2017). World Population Prospects: The 2017 Revision, DVD Edition; 2. WHO. (2017). World Health Statistics 2017: Monitoring Health for the SDGs; 3. World Bank. World Data Bank: World Development Indicators &amp; Global Development Finance. Retrieved November 2017, from http://data.worldbank.org; 4. UNSD. (2017). Millennium Development Goals Database -  Antenatal Care Coverage  Retrieved November 2017, from http://data.un.org/Data.aspx?q=Antenatal+care+coverage&amp;d=WHO&amp;f=MEASURE_CODE%3aWHS4_111; 5. UNDP. (2017). Human Development Report 2016; 6. UNFPA. (2017). State of World Population 2017: Reproductive Health and Rights in an Age of Inequality and 7. WHO. (2017). Global Health Observatory Indicator Views: Per Capita Total Expenditure on Health (PPP int. $) (Health Systems), Retrieved November 2017, from http://apps.who.int/gho/data/view.main.HEALTHEXPCAPVNM?lang=en</a:t>
            </a:r>
            <a:endParaRPr lang="en-GB" sz="800" dirty="0">
              <a:ea typeface="ＭＳ Ｐゴシック" charset="0"/>
              <a:cs typeface="Cordia New" charset="0"/>
            </a:endParaRPr>
          </a:p>
        </p:txBody>
      </p:sp>
    </p:spTree>
    <p:extLst>
      <p:ext uri="{BB962C8B-B14F-4D97-AF65-F5344CB8AC3E}">
        <p14:creationId xmlns:p14="http://schemas.microsoft.com/office/powerpoint/2010/main" val="1090334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263352" y="3395067"/>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National response</a:t>
            </a:r>
            <a:endParaRPr lang="en-US" dirty="0">
              <a:cs typeface="Cordia New" pitchFamily="34" charset="-3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62543"/>
            <a:ext cx="9036495" cy="504000"/>
          </a:xfrm>
        </p:spPr>
        <p:txBody>
          <a:bodyPr/>
          <a:lstStyle/>
          <a:p>
            <a:r>
              <a:rPr lang="en-US" dirty="0"/>
              <a:t>HIV testing and treatment cascade,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31</a:t>
            </a:fld>
            <a:endParaRPr lang="th-TH" dirty="0">
              <a:solidFill>
                <a:prstClr val="black">
                  <a:tint val="75000"/>
                </a:prstClr>
              </a:solidFill>
              <a:latin typeface="Arial"/>
              <a:cs typeface="Cordia New" panose="020B0304020202020204" pitchFamily="34" charset="-34"/>
            </a:endParaRPr>
          </a:p>
        </p:txBody>
      </p:sp>
      <p:graphicFrame>
        <p:nvGraphicFramePr>
          <p:cNvPr id="8" name="Chart 7">
            <a:extLst>
              <a:ext uri="{FF2B5EF4-FFF2-40B4-BE49-F238E27FC236}">
                <a16:creationId xmlns:a16="http://schemas.microsoft.com/office/drawing/2014/main" id="{D6A712DA-F3DF-4C7B-AC82-E25CE7D99037}"/>
              </a:ext>
            </a:extLst>
          </p:cNvPr>
          <p:cNvGraphicFramePr>
            <a:graphicFrameLocks/>
          </p:cNvGraphicFramePr>
          <p:nvPr>
            <p:extLst>
              <p:ext uri="{D42A27DB-BD31-4B8C-83A1-F6EECF244321}">
                <p14:modId xmlns:p14="http://schemas.microsoft.com/office/powerpoint/2010/main" val="2039488705"/>
              </p:ext>
            </p:extLst>
          </p:nvPr>
        </p:nvGraphicFramePr>
        <p:xfrm>
          <a:off x="1847528" y="2210706"/>
          <a:ext cx="8229600" cy="432979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018A902E-4F91-4F5F-BF72-C584E7512BA4}"/>
              </a:ext>
            </a:extLst>
          </p:cNvPr>
          <p:cNvSpPr/>
          <p:nvPr/>
        </p:nvSpPr>
        <p:spPr>
          <a:xfrm>
            <a:off x="0" y="6617643"/>
            <a:ext cx="8153400" cy="230832"/>
          </a:xfrm>
          <a:prstGeom prst="rect">
            <a:avLst/>
          </a:prstGeom>
        </p:spPr>
        <p:txBody>
          <a:bodyPr wrap="square">
            <a:spAutoFit/>
          </a:bodyPr>
          <a:lstStyle/>
          <a:p>
            <a:pPr fontAlgn="auto">
              <a:spcBef>
                <a:spcPts val="0"/>
              </a:spcBef>
              <a:spcAft>
                <a:spcPts val="0"/>
              </a:spcAft>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4"/>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endParaRPr>
          </a:p>
        </p:txBody>
      </p:sp>
    </p:spTree>
    <p:extLst>
      <p:ext uri="{BB962C8B-B14F-4D97-AF65-F5344CB8AC3E}">
        <p14:creationId xmlns:p14="http://schemas.microsoft.com/office/powerpoint/2010/main" val="3987902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51168"/>
            <a:ext cx="8784976" cy="504000"/>
          </a:xfrm>
        </p:spPr>
        <p:txBody>
          <a:bodyPr/>
          <a:lstStyle/>
          <a:p>
            <a:r>
              <a:rPr lang="en-US" dirty="0"/>
              <a:t>ART scale up, 2000-2018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32</a:t>
            </a:fld>
            <a:endParaRPr lang="th-TH" dirty="0">
              <a:solidFill>
                <a:prstClr val="black">
                  <a:tint val="75000"/>
                </a:prstClr>
              </a:solidFill>
              <a:latin typeface="Arial"/>
              <a:cs typeface="Cordia New" panose="020B0304020202020204" pitchFamily="34" charset="-34"/>
            </a:endParaRPr>
          </a:p>
        </p:txBody>
      </p:sp>
      <p:graphicFrame>
        <p:nvGraphicFramePr>
          <p:cNvPr id="8" name="Chart 7"/>
          <p:cNvGraphicFramePr>
            <a:graphicFrameLocks noGrp="1"/>
          </p:cNvGraphicFramePr>
          <p:nvPr/>
        </p:nvGraphicFramePr>
        <p:xfrm>
          <a:off x="1828800" y="2286000"/>
          <a:ext cx="8610600" cy="434116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AEA0CD56-82BF-4508-B624-144B71591A92}"/>
              </a:ext>
            </a:extLst>
          </p:cNvPr>
          <p:cNvSpPr/>
          <p:nvPr/>
        </p:nvSpPr>
        <p:spPr>
          <a:xfrm>
            <a:off x="119336" y="6627168"/>
            <a:ext cx="8153400" cy="230832"/>
          </a:xfrm>
          <a:prstGeom prst="rect">
            <a:avLst/>
          </a:prstGeom>
        </p:spPr>
        <p:txBody>
          <a:bodyPr wrap="square">
            <a:spAutoFit/>
          </a:bodyPr>
          <a:lstStyle/>
          <a:p>
            <a:pPr fontAlgn="auto">
              <a:spcBef>
                <a:spcPts val="0"/>
              </a:spcBef>
              <a:spcAft>
                <a:spcPts val="0"/>
              </a:spcAft>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4"/>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endParaRPr>
          </a:p>
        </p:txBody>
      </p:sp>
    </p:spTree>
    <p:extLst>
      <p:ext uri="{BB962C8B-B14F-4D97-AF65-F5344CB8AC3E}">
        <p14:creationId xmlns:p14="http://schemas.microsoft.com/office/powerpoint/2010/main" val="782425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263352" y="1526347"/>
            <a:ext cx="1152128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key populations who received an HIV test in the last 12 months and knew the results, 2011-2015</a:t>
            </a:r>
          </a:p>
        </p:txBody>
      </p:sp>
      <p:sp>
        <p:nvSpPr>
          <p:cNvPr id="3" name="Slide Number Placeholder 2"/>
          <p:cNvSpPr>
            <a:spLocks noGrp="1"/>
          </p:cNvSpPr>
          <p:nvPr>
            <p:ph type="sldNum" sz="quarter" idx="10"/>
          </p:nvPr>
        </p:nvSpPr>
        <p:spPr/>
        <p:txBody>
          <a:bodyPr/>
          <a:lstStyle/>
          <a:p>
            <a:pPr>
              <a:defRPr/>
            </a:pPr>
            <a:fld id="{9ED7A4AC-C58C-4204-BD1C-F4A2FDF4961C}" type="slidenum">
              <a:rPr lang="th-TH" smtClean="0"/>
              <a:pPr>
                <a:defRPr/>
              </a:pPr>
              <a:t>33</a:t>
            </a:fld>
            <a:endParaRPr lang="th-TH" dirty="0"/>
          </a:p>
        </p:txBody>
      </p:sp>
      <p:sp>
        <p:nvSpPr>
          <p:cNvPr id="8" name="Text Box 10">
            <a:extLst>
              <a:ext uri="{FF2B5EF4-FFF2-40B4-BE49-F238E27FC236}">
                <a16:creationId xmlns:a16="http://schemas.microsoft.com/office/drawing/2014/main" id="{C5C9FCE1-9A03-418A-8346-86B98BB1C182}"/>
              </a:ext>
            </a:extLst>
          </p:cNvPr>
          <p:cNvSpPr txBox="1">
            <a:spLocks noChangeArrowheads="1"/>
          </p:cNvSpPr>
          <p:nvPr/>
        </p:nvSpPr>
        <p:spPr bwMode="auto">
          <a:xfrm>
            <a:off x="191344" y="6527503"/>
            <a:ext cx="8458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ea typeface="SimSun" pitchFamily="2" charset="-122"/>
                <a:cs typeface="Arial" charset="0"/>
              </a:rPr>
              <a:t>Source: </a:t>
            </a:r>
            <a:r>
              <a:rPr lang="en-US" sz="900" dirty="0">
                <a:ea typeface="SimSun" pitchFamily="2" charset="-122"/>
                <a:cs typeface="Arial" charset="0"/>
              </a:rPr>
              <a:t>Prepared by </a:t>
            </a:r>
            <a:r>
              <a:rPr lang="en-US" sz="900" dirty="0">
                <a:ea typeface="SimSun" pitchFamily="2" charset="-122"/>
                <a:cs typeface="Arial" charset="0"/>
                <a:hlinkClick r:id="rId2"/>
              </a:rPr>
              <a:t>www.aidsdatahub.org</a:t>
            </a:r>
            <a:r>
              <a:rPr lang="en-US" sz="900" dirty="0">
                <a:ea typeface="SimSun" pitchFamily="2" charset="-122"/>
                <a:cs typeface="Arial" charset="0"/>
              </a:rPr>
              <a:t> based on Global AIDS Response Progress Reporting </a:t>
            </a:r>
          </a:p>
        </p:txBody>
      </p:sp>
      <p:grpSp>
        <p:nvGrpSpPr>
          <p:cNvPr id="4" name="Group 3">
            <a:extLst>
              <a:ext uri="{FF2B5EF4-FFF2-40B4-BE49-F238E27FC236}">
                <a16:creationId xmlns:a16="http://schemas.microsoft.com/office/drawing/2014/main" id="{B1C6D127-01E1-4D13-8412-271D83E6A674}"/>
              </a:ext>
            </a:extLst>
          </p:cNvPr>
          <p:cNvGrpSpPr/>
          <p:nvPr/>
        </p:nvGrpSpPr>
        <p:grpSpPr>
          <a:xfrm>
            <a:off x="3287688" y="2910710"/>
            <a:ext cx="5133462" cy="3024336"/>
            <a:chOff x="1763687" y="2910710"/>
            <a:chExt cx="5133462" cy="3024336"/>
          </a:xfrm>
        </p:grpSpPr>
        <p:graphicFrame>
          <p:nvGraphicFramePr>
            <p:cNvPr id="9" name="Chart 8">
              <a:extLst>
                <a:ext uri="{FF2B5EF4-FFF2-40B4-BE49-F238E27FC236}">
                  <a16:creationId xmlns:a16="http://schemas.microsoft.com/office/drawing/2014/main" id="{807E174E-99FC-4D12-B858-A750604D7A26}"/>
                </a:ext>
              </a:extLst>
            </p:cNvPr>
            <p:cNvGraphicFramePr>
              <a:graphicFrameLocks/>
            </p:cNvGraphicFramePr>
            <p:nvPr>
              <p:extLst>
                <p:ext uri="{D42A27DB-BD31-4B8C-83A1-F6EECF244321}">
                  <p14:modId xmlns:p14="http://schemas.microsoft.com/office/powerpoint/2010/main" val="825268681"/>
                </p:ext>
              </p:extLst>
            </p:nvPr>
          </p:nvGraphicFramePr>
          <p:xfrm>
            <a:off x="1763687" y="2910710"/>
            <a:ext cx="5040560"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4D28D70-6EBE-426C-B74E-08A0D3493695}"/>
                </a:ext>
              </a:extLst>
            </p:cNvPr>
            <p:cNvSpPr txBox="1"/>
            <p:nvPr/>
          </p:nvSpPr>
          <p:spPr>
            <a:xfrm>
              <a:off x="5240965" y="5034812"/>
              <a:ext cx="1656184" cy="307777"/>
            </a:xfrm>
            <a:prstGeom prst="rect">
              <a:avLst/>
            </a:prstGeom>
            <a:noFill/>
          </p:spPr>
          <p:txBody>
            <a:bodyPr wrap="square" rtlCol="0">
              <a:spAutoFit/>
            </a:bodyPr>
            <a:lstStyle/>
            <a:p>
              <a:r>
                <a:rPr lang="en-US" sz="1400" b="1" dirty="0">
                  <a:solidFill>
                    <a:schemeClr val="tx1">
                      <a:lumMod val="50000"/>
                      <a:lumOff val="50000"/>
                    </a:schemeClr>
                  </a:solidFill>
                </a:rPr>
                <a:t>Not available </a:t>
              </a:r>
              <a:endParaRPr lang="en-GB" sz="1400" b="1" dirty="0">
                <a:solidFill>
                  <a:schemeClr val="tx1">
                    <a:lumMod val="50000"/>
                    <a:lumOff val="50000"/>
                  </a:schemeClr>
                </a:solidFil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628800"/>
            <a:ext cx="11116793" cy="504000"/>
          </a:xfrm>
        </p:spPr>
        <p:txBody>
          <a:bodyPr/>
          <a:lstStyle/>
          <a:p>
            <a:r>
              <a:rPr lang="en-US" dirty="0"/>
              <a:t>Punitive and discriminatory laws, 2021</a:t>
            </a:r>
          </a:p>
        </p:txBody>
      </p:sp>
      <p:sp>
        <p:nvSpPr>
          <p:cNvPr id="6" name="Rectangle 5">
            <a:extLst>
              <a:ext uri="{FF2B5EF4-FFF2-40B4-BE49-F238E27FC236}">
                <a16:creationId xmlns:a16="http://schemas.microsoft.com/office/drawing/2014/main" id="{46A95937-E6C2-4F8E-B022-853BF29EF79F}"/>
              </a:ext>
            </a:extLst>
          </p:cNvPr>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Global AIDS Update 2021. Confronting Inequalities: Lessons for pandemic responses from 40 years of AIDS.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2487992" y="3968472"/>
            <a:ext cx="8418794" cy="1188720"/>
            <a:chOff x="2466326" y="3968472"/>
            <a:chExt cx="8418794" cy="1188720"/>
          </a:xfrm>
        </p:grpSpPr>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0" name="TextBox 162">
            <a:extLst>
              <a:ext uri="{FF2B5EF4-FFF2-40B4-BE49-F238E27FC236}">
                <a16:creationId xmlns:a16="http://schemas.microsoft.com/office/drawing/2014/main" id="{CFF9FA44-A646-4DF8-AE9F-F6FB7EE3B872}"/>
              </a:ext>
            </a:extLst>
          </p:cNvPr>
          <p:cNvSpPr txBox="1"/>
          <p:nvPr/>
        </p:nvSpPr>
        <p:spPr>
          <a:xfrm>
            <a:off x="5940450" y="4225415"/>
            <a:ext cx="1470544" cy="696001"/>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 INFORMATION AVAILABLE</a:t>
            </a:r>
          </a:p>
        </p:txBody>
      </p:sp>
      <p:sp>
        <p:nvSpPr>
          <p:cNvPr id="18" name="TextBox 162">
            <a:extLst>
              <a:ext uri="{FF2B5EF4-FFF2-40B4-BE49-F238E27FC236}">
                <a16:creationId xmlns:a16="http://schemas.microsoft.com/office/drawing/2014/main" id="{F93AC11C-6F55-4847-A058-CCAFE47C3BF7}"/>
              </a:ext>
            </a:extLst>
          </p:cNvPr>
          <p:cNvSpPr txBox="1"/>
          <p:nvPr/>
        </p:nvSpPr>
        <p:spPr>
          <a:xfrm>
            <a:off x="398648" y="4224094"/>
            <a:ext cx="1470544" cy="696001"/>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 INFORMATION AVAILABLE</a:t>
            </a:r>
          </a:p>
        </p:txBody>
      </p:sp>
      <p:sp>
        <p:nvSpPr>
          <p:cNvPr id="21" name="TextBox 162">
            <a:extLst>
              <a:ext uri="{FF2B5EF4-FFF2-40B4-BE49-F238E27FC236}">
                <a16:creationId xmlns:a16="http://schemas.microsoft.com/office/drawing/2014/main" id="{9B599D04-B206-442C-9492-509696E92C73}"/>
              </a:ext>
            </a:extLst>
          </p:cNvPr>
          <p:cNvSpPr txBox="1"/>
          <p:nvPr/>
        </p:nvSpPr>
        <p:spPr>
          <a:xfrm>
            <a:off x="7663729" y="4193095"/>
            <a:ext cx="1470544" cy="696001"/>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 INFORMATION AVAILABLE</a:t>
            </a:r>
          </a:p>
        </p:txBody>
      </p:sp>
    </p:spTree>
    <p:extLst>
      <p:ext uri="{BB962C8B-B14F-4D97-AF65-F5344CB8AC3E}">
        <p14:creationId xmlns:p14="http://schemas.microsoft.com/office/powerpoint/2010/main" val="1422290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8E345B0-69B9-40B8-8C32-BE3835EB8EAA}" type="slidenum">
              <a:rPr lang="th-TH" smtClean="0"/>
              <a:pPr>
                <a:defRPr/>
              </a:pPr>
              <a:t>35</a:t>
            </a:fld>
            <a:endParaRPr lang="th-TH" dirty="0"/>
          </a:p>
        </p:txBody>
      </p:sp>
      <p:sp>
        <p:nvSpPr>
          <p:cNvPr id="62467" name="Rectangle 2"/>
          <p:cNvSpPr txBox="1">
            <a:spLocks noChangeArrowheads="1"/>
          </p:cNvSpPr>
          <p:nvPr/>
        </p:nvSpPr>
        <p:spPr bwMode="auto">
          <a:xfrm>
            <a:off x="1981200" y="2074863"/>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000">
                <a:solidFill>
                  <a:srgbClr val="C00000"/>
                </a:solidFill>
              </a:rPr>
              <a:t>THANK YOU</a:t>
            </a:r>
          </a:p>
          <a:p>
            <a:pPr algn="ctr" eaLnBrk="1" hangingPunct="1">
              <a:spcBef>
                <a:spcPct val="20000"/>
              </a:spcBef>
            </a:pPr>
            <a:endParaRPr lang="en-US" sz="5400">
              <a:solidFill>
                <a:srgbClr val="C00000"/>
              </a:solidFill>
            </a:endParaRPr>
          </a:p>
          <a:p>
            <a:pPr algn="ctr" eaLnBrk="1" hangingPunct="1">
              <a:spcBef>
                <a:spcPct val="20000"/>
              </a:spcBef>
            </a:pPr>
            <a:r>
              <a:rPr lang="en-US" sz="2000">
                <a:solidFill>
                  <a:srgbClr val="C00000"/>
                </a:solidFill>
              </a:rPr>
              <a:t>slides compiled by </a:t>
            </a:r>
            <a:r>
              <a:rPr lang="en-US" sz="2000" u="sng">
                <a:solidFill>
                  <a:srgbClr val="C00000"/>
                </a:solidFill>
                <a:hlinkClick r:id="rId2"/>
              </a:rPr>
              <a:t>www.aidsdatahub.org</a:t>
            </a:r>
            <a:endParaRPr lang="en-US" sz="2000" i="1">
              <a:solidFill>
                <a:srgbClr val="C00000"/>
              </a:solidFill>
            </a:endParaRPr>
          </a:p>
          <a:p>
            <a:pPr algn="ctr" eaLnBrk="1" hangingPunct="1">
              <a:spcBef>
                <a:spcPct val="20000"/>
              </a:spcBef>
            </a:pPr>
            <a:endParaRPr lang="en-US" sz="2000" i="1">
              <a:solidFill>
                <a:srgbClr val="C00000"/>
              </a:solidFill>
            </a:endParaRPr>
          </a:p>
          <a:p>
            <a:pPr algn="ctr" eaLnBrk="1" hangingPunct="1">
              <a:spcBef>
                <a:spcPct val="20000"/>
              </a:spcBef>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rPr>
              <a:t>Please acknowledge </a:t>
            </a:r>
            <a:r>
              <a:rPr lang="en-US" sz="1400" i="1">
                <a:solidFill>
                  <a:srgbClr val="C00000"/>
                </a:solidFill>
                <a:hlinkClick r:id="rId2"/>
              </a:rPr>
              <a:t>www.aidsdatahub.org</a:t>
            </a:r>
            <a:r>
              <a:rPr lang="en-US" sz="1400" i="1">
                <a:solidFill>
                  <a:srgbClr val="C00000"/>
                </a:solidFill>
              </a:rPr>
              <a:t> if slides are lifted directly from this site</a:t>
            </a:r>
            <a:endParaRPr lang="en-US" sz="140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epidemiological status</a:t>
            </a:r>
            <a:endParaRPr lang="th-TH" sz="5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335360" y="1412832"/>
            <a:ext cx="11643470" cy="504000"/>
          </a:xfrm>
        </p:spPr>
        <p:txBody>
          <a:bodyPr/>
          <a:lstStyle/>
          <a:p>
            <a:r>
              <a:rPr lang="en-GB" dirty="0"/>
              <a:t>Estimated people living with HIV, new HIV infections and AIDS-related deaths, 1990-2020</a:t>
            </a:r>
            <a:endParaRPr lang="en-US" dirty="0"/>
          </a:p>
        </p:txBody>
      </p:sp>
      <p:graphicFrame>
        <p:nvGraphicFramePr>
          <p:cNvPr id="5" name="Chart 4">
            <a:extLst>
              <a:ext uri="{FF2B5EF4-FFF2-40B4-BE49-F238E27FC236}">
                <a16:creationId xmlns:a16="http://schemas.microsoft.com/office/drawing/2014/main" id="{5FFB63DB-611C-454A-AABE-086482B4436A}"/>
              </a:ext>
            </a:extLst>
          </p:cNvPr>
          <p:cNvGraphicFramePr>
            <a:graphicFrameLocks/>
          </p:cNvGraphicFramePr>
          <p:nvPr/>
        </p:nvGraphicFramePr>
        <p:xfrm>
          <a:off x="1824832" y="2340632"/>
          <a:ext cx="8542337" cy="419999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59FFEF8C-8DB5-4378-8DE2-6A3B88F4F965}"/>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 and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4"/>
              </a:rPr>
              <a:t>www.aidsinfo.unaids.org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a:t>
            </a:r>
          </a:p>
        </p:txBody>
      </p:sp>
    </p:spTree>
    <p:extLst>
      <p:ext uri="{BB962C8B-B14F-4D97-AF65-F5344CB8AC3E}">
        <p14:creationId xmlns:p14="http://schemas.microsoft.com/office/powerpoint/2010/main" val="415495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484840"/>
            <a:ext cx="11859494" cy="504000"/>
          </a:xfrm>
        </p:spPr>
        <p:txBody>
          <a:bodyPr/>
          <a:lstStyle/>
          <a:p>
            <a:r>
              <a:rPr lang="en-GB" dirty="0"/>
              <a:t>Estimated people living with HIV, new HIV infections and AIDS-related deaths, 1990-2020</a:t>
            </a:r>
            <a:endParaRPr lang="en-US" dirty="0"/>
          </a:p>
        </p:txBody>
      </p:sp>
      <p:graphicFrame>
        <p:nvGraphicFramePr>
          <p:cNvPr id="6" name="Chart 5">
            <a:extLst>
              <a:ext uri="{FF2B5EF4-FFF2-40B4-BE49-F238E27FC236}">
                <a16:creationId xmlns:a16="http://schemas.microsoft.com/office/drawing/2014/main" id="{C147AEE9-EDD9-4316-8A60-B51EF1545B2F}"/>
              </a:ext>
            </a:extLst>
          </p:cNvPr>
          <p:cNvGraphicFramePr>
            <a:graphicFrameLocks/>
          </p:cNvGraphicFramePr>
          <p:nvPr/>
        </p:nvGraphicFramePr>
        <p:xfrm>
          <a:off x="1355937" y="2364968"/>
          <a:ext cx="3108961" cy="4023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12446AF1-75EF-43AB-8365-6C4FAE9B5301}"/>
              </a:ext>
            </a:extLst>
          </p:cNvPr>
          <p:cNvGraphicFramePr>
            <a:graphicFrameLocks/>
          </p:cNvGraphicFramePr>
          <p:nvPr/>
        </p:nvGraphicFramePr>
        <p:xfrm>
          <a:off x="4541520" y="2364969"/>
          <a:ext cx="3108960" cy="40265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81CC99CA-19B6-44D2-85EA-4F5FB48D689B}"/>
              </a:ext>
            </a:extLst>
          </p:cNvPr>
          <p:cNvGraphicFramePr>
            <a:graphicFrameLocks/>
          </p:cNvGraphicFramePr>
          <p:nvPr/>
        </p:nvGraphicFramePr>
        <p:xfrm>
          <a:off x="7727104" y="2364969"/>
          <a:ext cx="3108959" cy="4026535"/>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928B747C-556A-4E97-ACD6-EDD919F839D5}"/>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5"/>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 and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6"/>
              </a:rPr>
              <a:t>www.aidsinfo.unaids.org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a:t>
            </a:r>
          </a:p>
        </p:txBody>
      </p:sp>
    </p:spTree>
    <p:extLst>
      <p:ext uri="{BB962C8B-B14F-4D97-AF65-F5344CB8AC3E}">
        <p14:creationId xmlns:p14="http://schemas.microsoft.com/office/powerpoint/2010/main" val="157962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93037" y="1340768"/>
            <a:ext cx="11203563" cy="504000"/>
          </a:xfrm>
        </p:spPr>
        <p:txBody>
          <a:bodyPr/>
          <a:lstStyle/>
          <a:p>
            <a:r>
              <a:rPr lang="en-US" dirty="0"/>
              <a:t>Estimated number of adults (15+) living with HIV and women (15+) living with HIV, 1990-2020</a:t>
            </a:r>
          </a:p>
        </p:txBody>
      </p:sp>
      <p:graphicFrame>
        <p:nvGraphicFramePr>
          <p:cNvPr id="5" name="Chart 4">
            <a:extLst>
              <a:ext uri="{FF2B5EF4-FFF2-40B4-BE49-F238E27FC236}">
                <a16:creationId xmlns:a16="http://schemas.microsoft.com/office/drawing/2014/main" id="{B64D37F7-4A2C-4C71-8B4C-785CDC6CD513}"/>
              </a:ext>
            </a:extLst>
          </p:cNvPr>
          <p:cNvGraphicFramePr>
            <a:graphicFrameLocks/>
          </p:cNvGraphicFramePr>
          <p:nvPr/>
        </p:nvGraphicFramePr>
        <p:xfrm>
          <a:off x="1066800" y="2324100"/>
          <a:ext cx="10058400" cy="413808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8A5B425D-A59D-48CC-AEA3-0A43D956114E}"/>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(2021). UNAIDS HIV estimates 1990-2020 and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4"/>
              </a:rPr>
              <a:t>www.aidsinfo.unaids.org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a:t>
            </a:r>
          </a:p>
        </p:txBody>
      </p:sp>
    </p:spTree>
    <p:extLst>
      <p:ext uri="{BB962C8B-B14F-4D97-AF65-F5344CB8AC3E}">
        <p14:creationId xmlns:p14="http://schemas.microsoft.com/office/powerpoint/2010/main" val="83473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ED9C-6491-46D9-A44F-6B289C3DB481}"/>
              </a:ext>
            </a:extLst>
          </p:cNvPr>
          <p:cNvSpPr>
            <a:spLocks noGrp="1"/>
          </p:cNvSpPr>
          <p:nvPr>
            <p:ph type="title"/>
          </p:nvPr>
        </p:nvSpPr>
        <p:spPr>
          <a:xfrm>
            <a:off x="226475" y="1628800"/>
            <a:ext cx="11203563" cy="504000"/>
          </a:xfrm>
        </p:spPr>
        <p:txBody>
          <a:bodyPr/>
          <a:lstStyle/>
          <a:p>
            <a:r>
              <a:rPr lang="en-US" dirty="0"/>
              <a:t>HIV prevalence among key populations in Japan, 2015</a:t>
            </a:r>
            <a:endParaRPr lang="en-GB" dirty="0"/>
          </a:p>
        </p:txBody>
      </p:sp>
      <p:sp>
        <p:nvSpPr>
          <p:cNvPr id="3" name="Slide Number Placeholder 2">
            <a:extLst>
              <a:ext uri="{FF2B5EF4-FFF2-40B4-BE49-F238E27FC236}">
                <a16:creationId xmlns:a16="http://schemas.microsoft.com/office/drawing/2014/main" id="{C65A69D1-1694-46E9-8878-FD91692341A3}"/>
              </a:ext>
            </a:extLst>
          </p:cNvPr>
          <p:cNvSpPr>
            <a:spLocks noGrp="1"/>
          </p:cNvSpPr>
          <p:nvPr>
            <p:ph type="sldNum" sz="quarter" idx="10"/>
          </p:nvPr>
        </p:nvSpPr>
        <p:spPr/>
        <p:txBody>
          <a:bodyPr/>
          <a:lstStyle/>
          <a:p>
            <a:pPr>
              <a:defRPr/>
            </a:pPr>
            <a:fld id="{CC1C0639-E552-4989-8A7B-1969A07727D5}" type="slidenum">
              <a:rPr lang="th-TH" smtClean="0"/>
              <a:pPr>
                <a:defRPr/>
              </a:pPr>
              <a:t>8</a:t>
            </a:fld>
            <a:endParaRPr lang="th-TH" dirty="0"/>
          </a:p>
        </p:txBody>
      </p:sp>
      <p:graphicFrame>
        <p:nvGraphicFramePr>
          <p:cNvPr id="4" name="Chart 3">
            <a:extLst>
              <a:ext uri="{FF2B5EF4-FFF2-40B4-BE49-F238E27FC236}">
                <a16:creationId xmlns:a16="http://schemas.microsoft.com/office/drawing/2014/main" id="{B1322888-096A-4D8A-9731-FDD5C1E01F60}"/>
              </a:ext>
            </a:extLst>
          </p:cNvPr>
          <p:cNvGraphicFramePr>
            <a:graphicFrameLocks/>
          </p:cNvGraphicFramePr>
          <p:nvPr>
            <p:extLst>
              <p:ext uri="{D42A27DB-BD31-4B8C-83A1-F6EECF244321}">
                <p14:modId xmlns:p14="http://schemas.microsoft.com/office/powerpoint/2010/main" val="2887604820"/>
              </p:ext>
            </p:extLst>
          </p:nvPr>
        </p:nvGraphicFramePr>
        <p:xfrm>
          <a:off x="2711624" y="2564905"/>
          <a:ext cx="5760640" cy="33205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0">
            <a:extLst>
              <a:ext uri="{FF2B5EF4-FFF2-40B4-BE49-F238E27FC236}">
                <a16:creationId xmlns:a16="http://schemas.microsoft.com/office/drawing/2014/main" id="{CD6BB194-D981-482A-84AE-B8997806DB51}"/>
              </a:ext>
            </a:extLst>
          </p:cNvPr>
          <p:cNvSpPr txBox="1">
            <a:spLocks noChangeArrowheads="1"/>
          </p:cNvSpPr>
          <p:nvPr/>
        </p:nvSpPr>
        <p:spPr bwMode="auto">
          <a:xfrm>
            <a:off x="226475" y="6488114"/>
            <a:ext cx="8229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solidFill>
                  <a:srgbClr val="000000"/>
                </a:solidFill>
                <a:ea typeface="SimSun" pitchFamily="2" charset="-122"/>
                <a:cs typeface="Arial" charset="0"/>
              </a:rPr>
              <a:t>Source: </a:t>
            </a:r>
            <a:r>
              <a:rPr lang="en-US" sz="900" dirty="0">
                <a:ea typeface="SimSun" pitchFamily="2" charset="-122"/>
                <a:cs typeface="Arial" charset="0"/>
              </a:rPr>
              <a:t>Prepared by </a:t>
            </a:r>
            <a:r>
              <a:rPr lang="en-US" sz="900" dirty="0">
                <a:ea typeface="SimSun" pitchFamily="2" charset="-122"/>
                <a:cs typeface="Arial" charset="0"/>
                <a:hlinkClick r:id="rId3"/>
              </a:rPr>
              <a:t>www.aidsdatahub.org</a:t>
            </a:r>
            <a:r>
              <a:rPr lang="en-US" sz="900" dirty="0">
                <a:ea typeface="SimSun" pitchFamily="2" charset="-122"/>
                <a:cs typeface="Arial" charset="0"/>
              </a:rPr>
              <a:t> based on </a:t>
            </a:r>
            <a:r>
              <a:rPr lang="en-US" sz="900" dirty="0">
                <a:ea typeface="SimSun" pitchFamily="2" charset="-122"/>
                <a:cs typeface="Arial" charset="0"/>
                <a:hlinkClick r:id="rId4"/>
              </a:rPr>
              <a:t>www.aidsinfoonline.org</a:t>
            </a:r>
            <a:r>
              <a:rPr lang="en-US" sz="900" dirty="0">
                <a:ea typeface="SimSun" pitchFamily="2" charset="-122"/>
                <a:cs typeface="Arial" charset="0"/>
              </a:rPr>
              <a:t> and Global AIDS Monitoring (GAM)</a:t>
            </a:r>
          </a:p>
        </p:txBody>
      </p:sp>
    </p:spTree>
    <p:extLst>
      <p:ext uri="{BB962C8B-B14F-4D97-AF65-F5344CB8AC3E}">
        <p14:creationId xmlns:p14="http://schemas.microsoft.com/office/powerpoint/2010/main" val="126796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293037" y="1571612"/>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Reported number of HIV and AIDS cases,1985 - 2019</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CECBF169-9795-43D4-B398-90B95C53A590}" type="slidenum">
              <a:rPr lang="th-TH" smtClean="0"/>
              <a:pPr>
                <a:defRPr/>
              </a:pPr>
              <a:t>9</a:t>
            </a:fld>
            <a:endParaRPr lang="th-TH" dirty="0"/>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1441600356"/>
              </p:ext>
            </p:extLst>
          </p:nvPr>
        </p:nvGraphicFramePr>
        <p:xfrm>
          <a:off x="883920" y="2159716"/>
          <a:ext cx="1042416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59AF2B9C-FE5B-44D3-A743-C8024E1CD0C8}"/>
              </a:ext>
            </a:extLst>
          </p:cNvPr>
          <p:cNvSpPr>
            <a:spLocks noChangeArrowheads="1"/>
          </p:cNvSpPr>
          <p:nvPr/>
        </p:nvSpPr>
        <p:spPr bwMode="auto">
          <a:xfrm>
            <a:off x="17663" y="6488668"/>
            <a:ext cx="11406929" cy="400110"/>
          </a:xfrm>
          <a:prstGeom prst="rect">
            <a:avLst/>
          </a:prstGeom>
          <a:noFill/>
          <a:ln w="9525">
            <a:noFill/>
            <a:miter lim="800000"/>
            <a:headEnd/>
            <a:tailEnd/>
          </a:ln>
        </p:spPr>
        <p:txBody>
          <a:bodyPr wrap="square">
            <a:spAutoFit/>
          </a:bodyPr>
          <a:lstStyle/>
          <a:p>
            <a:pPr>
              <a:defRPr/>
            </a:pPr>
            <a:r>
              <a:rPr lang="en-US" sz="1000" dirty="0"/>
              <a:t>Sources: Prepared by </a:t>
            </a:r>
            <a:r>
              <a:rPr lang="en-US" sz="1000" dirty="0">
                <a:hlinkClick r:id="rId4"/>
              </a:rPr>
              <a:t>www.aidsdatahub.org</a:t>
            </a:r>
            <a:r>
              <a:rPr lang="en-US" sz="1000" dirty="0"/>
              <a:t> based on Ministry of Health, </a:t>
            </a:r>
            <a:r>
              <a:rPr lang="en-US" sz="1000" dirty="0" err="1"/>
              <a:t>Labour</a:t>
            </a:r>
            <a:r>
              <a:rPr lang="en-US" sz="1000" dirty="0"/>
              <a:t> and Welfare.(2020). Reiwa Gen (2019) AIDS Outbreak Trend Annual Report (January 1st-December 31st); and </a:t>
            </a:r>
            <a:r>
              <a:rPr lang="en-US" sz="1000" dirty="0">
                <a:hlinkClick r:id="rId5"/>
              </a:rPr>
              <a:t>https://api-net.jfap.or.jp/status/japan/nenpo.html</a:t>
            </a:r>
            <a:r>
              <a:rPr lang="en-US" sz="1000" dirty="0"/>
              <a:t> </a:t>
            </a:r>
          </a:p>
        </p:txBody>
      </p:sp>
    </p:spTree>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6671</TotalTime>
  <Words>2270</Words>
  <Application>Microsoft Office PowerPoint</Application>
  <PresentationFormat>Widescreen</PresentationFormat>
  <Paragraphs>220</Paragraphs>
  <Slides>35</Slides>
  <Notes>13</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35</vt:i4>
      </vt:variant>
    </vt:vector>
  </HeadingPairs>
  <TitlesOfParts>
    <vt:vector size="53" baseType="lpstr">
      <vt:lpstr>Arial</vt:lpstr>
      <vt:lpstr>Calibri</vt:lpstr>
      <vt:lpstr>Times New Roman</vt:lpstr>
      <vt:lpstr>1_Cover Design</vt:lpstr>
      <vt:lpstr>Layout</vt:lpstr>
      <vt:lpstr>Layout with Latest!</vt:lpstr>
      <vt:lpstr>1_Layout</vt:lpstr>
      <vt:lpstr>1_Layout with Latest!</vt:lpstr>
      <vt:lpstr>2_Layout</vt:lpstr>
      <vt:lpstr>2_Layout with Latest!</vt:lpstr>
      <vt:lpstr>3_Layout</vt:lpstr>
      <vt:lpstr>4_Layout</vt:lpstr>
      <vt:lpstr>5_Layout</vt:lpstr>
      <vt:lpstr>7_Layout</vt:lpstr>
      <vt:lpstr>8_Layout</vt:lpstr>
      <vt:lpstr>9_Layout</vt:lpstr>
      <vt:lpstr>10_Layout</vt:lpstr>
      <vt:lpstr>6_Layout</vt:lpstr>
      <vt:lpstr>Japan</vt:lpstr>
      <vt:lpstr>CONTENT</vt:lpstr>
      <vt:lpstr>BASIC SOCIO-DEMOGRAPHIC INDICATORS</vt:lpstr>
      <vt:lpstr>HIV prevalence and  epidemiological status</vt:lpstr>
      <vt:lpstr>Estimated people living with HIV, new HIV infections and AIDS-related deaths, 1990-2020</vt:lpstr>
      <vt:lpstr>Estimated people living with HIV, new HIV infections and AIDS-related deaths, 1990-2020</vt:lpstr>
      <vt:lpstr>Estimated number of adults (15+) living with HIV and women (15+) living with HIV, 1990-2020</vt:lpstr>
      <vt:lpstr>HIV prevalence among key populations in Japan, 2015</vt:lpstr>
      <vt:lpstr>Reported number of HIV and AIDS cases,1985 - 2019 </vt:lpstr>
      <vt:lpstr>Reported number of HIV cases by gender, 1985 - 2019 </vt:lpstr>
      <vt:lpstr>Reported number of AIDS cases by gender,1985 - 2019 </vt:lpstr>
      <vt:lpstr>Distribution of cumulative HIV and AIDS cases (among Japanese and foreign nationalities) by gender, 1985 - 2019</vt:lpstr>
      <vt:lpstr>Distribution of cumulative HIV cases by mode of transmission,  1985 –2019</vt:lpstr>
      <vt:lpstr>Distribution of cumulative AIDS cases by mode of transmission, 1985 –2019</vt:lpstr>
      <vt:lpstr>Annual reported HIV cases among Japanese by mode of transmission, 1990-2019</vt:lpstr>
      <vt:lpstr>Annual reported HIV cases among foreigners in Japan, 1990-2019</vt:lpstr>
      <vt:lpstr>Distribution of reported HIV cases by mode of transmission among Japanese, 1990-2019</vt:lpstr>
      <vt:lpstr>Distribution of reported HIV cases by mode of transmission among foreign nationalities in Japan,  1990-2019</vt:lpstr>
      <vt:lpstr>Distribution of reported HIV cases (among Japanese and foreign nationalities) by mode of transmission, 1987-2019</vt:lpstr>
      <vt:lpstr>Distribution of reported AIDS cases (among Japanese and foreign nationalities) by mode of transmission, 1985-2019</vt:lpstr>
      <vt:lpstr>Reported number of HIV cases through sexual transmission among Japanese by age group, 1995-2019</vt:lpstr>
      <vt:lpstr>Risk behaviours</vt:lpstr>
      <vt:lpstr>Proportion of key populations who reported condom use at last sex, 2011-2015  </vt:lpstr>
      <vt:lpstr>Proportion of PWID who reported the use of sterile injecting equipment at the last injection, 2015  </vt:lpstr>
      <vt:lpstr>Number and proportion of young people (15-24) who had sex before the age of 15 by gender, 2004 </vt:lpstr>
      <vt:lpstr>Proportion of male and female aged 15-49 who reported having multiple sexual partnerships, 2009 and 2011</vt:lpstr>
      <vt:lpstr>Number and % of high school students who had sex with more than one partner in the last 12 months and reported condom use at last sex by gender, 2008 </vt:lpstr>
      <vt:lpstr>HIV expenditure</vt:lpstr>
      <vt:lpstr>Proportion of HIV spending by category, 2009-2011</vt:lpstr>
      <vt:lpstr>National response</vt:lpstr>
      <vt:lpstr>HIV testing and treatment cascade, 2018</vt:lpstr>
      <vt:lpstr>ART scale up, 2000-2018</vt:lpstr>
      <vt:lpstr>Proportion of key populations who received an HIV test in the last 12 months and knew the results, 2011-2015</vt:lpstr>
      <vt:lpstr>Punitive and discriminatory laws, 2021</vt:lpstr>
      <vt:lpstr>PowerPoint Presentation</vt:lpstr>
    </vt:vector>
  </TitlesOfParts>
  <Manager/>
  <Company>HIV and AIDS Data Hub for Asia-Pacific</Company>
  <LinksUpToDate>false</LinksUpToDate>
  <SharedDoc>false</SharedDoc>
  <HyperlinkBase>https://www.aidsdatahub.org/resource/japan-country-slides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Japan</dc:title>
  <dc:subject>Get an overview of the HIV/AIDS situation in Japan. Browse and view charts and graphs illustrating data on the country's basic socio-demographic indicators, HIV prevalence and epidemiology, risk behaviors, vulnerability and HIV knowledge, HIV expenditures</dc:subject>
  <dc:creator>HIV and AIDS Data Hub for Asia-Pacific</dc:creator>
  <cp:keywords>hiv, aids, socio-demographic indicators, prevalence, epidemiology, risk behaviors, vulnerability, hiv knowledge, national response</cp:keywords>
  <dc:description/>
  <cp:lastModifiedBy>BOONYATHAROKUL, Earn</cp:lastModifiedBy>
  <cp:revision>695</cp:revision>
  <dcterms:created xsi:type="dcterms:W3CDTF">2010-11-08T08:31:49Z</dcterms:created>
  <dcterms:modified xsi:type="dcterms:W3CDTF">2021-09-09T02:52:43Z</dcterms:modified>
  <cp:category/>
</cp:coreProperties>
</file>