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7.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theme/themeOverride18.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theme/themeOverride19.xml" ContentType="application/vnd.openxmlformats-officedocument.themeOverrid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theme/themeOverride20.xml" ContentType="application/vnd.openxmlformats-officedocument.themeOverride+xml"/>
  <Override PartName="/ppt/charts/chart5.xml" ContentType="application/vnd.openxmlformats-officedocument.drawingml.chart+xml"/>
  <Override PartName="/ppt/theme/themeOverride21.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theme/themeOverride22.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23.xml" ContentType="application/vnd.openxmlformats-officedocument.themeOverride+xml"/>
  <Override PartName="/ppt/charts/chart8.xml" ContentType="application/vnd.openxmlformats-officedocument.drawingml.chart+xml"/>
  <Override PartName="/ppt/theme/themeOverride24.xml" ContentType="application/vnd.openxmlformats-officedocument.themeOverride+xml"/>
  <Override PartName="/ppt/charts/chart9.xml" ContentType="application/vnd.openxmlformats-officedocument.drawingml.chart+xml"/>
  <Override PartName="/ppt/theme/themeOverride25.xml" ContentType="application/vnd.openxmlformats-officedocument.themeOverride+xml"/>
  <Override PartName="/ppt/charts/chart10.xml" ContentType="application/vnd.openxmlformats-officedocument.drawingml.chart+xml"/>
  <Override PartName="/ppt/theme/themeOverride26.xml" ContentType="application/vnd.openxmlformats-officedocument.themeOverride+xml"/>
  <Override PartName="/ppt/charts/chart11.xml" ContentType="application/vnd.openxmlformats-officedocument.drawingml.chart+xml"/>
  <Override PartName="/ppt/theme/themeOverride27.xml" ContentType="application/vnd.openxmlformats-officedocument.themeOverride+xml"/>
  <Override PartName="/ppt/notesSlides/notesSlide9.xml" ContentType="application/vnd.openxmlformats-officedocument.presentationml.notesSlide+xml"/>
  <Override PartName="/ppt/charts/chart12.xml" ContentType="application/vnd.openxmlformats-officedocument.drawingml.chart+xml"/>
  <Override PartName="/ppt/theme/themeOverride28.xml" ContentType="application/vnd.openxmlformats-officedocument.themeOverride+xml"/>
  <Override PartName="/ppt/notesSlides/notesSlide10.xml" ContentType="application/vnd.openxmlformats-officedocument.presentationml.notesSlide+xml"/>
  <Override PartName="/ppt/charts/chart13.xml" ContentType="application/vnd.openxmlformats-officedocument.drawingml.chart+xml"/>
  <Override PartName="/ppt/theme/themeOverride29.xml" ContentType="application/vnd.openxmlformats-officedocument.themeOverride+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0.xml" ContentType="application/vnd.openxmlformats-officedocument.themeOverrid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1.xml" ContentType="application/vnd.openxmlformats-officedocument.themeOverride+xml"/>
  <Override PartName="/ppt/charts/chart16.xml" ContentType="application/vnd.openxmlformats-officedocument.drawingml.chart+xml"/>
  <Override PartName="/ppt/theme/themeOverride32.xml" ContentType="application/vnd.openxmlformats-officedocument.themeOverride+xml"/>
  <Override PartName="/ppt/charts/chart17.xml" ContentType="application/vnd.openxmlformats-officedocument.drawingml.chart+xml"/>
  <Override PartName="/ppt/theme/themeOverride33.xml" ContentType="application/vnd.openxmlformats-officedocument.themeOverride+xml"/>
  <Override PartName="/ppt/charts/chart18.xml" ContentType="application/vnd.openxmlformats-officedocument.drawingml.chart+xml"/>
  <Override PartName="/ppt/theme/themeOverride34.xml" ContentType="application/vnd.openxmlformats-officedocument.themeOverride+xml"/>
  <Override PartName="/ppt/charts/chart19.xml" ContentType="application/vnd.openxmlformats-officedocument.drawingml.chart+xml"/>
  <Override PartName="/ppt/theme/themeOverride35.xml" ContentType="application/vnd.openxmlformats-officedocument.themeOverride+xml"/>
  <Override PartName="/ppt/charts/chart20.xml" ContentType="application/vnd.openxmlformats-officedocument.drawingml.chart+xml"/>
  <Override PartName="/ppt/theme/themeOverride36.xml" ContentType="application/vnd.openxmlformats-officedocument.themeOverride+xml"/>
  <Override PartName="/ppt/notesSlides/notesSlide11.xml" ContentType="application/vnd.openxmlformats-officedocument.presentationml.notesSlide+xml"/>
  <Override PartName="/ppt/charts/chart21.xml" ContentType="application/vnd.openxmlformats-officedocument.drawingml.chart+xml"/>
  <Override PartName="/ppt/theme/themeOverride37.xml" ContentType="application/vnd.openxmlformats-officedocument.themeOverride+xml"/>
  <Override PartName="/ppt/notesSlides/notesSlide12.xml" ContentType="application/vnd.openxmlformats-officedocument.presentationml.notesSlide+xml"/>
  <Override PartName="/ppt/charts/chart22.xml" ContentType="application/vnd.openxmlformats-officedocument.drawingml.chart+xml"/>
  <Override PartName="/ppt/theme/themeOverride38.xml" ContentType="application/vnd.openxmlformats-officedocument.themeOverride+xml"/>
  <Override PartName="/ppt/charts/chart2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9.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869" r:id="rId4"/>
    <p:sldMasterId id="2147483878" r:id="rId5"/>
    <p:sldMasterId id="2147483887" r:id="rId6"/>
    <p:sldMasterId id="2147483896" r:id="rId7"/>
    <p:sldMasterId id="2147483905" r:id="rId8"/>
    <p:sldMasterId id="2147483914" r:id="rId9"/>
    <p:sldMasterId id="2147483923" r:id="rId10"/>
    <p:sldMasterId id="2147483941" r:id="rId11"/>
    <p:sldMasterId id="2147483950" r:id="rId12"/>
    <p:sldMasterId id="2147483959" r:id="rId13"/>
    <p:sldMasterId id="2147483968" r:id="rId14"/>
    <p:sldMasterId id="2147483977" r:id="rId15"/>
  </p:sldMasterIdLst>
  <p:notesMasterIdLst>
    <p:notesMasterId r:id="rId47"/>
  </p:notesMasterIdLst>
  <p:handoutMasterIdLst>
    <p:handoutMasterId r:id="rId48"/>
  </p:handoutMasterIdLst>
  <p:sldIdLst>
    <p:sldId id="266" r:id="rId16"/>
    <p:sldId id="268" r:id="rId17"/>
    <p:sldId id="340" r:id="rId18"/>
    <p:sldId id="271" r:id="rId19"/>
    <p:sldId id="277" r:id="rId20"/>
    <p:sldId id="531" r:id="rId21"/>
    <p:sldId id="532" r:id="rId22"/>
    <p:sldId id="316" r:id="rId23"/>
    <p:sldId id="329" r:id="rId24"/>
    <p:sldId id="328" r:id="rId25"/>
    <p:sldId id="332" r:id="rId26"/>
    <p:sldId id="333" r:id="rId27"/>
    <p:sldId id="335" r:id="rId28"/>
    <p:sldId id="334" r:id="rId29"/>
    <p:sldId id="319" r:id="rId30"/>
    <p:sldId id="320" r:id="rId31"/>
    <p:sldId id="339" r:id="rId32"/>
    <p:sldId id="287" r:id="rId33"/>
    <p:sldId id="288" r:id="rId34"/>
    <p:sldId id="289" r:id="rId35"/>
    <p:sldId id="290" r:id="rId36"/>
    <p:sldId id="293" r:id="rId37"/>
    <p:sldId id="294" r:id="rId38"/>
    <p:sldId id="296" r:id="rId39"/>
    <p:sldId id="299" r:id="rId40"/>
    <p:sldId id="300" r:id="rId41"/>
    <p:sldId id="623" r:id="rId42"/>
    <p:sldId id="292" r:id="rId43"/>
    <p:sldId id="301" r:id="rId44"/>
    <p:sldId id="3003" r:id="rId45"/>
    <p:sldId id="310" r:id="rId46"/>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charset="0"/>
        <a:ea typeface="+mn-ea"/>
        <a:cs typeface="Cordia New" pitchFamily="34" charset="-34"/>
      </a:defRPr>
    </a:lvl1pPr>
    <a:lvl2pPr marL="457200" algn="l" rtl="0" fontAlgn="base">
      <a:spcBef>
        <a:spcPct val="0"/>
      </a:spcBef>
      <a:spcAft>
        <a:spcPct val="0"/>
      </a:spcAft>
      <a:defRPr sz="2800" kern="1200">
        <a:solidFill>
          <a:schemeClr val="tx1"/>
        </a:solidFill>
        <a:latin typeface="Arial" charset="0"/>
        <a:ea typeface="+mn-ea"/>
        <a:cs typeface="Cordia New" pitchFamily="34" charset="-34"/>
      </a:defRPr>
    </a:lvl2pPr>
    <a:lvl3pPr marL="914400" algn="l" rtl="0" fontAlgn="base">
      <a:spcBef>
        <a:spcPct val="0"/>
      </a:spcBef>
      <a:spcAft>
        <a:spcPct val="0"/>
      </a:spcAft>
      <a:defRPr sz="2800" kern="1200">
        <a:solidFill>
          <a:schemeClr val="tx1"/>
        </a:solidFill>
        <a:latin typeface="Arial" charset="0"/>
        <a:ea typeface="+mn-ea"/>
        <a:cs typeface="Cordia New" pitchFamily="34" charset="-34"/>
      </a:defRPr>
    </a:lvl3pPr>
    <a:lvl4pPr marL="1371600" algn="l" rtl="0" fontAlgn="base">
      <a:spcBef>
        <a:spcPct val="0"/>
      </a:spcBef>
      <a:spcAft>
        <a:spcPct val="0"/>
      </a:spcAft>
      <a:defRPr sz="2800" kern="1200">
        <a:solidFill>
          <a:schemeClr val="tx1"/>
        </a:solidFill>
        <a:latin typeface="Arial" charset="0"/>
        <a:ea typeface="+mn-ea"/>
        <a:cs typeface="Cordia New" pitchFamily="34" charset="-34"/>
      </a:defRPr>
    </a:lvl4pPr>
    <a:lvl5pPr marL="1828800" algn="l" rtl="0" fontAlgn="base">
      <a:spcBef>
        <a:spcPct val="0"/>
      </a:spcBef>
      <a:spcAft>
        <a:spcPct val="0"/>
      </a:spcAft>
      <a:defRPr sz="2800" kern="1200">
        <a:solidFill>
          <a:schemeClr val="tx1"/>
        </a:solidFill>
        <a:latin typeface="Arial" charset="0"/>
        <a:ea typeface="+mn-ea"/>
        <a:cs typeface="Cordia New" pitchFamily="34" charset="-34"/>
      </a:defRPr>
    </a:lvl5pPr>
    <a:lvl6pPr marL="2286000" algn="l" defTabSz="914400" rtl="0" eaLnBrk="1" latinLnBrk="0" hangingPunct="1">
      <a:defRPr sz="2800" kern="1200">
        <a:solidFill>
          <a:schemeClr val="tx1"/>
        </a:solidFill>
        <a:latin typeface="Arial" charset="0"/>
        <a:ea typeface="+mn-ea"/>
        <a:cs typeface="Cordia New" pitchFamily="34" charset="-34"/>
      </a:defRPr>
    </a:lvl6pPr>
    <a:lvl7pPr marL="2743200" algn="l" defTabSz="914400" rtl="0" eaLnBrk="1" latinLnBrk="0" hangingPunct="1">
      <a:defRPr sz="2800" kern="1200">
        <a:solidFill>
          <a:schemeClr val="tx1"/>
        </a:solidFill>
        <a:latin typeface="Arial" charset="0"/>
        <a:ea typeface="+mn-ea"/>
        <a:cs typeface="Cordia New" pitchFamily="34" charset="-34"/>
      </a:defRPr>
    </a:lvl7pPr>
    <a:lvl8pPr marL="3200400" algn="l" defTabSz="914400" rtl="0" eaLnBrk="1" latinLnBrk="0" hangingPunct="1">
      <a:defRPr sz="2800" kern="1200">
        <a:solidFill>
          <a:schemeClr val="tx1"/>
        </a:solidFill>
        <a:latin typeface="Arial" charset="0"/>
        <a:ea typeface="+mn-ea"/>
        <a:cs typeface="Cordia New" pitchFamily="34" charset="-34"/>
      </a:defRPr>
    </a:lvl8pPr>
    <a:lvl9pPr marL="3657600" algn="l" defTabSz="914400" rtl="0" eaLnBrk="1" latinLnBrk="0" hangingPunct="1">
      <a:defRPr sz="2800" kern="1200">
        <a:solidFill>
          <a:schemeClr val="tx1"/>
        </a:solidFill>
        <a:latin typeface="Arial" charset="0"/>
        <a:ea typeface="+mn-ea"/>
        <a:cs typeface="Cordia New" pitchFamily="34" charset="-34"/>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1"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3399FF"/>
    <a:srgbClr val="33CCCC"/>
    <a:srgbClr val="FF99FF"/>
    <a:srgbClr val="FF9966"/>
    <a:srgbClr val="FF7C80"/>
    <a:srgbClr val="33CCFF"/>
    <a:srgbClr val="FF9933"/>
    <a:srgbClr val="CC9900"/>
    <a:srgbClr val="FF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5" autoAdjust="0"/>
    <p:restoredTop sz="90994" autoAdjust="0"/>
  </p:normalViewPr>
  <p:slideViewPr>
    <p:cSldViewPr>
      <p:cViewPr varScale="1">
        <p:scale>
          <a:sx n="90" d="100"/>
          <a:sy n="90" d="100"/>
        </p:scale>
        <p:origin x="704" y="68"/>
      </p:cViewPr>
      <p:guideLst>
        <p:guide orient="horz" pos="2069"/>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7.xml"/></Relationships>
</file>

<file path=ppt/charts/_rels/chart1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6.xml"/></Relationships>
</file>

<file path=ppt/charts/_rels/chart1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9.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7.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2.xml"/></Relationships>
</file>

<file path=ppt/charts/_rels/chart1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3.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4.xml"/></Relationships>
</file>

<file path=ppt/charts/_rels/chart1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5.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18.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6.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7.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8.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4.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1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0.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1.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2.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3.xm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4.xm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488988957936856E-2"/>
          <c:y val="7.896197078626041E-2"/>
          <c:w val="0.87379414552784174"/>
          <c:h val="0.59865081402868114"/>
        </c:manualLayout>
      </c:layout>
      <c:lineChart>
        <c:grouping val="standard"/>
        <c:varyColors val="0"/>
        <c:ser>
          <c:idx val="0"/>
          <c:order val="0"/>
          <c:tx>
            <c:strRef>
              <c:f>'Reported cases'!$B$3</c:f>
              <c:strCache>
                <c:ptCount val="1"/>
                <c:pt idx="0">
                  <c:v>Total HIV cases</c:v>
                </c:pt>
              </c:strCache>
            </c:strRef>
          </c:tx>
          <c:spPr>
            <a:ln w="38100">
              <a:solidFill>
                <a:srgbClr val="FF5050"/>
              </a:solidFill>
            </a:ln>
          </c:spPr>
          <c:marker>
            <c:symbol val="circle"/>
            <c:size val="9"/>
            <c:spPr>
              <a:solidFill>
                <a:srgbClr val="FF5050"/>
              </a:solidFill>
              <a:ln>
                <a:noFill/>
              </a:ln>
            </c:spPr>
          </c:marker>
          <c:dLbls>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E2-45FB-8879-D2E3E769C3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'Reported cases'!$A$4:$A$41</c:f>
              <c:strCache>
                <c:ptCount val="3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strCache>
            </c:strRef>
          </c:cat>
          <c:val>
            <c:numRef>
              <c:f>'Reported cases'!$B$4:$B$41</c:f>
              <c:numCache>
                <c:formatCode>General</c:formatCode>
                <c:ptCount val="38"/>
                <c:pt idx="0">
                  <c:v>0</c:v>
                </c:pt>
                <c:pt idx="1">
                  <c:v>0</c:v>
                </c:pt>
                <c:pt idx="2">
                  <c:v>55</c:v>
                </c:pt>
                <c:pt idx="3">
                  <c:v>23</c:v>
                </c:pt>
                <c:pt idx="4">
                  <c:v>80</c:v>
                </c:pt>
                <c:pt idx="5">
                  <c:v>66</c:v>
                </c:pt>
                <c:pt idx="6">
                  <c:v>200</c:v>
                </c:pt>
                <c:pt idx="7">
                  <c:v>442</c:v>
                </c:pt>
                <c:pt idx="8">
                  <c:v>277</c:v>
                </c:pt>
                <c:pt idx="9">
                  <c:v>298</c:v>
                </c:pt>
                <c:pt idx="10">
                  <c:v>277</c:v>
                </c:pt>
                <c:pt idx="11">
                  <c:v>376</c:v>
                </c:pt>
                <c:pt idx="12">
                  <c:v>397</c:v>
                </c:pt>
                <c:pt idx="13">
                  <c:v>422</c:v>
                </c:pt>
                <c:pt idx="14">
                  <c:v>530</c:v>
                </c:pt>
                <c:pt idx="15">
                  <c:v>462</c:v>
                </c:pt>
                <c:pt idx="16">
                  <c:v>621</c:v>
                </c:pt>
                <c:pt idx="17">
                  <c:v>614</c:v>
                </c:pt>
                <c:pt idx="18">
                  <c:v>640</c:v>
                </c:pt>
                <c:pt idx="19">
                  <c:v>780</c:v>
                </c:pt>
                <c:pt idx="20">
                  <c:v>832</c:v>
                </c:pt>
                <c:pt idx="21">
                  <c:v>952</c:v>
                </c:pt>
                <c:pt idx="22">
                  <c:v>1082</c:v>
                </c:pt>
                <c:pt idx="23">
                  <c:v>1126</c:v>
                </c:pt>
                <c:pt idx="24">
                  <c:v>1021</c:v>
                </c:pt>
                <c:pt idx="25">
                  <c:v>1075</c:v>
                </c:pt>
                <c:pt idx="26">
                  <c:v>1056</c:v>
                </c:pt>
                <c:pt idx="27">
                  <c:v>1002</c:v>
                </c:pt>
                <c:pt idx="28">
                  <c:v>1106</c:v>
                </c:pt>
                <c:pt idx="29">
                  <c:v>1091</c:v>
                </c:pt>
                <c:pt idx="30">
                  <c:v>1006</c:v>
                </c:pt>
                <c:pt idx="31">
                  <c:v>1011</c:v>
                </c:pt>
                <c:pt idx="32">
                  <c:v>976</c:v>
                </c:pt>
                <c:pt idx="33">
                  <c:v>940</c:v>
                </c:pt>
                <c:pt idx="34">
                  <c:v>903</c:v>
                </c:pt>
                <c:pt idx="35" formatCode="#,##0_);[Red]\(#,##0\)">
                  <c:v>750</c:v>
                </c:pt>
                <c:pt idx="36" formatCode="#,##0_);[Red]\(#,##0\)">
                  <c:v>742</c:v>
                </c:pt>
                <c:pt idx="37" formatCode="#,##0_);[Red]\(#,##0\)">
                  <c:v>632</c:v>
                </c:pt>
              </c:numCache>
            </c:numRef>
          </c:val>
          <c:smooth val="0"/>
          <c:extLst>
            <c:ext xmlns:c16="http://schemas.microsoft.com/office/drawing/2014/chart" uri="{C3380CC4-5D6E-409C-BE32-E72D297353CC}">
              <c16:uniqueId val="{00000001-AC6C-47D1-8F6E-1B8E7EC878F1}"/>
            </c:ext>
          </c:extLst>
        </c:ser>
        <c:ser>
          <c:idx val="1"/>
          <c:order val="1"/>
          <c:tx>
            <c:strRef>
              <c:f>'Reported cases'!$C$3</c:f>
              <c:strCache>
                <c:ptCount val="1"/>
                <c:pt idx="0">
                  <c:v>Total AIDS cases</c:v>
                </c:pt>
              </c:strCache>
            </c:strRef>
          </c:tx>
          <c:spPr>
            <a:ln w="38100">
              <a:solidFill>
                <a:sysClr val="windowText" lastClr="000000">
                  <a:lumMod val="65000"/>
                  <a:lumOff val="35000"/>
                </a:sysClr>
              </a:solidFill>
            </a:ln>
          </c:spPr>
          <c:marker>
            <c:symbol val="circle"/>
            <c:size val="9"/>
            <c:spPr>
              <a:solidFill>
                <a:sysClr val="window" lastClr="FFFFFF">
                  <a:lumMod val="65000"/>
                </a:sysClr>
              </a:solidFill>
              <a:ln>
                <a:noFill/>
              </a:ln>
            </c:spPr>
          </c:marker>
          <c:dLbls>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E2-45FB-8879-D2E3E769C3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'Reported cases'!$A$4:$A$41</c:f>
              <c:strCache>
                <c:ptCount val="3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strCache>
            </c:strRef>
          </c:cat>
          <c:val>
            <c:numRef>
              <c:f>'Reported cases'!$C$4:$C$41</c:f>
              <c:numCache>
                <c:formatCode>General</c:formatCode>
                <c:ptCount val="38"/>
                <c:pt idx="0">
                  <c:v>6</c:v>
                </c:pt>
                <c:pt idx="1">
                  <c:v>5</c:v>
                </c:pt>
                <c:pt idx="2">
                  <c:v>14</c:v>
                </c:pt>
                <c:pt idx="3">
                  <c:v>14</c:v>
                </c:pt>
                <c:pt idx="4">
                  <c:v>21</c:v>
                </c:pt>
                <c:pt idx="5">
                  <c:v>31</c:v>
                </c:pt>
                <c:pt idx="6">
                  <c:v>38</c:v>
                </c:pt>
                <c:pt idx="7">
                  <c:v>51</c:v>
                </c:pt>
                <c:pt idx="8">
                  <c:v>86</c:v>
                </c:pt>
                <c:pt idx="9">
                  <c:v>136</c:v>
                </c:pt>
                <c:pt idx="10">
                  <c:v>169</c:v>
                </c:pt>
                <c:pt idx="11">
                  <c:v>234</c:v>
                </c:pt>
                <c:pt idx="12">
                  <c:v>250</c:v>
                </c:pt>
                <c:pt idx="13">
                  <c:v>231</c:v>
                </c:pt>
                <c:pt idx="14">
                  <c:v>301</c:v>
                </c:pt>
                <c:pt idx="15">
                  <c:v>329</c:v>
                </c:pt>
                <c:pt idx="16">
                  <c:v>332</c:v>
                </c:pt>
                <c:pt idx="17">
                  <c:v>308</c:v>
                </c:pt>
                <c:pt idx="18">
                  <c:v>336</c:v>
                </c:pt>
                <c:pt idx="19">
                  <c:v>385</c:v>
                </c:pt>
                <c:pt idx="20">
                  <c:v>367</c:v>
                </c:pt>
                <c:pt idx="21">
                  <c:v>406</c:v>
                </c:pt>
                <c:pt idx="22">
                  <c:v>418</c:v>
                </c:pt>
                <c:pt idx="23">
                  <c:v>431</c:v>
                </c:pt>
                <c:pt idx="24">
                  <c:v>431</c:v>
                </c:pt>
                <c:pt idx="25">
                  <c:v>469</c:v>
                </c:pt>
                <c:pt idx="26">
                  <c:v>473</c:v>
                </c:pt>
                <c:pt idx="27">
                  <c:v>447</c:v>
                </c:pt>
                <c:pt idx="28">
                  <c:v>484</c:v>
                </c:pt>
                <c:pt idx="29">
                  <c:v>455</c:v>
                </c:pt>
                <c:pt idx="30">
                  <c:v>428</c:v>
                </c:pt>
                <c:pt idx="31">
                  <c:v>437</c:v>
                </c:pt>
                <c:pt idx="32">
                  <c:v>413</c:v>
                </c:pt>
                <c:pt idx="33">
                  <c:v>377</c:v>
                </c:pt>
                <c:pt idx="34">
                  <c:v>333</c:v>
                </c:pt>
                <c:pt idx="35" formatCode="#,##0_);[Red]\(#,##0\)">
                  <c:v>345</c:v>
                </c:pt>
                <c:pt idx="36" formatCode="#,##0_);[Red]\(#,##0\)">
                  <c:v>315</c:v>
                </c:pt>
                <c:pt idx="37" formatCode="#,##0_);[Red]\(#,##0\)">
                  <c:v>252</c:v>
                </c:pt>
              </c:numCache>
            </c:numRef>
          </c:val>
          <c:smooth val="0"/>
          <c:extLst>
            <c:ext xmlns:c16="http://schemas.microsoft.com/office/drawing/2014/chart" uri="{C3380CC4-5D6E-409C-BE32-E72D297353CC}">
              <c16:uniqueId val="{00000003-AC6C-47D1-8F6E-1B8E7EC878F1}"/>
            </c:ext>
          </c:extLst>
        </c:ser>
        <c:dLbls>
          <c:showLegendKey val="0"/>
          <c:showVal val="0"/>
          <c:showCatName val="0"/>
          <c:showSerName val="0"/>
          <c:showPercent val="0"/>
          <c:showBubbleSize val="0"/>
        </c:dLbls>
        <c:marker val="1"/>
        <c:smooth val="0"/>
        <c:axId val="147237120"/>
        <c:axId val="147243008"/>
      </c:lineChart>
      <c:catAx>
        <c:axId val="14723712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47243008"/>
        <c:crosses val="autoZero"/>
        <c:auto val="1"/>
        <c:lblAlgn val="ctr"/>
        <c:lblOffset val="100"/>
        <c:tickLblSkip val="1"/>
        <c:noMultiLvlLbl val="0"/>
      </c:catAx>
      <c:valAx>
        <c:axId val="147243008"/>
        <c:scaling>
          <c:orientation val="minMax"/>
          <c:max val="1200"/>
          <c:min val="0"/>
        </c:scaling>
        <c:delete val="0"/>
        <c:axPos val="l"/>
        <c:majorGridlines>
          <c:spPr>
            <a:ln>
              <a:solidFill>
                <a:schemeClr val="bg1">
                  <a:lumMod val="85000"/>
                </a:schemeClr>
              </a:solidFill>
              <a:prstDash val="sysDash"/>
            </a:ln>
          </c:spPr>
        </c:majorGridlines>
        <c:title>
          <c:tx>
            <c:rich>
              <a:bodyPr rot="-5400000" vert="horz"/>
              <a:lstStyle/>
              <a:p>
                <a:pPr>
                  <a:defRPr/>
                </a:pPr>
                <a:r>
                  <a:rPr lang="en-US"/>
                  <a:t>Number</a:t>
                </a:r>
              </a:p>
            </c:rich>
          </c:tx>
          <c:overlay val="0"/>
        </c:title>
        <c:numFmt formatCode="General" sourceLinked="1"/>
        <c:majorTickMark val="out"/>
        <c:minorTickMark val="none"/>
        <c:tickLblPos val="nextTo"/>
        <c:spPr>
          <a:ln>
            <a:noFill/>
          </a:ln>
        </c:spPr>
        <c:crossAx val="147237120"/>
        <c:crosses val="autoZero"/>
        <c:crossBetween val="between"/>
        <c:majorUnit val="200"/>
      </c:valAx>
    </c:plotArea>
    <c:legend>
      <c:legendPos val="b"/>
      <c:layout>
        <c:manualLayout>
          <c:xMode val="edge"/>
          <c:yMode val="edge"/>
          <c:x val="0.24963125096727534"/>
          <c:y val="0.8236408222694791"/>
          <c:w val="0.51036432720278191"/>
          <c:h val="9.4542156415230699E-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942063521993991E-2"/>
          <c:y val="4.5520578676728797E-2"/>
          <c:w val="0.89425920055773622"/>
          <c:h val="0.68081047621390822"/>
        </c:manualLayout>
      </c:layout>
      <c:barChart>
        <c:barDir val="col"/>
        <c:grouping val="percentStacked"/>
        <c:varyColors val="0"/>
        <c:ser>
          <c:idx val="0"/>
          <c:order val="0"/>
          <c:tx>
            <c:strRef>
              <c:f>MOT__Jap!$C$2</c:f>
              <c:strCache>
                <c:ptCount val="1"/>
                <c:pt idx="0">
                  <c:v>Heterosexual</c:v>
                </c:pt>
              </c:strCache>
            </c:strRef>
          </c:tx>
          <c:spPr>
            <a:solidFill>
              <a:srgbClr val="00A99A"/>
            </a:solidFill>
            <a:ln w="25400">
              <a:noFill/>
            </a:ln>
          </c:spPr>
          <c:invertIfNegative val="0"/>
          <c:cat>
            <c:numRef>
              <c:f>(MOT__Jap!$G$1,MOT__Jap!$L$1,MOT__Jap!$Q$1,MOT__Jap!$V$1,MOT__Jap!$AA$1,MOT__Jap!$AF$1,MOT__Jap!$AM$1)</c:f>
              <c:numCache>
                <c:formatCode>General</c:formatCode>
                <c:ptCount val="7"/>
                <c:pt idx="0">
                  <c:v>1990</c:v>
                </c:pt>
                <c:pt idx="1">
                  <c:v>1995</c:v>
                </c:pt>
                <c:pt idx="2">
                  <c:v>2000</c:v>
                </c:pt>
                <c:pt idx="3">
                  <c:v>2005</c:v>
                </c:pt>
                <c:pt idx="4">
                  <c:v>2010</c:v>
                </c:pt>
                <c:pt idx="5">
                  <c:v>2015</c:v>
                </c:pt>
                <c:pt idx="6">
                  <c:v>2022</c:v>
                </c:pt>
              </c:numCache>
            </c:numRef>
          </c:cat>
          <c:val>
            <c:numRef>
              <c:f>(MOT__Jap!$G$2,MOT__Jap!$L$2,MOT__Jap!$Q$2,MOT__Jap!$V$2,MOT__Jap!$AA$2,MOT__Jap!$AF$2,MOT__Jap!$AM$2)</c:f>
              <c:numCache>
                <c:formatCode>0</c:formatCode>
                <c:ptCount val="7"/>
                <c:pt idx="0">
                  <c:v>11</c:v>
                </c:pt>
                <c:pt idx="1">
                  <c:v>90</c:v>
                </c:pt>
                <c:pt idx="2">
                  <c:v>127</c:v>
                </c:pt>
                <c:pt idx="3">
                  <c:v>161</c:v>
                </c:pt>
                <c:pt idx="4">
                  <c:v>170</c:v>
                </c:pt>
                <c:pt idx="5">
                  <c:v>168</c:v>
                </c:pt>
                <c:pt idx="6" formatCode="General">
                  <c:v>76</c:v>
                </c:pt>
              </c:numCache>
            </c:numRef>
          </c:val>
          <c:extLst>
            <c:ext xmlns:c16="http://schemas.microsoft.com/office/drawing/2014/chart" uri="{C3380CC4-5D6E-409C-BE32-E72D297353CC}">
              <c16:uniqueId val="{00000000-913D-4B97-A5C9-0C750AD2D69E}"/>
            </c:ext>
          </c:extLst>
        </c:ser>
        <c:ser>
          <c:idx val="1"/>
          <c:order val="1"/>
          <c:tx>
            <c:strRef>
              <c:f>MOT__Jap!$C$3</c:f>
              <c:strCache>
                <c:ptCount val="1"/>
                <c:pt idx="0">
                  <c:v>Homosexual</c:v>
                </c:pt>
              </c:strCache>
            </c:strRef>
          </c:tx>
          <c:spPr>
            <a:solidFill>
              <a:srgbClr val="FF5050"/>
            </a:solidFill>
            <a:ln w="25400">
              <a:noFill/>
            </a:ln>
          </c:spPr>
          <c:invertIfNegative val="0"/>
          <c:dLbls>
            <c:dLbl>
              <c:idx val="0"/>
              <c:layout>
                <c:manualLayout>
                  <c:x val="1.867413357534192E-3"/>
                  <c:y val="9.2436954401959814E-2"/>
                </c:manualLayout>
              </c:layout>
              <c:tx>
                <c:rich>
                  <a:bodyPr/>
                  <a:lstStyle/>
                  <a:p>
                    <a:r>
                      <a:rPr lang="en-US"/>
                      <a:t>43%</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13D-4B97-A5C9-0C750AD2D69E}"/>
                </c:ext>
              </c:extLst>
            </c:dLbl>
            <c:dLbl>
              <c:idx val="1"/>
              <c:layout>
                <c:manualLayout>
                  <c:x val="-3.7348267150684525E-3"/>
                  <c:y val="3.3613437964348972E-2"/>
                </c:manualLayout>
              </c:layout>
              <c:tx>
                <c:rich>
                  <a:bodyPr/>
                  <a:lstStyle/>
                  <a:p>
                    <a:r>
                      <a:rPr lang="en-US"/>
                      <a:t>36%</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13D-4B97-A5C9-0C750AD2D69E}"/>
                </c:ext>
              </c:extLst>
            </c:dLbl>
            <c:dLbl>
              <c:idx val="2"/>
              <c:tx>
                <c:rich>
                  <a:bodyPr/>
                  <a:lstStyle/>
                  <a:p>
                    <a:r>
                      <a:rPr lang="en-US"/>
                      <a:t>55%</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13D-4B97-A5C9-0C750AD2D69E}"/>
                </c:ext>
              </c:extLst>
            </c:dLbl>
            <c:dLbl>
              <c:idx val="3"/>
              <c:layout>
                <c:manualLayout>
                  <c:x val="-1.8674133575342262E-3"/>
                  <c:y val="-1.5891943824975496E-2"/>
                </c:manualLayout>
              </c:layout>
              <c:tx>
                <c:rich>
                  <a:bodyPr rot="0" vert="horz"/>
                  <a:lstStyle/>
                  <a:p>
                    <a:pPr>
                      <a:defRPr/>
                    </a:pPr>
                    <a:r>
                      <a:rPr lang="en-US"/>
                      <a:t>69%</a:t>
                    </a:r>
                  </a:p>
                </c:rich>
              </c:tx>
              <c:numFmt formatCode="#,##0" sourceLinked="0"/>
              <c:spPr>
                <a:noFill/>
                <a:ln w="25400">
                  <a:noFill/>
                </a:ln>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4-913D-4B97-A5C9-0C750AD2D69E}"/>
                </c:ext>
              </c:extLst>
            </c:dLbl>
            <c:dLbl>
              <c:idx val="4"/>
              <c:layout>
                <c:manualLayout>
                  <c:x val="-3.7348267150684525E-3"/>
                  <c:y val="-1.6806718982174562E-2"/>
                </c:manualLayout>
              </c:layout>
              <c:tx>
                <c:rich>
                  <a:bodyPr/>
                  <a:lstStyle/>
                  <a:p>
                    <a:r>
                      <a:rPr lang="en-US"/>
                      <a:t>72%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13D-4B97-A5C9-0C750AD2D69E}"/>
                </c:ext>
              </c:extLst>
            </c:dLbl>
            <c:dLbl>
              <c:idx val="5"/>
              <c:tx>
                <c:rich>
                  <a:bodyPr/>
                  <a:lstStyle/>
                  <a:p>
                    <a:r>
                      <a:rPr lang="en-US"/>
                      <a:t>71%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13D-4B97-A5C9-0C750AD2D69E}"/>
                </c:ext>
              </c:extLst>
            </c:dLbl>
            <c:dLbl>
              <c:idx val="6"/>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13D-4B97-A5C9-0C750AD2D69E}"/>
                </c:ext>
              </c:extLst>
            </c:dLbl>
            <c:numFmt formatCode="#,##0" sourceLinked="0"/>
            <c:spPr>
              <a:noFill/>
              <a:ln w="25400">
                <a:noFill/>
              </a:ln>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(MOT__Jap!$G$1,MOT__Jap!$L$1,MOT__Jap!$Q$1,MOT__Jap!$V$1,MOT__Jap!$AA$1,MOT__Jap!$AF$1,MOT__Jap!$AM$1)</c:f>
              <c:numCache>
                <c:formatCode>General</c:formatCode>
                <c:ptCount val="7"/>
                <c:pt idx="0">
                  <c:v>1990</c:v>
                </c:pt>
                <c:pt idx="1">
                  <c:v>1995</c:v>
                </c:pt>
                <c:pt idx="2">
                  <c:v>2000</c:v>
                </c:pt>
                <c:pt idx="3">
                  <c:v>2005</c:v>
                </c:pt>
                <c:pt idx="4">
                  <c:v>2010</c:v>
                </c:pt>
                <c:pt idx="5">
                  <c:v>2015</c:v>
                </c:pt>
                <c:pt idx="6">
                  <c:v>2022</c:v>
                </c:pt>
              </c:numCache>
            </c:numRef>
          </c:cat>
          <c:val>
            <c:numRef>
              <c:f>(MOT__Jap!$G$3,MOT__Jap!$L$3,MOT__Jap!$Q$3,MOT__Jap!$V$3,MOT__Jap!$AA$3,MOT__Jap!$AF$3,MOT__Jap!$AM$3)</c:f>
              <c:numCache>
                <c:formatCode>0</c:formatCode>
                <c:ptCount val="7"/>
                <c:pt idx="0">
                  <c:v>16</c:v>
                </c:pt>
                <c:pt idx="1">
                  <c:v>60</c:v>
                </c:pt>
                <c:pt idx="2">
                  <c:v>203</c:v>
                </c:pt>
                <c:pt idx="3">
                  <c:v>514</c:v>
                </c:pt>
                <c:pt idx="4">
                  <c:v>713</c:v>
                </c:pt>
                <c:pt idx="5">
                  <c:v>637</c:v>
                </c:pt>
                <c:pt idx="6" formatCode="General">
                  <c:v>385</c:v>
                </c:pt>
              </c:numCache>
            </c:numRef>
          </c:val>
          <c:extLst>
            <c:ext xmlns:c16="http://schemas.microsoft.com/office/drawing/2014/chart" uri="{C3380CC4-5D6E-409C-BE32-E72D297353CC}">
              <c16:uniqueId val="{00000008-913D-4B97-A5C9-0C750AD2D69E}"/>
            </c:ext>
          </c:extLst>
        </c:ser>
        <c:ser>
          <c:idx val="2"/>
          <c:order val="2"/>
          <c:tx>
            <c:strRef>
              <c:f>MOT__Jap!$C$4</c:f>
              <c:strCache>
                <c:ptCount val="1"/>
                <c:pt idx="0">
                  <c:v>Injecting drug use</c:v>
                </c:pt>
              </c:strCache>
            </c:strRef>
          </c:tx>
          <c:spPr>
            <a:solidFill>
              <a:srgbClr val="3399FF"/>
            </a:solidFill>
            <a:ln w="25400">
              <a:noFill/>
            </a:ln>
          </c:spPr>
          <c:invertIfNegative val="0"/>
          <c:cat>
            <c:numRef>
              <c:f>(MOT__Jap!$G$1,MOT__Jap!$L$1,MOT__Jap!$Q$1,MOT__Jap!$V$1,MOT__Jap!$AA$1,MOT__Jap!$AF$1,MOT__Jap!$AM$1)</c:f>
              <c:numCache>
                <c:formatCode>General</c:formatCode>
                <c:ptCount val="7"/>
                <c:pt idx="0">
                  <c:v>1990</c:v>
                </c:pt>
                <c:pt idx="1">
                  <c:v>1995</c:v>
                </c:pt>
                <c:pt idx="2">
                  <c:v>2000</c:v>
                </c:pt>
                <c:pt idx="3">
                  <c:v>2005</c:v>
                </c:pt>
                <c:pt idx="4">
                  <c:v>2010</c:v>
                </c:pt>
                <c:pt idx="5">
                  <c:v>2015</c:v>
                </c:pt>
                <c:pt idx="6">
                  <c:v>2022</c:v>
                </c:pt>
              </c:numCache>
            </c:numRef>
          </c:cat>
          <c:val>
            <c:numRef>
              <c:f>(MOT__Jap!$G$4,MOT__Jap!$L$4,MOT__Jap!$Q$4,MOT__Jap!$V$4,MOT__Jap!$AA$4,MOT__Jap!$AF$4,MOT__Jap!$AM$4)</c:f>
              <c:numCache>
                <c:formatCode>0</c:formatCode>
                <c:ptCount val="7"/>
                <c:pt idx="0">
                  <c:v>1</c:v>
                </c:pt>
                <c:pt idx="1">
                  <c:v>1</c:v>
                </c:pt>
                <c:pt idx="2">
                  <c:v>0</c:v>
                </c:pt>
                <c:pt idx="3">
                  <c:v>2</c:v>
                </c:pt>
                <c:pt idx="4">
                  <c:v>2</c:v>
                </c:pt>
                <c:pt idx="5">
                  <c:v>1</c:v>
                </c:pt>
                <c:pt idx="6" formatCode="General">
                  <c:v>0</c:v>
                </c:pt>
              </c:numCache>
            </c:numRef>
          </c:val>
          <c:extLst>
            <c:ext xmlns:c16="http://schemas.microsoft.com/office/drawing/2014/chart" uri="{C3380CC4-5D6E-409C-BE32-E72D297353CC}">
              <c16:uniqueId val="{00000009-913D-4B97-A5C9-0C750AD2D69E}"/>
            </c:ext>
          </c:extLst>
        </c:ser>
        <c:ser>
          <c:idx val="3"/>
          <c:order val="3"/>
          <c:tx>
            <c:strRef>
              <c:f>MOT__Jap!$C$5</c:f>
              <c:strCache>
                <c:ptCount val="1"/>
                <c:pt idx="0">
                  <c:v>Others </c:v>
                </c:pt>
              </c:strCache>
            </c:strRef>
          </c:tx>
          <c:spPr>
            <a:solidFill>
              <a:sysClr val="window" lastClr="FFFFFF">
                <a:lumMod val="65000"/>
              </a:sysClr>
            </a:solidFill>
            <a:ln>
              <a:noFill/>
            </a:ln>
            <a:effectLst/>
          </c:spPr>
          <c:invertIfNegative val="0"/>
          <c:cat>
            <c:numRef>
              <c:f>(MOT__Jap!$G$1,MOT__Jap!$L$1,MOT__Jap!$Q$1,MOT__Jap!$V$1,MOT__Jap!$AA$1,MOT__Jap!$AF$1,MOT__Jap!$AM$1)</c:f>
              <c:numCache>
                <c:formatCode>General</c:formatCode>
                <c:ptCount val="7"/>
                <c:pt idx="0">
                  <c:v>1990</c:v>
                </c:pt>
                <c:pt idx="1">
                  <c:v>1995</c:v>
                </c:pt>
                <c:pt idx="2">
                  <c:v>2000</c:v>
                </c:pt>
                <c:pt idx="3">
                  <c:v>2005</c:v>
                </c:pt>
                <c:pt idx="4">
                  <c:v>2010</c:v>
                </c:pt>
                <c:pt idx="5">
                  <c:v>2015</c:v>
                </c:pt>
                <c:pt idx="6">
                  <c:v>2022</c:v>
                </c:pt>
              </c:numCache>
            </c:numRef>
          </c:cat>
          <c:val>
            <c:numRef>
              <c:f>(MOT__Jap!$G$5,MOT__Jap!$L$5,MOT__Jap!$Q$5,MOT__Jap!$V$5,MOT__Jap!$AA$5,MOT__Jap!$AF$5,MOT__Jap!$AM$5)</c:f>
              <c:numCache>
                <c:formatCode>0</c:formatCode>
                <c:ptCount val="7"/>
                <c:pt idx="0">
                  <c:v>11</c:v>
                </c:pt>
                <c:pt idx="1">
                  <c:v>17</c:v>
                </c:pt>
                <c:pt idx="2">
                  <c:v>38</c:v>
                </c:pt>
                <c:pt idx="3">
                  <c:v>68</c:v>
                </c:pt>
                <c:pt idx="4">
                  <c:v>116</c:v>
                </c:pt>
                <c:pt idx="5">
                  <c:v>94</c:v>
                </c:pt>
                <c:pt idx="6">
                  <c:v>66</c:v>
                </c:pt>
              </c:numCache>
            </c:numRef>
          </c:val>
          <c:extLst>
            <c:ext xmlns:c16="http://schemas.microsoft.com/office/drawing/2014/chart" uri="{C3380CC4-5D6E-409C-BE32-E72D297353CC}">
              <c16:uniqueId val="{0000000A-913D-4B97-A5C9-0C750AD2D69E}"/>
            </c:ext>
          </c:extLst>
        </c:ser>
        <c:dLbls>
          <c:showLegendKey val="0"/>
          <c:showVal val="0"/>
          <c:showCatName val="0"/>
          <c:showSerName val="0"/>
          <c:showPercent val="0"/>
          <c:showBubbleSize val="0"/>
        </c:dLbls>
        <c:gapWidth val="42"/>
        <c:overlap val="100"/>
        <c:axId val="152339584"/>
        <c:axId val="152341120"/>
      </c:barChart>
      <c:catAx>
        <c:axId val="15233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52341120"/>
        <c:crosses val="autoZero"/>
        <c:auto val="1"/>
        <c:lblAlgn val="ctr"/>
        <c:lblOffset val="100"/>
        <c:noMultiLvlLbl val="0"/>
      </c:catAx>
      <c:valAx>
        <c:axId val="152341120"/>
        <c:scaling>
          <c:orientation val="minMax"/>
        </c:scaling>
        <c:delete val="0"/>
        <c:axPos val="l"/>
        <c:majorGridlines>
          <c:spPr>
            <a:ln w="15875" cap="flat" cmpd="sng" algn="ctr">
              <a:solidFill>
                <a:schemeClr val="tx1">
                  <a:lumMod val="15000"/>
                  <a:lumOff val="85000"/>
                </a:schemeClr>
              </a:solidFill>
              <a:prstDash val="sysDot"/>
              <a:round/>
            </a:ln>
            <a:effectLst/>
          </c:spPr>
        </c:majorGridlines>
        <c:numFmt formatCode="0%" sourceLinked="1"/>
        <c:majorTickMark val="none"/>
        <c:minorTickMark val="none"/>
        <c:tickLblPos val="nextTo"/>
        <c:spPr>
          <a:ln w="9525">
            <a:noFill/>
          </a:ln>
        </c:spPr>
        <c:txPr>
          <a:bodyPr rot="-60000000" vert="horz"/>
          <a:lstStyle/>
          <a:p>
            <a:pPr>
              <a:defRPr/>
            </a:pPr>
            <a:endParaRPr lang="en-US"/>
          </a:p>
        </c:txPr>
        <c:crossAx val="152339584"/>
        <c:crosses val="autoZero"/>
        <c:crossBetween val="between"/>
        <c:majorUnit val="0.5"/>
      </c:valAx>
      <c:spPr>
        <a:noFill/>
        <a:ln w="25400">
          <a:noFill/>
        </a:ln>
      </c:spPr>
    </c:plotArea>
    <c:legend>
      <c:legendPos val="b"/>
      <c:layout>
        <c:manualLayout>
          <c:xMode val="edge"/>
          <c:yMode val="edge"/>
          <c:x val="0.11455225668096002"/>
          <c:y val="0.86690513521916213"/>
          <c:w val="0.77089535923123731"/>
          <c:h val="0.11179038178080875"/>
        </c:manualLayout>
      </c:layout>
      <c:overlay val="0"/>
      <c:spPr>
        <a:noFill/>
        <a:ln w="25400">
          <a:noFill/>
        </a:ln>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234617999130038E-2"/>
          <c:y val="4.2543084233812152E-2"/>
          <c:w val="0.90232417678638344"/>
          <c:h val="0.72823656310702933"/>
        </c:manualLayout>
      </c:layout>
      <c:barChart>
        <c:barDir val="col"/>
        <c:grouping val="percentStacked"/>
        <c:varyColors val="0"/>
        <c:ser>
          <c:idx val="0"/>
          <c:order val="0"/>
          <c:tx>
            <c:strRef>
              <c:f>MOT__foreigners!$C$2</c:f>
              <c:strCache>
                <c:ptCount val="1"/>
                <c:pt idx="0">
                  <c:v>Heterosexual</c:v>
                </c:pt>
              </c:strCache>
            </c:strRef>
          </c:tx>
          <c:spPr>
            <a:solidFill>
              <a:srgbClr val="00A99A"/>
            </a:solidFill>
            <a:ln w="25400">
              <a:noFill/>
            </a:ln>
          </c:spPr>
          <c:invertIfNegative val="0"/>
          <c:cat>
            <c:numRef>
              <c:f>(MOT__foreigners!$G$1,MOT__foreigners!$L$1,MOT__foreigners!$Q$1,MOT__foreigners!$V$1,MOT__foreigners!$AA$1,MOT__foreigners!$AF$1,MOT__foreigners!$AM$1)</c:f>
              <c:numCache>
                <c:formatCode>General</c:formatCode>
                <c:ptCount val="7"/>
                <c:pt idx="0">
                  <c:v>1990</c:v>
                </c:pt>
                <c:pt idx="1">
                  <c:v>1995</c:v>
                </c:pt>
                <c:pt idx="2">
                  <c:v>2000</c:v>
                </c:pt>
                <c:pt idx="3">
                  <c:v>2005</c:v>
                </c:pt>
                <c:pt idx="4">
                  <c:v>2010</c:v>
                </c:pt>
                <c:pt idx="5">
                  <c:v>2015</c:v>
                </c:pt>
                <c:pt idx="6">
                  <c:v>2022</c:v>
                </c:pt>
              </c:numCache>
            </c:numRef>
          </c:cat>
          <c:val>
            <c:numRef>
              <c:f>(MOT__foreigners!$G$2,MOT__foreigners!$L$2,MOT__foreigners!$Q$2,MOT__foreigners!$V$2,MOT__foreigners!$AA$2,MOT__foreigners!$AF$2,MOT__foreigners!$AM$2)</c:f>
              <c:numCache>
                <c:formatCode>0</c:formatCode>
                <c:ptCount val="7"/>
                <c:pt idx="0">
                  <c:v>15</c:v>
                </c:pt>
                <c:pt idx="1">
                  <c:v>57</c:v>
                </c:pt>
                <c:pt idx="2">
                  <c:v>42</c:v>
                </c:pt>
                <c:pt idx="3">
                  <c:v>42</c:v>
                </c:pt>
                <c:pt idx="4">
                  <c:v>25</c:v>
                </c:pt>
                <c:pt idx="5">
                  <c:v>28</c:v>
                </c:pt>
                <c:pt idx="6" formatCode="General">
                  <c:v>24</c:v>
                </c:pt>
              </c:numCache>
            </c:numRef>
          </c:val>
          <c:extLst>
            <c:ext xmlns:c16="http://schemas.microsoft.com/office/drawing/2014/chart" uri="{C3380CC4-5D6E-409C-BE32-E72D297353CC}">
              <c16:uniqueId val="{00000000-B891-4B9C-97EC-3D167F8DFE98}"/>
            </c:ext>
          </c:extLst>
        </c:ser>
        <c:ser>
          <c:idx val="1"/>
          <c:order val="1"/>
          <c:tx>
            <c:strRef>
              <c:f>MOT__foreigners!$C$3</c:f>
              <c:strCache>
                <c:ptCount val="1"/>
                <c:pt idx="0">
                  <c:v>Homosexual</c:v>
                </c:pt>
              </c:strCache>
            </c:strRef>
          </c:tx>
          <c:spPr>
            <a:solidFill>
              <a:srgbClr val="FF5050"/>
            </a:solidFill>
            <a:ln w="25400">
              <a:noFill/>
            </a:ln>
          </c:spPr>
          <c:invertIfNegative val="0"/>
          <c:dLbls>
            <c:dLbl>
              <c:idx val="0"/>
              <c:tx>
                <c:rich>
                  <a:bodyPr/>
                  <a:lstStyle/>
                  <a:p>
                    <a:r>
                      <a:rPr lang="en-US"/>
                      <a:t>14%</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891-4B9C-97EC-3D167F8DFE98}"/>
                </c:ext>
              </c:extLst>
            </c:dLbl>
            <c:dLbl>
              <c:idx val="1"/>
              <c:tx>
                <c:rich>
                  <a:bodyPr/>
                  <a:lstStyle/>
                  <a:p>
                    <a:r>
                      <a:rPr lang="en-US"/>
                      <a:t>7%</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891-4B9C-97EC-3D167F8DFE98}"/>
                </c:ext>
              </c:extLst>
            </c:dLbl>
            <c:dLbl>
              <c:idx val="2"/>
              <c:tx>
                <c:rich>
                  <a:bodyPr/>
                  <a:lstStyle/>
                  <a:p>
                    <a:r>
                      <a:rPr lang="en-US"/>
                      <a:t>16%</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891-4B9C-97EC-3D167F8DFE98}"/>
                </c:ext>
              </c:extLst>
            </c:dLbl>
            <c:dLbl>
              <c:idx val="3"/>
              <c:tx>
                <c:rich>
                  <a:bodyPr rot="0" vert="horz"/>
                  <a:lstStyle/>
                  <a:p>
                    <a:pPr>
                      <a:defRPr/>
                    </a:pPr>
                    <a:r>
                      <a:rPr lang="en-US"/>
                      <a:t>16%</a:t>
                    </a:r>
                  </a:p>
                </c:rich>
              </c:tx>
              <c:numFmt formatCode="#,##0" sourceLinked="0"/>
              <c:spPr>
                <a:noFill/>
                <a:ln w="25400">
                  <a:noFill/>
                </a:ln>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4-B891-4B9C-97EC-3D167F8DFE98}"/>
                </c:ext>
              </c:extLst>
            </c:dLbl>
            <c:dLbl>
              <c:idx val="4"/>
              <c:tx>
                <c:rich>
                  <a:bodyPr/>
                  <a:lstStyle/>
                  <a:p>
                    <a:r>
                      <a:rPr lang="en-US"/>
                      <a:t>40%</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891-4B9C-97EC-3D167F8DFE98}"/>
                </c:ext>
              </c:extLst>
            </c:dLbl>
            <c:dLbl>
              <c:idx val="5"/>
              <c:tx>
                <c:rich>
                  <a:bodyPr/>
                  <a:lstStyle/>
                  <a:p>
                    <a:r>
                      <a:rPr lang="en-US"/>
                      <a:t>50%</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891-4B9C-97EC-3D167F8DFE98}"/>
                </c:ext>
              </c:extLst>
            </c:dLbl>
            <c:dLbl>
              <c:idx val="6"/>
              <c:tx>
                <c:rich>
                  <a:bodyPr/>
                  <a:lstStyle/>
                  <a:p>
                    <a:r>
                      <a:rPr lang="en-US"/>
                      <a:t>55%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891-4B9C-97EC-3D167F8DFE98}"/>
                </c:ext>
              </c:extLst>
            </c:dLbl>
            <c:numFmt formatCode="#,##0" sourceLinked="0"/>
            <c:spPr>
              <a:noFill/>
              <a:ln w="25400">
                <a:noFill/>
              </a:ln>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(MOT__foreigners!$G$1,MOT__foreigners!$L$1,MOT__foreigners!$Q$1,MOT__foreigners!$V$1,MOT__foreigners!$AA$1,MOT__foreigners!$AF$1,MOT__foreigners!$AM$1)</c:f>
              <c:numCache>
                <c:formatCode>General</c:formatCode>
                <c:ptCount val="7"/>
                <c:pt idx="0">
                  <c:v>1990</c:v>
                </c:pt>
                <c:pt idx="1">
                  <c:v>1995</c:v>
                </c:pt>
                <c:pt idx="2">
                  <c:v>2000</c:v>
                </c:pt>
                <c:pt idx="3">
                  <c:v>2005</c:v>
                </c:pt>
                <c:pt idx="4">
                  <c:v>2010</c:v>
                </c:pt>
                <c:pt idx="5">
                  <c:v>2015</c:v>
                </c:pt>
                <c:pt idx="6">
                  <c:v>2022</c:v>
                </c:pt>
              </c:numCache>
            </c:numRef>
          </c:cat>
          <c:val>
            <c:numRef>
              <c:f>(MOT__foreigners!$G$3,MOT__foreigners!$L$3,MOT__foreigners!$Q$3,MOT__foreigners!$V$3,MOT__foreigners!$AA$3,MOT__foreigners!$AF$3,MOT__foreigners!$AM$3)</c:f>
              <c:numCache>
                <c:formatCode>0</c:formatCode>
                <c:ptCount val="7"/>
                <c:pt idx="0">
                  <c:v>4</c:v>
                </c:pt>
                <c:pt idx="1">
                  <c:v>8</c:v>
                </c:pt>
                <c:pt idx="2">
                  <c:v>15</c:v>
                </c:pt>
                <c:pt idx="3">
                  <c:v>15</c:v>
                </c:pt>
                <c:pt idx="4">
                  <c:v>31</c:v>
                </c:pt>
                <c:pt idx="5">
                  <c:v>54</c:v>
                </c:pt>
                <c:pt idx="6" formatCode="General">
                  <c:v>58</c:v>
                </c:pt>
              </c:numCache>
            </c:numRef>
          </c:val>
          <c:extLst>
            <c:ext xmlns:c16="http://schemas.microsoft.com/office/drawing/2014/chart" uri="{C3380CC4-5D6E-409C-BE32-E72D297353CC}">
              <c16:uniqueId val="{00000008-B891-4B9C-97EC-3D167F8DFE98}"/>
            </c:ext>
          </c:extLst>
        </c:ser>
        <c:ser>
          <c:idx val="2"/>
          <c:order val="2"/>
          <c:tx>
            <c:strRef>
              <c:f>MOT__foreigners!$C$4</c:f>
              <c:strCache>
                <c:ptCount val="1"/>
                <c:pt idx="0">
                  <c:v>Injecting drug use</c:v>
                </c:pt>
              </c:strCache>
            </c:strRef>
          </c:tx>
          <c:spPr>
            <a:solidFill>
              <a:srgbClr val="3399FF"/>
            </a:solidFill>
            <a:ln w="25400">
              <a:noFill/>
            </a:ln>
          </c:spPr>
          <c:invertIfNegative val="0"/>
          <c:cat>
            <c:numRef>
              <c:f>(MOT__foreigners!$G$1,MOT__foreigners!$L$1,MOT__foreigners!$Q$1,MOT__foreigners!$V$1,MOT__foreigners!$AA$1,MOT__foreigners!$AF$1,MOT__foreigners!$AM$1)</c:f>
              <c:numCache>
                <c:formatCode>General</c:formatCode>
                <c:ptCount val="7"/>
                <c:pt idx="0">
                  <c:v>1990</c:v>
                </c:pt>
                <c:pt idx="1">
                  <c:v>1995</c:v>
                </c:pt>
                <c:pt idx="2">
                  <c:v>2000</c:v>
                </c:pt>
                <c:pt idx="3">
                  <c:v>2005</c:v>
                </c:pt>
                <c:pt idx="4">
                  <c:v>2010</c:v>
                </c:pt>
                <c:pt idx="5">
                  <c:v>2015</c:v>
                </c:pt>
                <c:pt idx="6">
                  <c:v>2022</c:v>
                </c:pt>
              </c:numCache>
            </c:numRef>
          </c:cat>
          <c:val>
            <c:numRef>
              <c:f>(MOT__foreigners!$G$4,MOT__foreigners!$L$4,MOT__foreigners!$Q$4,MOT__foreigners!$V$4,MOT__foreigners!$AA$4,MOT__foreigners!$AF$4,MOT__foreigners!$AM$4)</c:f>
              <c:numCache>
                <c:formatCode>0</c:formatCode>
                <c:ptCount val="7"/>
                <c:pt idx="0">
                  <c:v>0</c:v>
                </c:pt>
                <c:pt idx="1">
                  <c:v>0</c:v>
                </c:pt>
                <c:pt idx="2">
                  <c:v>1</c:v>
                </c:pt>
                <c:pt idx="3">
                  <c:v>1</c:v>
                </c:pt>
                <c:pt idx="4">
                  <c:v>1</c:v>
                </c:pt>
                <c:pt idx="5">
                  <c:v>1</c:v>
                </c:pt>
                <c:pt idx="6" formatCode="General">
                  <c:v>0</c:v>
                </c:pt>
              </c:numCache>
            </c:numRef>
          </c:val>
          <c:extLst>
            <c:ext xmlns:c16="http://schemas.microsoft.com/office/drawing/2014/chart" uri="{C3380CC4-5D6E-409C-BE32-E72D297353CC}">
              <c16:uniqueId val="{00000009-B891-4B9C-97EC-3D167F8DFE98}"/>
            </c:ext>
          </c:extLst>
        </c:ser>
        <c:ser>
          <c:idx val="3"/>
          <c:order val="3"/>
          <c:tx>
            <c:strRef>
              <c:f>MOT__foreigners!$C$5</c:f>
              <c:strCache>
                <c:ptCount val="1"/>
                <c:pt idx="0">
                  <c:v>Others </c:v>
                </c:pt>
              </c:strCache>
            </c:strRef>
          </c:tx>
          <c:spPr>
            <a:solidFill>
              <a:sysClr val="window" lastClr="FFFFFF">
                <a:lumMod val="65000"/>
              </a:sysClr>
            </a:solidFill>
            <a:ln>
              <a:noFill/>
            </a:ln>
            <a:effectLst/>
          </c:spPr>
          <c:invertIfNegative val="0"/>
          <c:cat>
            <c:numRef>
              <c:f>(MOT__foreigners!$G$1,MOT__foreigners!$L$1,MOT__foreigners!$Q$1,MOT__foreigners!$V$1,MOT__foreigners!$AA$1,MOT__foreigners!$AF$1,MOT__foreigners!$AM$1)</c:f>
              <c:numCache>
                <c:formatCode>General</c:formatCode>
                <c:ptCount val="7"/>
                <c:pt idx="0">
                  <c:v>1990</c:v>
                </c:pt>
                <c:pt idx="1">
                  <c:v>1995</c:v>
                </c:pt>
                <c:pt idx="2">
                  <c:v>2000</c:v>
                </c:pt>
                <c:pt idx="3">
                  <c:v>2005</c:v>
                </c:pt>
                <c:pt idx="4">
                  <c:v>2010</c:v>
                </c:pt>
                <c:pt idx="5">
                  <c:v>2015</c:v>
                </c:pt>
                <c:pt idx="6">
                  <c:v>2022</c:v>
                </c:pt>
              </c:numCache>
            </c:numRef>
          </c:cat>
          <c:val>
            <c:numRef>
              <c:f>(MOT__foreigners!$G$5,MOT__foreigners!$L$5,MOT__foreigners!$Q$5,MOT__foreigners!$V$5,MOT__foreigners!$AA$5,MOT__foreigners!$AF$5,MOT__foreigners!$AM$5)</c:f>
              <c:numCache>
                <c:formatCode>0</c:formatCode>
                <c:ptCount val="7"/>
                <c:pt idx="0">
                  <c:v>10</c:v>
                </c:pt>
                <c:pt idx="1">
                  <c:v>46</c:v>
                </c:pt>
                <c:pt idx="2">
                  <c:v>38</c:v>
                </c:pt>
                <c:pt idx="3">
                  <c:v>35</c:v>
                </c:pt>
                <c:pt idx="4">
                  <c:v>23</c:v>
                </c:pt>
                <c:pt idx="5">
                  <c:v>27</c:v>
                </c:pt>
                <c:pt idx="6">
                  <c:v>23</c:v>
                </c:pt>
              </c:numCache>
            </c:numRef>
          </c:val>
          <c:extLst>
            <c:ext xmlns:c16="http://schemas.microsoft.com/office/drawing/2014/chart" uri="{C3380CC4-5D6E-409C-BE32-E72D297353CC}">
              <c16:uniqueId val="{0000000A-B891-4B9C-97EC-3D167F8DFE98}"/>
            </c:ext>
          </c:extLst>
        </c:ser>
        <c:dLbls>
          <c:showLegendKey val="0"/>
          <c:showVal val="0"/>
          <c:showCatName val="0"/>
          <c:showSerName val="0"/>
          <c:showPercent val="0"/>
          <c:showBubbleSize val="0"/>
        </c:dLbls>
        <c:gapWidth val="42"/>
        <c:overlap val="100"/>
        <c:axId val="153179264"/>
        <c:axId val="153180800"/>
      </c:barChart>
      <c:catAx>
        <c:axId val="15317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53180800"/>
        <c:crosses val="autoZero"/>
        <c:auto val="1"/>
        <c:lblAlgn val="ctr"/>
        <c:lblOffset val="100"/>
        <c:noMultiLvlLbl val="0"/>
      </c:catAx>
      <c:valAx>
        <c:axId val="153180800"/>
        <c:scaling>
          <c:orientation val="minMax"/>
        </c:scaling>
        <c:delete val="0"/>
        <c:axPos val="l"/>
        <c:majorGridlines>
          <c:spPr>
            <a:ln w="15875" cap="flat" cmpd="sng" algn="ctr">
              <a:solidFill>
                <a:schemeClr val="tx1">
                  <a:lumMod val="15000"/>
                  <a:lumOff val="85000"/>
                </a:schemeClr>
              </a:solidFill>
              <a:prstDash val="sysDot"/>
              <a:round/>
            </a:ln>
            <a:effectLst/>
          </c:spPr>
        </c:majorGridlines>
        <c:numFmt formatCode="0%" sourceLinked="1"/>
        <c:majorTickMark val="none"/>
        <c:minorTickMark val="none"/>
        <c:tickLblPos val="nextTo"/>
        <c:spPr>
          <a:ln w="9525">
            <a:noFill/>
          </a:ln>
        </c:spPr>
        <c:txPr>
          <a:bodyPr rot="-60000000" vert="horz"/>
          <a:lstStyle/>
          <a:p>
            <a:pPr>
              <a:defRPr/>
            </a:pPr>
            <a:endParaRPr lang="en-US"/>
          </a:p>
        </c:txPr>
        <c:crossAx val="153179264"/>
        <c:crosses val="autoZero"/>
        <c:crossBetween val="between"/>
        <c:majorUnit val="0.5"/>
      </c:valAx>
      <c:spPr>
        <a:noFill/>
        <a:ln w="25400">
          <a:noFill/>
        </a:ln>
      </c:spPr>
    </c:plotArea>
    <c:legend>
      <c:legendPos val="b"/>
      <c:layout>
        <c:manualLayout>
          <c:xMode val="edge"/>
          <c:yMode val="edge"/>
          <c:x val="0.16550056114292386"/>
          <c:y val="0.90879578410248341"/>
          <c:w val="0.69889186041475615"/>
          <c:h val="7.129325603769808E-2"/>
        </c:manualLayout>
      </c:layout>
      <c:overlay val="0"/>
      <c:spPr>
        <a:noFill/>
        <a:ln w="25400">
          <a:noFill/>
        </a:ln>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116764906988657E-2"/>
          <c:y val="0.13061170420709428"/>
          <c:w val="0.6930818625144286"/>
          <c:h val="0.64574637745489227"/>
        </c:manualLayout>
      </c:layout>
      <c:barChart>
        <c:barDir val="col"/>
        <c:grouping val="percentStacked"/>
        <c:varyColors val="0"/>
        <c:ser>
          <c:idx val="1"/>
          <c:order val="0"/>
          <c:tx>
            <c:strRef>
              <c:f>'HIV cases_MOT'!$C$2</c:f>
              <c:strCache>
                <c:ptCount val="1"/>
                <c:pt idx="0">
                  <c:v>Heterosexual</c:v>
                </c:pt>
              </c:strCache>
            </c:strRef>
          </c:tx>
          <c:spPr>
            <a:solidFill>
              <a:srgbClr val="009999"/>
            </a:solidFill>
            <a:ln>
              <a:noFill/>
            </a:ln>
          </c:spPr>
          <c:invertIfNegative val="0"/>
          <c:cat>
            <c:strRef>
              <c:f>'HIV cases_MOT'!$A$3:$A$38</c:f>
              <c:strCache>
                <c:ptCount val="36"/>
                <c:pt idx="0">
                  <c:v>1987</c:v>
                </c:pt>
                <c:pt idx="3">
                  <c:v>1990</c:v>
                </c:pt>
                <c:pt idx="8">
                  <c:v>1995</c:v>
                </c:pt>
                <c:pt idx="13">
                  <c:v>2000</c:v>
                </c:pt>
                <c:pt idx="18">
                  <c:v>2005</c:v>
                </c:pt>
                <c:pt idx="23">
                  <c:v>2010</c:v>
                </c:pt>
                <c:pt idx="28">
                  <c:v>2015</c:v>
                </c:pt>
                <c:pt idx="33">
                  <c:v>2020</c:v>
                </c:pt>
                <c:pt idx="35">
                  <c:v>2022</c:v>
                </c:pt>
              </c:strCache>
            </c:strRef>
          </c:cat>
          <c:val>
            <c:numRef>
              <c:f>'HIV cases_MOT'!$C$3:$C$38</c:f>
              <c:numCache>
                <c:formatCode>General</c:formatCode>
                <c:ptCount val="36"/>
                <c:pt idx="0">
                  <c:v>21</c:v>
                </c:pt>
                <c:pt idx="1">
                  <c:v>6</c:v>
                </c:pt>
                <c:pt idx="2">
                  <c:v>36</c:v>
                </c:pt>
                <c:pt idx="3">
                  <c:v>26</c:v>
                </c:pt>
                <c:pt idx="4">
                  <c:v>114</c:v>
                </c:pt>
                <c:pt idx="5">
                  <c:v>232</c:v>
                </c:pt>
                <c:pt idx="6">
                  <c:v>136</c:v>
                </c:pt>
                <c:pt idx="7">
                  <c:v>148</c:v>
                </c:pt>
                <c:pt idx="8">
                  <c:v>147</c:v>
                </c:pt>
                <c:pt idx="9">
                  <c:v>169</c:v>
                </c:pt>
                <c:pt idx="10">
                  <c:v>186</c:v>
                </c:pt>
                <c:pt idx="11">
                  <c:v>179</c:v>
                </c:pt>
                <c:pt idx="12">
                  <c:v>207</c:v>
                </c:pt>
                <c:pt idx="13">
                  <c:v>169</c:v>
                </c:pt>
                <c:pt idx="14">
                  <c:v>213</c:v>
                </c:pt>
                <c:pt idx="15">
                  <c:v>203</c:v>
                </c:pt>
                <c:pt idx="16">
                  <c:v>178</c:v>
                </c:pt>
                <c:pt idx="17">
                  <c:v>200</c:v>
                </c:pt>
                <c:pt idx="18">
                  <c:v>203</c:v>
                </c:pt>
                <c:pt idx="19">
                  <c:v>223</c:v>
                </c:pt>
                <c:pt idx="20">
                  <c:v>221</c:v>
                </c:pt>
                <c:pt idx="21">
                  <c:v>220</c:v>
                </c:pt>
                <c:pt idx="22">
                  <c:v>210</c:v>
                </c:pt>
                <c:pt idx="23">
                  <c:v>195</c:v>
                </c:pt>
                <c:pt idx="24">
                  <c:v>206</c:v>
                </c:pt>
                <c:pt idx="25">
                  <c:v>180</c:v>
                </c:pt>
                <c:pt idx="26">
                  <c:v>194</c:v>
                </c:pt>
                <c:pt idx="27">
                  <c:v>179</c:v>
                </c:pt>
                <c:pt idx="28">
                  <c:v>196</c:v>
                </c:pt>
                <c:pt idx="29">
                  <c:v>170</c:v>
                </c:pt>
                <c:pt idx="30">
                  <c:v>149</c:v>
                </c:pt>
                <c:pt idx="31">
                  <c:v>157</c:v>
                </c:pt>
                <c:pt idx="32">
                  <c:v>136</c:v>
                </c:pt>
                <c:pt idx="33" formatCode="0">
                  <c:v>96</c:v>
                </c:pt>
                <c:pt idx="34" formatCode="0">
                  <c:v>91</c:v>
                </c:pt>
                <c:pt idx="35" formatCode="0">
                  <c:v>100</c:v>
                </c:pt>
              </c:numCache>
            </c:numRef>
          </c:val>
          <c:extLst>
            <c:ext xmlns:c16="http://schemas.microsoft.com/office/drawing/2014/chart" uri="{C3380CC4-5D6E-409C-BE32-E72D297353CC}">
              <c16:uniqueId val="{00000000-21BF-4F0B-9591-02F18EB441C7}"/>
            </c:ext>
          </c:extLst>
        </c:ser>
        <c:ser>
          <c:idx val="0"/>
          <c:order val="1"/>
          <c:tx>
            <c:strRef>
              <c:f>'HIV cases_MOT'!$B$2</c:f>
              <c:strCache>
                <c:ptCount val="1"/>
                <c:pt idx="0">
                  <c:v>Homosexual </c:v>
                </c:pt>
              </c:strCache>
            </c:strRef>
          </c:tx>
          <c:spPr>
            <a:solidFill>
              <a:srgbClr val="FF5050"/>
            </a:solidFill>
            <a:ln>
              <a:noFill/>
            </a:ln>
          </c:spPr>
          <c:invertIfNegative val="0"/>
          <c:cat>
            <c:strRef>
              <c:f>'HIV cases_MOT'!$A$3:$A$38</c:f>
              <c:strCache>
                <c:ptCount val="36"/>
                <c:pt idx="0">
                  <c:v>1987</c:v>
                </c:pt>
                <c:pt idx="3">
                  <c:v>1990</c:v>
                </c:pt>
                <c:pt idx="8">
                  <c:v>1995</c:v>
                </c:pt>
                <c:pt idx="13">
                  <c:v>2000</c:v>
                </c:pt>
                <c:pt idx="18">
                  <c:v>2005</c:v>
                </c:pt>
                <c:pt idx="23">
                  <c:v>2010</c:v>
                </c:pt>
                <c:pt idx="28">
                  <c:v>2015</c:v>
                </c:pt>
                <c:pt idx="33">
                  <c:v>2020</c:v>
                </c:pt>
                <c:pt idx="35">
                  <c:v>2022</c:v>
                </c:pt>
              </c:strCache>
            </c:strRef>
          </c:cat>
          <c:val>
            <c:numRef>
              <c:f>'HIV cases_MOT'!$B$3:$B$38</c:f>
              <c:numCache>
                <c:formatCode>General</c:formatCode>
                <c:ptCount val="36"/>
                <c:pt idx="0">
                  <c:v>25</c:v>
                </c:pt>
                <c:pt idx="1">
                  <c:v>12</c:v>
                </c:pt>
                <c:pt idx="2">
                  <c:v>35</c:v>
                </c:pt>
                <c:pt idx="3">
                  <c:v>20</c:v>
                </c:pt>
                <c:pt idx="4">
                  <c:v>25</c:v>
                </c:pt>
                <c:pt idx="5">
                  <c:v>44</c:v>
                </c:pt>
                <c:pt idx="6">
                  <c:v>45</c:v>
                </c:pt>
                <c:pt idx="7">
                  <c:v>77</c:v>
                </c:pt>
                <c:pt idx="8">
                  <c:v>68</c:v>
                </c:pt>
                <c:pt idx="9">
                  <c:v>102</c:v>
                </c:pt>
                <c:pt idx="10">
                  <c:v>121</c:v>
                </c:pt>
                <c:pt idx="11">
                  <c:v>134</c:v>
                </c:pt>
                <c:pt idx="12">
                  <c:v>201</c:v>
                </c:pt>
                <c:pt idx="13">
                  <c:v>218</c:v>
                </c:pt>
                <c:pt idx="14">
                  <c:v>314</c:v>
                </c:pt>
                <c:pt idx="15">
                  <c:v>329</c:v>
                </c:pt>
                <c:pt idx="16">
                  <c:v>356</c:v>
                </c:pt>
                <c:pt idx="17">
                  <c:v>468</c:v>
                </c:pt>
                <c:pt idx="18">
                  <c:v>529</c:v>
                </c:pt>
                <c:pt idx="19">
                  <c:v>604</c:v>
                </c:pt>
                <c:pt idx="20">
                  <c:v>729</c:v>
                </c:pt>
                <c:pt idx="21">
                  <c:v>779</c:v>
                </c:pt>
                <c:pt idx="22">
                  <c:v>694</c:v>
                </c:pt>
                <c:pt idx="23">
                  <c:v>744</c:v>
                </c:pt>
                <c:pt idx="24">
                  <c:v>722</c:v>
                </c:pt>
                <c:pt idx="25">
                  <c:v>724</c:v>
                </c:pt>
                <c:pt idx="26">
                  <c:v>780</c:v>
                </c:pt>
                <c:pt idx="27">
                  <c:v>789</c:v>
                </c:pt>
                <c:pt idx="28">
                  <c:v>691</c:v>
                </c:pt>
                <c:pt idx="29">
                  <c:v>735</c:v>
                </c:pt>
                <c:pt idx="30">
                  <c:v>709</c:v>
                </c:pt>
                <c:pt idx="31">
                  <c:v>670</c:v>
                </c:pt>
                <c:pt idx="32">
                  <c:v>651</c:v>
                </c:pt>
                <c:pt idx="33" formatCode="0">
                  <c:v>543</c:v>
                </c:pt>
                <c:pt idx="34" formatCode="0">
                  <c:v>531</c:v>
                </c:pt>
                <c:pt idx="35" formatCode="0">
                  <c:v>443</c:v>
                </c:pt>
              </c:numCache>
            </c:numRef>
          </c:val>
          <c:extLst>
            <c:ext xmlns:c16="http://schemas.microsoft.com/office/drawing/2014/chart" uri="{C3380CC4-5D6E-409C-BE32-E72D297353CC}">
              <c16:uniqueId val="{00000001-21BF-4F0B-9591-02F18EB441C7}"/>
            </c:ext>
          </c:extLst>
        </c:ser>
        <c:ser>
          <c:idx val="2"/>
          <c:order val="2"/>
          <c:tx>
            <c:strRef>
              <c:f>'HIV cases_MOT'!$D$2</c:f>
              <c:strCache>
                <c:ptCount val="1"/>
                <c:pt idx="0">
                  <c:v>Injecting drug use</c:v>
                </c:pt>
              </c:strCache>
            </c:strRef>
          </c:tx>
          <c:spPr>
            <a:solidFill>
              <a:srgbClr val="00B0F0"/>
            </a:solidFill>
            <a:ln>
              <a:noFill/>
            </a:ln>
          </c:spPr>
          <c:invertIfNegative val="0"/>
          <c:cat>
            <c:strRef>
              <c:f>'HIV cases_MOT'!$A$3:$A$38</c:f>
              <c:strCache>
                <c:ptCount val="36"/>
                <c:pt idx="0">
                  <c:v>1987</c:v>
                </c:pt>
                <c:pt idx="3">
                  <c:v>1990</c:v>
                </c:pt>
                <c:pt idx="8">
                  <c:v>1995</c:v>
                </c:pt>
                <c:pt idx="13">
                  <c:v>2000</c:v>
                </c:pt>
                <c:pt idx="18">
                  <c:v>2005</c:v>
                </c:pt>
                <c:pt idx="23">
                  <c:v>2010</c:v>
                </c:pt>
                <c:pt idx="28">
                  <c:v>2015</c:v>
                </c:pt>
                <c:pt idx="33">
                  <c:v>2020</c:v>
                </c:pt>
                <c:pt idx="35">
                  <c:v>2022</c:v>
                </c:pt>
              </c:strCache>
            </c:strRef>
          </c:cat>
          <c:val>
            <c:numRef>
              <c:f>'HIV cases_MOT'!$D$3:$D$38</c:f>
              <c:numCache>
                <c:formatCode>General</c:formatCode>
                <c:ptCount val="36"/>
                <c:pt idx="0">
                  <c:v>0</c:v>
                </c:pt>
                <c:pt idx="1">
                  <c:v>0</c:v>
                </c:pt>
                <c:pt idx="2">
                  <c:v>1</c:v>
                </c:pt>
                <c:pt idx="3">
                  <c:v>1</c:v>
                </c:pt>
                <c:pt idx="4">
                  <c:v>3</c:v>
                </c:pt>
                <c:pt idx="5">
                  <c:v>3</c:v>
                </c:pt>
                <c:pt idx="6">
                  <c:v>1</c:v>
                </c:pt>
                <c:pt idx="7">
                  <c:v>1</c:v>
                </c:pt>
                <c:pt idx="8">
                  <c:v>1</c:v>
                </c:pt>
                <c:pt idx="9">
                  <c:v>1</c:v>
                </c:pt>
                <c:pt idx="10">
                  <c:v>2</c:v>
                </c:pt>
                <c:pt idx="11">
                  <c:v>5</c:v>
                </c:pt>
                <c:pt idx="12">
                  <c:v>3</c:v>
                </c:pt>
                <c:pt idx="13">
                  <c:v>1</c:v>
                </c:pt>
                <c:pt idx="14">
                  <c:v>3</c:v>
                </c:pt>
                <c:pt idx="15">
                  <c:v>1</c:v>
                </c:pt>
                <c:pt idx="16">
                  <c:v>4</c:v>
                </c:pt>
                <c:pt idx="17">
                  <c:v>3</c:v>
                </c:pt>
                <c:pt idx="18">
                  <c:v>3</c:v>
                </c:pt>
                <c:pt idx="19">
                  <c:v>4</c:v>
                </c:pt>
                <c:pt idx="20">
                  <c:v>3</c:v>
                </c:pt>
                <c:pt idx="21">
                  <c:v>5</c:v>
                </c:pt>
                <c:pt idx="22">
                  <c:v>5</c:v>
                </c:pt>
                <c:pt idx="23">
                  <c:v>3</c:v>
                </c:pt>
                <c:pt idx="24">
                  <c:v>4</c:v>
                </c:pt>
                <c:pt idx="25">
                  <c:v>5</c:v>
                </c:pt>
                <c:pt idx="26">
                  <c:v>2</c:v>
                </c:pt>
                <c:pt idx="27">
                  <c:v>3</c:v>
                </c:pt>
                <c:pt idx="28">
                  <c:v>2</c:v>
                </c:pt>
                <c:pt idx="29">
                  <c:v>1</c:v>
                </c:pt>
                <c:pt idx="30">
                  <c:v>3</c:v>
                </c:pt>
                <c:pt idx="31">
                  <c:v>0</c:v>
                </c:pt>
                <c:pt idx="32">
                  <c:v>2</c:v>
                </c:pt>
                <c:pt idx="33" formatCode="0">
                  <c:v>5</c:v>
                </c:pt>
                <c:pt idx="34" formatCode="0">
                  <c:v>0</c:v>
                </c:pt>
                <c:pt idx="35" formatCode="0">
                  <c:v>0</c:v>
                </c:pt>
              </c:numCache>
            </c:numRef>
          </c:val>
          <c:extLst>
            <c:ext xmlns:c16="http://schemas.microsoft.com/office/drawing/2014/chart" uri="{C3380CC4-5D6E-409C-BE32-E72D297353CC}">
              <c16:uniqueId val="{00000002-21BF-4F0B-9591-02F18EB441C7}"/>
            </c:ext>
          </c:extLst>
        </c:ser>
        <c:ser>
          <c:idx val="3"/>
          <c:order val="3"/>
          <c:tx>
            <c:strRef>
              <c:f>'HIV cases_MOT'!$E$2</c:f>
              <c:strCache>
                <c:ptCount val="1"/>
                <c:pt idx="0">
                  <c:v>Mother-to-child transmission</c:v>
                </c:pt>
              </c:strCache>
            </c:strRef>
          </c:tx>
          <c:spPr>
            <a:solidFill>
              <a:srgbClr val="F79646"/>
            </a:solidFill>
            <a:ln>
              <a:noFill/>
            </a:ln>
          </c:spPr>
          <c:invertIfNegative val="0"/>
          <c:cat>
            <c:strRef>
              <c:f>'HIV cases_MOT'!$A$3:$A$38</c:f>
              <c:strCache>
                <c:ptCount val="36"/>
                <c:pt idx="0">
                  <c:v>1987</c:v>
                </c:pt>
                <c:pt idx="3">
                  <c:v>1990</c:v>
                </c:pt>
                <c:pt idx="8">
                  <c:v>1995</c:v>
                </c:pt>
                <c:pt idx="13">
                  <c:v>2000</c:v>
                </c:pt>
                <c:pt idx="18">
                  <c:v>2005</c:v>
                </c:pt>
                <c:pt idx="23">
                  <c:v>2010</c:v>
                </c:pt>
                <c:pt idx="28">
                  <c:v>2015</c:v>
                </c:pt>
                <c:pt idx="33">
                  <c:v>2020</c:v>
                </c:pt>
                <c:pt idx="35">
                  <c:v>2022</c:v>
                </c:pt>
              </c:strCache>
            </c:strRef>
          </c:cat>
          <c:val>
            <c:numRef>
              <c:f>'HIV cases_MOT'!$E$3:$E$38</c:f>
              <c:numCache>
                <c:formatCode>General</c:formatCode>
                <c:ptCount val="36"/>
                <c:pt idx="0">
                  <c:v>0</c:v>
                </c:pt>
                <c:pt idx="1">
                  <c:v>0</c:v>
                </c:pt>
                <c:pt idx="2">
                  <c:v>0</c:v>
                </c:pt>
                <c:pt idx="3">
                  <c:v>2</c:v>
                </c:pt>
                <c:pt idx="4">
                  <c:v>0</c:v>
                </c:pt>
                <c:pt idx="5">
                  <c:v>1</c:v>
                </c:pt>
                <c:pt idx="6">
                  <c:v>1</c:v>
                </c:pt>
                <c:pt idx="7">
                  <c:v>2</c:v>
                </c:pt>
                <c:pt idx="8">
                  <c:v>3</c:v>
                </c:pt>
                <c:pt idx="9">
                  <c:v>8</c:v>
                </c:pt>
                <c:pt idx="10">
                  <c:v>2</c:v>
                </c:pt>
                <c:pt idx="11">
                  <c:v>1</c:v>
                </c:pt>
                <c:pt idx="12">
                  <c:v>2</c:v>
                </c:pt>
                <c:pt idx="13">
                  <c:v>3</c:v>
                </c:pt>
                <c:pt idx="14">
                  <c:v>1</c:v>
                </c:pt>
                <c:pt idx="15">
                  <c:v>3</c:v>
                </c:pt>
                <c:pt idx="16">
                  <c:v>0</c:v>
                </c:pt>
                <c:pt idx="17">
                  <c:v>1</c:v>
                </c:pt>
                <c:pt idx="18">
                  <c:v>1</c:v>
                </c:pt>
                <c:pt idx="19">
                  <c:v>1</c:v>
                </c:pt>
                <c:pt idx="20">
                  <c:v>0</c:v>
                </c:pt>
                <c:pt idx="21">
                  <c:v>0</c:v>
                </c:pt>
                <c:pt idx="22">
                  <c:v>0</c:v>
                </c:pt>
                <c:pt idx="23">
                  <c:v>3</c:v>
                </c:pt>
                <c:pt idx="24">
                  <c:v>1</c:v>
                </c:pt>
                <c:pt idx="25">
                  <c:v>0</c:v>
                </c:pt>
                <c:pt idx="26">
                  <c:v>1</c:v>
                </c:pt>
                <c:pt idx="27">
                  <c:v>1</c:v>
                </c:pt>
                <c:pt idx="28">
                  <c:v>1</c:v>
                </c:pt>
                <c:pt idx="29">
                  <c:v>0</c:v>
                </c:pt>
                <c:pt idx="30">
                  <c:v>3</c:v>
                </c:pt>
                <c:pt idx="31">
                  <c:v>1</c:v>
                </c:pt>
                <c:pt idx="32">
                  <c:v>0</c:v>
                </c:pt>
                <c:pt idx="33" formatCode="0">
                  <c:v>1</c:v>
                </c:pt>
                <c:pt idx="34" formatCode="0">
                  <c:v>1</c:v>
                </c:pt>
                <c:pt idx="35" formatCode="0">
                  <c:v>1</c:v>
                </c:pt>
              </c:numCache>
            </c:numRef>
          </c:val>
          <c:extLst>
            <c:ext xmlns:c16="http://schemas.microsoft.com/office/drawing/2014/chart" uri="{C3380CC4-5D6E-409C-BE32-E72D297353CC}">
              <c16:uniqueId val="{00000003-21BF-4F0B-9591-02F18EB441C7}"/>
            </c:ext>
          </c:extLst>
        </c:ser>
        <c:ser>
          <c:idx val="4"/>
          <c:order val="4"/>
          <c:tx>
            <c:strRef>
              <c:f>'HIV cases_MOT'!$F$2</c:f>
              <c:strCache>
                <c:ptCount val="1"/>
                <c:pt idx="0">
                  <c:v>Others </c:v>
                </c:pt>
              </c:strCache>
            </c:strRef>
          </c:tx>
          <c:spPr>
            <a:solidFill>
              <a:srgbClr val="8064A2">
                <a:lumMod val="75000"/>
              </a:srgbClr>
            </a:solidFill>
            <a:ln>
              <a:noFill/>
            </a:ln>
          </c:spPr>
          <c:invertIfNegative val="0"/>
          <c:cat>
            <c:strRef>
              <c:f>'HIV cases_MOT'!$A$3:$A$38</c:f>
              <c:strCache>
                <c:ptCount val="36"/>
                <c:pt idx="0">
                  <c:v>1987</c:v>
                </c:pt>
                <c:pt idx="3">
                  <c:v>1990</c:v>
                </c:pt>
                <c:pt idx="8">
                  <c:v>1995</c:v>
                </c:pt>
                <c:pt idx="13">
                  <c:v>2000</c:v>
                </c:pt>
                <c:pt idx="18">
                  <c:v>2005</c:v>
                </c:pt>
                <c:pt idx="23">
                  <c:v>2010</c:v>
                </c:pt>
                <c:pt idx="28">
                  <c:v>2015</c:v>
                </c:pt>
                <c:pt idx="33">
                  <c:v>2020</c:v>
                </c:pt>
                <c:pt idx="35">
                  <c:v>2022</c:v>
                </c:pt>
              </c:strCache>
            </c:strRef>
          </c:cat>
          <c:val>
            <c:numRef>
              <c:f>'HIV cases_MOT'!$F$3:$F$38</c:f>
              <c:numCache>
                <c:formatCode>General</c:formatCode>
                <c:ptCount val="36"/>
                <c:pt idx="0">
                  <c:v>7</c:v>
                </c:pt>
                <c:pt idx="1">
                  <c:v>5</c:v>
                </c:pt>
                <c:pt idx="2">
                  <c:v>5</c:v>
                </c:pt>
                <c:pt idx="3">
                  <c:v>4</c:v>
                </c:pt>
                <c:pt idx="4">
                  <c:v>1</c:v>
                </c:pt>
                <c:pt idx="5">
                  <c:v>6</c:v>
                </c:pt>
                <c:pt idx="6">
                  <c:v>4</c:v>
                </c:pt>
                <c:pt idx="7">
                  <c:v>2</c:v>
                </c:pt>
                <c:pt idx="8">
                  <c:v>3</c:v>
                </c:pt>
                <c:pt idx="9">
                  <c:v>4</c:v>
                </c:pt>
                <c:pt idx="10">
                  <c:v>8</c:v>
                </c:pt>
                <c:pt idx="11">
                  <c:v>2</c:v>
                </c:pt>
                <c:pt idx="12">
                  <c:v>13</c:v>
                </c:pt>
                <c:pt idx="13">
                  <c:v>10</c:v>
                </c:pt>
                <c:pt idx="14">
                  <c:v>12</c:v>
                </c:pt>
                <c:pt idx="15">
                  <c:v>5</c:v>
                </c:pt>
                <c:pt idx="16">
                  <c:v>18</c:v>
                </c:pt>
                <c:pt idx="17">
                  <c:v>20</c:v>
                </c:pt>
                <c:pt idx="18">
                  <c:v>11</c:v>
                </c:pt>
                <c:pt idx="19">
                  <c:v>40</c:v>
                </c:pt>
                <c:pt idx="20">
                  <c:v>25</c:v>
                </c:pt>
                <c:pt idx="21">
                  <c:v>29</c:v>
                </c:pt>
                <c:pt idx="22">
                  <c:v>34</c:v>
                </c:pt>
                <c:pt idx="23">
                  <c:v>38</c:v>
                </c:pt>
                <c:pt idx="24">
                  <c:v>32</c:v>
                </c:pt>
                <c:pt idx="25">
                  <c:v>18</c:v>
                </c:pt>
                <c:pt idx="26">
                  <c:v>23</c:v>
                </c:pt>
                <c:pt idx="27">
                  <c:v>24</c:v>
                </c:pt>
                <c:pt idx="28">
                  <c:v>21</c:v>
                </c:pt>
                <c:pt idx="29">
                  <c:v>23</c:v>
                </c:pt>
                <c:pt idx="30">
                  <c:v>22</c:v>
                </c:pt>
                <c:pt idx="31">
                  <c:v>24</c:v>
                </c:pt>
                <c:pt idx="32">
                  <c:v>38</c:v>
                </c:pt>
                <c:pt idx="33" formatCode="0">
                  <c:v>34</c:v>
                </c:pt>
                <c:pt idx="34" formatCode="0">
                  <c:v>41</c:v>
                </c:pt>
                <c:pt idx="35" formatCode="0">
                  <c:v>32</c:v>
                </c:pt>
              </c:numCache>
            </c:numRef>
          </c:val>
          <c:extLst>
            <c:ext xmlns:c16="http://schemas.microsoft.com/office/drawing/2014/chart" uri="{C3380CC4-5D6E-409C-BE32-E72D297353CC}">
              <c16:uniqueId val="{00000004-21BF-4F0B-9591-02F18EB441C7}"/>
            </c:ext>
          </c:extLst>
        </c:ser>
        <c:ser>
          <c:idx val="5"/>
          <c:order val="5"/>
          <c:tx>
            <c:strRef>
              <c:f>'HIV cases_MOT'!$G$2</c:f>
              <c:strCache>
                <c:ptCount val="1"/>
                <c:pt idx="0">
                  <c:v>Unknown</c:v>
                </c:pt>
              </c:strCache>
            </c:strRef>
          </c:tx>
          <c:spPr>
            <a:solidFill>
              <a:srgbClr val="8064A2">
                <a:lumMod val="40000"/>
                <a:lumOff val="60000"/>
              </a:srgbClr>
            </a:solidFill>
            <a:ln>
              <a:noFill/>
            </a:ln>
          </c:spPr>
          <c:invertIfNegative val="0"/>
          <c:cat>
            <c:strRef>
              <c:f>'HIV cases_MOT'!$A$3:$A$38</c:f>
              <c:strCache>
                <c:ptCount val="36"/>
                <c:pt idx="0">
                  <c:v>1987</c:v>
                </c:pt>
                <c:pt idx="3">
                  <c:v>1990</c:v>
                </c:pt>
                <c:pt idx="8">
                  <c:v>1995</c:v>
                </c:pt>
                <c:pt idx="13">
                  <c:v>2000</c:v>
                </c:pt>
                <c:pt idx="18">
                  <c:v>2005</c:v>
                </c:pt>
                <c:pt idx="23">
                  <c:v>2010</c:v>
                </c:pt>
                <c:pt idx="28">
                  <c:v>2015</c:v>
                </c:pt>
                <c:pt idx="33">
                  <c:v>2020</c:v>
                </c:pt>
                <c:pt idx="35">
                  <c:v>2022</c:v>
                </c:pt>
              </c:strCache>
            </c:strRef>
          </c:cat>
          <c:val>
            <c:numRef>
              <c:f>'HIV cases_MOT'!$G$3:$G$38</c:f>
              <c:numCache>
                <c:formatCode>General</c:formatCode>
                <c:ptCount val="36"/>
                <c:pt idx="0">
                  <c:v>2</c:v>
                </c:pt>
                <c:pt idx="1">
                  <c:v>0</c:v>
                </c:pt>
                <c:pt idx="2">
                  <c:v>3</c:v>
                </c:pt>
                <c:pt idx="3">
                  <c:v>13</c:v>
                </c:pt>
                <c:pt idx="4">
                  <c:v>57</c:v>
                </c:pt>
                <c:pt idx="5">
                  <c:v>156</c:v>
                </c:pt>
                <c:pt idx="6">
                  <c:v>90</c:v>
                </c:pt>
                <c:pt idx="7">
                  <c:v>68</c:v>
                </c:pt>
                <c:pt idx="8">
                  <c:v>55</c:v>
                </c:pt>
                <c:pt idx="9">
                  <c:v>92</c:v>
                </c:pt>
                <c:pt idx="10">
                  <c:v>78</c:v>
                </c:pt>
                <c:pt idx="11">
                  <c:v>101</c:v>
                </c:pt>
                <c:pt idx="12">
                  <c:v>104</c:v>
                </c:pt>
                <c:pt idx="13">
                  <c:v>61</c:v>
                </c:pt>
                <c:pt idx="14">
                  <c:v>78</c:v>
                </c:pt>
                <c:pt idx="15">
                  <c:v>73</c:v>
                </c:pt>
                <c:pt idx="16">
                  <c:v>84</c:v>
                </c:pt>
                <c:pt idx="17">
                  <c:v>88</c:v>
                </c:pt>
                <c:pt idx="18">
                  <c:v>85</c:v>
                </c:pt>
                <c:pt idx="19">
                  <c:v>80</c:v>
                </c:pt>
                <c:pt idx="20">
                  <c:v>104</c:v>
                </c:pt>
                <c:pt idx="21">
                  <c:v>93</c:v>
                </c:pt>
                <c:pt idx="22">
                  <c:v>78</c:v>
                </c:pt>
                <c:pt idx="23">
                  <c:v>92</c:v>
                </c:pt>
                <c:pt idx="24">
                  <c:v>91</c:v>
                </c:pt>
                <c:pt idx="25">
                  <c:v>75</c:v>
                </c:pt>
                <c:pt idx="26">
                  <c:v>106</c:v>
                </c:pt>
                <c:pt idx="27">
                  <c:v>95</c:v>
                </c:pt>
                <c:pt idx="28">
                  <c:v>95</c:v>
                </c:pt>
                <c:pt idx="29">
                  <c:v>82</c:v>
                </c:pt>
                <c:pt idx="30">
                  <c:v>90</c:v>
                </c:pt>
                <c:pt idx="31">
                  <c:v>88</c:v>
                </c:pt>
                <c:pt idx="32">
                  <c:v>76</c:v>
                </c:pt>
                <c:pt idx="33" formatCode="0">
                  <c:v>71</c:v>
                </c:pt>
                <c:pt idx="34" formatCode="0">
                  <c:v>78</c:v>
                </c:pt>
                <c:pt idx="35" formatCode="0">
                  <c:v>56</c:v>
                </c:pt>
              </c:numCache>
            </c:numRef>
          </c:val>
          <c:extLst>
            <c:ext xmlns:c16="http://schemas.microsoft.com/office/drawing/2014/chart" uri="{C3380CC4-5D6E-409C-BE32-E72D297353CC}">
              <c16:uniqueId val="{00000005-21BF-4F0B-9591-02F18EB441C7}"/>
            </c:ext>
          </c:extLst>
        </c:ser>
        <c:dLbls>
          <c:showLegendKey val="0"/>
          <c:showVal val="0"/>
          <c:showCatName val="0"/>
          <c:showSerName val="0"/>
          <c:showPercent val="0"/>
          <c:showBubbleSize val="0"/>
        </c:dLbls>
        <c:gapWidth val="80"/>
        <c:overlap val="100"/>
        <c:axId val="152846336"/>
        <c:axId val="152847872"/>
      </c:barChart>
      <c:catAx>
        <c:axId val="152846336"/>
        <c:scaling>
          <c:orientation val="minMax"/>
        </c:scaling>
        <c:delete val="0"/>
        <c:axPos val="b"/>
        <c:numFmt formatCode="General" sourceLinked="0"/>
        <c:majorTickMark val="out"/>
        <c:minorTickMark val="none"/>
        <c:tickLblPos val="nextTo"/>
        <c:crossAx val="152847872"/>
        <c:crosses val="autoZero"/>
        <c:auto val="1"/>
        <c:lblAlgn val="ctr"/>
        <c:lblOffset val="100"/>
        <c:tickLblSkip val="1"/>
        <c:noMultiLvlLbl val="0"/>
      </c:catAx>
      <c:valAx>
        <c:axId val="152847872"/>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spPr>
          <a:ln>
            <a:noFill/>
          </a:ln>
        </c:spPr>
        <c:crossAx val="152846336"/>
        <c:crosses val="autoZero"/>
        <c:crossBetween val="between"/>
        <c:majorUnit val="0.2"/>
      </c:valAx>
    </c:plotArea>
    <c:legend>
      <c:legendPos val="r"/>
      <c:layout>
        <c:manualLayout>
          <c:xMode val="edge"/>
          <c:yMode val="edge"/>
          <c:x val="0.77127894168680211"/>
          <c:y val="9.5614420822972765E-2"/>
          <c:w val="0.21717651759714093"/>
          <c:h val="0.73749323336054096"/>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097706339721476E-2"/>
          <c:y val="0.12052996875808887"/>
          <c:w val="0.69892063799318827"/>
          <c:h val="0.65871047356476831"/>
        </c:manualLayout>
      </c:layout>
      <c:barChart>
        <c:barDir val="col"/>
        <c:grouping val="percentStacked"/>
        <c:varyColors val="0"/>
        <c:ser>
          <c:idx val="0"/>
          <c:order val="0"/>
          <c:tx>
            <c:strRef>
              <c:f>'AIDS cases_MOT'!$B$2</c:f>
              <c:strCache>
                <c:ptCount val="1"/>
                <c:pt idx="0">
                  <c:v>Heterosexual</c:v>
                </c:pt>
              </c:strCache>
            </c:strRef>
          </c:tx>
          <c:spPr>
            <a:solidFill>
              <a:srgbClr val="009999"/>
            </a:solidFill>
            <a:ln>
              <a:noFill/>
            </a:ln>
          </c:spPr>
          <c:invertIfNegative val="0"/>
          <c:cat>
            <c:strRef>
              <c:f>'AIDS cases_MOT'!$A$3:$A$40</c:f>
              <c:strCache>
                <c:ptCount val="38"/>
                <c:pt idx="0">
                  <c:v>1985</c:v>
                </c:pt>
                <c:pt idx="5">
                  <c:v>1990</c:v>
                </c:pt>
                <c:pt idx="10">
                  <c:v>1995</c:v>
                </c:pt>
                <c:pt idx="15">
                  <c:v>2000</c:v>
                </c:pt>
                <c:pt idx="20">
                  <c:v>2005</c:v>
                </c:pt>
                <c:pt idx="25">
                  <c:v>2010</c:v>
                </c:pt>
                <c:pt idx="30">
                  <c:v>2015</c:v>
                </c:pt>
                <c:pt idx="35">
                  <c:v>2020</c:v>
                </c:pt>
                <c:pt idx="37">
                  <c:v>2022</c:v>
                </c:pt>
              </c:strCache>
            </c:strRef>
          </c:cat>
          <c:val>
            <c:numRef>
              <c:f>'AIDS cases_MOT'!$B$3:$B$40</c:f>
              <c:numCache>
                <c:formatCode>General</c:formatCode>
                <c:ptCount val="38"/>
                <c:pt idx="0">
                  <c:v>0</c:v>
                </c:pt>
                <c:pt idx="1">
                  <c:v>0</c:v>
                </c:pt>
                <c:pt idx="2">
                  <c:v>5</c:v>
                </c:pt>
                <c:pt idx="3">
                  <c:v>6</c:v>
                </c:pt>
                <c:pt idx="4">
                  <c:v>4</c:v>
                </c:pt>
                <c:pt idx="5">
                  <c:v>8</c:v>
                </c:pt>
                <c:pt idx="6">
                  <c:v>9</c:v>
                </c:pt>
                <c:pt idx="7">
                  <c:v>21</c:v>
                </c:pt>
                <c:pt idx="8">
                  <c:v>34</c:v>
                </c:pt>
                <c:pt idx="9">
                  <c:v>46</c:v>
                </c:pt>
                <c:pt idx="10">
                  <c:v>80</c:v>
                </c:pt>
                <c:pt idx="11">
                  <c:v>118</c:v>
                </c:pt>
                <c:pt idx="12">
                  <c:v>126</c:v>
                </c:pt>
                <c:pt idx="13">
                  <c:v>104</c:v>
                </c:pt>
                <c:pt idx="14">
                  <c:v>165</c:v>
                </c:pt>
                <c:pt idx="15">
                  <c:v>162</c:v>
                </c:pt>
                <c:pt idx="16">
                  <c:v>139</c:v>
                </c:pt>
                <c:pt idx="17">
                  <c:v>133</c:v>
                </c:pt>
                <c:pt idx="18">
                  <c:v>131</c:v>
                </c:pt>
                <c:pt idx="19">
                  <c:v>135</c:v>
                </c:pt>
                <c:pt idx="20">
                  <c:v>134</c:v>
                </c:pt>
                <c:pt idx="21">
                  <c:v>140</c:v>
                </c:pt>
                <c:pt idx="22">
                  <c:v>154</c:v>
                </c:pt>
                <c:pt idx="23">
                  <c:v>147</c:v>
                </c:pt>
                <c:pt idx="24">
                  <c:v>132</c:v>
                </c:pt>
                <c:pt idx="25">
                  <c:v>127</c:v>
                </c:pt>
                <c:pt idx="26">
                  <c:v>124</c:v>
                </c:pt>
                <c:pt idx="27">
                  <c:v>114</c:v>
                </c:pt>
                <c:pt idx="28">
                  <c:v>116</c:v>
                </c:pt>
                <c:pt idx="29">
                  <c:v>120</c:v>
                </c:pt>
                <c:pt idx="30" formatCode="0">
                  <c:v>95</c:v>
                </c:pt>
                <c:pt idx="31" formatCode="0">
                  <c:v>114</c:v>
                </c:pt>
                <c:pt idx="32">
                  <c:v>99</c:v>
                </c:pt>
                <c:pt idx="33">
                  <c:v>89</c:v>
                </c:pt>
                <c:pt idx="34" formatCode="0">
                  <c:v>56</c:v>
                </c:pt>
                <c:pt idx="35" formatCode="0">
                  <c:v>57</c:v>
                </c:pt>
                <c:pt idx="36" formatCode="0">
                  <c:v>53</c:v>
                </c:pt>
                <c:pt idx="37" formatCode="0">
                  <c:v>53</c:v>
                </c:pt>
              </c:numCache>
            </c:numRef>
          </c:val>
          <c:extLst>
            <c:ext xmlns:c16="http://schemas.microsoft.com/office/drawing/2014/chart" uri="{C3380CC4-5D6E-409C-BE32-E72D297353CC}">
              <c16:uniqueId val="{00000000-BBDA-45C4-8B99-F063713574BF}"/>
            </c:ext>
          </c:extLst>
        </c:ser>
        <c:ser>
          <c:idx val="1"/>
          <c:order val="1"/>
          <c:tx>
            <c:strRef>
              <c:f>'AIDS cases_MOT'!$C$2</c:f>
              <c:strCache>
                <c:ptCount val="1"/>
                <c:pt idx="0">
                  <c:v>Homosexual </c:v>
                </c:pt>
              </c:strCache>
            </c:strRef>
          </c:tx>
          <c:spPr>
            <a:solidFill>
              <a:srgbClr val="FF5050"/>
            </a:solidFill>
            <a:ln>
              <a:noFill/>
            </a:ln>
          </c:spPr>
          <c:invertIfNegative val="0"/>
          <c:cat>
            <c:strRef>
              <c:f>'AIDS cases_MOT'!$A$3:$A$40</c:f>
              <c:strCache>
                <c:ptCount val="38"/>
                <c:pt idx="0">
                  <c:v>1985</c:v>
                </c:pt>
                <c:pt idx="5">
                  <c:v>1990</c:v>
                </c:pt>
                <c:pt idx="10">
                  <c:v>1995</c:v>
                </c:pt>
                <c:pt idx="15">
                  <c:v>2000</c:v>
                </c:pt>
                <c:pt idx="20">
                  <c:v>2005</c:v>
                </c:pt>
                <c:pt idx="25">
                  <c:v>2010</c:v>
                </c:pt>
                <c:pt idx="30">
                  <c:v>2015</c:v>
                </c:pt>
                <c:pt idx="35">
                  <c:v>2020</c:v>
                </c:pt>
                <c:pt idx="37">
                  <c:v>2022</c:v>
                </c:pt>
              </c:strCache>
            </c:strRef>
          </c:cat>
          <c:val>
            <c:numRef>
              <c:f>'AIDS cases_MOT'!$C$3:$C$40</c:f>
              <c:numCache>
                <c:formatCode>General</c:formatCode>
                <c:ptCount val="38"/>
                <c:pt idx="0">
                  <c:v>6</c:v>
                </c:pt>
                <c:pt idx="1">
                  <c:v>4</c:v>
                </c:pt>
                <c:pt idx="2">
                  <c:v>8</c:v>
                </c:pt>
                <c:pt idx="3">
                  <c:v>6</c:v>
                </c:pt>
                <c:pt idx="4">
                  <c:v>12</c:v>
                </c:pt>
                <c:pt idx="5">
                  <c:v>10</c:v>
                </c:pt>
                <c:pt idx="6">
                  <c:v>18</c:v>
                </c:pt>
                <c:pt idx="7">
                  <c:v>14</c:v>
                </c:pt>
                <c:pt idx="8">
                  <c:v>16</c:v>
                </c:pt>
                <c:pt idx="9">
                  <c:v>45</c:v>
                </c:pt>
                <c:pt idx="10">
                  <c:v>40</c:v>
                </c:pt>
                <c:pt idx="11">
                  <c:v>49</c:v>
                </c:pt>
                <c:pt idx="12">
                  <c:v>35</c:v>
                </c:pt>
                <c:pt idx="13">
                  <c:v>46</c:v>
                </c:pt>
                <c:pt idx="14">
                  <c:v>55</c:v>
                </c:pt>
                <c:pt idx="15">
                  <c:v>73</c:v>
                </c:pt>
                <c:pt idx="16">
                  <c:v>91</c:v>
                </c:pt>
                <c:pt idx="17">
                  <c:v>84</c:v>
                </c:pt>
                <c:pt idx="18">
                  <c:v>96</c:v>
                </c:pt>
                <c:pt idx="19">
                  <c:v>141</c:v>
                </c:pt>
                <c:pt idx="20">
                  <c:v>135</c:v>
                </c:pt>
                <c:pt idx="21">
                  <c:v>164</c:v>
                </c:pt>
                <c:pt idx="22">
                  <c:v>157</c:v>
                </c:pt>
                <c:pt idx="23">
                  <c:v>189</c:v>
                </c:pt>
                <c:pt idx="24">
                  <c:v>210</c:v>
                </c:pt>
                <c:pt idx="25">
                  <c:v>230</c:v>
                </c:pt>
                <c:pt idx="26">
                  <c:v>262</c:v>
                </c:pt>
                <c:pt idx="27">
                  <c:v>238</c:v>
                </c:pt>
                <c:pt idx="28">
                  <c:v>273</c:v>
                </c:pt>
                <c:pt idx="29">
                  <c:v>258</c:v>
                </c:pt>
                <c:pt idx="30" formatCode="0">
                  <c:v>250</c:v>
                </c:pt>
                <c:pt idx="31" formatCode="0">
                  <c:v>241</c:v>
                </c:pt>
                <c:pt idx="32">
                  <c:v>226</c:v>
                </c:pt>
                <c:pt idx="33">
                  <c:v>205</c:v>
                </c:pt>
                <c:pt idx="34" formatCode="0">
                  <c:v>180</c:v>
                </c:pt>
                <c:pt idx="35" formatCode="0">
                  <c:v>190</c:v>
                </c:pt>
                <c:pt idx="36" formatCode="0">
                  <c:v>162</c:v>
                </c:pt>
                <c:pt idx="37" formatCode="0">
                  <c:v>127</c:v>
                </c:pt>
              </c:numCache>
            </c:numRef>
          </c:val>
          <c:extLst>
            <c:ext xmlns:c16="http://schemas.microsoft.com/office/drawing/2014/chart" uri="{C3380CC4-5D6E-409C-BE32-E72D297353CC}">
              <c16:uniqueId val="{00000001-BBDA-45C4-8B99-F063713574BF}"/>
            </c:ext>
          </c:extLst>
        </c:ser>
        <c:ser>
          <c:idx val="2"/>
          <c:order val="2"/>
          <c:tx>
            <c:strRef>
              <c:f>'AIDS cases_MOT'!$D$2</c:f>
              <c:strCache>
                <c:ptCount val="1"/>
                <c:pt idx="0">
                  <c:v>Injecting drug use</c:v>
                </c:pt>
              </c:strCache>
            </c:strRef>
          </c:tx>
          <c:spPr>
            <a:solidFill>
              <a:srgbClr val="00B0F0"/>
            </a:solidFill>
            <a:ln>
              <a:noFill/>
            </a:ln>
          </c:spPr>
          <c:invertIfNegative val="0"/>
          <c:cat>
            <c:strRef>
              <c:f>'AIDS cases_MOT'!$A$3:$A$40</c:f>
              <c:strCache>
                <c:ptCount val="38"/>
                <c:pt idx="0">
                  <c:v>1985</c:v>
                </c:pt>
                <c:pt idx="5">
                  <c:v>1990</c:v>
                </c:pt>
                <c:pt idx="10">
                  <c:v>1995</c:v>
                </c:pt>
                <c:pt idx="15">
                  <c:v>2000</c:v>
                </c:pt>
                <c:pt idx="20">
                  <c:v>2005</c:v>
                </c:pt>
                <c:pt idx="25">
                  <c:v>2010</c:v>
                </c:pt>
                <c:pt idx="30">
                  <c:v>2015</c:v>
                </c:pt>
                <c:pt idx="35">
                  <c:v>2020</c:v>
                </c:pt>
                <c:pt idx="37">
                  <c:v>2022</c:v>
                </c:pt>
              </c:strCache>
            </c:strRef>
          </c:cat>
          <c:val>
            <c:numRef>
              <c:f>'AIDS cases_MOT'!$D$3:$D$40</c:f>
              <c:numCache>
                <c:formatCode>General</c:formatCode>
                <c:ptCount val="38"/>
                <c:pt idx="0">
                  <c:v>0</c:v>
                </c:pt>
                <c:pt idx="1">
                  <c:v>0</c:v>
                </c:pt>
                <c:pt idx="2">
                  <c:v>0</c:v>
                </c:pt>
                <c:pt idx="3">
                  <c:v>0</c:v>
                </c:pt>
                <c:pt idx="4">
                  <c:v>0</c:v>
                </c:pt>
                <c:pt idx="5">
                  <c:v>1</c:v>
                </c:pt>
                <c:pt idx="6">
                  <c:v>0</c:v>
                </c:pt>
                <c:pt idx="7">
                  <c:v>0</c:v>
                </c:pt>
                <c:pt idx="8">
                  <c:v>1</c:v>
                </c:pt>
                <c:pt idx="9">
                  <c:v>2</c:v>
                </c:pt>
                <c:pt idx="10">
                  <c:v>1</c:v>
                </c:pt>
                <c:pt idx="11">
                  <c:v>4</c:v>
                </c:pt>
                <c:pt idx="12">
                  <c:v>2</c:v>
                </c:pt>
                <c:pt idx="13">
                  <c:v>2</c:v>
                </c:pt>
                <c:pt idx="14">
                  <c:v>1</c:v>
                </c:pt>
                <c:pt idx="15">
                  <c:v>1</c:v>
                </c:pt>
                <c:pt idx="16">
                  <c:v>0</c:v>
                </c:pt>
                <c:pt idx="17">
                  <c:v>2</c:v>
                </c:pt>
                <c:pt idx="18">
                  <c:v>2</c:v>
                </c:pt>
                <c:pt idx="19">
                  <c:v>2</c:v>
                </c:pt>
                <c:pt idx="20">
                  <c:v>7</c:v>
                </c:pt>
                <c:pt idx="21">
                  <c:v>3</c:v>
                </c:pt>
                <c:pt idx="22">
                  <c:v>3</c:v>
                </c:pt>
                <c:pt idx="23">
                  <c:v>5</c:v>
                </c:pt>
                <c:pt idx="24">
                  <c:v>3</c:v>
                </c:pt>
                <c:pt idx="25">
                  <c:v>4</c:v>
                </c:pt>
                <c:pt idx="26">
                  <c:v>1</c:v>
                </c:pt>
                <c:pt idx="27">
                  <c:v>3</c:v>
                </c:pt>
                <c:pt idx="28">
                  <c:v>3</c:v>
                </c:pt>
                <c:pt idx="29">
                  <c:v>4</c:v>
                </c:pt>
                <c:pt idx="30" formatCode="0">
                  <c:v>3</c:v>
                </c:pt>
                <c:pt idx="31" formatCode="0">
                  <c:v>1</c:v>
                </c:pt>
                <c:pt idx="32">
                  <c:v>1</c:v>
                </c:pt>
                <c:pt idx="33">
                  <c:v>2</c:v>
                </c:pt>
                <c:pt idx="34">
                  <c:v>1</c:v>
                </c:pt>
                <c:pt idx="35">
                  <c:v>3</c:v>
                </c:pt>
                <c:pt idx="36">
                  <c:v>1</c:v>
                </c:pt>
                <c:pt idx="37">
                  <c:v>1</c:v>
                </c:pt>
              </c:numCache>
            </c:numRef>
          </c:val>
          <c:extLst>
            <c:ext xmlns:c16="http://schemas.microsoft.com/office/drawing/2014/chart" uri="{C3380CC4-5D6E-409C-BE32-E72D297353CC}">
              <c16:uniqueId val="{00000002-BBDA-45C4-8B99-F063713574BF}"/>
            </c:ext>
          </c:extLst>
        </c:ser>
        <c:ser>
          <c:idx val="3"/>
          <c:order val="3"/>
          <c:tx>
            <c:strRef>
              <c:f>'AIDS cases_MOT'!$E$2</c:f>
              <c:strCache>
                <c:ptCount val="1"/>
                <c:pt idx="0">
                  <c:v>Mother-to-child transmission</c:v>
                </c:pt>
              </c:strCache>
            </c:strRef>
          </c:tx>
          <c:spPr>
            <a:solidFill>
              <a:srgbClr val="F79646"/>
            </a:solidFill>
            <a:ln>
              <a:noFill/>
            </a:ln>
          </c:spPr>
          <c:invertIfNegative val="0"/>
          <c:cat>
            <c:strRef>
              <c:f>'AIDS cases_MOT'!$A$3:$A$40</c:f>
              <c:strCache>
                <c:ptCount val="38"/>
                <c:pt idx="0">
                  <c:v>1985</c:v>
                </c:pt>
                <c:pt idx="5">
                  <c:v>1990</c:v>
                </c:pt>
                <c:pt idx="10">
                  <c:v>1995</c:v>
                </c:pt>
                <c:pt idx="15">
                  <c:v>2000</c:v>
                </c:pt>
                <c:pt idx="20">
                  <c:v>2005</c:v>
                </c:pt>
                <c:pt idx="25">
                  <c:v>2010</c:v>
                </c:pt>
                <c:pt idx="30">
                  <c:v>2015</c:v>
                </c:pt>
                <c:pt idx="35">
                  <c:v>2020</c:v>
                </c:pt>
                <c:pt idx="37">
                  <c:v>2022</c:v>
                </c:pt>
              </c:strCache>
            </c:strRef>
          </c:cat>
          <c:val>
            <c:numRef>
              <c:f>'AIDS cases_MOT'!$E$3:$E$40</c:f>
              <c:numCache>
                <c:formatCode>General</c:formatCode>
                <c:ptCount val="38"/>
                <c:pt idx="0">
                  <c:v>0</c:v>
                </c:pt>
                <c:pt idx="1">
                  <c:v>0</c:v>
                </c:pt>
                <c:pt idx="2">
                  <c:v>0</c:v>
                </c:pt>
                <c:pt idx="3">
                  <c:v>0</c:v>
                </c:pt>
                <c:pt idx="4">
                  <c:v>0</c:v>
                </c:pt>
                <c:pt idx="5">
                  <c:v>1</c:v>
                </c:pt>
                <c:pt idx="6">
                  <c:v>1</c:v>
                </c:pt>
                <c:pt idx="7">
                  <c:v>0</c:v>
                </c:pt>
                <c:pt idx="8">
                  <c:v>3</c:v>
                </c:pt>
                <c:pt idx="9">
                  <c:v>2</c:v>
                </c:pt>
                <c:pt idx="10">
                  <c:v>0</c:v>
                </c:pt>
                <c:pt idx="11">
                  <c:v>1</c:v>
                </c:pt>
                <c:pt idx="12">
                  <c:v>2</c:v>
                </c:pt>
                <c:pt idx="13">
                  <c:v>1</c:v>
                </c:pt>
                <c:pt idx="14">
                  <c:v>1</c:v>
                </c:pt>
                <c:pt idx="15">
                  <c:v>2</c:v>
                </c:pt>
                <c:pt idx="16">
                  <c:v>1</c:v>
                </c:pt>
                <c:pt idx="17">
                  <c:v>0</c:v>
                </c:pt>
                <c:pt idx="18">
                  <c:v>1</c:v>
                </c:pt>
                <c:pt idx="19">
                  <c:v>1</c:v>
                </c:pt>
                <c:pt idx="20">
                  <c:v>0</c:v>
                </c:pt>
                <c:pt idx="21">
                  <c:v>0</c:v>
                </c:pt>
                <c:pt idx="22">
                  <c:v>0</c:v>
                </c:pt>
                <c:pt idx="23">
                  <c:v>0</c:v>
                </c:pt>
                <c:pt idx="24">
                  <c:v>0</c:v>
                </c:pt>
                <c:pt idx="25">
                  <c:v>0</c:v>
                </c:pt>
                <c:pt idx="26">
                  <c:v>0</c:v>
                </c:pt>
                <c:pt idx="27">
                  <c:v>0</c:v>
                </c:pt>
                <c:pt idx="28">
                  <c:v>0</c:v>
                </c:pt>
                <c:pt idx="29">
                  <c:v>1</c:v>
                </c:pt>
                <c:pt idx="30" formatCode="0">
                  <c:v>0</c:v>
                </c:pt>
                <c:pt idx="31" formatCode="0">
                  <c:v>0</c:v>
                </c:pt>
                <c:pt idx="32">
                  <c:v>1</c:v>
                </c:pt>
                <c:pt idx="33">
                  <c:v>0</c:v>
                </c:pt>
                <c:pt idx="34">
                  <c:v>1</c:v>
                </c:pt>
                <c:pt idx="35" formatCode="0">
                  <c:v>0</c:v>
                </c:pt>
                <c:pt idx="36" formatCode="0">
                  <c:v>0</c:v>
                </c:pt>
                <c:pt idx="37" formatCode="0">
                  <c:v>0</c:v>
                </c:pt>
              </c:numCache>
            </c:numRef>
          </c:val>
          <c:extLst>
            <c:ext xmlns:c16="http://schemas.microsoft.com/office/drawing/2014/chart" uri="{C3380CC4-5D6E-409C-BE32-E72D297353CC}">
              <c16:uniqueId val="{00000003-BBDA-45C4-8B99-F063713574BF}"/>
            </c:ext>
          </c:extLst>
        </c:ser>
        <c:ser>
          <c:idx val="4"/>
          <c:order val="4"/>
          <c:tx>
            <c:strRef>
              <c:f>'AIDS cases_MOT'!$F$2</c:f>
              <c:strCache>
                <c:ptCount val="1"/>
                <c:pt idx="0">
                  <c:v>Others </c:v>
                </c:pt>
              </c:strCache>
            </c:strRef>
          </c:tx>
          <c:spPr>
            <a:solidFill>
              <a:srgbClr val="8064A2">
                <a:lumMod val="75000"/>
              </a:srgbClr>
            </a:solidFill>
            <a:ln>
              <a:noFill/>
            </a:ln>
          </c:spPr>
          <c:invertIfNegative val="0"/>
          <c:cat>
            <c:strRef>
              <c:f>'AIDS cases_MOT'!$A$3:$A$40</c:f>
              <c:strCache>
                <c:ptCount val="38"/>
                <c:pt idx="0">
                  <c:v>1985</c:v>
                </c:pt>
                <c:pt idx="5">
                  <c:v>1990</c:v>
                </c:pt>
                <c:pt idx="10">
                  <c:v>1995</c:v>
                </c:pt>
                <c:pt idx="15">
                  <c:v>2000</c:v>
                </c:pt>
                <c:pt idx="20">
                  <c:v>2005</c:v>
                </c:pt>
                <c:pt idx="25">
                  <c:v>2010</c:v>
                </c:pt>
                <c:pt idx="30">
                  <c:v>2015</c:v>
                </c:pt>
                <c:pt idx="35">
                  <c:v>2020</c:v>
                </c:pt>
                <c:pt idx="37">
                  <c:v>2022</c:v>
                </c:pt>
              </c:strCache>
            </c:strRef>
          </c:cat>
          <c:val>
            <c:numRef>
              <c:f>'AIDS cases_MOT'!$F$3:$F$40</c:f>
              <c:numCache>
                <c:formatCode>General</c:formatCode>
                <c:ptCount val="38"/>
                <c:pt idx="0">
                  <c:v>0</c:v>
                </c:pt>
                <c:pt idx="1">
                  <c:v>1</c:v>
                </c:pt>
                <c:pt idx="2">
                  <c:v>1</c:v>
                </c:pt>
                <c:pt idx="3">
                  <c:v>1</c:v>
                </c:pt>
                <c:pt idx="4">
                  <c:v>2</c:v>
                </c:pt>
                <c:pt idx="5">
                  <c:v>2</c:v>
                </c:pt>
                <c:pt idx="6">
                  <c:v>0</c:v>
                </c:pt>
                <c:pt idx="7">
                  <c:v>1</c:v>
                </c:pt>
                <c:pt idx="8">
                  <c:v>2</c:v>
                </c:pt>
                <c:pt idx="9">
                  <c:v>4</c:v>
                </c:pt>
                <c:pt idx="10">
                  <c:v>2</c:v>
                </c:pt>
                <c:pt idx="11">
                  <c:v>5</c:v>
                </c:pt>
                <c:pt idx="12">
                  <c:v>3</c:v>
                </c:pt>
                <c:pt idx="13">
                  <c:v>2</c:v>
                </c:pt>
                <c:pt idx="14">
                  <c:v>6</c:v>
                </c:pt>
                <c:pt idx="15">
                  <c:v>12</c:v>
                </c:pt>
                <c:pt idx="16">
                  <c:v>11</c:v>
                </c:pt>
                <c:pt idx="17">
                  <c:v>9</c:v>
                </c:pt>
                <c:pt idx="18">
                  <c:v>11</c:v>
                </c:pt>
                <c:pt idx="19">
                  <c:v>11</c:v>
                </c:pt>
                <c:pt idx="20">
                  <c:v>9</c:v>
                </c:pt>
                <c:pt idx="21">
                  <c:v>15</c:v>
                </c:pt>
                <c:pt idx="22">
                  <c:v>29</c:v>
                </c:pt>
                <c:pt idx="23">
                  <c:v>13</c:v>
                </c:pt>
                <c:pt idx="24">
                  <c:v>15</c:v>
                </c:pt>
                <c:pt idx="25">
                  <c:v>17</c:v>
                </c:pt>
                <c:pt idx="26">
                  <c:v>15</c:v>
                </c:pt>
                <c:pt idx="27">
                  <c:v>8</c:v>
                </c:pt>
                <c:pt idx="28">
                  <c:v>14</c:v>
                </c:pt>
                <c:pt idx="29">
                  <c:v>11</c:v>
                </c:pt>
                <c:pt idx="30" formatCode="0">
                  <c:v>6</c:v>
                </c:pt>
                <c:pt idx="31" formatCode="0">
                  <c:v>16</c:v>
                </c:pt>
                <c:pt idx="32">
                  <c:v>22</c:v>
                </c:pt>
                <c:pt idx="33">
                  <c:v>11</c:v>
                </c:pt>
                <c:pt idx="34">
                  <c:v>24</c:v>
                </c:pt>
                <c:pt idx="35" formatCode="0">
                  <c:v>20</c:v>
                </c:pt>
                <c:pt idx="36" formatCode="0">
                  <c:v>30</c:v>
                </c:pt>
                <c:pt idx="37" formatCode="0">
                  <c:v>14</c:v>
                </c:pt>
              </c:numCache>
            </c:numRef>
          </c:val>
          <c:extLst>
            <c:ext xmlns:c16="http://schemas.microsoft.com/office/drawing/2014/chart" uri="{C3380CC4-5D6E-409C-BE32-E72D297353CC}">
              <c16:uniqueId val="{00000004-BBDA-45C4-8B99-F063713574BF}"/>
            </c:ext>
          </c:extLst>
        </c:ser>
        <c:ser>
          <c:idx val="5"/>
          <c:order val="5"/>
          <c:tx>
            <c:strRef>
              <c:f>'AIDS cases_MOT'!$G$2</c:f>
              <c:strCache>
                <c:ptCount val="1"/>
                <c:pt idx="0">
                  <c:v>Unknown</c:v>
                </c:pt>
              </c:strCache>
            </c:strRef>
          </c:tx>
          <c:spPr>
            <a:solidFill>
              <a:srgbClr val="8064A2">
                <a:lumMod val="40000"/>
                <a:lumOff val="60000"/>
              </a:srgbClr>
            </a:solidFill>
            <a:ln>
              <a:noFill/>
            </a:ln>
          </c:spPr>
          <c:invertIfNegative val="0"/>
          <c:cat>
            <c:strRef>
              <c:f>'AIDS cases_MOT'!$A$3:$A$40</c:f>
              <c:strCache>
                <c:ptCount val="38"/>
                <c:pt idx="0">
                  <c:v>1985</c:v>
                </c:pt>
                <c:pt idx="5">
                  <c:v>1990</c:v>
                </c:pt>
                <c:pt idx="10">
                  <c:v>1995</c:v>
                </c:pt>
                <c:pt idx="15">
                  <c:v>2000</c:v>
                </c:pt>
                <c:pt idx="20">
                  <c:v>2005</c:v>
                </c:pt>
                <c:pt idx="25">
                  <c:v>2010</c:v>
                </c:pt>
                <c:pt idx="30">
                  <c:v>2015</c:v>
                </c:pt>
                <c:pt idx="35">
                  <c:v>2020</c:v>
                </c:pt>
                <c:pt idx="37">
                  <c:v>2022</c:v>
                </c:pt>
              </c:strCache>
            </c:strRef>
          </c:cat>
          <c:val>
            <c:numRef>
              <c:f>'AIDS cases_MOT'!$G$3:$G$40</c:f>
              <c:numCache>
                <c:formatCode>General</c:formatCode>
                <c:ptCount val="38"/>
                <c:pt idx="0">
                  <c:v>0</c:v>
                </c:pt>
                <c:pt idx="1">
                  <c:v>0</c:v>
                </c:pt>
                <c:pt idx="2">
                  <c:v>0</c:v>
                </c:pt>
                <c:pt idx="3">
                  <c:v>1</c:v>
                </c:pt>
                <c:pt idx="4">
                  <c:v>3</c:v>
                </c:pt>
                <c:pt idx="5">
                  <c:v>9</c:v>
                </c:pt>
                <c:pt idx="6">
                  <c:v>10</c:v>
                </c:pt>
                <c:pt idx="7">
                  <c:v>15</c:v>
                </c:pt>
                <c:pt idx="8">
                  <c:v>30</c:v>
                </c:pt>
                <c:pt idx="9">
                  <c:v>37</c:v>
                </c:pt>
                <c:pt idx="10">
                  <c:v>46</c:v>
                </c:pt>
                <c:pt idx="11">
                  <c:v>57</c:v>
                </c:pt>
                <c:pt idx="12">
                  <c:v>82</c:v>
                </c:pt>
                <c:pt idx="13">
                  <c:v>76</c:v>
                </c:pt>
                <c:pt idx="14">
                  <c:v>73</c:v>
                </c:pt>
                <c:pt idx="15">
                  <c:v>79</c:v>
                </c:pt>
                <c:pt idx="16">
                  <c:v>90</c:v>
                </c:pt>
                <c:pt idx="17">
                  <c:v>80</c:v>
                </c:pt>
                <c:pt idx="18">
                  <c:v>95</c:v>
                </c:pt>
                <c:pt idx="19">
                  <c:v>95</c:v>
                </c:pt>
                <c:pt idx="20">
                  <c:v>82</c:v>
                </c:pt>
                <c:pt idx="21">
                  <c:v>84</c:v>
                </c:pt>
                <c:pt idx="22">
                  <c:v>75</c:v>
                </c:pt>
                <c:pt idx="23">
                  <c:v>77</c:v>
                </c:pt>
                <c:pt idx="24">
                  <c:v>71</c:v>
                </c:pt>
                <c:pt idx="25">
                  <c:v>91</c:v>
                </c:pt>
                <c:pt idx="26">
                  <c:v>71</c:v>
                </c:pt>
                <c:pt idx="27">
                  <c:v>84</c:v>
                </c:pt>
                <c:pt idx="28">
                  <c:v>78</c:v>
                </c:pt>
                <c:pt idx="29">
                  <c:v>61</c:v>
                </c:pt>
                <c:pt idx="30" formatCode="0">
                  <c:v>74</c:v>
                </c:pt>
                <c:pt idx="31" formatCode="0">
                  <c:v>65</c:v>
                </c:pt>
                <c:pt idx="32">
                  <c:v>64</c:v>
                </c:pt>
                <c:pt idx="33">
                  <c:v>70</c:v>
                </c:pt>
                <c:pt idx="34">
                  <c:v>71</c:v>
                </c:pt>
                <c:pt idx="35" formatCode="0">
                  <c:v>75</c:v>
                </c:pt>
                <c:pt idx="36" formatCode="0">
                  <c:v>69</c:v>
                </c:pt>
                <c:pt idx="37" formatCode="0">
                  <c:v>57</c:v>
                </c:pt>
              </c:numCache>
            </c:numRef>
          </c:val>
          <c:extLst>
            <c:ext xmlns:c16="http://schemas.microsoft.com/office/drawing/2014/chart" uri="{C3380CC4-5D6E-409C-BE32-E72D297353CC}">
              <c16:uniqueId val="{00000005-BBDA-45C4-8B99-F063713574BF}"/>
            </c:ext>
          </c:extLst>
        </c:ser>
        <c:dLbls>
          <c:showLegendKey val="0"/>
          <c:showVal val="0"/>
          <c:showCatName val="0"/>
          <c:showSerName val="0"/>
          <c:showPercent val="0"/>
          <c:showBubbleSize val="0"/>
        </c:dLbls>
        <c:gapWidth val="80"/>
        <c:overlap val="100"/>
        <c:axId val="152937984"/>
        <c:axId val="152939520"/>
      </c:barChart>
      <c:dateAx>
        <c:axId val="152937984"/>
        <c:scaling>
          <c:orientation val="minMax"/>
        </c:scaling>
        <c:delete val="0"/>
        <c:axPos val="b"/>
        <c:numFmt formatCode="General" sourceLinked="0"/>
        <c:majorTickMark val="out"/>
        <c:minorTickMark val="none"/>
        <c:tickLblPos val="nextTo"/>
        <c:txPr>
          <a:bodyPr rot="0" vert="horz"/>
          <a:lstStyle/>
          <a:p>
            <a:pPr>
              <a:defRPr/>
            </a:pPr>
            <a:endParaRPr lang="en-US"/>
          </a:p>
        </c:txPr>
        <c:crossAx val="152939520"/>
        <c:crosses val="autoZero"/>
        <c:auto val="0"/>
        <c:lblOffset val="100"/>
        <c:baseTimeUnit val="days"/>
        <c:majorUnit val="1"/>
      </c:dateAx>
      <c:valAx>
        <c:axId val="152939520"/>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spPr>
          <a:ln>
            <a:noFill/>
          </a:ln>
        </c:spPr>
        <c:crossAx val="152937984"/>
        <c:crossesAt val="1"/>
        <c:crossBetween val="between"/>
        <c:majorUnit val="0.2"/>
      </c:valAx>
    </c:plotArea>
    <c:legend>
      <c:legendPos val="r"/>
      <c:layout>
        <c:manualLayout>
          <c:xMode val="edge"/>
          <c:yMode val="edge"/>
          <c:x val="0.7806324280490039"/>
          <c:y val="9.0333307248243788E-2"/>
          <c:w val="0.21778753903971945"/>
          <c:h val="0.73749318807588338"/>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2238917898012"/>
          <c:y val="0.11022735178075113"/>
          <c:w val="0.83662683312965225"/>
          <c:h val="0.75747687798690388"/>
        </c:manualLayout>
      </c:layout>
      <c:barChart>
        <c:barDir val="col"/>
        <c:grouping val="clustered"/>
        <c:varyColors val="0"/>
        <c:ser>
          <c:idx val="0"/>
          <c:order val="0"/>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Sheet5!$F$11:$F$13</c:f>
              <c:strCache>
                <c:ptCount val="3"/>
                <c:pt idx="0">
                  <c:v>MSM</c:v>
                </c:pt>
                <c:pt idx="1">
                  <c:v>PWID</c:v>
                </c:pt>
                <c:pt idx="2">
                  <c:v>FSW</c:v>
                </c:pt>
              </c:strCache>
            </c:strRef>
          </c:cat>
          <c:val>
            <c:numRef>
              <c:f>Sheet5!$G$11:$G$13</c:f>
              <c:numCache>
                <c:formatCode>General</c:formatCode>
                <c:ptCount val="3"/>
                <c:pt idx="0">
                  <c:v>4.8</c:v>
                </c:pt>
                <c:pt idx="1">
                  <c:v>0.02</c:v>
                </c:pt>
                <c:pt idx="2">
                  <c:v>0</c:v>
                </c:pt>
              </c:numCache>
            </c:numRef>
          </c:val>
          <c:extLst>
            <c:ext xmlns:c16="http://schemas.microsoft.com/office/drawing/2014/chart" uri="{C3380CC4-5D6E-409C-BE32-E72D297353CC}">
              <c16:uniqueId val="{00000000-A74E-4E84-9F37-8F433E10D1E5}"/>
            </c:ext>
          </c:extLst>
        </c:ser>
        <c:dLbls>
          <c:showLegendKey val="0"/>
          <c:showVal val="0"/>
          <c:showCatName val="0"/>
          <c:showSerName val="0"/>
          <c:showPercent val="0"/>
          <c:showBubbleSize val="0"/>
        </c:dLbls>
        <c:gapWidth val="219"/>
        <c:overlap val="-27"/>
        <c:axId val="42704256"/>
        <c:axId val="42706048"/>
      </c:barChart>
      <c:catAx>
        <c:axId val="4270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706048"/>
        <c:crosses val="autoZero"/>
        <c:auto val="1"/>
        <c:lblAlgn val="ctr"/>
        <c:lblOffset val="100"/>
        <c:noMultiLvlLbl val="0"/>
      </c:catAx>
      <c:valAx>
        <c:axId val="42706048"/>
        <c:scaling>
          <c:orientation val="minMax"/>
          <c:max val="5"/>
        </c:scaling>
        <c:delete val="0"/>
        <c:axPos val="l"/>
        <c:majorGridlines>
          <c:spPr>
            <a:ln w="15875"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dirty="0"/>
                  <a:t>HIV prevalence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704256"/>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51775648213181"/>
          <c:y val="4.6639374856950029E-2"/>
          <c:w val="0.82709875991571724"/>
          <c:h val="0.65477541262128269"/>
        </c:manualLayout>
      </c:layout>
      <c:barChart>
        <c:barDir val="col"/>
        <c:grouping val="clustered"/>
        <c:varyColors val="0"/>
        <c:ser>
          <c:idx val="0"/>
          <c:order val="0"/>
          <c:tx>
            <c:strRef>
              <c:f>Sheet5!$G$5</c:f>
              <c:strCache>
                <c:ptCount val="1"/>
                <c:pt idx="0">
                  <c:v>Total</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Sheet5!$F$6:$F$8</c:f>
              <c:strCache>
                <c:ptCount val="3"/>
                <c:pt idx="0">
                  <c:v>MSM (2015)</c:v>
                </c:pt>
                <c:pt idx="1">
                  <c:v>FSW (2011)</c:v>
                </c:pt>
                <c:pt idx="2">
                  <c:v>PWID (2014)</c:v>
                </c:pt>
              </c:strCache>
            </c:strRef>
          </c:cat>
          <c:val>
            <c:numRef>
              <c:f>Sheet5!$G$6:$G$8</c:f>
              <c:numCache>
                <c:formatCode>0</c:formatCode>
                <c:ptCount val="3"/>
                <c:pt idx="0" formatCode="General">
                  <c:v>71</c:v>
                </c:pt>
                <c:pt idx="1">
                  <c:v>39.840000000000003</c:v>
                </c:pt>
                <c:pt idx="2">
                  <c:v>69.900000000000006</c:v>
                </c:pt>
              </c:numCache>
            </c:numRef>
          </c:val>
          <c:extLst>
            <c:ext xmlns:c16="http://schemas.microsoft.com/office/drawing/2014/chart" uri="{C3380CC4-5D6E-409C-BE32-E72D297353CC}">
              <c16:uniqueId val="{00000000-74BB-4048-8DC7-7AA47B294897}"/>
            </c:ext>
          </c:extLst>
        </c:ser>
        <c:dLbls>
          <c:showLegendKey val="0"/>
          <c:showVal val="0"/>
          <c:showCatName val="0"/>
          <c:showSerName val="0"/>
          <c:showPercent val="0"/>
          <c:showBubbleSize val="0"/>
        </c:dLbls>
        <c:gapWidth val="219"/>
        <c:overlap val="-27"/>
        <c:axId val="135033216"/>
        <c:axId val="135035136"/>
      </c:barChart>
      <c:lineChart>
        <c:grouping val="standard"/>
        <c:varyColors val="0"/>
        <c:ser>
          <c:idx val="1"/>
          <c:order val="1"/>
          <c:tx>
            <c:strRef>
              <c:f>Sheet5!$H$5</c:f>
              <c:strCache>
                <c:ptCount val="1"/>
                <c:pt idx="0">
                  <c:v>&lt;25</c:v>
                </c:pt>
              </c:strCache>
            </c:strRef>
          </c:tx>
          <c:spPr>
            <a:ln w="28575" cap="rnd">
              <a:noFill/>
              <a:round/>
            </a:ln>
            <a:effectLst/>
          </c:spPr>
          <c:marker>
            <c:symbol val="circle"/>
            <c:size val="11"/>
            <c:spPr>
              <a:solidFill>
                <a:srgbClr val="CC9900"/>
              </a:solidFill>
              <a:ln w="50800">
                <a:solidFill>
                  <a:srgbClr val="33CCCC"/>
                </a:solidFill>
              </a:ln>
              <a:effectLst/>
            </c:spPr>
          </c:marker>
          <c:cat>
            <c:strRef>
              <c:f>Sheet5!$F$6:$F$8</c:f>
              <c:strCache>
                <c:ptCount val="3"/>
                <c:pt idx="0">
                  <c:v>MSM (2015)</c:v>
                </c:pt>
                <c:pt idx="1">
                  <c:v>FSW (2011)</c:v>
                </c:pt>
                <c:pt idx="2">
                  <c:v>PWID (2014)</c:v>
                </c:pt>
              </c:strCache>
            </c:strRef>
          </c:cat>
          <c:val>
            <c:numRef>
              <c:f>Sheet5!$H$6:$H$8</c:f>
              <c:numCache>
                <c:formatCode>0</c:formatCode>
                <c:ptCount val="3"/>
                <c:pt idx="0">
                  <c:v>66.400000000000006</c:v>
                </c:pt>
                <c:pt idx="1">
                  <c:v>36.67</c:v>
                </c:pt>
              </c:numCache>
            </c:numRef>
          </c:val>
          <c:smooth val="0"/>
          <c:extLst>
            <c:ext xmlns:c16="http://schemas.microsoft.com/office/drawing/2014/chart" uri="{C3380CC4-5D6E-409C-BE32-E72D297353CC}">
              <c16:uniqueId val="{00000001-74BB-4048-8DC7-7AA47B294897}"/>
            </c:ext>
          </c:extLst>
        </c:ser>
        <c:ser>
          <c:idx val="2"/>
          <c:order val="2"/>
          <c:tx>
            <c:strRef>
              <c:f>Sheet5!$I$5</c:f>
              <c:strCache>
                <c:ptCount val="1"/>
                <c:pt idx="0">
                  <c:v>25+</c:v>
                </c:pt>
              </c:strCache>
            </c:strRef>
          </c:tx>
          <c:spPr>
            <a:ln w="28575" cap="rnd">
              <a:noFill/>
              <a:round/>
            </a:ln>
            <a:effectLst/>
          </c:spPr>
          <c:marker>
            <c:symbol val="circle"/>
            <c:size val="11"/>
            <c:spPr>
              <a:solidFill>
                <a:schemeClr val="accent3"/>
              </a:solidFill>
              <a:ln w="50800">
                <a:solidFill>
                  <a:schemeClr val="accent3"/>
                </a:solidFill>
              </a:ln>
              <a:effectLst/>
            </c:spPr>
          </c:marker>
          <c:cat>
            <c:strRef>
              <c:f>Sheet5!$F$6:$F$8</c:f>
              <c:strCache>
                <c:ptCount val="3"/>
                <c:pt idx="0">
                  <c:v>MSM (2015)</c:v>
                </c:pt>
                <c:pt idx="1">
                  <c:v>FSW (2011)</c:v>
                </c:pt>
                <c:pt idx="2">
                  <c:v>PWID (2014)</c:v>
                </c:pt>
              </c:strCache>
            </c:strRef>
          </c:cat>
          <c:val>
            <c:numRef>
              <c:f>Sheet5!$I$6:$I$8</c:f>
              <c:numCache>
                <c:formatCode>0</c:formatCode>
                <c:ptCount val="3"/>
                <c:pt idx="0">
                  <c:v>71.900000000000006</c:v>
                </c:pt>
                <c:pt idx="1">
                  <c:v>40.450000000000003</c:v>
                </c:pt>
              </c:numCache>
            </c:numRef>
          </c:val>
          <c:smooth val="0"/>
          <c:extLst>
            <c:ext xmlns:c16="http://schemas.microsoft.com/office/drawing/2014/chart" uri="{C3380CC4-5D6E-409C-BE32-E72D297353CC}">
              <c16:uniqueId val="{00000002-74BB-4048-8DC7-7AA47B294897}"/>
            </c:ext>
          </c:extLst>
        </c:ser>
        <c:dLbls>
          <c:showLegendKey val="0"/>
          <c:showVal val="0"/>
          <c:showCatName val="0"/>
          <c:showSerName val="0"/>
          <c:showPercent val="0"/>
          <c:showBubbleSize val="0"/>
        </c:dLbls>
        <c:marker val="1"/>
        <c:smooth val="0"/>
        <c:axId val="135033216"/>
        <c:axId val="135035136"/>
      </c:lineChart>
      <c:catAx>
        <c:axId val="13503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035136"/>
        <c:crosses val="autoZero"/>
        <c:auto val="1"/>
        <c:lblAlgn val="ctr"/>
        <c:lblOffset val="100"/>
        <c:noMultiLvlLbl val="0"/>
      </c:catAx>
      <c:valAx>
        <c:axId val="135035136"/>
        <c:scaling>
          <c:orientation val="minMax"/>
          <c:max val="100"/>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 condom use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033216"/>
        <c:crosses val="autoZero"/>
        <c:crossBetween val="between"/>
        <c:majorUnit val="25"/>
      </c:valAx>
      <c:spPr>
        <a:noFill/>
        <a:ln>
          <a:noFill/>
        </a:ln>
        <a:effectLst/>
      </c:spPr>
    </c:plotArea>
    <c:legend>
      <c:legendPos val="b"/>
      <c:layout>
        <c:manualLayout>
          <c:xMode val="edge"/>
          <c:yMode val="edge"/>
          <c:x val="0.27033934431754775"/>
          <c:y val="0.9043463200236338"/>
          <c:w val="0.5603868608856194"/>
          <c:h val="7.477134944250754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Safe injection practices</a:t>
            </a:r>
          </a:p>
        </c:rich>
      </c:tx>
      <c:layout>
        <c:manualLayout>
          <c:xMode val="edge"/>
          <c:yMode val="edge"/>
          <c:x val="0.22735848984815996"/>
          <c:y val="2.0749328505982996E-2"/>
        </c:manualLayout>
      </c:layout>
      <c:overlay val="0"/>
      <c:spPr>
        <a:noFill/>
        <a:ln>
          <a:noFill/>
        </a:ln>
        <a:effectLst/>
      </c:spPr>
    </c:title>
    <c:autoTitleDeleted val="0"/>
    <c:plotArea>
      <c:layout>
        <c:manualLayout>
          <c:layoutTarget val="inner"/>
          <c:xMode val="edge"/>
          <c:yMode val="edge"/>
          <c:x val="0.21467782118577389"/>
          <c:y val="0.15529184121154294"/>
          <c:w val="0.50541187965416323"/>
          <c:h val="0.72343269048537096"/>
        </c:manualLayout>
      </c:layout>
      <c:doughnutChart>
        <c:varyColors val="1"/>
        <c:ser>
          <c:idx val="0"/>
          <c:order val="0"/>
          <c:spPr>
            <a:solidFill>
              <a:schemeClr val="bg1">
                <a:lumMod val="65000"/>
              </a:schemeClr>
            </a:solidFill>
          </c:spPr>
          <c:dPt>
            <c:idx val="0"/>
            <c:bubble3D val="0"/>
            <c:spPr>
              <a:solidFill>
                <a:srgbClr val="70C8BE"/>
              </a:solidFill>
              <a:ln w="19050">
                <a:solidFill>
                  <a:schemeClr val="lt1"/>
                </a:solidFill>
              </a:ln>
              <a:effectLst/>
            </c:spPr>
            <c:extLst>
              <c:ext xmlns:c16="http://schemas.microsoft.com/office/drawing/2014/chart" uri="{C3380CC4-5D6E-409C-BE32-E72D297353CC}">
                <c16:uniqueId val="{00000001-4C8C-4522-961A-853C794C4422}"/>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4C8C-4522-961A-853C794C4422}"/>
              </c:ext>
            </c:extLst>
          </c:dPt>
          <c:dLbls>
            <c:spPr>
              <a:noFill/>
              <a:ln>
                <a:noFill/>
              </a:ln>
              <a:effectLst/>
            </c:sp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Sheet5!$F$54:$F$55</c:f>
              <c:strCache>
                <c:ptCount val="2"/>
                <c:pt idx="0">
                  <c:v>Yes</c:v>
                </c:pt>
                <c:pt idx="1">
                  <c:v>No</c:v>
                </c:pt>
              </c:strCache>
            </c:strRef>
          </c:cat>
          <c:val>
            <c:numRef>
              <c:f>Sheet5!$G$54:$G$55</c:f>
              <c:numCache>
                <c:formatCode>General</c:formatCode>
                <c:ptCount val="2"/>
                <c:pt idx="0">
                  <c:v>17.100000000000001</c:v>
                </c:pt>
                <c:pt idx="1">
                  <c:v>82.9</c:v>
                </c:pt>
              </c:numCache>
            </c:numRef>
          </c:val>
          <c:extLst>
            <c:ext xmlns:c16="http://schemas.microsoft.com/office/drawing/2014/chart" uri="{C3380CC4-5D6E-409C-BE32-E72D297353CC}">
              <c16:uniqueId val="{00000004-4C8C-4522-961A-853C794C4422}"/>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30663811326899754"/>
          <c:y val="0.90495554960124258"/>
          <c:w val="0.29733111846020155"/>
          <c:h val="7.429512189277444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66887819578107"/>
          <c:y val="0.15220294497086204"/>
          <c:w val="0.68545214834256685"/>
          <c:h val="0.66131611726500295"/>
        </c:manualLayout>
      </c:layout>
      <c:barChart>
        <c:barDir val="col"/>
        <c:grouping val="clustered"/>
        <c:varyColors val="0"/>
        <c:ser>
          <c:idx val="1"/>
          <c:order val="1"/>
          <c:tx>
            <c:strRef>
              <c:f>'YPP_sex b4 15_data'!$D$3</c:f>
              <c:strCache>
                <c:ptCount val="1"/>
                <c:pt idx="0">
                  <c:v>Number</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'YPP_sex b4 15_data'!$E$1:$G$1</c:f>
              <c:strCache>
                <c:ptCount val="3"/>
                <c:pt idx="0">
                  <c:v>Total
(n=9567)</c:v>
                </c:pt>
                <c:pt idx="1">
                  <c:v>Male
(n=4482)</c:v>
                </c:pt>
                <c:pt idx="2">
                  <c:v>Female
(n=5085)</c:v>
                </c:pt>
              </c:strCache>
            </c:strRef>
          </c:cat>
          <c:val>
            <c:numRef>
              <c:f>'YPP_sex b4 15_data'!$E$3:$G$3</c:f>
              <c:numCache>
                <c:formatCode>General</c:formatCode>
                <c:ptCount val="3"/>
                <c:pt idx="0">
                  <c:v>832</c:v>
                </c:pt>
                <c:pt idx="1">
                  <c:v>367</c:v>
                </c:pt>
                <c:pt idx="2">
                  <c:v>465</c:v>
                </c:pt>
              </c:numCache>
            </c:numRef>
          </c:val>
          <c:extLst>
            <c:ext xmlns:c16="http://schemas.microsoft.com/office/drawing/2014/chart" uri="{C3380CC4-5D6E-409C-BE32-E72D297353CC}">
              <c16:uniqueId val="{00000000-10DE-4FE3-9253-6F14B4082BED}"/>
            </c:ext>
          </c:extLst>
        </c:ser>
        <c:dLbls>
          <c:showLegendKey val="0"/>
          <c:showVal val="0"/>
          <c:showCatName val="0"/>
          <c:showSerName val="0"/>
          <c:showPercent val="0"/>
          <c:showBubbleSize val="0"/>
        </c:dLbls>
        <c:gapWidth val="150"/>
        <c:axId val="15223424"/>
        <c:axId val="15229312"/>
      </c:barChart>
      <c:lineChart>
        <c:grouping val="standard"/>
        <c:varyColors val="0"/>
        <c:ser>
          <c:idx val="0"/>
          <c:order val="0"/>
          <c:tx>
            <c:strRef>
              <c:f>'YPP_sex b4 15_data'!$D$2</c:f>
              <c:strCache>
                <c:ptCount val="1"/>
                <c:pt idx="0">
                  <c:v>Percent</c:v>
                </c:pt>
              </c:strCache>
            </c:strRef>
          </c:tx>
          <c:spPr>
            <a:ln>
              <a:noFill/>
            </a:ln>
          </c:spPr>
          <c:marker>
            <c:symbol val="diamond"/>
            <c:size val="15"/>
            <c:spPr>
              <a:solidFill>
                <a:srgbClr val="E31837"/>
              </a:solidFill>
              <a:ln>
                <a:no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'YPP_sex b4 15_data'!$E$1:$G$1</c:f>
              <c:strCache>
                <c:ptCount val="3"/>
                <c:pt idx="0">
                  <c:v>Total
(n=9567)</c:v>
                </c:pt>
                <c:pt idx="1">
                  <c:v>Male
(n=4482)</c:v>
                </c:pt>
                <c:pt idx="2">
                  <c:v>Female
(n=5085)</c:v>
                </c:pt>
              </c:strCache>
            </c:strRef>
          </c:cat>
          <c:val>
            <c:numRef>
              <c:f>'YPP_sex b4 15_data'!$E$2:$G$2</c:f>
              <c:numCache>
                <c:formatCode>General</c:formatCode>
                <c:ptCount val="3"/>
                <c:pt idx="0">
                  <c:v>8.7000000000000011</c:v>
                </c:pt>
                <c:pt idx="1">
                  <c:v>8.2000000000000011</c:v>
                </c:pt>
                <c:pt idx="2">
                  <c:v>9.1</c:v>
                </c:pt>
              </c:numCache>
            </c:numRef>
          </c:val>
          <c:smooth val="0"/>
          <c:extLst>
            <c:ext xmlns:c16="http://schemas.microsoft.com/office/drawing/2014/chart" uri="{C3380CC4-5D6E-409C-BE32-E72D297353CC}">
              <c16:uniqueId val="{00000001-10DE-4FE3-9253-6F14B4082BED}"/>
            </c:ext>
          </c:extLst>
        </c:ser>
        <c:dLbls>
          <c:showLegendKey val="0"/>
          <c:showVal val="0"/>
          <c:showCatName val="0"/>
          <c:showSerName val="0"/>
          <c:showPercent val="0"/>
          <c:showBubbleSize val="0"/>
        </c:dLbls>
        <c:marker val="1"/>
        <c:smooth val="0"/>
        <c:axId val="15241600"/>
        <c:axId val="15231232"/>
      </c:lineChart>
      <c:catAx>
        <c:axId val="15223424"/>
        <c:scaling>
          <c:orientation val="minMax"/>
        </c:scaling>
        <c:delete val="0"/>
        <c:axPos val="b"/>
        <c:numFmt formatCode="General" sourceLinked="0"/>
        <c:majorTickMark val="out"/>
        <c:minorTickMark val="none"/>
        <c:tickLblPos val="nextTo"/>
        <c:crossAx val="15229312"/>
        <c:crosses val="autoZero"/>
        <c:auto val="1"/>
        <c:lblAlgn val="ctr"/>
        <c:lblOffset val="100"/>
        <c:noMultiLvlLbl val="0"/>
      </c:catAx>
      <c:valAx>
        <c:axId val="15229312"/>
        <c:scaling>
          <c:orientation val="minMax"/>
          <c:max val="2000"/>
          <c:min val="0"/>
        </c:scaling>
        <c:delete val="0"/>
        <c:axPos val="l"/>
        <c:majorGridlines>
          <c:spPr>
            <a:ln>
              <a:solidFill>
                <a:sysClr val="window" lastClr="FFFFFF">
                  <a:lumMod val="95000"/>
                </a:sysClr>
              </a:solidFill>
            </a:ln>
          </c:spPr>
        </c:majorGridlines>
        <c:title>
          <c:tx>
            <c:rich>
              <a:bodyPr rot="0" vert="horz"/>
              <a:lstStyle/>
              <a:p>
                <a:pPr>
                  <a:defRPr/>
                </a:pPr>
                <a:r>
                  <a:rPr lang="en-US"/>
                  <a:t>Number</a:t>
                </a:r>
              </a:p>
            </c:rich>
          </c:tx>
          <c:layout>
            <c:manualLayout>
              <c:xMode val="edge"/>
              <c:yMode val="edge"/>
              <c:x val="6.438672596481014E-2"/>
              <c:y val="4.9789358957249098E-2"/>
            </c:manualLayout>
          </c:layout>
          <c:overlay val="0"/>
        </c:title>
        <c:numFmt formatCode="General" sourceLinked="1"/>
        <c:majorTickMark val="out"/>
        <c:minorTickMark val="none"/>
        <c:tickLblPos val="nextTo"/>
        <c:crossAx val="15223424"/>
        <c:crosses val="autoZero"/>
        <c:crossBetween val="between"/>
        <c:majorUnit val="400"/>
      </c:valAx>
      <c:valAx>
        <c:axId val="15231232"/>
        <c:scaling>
          <c:orientation val="minMax"/>
          <c:max val="10"/>
          <c:min val="0"/>
        </c:scaling>
        <c:delete val="0"/>
        <c:axPos val="r"/>
        <c:title>
          <c:tx>
            <c:rich>
              <a:bodyPr rot="0" vert="horz"/>
              <a:lstStyle/>
              <a:p>
                <a:pPr>
                  <a:defRPr/>
                </a:pPr>
                <a:r>
                  <a:rPr lang="en-US"/>
                  <a:t>%</a:t>
                </a:r>
              </a:p>
            </c:rich>
          </c:tx>
          <c:layout>
            <c:manualLayout>
              <c:xMode val="edge"/>
              <c:yMode val="edge"/>
              <c:x val="0.8338948430057368"/>
              <c:y val="6.6823257262333763E-2"/>
            </c:manualLayout>
          </c:layout>
          <c:overlay val="0"/>
        </c:title>
        <c:numFmt formatCode="General" sourceLinked="1"/>
        <c:majorTickMark val="out"/>
        <c:minorTickMark val="none"/>
        <c:tickLblPos val="nextTo"/>
        <c:crossAx val="15241600"/>
        <c:crosses val="max"/>
        <c:crossBetween val="between"/>
        <c:majorUnit val="2"/>
      </c:valAx>
      <c:catAx>
        <c:axId val="15241600"/>
        <c:scaling>
          <c:orientation val="minMax"/>
        </c:scaling>
        <c:delete val="1"/>
        <c:axPos val="b"/>
        <c:numFmt formatCode="General" sourceLinked="1"/>
        <c:majorTickMark val="out"/>
        <c:minorTickMark val="none"/>
        <c:tickLblPos val="nextTo"/>
        <c:crossAx val="15231232"/>
        <c:crosses val="autoZero"/>
        <c:auto val="1"/>
        <c:lblAlgn val="ctr"/>
        <c:lblOffset val="100"/>
        <c:noMultiLvlLbl val="0"/>
      </c:catAx>
    </c:plotArea>
    <c:legend>
      <c:legendPos val="r"/>
      <c:layout>
        <c:manualLayout>
          <c:xMode val="edge"/>
          <c:yMode val="edge"/>
          <c:x val="0.860145086030914"/>
          <c:y val="0.40630788736153806"/>
          <c:w val="0.13059565470982795"/>
          <c:h val="0.14501134392099344"/>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920546492950875"/>
          <c:y val="0.12924220541151993"/>
          <c:w val="0.50773525163870692"/>
          <c:h val="0.77266440092514976"/>
        </c:manualLayout>
      </c:layout>
      <c:barChart>
        <c:barDir val="col"/>
        <c:grouping val="clustered"/>
        <c:varyColors val="0"/>
        <c:ser>
          <c:idx val="0"/>
          <c:order val="0"/>
          <c:tx>
            <c:strRef>
              <c:f>'Multiple partners'!$B$2</c:f>
              <c:strCache>
                <c:ptCount val="1"/>
                <c:pt idx="0">
                  <c:v>Female</c:v>
                </c:pt>
              </c:strCache>
            </c:strRef>
          </c:tx>
          <c:spPr>
            <a:solidFill>
              <a:srgbClr val="E31837"/>
            </a:solidFill>
            <a:ln>
              <a:noFill/>
            </a:ln>
          </c:spPr>
          <c:invertIfNegative val="0"/>
          <c:dPt>
            <c:idx val="0"/>
            <c:invertIfNegative val="0"/>
            <c:bubble3D val="0"/>
            <c:extLst>
              <c:ext xmlns:c16="http://schemas.microsoft.com/office/drawing/2014/chart" uri="{C3380CC4-5D6E-409C-BE32-E72D297353CC}">
                <c16:uniqueId val="{00000000-89FA-4527-B8CC-86F1CD245D78}"/>
              </c:ext>
            </c:extLst>
          </c:dPt>
          <c:dPt>
            <c:idx val="1"/>
            <c:invertIfNegative val="0"/>
            <c:bubble3D val="0"/>
            <c:spPr>
              <a:solidFill>
                <a:srgbClr val="E31837"/>
              </a:solidFill>
              <a:ln>
                <a:noFill/>
              </a:ln>
            </c:spPr>
            <c:extLst>
              <c:ext xmlns:c16="http://schemas.microsoft.com/office/drawing/2014/chart" uri="{C3380CC4-5D6E-409C-BE32-E72D297353CC}">
                <c16:uniqueId val="{00000002-89FA-4527-B8CC-86F1CD245D78}"/>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'Multiple partners'!$A$3:$A$4</c:f>
              <c:numCache>
                <c:formatCode>General</c:formatCode>
                <c:ptCount val="2"/>
                <c:pt idx="0">
                  <c:v>2009</c:v>
                </c:pt>
                <c:pt idx="1">
                  <c:v>2011</c:v>
                </c:pt>
              </c:numCache>
            </c:numRef>
          </c:cat>
          <c:val>
            <c:numRef>
              <c:f>'Multiple partners'!$B$3:$B$4</c:f>
              <c:numCache>
                <c:formatCode>General</c:formatCode>
                <c:ptCount val="2"/>
                <c:pt idx="0">
                  <c:v>7.5</c:v>
                </c:pt>
                <c:pt idx="1">
                  <c:v>26.6</c:v>
                </c:pt>
              </c:numCache>
            </c:numRef>
          </c:val>
          <c:extLst>
            <c:ext xmlns:c16="http://schemas.microsoft.com/office/drawing/2014/chart" uri="{C3380CC4-5D6E-409C-BE32-E72D297353CC}">
              <c16:uniqueId val="{00000003-89FA-4527-B8CC-86F1CD245D78}"/>
            </c:ext>
          </c:extLst>
        </c:ser>
        <c:ser>
          <c:idx val="1"/>
          <c:order val="1"/>
          <c:tx>
            <c:strRef>
              <c:f>'Multiple partners'!$C$2</c:f>
              <c:strCache>
                <c:ptCount val="1"/>
                <c:pt idx="0">
                  <c:v>Male</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'Multiple partners'!$A$3:$A$4</c:f>
              <c:numCache>
                <c:formatCode>General</c:formatCode>
                <c:ptCount val="2"/>
                <c:pt idx="0">
                  <c:v>2009</c:v>
                </c:pt>
                <c:pt idx="1">
                  <c:v>2011</c:v>
                </c:pt>
              </c:numCache>
            </c:numRef>
          </c:cat>
          <c:val>
            <c:numRef>
              <c:f>'Multiple partners'!$C$3:$C$4</c:f>
              <c:numCache>
                <c:formatCode>General</c:formatCode>
                <c:ptCount val="2"/>
                <c:pt idx="0">
                  <c:v>22</c:v>
                </c:pt>
                <c:pt idx="1">
                  <c:v>28.4</c:v>
                </c:pt>
              </c:numCache>
            </c:numRef>
          </c:val>
          <c:extLst>
            <c:ext xmlns:c16="http://schemas.microsoft.com/office/drawing/2014/chart" uri="{C3380CC4-5D6E-409C-BE32-E72D297353CC}">
              <c16:uniqueId val="{00000004-89FA-4527-B8CC-86F1CD245D78}"/>
            </c:ext>
          </c:extLst>
        </c:ser>
        <c:dLbls>
          <c:showLegendKey val="0"/>
          <c:showVal val="0"/>
          <c:showCatName val="0"/>
          <c:showSerName val="0"/>
          <c:showPercent val="0"/>
          <c:showBubbleSize val="0"/>
        </c:dLbls>
        <c:gapWidth val="150"/>
        <c:axId val="136168192"/>
        <c:axId val="136169728"/>
      </c:barChart>
      <c:catAx>
        <c:axId val="136168192"/>
        <c:scaling>
          <c:orientation val="minMax"/>
        </c:scaling>
        <c:delete val="0"/>
        <c:axPos val="b"/>
        <c:numFmt formatCode="General" sourceLinked="1"/>
        <c:majorTickMark val="out"/>
        <c:minorTickMark val="none"/>
        <c:tickLblPos val="nextTo"/>
        <c:crossAx val="136169728"/>
        <c:crosses val="autoZero"/>
        <c:auto val="1"/>
        <c:lblAlgn val="ctr"/>
        <c:lblOffset val="100"/>
        <c:noMultiLvlLbl val="0"/>
      </c:catAx>
      <c:valAx>
        <c:axId val="136169728"/>
        <c:scaling>
          <c:orientation val="minMax"/>
          <c:max val="100"/>
          <c:min val="0"/>
        </c:scaling>
        <c:delete val="0"/>
        <c:axPos val="l"/>
        <c:majorGridlines>
          <c:spPr>
            <a:ln>
              <a:solidFill>
                <a:schemeClr val="bg1">
                  <a:lumMod val="95000"/>
                </a:schemeClr>
              </a:solidFill>
            </a:ln>
          </c:spPr>
        </c:majorGridlines>
        <c:title>
          <c:tx>
            <c:rich>
              <a:bodyPr rot="0" vert="horz"/>
              <a:lstStyle/>
              <a:p>
                <a:pPr>
                  <a:defRPr/>
                </a:pPr>
                <a:r>
                  <a:rPr lang="en-US"/>
                  <a:t>%</a:t>
                </a:r>
              </a:p>
            </c:rich>
          </c:tx>
          <c:layout>
            <c:manualLayout>
              <c:xMode val="edge"/>
              <c:yMode val="edge"/>
              <c:x val="0.13588426615498464"/>
              <c:y val="9.0486915595236875E-2"/>
            </c:manualLayout>
          </c:layout>
          <c:overlay val="0"/>
        </c:title>
        <c:numFmt formatCode="General" sourceLinked="1"/>
        <c:majorTickMark val="out"/>
        <c:minorTickMark val="none"/>
        <c:tickLblPos val="nextTo"/>
        <c:crossAx val="136168192"/>
        <c:crosses val="autoZero"/>
        <c:crossBetween val="between"/>
        <c:majorUnit val="20"/>
      </c:valAx>
      <c:spPr>
        <a:noFill/>
        <a:ln w="25400">
          <a:noFill/>
        </a:ln>
      </c:spPr>
    </c:plotArea>
    <c:legend>
      <c:legendPos val="r"/>
      <c:layout>
        <c:manualLayout>
          <c:xMode val="edge"/>
          <c:yMode val="edge"/>
          <c:x val="0.78877358730385894"/>
          <c:y val="0.42790144529395724"/>
          <c:w val="0.10211659627273052"/>
          <c:h val="0.35263354576764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86499951394966"/>
          <c:y val="0.14399314668999774"/>
          <c:w val="0.66668501506756284"/>
          <c:h val="0.64912802566346095"/>
        </c:manualLayout>
      </c:layout>
      <c:barChart>
        <c:barDir val="col"/>
        <c:grouping val="clustered"/>
        <c:varyColors val="0"/>
        <c:ser>
          <c:idx val="1"/>
          <c:order val="1"/>
          <c:tx>
            <c:strRef>
              <c:f>'&gt; 1 partner and condom use_data'!$B$5</c:f>
              <c:strCache>
                <c:ptCount val="1"/>
                <c:pt idx="0">
                  <c:v>Number</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'&gt; 1 partner and condom use_data'!$C$3:$E$3</c:f>
              <c:strCache>
                <c:ptCount val="3"/>
                <c:pt idx="0">
                  <c:v>Total
(n=1676)</c:v>
                </c:pt>
                <c:pt idx="1">
                  <c:v>Male
(n=651)</c:v>
                </c:pt>
                <c:pt idx="2">
                  <c:v>Female
(n=1025)</c:v>
                </c:pt>
              </c:strCache>
            </c:strRef>
          </c:cat>
          <c:val>
            <c:numRef>
              <c:f>'&gt; 1 partner and condom use_data'!$C$5:$E$5</c:f>
              <c:numCache>
                <c:formatCode>General</c:formatCode>
                <c:ptCount val="3"/>
                <c:pt idx="0">
                  <c:v>1281</c:v>
                </c:pt>
                <c:pt idx="1">
                  <c:v>502</c:v>
                </c:pt>
                <c:pt idx="2">
                  <c:v>779</c:v>
                </c:pt>
              </c:numCache>
            </c:numRef>
          </c:val>
          <c:extLst>
            <c:ext xmlns:c16="http://schemas.microsoft.com/office/drawing/2014/chart" uri="{C3380CC4-5D6E-409C-BE32-E72D297353CC}">
              <c16:uniqueId val="{00000000-30A7-4CDB-8C2E-A540B47BEC80}"/>
            </c:ext>
          </c:extLst>
        </c:ser>
        <c:dLbls>
          <c:showLegendKey val="0"/>
          <c:showVal val="0"/>
          <c:showCatName val="0"/>
          <c:showSerName val="0"/>
          <c:showPercent val="0"/>
          <c:showBubbleSize val="0"/>
        </c:dLbls>
        <c:gapWidth val="150"/>
        <c:axId val="15262848"/>
        <c:axId val="15264384"/>
      </c:barChart>
      <c:lineChart>
        <c:grouping val="standard"/>
        <c:varyColors val="0"/>
        <c:ser>
          <c:idx val="0"/>
          <c:order val="0"/>
          <c:tx>
            <c:strRef>
              <c:f>'&gt; 1 partner and condom use_data'!$B$4</c:f>
              <c:strCache>
                <c:ptCount val="1"/>
                <c:pt idx="0">
                  <c:v>Percent</c:v>
                </c:pt>
              </c:strCache>
            </c:strRef>
          </c:tx>
          <c:spPr>
            <a:ln>
              <a:noFill/>
            </a:ln>
          </c:spPr>
          <c:marker>
            <c:symbol val="diamond"/>
            <c:size val="15"/>
            <c:spPr>
              <a:solidFill>
                <a:srgbClr val="88C540"/>
              </a:solidFill>
              <a:ln>
                <a:no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'&gt; 1 partner and condom use_data'!$C$3:$E$3</c:f>
              <c:strCache>
                <c:ptCount val="3"/>
                <c:pt idx="0">
                  <c:v>Total
(n=1676)</c:v>
                </c:pt>
                <c:pt idx="1">
                  <c:v>Male
(n=651)</c:v>
                </c:pt>
                <c:pt idx="2">
                  <c:v>Female
(n=1025)</c:v>
                </c:pt>
              </c:strCache>
            </c:strRef>
          </c:cat>
          <c:val>
            <c:numRef>
              <c:f>'&gt; 1 partner and condom use_data'!$C$4:$E$4</c:f>
              <c:numCache>
                <c:formatCode>0</c:formatCode>
                <c:ptCount val="3"/>
                <c:pt idx="0">
                  <c:v>76.430000000000007</c:v>
                </c:pt>
                <c:pt idx="1">
                  <c:v>77.11</c:v>
                </c:pt>
                <c:pt idx="2" formatCode="General">
                  <c:v>76</c:v>
                </c:pt>
              </c:numCache>
            </c:numRef>
          </c:val>
          <c:smooth val="0"/>
          <c:extLst>
            <c:ext xmlns:c16="http://schemas.microsoft.com/office/drawing/2014/chart" uri="{C3380CC4-5D6E-409C-BE32-E72D297353CC}">
              <c16:uniqueId val="{00000001-30A7-4CDB-8C2E-A540B47BEC80}"/>
            </c:ext>
          </c:extLst>
        </c:ser>
        <c:dLbls>
          <c:showLegendKey val="0"/>
          <c:showVal val="0"/>
          <c:showCatName val="0"/>
          <c:showSerName val="0"/>
          <c:showPercent val="0"/>
          <c:showBubbleSize val="0"/>
        </c:dLbls>
        <c:marker val="1"/>
        <c:smooth val="0"/>
        <c:axId val="15268480"/>
        <c:axId val="15266560"/>
      </c:lineChart>
      <c:catAx>
        <c:axId val="15262848"/>
        <c:scaling>
          <c:orientation val="minMax"/>
        </c:scaling>
        <c:delete val="0"/>
        <c:axPos val="b"/>
        <c:numFmt formatCode="General" sourceLinked="0"/>
        <c:majorTickMark val="out"/>
        <c:minorTickMark val="none"/>
        <c:tickLblPos val="nextTo"/>
        <c:crossAx val="15264384"/>
        <c:crosses val="autoZero"/>
        <c:auto val="1"/>
        <c:lblAlgn val="ctr"/>
        <c:lblOffset val="100"/>
        <c:noMultiLvlLbl val="0"/>
      </c:catAx>
      <c:valAx>
        <c:axId val="15264384"/>
        <c:scaling>
          <c:orientation val="minMax"/>
          <c:max val="2500"/>
          <c:min val="0"/>
        </c:scaling>
        <c:delete val="0"/>
        <c:axPos val="l"/>
        <c:title>
          <c:tx>
            <c:rich>
              <a:bodyPr rot="0" vert="horz"/>
              <a:lstStyle/>
              <a:p>
                <a:pPr>
                  <a:defRPr/>
                </a:pPr>
                <a:r>
                  <a:rPr lang="en-US"/>
                  <a:t>Number</a:t>
                </a:r>
              </a:p>
            </c:rich>
          </c:tx>
          <c:layout>
            <c:manualLayout>
              <c:xMode val="edge"/>
              <c:yMode val="edge"/>
              <c:x val="2.4419543710882292E-3"/>
              <c:y val="3.864052707697252E-2"/>
            </c:manualLayout>
          </c:layout>
          <c:overlay val="0"/>
        </c:title>
        <c:numFmt formatCode="General" sourceLinked="1"/>
        <c:majorTickMark val="out"/>
        <c:minorTickMark val="none"/>
        <c:tickLblPos val="nextTo"/>
        <c:crossAx val="15262848"/>
        <c:crosses val="autoZero"/>
        <c:crossBetween val="between"/>
        <c:majorUnit val="500"/>
      </c:valAx>
      <c:valAx>
        <c:axId val="15266560"/>
        <c:scaling>
          <c:orientation val="minMax"/>
          <c:max val="100"/>
          <c:min val="0"/>
        </c:scaling>
        <c:delete val="0"/>
        <c:axPos val="r"/>
        <c:title>
          <c:tx>
            <c:rich>
              <a:bodyPr rot="0" vert="horz"/>
              <a:lstStyle/>
              <a:p>
                <a:pPr>
                  <a:defRPr/>
                </a:pPr>
                <a:r>
                  <a:rPr lang="en-US"/>
                  <a:t>%</a:t>
                </a:r>
              </a:p>
            </c:rich>
          </c:tx>
          <c:layout>
            <c:manualLayout>
              <c:xMode val="edge"/>
              <c:yMode val="edge"/>
              <c:x val="0.7974673131136385"/>
              <c:y val="3.1602606877530151E-2"/>
            </c:manualLayout>
          </c:layout>
          <c:overlay val="0"/>
        </c:title>
        <c:numFmt formatCode="0" sourceLinked="1"/>
        <c:majorTickMark val="out"/>
        <c:minorTickMark val="none"/>
        <c:tickLblPos val="nextTo"/>
        <c:crossAx val="15268480"/>
        <c:crosses val="max"/>
        <c:crossBetween val="between"/>
        <c:majorUnit val="20"/>
      </c:valAx>
      <c:catAx>
        <c:axId val="15268480"/>
        <c:scaling>
          <c:orientation val="minMax"/>
        </c:scaling>
        <c:delete val="1"/>
        <c:axPos val="b"/>
        <c:numFmt formatCode="General" sourceLinked="1"/>
        <c:majorTickMark val="out"/>
        <c:minorTickMark val="none"/>
        <c:tickLblPos val="nextTo"/>
        <c:crossAx val="15266560"/>
        <c:crosses val="autoZero"/>
        <c:auto val="1"/>
        <c:lblAlgn val="ctr"/>
        <c:lblOffset val="100"/>
        <c:noMultiLvlLbl val="0"/>
      </c:catAx>
    </c:plotArea>
    <c:legend>
      <c:legendPos val="r"/>
      <c:layout>
        <c:manualLayout>
          <c:xMode val="edge"/>
          <c:yMode val="edge"/>
          <c:x val="0.85242903664820069"/>
          <c:y val="0.38935873481916577"/>
          <c:w val="0.13831170409254398"/>
          <c:h val="0.1619604964633663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856730812436528E-2"/>
          <c:y val="9.7893752546013388E-2"/>
          <c:w val="0.87482973388988272"/>
          <c:h val="0.56892544346924412"/>
        </c:manualLayout>
      </c:layout>
      <c:lineChart>
        <c:grouping val="standard"/>
        <c:varyColors val="0"/>
        <c:ser>
          <c:idx val="0"/>
          <c:order val="0"/>
          <c:tx>
            <c:strRef>
              <c:f>'HIV cases by gender'!$B$2</c:f>
              <c:strCache>
                <c:ptCount val="1"/>
                <c:pt idx="0">
                  <c:v>Male</c:v>
                </c:pt>
              </c:strCache>
            </c:strRef>
          </c:tx>
          <c:spPr>
            <a:ln w="31750">
              <a:solidFill>
                <a:srgbClr val="00AEEF"/>
              </a:solidFill>
            </a:ln>
          </c:spPr>
          <c:marker>
            <c:symbol val="circle"/>
            <c:size val="8"/>
            <c:spPr>
              <a:solidFill>
                <a:srgbClr val="00AEEF"/>
              </a:solidFill>
              <a:ln>
                <a:noFill/>
              </a:ln>
            </c:spPr>
          </c:marker>
          <c:dLbls>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95-4A89-9277-0C37018A75A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'HIV cases by gender'!$A$3:$A$40</c:f>
              <c:numCache>
                <c:formatCode>General</c:formatCode>
                <c:ptCount val="3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numCache>
            </c:numRef>
          </c:cat>
          <c:val>
            <c:numRef>
              <c:f>'HIV cases by gender'!$B$3:$B$40</c:f>
              <c:numCache>
                <c:formatCode>General</c:formatCode>
                <c:ptCount val="38"/>
                <c:pt idx="0">
                  <c:v>0</c:v>
                </c:pt>
                <c:pt idx="1">
                  <c:v>0</c:v>
                </c:pt>
                <c:pt idx="2">
                  <c:v>44</c:v>
                </c:pt>
                <c:pt idx="3">
                  <c:v>19</c:v>
                </c:pt>
                <c:pt idx="4">
                  <c:v>56</c:v>
                </c:pt>
                <c:pt idx="5">
                  <c:v>38</c:v>
                </c:pt>
                <c:pt idx="6">
                  <c:v>78</c:v>
                </c:pt>
                <c:pt idx="7">
                  <c:v>153</c:v>
                </c:pt>
                <c:pt idx="8">
                  <c:v>135</c:v>
                </c:pt>
                <c:pt idx="9">
                  <c:v>171</c:v>
                </c:pt>
                <c:pt idx="10">
                  <c:v>194</c:v>
                </c:pt>
                <c:pt idx="11">
                  <c:v>254</c:v>
                </c:pt>
                <c:pt idx="12">
                  <c:v>283</c:v>
                </c:pt>
                <c:pt idx="13">
                  <c:v>319</c:v>
                </c:pt>
                <c:pt idx="14">
                  <c:v>418</c:v>
                </c:pt>
                <c:pt idx="15">
                  <c:v>389</c:v>
                </c:pt>
                <c:pt idx="16">
                  <c:v>534</c:v>
                </c:pt>
                <c:pt idx="17">
                  <c:v>536</c:v>
                </c:pt>
                <c:pt idx="18">
                  <c:v>573</c:v>
                </c:pt>
                <c:pt idx="19">
                  <c:v>698</c:v>
                </c:pt>
                <c:pt idx="20">
                  <c:v>769</c:v>
                </c:pt>
                <c:pt idx="21">
                  <c:v>863</c:v>
                </c:pt>
                <c:pt idx="22">
                  <c:v>1007</c:v>
                </c:pt>
                <c:pt idx="23">
                  <c:v>1059</c:v>
                </c:pt>
                <c:pt idx="24">
                  <c:v>965</c:v>
                </c:pt>
                <c:pt idx="25">
                  <c:v>1015</c:v>
                </c:pt>
                <c:pt idx="26">
                  <c:v>994</c:v>
                </c:pt>
                <c:pt idx="27">
                  <c:v>954</c:v>
                </c:pt>
                <c:pt idx="28">
                  <c:v>1060</c:v>
                </c:pt>
                <c:pt idx="29">
                  <c:v>1041</c:v>
                </c:pt>
                <c:pt idx="30">
                  <c:v>948</c:v>
                </c:pt>
                <c:pt idx="31">
                  <c:v>965</c:v>
                </c:pt>
                <c:pt idx="32">
                  <c:v>938</c:v>
                </c:pt>
                <c:pt idx="33">
                  <c:v>889</c:v>
                </c:pt>
                <c:pt idx="34">
                  <c:v>857</c:v>
                </c:pt>
                <c:pt idx="35">
                  <c:v>712</c:v>
                </c:pt>
                <c:pt idx="36">
                  <c:v>712</c:v>
                </c:pt>
                <c:pt idx="37">
                  <c:v>609</c:v>
                </c:pt>
              </c:numCache>
            </c:numRef>
          </c:val>
          <c:smooth val="1"/>
          <c:extLst>
            <c:ext xmlns:c16="http://schemas.microsoft.com/office/drawing/2014/chart" uri="{C3380CC4-5D6E-409C-BE32-E72D297353CC}">
              <c16:uniqueId val="{00000001-2943-444D-B8B7-AAE870599034}"/>
            </c:ext>
          </c:extLst>
        </c:ser>
        <c:ser>
          <c:idx val="1"/>
          <c:order val="1"/>
          <c:tx>
            <c:strRef>
              <c:f>'HIV cases by gender'!$C$2</c:f>
              <c:strCache>
                <c:ptCount val="1"/>
                <c:pt idx="0">
                  <c:v>Female</c:v>
                </c:pt>
              </c:strCache>
            </c:strRef>
          </c:tx>
          <c:spPr>
            <a:ln w="31750">
              <a:solidFill>
                <a:srgbClr val="FF99FF"/>
              </a:solidFill>
            </a:ln>
          </c:spPr>
          <c:marker>
            <c:symbol val="diamond"/>
            <c:size val="9"/>
            <c:spPr>
              <a:solidFill>
                <a:srgbClr val="E31837"/>
              </a:solidFill>
              <a:ln>
                <a:noFill/>
              </a:ln>
            </c:spPr>
          </c:marker>
          <c:dLbls>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95-4A89-9277-0C37018A75A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'HIV cases by gender'!$A$3:$A$40</c:f>
              <c:numCache>
                <c:formatCode>General</c:formatCode>
                <c:ptCount val="3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numCache>
            </c:numRef>
          </c:cat>
          <c:val>
            <c:numRef>
              <c:f>'HIV cases by gender'!$C$3:$C$40</c:f>
              <c:numCache>
                <c:formatCode>General</c:formatCode>
                <c:ptCount val="38"/>
                <c:pt idx="0">
                  <c:v>0</c:v>
                </c:pt>
                <c:pt idx="1">
                  <c:v>0</c:v>
                </c:pt>
                <c:pt idx="2">
                  <c:v>11</c:v>
                </c:pt>
                <c:pt idx="3">
                  <c:v>4</c:v>
                </c:pt>
                <c:pt idx="4">
                  <c:v>24</c:v>
                </c:pt>
                <c:pt idx="5">
                  <c:v>28</c:v>
                </c:pt>
                <c:pt idx="6">
                  <c:v>122</c:v>
                </c:pt>
                <c:pt idx="7">
                  <c:v>289</c:v>
                </c:pt>
                <c:pt idx="8">
                  <c:v>142</c:v>
                </c:pt>
                <c:pt idx="9">
                  <c:v>127</c:v>
                </c:pt>
                <c:pt idx="10">
                  <c:v>83</c:v>
                </c:pt>
                <c:pt idx="11">
                  <c:v>122</c:v>
                </c:pt>
                <c:pt idx="12">
                  <c:v>114</c:v>
                </c:pt>
                <c:pt idx="13">
                  <c:v>103</c:v>
                </c:pt>
                <c:pt idx="14">
                  <c:v>112</c:v>
                </c:pt>
                <c:pt idx="15">
                  <c:v>73</c:v>
                </c:pt>
                <c:pt idx="16">
                  <c:v>87</c:v>
                </c:pt>
                <c:pt idx="17">
                  <c:v>78</c:v>
                </c:pt>
                <c:pt idx="18">
                  <c:v>67</c:v>
                </c:pt>
                <c:pt idx="19">
                  <c:v>82</c:v>
                </c:pt>
                <c:pt idx="20">
                  <c:v>63</c:v>
                </c:pt>
                <c:pt idx="21">
                  <c:v>89</c:v>
                </c:pt>
                <c:pt idx="22">
                  <c:v>75</c:v>
                </c:pt>
                <c:pt idx="23">
                  <c:v>67</c:v>
                </c:pt>
                <c:pt idx="24">
                  <c:v>56</c:v>
                </c:pt>
                <c:pt idx="25">
                  <c:v>60</c:v>
                </c:pt>
                <c:pt idx="26">
                  <c:v>62</c:v>
                </c:pt>
                <c:pt idx="27">
                  <c:v>48</c:v>
                </c:pt>
                <c:pt idx="28">
                  <c:v>46</c:v>
                </c:pt>
                <c:pt idx="29">
                  <c:v>50</c:v>
                </c:pt>
                <c:pt idx="30">
                  <c:v>58</c:v>
                </c:pt>
                <c:pt idx="31">
                  <c:v>46</c:v>
                </c:pt>
                <c:pt idx="32">
                  <c:v>38</c:v>
                </c:pt>
                <c:pt idx="33">
                  <c:v>51</c:v>
                </c:pt>
                <c:pt idx="34">
                  <c:v>46</c:v>
                </c:pt>
                <c:pt idx="35">
                  <c:v>38</c:v>
                </c:pt>
                <c:pt idx="36">
                  <c:v>30</c:v>
                </c:pt>
                <c:pt idx="37">
                  <c:v>23</c:v>
                </c:pt>
              </c:numCache>
            </c:numRef>
          </c:val>
          <c:smooth val="1"/>
          <c:extLst>
            <c:ext xmlns:c16="http://schemas.microsoft.com/office/drawing/2014/chart" uri="{C3380CC4-5D6E-409C-BE32-E72D297353CC}">
              <c16:uniqueId val="{00000003-2943-444D-B8B7-AAE870599034}"/>
            </c:ext>
          </c:extLst>
        </c:ser>
        <c:dLbls>
          <c:showLegendKey val="0"/>
          <c:showVal val="0"/>
          <c:showCatName val="0"/>
          <c:showSerName val="0"/>
          <c:showPercent val="0"/>
          <c:showBubbleSize val="0"/>
        </c:dLbls>
        <c:marker val="1"/>
        <c:smooth val="0"/>
        <c:axId val="151384448"/>
        <c:axId val="151385984"/>
      </c:lineChart>
      <c:catAx>
        <c:axId val="15138444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51385984"/>
        <c:crosses val="autoZero"/>
        <c:auto val="1"/>
        <c:lblAlgn val="ctr"/>
        <c:lblOffset val="100"/>
        <c:tickLblSkip val="1"/>
        <c:noMultiLvlLbl val="0"/>
      </c:catAx>
      <c:valAx>
        <c:axId val="151385984"/>
        <c:scaling>
          <c:orientation val="minMax"/>
          <c:max val="1200"/>
          <c:min val="0"/>
        </c:scaling>
        <c:delete val="0"/>
        <c:axPos val="l"/>
        <c:majorGridlines>
          <c:spPr>
            <a:ln>
              <a:solidFill>
                <a:schemeClr val="bg1">
                  <a:lumMod val="85000"/>
                </a:schemeClr>
              </a:solidFill>
              <a:prstDash val="sysDash"/>
            </a:ln>
          </c:spPr>
        </c:majorGridlines>
        <c:title>
          <c:tx>
            <c:rich>
              <a:bodyPr rot="-5400000" vert="horz"/>
              <a:lstStyle/>
              <a:p>
                <a:pPr>
                  <a:defRPr/>
                </a:pPr>
                <a:r>
                  <a:rPr lang="en-US"/>
                  <a:t>Number</a:t>
                </a:r>
              </a:p>
            </c:rich>
          </c:tx>
          <c:layout>
            <c:manualLayout>
              <c:xMode val="edge"/>
              <c:yMode val="edge"/>
              <c:x val="0"/>
              <c:y val="0.30755379031959412"/>
            </c:manualLayout>
          </c:layout>
          <c:overlay val="0"/>
        </c:title>
        <c:numFmt formatCode="General" sourceLinked="1"/>
        <c:majorTickMark val="out"/>
        <c:minorTickMark val="none"/>
        <c:tickLblPos val="nextTo"/>
        <c:spPr>
          <a:ln>
            <a:noFill/>
          </a:ln>
        </c:spPr>
        <c:crossAx val="151384448"/>
        <c:crosses val="autoZero"/>
        <c:crossBetween val="between"/>
        <c:majorUnit val="200"/>
      </c:valAx>
    </c:plotArea>
    <c:legend>
      <c:legendPos val="b"/>
      <c:layout>
        <c:manualLayout>
          <c:xMode val="edge"/>
          <c:yMode val="edge"/>
          <c:x val="0.31280563613758799"/>
          <c:y val="0.83102757101062841"/>
          <c:w val="0.38630968826265144"/>
          <c:h val="9.6363498041005746E-2"/>
        </c:manualLayout>
      </c:layout>
      <c:overlay val="0"/>
    </c:legend>
    <c:plotVisOnly val="1"/>
    <c:dispBlanksAs val="gap"/>
    <c:showDLblsOverMax val="0"/>
  </c:chart>
  <c:spPr>
    <a:ln>
      <a:noFill/>
    </a:ln>
  </c:spPr>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'Expenditure by source&amp;cat'!$B$4</c:f>
              <c:strCache>
                <c:ptCount val="1"/>
                <c:pt idx="0">
                  <c:v>Research</c:v>
                </c:pt>
              </c:strCache>
            </c:strRef>
          </c:tx>
          <c:spPr>
            <a:solidFill>
              <a:srgbClr val="00AEEF"/>
            </a:solidFill>
            <a:ln>
              <a:noFill/>
            </a:ln>
          </c:spPr>
          <c:invertIfNegative val="0"/>
          <c:cat>
            <c:numRef>
              <c:f>'Expenditure by source&amp;cat'!$D$3:$F$3</c:f>
              <c:numCache>
                <c:formatCode>@</c:formatCode>
                <c:ptCount val="3"/>
                <c:pt idx="0">
                  <c:v>2009</c:v>
                </c:pt>
                <c:pt idx="1">
                  <c:v>2010</c:v>
                </c:pt>
                <c:pt idx="2">
                  <c:v>2011</c:v>
                </c:pt>
              </c:numCache>
            </c:numRef>
          </c:cat>
          <c:val>
            <c:numRef>
              <c:f>'Expenditure by source&amp;cat'!$D$4:$F$4</c:f>
              <c:numCache>
                <c:formatCode>_(* #,##0_);_(* \(#,##0\);_(* "-"??_);_(@_)</c:formatCode>
                <c:ptCount val="3"/>
                <c:pt idx="0">
                  <c:v>36092320</c:v>
                </c:pt>
                <c:pt idx="1">
                  <c:v>37702264</c:v>
                </c:pt>
                <c:pt idx="2">
                  <c:v>33891156</c:v>
                </c:pt>
              </c:numCache>
            </c:numRef>
          </c:val>
          <c:extLst>
            <c:ext xmlns:c16="http://schemas.microsoft.com/office/drawing/2014/chart" uri="{C3380CC4-5D6E-409C-BE32-E72D297353CC}">
              <c16:uniqueId val="{00000000-F29C-4648-BC92-1A1FF017F463}"/>
            </c:ext>
          </c:extLst>
        </c:ser>
        <c:ser>
          <c:idx val="1"/>
          <c:order val="1"/>
          <c:tx>
            <c:strRef>
              <c:f>'Expenditure by source&amp;cat'!$B$5</c:f>
              <c:strCache>
                <c:ptCount val="1"/>
                <c:pt idx="0">
                  <c:v>Systems strengthening and Programme Coordination</c:v>
                </c:pt>
              </c:strCache>
            </c:strRef>
          </c:tx>
          <c:spPr>
            <a:solidFill>
              <a:srgbClr val="F78E1E"/>
            </a:solidFill>
            <a:ln>
              <a:noFill/>
            </a:ln>
          </c:spPr>
          <c:invertIfNegative val="0"/>
          <c:cat>
            <c:numRef>
              <c:f>'Expenditure by source&amp;cat'!$D$3:$F$3</c:f>
              <c:numCache>
                <c:formatCode>@</c:formatCode>
                <c:ptCount val="3"/>
                <c:pt idx="0">
                  <c:v>2009</c:v>
                </c:pt>
                <c:pt idx="1">
                  <c:v>2010</c:v>
                </c:pt>
                <c:pt idx="2">
                  <c:v>2011</c:v>
                </c:pt>
              </c:numCache>
            </c:numRef>
          </c:cat>
          <c:val>
            <c:numRef>
              <c:f>'Expenditure by source&amp;cat'!$D$5:$F$5</c:f>
              <c:numCache>
                <c:formatCode>_(* #,##0_);_(* \(#,##0\);_(* "-"??_);_(@_)</c:formatCode>
                <c:ptCount val="3"/>
                <c:pt idx="0">
                  <c:v>3106796</c:v>
                </c:pt>
                <c:pt idx="1">
                  <c:v>2553191.5</c:v>
                </c:pt>
                <c:pt idx="2">
                  <c:v>1966292.125</c:v>
                </c:pt>
              </c:numCache>
            </c:numRef>
          </c:val>
          <c:extLst>
            <c:ext xmlns:c16="http://schemas.microsoft.com/office/drawing/2014/chart" uri="{C3380CC4-5D6E-409C-BE32-E72D297353CC}">
              <c16:uniqueId val="{00000001-F29C-4648-BC92-1A1FF017F463}"/>
            </c:ext>
          </c:extLst>
        </c:ser>
        <c:ser>
          <c:idx val="2"/>
          <c:order val="2"/>
          <c:tx>
            <c:strRef>
              <c:f>'Expenditure by source&amp;cat'!$B$6</c:f>
              <c:strCache>
                <c:ptCount val="1"/>
                <c:pt idx="0">
                  <c:v>Care and Treatment</c:v>
                </c:pt>
              </c:strCache>
            </c:strRef>
          </c:tx>
          <c:spPr>
            <a:solidFill>
              <a:srgbClr val="88C540"/>
            </a:solidFill>
            <a:ln>
              <a:noFill/>
            </a:ln>
          </c:spPr>
          <c:invertIfNegative val="0"/>
          <c:cat>
            <c:numRef>
              <c:f>'Expenditure by source&amp;cat'!$D$3:$F$3</c:f>
              <c:numCache>
                <c:formatCode>@</c:formatCode>
                <c:ptCount val="3"/>
                <c:pt idx="0">
                  <c:v>2009</c:v>
                </c:pt>
                <c:pt idx="1">
                  <c:v>2010</c:v>
                </c:pt>
                <c:pt idx="2">
                  <c:v>2011</c:v>
                </c:pt>
              </c:numCache>
            </c:numRef>
          </c:cat>
          <c:val>
            <c:numRef>
              <c:f>'Expenditure by source&amp;cat'!$D$6:$F$6</c:f>
              <c:numCache>
                <c:formatCode>_(* #,##0_);_(* \(#,##0\);_(* "-"??_);_(@_)</c:formatCode>
                <c:ptCount val="3"/>
                <c:pt idx="0">
                  <c:v>10428913</c:v>
                </c:pt>
                <c:pt idx="1">
                  <c:v>9586798</c:v>
                </c:pt>
                <c:pt idx="2">
                  <c:v>9604067</c:v>
                </c:pt>
              </c:numCache>
            </c:numRef>
          </c:val>
          <c:extLst>
            <c:ext xmlns:c16="http://schemas.microsoft.com/office/drawing/2014/chart" uri="{C3380CC4-5D6E-409C-BE32-E72D297353CC}">
              <c16:uniqueId val="{00000002-F29C-4648-BC92-1A1FF017F463}"/>
            </c:ext>
          </c:extLst>
        </c:ser>
        <c:ser>
          <c:idx val="3"/>
          <c:order val="3"/>
          <c:tx>
            <c:strRef>
              <c:f>'Expenditure by source&amp;cat'!$B$7</c:f>
              <c:strCache>
                <c:ptCount val="1"/>
                <c:pt idx="0">
                  <c:v>Prevention</c:v>
                </c:pt>
              </c:strCache>
            </c:strRef>
          </c:tx>
          <c:spPr>
            <a:solidFill>
              <a:srgbClr val="EC008C"/>
            </a:solidFill>
            <a:ln>
              <a:noFill/>
            </a:ln>
          </c:spPr>
          <c:invertIfNegative val="0"/>
          <c:cat>
            <c:numRef>
              <c:f>'Expenditure by source&amp;cat'!$D$3:$F$3</c:f>
              <c:numCache>
                <c:formatCode>@</c:formatCode>
                <c:ptCount val="3"/>
                <c:pt idx="0">
                  <c:v>2009</c:v>
                </c:pt>
                <c:pt idx="1">
                  <c:v>2010</c:v>
                </c:pt>
                <c:pt idx="2">
                  <c:v>2011</c:v>
                </c:pt>
              </c:numCache>
            </c:numRef>
          </c:cat>
          <c:val>
            <c:numRef>
              <c:f>'Expenditure by source&amp;cat'!$D$7:$F$7</c:f>
              <c:numCache>
                <c:formatCode>_(* #,##0_);_(* \(#,##0\);_(* "-"??_);_(@_)</c:formatCode>
                <c:ptCount val="3"/>
                <c:pt idx="0">
                  <c:v>5518670</c:v>
                </c:pt>
                <c:pt idx="1">
                  <c:v>5262553</c:v>
                </c:pt>
                <c:pt idx="2">
                  <c:v>4725393.5</c:v>
                </c:pt>
              </c:numCache>
            </c:numRef>
          </c:val>
          <c:extLst>
            <c:ext xmlns:c16="http://schemas.microsoft.com/office/drawing/2014/chart" uri="{C3380CC4-5D6E-409C-BE32-E72D297353CC}">
              <c16:uniqueId val="{00000003-F29C-4648-BC92-1A1FF017F463}"/>
            </c:ext>
          </c:extLst>
        </c:ser>
        <c:ser>
          <c:idx val="4"/>
          <c:order val="4"/>
          <c:tx>
            <c:strRef>
              <c:f>'Expenditure by source&amp;cat'!$B$8</c:f>
              <c:strCache>
                <c:ptCount val="1"/>
                <c:pt idx="0">
                  <c:v>Others</c:v>
                </c:pt>
              </c:strCache>
            </c:strRef>
          </c:tx>
          <c:spPr>
            <a:solidFill>
              <a:schemeClr val="bg1">
                <a:lumMod val="50000"/>
              </a:schemeClr>
            </a:solidFill>
            <a:ln>
              <a:noFill/>
            </a:ln>
          </c:spPr>
          <c:invertIfNegative val="0"/>
          <c:cat>
            <c:numRef>
              <c:f>'Expenditure by source&amp;cat'!$D$3:$F$3</c:f>
              <c:numCache>
                <c:formatCode>@</c:formatCode>
                <c:ptCount val="3"/>
                <c:pt idx="0">
                  <c:v>2009</c:v>
                </c:pt>
                <c:pt idx="1">
                  <c:v>2010</c:v>
                </c:pt>
                <c:pt idx="2">
                  <c:v>2011</c:v>
                </c:pt>
              </c:numCache>
            </c:numRef>
          </c:cat>
          <c:val>
            <c:numRef>
              <c:f>'Expenditure by source&amp;cat'!$D$8:$F$8</c:f>
              <c:numCache>
                <c:formatCode>_(* #,##0_);_(* \(#,##0\);_(* "-"??_);_(@_)</c:formatCode>
                <c:ptCount val="3"/>
                <c:pt idx="0">
                  <c:v>18049845</c:v>
                </c:pt>
                <c:pt idx="1">
                  <c:v>18351129.5</c:v>
                </c:pt>
                <c:pt idx="2">
                  <c:v>17720947.375</c:v>
                </c:pt>
              </c:numCache>
            </c:numRef>
          </c:val>
          <c:extLst>
            <c:ext xmlns:c16="http://schemas.microsoft.com/office/drawing/2014/chart" uri="{C3380CC4-5D6E-409C-BE32-E72D297353CC}">
              <c16:uniqueId val="{00000004-F29C-4648-BC92-1A1FF017F463}"/>
            </c:ext>
          </c:extLst>
        </c:ser>
        <c:dLbls>
          <c:showLegendKey val="0"/>
          <c:showVal val="0"/>
          <c:showCatName val="0"/>
          <c:showSerName val="0"/>
          <c:showPercent val="0"/>
          <c:showBubbleSize val="0"/>
        </c:dLbls>
        <c:gapWidth val="150"/>
        <c:overlap val="100"/>
        <c:axId val="45336832"/>
        <c:axId val="45343488"/>
      </c:barChart>
      <c:catAx>
        <c:axId val="45336832"/>
        <c:scaling>
          <c:orientation val="minMax"/>
        </c:scaling>
        <c:delete val="0"/>
        <c:axPos val="b"/>
        <c:numFmt formatCode="@" sourceLinked="1"/>
        <c:majorTickMark val="out"/>
        <c:minorTickMark val="none"/>
        <c:tickLblPos val="nextTo"/>
        <c:crossAx val="45343488"/>
        <c:crosses val="autoZero"/>
        <c:auto val="1"/>
        <c:lblAlgn val="ctr"/>
        <c:lblOffset val="100"/>
        <c:noMultiLvlLbl val="0"/>
      </c:catAx>
      <c:valAx>
        <c:axId val="45343488"/>
        <c:scaling>
          <c:orientation val="minMax"/>
          <c:max val="1"/>
          <c:min val="0"/>
        </c:scaling>
        <c:delete val="0"/>
        <c:axPos val="l"/>
        <c:majorGridlines>
          <c:spPr>
            <a:ln>
              <a:prstDash val="dash"/>
            </a:ln>
          </c:spPr>
        </c:majorGridlines>
        <c:numFmt formatCode="0%" sourceLinked="1"/>
        <c:majorTickMark val="out"/>
        <c:minorTickMark val="none"/>
        <c:tickLblPos val="nextTo"/>
        <c:crossAx val="45336832"/>
        <c:crosses val="autoZero"/>
        <c:crossBetween val="between"/>
        <c:majorUnit val="0.2"/>
      </c:valAx>
    </c:plotArea>
    <c:legend>
      <c:legendPos val="r"/>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4.9660318791074402E-2"/>
          <c:w val="0.86783237151000003"/>
          <c:h val="0.72859454085008646"/>
        </c:manualLayout>
      </c:layout>
      <c:barChart>
        <c:barDir val="col"/>
        <c:grouping val="stacked"/>
        <c:varyColors val="0"/>
        <c:ser>
          <c:idx val="0"/>
          <c:order val="0"/>
          <c:tx>
            <c:strRef>
              <c:f>Japan!$C$2</c:f>
              <c:strCache>
                <c:ptCount val="1"/>
                <c:pt idx="0">
                  <c:v>Progress (%)</c:v>
                </c:pt>
              </c:strCache>
            </c:strRef>
          </c:tx>
          <c:spPr>
            <a:solidFill>
              <a:srgbClr val="009999"/>
            </a:solidFill>
            <a:ln>
              <a:noFill/>
            </a:ln>
            <a:effectLst/>
          </c:spPr>
          <c:invertIfNegative val="0"/>
          <c:dLbls>
            <c:dLbl>
              <c:idx val="0"/>
              <c:tx>
                <c:rich>
                  <a:bodyPr/>
                  <a:lstStyle/>
                  <a:p>
                    <a:r>
                      <a:rPr lang="en-US">
                        <a:solidFill>
                          <a:schemeClr val="tx1">
                            <a:lumMod val="50000"/>
                            <a:lumOff val="50000"/>
                          </a:schemeClr>
                        </a:solidFill>
                      </a:rPr>
                      <a:t>n/a</a:t>
                    </a:r>
                    <a:endParaRPr lang="en-US" dirty="0">
                      <a:solidFill>
                        <a:schemeClr val="tx1">
                          <a:lumMod val="50000"/>
                          <a:lumOff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C6D-46F0-B5C2-F11BF8C7DD2F}"/>
                </c:ext>
              </c:extLst>
            </c:dLbl>
            <c:dLbl>
              <c:idx val="2"/>
              <c:tx>
                <c:rich>
                  <a:bodyPr/>
                  <a:lstStyle/>
                  <a:p>
                    <a:r>
                      <a:rPr lang="en-US">
                        <a:solidFill>
                          <a:schemeClr val="tx1">
                            <a:lumMod val="50000"/>
                            <a:lumOff val="50000"/>
                          </a:schemeClr>
                        </a:solidFill>
                      </a:rPr>
                      <a:t>n/a</a:t>
                    </a:r>
                    <a:endParaRPr lang="en-US" dirty="0">
                      <a:solidFill>
                        <a:schemeClr val="tx1">
                          <a:lumMod val="50000"/>
                          <a:lumOff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C6D-46F0-B5C2-F11BF8C7DD2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Japan!$B$3:$B$5</c:f>
              <c:strCache>
                <c:ptCount val="3"/>
                <c:pt idx="0">
                  <c:v>PLHIV who know
 their HIV status</c:v>
                </c:pt>
                <c:pt idx="1">
                  <c:v>PLHIV on 
treatment</c:v>
                </c:pt>
                <c:pt idx="2">
                  <c:v>PLHIV who have suppressed viral load</c:v>
                </c:pt>
              </c:strCache>
            </c:strRef>
          </c:cat>
          <c:val>
            <c:numRef>
              <c:f>Japan!$C$3:$C$5</c:f>
              <c:numCache>
                <c:formatCode>General</c:formatCode>
                <c:ptCount val="3"/>
                <c:pt idx="0">
                  <c:v>0</c:v>
                </c:pt>
                <c:pt idx="1">
                  <c:v>80</c:v>
                </c:pt>
                <c:pt idx="2">
                  <c:v>0</c:v>
                </c:pt>
              </c:numCache>
            </c:numRef>
          </c:val>
          <c:extLst>
            <c:ext xmlns:c16="http://schemas.microsoft.com/office/drawing/2014/chart" uri="{C3380CC4-5D6E-409C-BE32-E72D297353CC}">
              <c16:uniqueId val="{00000000-B293-4A96-9773-630C701E1CEC}"/>
            </c:ext>
          </c:extLst>
        </c:ser>
        <c:ser>
          <c:idx val="1"/>
          <c:order val="1"/>
          <c:tx>
            <c:strRef>
              <c:f>Japan!$D$2</c:f>
              <c:strCache>
                <c:ptCount val="1"/>
                <c:pt idx="0">
                  <c:v>Gap</c:v>
                </c:pt>
              </c:strCache>
            </c:strRef>
          </c:tx>
          <c:spPr>
            <a:pattFill prst="dkDnDiag">
              <a:fgClr>
                <a:srgbClr val="BFBFBF"/>
              </a:fgClr>
              <a:bgClr>
                <a:schemeClr val="bg1"/>
              </a:bgClr>
            </a:pattFill>
            <a:ln>
              <a:noFill/>
            </a:ln>
            <a:effectLst/>
          </c:spPr>
          <c:invertIfNegative val="0"/>
          <c:cat>
            <c:strRef>
              <c:f>Japan!$B$3:$B$5</c:f>
              <c:strCache>
                <c:ptCount val="3"/>
                <c:pt idx="0">
                  <c:v>PLHIV who know
 their HIV status</c:v>
                </c:pt>
                <c:pt idx="1">
                  <c:v>PLHIV on 
treatment</c:v>
                </c:pt>
                <c:pt idx="2">
                  <c:v>PLHIV who have suppressed viral load</c:v>
                </c:pt>
              </c:strCache>
            </c:strRef>
          </c:cat>
          <c:val>
            <c:numRef>
              <c:f>Japan!$D$3:$D$5</c:f>
              <c:numCache>
                <c:formatCode>General</c:formatCode>
                <c:ptCount val="3"/>
                <c:pt idx="0">
                  <c:v>90</c:v>
                </c:pt>
                <c:pt idx="1">
                  <c:v>0</c:v>
                </c:pt>
                <c:pt idx="2">
                  <c:v>73</c:v>
                </c:pt>
              </c:numCache>
            </c:numRef>
          </c:val>
          <c:extLst>
            <c:ext xmlns:c16="http://schemas.microsoft.com/office/drawing/2014/chart" uri="{C3380CC4-5D6E-409C-BE32-E72D297353CC}">
              <c16:uniqueId val="{00000001-B293-4A96-9773-630C701E1CEC}"/>
            </c:ext>
          </c:extLst>
        </c:ser>
        <c:dLbls>
          <c:showLegendKey val="0"/>
          <c:showVal val="0"/>
          <c:showCatName val="0"/>
          <c:showSerName val="0"/>
          <c:showPercent val="0"/>
          <c:showBubbleSize val="0"/>
        </c:dLbls>
        <c:gapWidth val="150"/>
        <c:overlap val="100"/>
        <c:axId val="136417664"/>
        <c:axId val="45629824"/>
      </c:barChart>
      <c:scatterChart>
        <c:scatterStyle val="lineMarker"/>
        <c:varyColors val="0"/>
        <c:ser>
          <c:idx val="2"/>
          <c:order val="2"/>
          <c:tx>
            <c:strRef>
              <c:f>Japan!$E$2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Japan!$B$3:$B$5</c:f>
              <c:strCache>
                <c:ptCount val="3"/>
                <c:pt idx="0">
                  <c:v>PLHIV who know
 their HIV status</c:v>
                </c:pt>
                <c:pt idx="1">
                  <c:v>PLHIV on 
treatment</c:v>
                </c:pt>
                <c:pt idx="2">
                  <c:v>PLHIV who have suppressed viral load</c:v>
                </c:pt>
              </c:strCache>
            </c:strRef>
          </c:xVal>
          <c:yVal>
            <c:numRef>
              <c:f>Japan!$E$3:$E$5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B293-4A96-9773-630C701E1CEC}"/>
            </c:ext>
          </c:extLst>
        </c:ser>
        <c:dLbls>
          <c:showLegendKey val="0"/>
          <c:showVal val="0"/>
          <c:showCatName val="0"/>
          <c:showSerName val="0"/>
          <c:showPercent val="0"/>
          <c:showBubbleSize val="0"/>
        </c:dLbls>
        <c:axId val="127961728"/>
        <c:axId val="45625728"/>
      </c:scatterChart>
      <c:catAx>
        <c:axId val="13641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629824"/>
        <c:crosses val="autoZero"/>
        <c:auto val="1"/>
        <c:lblAlgn val="ctr"/>
        <c:lblOffset val="100"/>
        <c:noMultiLvlLbl val="0"/>
      </c:catAx>
      <c:valAx>
        <c:axId val="45629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4.9338971517449183E-3"/>
              <c:y val="0"/>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417664"/>
        <c:crosses val="autoZero"/>
        <c:crossBetween val="between"/>
        <c:majorUnit val="20"/>
      </c:valAx>
      <c:valAx>
        <c:axId val="45625728"/>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7961728"/>
        <c:crosses val="max"/>
        <c:crossBetween val="midCat"/>
      </c:valAx>
      <c:valAx>
        <c:axId val="127961728"/>
        <c:scaling>
          <c:orientation val="minMax"/>
        </c:scaling>
        <c:delete val="1"/>
        <c:axPos val="b"/>
        <c:numFmt formatCode="General" sourceLinked="1"/>
        <c:majorTickMark val="out"/>
        <c:minorTickMark val="none"/>
        <c:tickLblPos val="nextTo"/>
        <c:crossAx val="456257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56514064060577"/>
          <c:y val="2.2877253310629765E-2"/>
          <c:w val="0.78856618586393512"/>
          <c:h val="0.75047475702391619"/>
        </c:manualLayout>
      </c:layout>
      <c:barChart>
        <c:barDir val="col"/>
        <c:grouping val="clustered"/>
        <c:varyColors val="0"/>
        <c:ser>
          <c:idx val="1"/>
          <c:order val="1"/>
          <c:tx>
            <c:strRef>
              <c:f>'ART scale up'!$D$3</c:f>
              <c:strCache>
                <c:ptCount val="1"/>
                <c:pt idx="0">
                  <c:v>%PLHIV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A5D-4DE4-BA81-A43AD6BA6D8E}"/>
                </c:ext>
              </c:extLst>
            </c:dLbl>
            <c:dLbl>
              <c:idx val="1"/>
              <c:delete val="1"/>
              <c:extLst>
                <c:ext xmlns:c15="http://schemas.microsoft.com/office/drawing/2012/chart" uri="{CE6537A1-D6FC-4f65-9D91-7224C49458BB}"/>
                <c:ext xmlns:c16="http://schemas.microsoft.com/office/drawing/2014/chart" uri="{C3380CC4-5D6E-409C-BE32-E72D297353CC}">
                  <c16:uniqueId val="{00000001-CA5D-4DE4-BA81-A43AD6BA6D8E}"/>
                </c:ext>
              </c:extLst>
            </c:dLbl>
            <c:dLbl>
              <c:idx val="2"/>
              <c:delete val="1"/>
              <c:extLst>
                <c:ext xmlns:c15="http://schemas.microsoft.com/office/drawing/2012/chart" uri="{CE6537A1-D6FC-4f65-9D91-7224C49458BB}"/>
                <c:ext xmlns:c16="http://schemas.microsoft.com/office/drawing/2014/chart" uri="{C3380CC4-5D6E-409C-BE32-E72D297353CC}">
                  <c16:uniqueId val="{00000002-CA5D-4DE4-BA81-A43AD6BA6D8E}"/>
                </c:ext>
              </c:extLst>
            </c:dLbl>
            <c:dLbl>
              <c:idx val="3"/>
              <c:delete val="1"/>
              <c:extLst>
                <c:ext xmlns:c15="http://schemas.microsoft.com/office/drawing/2012/chart" uri="{CE6537A1-D6FC-4f65-9D91-7224C49458BB}"/>
                <c:ext xmlns:c16="http://schemas.microsoft.com/office/drawing/2014/chart" uri="{C3380CC4-5D6E-409C-BE32-E72D297353CC}">
                  <c16:uniqueId val="{00000003-CA5D-4DE4-BA81-A43AD6BA6D8E}"/>
                </c:ext>
              </c:extLst>
            </c:dLbl>
            <c:dLbl>
              <c:idx val="4"/>
              <c:delete val="1"/>
              <c:extLst>
                <c:ext xmlns:c15="http://schemas.microsoft.com/office/drawing/2012/chart" uri="{CE6537A1-D6FC-4f65-9D91-7224C49458BB}"/>
                <c:ext xmlns:c16="http://schemas.microsoft.com/office/drawing/2014/chart" uri="{C3380CC4-5D6E-409C-BE32-E72D297353CC}">
                  <c16:uniqueId val="{00000004-CA5D-4DE4-BA81-A43AD6BA6D8E}"/>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up'!$B$4:$B$22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up'!$D$4:$D$22</c:f>
              <c:numCache>
                <c:formatCode>#,##0</c:formatCode>
                <c:ptCount val="19"/>
                <c:pt idx="0">
                  <c:v>25</c:v>
                </c:pt>
                <c:pt idx="1">
                  <c:v>35</c:v>
                </c:pt>
                <c:pt idx="2">
                  <c:v>42</c:v>
                </c:pt>
                <c:pt idx="3">
                  <c:v>47</c:v>
                </c:pt>
                <c:pt idx="4">
                  <c:v>50</c:v>
                </c:pt>
                <c:pt idx="5">
                  <c:v>53</c:v>
                </c:pt>
                <c:pt idx="6">
                  <c:v>54</c:v>
                </c:pt>
                <c:pt idx="7">
                  <c:v>55</c:v>
                </c:pt>
                <c:pt idx="8">
                  <c:v>56</c:v>
                </c:pt>
                <c:pt idx="9">
                  <c:v>56</c:v>
                </c:pt>
                <c:pt idx="10">
                  <c:v>56</c:v>
                </c:pt>
                <c:pt idx="11">
                  <c:v>57</c:v>
                </c:pt>
                <c:pt idx="12">
                  <c:v>57</c:v>
                </c:pt>
                <c:pt idx="13">
                  <c:v>57</c:v>
                </c:pt>
                <c:pt idx="14">
                  <c:v>58</c:v>
                </c:pt>
                <c:pt idx="15">
                  <c:v>71</c:v>
                </c:pt>
                <c:pt idx="16">
                  <c:v>78</c:v>
                </c:pt>
                <c:pt idx="17">
                  <c:v>80</c:v>
                </c:pt>
                <c:pt idx="18">
                  <c:v>80</c:v>
                </c:pt>
              </c:numCache>
            </c:numRef>
          </c:val>
          <c:extLst>
            <c:ext xmlns:c16="http://schemas.microsoft.com/office/drawing/2014/chart" uri="{C3380CC4-5D6E-409C-BE32-E72D297353CC}">
              <c16:uniqueId val="{00000005-CA5D-4DE4-BA81-A43AD6BA6D8E}"/>
            </c:ext>
          </c:extLst>
        </c:ser>
        <c:dLbls>
          <c:showLegendKey val="0"/>
          <c:showVal val="0"/>
          <c:showCatName val="0"/>
          <c:showSerName val="0"/>
          <c:showPercent val="0"/>
          <c:showBubbleSize val="0"/>
        </c:dLbls>
        <c:gapWidth val="60"/>
        <c:axId val="137294976"/>
        <c:axId val="137292800"/>
      </c:barChart>
      <c:lineChart>
        <c:grouping val="standard"/>
        <c:varyColors val="0"/>
        <c:ser>
          <c:idx val="0"/>
          <c:order val="0"/>
          <c:tx>
            <c:strRef>
              <c:f>'ART scale up'!$C$3</c:f>
              <c:strCache>
                <c:ptCount val="1"/>
                <c:pt idx="0">
                  <c:v>Number of people on ART</c:v>
                </c:pt>
              </c:strCache>
            </c:strRef>
          </c:tx>
          <c:spPr>
            <a:ln w="38100">
              <a:solidFill>
                <a:srgbClr val="00AEEF"/>
              </a:solidFill>
            </a:ln>
          </c:spPr>
          <c:marker>
            <c:symbol val="none"/>
          </c:marker>
          <c:dLbls>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5D-4DE4-BA81-A43AD6BA6D8E}"/>
                </c:ext>
              </c:extLst>
            </c:dLbl>
            <c:numFmt formatCode="#,##0" sourceLinked="0"/>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'ART scale up'!$B$4:$B$22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up'!$C$4:$C$22</c:f>
              <c:numCache>
                <c:formatCode>#,##0</c:formatCode>
                <c:ptCount val="19"/>
                <c:pt idx="0">
                  <c:v>1564</c:v>
                </c:pt>
                <c:pt idx="1">
                  <c:v>2498</c:v>
                </c:pt>
                <c:pt idx="2">
                  <c:v>3433</c:v>
                </c:pt>
                <c:pt idx="3">
                  <c:v>4367</c:v>
                </c:pt>
                <c:pt idx="4">
                  <c:v>5301</c:v>
                </c:pt>
                <c:pt idx="5">
                  <c:v>6236</c:v>
                </c:pt>
                <c:pt idx="6">
                  <c:v>7171</c:v>
                </c:pt>
                <c:pt idx="7">
                  <c:v>8106</c:v>
                </c:pt>
                <c:pt idx="8">
                  <c:v>9042</c:v>
                </c:pt>
                <c:pt idx="9">
                  <c:v>9978</c:v>
                </c:pt>
                <c:pt idx="10" formatCode="General">
                  <c:v>10913</c:v>
                </c:pt>
                <c:pt idx="11" formatCode="General">
                  <c:v>11849</c:v>
                </c:pt>
                <c:pt idx="12" formatCode="General">
                  <c:v>12783</c:v>
                </c:pt>
                <c:pt idx="13" formatCode="General">
                  <c:v>13718</c:v>
                </c:pt>
                <c:pt idx="14" formatCode="General">
                  <c:v>14692</c:v>
                </c:pt>
                <c:pt idx="15" formatCode="General">
                  <c:v>18938</c:v>
                </c:pt>
                <c:pt idx="16" formatCode="General">
                  <c:v>21709</c:v>
                </c:pt>
                <c:pt idx="17" formatCode="General">
                  <c:v>22882</c:v>
                </c:pt>
                <c:pt idx="18" formatCode="General">
                  <c:v>23738</c:v>
                </c:pt>
              </c:numCache>
            </c:numRef>
          </c:val>
          <c:smooth val="0"/>
          <c:extLst>
            <c:ext xmlns:c16="http://schemas.microsoft.com/office/drawing/2014/chart" uri="{C3380CC4-5D6E-409C-BE32-E72D297353CC}">
              <c16:uniqueId val="{00000007-CA5D-4DE4-BA81-A43AD6BA6D8E}"/>
            </c:ext>
          </c:extLst>
        </c:ser>
        <c:dLbls>
          <c:showLegendKey val="0"/>
          <c:showVal val="0"/>
          <c:showCatName val="0"/>
          <c:showSerName val="0"/>
          <c:showPercent val="0"/>
          <c:showBubbleSize val="0"/>
        </c:dLbls>
        <c:marker val="1"/>
        <c:smooth val="0"/>
        <c:axId val="137231744"/>
        <c:axId val="137290880"/>
      </c:lineChart>
      <c:lineChart>
        <c:grouping val="standard"/>
        <c:varyColors val="0"/>
        <c:ser>
          <c:idx val="2"/>
          <c:order val="2"/>
          <c:tx>
            <c:strRef>
              <c:f>'ART scale up'!$E$3</c:f>
              <c:strCache>
                <c:ptCount val="1"/>
                <c:pt idx="0">
                  <c:v>%PLHIV on ART - Lower</c:v>
                </c:pt>
              </c:strCache>
            </c:strRef>
          </c:tx>
          <c:spPr>
            <a:ln>
              <a:noFill/>
            </a:ln>
          </c:spPr>
          <c:marker>
            <c:symbol val="dash"/>
            <c:size val="8"/>
            <c:spPr>
              <a:solidFill>
                <a:sysClr val="windowText" lastClr="000000"/>
              </a:solidFill>
              <a:ln>
                <a:solidFill>
                  <a:sysClr val="windowText" lastClr="000000"/>
                </a:solidFill>
              </a:ln>
            </c:spPr>
          </c:marker>
          <c:cat>
            <c:numRef>
              <c:f>'ART scale up'!$B$4:$B$22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up'!$E$4:$E$22</c:f>
              <c:numCache>
                <c:formatCode>#,##0</c:formatCode>
                <c:ptCount val="19"/>
                <c:pt idx="0">
                  <c:v>21</c:v>
                </c:pt>
                <c:pt idx="1">
                  <c:v>29</c:v>
                </c:pt>
                <c:pt idx="2">
                  <c:v>35</c:v>
                </c:pt>
                <c:pt idx="3">
                  <c:v>38</c:v>
                </c:pt>
                <c:pt idx="4">
                  <c:v>41</c:v>
                </c:pt>
                <c:pt idx="5">
                  <c:v>43</c:v>
                </c:pt>
                <c:pt idx="6">
                  <c:v>44</c:v>
                </c:pt>
                <c:pt idx="7">
                  <c:v>45</c:v>
                </c:pt>
                <c:pt idx="8">
                  <c:v>46</c:v>
                </c:pt>
                <c:pt idx="9">
                  <c:v>47</c:v>
                </c:pt>
                <c:pt idx="10">
                  <c:v>47</c:v>
                </c:pt>
                <c:pt idx="11">
                  <c:v>47</c:v>
                </c:pt>
                <c:pt idx="12">
                  <c:v>48</c:v>
                </c:pt>
                <c:pt idx="13">
                  <c:v>48</c:v>
                </c:pt>
                <c:pt idx="14">
                  <c:v>49</c:v>
                </c:pt>
                <c:pt idx="15">
                  <c:v>60</c:v>
                </c:pt>
                <c:pt idx="16">
                  <c:v>66</c:v>
                </c:pt>
                <c:pt idx="17">
                  <c:v>67</c:v>
                </c:pt>
                <c:pt idx="18">
                  <c:v>68</c:v>
                </c:pt>
              </c:numCache>
            </c:numRef>
          </c:val>
          <c:smooth val="0"/>
          <c:extLst>
            <c:ext xmlns:c16="http://schemas.microsoft.com/office/drawing/2014/chart" uri="{C3380CC4-5D6E-409C-BE32-E72D297353CC}">
              <c16:uniqueId val="{00000008-CA5D-4DE4-BA81-A43AD6BA6D8E}"/>
            </c:ext>
          </c:extLst>
        </c:ser>
        <c:ser>
          <c:idx val="3"/>
          <c:order val="3"/>
          <c:tx>
            <c:strRef>
              <c:f>'ART scale up'!$F$3</c:f>
              <c:strCache>
                <c:ptCount val="1"/>
                <c:pt idx="0">
                  <c:v>%PLHIV on ART - Upper</c:v>
                </c:pt>
              </c:strCache>
            </c:strRef>
          </c:tx>
          <c:spPr>
            <a:ln>
              <a:noFill/>
            </a:ln>
          </c:spPr>
          <c:marker>
            <c:symbol val="dash"/>
            <c:size val="8"/>
            <c:spPr>
              <a:solidFill>
                <a:sysClr val="windowText" lastClr="000000"/>
              </a:solidFill>
              <a:ln>
                <a:solidFill>
                  <a:sysClr val="windowText" lastClr="000000"/>
                </a:solidFill>
              </a:ln>
            </c:spPr>
          </c:marker>
          <c:cat>
            <c:numRef>
              <c:f>'ART scale up'!$B$4:$B$22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up'!$F$4:$F$22</c:f>
              <c:numCache>
                <c:formatCode>#,##0</c:formatCode>
                <c:ptCount val="19"/>
                <c:pt idx="0">
                  <c:v>30</c:v>
                </c:pt>
                <c:pt idx="1">
                  <c:v>41</c:v>
                </c:pt>
                <c:pt idx="2">
                  <c:v>49</c:v>
                </c:pt>
                <c:pt idx="3">
                  <c:v>54</c:v>
                </c:pt>
                <c:pt idx="4">
                  <c:v>58</c:v>
                </c:pt>
                <c:pt idx="5">
                  <c:v>61</c:v>
                </c:pt>
                <c:pt idx="6">
                  <c:v>63</c:v>
                </c:pt>
                <c:pt idx="7">
                  <c:v>64</c:v>
                </c:pt>
                <c:pt idx="8">
                  <c:v>64</c:v>
                </c:pt>
                <c:pt idx="9">
                  <c:v>65</c:v>
                </c:pt>
                <c:pt idx="10">
                  <c:v>65</c:v>
                </c:pt>
                <c:pt idx="11">
                  <c:v>65</c:v>
                </c:pt>
                <c:pt idx="12">
                  <c:v>66</c:v>
                </c:pt>
                <c:pt idx="13">
                  <c:v>66</c:v>
                </c:pt>
                <c:pt idx="14">
                  <c:v>67</c:v>
                </c:pt>
                <c:pt idx="15">
                  <c:v>82</c:v>
                </c:pt>
                <c:pt idx="16">
                  <c:v>90</c:v>
                </c:pt>
                <c:pt idx="17">
                  <c:v>91</c:v>
                </c:pt>
                <c:pt idx="18">
                  <c:v>92</c:v>
                </c:pt>
              </c:numCache>
            </c:numRef>
          </c:val>
          <c:smooth val="0"/>
          <c:extLst>
            <c:ext xmlns:c16="http://schemas.microsoft.com/office/drawing/2014/chart" uri="{C3380CC4-5D6E-409C-BE32-E72D297353CC}">
              <c16:uniqueId val="{00000009-CA5D-4DE4-BA81-A43AD6BA6D8E}"/>
            </c:ext>
          </c:extLst>
        </c:ser>
        <c:dLbls>
          <c:showLegendKey val="0"/>
          <c:showVal val="0"/>
          <c:showCatName val="0"/>
          <c:showSerName val="0"/>
          <c:showPercent val="0"/>
          <c:showBubbleSize val="0"/>
        </c:dLbls>
        <c:hiLowLines/>
        <c:marker val="1"/>
        <c:smooth val="0"/>
        <c:axId val="137294976"/>
        <c:axId val="137292800"/>
      </c:lineChart>
      <c:catAx>
        <c:axId val="137231744"/>
        <c:scaling>
          <c:orientation val="minMax"/>
        </c:scaling>
        <c:delete val="0"/>
        <c:axPos val="b"/>
        <c:numFmt formatCode="General" sourceLinked="1"/>
        <c:majorTickMark val="out"/>
        <c:minorTickMark val="none"/>
        <c:tickLblPos val="nextTo"/>
        <c:crossAx val="137290880"/>
        <c:crosses val="autoZero"/>
        <c:auto val="1"/>
        <c:lblAlgn val="ctr"/>
        <c:lblOffset val="100"/>
        <c:noMultiLvlLbl val="0"/>
      </c:catAx>
      <c:valAx>
        <c:axId val="13729088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137231744"/>
        <c:crosses val="autoZero"/>
        <c:crossBetween val="between"/>
      </c:valAx>
      <c:valAx>
        <c:axId val="137292800"/>
        <c:scaling>
          <c:orientation val="minMax"/>
          <c:max val="100"/>
          <c:min val="0"/>
        </c:scaling>
        <c:delete val="0"/>
        <c:axPos val="r"/>
        <c:title>
          <c:tx>
            <c:rich>
              <a:bodyPr rot="-5400000" vert="horz"/>
              <a:lstStyle/>
              <a:p>
                <a:pPr>
                  <a:defRPr/>
                </a:pPr>
                <a:r>
                  <a:rPr lang="en-US"/>
                  <a:t>ART coverage (%)</a:t>
                </a:r>
              </a:p>
            </c:rich>
          </c:tx>
          <c:overlay val="0"/>
        </c:title>
        <c:numFmt formatCode="#,##0" sourceLinked="1"/>
        <c:majorTickMark val="out"/>
        <c:minorTickMark val="none"/>
        <c:tickLblPos val="nextTo"/>
        <c:crossAx val="137294976"/>
        <c:crosses val="max"/>
        <c:crossBetween val="between"/>
        <c:majorUnit val="20"/>
      </c:valAx>
      <c:catAx>
        <c:axId val="137294976"/>
        <c:scaling>
          <c:orientation val="minMax"/>
        </c:scaling>
        <c:delete val="1"/>
        <c:axPos val="b"/>
        <c:numFmt formatCode="General" sourceLinked="1"/>
        <c:majorTickMark val="out"/>
        <c:minorTickMark val="none"/>
        <c:tickLblPos val="nextTo"/>
        <c:crossAx val="137292800"/>
        <c:crosses val="autoZero"/>
        <c:auto val="1"/>
        <c:lblAlgn val="ctr"/>
        <c:lblOffset val="100"/>
        <c:noMultiLvlLbl val="0"/>
      </c:catAx>
    </c:plotArea>
    <c:legend>
      <c:legendPos val="b"/>
      <c:legendEntry>
        <c:idx val="2"/>
        <c:delete val="1"/>
      </c:legendEntry>
      <c:legendEntry>
        <c:idx val="3"/>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F5050"/>
            </a:solidFill>
            <a:ln>
              <a:noFill/>
            </a:ln>
            <a:effectLst/>
          </c:spPr>
          <c:invertIfNegative val="0"/>
          <c:dPt>
            <c:idx val="1"/>
            <c:invertIfNegative val="0"/>
            <c:bubble3D val="0"/>
            <c:spPr>
              <a:solidFill>
                <a:srgbClr val="00B0F0"/>
              </a:solidFill>
              <a:ln>
                <a:noFill/>
              </a:ln>
              <a:effectLst/>
            </c:spPr>
            <c:extLst>
              <c:ext xmlns:c16="http://schemas.microsoft.com/office/drawing/2014/chart" uri="{C3380CC4-5D6E-409C-BE32-E72D297353CC}">
                <c16:uniqueId val="{00000001-DACA-43AE-B61C-7CBF29E4EB9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Sheet5!$F$16:$F$18</c:f>
              <c:strCache>
                <c:ptCount val="3"/>
                <c:pt idx="0">
                  <c:v>MSM (2015)</c:v>
                </c:pt>
                <c:pt idx="1">
                  <c:v>FSW (2011)</c:v>
                </c:pt>
                <c:pt idx="2">
                  <c:v>PWID</c:v>
                </c:pt>
              </c:strCache>
            </c:strRef>
          </c:cat>
          <c:val>
            <c:numRef>
              <c:f>Sheet5!$G$16:$G$18</c:f>
              <c:numCache>
                <c:formatCode>0</c:formatCode>
                <c:ptCount val="3"/>
                <c:pt idx="0">
                  <c:v>40.5</c:v>
                </c:pt>
                <c:pt idx="1">
                  <c:v>76.09</c:v>
                </c:pt>
              </c:numCache>
            </c:numRef>
          </c:val>
          <c:extLst>
            <c:ext xmlns:c16="http://schemas.microsoft.com/office/drawing/2014/chart" uri="{C3380CC4-5D6E-409C-BE32-E72D297353CC}">
              <c16:uniqueId val="{00000000-DACA-43AE-B61C-7CBF29E4EB9E}"/>
            </c:ext>
          </c:extLst>
        </c:ser>
        <c:dLbls>
          <c:showLegendKey val="0"/>
          <c:showVal val="0"/>
          <c:showCatName val="0"/>
          <c:showSerName val="0"/>
          <c:showPercent val="0"/>
          <c:showBubbleSize val="0"/>
        </c:dLbls>
        <c:gapWidth val="219"/>
        <c:overlap val="-27"/>
        <c:axId val="138464640"/>
        <c:axId val="138470528"/>
      </c:barChart>
      <c:catAx>
        <c:axId val="13846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470528"/>
        <c:crosses val="autoZero"/>
        <c:auto val="1"/>
        <c:lblAlgn val="ctr"/>
        <c:lblOffset val="100"/>
        <c:noMultiLvlLbl val="0"/>
      </c:catAx>
      <c:valAx>
        <c:axId val="138470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464640"/>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169544596399133E-2"/>
          <c:y val="6.0093575259614292E-2"/>
          <c:w val="0.89005732836027074"/>
          <c:h val="0.59821051580508955"/>
        </c:manualLayout>
      </c:layout>
      <c:lineChart>
        <c:grouping val="standard"/>
        <c:varyColors val="0"/>
        <c:ser>
          <c:idx val="0"/>
          <c:order val="0"/>
          <c:tx>
            <c:strRef>
              <c:f>'AIDS cases by gender'!$B$3</c:f>
              <c:strCache>
                <c:ptCount val="1"/>
                <c:pt idx="0">
                  <c:v>Male</c:v>
                </c:pt>
              </c:strCache>
            </c:strRef>
          </c:tx>
          <c:spPr>
            <a:ln w="31750">
              <a:solidFill>
                <a:srgbClr val="FF5050"/>
              </a:solidFill>
            </a:ln>
          </c:spPr>
          <c:marker>
            <c:symbol val="circle"/>
            <c:size val="9"/>
            <c:spPr>
              <a:solidFill>
                <a:srgbClr val="00AEEF"/>
              </a:solidFill>
              <a:ln>
                <a:noFill/>
              </a:ln>
            </c:spPr>
          </c:marker>
          <c:dLbls>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9-4271-8CAC-17825FB16D2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'AIDS cases by gender'!$A$4:$A$41</c:f>
              <c:strCache>
                <c:ptCount val="3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strCache>
            </c:strRef>
          </c:cat>
          <c:val>
            <c:numRef>
              <c:f>'AIDS cases by gender'!$B$4:$B$41</c:f>
              <c:numCache>
                <c:formatCode>General</c:formatCode>
                <c:ptCount val="38"/>
                <c:pt idx="0">
                  <c:v>6</c:v>
                </c:pt>
                <c:pt idx="1">
                  <c:v>5</c:v>
                </c:pt>
                <c:pt idx="2">
                  <c:v>9</c:v>
                </c:pt>
                <c:pt idx="3">
                  <c:v>12</c:v>
                </c:pt>
                <c:pt idx="4">
                  <c:v>19</c:v>
                </c:pt>
                <c:pt idx="5">
                  <c:v>28</c:v>
                </c:pt>
                <c:pt idx="6">
                  <c:v>38</c:v>
                </c:pt>
                <c:pt idx="7">
                  <c:v>49</c:v>
                </c:pt>
                <c:pt idx="8">
                  <c:v>72</c:v>
                </c:pt>
                <c:pt idx="9">
                  <c:v>119</c:v>
                </c:pt>
                <c:pt idx="10">
                  <c:v>141</c:v>
                </c:pt>
                <c:pt idx="11">
                  <c:v>201</c:v>
                </c:pt>
                <c:pt idx="12">
                  <c:v>209</c:v>
                </c:pt>
                <c:pt idx="13">
                  <c:v>200</c:v>
                </c:pt>
                <c:pt idx="14">
                  <c:v>258</c:v>
                </c:pt>
                <c:pt idx="15">
                  <c:v>280</c:v>
                </c:pt>
                <c:pt idx="16">
                  <c:v>282</c:v>
                </c:pt>
                <c:pt idx="17">
                  <c:v>268</c:v>
                </c:pt>
                <c:pt idx="18">
                  <c:v>291</c:v>
                </c:pt>
                <c:pt idx="19">
                  <c:v>344</c:v>
                </c:pt>
                <c:pt idx="20">
                  <c:v>340</c:v>
                </c:pt>
                <c:pt idx="21">
                  <c:v>368</c:v>
                </c:pt>
                <c:pt idx="22">
                  <c:v>377</c:v>
                </c:pt>
                <c:pt idx="23">
                  <c:v>391</c:v>
                </c:pt>
                <c:pt idx="24">
                  <c:v>407</c:v>
                </c:pt>
                <c:pt idx="25">
                  <c:v>450</c:v>
                </c:pt>
                <c:pt idx="26">
                  <c:v>440</c:v>
                </c:pt>
                <c:pt idx="27">
                  <c:v>418</c:v>
                </c:pt>
                <c:pt idx="28">
                  <c:v>466</c:v>
                </c:pt>
                <c:pt idx="29">
                  <c:v>435</c:v>
                </c:pt>
                <c:pt idx="30">
                  <c:v>409</c:v>
                </c:pt>
                <c:pt idx="31">
                  <c:v>415</c:v>
                </c:pt>
                <c:pt idx="32">
                  <c:v>375</c:v>
                </c:pt>
                <c:pt idx="33">
                  <c:v>353</c:v>
                </c:pt>
                <c:pt idx="34">
                  <c:v>318</c:v>
                </c:pt>
                <c:pt idx="35">
                  <c:v>328</c:v>
                </c:pt>
                <c:pt idx="36">
                  <c:v>300</c:v>
                </c:pt>
                <c:pt idx="37">
                  <c:v>237</c:v>
                </c:pt>
              </c:numCache>
            </c:numRef>
          </c:val>
          <c:smooth val="1"/>
          <c:extLst>
            <c:ext xmlns:c16="http://schemas.microsoft.com/office/drawing/2014/chart" uri="{C3380CC4-5D6E-409C-BE32-E72D297353CC}">
              <c16:uniqueId val="{00000001-CD9E-4C6A-A095-361228893719}"/>
            </c:ext>
          </c:extLst>
        </c:ser>
        <c:ser>
          <c:idx val="1"/>
          <c:order val="1"/>
          <c:tx>
            <c:strRef>
              <c:f>'AIDS cases by gender'!$C$3</c:f>
              <c:strCache>
                <c:ptCount val="1"/>
                <c:pt idx="0">
                  <c:v>Female</c:v>
                </c:pt>
              </c:strCache>
            </c:strRef>
          </c:tx>
          <c:spPr>
            <a:ln w="31750">
              <a:solidFill>
                <a:srgbClr val="FF5050"/>
              </a:solidFill>
            </a:ln>
          </c:spPr>
          <c:marker>
            <c:symbol val="diamond"/>
            <c:size val="9"/>
            <c:spPr>
              <a:solidFill>
                <a:srgbClr val="FF99FF"/>
              </a:solidFill>
              <a:ln>
                <a:noFill/>
              </a:ln>
            </c:spPr>
          </c:marker>
          <c:dLbls>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09-4271-8CAC-17825FB16D2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'AIDS cases by gender'!$A$4:$A$41</c:f>
              <c:strCache>
                <c:ptCount val="3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strCache>
            </c:strRef>
          </c:cat>
          <c:val>
            <c:numRef>
              <c:f>'AIDS cases by gender'!$C$4:$C$41</c:f>
              <c:numCache>
                <c:formatCode>General</c:formatCode>
                <c:ptCount val="38"/>
                <c:pt idx="0">
                  <c:v>0</c:v>
                </c:pt>
                <c:pt idx="1">
                  <c:v>0</c:v>
                </c:pt>
                <c:pt idx="2">
                  <c:v>5</c:v>
                </c:pt>
                <c:pt idx="3">
                  <c:v>2</c:v>
                </c:pt>
                <c:pt idx="4">
                  <c:v>2</c:v>
                </c:pt>
                <c:pt idx="5">
                  <c:v>3</c:v>
                </c:pt>
                <c:pt idx="6">
                  <c:v>0</c:v>
                </c:pt>
                <c:pt idx="7">
                  <c:v>2</c:v>
                </c:pt>
                <c:pt idx="8">
                  <c:v>14</c:v>
                </c:pt>
                <c:pt idx="9">
                  <c:v>17</c:v>
                </c:pt>
                <c:pt idx="10">
                  <c:v>28</c:v>
                </c:pt>
                <c:pt idx="11">
                  <c:v>33</c:v>
                </c:pt>
                <c:pt idx="12">
                  <c:v>41</c:v>
                </c:pt>
                <c:pt idx="13">
                  <c:v>31</c:v>
                </c:pt>
                <c:pt idx="14">
                  <c:v>43</c:v>
                </c:pt>
                <c:pt idx="15">
                  <c:v>49</c:v>
                </c:pt>
                <c:pt idx="16">
                  <c:v>50</c:v>
                </c:pt>
                <c:pt idx="17">
                  <c:v>40</c:v>
                </c:pt>
                <c:pt idx="18">
                  <c:v>45</c:v>
                </c:pt>
                <c:pt idx="19">
                  <c:v>41</c:v>
                </c:pt>
                <c:pt idx="20">
                  <c:v>27</c:v>
                </c:pt>
                <c:pt idx="21">
                  <c:v>38</c:v>
                </c:pt>
                <c:pt idx="22">
                  <c:v>41</c:v>
                </c:pt>
                <c:pt idx="23">
                  <c:v>40</c:v>
                </c:pt>
                <c:pt idx="24">
                  <c:v>24</c:v>
                </c:pt>
                <c:pt idx="25">
                  <c:v>19</c:v>
                </c:pt>
                <c:pt idx="26">
                  <c:v>33</c:v>
                </c:pt>
                <c:pt idx="27">
                  <c:v>29</c:v>
                </c:pt>
                <c:pt idx="28">
                  <c:v>18</c:v>
                </c:pt>
                <c:pt idx="29">
                  <c:v>20</c:v>
                </c:pt>
                <c:pt idx="30">
                  <c:v>19</c:v>
                </c:pt>
                <c:pt idx="31">
                  <c:v>22</c:v>
                </c:pt>
                <c:pt idx="32">
                  <c:v>38</c:v>
                </c:pt>
                <c:pt idx="33">
                  <c:v>24</c:v>
                </c:pt>
                <c:pt idx="34">
                  <c:v>15</c:v>
                </c:pt>
                <c:pt idx="35">
                  <c:v>17</c:v>
                </c:pt>
                <c:pt idx="36">
                  <c:v>15</c:v>
                </c:pt>
                <c:pt idx="37">
                  <c:v>15</c:v>
                </c:pt>
              </c:numCache>
            </c:numRef>
          </c:val>
          <c:smooth val="1"/>
          <c:extLst>
            <c:ext xmlns:c16="http://schemas.microsoft.com/office/drawing/2014/chart" uri="{C3380CC4-5D6E-409C-BE32-E72D297353CC}">
              <c16:uniqueId val="{00000003-CD9E-4C6A-A095-361228893719}"/>
            </c:ext>
          </c:extLst>
        </c:ser>
        <c:dLbls>
          <c:showLegendKey val="0"/>
          <c:showVal val="0"/>
          <c:showCatName val="0"/>
          <c:showSerName val="0"/>
          <c:showPercent val="0"/>
          <c:showBubbleSize val="0"/>
        </c:dLbls>
        <c:marker val="1"/>
        <c:smooth val="0"/>
        <c:axId val="151668608"/>
        <c:axId val="151669760"/>
      </c:lineChart>
      <c:catAx>
        <c:axId val="15166860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51669760"/>
        <c:crosses val="autoZero"/>
        <c:auto val="1"/>
        <c:lblAlgn val="ctr"/>
        <c:lblOffset val="100"/>
        <c:noMultiLvlLbl val="0"/>
      </c:catAx>
      <c:valAx>
        <c:axId val="151669760"/>
        <c:scaling>
          <c:orientation val="minMax"/>
          <c:max val="500"/>
          <c:min val="0"/>
        </c:scaling>
        <c:delete val="0"/>
        <c:axPos val="l"/>
        <c:majorGridlines>
          <c:spPr>
            <a:ln>
              <a:solidFill>
                <a:sysClr val="window" lastClr="FFFFFF">
                  <a:lumMod val="85000"/>
                </a:sysClr>
              </a:solidFill>
              <a:prstDash val="dash"/>
            </a:ln>
          </c:spPr>
        </c:majorGridlines>
        <c:title>
          <c:tx>
            <c:rich>
              <a:bodyPr rot="-5400000" vert="horz"/>
              <a:lstStyle/>
              <a:p>
                <a:pPr>
                  <a:defRPr/>
                </a:pPr>
                <a:r>
                  <a:rPr lang="en-US"/>
                  <a:t>Number</a:t>
                </a:r>
              </a:p>
            </c:rich>
          </c:tx>
          <c:layout>
            <c:manualLayout>
              <c:xMode val="edge"/>
              <c:yMode val="edge"/>
              <c:x val="0"/>
              <c:y val="0.35339580034579926"/>
            </c:manualLayout>
          </c:layout>
          <c:overlay val="0"/>
        </c:title>
        <c:numFmt formatCode="General" sourceLinked="1"/>
        <c:majorTickMark val="out"/>
        <c:minorTickMark val="none"/>
        <c:tickLblPos val="nextTo"/>
        <c:spPr>
          <a:ln>
            <a:noFill/>
          </a:ln>
        </c:spPr>
        <c:crossAx val="151668608"/>
        <c:crosses val="autoZero"/>
        <c:crossBetween val="between"/>
        <c:majorUnit val="100"/>
      </c:valAx>
    </c:plotArea>
    <c:legend>
      <c:legendPos val="b"/>
      <c:layout>
        <c:manualLayout>
          <c:xMode val="edge"/>
          <c:yMode val="edge"/>
          <c:x val="0.40689676674187658"/>
          <c:y val="0.8475736049298187"/>
          <c:w val="0.1827706980706359"/>
          <c:h val="6.4866008596751498E-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3399FF"/>
              </a:solidFill>
              <a:ln w="19050">
                <a:solidFill>
                  <a:schemeClr val="lt1"/>
                </a:solidFill>
              </a:ln>
              <a:effectLst/>
            </c:spPr>
            <c:extLst>
              <c:ext xmlns:c16="http://schemas.microsoft.com/office/drawing/2014/chart" uri="{C3380CC4-5D6E-409C-BE32-E72D297353CC}">
                <c16:uniqueId val="{00000001-FA2A-4502-BEB1-75AABD488107}"/>
              </c:ext>
            </c:extLst>
          </c:dPt>
          <c:dPt>
            <c:idx val="1"/>
            <c:bubble3D val="0"/>
            <c:spPr>
              <a:solidFill>
                <a:srgbClr val="FF99FF"/>
              </a:solidFill>
              <a:ln w="19050">
                <a:solidFill>
                  <a:schemeClr val="lt1"/>
                </a:solidFill>
              </a:ln>
              <a:effectLst/>
            </c:spPr>
            <c:extLst>
              <c:ext xmlns:c16="http://schemas.microsoft.com/office/drawing/2014/chart" uri="{C3380CC4-5D6E-409C-BE32-E72D297353CC}">
                <c16:uniqueId val="{00000003-FA2A-4502-BEB1-75AABD488107}"/>
              </c:ext>
            </c:extLst>
          </c:dPt>
          <c:dPt>
            <c:idx val="2"/>
            <c:bubble3D val="0"/>
            <c:spPr>
              <a:solidFill>
                <a:srgbClr val="CC66FF"/>
              </a:solidFill>
              <a:ln w="19050">
                <a:solidFill>
                  <a:schemeClr val="lt1"/>
                </a:solidFill>
              </a:ln>
              <a:effectLst/>
            </c:spPr>
            <c:extLst>
              <c:ext xmlns:c16="http://schemas.microsoft.com/office/drawing/2014/chart" uri="{C3380CC4-5D6E-409C-BE32-E72D297353CC}">
                <c16:uniqueId val="{00000005-FA2A-4502-BEB1-75AABD488107}"/>
              </c:ext>
            </c:extLst>
          </c:dPt>
          <c:dPt>
            <c:idx val="3"/>
            <c:bubble3D val="0"/>
            <c:spPr>
              <a:solidFill>
                <a:srgbClr val="3399FF"/>
              </a:solidFill>
              <a:ln w="19050">
                <a:solidFill>
                  <a:schemeClr val="lt1"/>
                </a:solidFill>
              </a:ln>
              <a:effectLst/>
            </c:spPr>
            <c:extLst>
              <c:ext xmlns:c16="http://schemas.microsoft.com/office/drawing/2014/chart" uri="{C3380CC4-5D6E-409C-BE32-E72D297353CC}">
                <c16:uniqueId val="{00000007-FA2A-4502-BEB1-75AABD488107}"/>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FA2A-4502-BEB1-75AABD488107}"/>
              </c:ext>
            </c:extLst>
          </c:dPt>
          <c:dLbls>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'cumulative cases'!$A$2:$A$3</c:f>
              <c:strCache>
                <c:ptCount val="2"/>
                <c:pt idx="0">
                  <c:v>Male</c:v>
                </c:pt>
                <c:pt idx="1">
                  <c:v>Female</c:v>
                </c:pt>
              </c:strCache>
            </c:strRef>
          </c:cat>
          <c:val>
            <c:numRef>
              <c:f>'cumulative cases'!$B$2:$B$3</c:f>
              <c:numCache>
                <c:formatCode>#,##0_ </c:formatCode>
                <c:ptCount val="2"/>
                <c:pt idx="0">
                  <c:v>21249</c:v>
                </c:pt>
                <c:pt idx="1">
                  <c:v>2614</c:v>
                </c:pt>
              </c:numCache>
            </c:numRef>
          </c:val>
          <c:extLst>
            <c:ext xmlns:c16="http://schemas.microsoft.com/office/drawing/2014/chart" uri="{C3380CC4-5D6E-409C-BE32-E72D297353CC}">
              <c16:uniqueId val="{0000000A-FA2A-4502-BEB1-75AABD48810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80600017771216093"/>
          <c:y val="0.37479894340130554"/>
          <c:w val="0.18097898895450568"/>
          <c:h val="0.25752462031989592"/>
        </c:manualLayout>
      </c:layout>
      <c:overlay val="0"/>
    </c:legend>
    <c:plotVisOnly val="1"/>
    <c:dispBlanksAs val="gap"/>
    <c:showDLblsOverMax val="0"/>
    <c:extLst/>
  </c:chart>
  <c:spPr>
    <a:noFill/>
    <a:ln>
      <a:noFill/>
    </a:ln>
    <a:effectLst/>
  </c:spPr>
  <c:txPr>
    <a:bodyPr/>
    <a:lstStyle/>
    <a:p>
      <a:pPr>
        <a:defRPr sz="1600">
          <a:latin typeface="Arial Nova" panose="020B05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pattFill prst="dkUpDiag">
                <a:fgClr>
                  <a:srgbClr val="3399FF"/>
                </a:fgClr>
                <a:bgClr>
                  <a:sysClr val="window" lastClr="FFFFFF"/>
                </a:bgClr>
              </a:pattFill>
              <a:ln w="19050">
                <a:solidFill>
                  <a:schemeClr val="lt1"/>
                </a:solidFill>
              </a:ln>
              <a:effectLst/>
            </c:spPr>
            <c:extLst>
              <c:ext xmlns:c16="http://schemas.microsoft.com/office/drawing/2014/chart" uri="{C3380CC4-5D6E-409C-BE32-E72D297353CC}">
                <c16:uniqueId val="{00000001-FA2A-4502-BEB1-75AABD488107}"/>
              </c:ext>
            </c:extLst>
          </c:dPt>
          <c:dPt>
            <c:idx val="1"/>
            <c:bubble3D val="0"/>
            <c:spPr>
              <a:pattFill prst="dkUpDiag">
                <a:fgClr>
                  <a:srgbClr val="FF99FF"/>
                </a:fgClr>
                <a:bgClr>
                  <a:sysClr val="window" lastClr="FFFFFF"/>
                </a:bgClr>
              </a:pattFill>
              <a:ln w="19050">
                <a:solidFill>
                  <a:schemeClr val="lt1"/>
                </a:solidFill>
              </a:ln>
              <a:effectLst/>
            </c:spPr>
            <c:extLst>
              <c:ext xmlns:c16="http://schemas.microsoft.com/office/drawing/2014/chart" uri="{C3380CC4-5D6E-409C-BE32-E72D297353CC}">
                <c16:uniqueId val="{00000003-FA2A-4502-BEB1-75AABD488107}"/>
              </c:ext>
            </c:extLst>
          </c:dPt>
          <c:dPt>
            <c:idx val="2"/>
            <c:bubble3D val="0"/>
            <c:spPr>
              <a:solidFill>
                <a:srgbClr val="CC66FF"/>
              </a:solidFill>
              <a:ln w="19050">
                <a:solidFill>
                  <a:schemeClr val="lt1"/>
                </a:solidFill>
              </a:ln>
              <a:effectLst/>
            </c:spPr>
            <c:extLst>
              <c:ext xmlns:c16="http://schemas.microsoft.com/office/drawing/2014/chart" uri="{C3380CC4-5D6E-409C-BE32-E72D297353CC}">
                <c16:uniqueId val="{00000005-FA2A-4502-BEB1-75AABD488107}"/>
              </c:ext>
            </c:extLst>
          </c:dPt>
          <c:dPt>
            <c:idx val="3"/>
            <c:bubble3D val="0"/>
            <c:spPr>
              <a:solidFill>
                <a:srgbClr val="3399FF"/>
              </a:solidFill>
              <a:ln w="19050">
                <a:solidFill>
                  <a:schemeClr val="lt1"/>
                </a:solidFill>
              </a:ln>
              <a:effectLst/>
            </c:spPr>
            <c:extLst>
              <c:ext xmlns:c16="http://schemas.microsoft.com/office/drawing/2014/chart" uri="{C3380CC4-5D6E-409C-BE32-E72D297353CC}">
                <c16:uniqueId val="{00000007-FA2A-4502-BEB1-75AABD488107}"/>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FA2A-4502-BEB1-75AABD488107}"/>
              </c:ext>
            </c:extLst>
          </c:dPt>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'cumulative cases'!$A$8:$A$9</c:f>
              <c:strCache>
                <c:ptCount val="2"/>
                <c:pt idx="0">
                  <c:v>Male</c:v>
                </c:pt>
                <c:pt idx="1">
                  <c:v>Female</c:v>
                </c:pt>
              </c:strCache>
            </c:strRef>
          </c:cat>
          <c:val>
            <c:numRef>
              <c:f>'cumulative cases'!$B$8:$B$9</c:f>
              <c:numCache>
                <c:formatCode>General</c:formatCode>
                <c:ptCount val="2"/>
                <c:pt idx="0">
                  <c:v>9658</c:v>
                </c:pt>
                <c:pt idx="1">
                  <c:v>900</c:v>
                </c:pt>
              </c:numCache>
            </c:numRef>
          </c:val>
          <c:extLst>
            <c:ext xmlns:c16="http://schemas.microsoft.com/office/drawing/2014/chart" uri="{C3380CC4-5D6E-409C-BE32-E72D297353CC}">
              <c16:uniqueId val="{0000000A-FA2A-4502-BEB1-75AABD48810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84882505680291"/>
          <c:y val="4.6888260885967939E-2"/>
          <c:w val="0.53186986106755096"/>
          <c:h val="0.72346109285755633"/>
        </c:manualLayout>
      </c:layout>
      <c:barChart>
        <c:barDir val="col"/>
        <c:grouping val="percentStacked"/>
        <c:varyColors val="0"/>
        <c:ser>
          <c:idx val="0"/>
          <c:order val="0"/>
          <c:tx>
            <c:strRef>
              <c:f>'MOT_HIV_japan vs foreign'!$C$27</c:f>
              <c:strCache>
                <c:ptCount val="1"/>
                <c:pt idx="0">
                  <c:v>Heterosexual</c:v>
                </c:pt>
              </c:strCache>
            </c:strRef>
          </c:tx>
          <c:spPr>
            <a:solidFill>
              <a:srgbClr val="33CCCC"/>
            </a:solidFill>
            <a:ln>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'MOT_HIV_japan vs foreign'!$D$26:$F$26</c:f>
              <c:strCache>
                <c:ptCount val="3"/>
                <c:pt idx="0">
                  <c:v>Japanese nationality
(n=20,003)</c:v>
                </c:pt>
                <c:pt idx="1">
                  <c:v>Foreign nationality
(n=3,860)</c:v>
                </c:pt>
                <c:pt idx="2">
                  <c:v>Total
(Japanese and foreigners)</c:v>
                </c:pt>
              </c:strCache>
            </c:strRef>
          </c:cat>
          <c:val>
            <c:numRef>
              <c:f>'MOT_HIV_japan vs foreign'!$D$27:$F$27</c:f>
              <c:numCache>
                <c:formatCode>0%</c:formatCode>
                <c:ptCount val="3"/>
                <c:pt idx="0">
                  <c:v>0.21216817477378394</c:v>
                </c:pt>
                <c:pt idx="1">
                  <c:v>0.37616580310880832</c:v>
                </c:pt>
                <c:pt idx="2">
                  <c:v>0.23869588903323136</c:v>
                </c:pt>
              </c:numCache>
            </c:numRef>
          </c:val>
          <c:extLst>
            <c:ext xmlns:c16="http://schemas.microsoft.com/office/drawing/2014/chart" uri="{C3380CC4-5D6E-409C-BE32-E72D297353CC}">
              <c16:uniqueId val="{00000000-2312-4957-AAE9-6705084845DF}"/>
            </c:ext>
          </c:extLst>
        </c:ser>
        <c:ser>
          <c:idx val="1"/>
          <c:order val="1"/>
          <c:tx>
            <c:strRef>
              <c:f>'MOT_HIV_japan vs foreign'!$C$28</c:f>
              <c:strCache>
                <c:ptCount val="1"/>
                <c:pt idx="0">
                  <c:v>Homosexual</c:v>
                </c:pt>
              </c:strCache>
            </c:strRef>
          </c:tx>
          <c:spPr>
            <a:solidFill>
              <a:srgbClr val="FF5050"/>
            </a:solidFill>
            <a:ln>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'MOT_HIV_japan vs foreign'!$D$26:$F$26</c:f>
              <c:strCache>
                <c:ptCount val="3"/>
                <c:pt idx="0">
                  <c:v>Japanese nationality
(n=20,003)</c:v>
                </c:pt>
                <c:pt idx="1">
                  <c:v>Foreign nationality
(n=3,860)</c:v>
                </c:pt>
                <c:pt idx="2">
                  <c:v>Total
(Japanese and foreigners)</c:v>
                </c:pt>
              </c:strCache>
            </c:strRef>
          </c:cat>
          <c:val>
            <c:numRef>
              <c:f>'MOT_HIV_japan vs foreign'!$D$28:$F$28</c:f>
              <c:numCache>
                <c:formatCode>0%</c:formatCode>
                <c:ptCount val="3"/>
                <c:pt idx="0">
                  <c:v>0.67689846523021546</c:v>
                </c:pt>
                <c:pt idx="1">
                  <c:v>0.29041450777202071</c:v>
                </c:pt>
                <c:pt idx="2">
                  <c:v>0.61438209780832254</c:v>
                </c:pt>
              </c:numCache>
            </c:numRef>
          </c:val>
          <c:extLst>
            <c:ext xmlns:c16="http://schemas.microsoft.com/office/drawing/2014/chart" uri="{C3380CC4-5D6E-409C-BE32-E72D297353CC}">
              <c16:uniqueId val="{00000001-2312-4957-AAE9-6705084845DF}"/>
            </c:ext>
          </c:extLst>
        </c:ser>
        <c:ser>
          <c:idx val="2"/>
          <c:order val="2"/>
          <c:tx>
            <c:strRef>
              <c:f>'MOT_HIV_japan vs foreign'!$C$29</c:f>
              <c:strCache>
                <c:ptCount val="1"/>
                <c:pt idx="0">
                  <c:v>Injecting drugs use</c:v>
                </c:pt>
              </c:strCache>
            </c:strRef>
          </c:tx>
          <c:spPr>
            <a:solidFill>
              <a:srgbClr val="00AEEF"/>
            </a:solidFill>
            <a:ln>
              <a:solidFill>
                <a:sysClr val="window" lastClr="FFFFFF"/>
              </a:solidFill>
            </a:ln>
          </c:spPr>
          <c:invertIfNegative val="0"/>
          <c:cat>
            <c:strRef>
              <c:f>'MOT_HIV_japan vs foreign'!$D$26:$F$26</c:f>
              <c:strCache>
                <c:ptCount val="3"/>
                <c:pt idx="0">
                  <c:v>Japanese nationality
(n=20,003)</c:v>
                </c:pt>
                <c:pt idx="1">
                  <c:v>Foreign nationality
(n=3,860)</c:v>
                </c:pt>
                <c:pt idx="2">
                  <c:v>Total
(Japanese and foreigners)</c:v>
                </c:pt>
              </c:strCache>
            </c:strRef>
          </c:cat>
          <c:val>
            <c:numRef>
              <c:f>'MOT_HIV_japan vs foreign'!$D$29:$F$29</c:f>
              <c:numCache>
                <c:formatCode>0%</c:formatCode>
                <c:ptCount val="3"/>
                <c:pt idx="0">
                  <c:v>2.4496325551167323E-3</c:v>
                </c:pt>
                <c:pt idx="1">
                  <c:v>9.0673575129533671E-3</c:v>
                </c:pt>
                <c:pt idx="2">
                  <c:v>3.5200938691698444E-3</c:v>
                </c:pt>
              </c:numCache>
            </c:numRef>
          </c:val>
          <c:extLst>
            <c:ext xmlns:c16="http://schemas.microsoft.com/office/drawing/2014/chart" uri="{C3380CC4-5D6E-409C-BE32-E72D297353CC}">
              <c16:uniqueId val="{00000002-2312-4957-AAE9-6705084845DF}"/>
            </c:ext>
          </c:extLst>
        </c:ser>
        <c:ser>
          <c:idx val="3"/>
          <c:order val="3"/>
          <c:tx>
            <c:strRef>
              <c:f>'MOT_HIV_japan vs foreign'!$C$30</c:f>
              <c:strCache>
                <c:ptCount val="1"/>
                <c:pt idx="0">
                  <c:v>Mother-to-child</c:v>
                </c:pt>
              </c:strCache>
            </c:strRef>
          </c:tx>
          <c:spPr>
            <a:solidFill>
              <a:srgbClr val="FF99FF"/>
            </a:solidFill>
            <a:ln>
              <a:solidFill>
                <a:sysClr val="window" lastClr="FFFFFF"/>
              </a:solidFill>
            </a:ln>
          </c:spPr>
          <c:invertIfNegative val="0"/>
          <c:cat>
            <c:strRef>
              <c:f>'MOT_HIV_japan vs foreign'!$D$26:$F$26</c:f>
              <c:strCache>
                <c:ptCount val="3"/>
                <c:pt idx="0">
                  <c:v>Japanese nationality
(n=20,003)</c:v>
                </c:pt>
                <c:pt idx="1">
                  <c:v>Foreign nationality
(n=3,860)</c:v>
                </c:pt>
                <c:pt idx="2">
                  <c:v>Total
(Japanese and foreigners)</c:v>
                </c:pt>
              </c:strCache>
            </c:strRef>
          </c:cat>
          <c:val>
            <c:numRef>
              <c:f>'MOT_HIV_japan vs foreign'!$D$30:$F$30</c:f>
              <c:numCache>
                <c:formatCode>0%</c:formatCode>
                <c:ptCount val="3"/>
                <c:pt idx="0">
                  <c:v>1.3997900314952757E-3</c:v>
                </c:pt>
                <c:pt idx="1">
                  <c:v>4.6632124352331602E-3</c:v>
                </c:pt>
                <c:pt idx="2">
                  <c:v>1.9276704521644387E-3</c:v>
                </c:pt>
              </c:numCache>
            </c:numRef>
          </c:val>
          <c:extLst>
            <c:ext xmlns:c16="http://schemas.microsoft.com/office/drawing/2014/chart" uri="{C3380CC4-5D6E-409C-BE32-E72D297353CC}">
              <c16:uniqueId val="{00000003-2312-4957-AAE9-6705084845DF}"/>
            </c:ext>
          </c:extLst>
        </c:ser>
        <c:ser>
          <c:idx val="4"/>
          <c:order val="4"/>
          <c:tx>
            <c:strRef>
              <c:f>'MOT_HIV_japan vs foreign'!$C$31</c:f>
              <c:strCache>
                <c:ptCount val="1"/>
                <c:pt idx="0">
                  <c:v>Others*</c:v>
                </c:pt>
              </c:strCache>
            </c:strRef>
          </c:tx>
          <c:spPr>
            <a:solidFill>
              <a:sysClr val="window" lastClr="FFFFFF">
                <a:lumMod val="65000"/>
              </a:sysClr>
            </a:solidFill>
            <a:ln>
              <a:solidFill>
                <a:sysClr val="window" lastClr="FFFFFF"/>
              </a:solidFill>
            </a:ln>
          </c:spPr>
          <c:invertIfNegative val="0"/>
          <c:cat>
            <c:strRef>
              <c:f>'MOT_HIV_japan vs foreign'!$D$26:$F$26</c:f>
              <c:strCache>
                <c:ptCount val="3"/>
                <c:pt idx="0">
                  <c:v>Japanese nationality
(n=20,003)</c:v>
                </c:pt>
                <c:pt idx="1">
                  <c:v>Foreign nationality
(n=3,860)</c:v>
                </c:pt>
                <c:pt idx="2">
                  <c:v>Total
(Japanese and foreigners)</c:v>
                </c:pt>
              </c:strCache>
            </c:strRef>
          </c:cat>
          <c:val>
            <c:numRef>
              <c:f>'MOT_HIV_japan vs foreign'!$D$31:$F$31</c:f>
              <c:numCache>
                <c:formatCode>0%</c:formatCode>
                <c:ptCount val="3"/>
                <c:pt idx="0">
                  <c:v>2.5096235564665299E-2</c:v>
                </c:pt>
                <c:pt idx="1">
                  <c:v>3.5233160621761656E-2</c:v>
                </c:pt>
                <c:pt idx="2">
                  <c:v>2.6735951053932866E-2</c:v>
                </c:pt>
              </c:numCache>
            </c:numRef>
          </c:val>
          <c:extLst>
            <c:ext xmlns:c16="http://schemas.microsoft.com/office/drawing/2014/chart" uri="{C3380CC4-5D6E-409C-BE32-E72D297353CC}">
              <c16:uniqueId val="{00000004-2312-4957-AAE9-6705084845DF}"/>
            </c:ext>
          </c:extLst>
        </c:ser>
        <c:ser>
          <c:idx val="5"/>
          <c:order val="5"/>
          <c:tx>
            <c:strRef>
              <c:f>'MOT_HIV_japan vs foreign'!$C$32</c:f>
              <c:strCache>
                <c:ptCount val="1"/>
                <c:pt idx="0">
                  <c:v>Unknown</c:v>
                </c:pt>
              </c:strCache>
            </c:strRef>
          </c:tx>
          <c:spPr>
            <a:solidFill>
              <a:srgbClr val="FF9966"/>
            </a:solidFill>
            <a:ln>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'MOT_HIV_japan vs foreign'!$D$26:$F$26</c:f>
              <c:strCache>
                <c:ptCount val="3"/>
                <c:pt idx="0">
                  <c:v>Japanese nationality
(n=20,003)</c:v>
                </c:pt>
                <c:pt idx="1">
                  <c:v>Foreign nationality
(n=3,860)</c:v>
                </c:pt>
                <c:pt idx="2">
                  <c:v>Total
(Japanese and foreigners)</c:v>
                </c:pt>
              </c:strCache>
            </c:strRef>
          </c:cat>
          <c:val>
            <c:numRef>
              <c:f>'MOT_HIV_japan vs foreign'!$D$32:$F$32</c:f>
              <c:numCache>
                <c:formatCode>0%</c:formatCode>
                <c:ptCount val="3"/>
                <c:pt idx="0">
                  <c:v>8.1987701844723287E-2</c:v>
                </c:pt>
                <c:pt idx="1">
                  <c:v>0.28445595854922279</c:v>
                </c:pt>
                <c:pt idx="2">
                  <c:v>0.11473829778317898</c:v>
                </c:pt>
              </c:numCache>
            </c:numRef>
          </c:val>
          <c:extLst>
            <c:ext xmlns:c16="http://schemas.microsoft.com/office/drawing/2014/chart" uri="{C3380CC4-5D6E-409C-BE32-E72D297353CC}">
              <c16:uniqueId val="{00000005-2312-4957-AAE9-6705084845DF}"/>
            </c:ext>
          </c:extLst>
        </c:ser>
        <c:dLbls>
          <c:showLegendKey val="0"/>
          <c:showVal val="0"/>
          <c:showCatName val="0"/>
          <c:showSerName val="0"/>
          <c:showPercent val="0"/>
          <c:showBubbleSize val="0"/>
        </c:dLbls>
        <c:gapWidth val="120"/>
        <c:overlap val="100"/>
        <c:axId val="152134400"/>
        <c:axId val="152135936"/>
      </c:barChart>
      <c:catAx>
        <c:axId val="152134400"/>
        <c:scaling>
          <c:orientation val="minMax"/>
        </c:scaling>
        <c:delete val="0"/>
        <c:axPos val="b"/>
        <c:majorGridlines>
          <c:spPr>
            <a:ln w="12700">
              <a:solidFill>
                <a:srgbClr val="4BACC6">
                  <a:lumMod val="20000"/>
                  <a:lumOff val="80000"/>
                </a:srgbClr>
              </a:solidFill>
              <a:prstDash val="sysDot"/>
            </a:ln>
          </c:spPr>
        </c:majorGridlines>
        <c:numFmt formatCode="General" sourceLinked="0"/>
        <c:majorTickMark val="out"/>
        <c:minorTickMark val="none"/>
        <c:tickLblPos val="nextTo"/>
        <c:crossAx val="152135936"/>
        <c:crosses val="autoZero"/>
        <c:auto val="1"/>
        <c:lblAlgn val="ctr"/>
        <c:lblOffset val="100"/>
        <c:noMultiLvlLbl val="0"/>
      </c:catAx>
      <c:valAx>
        <c:axId val="152135936"/>
        <c:scaling>
          <c:orientation val="minMax"/>
          <c:max val="1"/>
          <c:min val="0"/>
        </c:scaling>
        <c:delete val="0"/>
        <c:axPos val="l"/>
        <c:majorGridlines>
          <c:spPr>
            <a:ln>
              <a:solidFill>
                <a:srgbClr val="4BACC6">
                  <a:lumMod val="20000"/>
                  <a:lumOff val="80000"/>
                </a:srgbClr>
              </a:solidFill>
              <a:prstDash val="sysDot"/>
            </a:ln>
          </c:spPr>
        </c:majorGridlines>
        <c:numFmt formatCode="0%" sourceLinked="1"/>
        <c:majorTickMark val="out"/>
        <c:minorTickMark val="none"/>
        <c:tickLblPos val="nextTo"/>
        <c:spPr>
          <a:ln>
            <a:noFill/>
          </a:ln>
        </c:spPr>
        <c:crossAx val="152134400"/>
        <c:crosses val="autoZero"/>
        <c:crossBetween val="between"/>
        <c:majorUnit val="0.2"/>
      </c:valAx>
    </c:plotArea>
    <c:legend>
      <c:legendPos val="r"/>
      <c:layout>
        <c:manualLayout>
          <c:xMode val="edge"/>
          <c:yMode val="edge"/>
          <c:x val="0.7426853014365169"/>
          <c:y val="4.9740480816776268E-2"/>
          <c:w val="0.24079754353076196"/>
          <c:h val="0.73166381703861583"/>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84882505680291"/>
          <c:y val="4.6888260885967939E-2"/>
          <c:w val="0.53186986106755096"/>
          <c:h val="0.72346109285755633"/>
        </c:manualLayout>
      </c:layout>
      <c:barChart>
        <c:barDir val="col"/>
        <c:grouping val="percentStacked"/>
        <c:varyColors val="0"/>
        <c:ser>
          <c:idx val="0"/>
          <c:order val="0"/>
          <c:tx>
            <c:strRef>
              <c:f>'MOT_AIDS_Japan vs foreign'!$B$26</c:f>
              <c:strCache>
                <c:ptCount val="1"/>
                <c:pt idx="0">
                  <c:v>Heterosexual</c:v>
                </c:pt>
              </c:strCache>
            </c:strRef>
          </c:tx>
          <c:spPr>
            <a:solidFill>
              <a:srgbClr val="33CCCC"/>
            </a:solidFill>
            <a:ln>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'MOT_AIDS_Japan vs foreign'!$C$25:$E$25</c:f>
              <c:strCache>
                <c:ptCount val="3"/>
                <c:pt idx="0">
                  <c:v>Japanese nationality
(n=8983)</c:v>
                </c:pt>
                <c:pt idx="1">
                  <c:v>Foreign nationality
(n=1575)</c:v>
                </c:pt>
                <c:pt idx="2">
                  <c:v>Total
(Japanese and foreign)</c:v>
                </c:pt>
              </c:strCache>
            </c:strRef>
          </c:cat>
          <c:val>
            <c:numRef>
              <c:f>'MOT_AIDS_Japan vs foreign'!$C$26:$E$26</c:f>
              <c:numCache>
                <c:formatCode>0%</c:formatCode>
                <c:ptCount val="3"/>
                <c:pt idx="0">
                  <c:v>0.30713570076811758</c:v>
                </c:pt>
                <c:pt idx="1">
                  <c:v>0.37523809523809526</c:v>
                </c:pt>
                <c:pt idx="2">
                  <c:v>0.31729494222390603</c:v>
                </c:pt>
              </c:numCache>
            </c:numRef>
          </c:val>
          <c:extLst>
            <c:ext xmlns:c16="http://schemas.microsoft.com/office/drawing/2014/chart" uri="{C3380CC4-5D6E-409C-BE32-E72D297353CC}">
              <c16:uniqueId val="{00000000-6A0D-49EE-A336-D7011FF03F8B}"/>
            </c:ext>
          </c:extLst>
        </c:ser>
        <c:ser>
          <c:idx val="1"/>
          <c:order val="1"/>
          <c:tx>
            <c:strRef>
              <c:f>'MOT_AIDS_Japan vs foreign'!$B$27</c:f>
              <c:strCache>
                <c:ptCount val="1"/>
                <c:pt idx="0">
                  <c:v>Homosexual</c:v>
                </c:pt>
              </c:strCache>
            </c:strRef>
          </c:tx>
          <c:spPr>
            <a:solidFill>
              <a:srgbClr val="FF5050"/>
            </a:solidFill>
            <a:ln>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'MOT_AIDS_Japan vs foreign'!$C$25:$E$25</c:f>
              <c:strCache>
                <c:ptCount val="3"/>
                <c:pt idx="0">
                  <c:v>Japanese nationality
(n=8983)</c:v>
                </c:pt>
                <c:pt idx="1">
                  <c:v>Foreign nationality
(n=1575)</c:v>
                </c:pt>
                <c:pt idx="2">
                  <c:v>Total
(Japanese and foreign)</c:v>
                </c:pt>
              </c:strCache>
            </c:strRef>
          </c:cat>
          <c:val>
            <c:numRef>
              <c:f>'MOT_AIDS_Japan vs foreign'!$C$27:$E$27</c:f>
              <c:numCache>
                <c:formatCode>0%</c:formatCode>
                <c:ptCount val="3"/>
                <c:pt idx="0">
                  <c:v>0.47745741957029947</c:v>
                </c:pt>
                <c:pt idx="1">
                  <c:v>0.16317460317460317</c:v>
                </c:pt>
                <c:pt idx="2">
                  <c:v>0.43057397234324685</c:v>
                </c:pt>
              </c:numCache>
            </c:numRef>
          </c:val>
          <c:extLst>
            <c:ext xmlns:c16="http://schemas.microsoft.com/office/drawing/2014/chart" uri="{C3380CC4-5D6E-409C-BE32-E72D297353CC}">
              <c16:uniqueId val="{00000001-6A0D-49EE-A336-D7011FF03F8B}"/>
            </c:ext>
          </c:extLst>
        </c:ser>
        <c:ser>
          <c:idx val="2"/>
          <c:order val="2"/>
          <c:tx>
            <c:strRef>
              <c:f>'MOT_AIDS_Japan vs foreign'!$B$28</c:f>
              <c:strCache>
                <c:ptCount val="1"/>
                <c:pt idx="0">
                  <c:v>Injecting drugs use</c:v>
                </c:pt>
              </c:strCache>
            </c:strRef>
          </c:tx>
          <c:spPr>
            <a:solidFill>
              <a:srgbClr val="00AEEF"/>
            </a:solidFill>
            <a:ln>
              <a:solidFill>
                <a:sysClr val="window" lastClr="FFFFFF"/>
              </a:solidFill>
            </a:ln>
          </c:spPr>
          <c:invertIfNegative val="0"/>
          <c:cat>
            <c:strRef>
              <c:f>'MOT_AIDS_Japan vs foreign'!$C$25:$E$25</c:f>
              <c:strCache>
                <c:ptCount val="3"/>
                <c:pt idx="0">
                  <c:v>Japanese nationality
(n=8983)</c:v>
                </c:pt>
                <c:pt idx="1">
                  <c:v>Foreign nationality
(n=1575)</c:v>
                </c:pt>
                <c:pt idx="2">
                  <c:v>Total
(Japanese and foreign)</c:v>
                </c:pt>
              </c:strCache>
            </c:strRef>
          </c:cat>
          <c:val>
            <c:numRef>
              <c:f>'MOT_AIDS_Japan vs foreign'!$C$28:$E$28</c:f>
              <c:numCache>
                <c:formatCode>0%</c:formatCode>
                <c:ptCount val="3"/>
                <c:pt idx="0">
                  <c:v>4.1188912390070134E-3</c:v>
                </c:pt>
                <c:pt idx="1">
                  <c:v>2.0952380952380951E-2</c:v>
                </c:pt>
                <c:pt idx="2">
                  <c:v>6.6300435688577382E-3</c:v>
                </c:pt>
              </c:numCache>
            </c:numRef>
          </c:val>
          <c:extLst>
            <c:ext xmlns:c16="http://schemas.microsoft.com/office/drawing/2014/chart" uri="{C3380CC4-5D6E-409C-BE32-E72D297353CC}">
              <c16:uniqueId val="{00000002-6A0D-49EE-A336-D7011FF03F8B}"/>
            </c:ext>
          </c:extLst>
        </c:ser>
        <c:ser>
          <c:idx val="3"/>
          <c:order val="3"/>
          <c:tx>
            <c:strRef>
              <c:f>'MOT_AIDS_Japan vs foreign'!$B$29</c:f>
              <c:strCache>
                <c:ptCount val="1"/>
                <c:pt idx="0">
                  <c:v>Mother-to-child</c:v>
                </c:pt>
              </c:strCache>
            </c:strRef>
          </c:tx>
          <c:spPr>
            <a:solidFill>
              <a:srgbClr val="FF99FF"/>
            </a:solidFill>
            <a:ln>
              <a:solidFill>
                <a:sysClr val="window" lastClr="FFFFFF"/>
              </a:solidFill>
            </a:ln>
          </c:spPr>
          <c:invertIfNegative val="0"/>
          <c:cat>
            <c:strRef>
              <c:f>'MOT_AIDS_Japan vs foreign'!$C$25:$E$25</c:f>
              <c:strCache>
                <c:ptCount val="3"/>
                <c:pt idx="0">
                  <c:v>Japanese nationality
(n=8983)</c:v>
                </c:pt>
                <c:pt idx="1">
                  <c:v>Foreign nationality
(n=1575)</c:v>
                </c:pt>
                <c:pt idx="2">
                  <c:v>Total
(Japanese and foreign)</c:v>
                </c:pt>
              </c:strCache>
            </c:strRef>
          </c:cat>
          <c:val>
            <c:numRef>
              <c:f>'MOT_AIDS_Japan vs foreign'!$C$29:$E$29</c:f>
              <c:numCache>
                <c:formatCode>0%</c:formatCode>
                <c:ptCount val="3"/>
                <c:pt idx="0">
                  <c:v>1.4471780028943559E-3</c:v>
                </c:pt>
                <c:pt idx="1">
                  <c:v>4.4444444444444444E-3</c:v>
                </c:pt>
                <c:pt idx="2">
                  <c:v>1.8942981625307824E-3</c:v>
                </c:pt>
              </c:numCache>
            </c:numRef>
          </c:val>
          <c:extLst>
            <c:ext xmlns:c16="http://schemas.microsoft.com/office/drawing/2014/chart" uri="{C3380CC4-5D6E-409C-BE32-E72D297353CC}">
              <c16:uniqueId val="{00000003-6A0D-49EE-A336-D7011FF03F8B}"/>
            </c:ext>
          </c:extLst>
        </c:ser>
        <c:ser>
          <c:idx val="4"/>
          <c:order val="4"/>
          <c:tx>
            <c:strRef>
              <c:f>'MOT_AIDS_Japan vs foreign'!$B$30</c:f>
              <c:strCache>
                <c:ptCount val="1"/>
                <c:pt idx="0">
                  <c:v>Others *</c:v>
                </c:pt>
              </c:strCache>
            </c:strRef>
          </c:tx>
          <c:spPr>
            <a:solidFill>
              <a:sysClr val="window" lastClr="FFFFFF">
                <a:lumMod val="65000"/>
              </a:sysClr>
            </a:solidFill>
            <a:ln>
              <a:solidFill>
                <a:sysClr val="window" lastClr="FFFFFF"/>
              </a:solidFill>
            </a:ln>
          </c:spPr>
          <c:invertIfNegative val="0"/>
          <c:cat>
            <c:strRef>
              <c:f>'MOT_AIDS_Japan vs foreign'!$C$25:$E$25</c:f>
              <c:strCache>
                <c:ptCount val="3"/>
                <c:pt idx="0">
                  <c:v>Japanese nationality
(n=8983)</c:v>
                </c:pt>
                <c:pt idx="1">
                  <c:v>Foreign nationality
(n=1575)</c:v>
                </c:pt>
                <c:pt idx="2">
                  <c:v>Total
(Japanese and foreign)</c:v>
                </c:pt>
              </c:strCache>
            </c:strRef>
          </c:cat>
          <c:val>
            <c:numRef>
              <c:f>'MOT_AIDS_Japan vs foreign'!$C$30:$E$30</c:f>
              <c:numCache>
                <c:formatCode>0%</c:formatCode>
                <c:ptCount val="3"/>
                <c:pt idx="0">
                  <c:v>3.5288878993654682E-2</c:v>
                </c:pt>
                <c:pt idx="1">
                  <c:v>3.6825396825396824E-2</c:v>
                </c:pt>
                <c:pt idx="2">
                  <c:v>3.5518090547452169E-2</c:v>
                </c:pt>
              </c:numCache>
            </c:numRef>
          </c:val>
          <c:extLst>
            <c:ext xmlns:c16="http://schemas.microsoft.com/office/drawing/2014/chart" uri="{C3380CC4-5D6E-409C-BE32-E72D297353CC}">
              <c16:uniqueId val="{00000004-6A0D-49EE-A336-D7011FF03F8B}"/>
            </c:ext>
          </c:extLst>
        </c:ser>
        <c:ser>
          <c:idx val="5"/>
          <c:order val="5"/>
          <c:tx>
            <c:strRef>
              <c:f>'MOT_AIDS_Japan vs foreign'!$B$31</c:f>
              <c:strCache>
                <c:ptCount val="1"/>
                <c:pt idx="0">
                  <c:v>Unknown</c:v>
                </c:pt>
              </c:strCache>
            </c:strRef>
          </c:tx>
          <c:spPr>
            <a:solidFill>
              <a:srgbClr val="FF9966"/>
            </a:solidFill>
            <a:ln>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'MOT_AIDS_Japan vs foreign'!$C$25:$E$25</c:f>
              <c:strCache>
                <c:ptCount val="3"/>
                <c:pt idx="0">
                  <c:v>Japanese nationality
(n=8983)</c:v>
                </c:pt>
                <c:pt idx="1">
                  <c:v>Foreign nationality
(n=1575)</c:v>
                </c:pt>
                <c:pt idx="2">
                  <c:v>Total
(Japanese and foreign)</c:v>
                </c:pt>
              </c:strCache>
            </c:strRef>
          </c:cat>
          <c:val>
            <c:numRef>
              <c:f>'MOT_AIDS_Japan vs foreign'!$C$31:$E$31</c:f>
              <c:numCache>
                <c:formatCode>0%</c:formatCode>
                <c:ptCount val="3"/>
                <c:pt idx="0">
                  <c:v>0.17455193142602693</c:v>
                </c:pt>
                <c:pt idx="1">
                  <c:v>0.39936507936507937</c:v>
                </c:pt>
                <c:pt idx="2">
                  <c:v>0.20808865315400643</c:v>
                </c:pt>
              </c:numCache>
            </c:numRef>
          </c:val>
          <c:extLst>
            <c:ext xmlns:c16="http://schemas.microsoft.com/office/drawing/2014/chart" uri="{C3380CC4-5D6E-409C-BE32-E72D297353CC}">
              <c16:uniqueId val="{00000005-6A0D-49EE-A336-D7011FF03F8B}"/>
            </c:ext>
          </c:extLst>
        </c:ser>
        <c:dLbls>
          <c:showLegendKey val="0"/>
          <c:showVal val="0"/>
          <c:showCatName val="0"/>
          <c:showSerName val="0"/>
          <c:showPercent val="0"/>
          <c:showBubbleSize val="0"/>
        </c:dLbls>
        <c:gapWidth val="120"/>
        <c:overlap val="100"/>
        <c:axId val="152134400"/>
        <c:axId val="152135936"/>
      </c:barChart>
      <c:catAx>
        <c:axId val="152134400"/>
        <c:scaling>
          <c:orientation val="minMax"/>
        </c:scaling>
        <c:delete val="0"/>
        <c:axPos val="b"/>
        <c:majorGridlines>
          <c:spPr>
            <a:ln w="12700">
              <a:solidFill>
                <a:srgbClr val="4BACC6">
                  <a:lumMod val="20000"/>
                  <a:lumOff val="80000"/>
                </a:srgbClr>
              </a:solidFill>
              <a:prstDash val="sysDot"/>
            </a:ln>
          </c:spPr>
        </c:majorGridlines>
        <c:numFmt formatCode="General" sourceLinked="0"/>
        <c:majorTickMark val="out"/>
        <c:minorTickMark val="none"/>
        <c:tickLblPos val="nextTo"/>
        <c:crossAx val="152135936"/>
        <c:crosses val="autoZero"/>
        <c:auto val="1"/>
        <c:lblAlgn val="ctr"/>
        <c:lblOffset val="100"/>
        <c:noMultiLvlLbl val="0"/>
      </c:catAx>
      <c:valAx>
        <c:axId val="152135936"/>
        <c:scaling>
          <c:orientation val="minMax"/>
          <c:max val="1"/>
          <c:min val="0"/>
        </c:scaling>
        <c:delete val="0"/>
        <c:axPos val="l"/>
        <c:majorGridlines>
          <c:spPr>
            <a:ln>
              <a:solidFill>
                <a:srgbClr val="4BACC6">
                  <a:lumMod val="20000"/>
                  <a:lumOff val="80000"/>
                </a:srgbClr>
              </a:solidFill>
              <a:prstDash val="sysDot"/>
            </a:ln>
          </c:spPr>
        </c:majorGridlines>
        <c:numFmt formatCode="0%" sourceLinked="1"/>
        <c:majorTickMark val="out"/>
        <c:minorTickMark val="none"/>
        <c:tickLblPos val="nextTo"/>
        <c:spPr>
          <a:ln>
            <a:noFill/>
          </a:ln>
        </c:spPr>
        <c:crossAx val="152134400"/>
        <c:crosses val="autoZero"/>
        <c:crossBetween val="between"/>
        <c:majorUnit val="0.2"/>
      </c:valAx>
    </c:plotArea>
    <c:legend>
      <c:legendPos val="r"/>
      <c:layout>
        <c:manualLayout>
          <c:xMode val="edge"/>
          <c:yMode val="edge"/>
          <c:x val="0.7426853014365169"/>
          <c:y val="0.12566649247710332"/>
          <c:w val="0.24079754353076196"/>
          <c:h val="0.77998037446136426"/>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552789508225673E-2"/>
          <c:y val="7.8169389909057724E-2"/>
          <c:w val="0.8837901353135208"/>
          <c:h val="0.64306594902153724"/>
        </c:manualLayout>
      </c:layout>
      <c:barChart>
        <c:barDir val="col"/>
        <c:grouping val="stacked"/>
        <c:varyColors val="0"/>
        <c:ser>
          <c:idx val="0"/>
          <c:order val="0"/>
          <c:tx>
            <c:strRef>
              <c:f>MOT__Jap!$C$2</c:f>
              <c:strCache>
                <c:ptCount val="1"/>
                <c:pt idx="0">
                  <c:v>Heterosexual</c:v>
                </c:pt>
              </c:strCache>
            </c:strRef>
          </c:tx>
          <c:spPr>
            <a:solidFill>
              <a:srgbClr val="33CCCC"/>
            </a:solidFill>
            <a:ln w="25400">
              <a:noFill/>
            </a:ln>
          </c:spPr>
          <c:invertIfNegative val="0"/>
          <c:cat>
            <c:numRef>
              <c:f>MOT__Jap!$G$1:$AM$1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MOT__Jap!$G$2:$AM$2</c:f>
              <c:numCache>
                <c:formatCode>0</c:formatCode>
                <c:ptCount val="33"/>
                <c:pt idx="0">
                  <c:v>11</c:v>
                </c:pt>
                <c:pt idx="1">
                  <c:v>43</c:v>
                </c:pt>
                <c:pt idx="2">
                  <c:v>70</c:v>
                </c:pt>
                <c:pt idx="3">
                  <c:v>57</c:v>
                </c:pt>
                <c:pt idx="4">
                  <c:v>82</c:v>
                </c:pt>
                <c:pt idx="5">
                  <c:v>90</c:v>
                </c:pt>
                <c:pt idx="6">
                  <c:v>102</c:v>
                </c:pt>
                <c:pt idx="7">
                  <c:v>122</c:v>
                </c:pt>
                <c:pt idx="8">
                  <c:v>125</c:v>
                </c:pt>
                <c:pt idx="9">
                  <c:v>160</c:v>
                </c:pt>
                <c:pt idx="10">
                  <c:v>127</c:v>
                </c:pt>
                <c:pt idx="11">
                  <c:v>164</c:v>
                </c:pt>
                <c:pt idx="12">
                  <c:v>160</c:v>
                </c:pt>
                <c:pt idx="13">
                  <c:v>132</c:v>
                </c:pt>
                <c:pt idx="14">
                  <c:v>159</c:v>
                </c:pt>
                <c:pt idx="15">
                  <c:v>161</c:v>
                </c:pt>
                <c:pt idx="16">
                  <c:v>173</c:v>
                </c:pt>
                <c:pt idx="17">
                  <c:v>182</c:v>
                </c:pt>
                <c:pt idx="18">
                  <c:v>189</c:v>
                </c:pt>
                <c:pt idx="19">
                  <c:v>180</c:v>
                </c:pt>
                <c:pt idx="20">
                  <c:v>170</c:v>
                </c:pt>
                <c:pt idx="21">
                  <c:v>183</c:v>
                </c:pt>
                <c:pt idx="22">
                  <c:v>154</c:v>
                </c:pt>
                <c:pt idx="23">
                  <c:v>168</c:v>
                </c:pt>
                <c:pt idx="24">
                  <c:v>158</c:v>
                </c:pt>
                <c:pt idx="25">
                  <c:v>168</c:v>
                </c:pt>
                <c:pt idx="26">
                  <c:v>139</c:v>
                </c:pt>
                <c:pt idx="27" formatCode="General">
                  <c:v>120</c:v>
                </c:pt>
                <c:pt idx="28" formatCode="General">
                  <c:v>125</c:v>
                </c:pt>
                <c:pt idx="29" formatCode="General">
                  <c:v>108</c:v>
                </c:pt>
                <c:pt idx="30" formatCode="General">
                  <c:v>71</c:v>
                </c:pt>
                <c:pt idx="31" formatCode="General">
                  <c:v>67</c:v>
                </c:pt>
                <c:pt idx="32" formatCode="General">
                  <c:v>76</c:v>
                </c:pt>
              </c:numCache>
            </c:numRef>
          </c:val>
          <c:extLst>
            <c:ext xmlns:c16="http://schemas.microsoft.com/office/drawing/2014/chart" uri="{C3380CC4-5D6E-409C-BE32-E72D297353CC}">
              <c16:uniqueId val="{00000000-4A0C-4D32-B259-7812D23D60DC}"/>
            </c:ext>
          </c:extLst>
        </c:ser>
        <c:ser>
          <c:idx val="1"/>
          <c:order val="1"/>
          <c:tx>
            <c:strRef>
              <c:f>MOT__Jap!$C$3</c:f>
              <c:strCache>
                <c:ptCount val="1"/>
                <c:pt idx="0">
                  <c:v>Homosexual</c:v>
                </c:pt>
              </c:strCache>
            </c:strRef>
          </c:tx>
          <c:spPr>
            <a:solidFill>
              <a:srgbClr val="FF5050"/>
            </a:solidFill>
            <a:ln w="25400">
              <a:noFill/>
            </a:ln>
          </c:spPr>
          <c:invertIfNegative val="0"/>
          <c:cat>
            <c:numRef>
              <c:f>MOT__Jap!$G$1:$AM$1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MOT__Jap!$G$3:$AM$3</c:f>
              <c:numCache>
                <c:formatCode>0</c:formatCode>
                <c:ptCount val="33"/>
                <c:pt idx="0">
                  <c:v>16</c:v>
                </c:pt>
                <c:pt idx="1">
                  <c:v>21</c:v>
                </c:pt>
                <c:pt idx="2">
                  <c:v>36</c:v>
                </c:pt>
                <c:pt idx="3">
                  <c:v>41</c:v>
                </c:pt>
                <c:pt idx="4">
                  <c:v>71</c:v>
                </c:pt>
                <c:pt idx="5">
                  <c:v>60</c:v>
                </c:pt>
                <c:pt idx="6">
                  <c:v>90</c:v>
                </c:pt>
                <c:pt idx="7">
                  <c:v>111</c:v>
                </c:pt>
                <c:pt idx="8">
                  <c:v>122</c:v>
                </c:pt>
                <c:pt idx="9">
                  <c:v>195</c:v>
                </c:pt>
                <c:pt idx="10">
                  <c:v>203</c:v>
                </c:pt>
                <c:pt idx="11">
                  <c:v>301</c:v>
                </c:pt>
                <c:pt idx="12">
                  <c:v>305</c:v>
                </c:pt>
                <c:pt idx="13">
                  <c:v>340</c:v>
                </c:pt>
                <c:pt idx="14">
                  <c:v>449</c:v>
                </c:pt>
                <c:pt idx="15">
                  <c:v>514</c:v>
                </c:pt>
                <c:pt idx="16">
                  <c:v>571</c:v>
                </c:pt>
                <c:pt idx="17">
                  <c:v>692</c:v>
                </c:pt>
                <c:pt idx="18">
                  <c:v>743</c:v>
                </c:pt>
                <c:pt idx="19">
                  <c:v>659</c:v>
                </c:pt>
                <c:pt idx="20">
                  <c:v>713</c:v>
                </c:pt>
                <c:pt idx="21">
                  <c:v>686</c:v>
                </c:pt>
                <c:pt idx="22">
                  <c:v>683</c:v>
                </c:pt>
                <c:pt idx="23">
                  <c:v>727</c:v>
                </c:pt>
                <c:pt idx="24">
                  <c:v>736</c:v>
                </c:pt>
                <c:pt idx="25">
                  <c:v>637</c:v>
                </c:pt>
                <c:pt idx="26">
                  <c:v>669</c:v>
                </c:pt>
                <c:pt idx="27" formatCode="General">
                  <c:v>624</c:v>
                </c:pt>
                <c:pt idx="28" formatCode="General">
                  <c:v>584</c:v>
                </c:pt>
                <c:pt idx="29" formatCode="General">
                  <c:v>575</c:v>
                </c:pt>
                <c:pt idx="30" formatCode="General">
                  <c:v>467</c:v>
                </c:pt>
                <c:pt idx="31" formatCode="General">
                  <c:v>464</c:v>
                </c:pt>
                <c:pt idx="32" formatCode="General">
                  <c:v>385</c:v>
                </c:pt>
              </c:numCache>
            </c:numRef>
          </c:val>
          <c:extLst>
            <c:ext xmlns:c16="http://schemas.microsoft.com/office/drawing/2014/chart" uri="{C3380CC4-5D6E-409C-BE32-E72D297353CC}">
              <c16:uniqueId val="{00000001-4A0C-4D32-B259-7812D23D60DC}"/>
            </c:ext>
          </c:extLst>
        </c:ser>
        <c:ser>
          <c:idx val="2"/>
          <c:order val="2"/>
          <c:tx>
            <c:strRef>
              <c:f>MOT__Jap!$C$4</c:f>
              <c:strCache>
                <c:ptCount val="1"/>
                <c:pt idx="0">
                  <c:v>Injecting drug use</c:v>
                </c:pt>
              </c:strCache>
            </c:strRef>
          </c:tx>
          <c:spPr>
            <a:solidFill>
              <a:srgbClr val="33CCFF"/>
            </a:solidFill>
            <a:ln w="25400">
              <a:noFill/>
            </a:ln>
          </c:spPr>
          <c:invertIfNegative val="0"/>
          <c:cat>
            <c:numRef>
              <c:f>MOT__Jap!$G$1:$AM$1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MOT__Jap!$G$4:$AM$4</c:f>
              <c:numCache>
                <c:formatCode>0</c:formatCode>
                <c:ptCount val="33"/>
                <c:pt idx="0">
                  <c:v>1</c:v>
                </c:pt>
                <c:pt idx="1">
                  <c:v>1</c:v>
                </c:pt>
                <c:pt idx="2">
                  <c:v>0</c:v>
                </c:pt>
                <c:pt idx="3">
                  <c:v>0</c:v>
                </c:pt>
                <c:pt idx="4">
                  <c:v>0</c:v>
                </c:pt>
                <c:pt idx="5">
                  <c:v>1</c:v>
                </c:pt>
                <c:pt idx="6">
                  <c:v>1</c:v>
                </c:pt>
                <c:pt idx="7">
                  <c:v>0</c:v>
                </c:pt>
                <c:pt idx="8">
                  <c:v>2</c:v>
                </c:pt>
                <c:pt idx="9">
                  <c:v>1</c:v>
                </c:pt>
                <c:pt idx="10">
                  <c:v>0</c:v>
                </c:pt>
                <c:pt idx="11">
                  <c:v>2</c:v>
                </c:pt>
                <c:pt idx="12">
                  <c:v>1</c:v>
                </c:pt>
                <c:pt idx="13">
                  <c:v>4</c:v>
                </c:pt>
                <c:pt idx="14">
                  <c:v>2</c:v>
                </c:pt>
                <c:pt idx="15">
                  <c:v>2</c:v>
                </c:pt>
                <c:pt idx="16">
                  <c:v>1</c:v>
                </c:pt>
                <c:pt idx="17">
                  <c:v>3</c:v>
                </c:pt>
                <c:pt idx="18">
                  <c:v>3</c:v>
                </c:pt>
                <c:pt idx="19">
                  <c:v>3</c:v>
                </c:pt>
                <c:pt idx="20">
                  <c:v>2</c:v>
                </c:pt>
                <c:pt idx="21">
                  <c:v>3</c:v>
                </c:pt>
                <c:pt idx="22">
                  <c:v>5</c:v>
                </c:pt>
                <c:pt idx="23">
                  <c:v>0</c:v>
                </c:pt>
                <c:pt idx="24">
                  <c:v>3</c:v>
                </c:pt>
                <c:pt idx="25">
                  <c:v>1</c:v>
                </c:pt>
                <c:pt idx="26">
                  <c:v>1</c:v>
                </c:pt>
                <c:pt idx="27" formatCode="General">
                  <c:v>0</c:v>
                </c:pt>
                <c:pt idx="28" formatCode="General">
                  <c:v>0</c:v>
                </c:pt>
                <c:pt idx="29" formatCode="General">
                  <c:v>2</c:v>
                </c:pt>
                <c:pt idx="30" formatCode="General">
                  <c:v>4</c:v>
                </c:pt>
                <c:pt idx="31" formatCode="General">
                  <c:v>0</c:v>
                </c:pt>
                <c:pt idx="32" formatCode="General">
                  <c:v>0</c:v>
                </c:pt>
              </c:numCache>
            </c:numRef>
          </c:val>
          <c:extLst>
            <c:ext xmlns:c16="http://schemas.microsoft.com/office/drawing/2014/chart" uri="{C3380CC4-5D6E-409C-BE32-E72D297353CC}">
              <c16:uniqueId val="{00000002-4A0C-4D32-B259-7812D23D60DC}"/>
            </c:ext>
          </c:extLst>
        </c:ser>
        <c:ser>
          <c:idx val="3"/>
          <c:order val="3"/>
          <c:tx>
            <c:strRef>
              <c:f>MOT__Jap!$C$5</c:f>
              <c:strCache>
                <c:ptCount val="1"/>
                <c:pt idx="0">
                  <c:v>Others </c:v>
                </c:pt>
              </c:strCache>
            </c:strRef>
          </c:tx>
          <c:spPr>
            <a:solidFill>
              <a:schemeClr val="bg1">
                <a:lumMod val="65000"/>
              </a:schemeClr>
            </a:solidFill>
            <a:ln>
              <a:noFill/>
            </a:ln>
            <a:effectLst/>
          </c:spPr>
          <c:invertIfNegative val="0"/>
          <c:cat>
            <c:numRef>
              <c:f>MOT__Jap!$G$1:$AM$1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MOT__Jap!$G$5:$AM$5</c:f>
              <c:numCache>
                <c:formatCode>0</c:formatCode>
                <c:ptCount val="33"/>
                <c:pt idx="0">
                  <c:v>11</c:v>
                </c:pt>
                <c:pt idx="1">
                  <c:v>6</c:v>
                </c:pt>
                <c:pt idx="2">
                  <c:v>18</c:v>
                </c:pt>
                <c:pt idx="3">
                  <c:v>26</c:v>
                </c:pt>
                <c:pt idx="4">
                  <c:v>13</c:v>
                </c:pt>
                <c:pt idx="5">
                  <c:v>17</c:v>
                </c:pt>
                <c:pt idx="6">
                  <c:v>39</c:v>
                </c:pt>
                <c:pt idx="7">
                  <c:v>35</c:v>
                </c:pt>
                <c:pt idx="8">
                  <c:v>52</c:v>
                </c:pt>
                <c:pt idx="9">
                  <c:v>70</c:v>
                </c:pt>
                <c:pt idx="10">
                  <c:v>38</c:v>
                </c:pt>
                <c:pt idx="11">
                  <c:v>62</c:v>
                </c:pt>
                <c:pt idx="12">
                  <c:v>57</c:v>
                </c:pt>
                <c:pt idx="13">
                  <c:v>89</c:v>
                </c:pt>
                <c:pt idx="14">
                  <c:v>74</c:v>
                </c:pt>
                <c:pt idx="15">
                  <c:v>68</c:v>
                </c:pt>
                <c:pt idx="16">
                  <c:v>93</c:v>
                </c:pt>
                <c:pt idx="17">
                  <c:v>98</c:v>
                </c:pt>
                <c:pt idx="18">
                  <c:v>104</c:v>
                </c:pt>
                <c:pt idx="19">
                  <c:v>96</c:v>
                </c:pt>
                <c:pt idx="20">
                  <c:v>116</c:v>
                </c:pt>
                <c:pt idx="21">
                  <c:v>99</c:v>
                </c:pt>
                <c:pt idx="22">
                  <c:v>88</c:v>
                </c:pt>
                <c:pt idx="23">
                  <c:v>101</c:v>
                </c:pt>
                <c:pt idx="24">
                  <c:v>103</c:v>
                </c:pt>
                <c:pt idx="25">
                  <c:v>94</c:v>
                </c:pt>
                <c:pt idx="26">
                  <c:v>78</c:v>
                </c:pt>
                <c:pt idx="27">
                  <c:v>80</c:v>
                </c:pt>
                <c:pt idx="28">
                  <c:v>91</c:v>
                </c:pt>
                <c:pt idx="29">
                  <c:v>85</c:v>
                </c:pt>
                <c:pt idx="30">
                  <c:v>77</c:v>
                </c:pt>
                <c:pt idx="31">
                  <c:v>93</c:v>
                </c:pt>
                <c:pt idx="32">
                  <c:v>66</c:v>
                </c:pt>
              </c:numCache>
            </c:numRef>
          </c:val>
          <c:extLst>
            <c:ext xmlns:c16="http://schemas.microsoft.com/office/drawing/2014/chart" uri="{C3380CC4-5D6E-409C-BE32-E72D297353CC}">
              <c16:uniqueId val="{00000003-4A0C-4D32-B259-7812D23D60DC}"/>
            </c:ext>
          </c:extLst>
        </c:ser>
        <c:dLbls>
          <c:showLegendKey val="0"/>
          <c:showVal val="0"/>
          <c:showCatName val="0"/>
          <c:showSerName val="0"/>
          <c:showPercent val="0"/>
          <c:showBubbleSize val="0"/>
        </c:dLbls>
        <c:gapWidth val="42"/>
        <c:overlap val="100"/>
        <c:axId val="151965056"/>
        <c:axId val="151970944"/>
      </c:barChart>
      <c:catAx>
        <c:axId val="15196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51970944"/>
        <c:crosses val="autoZero"/>
        <c:auto val="1"/>
        <c:lblAlgn val="ctr"/>
        <c:lblOffset val="100"/>
        <c:noMultiLvlLbl val="0"/>
      </c:catAx>
      <c:valAx>
        <c:axId val="151970944"/>
        <c:scaling>
          <c:orientation val="minMax"/>
        </c:scaling>
        <c:delete val="0"/>
        <c:axPos val="l"/>
        <c:majorGridlines>
          <c:spPr>
            <a:ln w="9525" cap="flat" cmpd="sng" algn="ctr">
              <a:solidFill>
                <a:srgbClr val="4BACC6">
                  <a:lumMod val="20000"/>
                  <a:lumOff val="80000"/>
                </a:srgbClr>
              </a:solidFill>
              <a:prstDash val="sysDot"/>
              <a:round/>
            </a:ln>
            <a:effectLst/>
          </c:spPr>
        </c:majorGridlines>
        <c:title>
          <c:tx>
            <c:rich>
              <a:bodyPr rot="-5400000" vert="horz"/>
              <a:lstStyle/>
              <a:p>
                <a:pPr>
                  <a:defRPr/>
                </a:pPr>
                <a:r>
                  <a:rPr lang="en-GB"/>
                  <a:t>Total HIV cases </a:t>
                </a:r>
              </a:p>
            </c:rich>
          </c:tx>
          <c:overlay val="0"/>
          <c:spPr>
            <a:noFill/>
            <a:ln w="25400">
              <a:noFill/>
            </a:ln>
          </c:spPr>
        </c:title>
        <c:numFmt formatCode="0" sourceLinked="1"/>
        <c:majorTickMark val="none"/>
        <c:minorTickMark val="none"/>
        <c:tickLblPos val="nextTo"/>
        <c:spPr>
          <a:ln w="9525">
            <a:noFill/>
          </a:ln>
        </c:spPr>
        <c:txPr>
          <a:bodyPr rot="-60000000" vert="horz"/>
          <a:lstStyle/>
          <a:p>
            <a:pPr>
              <a:defRPr/>
            </a:pPr>
            <a:endParaRPr lang="en-US"/>
          </a:p>
        </c:txPr>
        <c:crossAx val="151965056"/>
        <c:crosses val="autoZero"/>
        <c:crossBetween val="between"/>
      </c:valAx>
      <c:spPr>
        <a:noFill/>
        <a:ln w="25400">
          <a:noFill/>
        </a:ln>
      </c:spPr>
    </c:plotArea>
    <c:legend>
      <c:legendPos val="b"/>
      <c:layout>
        <c:manualLayout>
          <c:xMode val="edge"/>
          <c:yMode val="edge"/>
          <c:x val="0.20287903115818243"/>
          <c:y val="0.881947144761693"/>
          <c:w val="0.59650306831482869"/>
          <c:h val="9.9156145348929484E-2"/>
        </c:manualLayout>
      </c:layout>
      <c:overlay val="0"/>
      <c:spPr>
        <a:noFill/>
        <a:ln w="25400">
          <a:noFill/>
        </a:ln>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77837647668777E-2"/>
          <c:y val="0.105537088873338"/>
          <c:w val="0.90828787542124945"/>
          <c:h val="0.62137671900676983"/>
        </c:manualLayout>
      </c:layout>
      <c:barChart>
        <c:barDir val="col"/>
        <c:grouping val="stacked"/>
        <c:varyColors val="0"/>
        <c:ser>
          <c:idx val="0"/>
          <c:order val="0"/>
          <c:tx>
            <c:strRef>
              <c:f>MOT__foreigners!$C$2</c:f>
              <c:strCache>
                <c:ptCount val="1"/>
                <c:pt idx="0">
                  <c:v>Heterosexual</c:v>
                </c:pt>
              </c:strCache>
            </c:strRef>
          </c:tx>
          <c:spPr>
            <a:solidFill>
              <a:srgbClr val="33CCCC"/>
            </a:solidFill>
            <a:ln w="25400">
              <a:noFill/>
            </a:ln>
          </c:spPr>
          <c:invertIfNegative val="0"/>
          <c:cat>
            <c:numRef>
              <c:f>MOT__foreigners!$G$1:$AM$1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MOT__foreigners!$G$2:$AM$2</c:f>
              <c:numCache>
                <c:formatCode>0</c:formatCode>
                <c:ptCount val="33"/>
                <c:pt idx="0">
                  <c:v>15</c:v>
                </c:pt>
                <c:pt idx="1">
                  <c:v>71</c:v>
                </c:pt>
                <c:pt idx="2">
                  <c:v>162</c:v>
                </c:pt>
                <c:pt idx="3">
                  <c:v>79</c:v>
                </c:pt>
                <c:pt idx="4">
                  <c:v>66</c:v>
                </c:pt>
                <c:pt idx="5">
                  <c:v>57</c:v>
                </c:pt>
                <c:pt idx="6">
                  <c:v>67</c:v>
                </c:pt>
                <c:pt idx="7">
                  <c:v>64</c:v>
                </c:pt>
                <c:pt idx="8">
                  <c:v>54</c:v>
                </c:pt>
                <c:pt idx="9">
                  <c:v>47</c:v>
                </c:pt>
                <c:pt idx="10">
                  <c:v>42</c:v>
                </c:pt>
                <c:pt idx="11">
                  <c:v>49</c:v>
                </c:pt>
                <c:pt idx="12">
                  <c:v>43</c:v>
                </c:pt>
                <c:pt idx="13">
                  <c:v>46</c:v>
                </c:pt>
                <c:pt idx="14">
                  <c:v>41</c:v>
                </c:pt>
                <c:pt idx="15">
                  <c:v>42</c:v>
                </c:pt>
                <c:pt idx="16">
                  <c:v>50</c:v>
                </c:pt>
                <c:pt idx="17">
                  <c:v>39</c:v>
                </c:pt>
                <c:pt idx="18">
                  <c:v>31</c:v>
                </c:pt>
                <c:pt idx="19">
                  <c:v>30</c:v>
                </c:pt>
                <c:pt idx="20">
                  <c:v>25</c:v>
                </c:pt>
                <c:pt idx="21">
                  <c:v>23</c:v>
                </c:pt>
                <c:pt idx="22">
                  <c:v>26</c:v>
                </c:pt>
                <c:pt idx="23">
                  <c:v>26</c:v>
                </c:pt>
                <c:pt idx="24">
                  <c:v>21</c:v>
                </c:pt>
                <c:pt idx="25">
                  <c:v>28</c:v>
                </c:pt>
                <c:pt idx="26">
                  <c:v>31</c:v>
                </c:pt>
                <c:pt idx="27" formatCode="General">
                  <c:v>29</c:v>
                </c:pt>
                <c:pt idx="28" formatCode="General">
                  <c:v>32</c:v>
                </c:pt>
                <c:pt idx="29" formatCode="General">
                  <c:v>28</c:v>
                </c:pt>
                <c:pt idx="30" formatCode="General">
                  <c:v>25</c:v>
                </c:pt>
                <c:pt idx="31" formatCode="General">
                  <c:v>24</c:v>
                </c:pt>
                <c:pt idx="32" formatCode="General">
                  <c:v>24</c:v>
                </c:pt>
              </c:numCache>
            </c:numRef>
          </c:val>
          <c:extLst>
            <c:ext xmlns:c16="http://schemas.microsoft.com/office/drawing/2014/chart" uri="{C3380CC4-5D6E-409C-BE32-E72D297353CC}">
              <c16:uniqueId val="{00000000-B93A-4897-B1AA-5C309D64559E}"/>
            </c:ext>
          </c:extLst>
        </c:ser>
        <c:ser>
          <c:idx val="1"/>
          <c:order val="1"/>
          <c:tx>
            <c:strRef>
              <c:f>MOT__foreigners!$C$3</c:f>
              <c:strCache>
                <c:ptCount val="1"/>
                <c:pt idx="0">
                  <c:v>Homosexual</c:v>
                </c:pt>
              </c:strCache>
            </c:strRef>
          </c:tx>
          <c:spPr>
            <a:solidFill>
              <a:srgbClr val="FF5050"/>
            </a:solidFill>
            <a:ln w="25400">
              <a:noFill/>
            </a:ln>
          </c:spPr>
          <c:invertIfNegative val="0"/>
          <c:cat>
            <c:numRef>
              <c:f>MOT__foreigners!$G$1:$AM$1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MOT__foreigners!$G$3:$AM$3</c:f>
              <c:numCache>
                <c:formatCode>0</c:formatCode>
                <c:ptCount val="33"/>
                <c:pt idx="0">
                  <c:v>4</c:v>
                </c:pt>
                <c:pt idx="1">
                  <c:v>4</c:v>
                </c:pt>
                <c:pt idx="2">
                  <c:v>8</c:v>
                </c:pt>
                <c:pt idx="3">
                  <c:v>4</c:v>
                </c:pt>
                <c:pt idx="4">
                  <c:v>6</c:v>
                </c:pt>
                <c:pt idx="5">
                  <c:v>8</c:v>
                </c:pt>
                <c:pt idx="6">
                  <c:v>12</c:v>
                </c:pt>
                <c:pt idx="7">
                  <c:v>10</c:v>
                </c:pt>
                <c:pt idx="8">
                  <c:v>12</c:v>
                </c:pt>
                <c:pt idx="9">
                  <c:v>6</c:v>
                </c:pt>
                <c:pt idx="10">
                  <c:v>15</c:v>
                </c:pt>
                <c:pt idx="11">
                  <c:v>13</c:v>
                </c:pt>
                <c:pt idx="12">
                  <c:v>24</c:v>
                </c:pt>
                <c:pt idx="13">
                  <c:v>16</c:v>
                </c:pt>
                <c:pt idx="14">
                  <c:v>19</c:v>
                </c:pt>
                <c:pt idx="15">
                  <c:v>15</c:v>
                </c:pt>
                <c:pt idx="16">
                  <c:v>33</c:v>
                </c:pt>
                <c:pt idx="17">
                  <c:v>37</c:v>
                </c:pt>
                <c:pt idx="18">
                  <c:v>36</c:v>
                </c:pt>
                <c:pt idx="19">
                  <c:v>35</c:v>
                </c:pt>
                <c:pt idx="20">
                  <c:v>31</c:v>
                </c:pt>
                <c:pt idx="21">
                  <c:v>36</c:v>
                </c:pt>
                <c:pt idx="22">
                  <c:v>41</c:v>
                </c:pt>
                <c:pt idx="23">
                  <c:v>53</c:v>
                </c:pt>
                <c:pt idx="24">
                  <c:v>53</c:v>
                </c:pt>
                <c:pt idx="25">
                  <c:v>54</c:v>
                </c:pt>
                <c:pt idx="26">
                  <c:v>66</c:v>
                </c:pt>
                <c:pt idx="27" formatCode="General">
                  <c:v>85</c:v>
                </c:pt>
                <c:pt idx="28" formatCode="General">
                  <c:v>86</c:v>
                </c:pt>
                <c:pt idx="29" formatCode="General">
                  <c:v>76</c:v>
                </c:pt>
                <c:pt idx="30" formatCode="General">
                  <c:v>76</c:v>
                </c:pt>
                <c:pt idx="31" formatCode="General">
                  <c:v>67</c:v>
                </c:pt>
                <c:pt idx="32" formatCode="General">
                  <c:v>58</c:v>
                </c:pt>
              </c:numCache>
            </c:numRef>
          </c:val>
          <c:extLst>
            <c:ext xmlns:c16="http://schemas.microsoft.com/office/drawing/2014/chart" uri="{C3380CC4-5D6E-409C-BE32-E72D297353CC}">
              <c16:uniqueId val="{00000001-B93A-4897-B1AA-5C309D64559E}"/>
            </c:ext>
          </c:extLst>
        </c:ser>
        <c:ser>
          <c:idx val="2"/>
          <c:order val="2"/>
          <c:tx>
            <c:strRef>
              <c:f>MOT__foreigners!$C$4</c:f>
              <c:strCache>
                <c:ptCount val="1"/>
                <c:pt idx="0">
                  <c:v>Injecting drug use</c:v>
                </c:pt>
              </c:strCache>
            </c:strRef>
          </c:tx>
          <c:spPr>
            <a:solidFill>
              <a:srgbClr val="33CCFF"/>
            </a:solidFill>
            <a:ln w="25400">
              <a:noFill/>
            </a:ln>
          </c:spPr>
          <c:invertIfNegative val="0"/>
          <c:cat>
            <c:numRef>
              <c:f>MOT__foreigners!$G$1:$AM$1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MOT__foreigners!$G$4:$AM$4</c:f>
              <c:numCache>
                <c:formatCode>0</c:formatCode>
                <c:ptCount val="33"/>
                <c:pt idx="0">
                  <c:v>0</c:v>
                </c:pt>
                <c:pt idx="1">
                  <c:v>2</c:v>
                </c:pt>
                <c:pt idx="2">
                  <c:v>3</c:v>
                </c:pt>
                <c:pt idx="3">
                  <c:v>1</c:v>
                </c:pt>
                <c:pt idx="4">
                  <c:v>1</c:v>
                </c:pt>
                <c:pt idx="5">
                  <c:v>0</c:v>
                </c:pt>
                <c:pt idx="6">
                  <c:v>0</c:v>
                </c:pt>
                <c:pt idx="7">
                  <c:v>2</c:v>
                </c:pt>
                <c:pt idx="8">
                  <c:v>3</c:v>
                </c:pt>
                <c:pt idx="9">
                  <c:v>2</c:v>
                </c:pt>
                <c:pt idx="10">
                  <c:v>1</c:v>
                </c:pt>
                <c:pt idx="11">
                  <c:v>1</c:v>
                </c:pt>
                <c:pt idx="12">
                  <c:v>0</c:v>
                </c:pt>
                <c:pt idx="13">
                  <c:v>0</c:v>
                </c:pt>
                <c:pt idx="14">
                  <c:v>1</c:v>
                </c:pt>
                <c:pt idx="15">
                  <c:v>1</c:v>
                </c:pt>
                <c:pt idx="16">
                  <c:v>3</c:v>
                </c:pt>
                <c:pt idx="17">
                  <c:v>0</c:v>
                </c:pt>
                <c:pt idx="18">
                  <c:v>2</c:v>
                </c:pt>
                <c:pt idx="19">
                  <c:v>2</c:v>
                </c:pt>
                <c:pt idx="20">
                  <c:v>1</c:v>
                </c:pt>
                <c:pt idx="21">
                  <c:v>1</c:v>
                </c:pt>
                <c:pt idx="22">
                  <c:v>0</c:v>
                </c:pt>
                <c:pt idx="23">
                  <c:v>2</c:v>
                </c:pt>
                <c:pt idx="24">
                  <c:v>0</c:v>
                </c:pt>
                <c:pt idx="25">
                  <c:v>1</c:v>
                </c:pt>
                <c:pt idx="26">
                  <c:v>0</c:v>
                </c:pt>
                <c:pt idx="27" formatCode="General">
                  <c:v>3</c:v>
                </c:pt>
                <c:pt idx="28" formatCode="General">
                  <c:v>0</c:v>
                </c:pt>
                <c:pt idx="29" formatCode="General">
                  <c:v>0</c:v>
                </c:pt>
                <c:pt idx="30" formatCode="General">
                  <c:v>1</c:v>
                </c:pt>
                <c:pt idx="31" formatCode="General">
                  <c:v>0</c:v>
                </c:pt>
                <c:pt idx="32" formatCode="General">
                  <c:v>0</c:v>
                </c:pt>
              </c:numCache>
            </c:numRef>
          </c:val>
          <c:extLst>
            <c:ext xmlns:c16="http://schemas.microsoft.com/office/drawing/2014/chart" uri="{C3380CC4-5D6E-409C-BE32-E72D297353CC}">
              <c16:uniqueId val="{00000002-B93A-4897-B1AA-5C309D64559E}"/>
            </c:ext>
          </c:extLst>
        </c:ser>
        <c:ser>
          <c:idx val="3"/>
          <c:order val="3"/>
          <c:tx>
            <c:strRef>
              <c:f>MOT__foreigners!$C$5</c:f>
              <c:strCache>
                <c:ptCount val="1"/>
                <c:pt idx="0">
                  <c:v>Others </c:v>
                </c:pt>
              </c:strCache>
            </c:strRef>
          </c:tx>
          <c:spPr>
            <a:solidFill>
              <a:schemeClr val="bg1">
                <a:lumMod val="65000"/>
              </a:schemeClr>
            </a:solidFill>
            <a:ln>
              <a:noFill/>
            </a:ln>
            <a:effectLst/>
          </c:spPr>
          <c:invertIfNegative val="0"/>
          <c:cat>
            <c:numRef>
              <c:f>MOT__foreigners!$G$1:$AM$1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MOT__foreigners!$G$5:$AM$5</c:f>
              <c:numCache>
                <c:formatCode>0</c:formatCode>
                <c:ptCount val="33"/>
                <c:pt idx="0">
                  <c:v>10</c:v>
                </c:pt>
                <c:pt idx="1">
                  <c:v>58</c:v>
                </c:pt>
                <c:pt idx="2">
                  <c:v>151</c:v>
                </c:pt>
                <c:pt idx="3">
                  <c:v>71</c:v>
                </c:pt>
                <c:pt idx="4">
                  <c:v>61</c:v>
                </c:pt>
                <c:pt idx="5">
                  <c:v>46</c:v>
                </c:pt>
                <c:pt idx="6">
                  <c:v>67</c:v>
                </c:pt>
                <c:pt idx="7">
                  <c:v>57</c:v>
                </c:pt>
                <c:pt idx="8">
                  <c:v>62</c:v>
                </c:pt>
                <c:pt idx="9">
                  <c:v>55</c:v>
                </c:pt>
                <c:pt idx="10">
                  <c:v>38</c:v>
                </c:pt>
                <c:pt idx="11">
                  <c:v>35</c:v>
                </c:pt>
                <c:pt idx="12">
                  <c:v>26</c:v>
                </c:pt>
                <c:pt idx="13">
                  <c:v>21</c:v>
                </c:pt>
                <c:pt idx="14">
                  <c:v>41</c:v>
                </c:pt>
                <c:pt idx="15">
                  <c:v>35</c:v>
                </c:pt>
                <c:pt idx="16">
                  <c:v>36</c:v>
                </c:pt>
                <c:pt idx="17">
                  <c:v>37</c:v>
                </c:pt>
                <c:pt idx="18">
                  <c:v>28</c:v>
                </c:pt>
                <c:pt idx="19">
                  <c:v>26</c:v>
                </c:pt>
                <c:pt idx="20">
                  <c:v>23</c:v>
                </c:pt>
                <c:pt idx="21">
                  <c:v>33</c:v>
                </c:pt>
                <c:pt idx="22">
                  <c:v>15</c:v>
                </c:pt>
                <c:pt idx="23">
                  <c:v>33</c:v>
                </c:pt>
                <c:pt idx="24">
                  <c:v>23</c:v>
                </c:pt>
                <c:pt idx="25">
                  <c:v>27</c:v>
                </c:pt>
                <c:pt idx="26">
                  <c:v>29</c:v>
                </c:pt>
                <c:pt idx="27">
                  <c:v>41</c:v>
                </c:pt>
                <c:pt idx="28">
                  <c:v>22</c:v>
                </c:pt>
                <c:pt idx="29">
                  <c:v>29</c:v>
                </c:pt>
                <c:pt idx="30">
                  <c:v>31</c:v>
                </c:pt>
                <c:pt idx="31">
                  <c:v>27</c:v>
                </c:pt>
                <c:pt idx="32">
                  <c:v>23</c:v>
                </c:pt>
              </c:numCache>
            </c:numRef>
          </c:val>
          <c:extLst>
            <c:ext xmlns:c16="http://schemas.microsoft.com/office/drawing/2014/chart" uri="{C3380CC4-5D6E-409C-BE32-E72D297353CC}">
              <c16:uniqueId val="{00000003-B93A-4897-B1AA-5C309D64559E}"/>
            </c:ext>
          </c:extLst>
        </c:ser>
        <c:dLbls>
          <c:showLegendKey val="0"/>
          <c:showVal val="0"/>
          <c:showCatName val="0"/>
          <c:showSerName val="0"/>
          <c:showPercent val="0"/>
          <c:showBubbleSize val="0"/>
        </c:dLbls>
        <c:gapWidth val="42"/>
        <c:overlap val="100"/>
        <c:axId val="152489344"/>
        <c:axId val="152499328"/>
      </c:barChart>
      <c:catAx>
        <c:axId val="15248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52499328"/>
        <c:crosses val="autoZero"/>
        <c:auto val="1"/>
        <c:lblAlgn val="ctr"/>
        <c:lblOffset val="100"/>
        <c:noMultiLvlLbl val="0"/>
      </c:catAx>
      <c:valAx>
        <c:axId val="152499328"/>
        <c:scaling>
          <c:orientation val="minMax"/>
        </c:scaling>
        <c:delete val="0"/>
        <c:axPos val="l"/>
        <c:majorGridlines>
          <c:spPr>
            <a:ln w="9525" cap="flat" cmpd="sng" algn="ctr">
              <a:solidFill>
                <a:srgbClr val="4BACC6">
                  <a:lumMod val="20000"/>
                  <a:lumOff val="80000"/>
                </a:srgbClr>
              </a:solidFill>
              <a:prstDash val="sysDot"/>
              <a:round/>
            </a:ln>
            <a:effectLst/>
          </c:spPr>
        </c:majorGridlines>
        <c:title>
          <c:tx>
            <c:rich>
              <a:bodyPr rot="-5400000" vert="horz"/>
              <a:lstStyle/>
              <a:p>
                <a:pPr>
                  <a:defRPr/>
                </a:pPr>
                <a:r>
                  <a:rPr lang="en-GB"/>
                  <a:t>Total HIV cases </a:t>
                </a:r>
              </a:p>
            </c:rich>
          </c:tx>
          <c:overlay val="0"/>
          <c:spPr>
            <a:noFill/>
            <a:ln w="25400">
              <a:noFill/>
            </a:ln>
          </c:spPr>
        </c:title>
        <c:numFmt formatCode="0" sourceLinked="1"/>
        <c:majorTickMark val="none"/>
        <c:minorTickMark val="none"/>
        <c:tickLblPos val="nextTo"/>
        <c:spPr>
          <a:ln w="9525">
            <a:noFill/>
          </a:ln>
        </c:spPr>
        <c:txPr>
          <a:bodyPr rot="-60000000" vert="horz"/>
          <a:lstStyle/>
          <a:p>
            <a:pPr>
              <a:defRPr/>
            </a:pPr>
            <a:endParaRPr lang="en-US"/>
          </a:p>
        </c:txPr>
        <c:crossAx val="152489344"/>
        <c:crosses val="autoZero"/>
        <c:crossBetween val="between"/>
      </c:valAx>
      <c:spPr>
        <a:noFill/>
        <a:ln w="25400">
          <a:noFill/>
        </a:ln>
      </c:spPr>
    </c:plotArea>
    <c:legend>
      <c:legendPos val="b"/>
      <c:overlay val="0"/>
      <c:spPr>
        <a:noFill/>
        <a:ln w="25400">
          <a:noFill/>
        </a:ln>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cdr:x>
      <cdr:y>0.93518</cdr:y>
    </cdr:from>
    <cdr:to>
      <cdr:x>0.96869</cdr:x>
      <cdr:y>0.99809</cdr:y>
    </cdr:to>
    <cdr:sp macro="" textlink="">
      <cdr:nvSpPr>
        <cdr:cNvPr id="2" name="TextBox 1"/>
        <cdr:cNvSpPr txBox="1"/>
      </cdr:nvSpPr>
      <cdr:spPr>
        <a:xfrm xmlns:a="http://schemas.openxmlformats.org/drawingml/2006/main">
          <a:off x="5544616" y="3933579"/>
          <a:ext cx="5197395" cy="264643"/>
        </a:xfrm>
        <a:prstGeom xmlns:a="http://schemas.openxmlformats.org/drawingml/2006/main" prst="rect">
          <a:avLst/>
        </a:prstGeom>
        <a:ln xmlns:a="http://schemas.openxmlformats.org/drawingml/2006/main">
          <a:noFill/>
          <a:prstDash val="dash"/>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050" dirty="0">
              <a:latin typeface="Arial" pitchFamily="34" charset="0"/>
              <a:cs typeface="Arial" pitchFamily="34" charset="0"/>
            </a:rPr>
            <a:t>Note: Numbers represent both Japanese and foreign nationalities</a:t>
          </a:r>
          <a:endParaRPr lang="th-TH" sz="1050"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0.51382</cdr:x>
      <cdr:y>0.93805</cdr:y>
    </cdr:from>
    <cdr:to>
      <cdr:x>0.97074</cdr:x>
      <cdr:y>0.99854</cdr:y>
    </cdr:to>
    <cdr:sp macro="" textlink="">
      <cdr:nvSpPr>
        <cdr:cNvPr id="2" name="TextBox 1"/>
        <cdr:cNvSpPr txBox="1"/>
      </cdr:nvSpPr>
      <cdr:spPr>
        <a:xfrm xmlns:a="http://schemas.openxmlformats.org/drawingml/2006/main">
          <a:off x="5356096" y="3945675"/>
          <a:ext cx="4763008" cy="254419"/>
        </a:xfrm>
        <a:prstGeom xmlns:a="http://schemas.openxmlformats.org/drawingml/2006/main" prst="rect">
          <a:avLst/>
        </a:prstGeom>
        <a:ln xmlns:a="http://schemas.openxmlformats.org/drawingml/2006/main" w="19050">
          <a:noFill/>
          <a:prstDash val="sysDot"/>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050" dirty="0">
              <a:latin typeface="Arial" pitchFamily="34" charset="0"/>
              <a:cs typeface="Arial" pitchFamily="34" charset="0"/>
            </a:rPr>
            <a:t>Note: Numbers represent both Japanese and foreign nationalities</a:t>
          </a:r>
          <a:endParaRPr lang="th-TH" sz="1050" dirty="0">
            <a:latin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0.53988</cdr:x>
      <cdr:y>0.92667</cdr:y>
    </cdr:from>
    <cdr:to>
      <cdr:x>1</cdr:x>
      <cdr:y>1</cdr:y>
    </cdr:to>
    <cdr:sp macro="" textlink="">
      <cdr:nvSpPr>
        <cdr:cNvPr id="3" name="TextBox 1"/>
        <cdr:cNvSpPr txBox="1"/>
      </cdr:nvSpPr>
      <cdr:spPr>
        <a:xfrm xmlns:a="http://schemas.openxmlformats.org/drawingml/2006/main">
          <a:off x="5627795" y="3897796"/>
          <a:ext cx="4796365" cy="308444"/>
        </a:xfrm>
        <a:prstGeom xmlns:a="http://schemas.openxmlformats.org/drawingml/2006/main" prst="rect">
          <a:avLst/>
        </a:prstGeom>
        <a:ln xmlns:a="http://schemas.openxmlformats.org/drawingml/2006/main" w="19050">
          <a:noFill/>
          <a:prstDash val="sysDot"/>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050" dirty="0">
              <a:latin typeface="Arial" pitchFamily="34" charset="0"/>
              <a:cs typeface="Arial" pitchFamily="34" charset="0"/>
            </a:rPr>
            <a:t>Note: Numbers represent both Japanese and foreign nationalities</a:t>
          </a:r>
          <a:endParaRPr lang="th-TH" sz="1050" dirty="0">
            <a:latin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4E8AFE88-AA25-41B1-AC84-C7528347B1F1}" type="datetimeFigureOut">
              <a:rPr lang="th-TH"/>
              <a:pPr>
                <a:defRPr/>
              </a:pPr>
              <a:t>01/03/67</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E986ED52-6BF1-4DA1-8DA4-D753C01A2234}" type="slidenum">
              <a:rPr lang="th-TH"/>
              <a:pPr>
                <a:defRPr/>
              </a:pPr>
              <a:t>‹#›</a:t>
            </a:fld>
            <a:endParaRPr lang="th-TH"/>
          </a:p>
        </p:txBody>
      </p:sp>
    </p:spTree>
    <p:extLst>
      <p:ext uri="{BB962C8B-B14F-4D97-AF65-F5344CB8AC3E}">
        <p14:creationId xmlns:p14="http://schemas.microsoft.com/office/powerpoint/2010/main" val="2423869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FA5DBCEF-A29A-4799-94D6-27834EA8C179}" type="datetimeFigureOut">
              <a:rPr lang="th-TH"/>
              <a:pPr>
                <a:defRPr/>
              </a:pPr>
              <a:t>01/03/67</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5707BC21-2A44-40BE-B974-5257A883D1C4}" type="slidenum">
              <a:rPr lang="th-TH"/>
              <a:pPr>
                <a:defRPr/>
              </a:pPr>
              <a:t>‹#›</a:t>
            </a:fld>
            <a:endParaRPr lang="th-TH"/>
          </a:p>
        </p:txBody>
      </p:sp>
    </p:spTree>
    <p:extLst>
      <p:ext uri="{BB962C8B-B14F-4D97-AF65-F5344CB8AC3E}">
        <p14:creationId xmlns:p14="http://schemas.microsoft.com/office/powerpoint/2010/main" val="4187839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1</a:t>
            </a:fld>
            <a:endParaRPr lang="th-TH"/>
          </a:p>
        </p:txBody>
      </p:sp>
    </p:spTree>
    <p:extLst>
      <p:ext uri="{BB962C8B-B14F-4D97-AF65-F5344CB8AC3E}">
        <p14:creationId xmlns:p14="http://schemas.microsoft.com/office/powerpoint/2010/main" val="175952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16</a:t>
            </a:fld>
            <a:endParaRPr lang="th-TH"/>
          </a:p>
        </p:txBody>
      </p:sp>
    </p:spTree>
    <p:extLst>
      <p:ext uri="{BB962C8B-B14F-4D97-AF65-F5344CB8AC3E}">
        <p14:creationId xmlns:p14="http://schemas.microsoft.com/office/powerpoint/2010/main" val="202266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538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Cordia New" pitchFamily="34" charset="-34"/>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charset="0"/>
                <a:cs typeface="Cordia New" pitchFamily="34" charset="-34"/>
              </a:defRPr>
            </a:lvl1pPr>
            <a:lvl2pPr marL="742854" indent="-285713" eaLnBrk="0" hangingPunct="0">
              <a:defRPr sz="2800">
                <a:solidFill>
                  <a:schemeClr val="tx1"/>
                </a:solidFill>
                <a:latin typeface="Arial" charset="0"/>
                <a:cs typeface="Cordia New" pitchFamily="34" charset="-34"/>
              </a:defRPr>
            </a:lvl2pPr>
            <a:lvl3pPr marL="1142852" indent="-228570" eaLnBrk="0" hangingPunct="0">
              <a:defRPr sz="2800">
                <a:solidFill>
                  <a:schemeClr val="tx1"/>
                </a:solidFill>
                <a:latin typeface="Arial" charset="0"/>
                <a:cs typeface="Cordia New" pitchFamily="34" charset="-34"/>
              </a:defRPr>
            </a:lvl3pPr>
            <a:lvl4pPr marL="1599992" indent="-228570" eaLnBrk="0" hangingPunct="0">
              <a:defRPr sz="2800">
                <a:solidFill>
                  <a:schemeClr val="tx1"/>
                </a:solidFill>
                <a:latin typeface="Arial" charset="0"/>
                <a:cs typeface="Cordia New" pitchFamily="34" charset="-34"/>
              </a:defRPr>
            </a:lvl4pPr>
            <a:lvl5pPr marL="2057132" indent="-228570" eaLnBrk="0" hangingPunct="0">
              <a:defRPr sz="2800">
                <a:solidFill>
                  <a:schemeClr val="tx1"/>
                </a:solidFill>
                <a:latin typeface="Arial" charset="0"/>
                <a:cs typeface="Cordia New" pitchFamily="34" charset="-34"/>
              </a:defRPr>
            </a:lvl5pPr>
            <a:lvl6pPr marL="2514272" indent="-228570" eaLnBrk="0" fontAlgn="base" hangingPunct="0">
              <a:spcBef>
                <a:spcPct val="0"/>
              </a:spcBef>
              <a:spcAft>
                <a:spcPct val="0"/>
              </a:spcAft>
              <a:defRPr sz="2800">
                <a:solidFill>
                  <a:schemeClr val="tx1"/>
                </a:solidFill>
                <a:latin typeface="Arial" charset="0"/>
                <a:cs typeface="Cordia New" pitchFamily="34" charset="-34"/>
              </a:defRPr>
            </a:lvl6pPr>
            <a:lvl7pPr marL="2971413" indent="-228570" eaLnBrk="0" fontAlgn="base" hangingPunct="0">
              <a:spcBef>
                <a:spcPct val="0"/>
              </a:spcBef>
              <a:spcAft>
                <a:spcPct val="0"/>
              </a:spcAft>
              <a:defRPr sz="2800">
                <a:solidFill>
                  <a:schemeClr val="tx1"/>
                </a:solidFill>
                <a:latin typeface="Arial" charset="0"/>
                <a:cs typeface="Cordia New" pitchFamily="34" charset="-34"/>
              </a:defRPr>
            </a:lvl7pPr>
            <a:lvl8pPr marL="3428554" indent="-228570" eaLnBrk="0" fontAlgn="base" hangingPunct="0">
              <a:spcBef>
                <a:spcPct val="0"/>
              </a:spcBef>
              <a:spcAft>
                <a:spcPct val="0"/>
              </a:spcAft>
              <a:defRPr sz="2800">
                <a:solidFill>
                  <a:schemeClr val="tx1"/>
                </a:solidFill>
                <a:latin typeface="Arial" charset="0"/>
                <a:cs typeface="Cordia New" pitchFamily="34" charset="-34"/>
              </a:defRPr>
            </a:lvl8pPr>
            <a:lvl9pPr marL="3885694" indent="-22857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0"/>
              </a:spcBef>
              <a:spcAft>
                <a:spcPct val="0"/>
              </a:spcAft>
            </a:pPr>
            <a:fld id="{19AE0A98-9EB0-4D79-B209-11A02D77E01C}" type="slidenum">
              <a:rPr lang="th-TH" sz="1200">
                <a:solidFill>
                  <a:prstClr val="black"/>
                </a:solidFill>
                <a:latin typeface="Calibri" pitchFamily="34" charset="0"/>
              </a:rPr>
              <a:pPr eaLnBrk="1" fontAlgn="base" hangingPunct="1">
                <a:spcBef>
                  <a:spcPct val="0"/>
                </a:spcBef>
                <a:spcAft>
                  <a:spcPct val="0"/>
                </a:spcAft>
              </a:pPr>
              <a:t>3</a:t>
            </a:fld>
            <a:endParaRPr lang="th-TH" sz="120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5</a:t>
            </a:fld>
            <a:endParaRPr lang="th-TH"/>
          </a:p>
        </p:txBody>
      </p:sp>
    </p:spTree>
    <p:extLst>
      <p:ext uri="{BB962C8B-B14F-4D97-AF65-F5344CB8AC3E}">
        <p14:creationId xmlns:p14="http://schemas.microsoft.com/office/powerpoint/2010/main" val="1726466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6</a:t>
            </a:fld>
            <a:endParaRPr lang="th-TH"/>
          </a:p>
        </p:txBody>
      </p:sp>
    </p:spTree>
    <p:extLst>
      <p:ext uri="{BB962C8B-B14F-4D97-AF65-F5344CB8AC3E}">
        <p14:creationId xmlns:p14="http://schemas.microsoft.com/office/powerpoint/2010/main" val="172646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7</a:t>
            </a:fld>
            <a:endParaRPr lang="th-TH"/>
          </a:p>
        </p:txBody>
      </p:sp>
    </p:spTree>
    <p:extLst>
      <p:ext uri="{BB962C8B-B14F-4D97-AF65-F5344CB8AC3E}">
        <p14:creationId xmlns:p14="http://schemas.microsoft.com/office/powerpoint/2010/main" val="172646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8</a:t>
            </a:fld>
            <a:endParaRPr lang="th-TH"/>
          </a:p>
        </p:txBody>
      </p:sp>
    </p:spTree>
    <p:extLst>
      <p:ext uri="{BB962C8B-B14F-4D97-AF65-F5344CB8AC3E}">
        <p14:creationId xmlns:p14="http://schemas.microsoft.com/office/powerpoint/2010/main" val="366137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9</a:t>
            </a:fld>
            <a:endParaRPr lang="th-TH"/>
          </a:p>
        </p:txBody>
      </p:sp>
    </p:spTree>
    <p:extLst>
      <p:ext uri="{BB962C8B-B14F-4D97-AF65-F5344CB8AC3E}">
        <p14:creationId xmlns:p14="http://schemas.microsoft.com/office/powerpoint/2010/main" val="366137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10</a:t>
            </a:fld>
            <a:endParaRPr lang="th-TH"/>
          </a:p>
        </p:txBody>
      </p:sp>
    </p:spTree>
    <p:extLst>
      <p:ext uri="{BB962C8B-B14F-4D97-AF65-F5344CB8AC3E}">
        <p14:creationId xmlns:p14="http://schemas.microsoft.com/office/powerpoint/2010/main" val="3661378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15</a:t>
            </a:fld>
            <a:endParaRPr lang="th-TH"/>
          </a:p>
        </p:txBody>
      </p:sp>
    </p:spTree>
    <p:extLst>
      <p:ext uri="{BB962C8B-B14F-4D97-AF65-F5344CB8AC3E}">
        <p14:creationId xmlns:p14="http://schemas.microsoft.com/office/powerpoint/2010/main" val="2779451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0.xml"/><Relationship Id="rId1" Type="http://schemas.openxmlformats.org/officeDocument/2006/relationships/themeOverride" Target="../theme/themeOverride1.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2.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5.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6.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7.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1.xml"/><Relationship Id="rId1" Type="http://schemas.openxmlformats.org/officeDocument/2006/relationships/themeOverride" Target="../theme/themeOverride9.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0.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1.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2.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4.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5.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cs typeface="Arial"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10114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pPr>
                <a:defRPr/>
              </a:pPr>
              <a:t>‹#›</a:t>
            </a:fld>
            <a:endParaRPr lang="th-TH"/>
          </a:p>
        </p:txBody>
      </p:sp>
    </p:spTree>
    <p:extLst>
      <p:ext uri="{BB962C8B-B14F-4D97-AF65-F5344CB8AC3E}">
        <p14:creationId xmlns:p14="http://schemas.microsoft.com/office/powerpoint/2010/main" val="392722668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58848749"/>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6768350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73818213"/>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59975723"/>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49458374"/>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07414542"/>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2384872"/>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195188219"/>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805411491"/>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4560873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697B1FE1-0341-4DCC-A580-AD1779C0C6FF}" type="slidenum">
              <a:rPr lang="th-TH"/>
              <a:pPr>
                <a:defRPr/>
              </a:pPr>
              <a:t>‹#›</a:t>
            </a:fld>
            <a:endParaRPr lang="th-TH"/>
          </a:p>
        </p:txBody>
      </p:sp>
    </p:spTree>
    <p:extLst>
      <p:ext uri="{BB962C8B-B14F-4D97-AF65-F5344CB8AC3E}">
        <p14:creationId xmlns:p14="http://schemas.microsoft.com/office/powerpoint/2010/main" val="2705239278"/>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521185499"/>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269696519"/>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232244974"/>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082197764"/>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73397251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CFE94C6-8126-4BE7-99F5-811216680F36}" type="slidenum">
              <a:rPr lang="th-TH"/>
              <a:pPr>
                <a:defRPr/>
              </a:pPr>
              <a:t>‹#›</a:t>
            </a:fld>
            <a:endParaRPr lang="th-TH"/>
          </a:p>
        </p:txBody>
      </p:sp>
    </p:spTree>
    <p:extLst>
      <p:ext uri="{BB962C8B-B14F-4D97-AF65-F5344CB8AC3E}">
        <p14:creationId xmlns:p14="http://schemas.microsoft.com/office/powerpoint/2010/main" val="117344705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5990C45D-0329-40A6-BEEF-66DAB1377181}" type="slidenum">
              <a:rPr lang="th-TH"/>
              <a:pPr>
                <a:defRPr/>
              </a:pPr>
              <a:t>‹#›</a:t>
            </a:fld>
            <a:endParaRPr lang="th-TH"/>
          </a:p>
        </p:txBody>
      </p:sp>
    </p:spTree>
    <p:extLst>
      <p:ext uri="{BB962C8B-B14F-4D97-AF65-F5344CB8AC3E}">
        <p14:creationId xmlns:p14="http://schemas.microsoft.com/office/powerpoint/2010/main" val="397269725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FE78F311-1796-4C4A-9E68-E240A0A8EBFB}" type="slidenum">
              <a:rPr lang="th-TH"/>
              <a:pPr>
                <a:defRPr/>
              </a:pPr>
              <a:t>‹#›</a:t>
            </a:fld>
            <a:endParaRPr lang="th-TH"/>
          </a:p>
        </p:txBody>
      </p:sp>
    </p:spTree>
    <p:extLst>
      <p:ext uri="{BB962C8B-B14F-4D97-AF65-F5344CB8AC3E}">
        <p14:creationId xmlns:p14="http://schemas.microsoft.com/office/powerpoint/2010/main" val="202650599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D646E93-E1D3-44B8-94B7-EF3EFD70A225}" type="slidenum">
              <a:rPr lang="th-TH"/>
              <a:pPr>
                <a:defRPr/>
              </a:pPr>
              <a:t>‹#›</a:t>
            </a:fld>
            <a:endParaRPr lang="th-TH" dirty="0"/>
          </a:p>
        </p:txBody>
      </p:sp>
    </p:spTree>
    <p:extLst>
      <p:ext uri="{BB962C8B-B14F-4D97-AF65-F5344CB8AC3E}">
        <p14:creationId xmlns:p14="http://schemas.microsoft.com/office/powerpoint/2010/main" val="378104639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BF5DB06-9D58-464A-89F7-6F0D11A01755}" type="slidenum">
              <a:rPr lang="th-TH"/>
              <a:pPr>
                <a:defRPr/>
              </a:pPr>
              <a:t>‹#›</a:t>
            </a:fld>
            <a:endParaRPr lang="th-TH" dirty="0"/>
          </a:p>
        </p:txBody>
      </p:sp>
    </p:spTree>
    <p:extLst>
      <p:ext uri="{BB962C8B-B14F-4D97-AF65-F5344CB8AC3E}">
        <p14:creationId xmlns:p14="http://schemas.microsoft.com/office/powerpoint/2010/main" val="237433991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038E328D-02C1-43C9-8A5E-EABB05F938D3}" type="slidenum">
              <a:rPr lang="th-TH"/>
              <a:pPr>
                <a:defRPr/>
              </a:pPr>
              <a:t>‹#›</a:t>
            </a:fld>
            <a:endParaRPr lang="th-TH"/>
          </a:p>
        </p:txBody>
      </p:sp>
    </p:spTree>
    <p:extLst>
      <p:ext uri="{BB962C8B-B14F-4D97-AF65-F5344CB8AC3E}">
        <p14:creationId xmlns:p14="http://schemas.microsoft.com/office/powerpoint/2010/main" val="91089650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AB67A9-D63F-4B93-98CF-F61939B41839}" type="slidenum">
              <a:rPr lang="th-TH"/>
              <a:pPr>
                <a:defRPr/>
              </a:pPr>
              <a:t>‹#›</a:t>
            </a:fld>
            <a:endParaRPr lang="th-TH"/>
          </a:p>
        </p:txBody>
      </p:sp>
    </p:spTree>
    <p:extLst>
      <p:ext uri="{BB962C8B-B14F-4D97-AF65-F5344CB8AC3E}">
        <p14:creationId xmlns:p14="http://schemas.microsoft.com/office/powerpoint/2010/main" val="407332974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71627914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978431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48107714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92041837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85129676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39987511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86601586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6894251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05217975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697B1FE1-0341-4DCC-A580-AD1779C0C6F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8834439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CFE94C6-8126-4BE7-99F5-811216680F3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3337918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5990C45D-0329-40A6-BEEF-66DAB13771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784777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pPr>
                <a:defRPr/>
              </a:pPr>
              <a:t>‹#›</a:t>
            </a:fld>
            <a:endParaRPr lang="th-TH"/>
          </a:p>
        </p:txBody>
      </p:sp>
    </p:spTree>
    <p:extLst>
      <p:ext uri="{BB962C8B-B14F-4D97-AF65-F5344CB8AC3E}">
        <p14:creationId xmlns:p14="http://schemas.microsoft.com/office/powerpoint/2010/main" val="85430878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FE78F311-1796-4C4A-9E68-E240A0A8EBF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8483969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D646E93-E1D3-44B8-94B7-EF3EFD70A22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7547391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BF5DB06-9D58-464A-89F7-6F0D11A0175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6388054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038E328D-02C1-43C9-8A5E-EABB05F938D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9872677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AB67A9-D63F-4B93-98CF-F61939B418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8131640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8585112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1222251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59605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23408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953989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pPr>
                <a:defRPr/>
              </a:pPr>
              <a:t>‹#›</a:t>
            </a:fld>
            <a:endParaRPr lang="th-TH"/>
          </a:p>
        </p:txBody>
      </p:sp>
    </p:spTree>
    <p:extLst>
      <p:ext uri="{BB962C8B-B14F-4D97-AF65-F5344CB8AC3E}">
        <p14:creationId xmlns:p14="http://schemas.microsoft.com/office/powerpoint/2010/main" val="252614449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691279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8709914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8629564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3A222E1E-AF71-604E-87CE-06A17C4A0DFB}" type="slidenum">
              <a:rPr lang="th-TH"/>
              <a:pPr/>
              <a:t>‹#›</a:t>
            </a:fld>
            <a:endParaRPr lang="th-TH"/>
          </a:p>
        </p:txBody>
      </p:sp>
    </p:spTree>
    <p:extLst>
      <p:ext uri="{BB962C8B-B14F-4D97-AF65-F5344CB8AC3E}">
        <p14:creationId xmlns:p14="http://schemas.microsoft.com/office/powerpoint/2010/main" val="202567140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944783DE-9DBB-624B-9DAD-9F71ADCDA402}" type="slidenum">
              <a:rPr lang="th-TH"/>
              <a:pPr/>
              <a:t>‹#›</a:t>
            </a:fld>
            <a:endParaRPr lang="th-TH"/>
          </a:p>
        </p:txBody>
      </p:sp>
    </p:spTree>
    <p:extLst>
      <p:ext uri="{BB962C8B-B14F-4D97-AF65-F5344CB8AC3E}">
        <p14:creationId xmlns:p14="http://schemas.microsoft.com/office/powerpoint/2010/main" val="208992859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9A30598-FE0A-B449-BE97-2485C18F0C03}" type="slidenum">
              <a:rPr lang="th-TH"/>
              <a:pPr/>
              <a:t>‹#›</a:t>
            </a:fld>
            <a:endParaRPr lang="th-TH"/>
          </a:p>
        </p:txBody>
      </p:sp>
    </p:spTree>
    <p:extLst>
      <p:ext uri="{BB962C8B-B14F-4D97-AF65-F5344CB8AC3E}">
        <p14:creationId xmlns:p14="http://schemas.microsoft.com/office/powerpoint/2010/main" val="134492513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AA7A60B1-3F90-4A4C-A8EF-F6CCFD8E50A4}" type="slidenum">
              <a:rPr lang="th-TH"/>
              <a:pPr/>
              <a:t>‹#›</a:t>
            </a:fld>
            <a:endParaRPr lang="th-TH"/>
          </a:p>
        </p:txBody>
      </p:sp>
    </p:spTree>
    <p:extLst>
      <p:ext uri="{BB962C8B-B14F-4D97-AF65-F5344CB8AC3E}">
        <p14:creationId xmlns:p14="http://schemas.microsoft.com/office/powerpoint/2010/main" val="49212092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9D833C6D-8637-714B-9745-6BCA58E6393D}" type="slidenum">
              <a:rPr lang="th-TH"/>
              <a:pPr/>
              <a:t>‹#›</a:t>
            </a:fld>
            <a:endParaRPr lang="th-TH"/>
          </a:p>
        </p:txBody>
      </p:sp>
    </p:spTree>
    <p:extLst>
      <p:ext uri="{BB962C8B-B14F-4D97-AF65-F5344CB8AC3E}">
        <p14:creationId xmlns:p14="http://schemas.microsoft.com/office/powerpoint/2010/main" val="380345476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E9D0B1B-BB3A-2840-9C22-73B61126EB45}" type="slidenum">
              <a:rPr lang="th-TH"/>
              <a:pPr/>
              <a:t>‹#›</a:t>
            </a:fld>
            <a:endParaRPr lang="th-TH"/>
          </a:p>
        </p:txBody>
      </p:sp>
    </p:spTree>
    <p:extLst>
      <p:ext uri="{BB962C8B-B14F-4D97-AF65-F5344CB8AC3E}">
        <p14:creationId xmlns:p14="http://schemas.microsoft.com/office/powerpoint/2010/main" val="297603758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10D1F89D-E185-B743-BF90-259157769448}" type="slidenum">
              <a:rPr lang="th-TH"/>
              <a:pPr/>
              <a:t>‹#›</a:t>
            </a:fld>
            <a:endParaRPr lang="th-TH"/>
          </a:p>
        </p:txBody>
      </p:sp>
    </p:spTree>
    <p:extLst>
      <p:ext uri="{BB962C8B-B14F-4D97-AF65-F5344CB8AC3E}">
        <p14:creationId xmlns:p14="http://schemas.microsoft.com/office/powerpoint/2010/main" val="58860703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pPr>
                <a:defRPr/>
              </a:pPr>
              <a:t>‹#›</a:t>
            </a:fld>
            <a:endParaRPr lang="th-TH"/>
          </a:p>
        </p:txBody>
      </p:sp>
    </p:spTree>
    <p:extLst>
      <p:ext uri="{BB962C8B-B14F-4D97-AF65-F5344CB8AC3E}">
        <p14:creationId xmlns:p14="http://schemas.microsoft.com/office/powerpoint/2010/main" val="376570728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1B07850-D60B-8A4B-B493-E0A0463FF622}" type="slidenum">
              <a:rPr lang="th-TH"/>
              <a:pPr/>
              <a:t>‹#›</a:t>
            </a:fld>
            <a:endParaRPr lang="th-TH"/>
          </a:p>
        </p:txBody>
      </p:sp>
    </p:spTree>
    <p:extLst>
      <p:ext uri="{BB962C8B-B14F-4D97-AF65-F5344CB8AC3E}">
        <p14:creationId xmlns:p14="http://schemas.microsoft.com/office/powerpoint/2010/main" val="110285666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926893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937976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9847116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07913336"/>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1688246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3826647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2861990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4032296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69213822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pPr>
                <a:defRPr/>
              </a:pPr>
              <a:t>‹#›</a:t>
            </a:fld>
            <a:endParaRPr lang="th-TH"/>
          </a:p>
        </p:txBody>
      </p:sp>
    </p:spTree>
    <p:extLst>
      <p:ext uri="{BB962C8B-B14F-4D97-AF65-F5344CB8AC3E}">
        <p14:creationId xmlns:p14="http://schemas.microsoft.com/office/powerpoint/2010/main" val="2310333221"/>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08729571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009615750"/>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73594404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911045812"/>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64357714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605435021"/>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528884478"/>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31726936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79371681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9752690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pPr>
                <a:defRPr/>
              </a:pPr>
              <a:t>‹#›</a:t>
            </a:fld>
            <a:endParaRPr lang="th-TH" dirty="0"/>
          </a:p>
        </p:txBody>
      </p:sp>
    </p:spTree>
    <p:extLst>
      <p:ext uri="{BB962C8B-B14F-4D97-AF65-F5344CB8AC3E}">
        <p14:creationId xmlns:p14="http://schemas.microsoft.com/office/powerpoint/2010/main" val="223226809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773007861"/>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179651772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432665632"/>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8825465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237576898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67941076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435138632"/>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977193318"/>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915027859"/>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Tree>
    <p:extLst>
      <p:ext uri="{BB962C8B-B14F-4D97-AF65-F5344CB8AC3E}">
        <p14:creationId xmlns:p14="http://schemas.microsoft.com/office/powerpoint/2010/main" val="426006164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pPr>
                <a:defRPr/>
              </a:pPr>
              <a:t>‹#›</a:t>
            </a:fld>
            <a:endParaRPr lang="th-TH" dirty="0"/>
          </a:p>
        </p:txBody>
      </p:sp>
    </p:spTree>
    <p:extLst>
      <p:ext uri="{BB962C8B-B14F-4D97-AF65-F5344CB8AC3E}">
        <p14:creationId xmlns:p14="http://schemas.microsoft.com/office/powerpoint/2010/main" val="2357893950"/>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extLst>
      <p:ext uri="{BB962C8B-B14F-4D97-AF65-F5344CB8AC3E}">
        <p14:creationId xmlns:p14="http://schemas.microsoft.com/office/powerpoint/2010/main" val="1886647559"/>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87375182"/>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1200829310"/>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247107898"/>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68440286"/>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694775512"/>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241164995"/>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525942326"/>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45976026"/>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808872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pPr>
                <a:defRPr/>
              </a:pPr>
              <a:t>‹#›</a:t>
            </a:fld>
            <a:endParaRPr lang="th-TH"/>
          </a:p>
        </p:txBody>
      </p:sp>
    </p:spTree>
    <p:extLst>
      <p:ext uri="{BB962C8B-B14F-4D97-AF65-F5344CB8AC3E}">
        <p14:creationId xmlns:p14="http://schemas.microsoft.com/office/powerpoint/2010/main" val="251189516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460222020"/>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07373576"/>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9479064"/>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0570881"/>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47713551"/>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98358751"/>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8271201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57291729"/>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6273524"/>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2159963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4.png"/><Relationship Id="rId5" Type="http://schemas.openxmlformats.org/officeDocument/2006/relationships/slideLayout" Target="../slideLayouts/slideLayout71.xml"/><Relationship Id="rId10"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4.png"/><Relationship Id="rId5" Type="http://schemas.openxmlformats.org/officeDocument/2006/relationships/slideLayout" Target="../slideLayouts/slideLayout79.xml"/><Relationship Id="rId10" Type="http://schemas.openxmlformats.org/officeDocument/2006/relationships/image" Target="../media/image3.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7.png"/><Relationship Id="rId5" Type="http://schemas.openxmlformats.org/officeDocument/2006/relationships/slideLayout" Target="../slideLayouts/slideLayout87.xml"/><Relationship Id="rId10" Type="http://schemas.openxmlformats.org/officeDocument/2006/relationships/image" Target="../media/image6.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4.png"/><Relationship Id="rId5" Type="http://schemas.openxmlformats.org/officeDocument/2006/relationships/slideLayout" Target="../slideLayouts/slideLayout95.xml"/><Relationship Id="rId10" Type="http://schemas.openxmlformats.org/officeDocument/2006/relationships/image" Target="../media/image3.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4.png"/><Relationship Id="rId5" Type="http://schemas.openxmlformats.org/officeDocument/2006/relationships/slideLayout" Target="../slideLayouts/slideLayout103.xml"/><Relationship Id="rId10" Type="http://schemas.openxmlformats.org/officeDocument/2006/relationships/image" Target="../media/image3.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7.png"/><Relationship Id="rId5" Type="http://schemas.openxmlformats.org/officeDocument/2006/relationships/slideLayout" Target="../slideLayouts/slideLayout111.xml"/><Relationship Id="rId10" Type="http://schemas.openxmlformats.org/officeDocument/2006/relationships/image" Target="../media/image6.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4.png"/><Relationship Id="rId5" Type="http://schemas.openxmlformats.org/officeDocument/2006/relationships/slideLayout" Target="../slideLayouts/slideLayout55.xml"/><Relationship Id="rId10" Type="http://schemas.openxmlformats.org/officeDocument/2006/relationships/image" Target="../media/image3.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cs typeface="+mn-cs"/>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1" r:id="rId1"/>
    <p:sldLayoutId id="214748385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pPr fontAlgn="auto">
              <a:spcBef>
                <a:spcPts val="0"/>
              </a:spcBef>
              <a:spcAft>
                <a:spcPts val="0"/>
              </a:spcAft>
            </a:pPr>
            <a:fld id="{26C2CD33-3677-460D-89D1-390D86E77732}" type="slidenum">
              <a:rPr lang="th-TH" smtClean="0">
                <a:solidFill>
                  <a:prstClr val="black">
                    <a:tint val="75000"/>
                  </a:prstClr>
                </a:solidFill>
                <a:latin typeface="Arial"/>
                <a:cs typeface="Cordia New"/>
              </a:rPr>
              <a:pPr fontAlgn="auto">
                <a:spcBef>
                  <a:spcPts val="0"/>
                </a:spcBef>
                <a:spcAft>
                  <a:spcPts val="0"/>
                </a:spcAft>
              </a:pPr>
              <a:t>‹#›</a:t>
            </a:fld>
            <a:endParaRPr lang="th-TH" dirty="0">
              <a:solidFill>
                <a:prstClr val="black">
                  <a:tint val="75000"/>
                </a:prstClr>
              </a:solidFill>
              <a:latin typeface="Arial"/>
              <a:cs typeface="Cordia New"/>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fontAlgn="auto">
              <a:spcBef>
                <a:spcPts val="0"/>
              </a:spcBef>
              <a:spcAft>
                <a:spcPts val="0"/>
              </a:spcAft>
            </a:pP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pPr fontAlgn="auto">
              <a:spcBef>
                <a:spcPts val="0"/>
              </a:spcBef>
              <a:spcAft>
                <a:spcPts val="0"/>
              </a:spcAft>
            </a:pPr>
            <a:r>
              <a:rPr lang="en-US" sz="3600" b="1" dirty="0">
                <a:solidFill>
                  <a:prstClr val="white"/>
                </a:solidFill>
                <a:latin typeface="Arial"/>
                <a:cs typeface="+mn-cs"/>
              </a:rPr>
              <a:t>HIV and AIDS</a:t>
            </a:r>
            <a:endParaRPr lang="th-TH" sz="3600" b="1" dirty="0">
              <a:solidFill>
                <a:prstClr val="white"/>
              </a:solidFill>
              <a:latin typeface="Arial"/>
              <a:cs typeface="Cordia New"/>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pPr fontAlgn="auto">
              <a:spcBef>
                <a:spcPts val="0"/>
              </a:spcBef>
              <a:spcAft>
                <a:spcPts val="0"/>
              </a:spcAft>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30333792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rPr>
              <a:t>HIV and AIDS</a:t>
            </a:r>
            <a:endParaRPr lang="th-TH" sz="3600" b="1" dirty="0">
              <a:solidFill>
                <a:schemeClr val="bg1"/>
              </a:solidFill>
              <a:latin typeface="Arial" pitchFamily="34" charset="0"/>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4145619501"/>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449588"/>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169860"/>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535205"/>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148867"/>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B3ED2A6A-4785-4BAB-84B8-1D2798F7AA33}"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23886"/>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B3ED2A6A-4785-4BAB-84B8-1D2798F7AA33}"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40468389"/>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12080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5536971C-AAD1-B74E-A7A9-2FD3CD55393A}" type="slidenum">
              <a:rPr lang="th-TH">
                <a:ea typeface="ＭＳ Ｐゴシック" charset="0"/>
                <a:cs typeface="Cordia New" charset="0"/>
              </a:rPr>
              <a:pPr/>
              <a:t>‹#›</a:t>
            </a:fld>
            <a:endParaRPr lang="th-TH">
              <a:ea typeface="ＭＳ Ｐゴシック" charset="0"/>
              <a:cs typeface="Cordia New"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ea typeface="ＭＳ Ｐゴシック" charset="0"/>
                <a:cs typeface="Arial" pitchFamily="34" charset="0"/>
              </a:rPr>
              <a:t>Data Hub for Asia-Pacific</a:t>
            </a:r>
            <a:endParaRPr lang="th-TH" sz="2200" kern="700" dirty="0">
              <a:solidFill>
                <a:prstClr val="white"/>
              </a:solidFill>
              <a:latin typeface="Arial" pitchFamily="34" charset="0"/>
              <a:ea typeface="ＭＳ Ｐゴシック" charset="0"/>
              <a:cs typeface="Cordia New"/>
            </a:endParaRPr>
          </a:p>
        </p:txBody>
      </p:sp>
      <p:pic>
        <p:nvPicPr>
          <p:cNvPr id="3080"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a:spLocks noChangeArrowheads="1"/>
          </p:cNvSpPr>
          <p:nvPr/>
        </p:nvSpPr>
        <p:spPr bwMode="auto">
          <a:xfrm>
            <a:off x="9290051" y="301625"/>
            <a:ext cx="2220383" cy="400050"/>
          </a:xfrm>
          <a:prstGeom prst="rect">
            <a:avLst/>
          </a:prstGeom>
          <a:noFill/>
          <a:ln>
            <a:noFill/>
          </a:ln>
          <a:effectLst>
            <a:outerShdw blurRad="50800" dist="381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ea typeface="ＭＳ Ｐゴシック" charset="0"/>
                <a:cs typeface="Cordia New" charset="0"/>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ea typeface="ＭＳ Ｐゴシック" charset="0"/>
              <a:cs typeface="Cordia New"/>
            </a:endParaRPr>
          </a:p>
        </p:txBody>
      </p:sp>
    </p:spTree>
    <p:extLst>
      <p:ext uri="{BB962C8B-B14F-4D97-AF65-F5344CB8AC3E}">
        <p14:creationId xmlns:p14="http://schemas.microsoft.com/office/powerpoint/2010/main" val="318172352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75014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7371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hyperlink" Target="http://www.aidsinfoonline.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6.xml"/><Relationship Id="rId5" Type="http://schemas.openxmlformats.org/officeDocument/2006/relationships/slide" Target="slide24.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hyperlink" Target="http://www.aidsdatahub.org/en/regional-profile/hiv-and-migration/doc_download/3284-unaids-2010-global-report-unaids-report-on-the-global-aids-epidemic"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7.xml"/><Relationship Id="rId4" Type="http://schemas.openxmlformats.org/officeDocument/2006/relationships/hyperlink" Target="http://www.aidsdatahub.org/en/regional-profile/hiv-and-migration/doc_download/3284-unaids-2010-global-report-unaids-report-on-the-global-aids-epidemic"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1.xml"/><Relationship Id="rId1" Type="http://schemas.openxmlformats.org/officeDocument/2006/relationships/slideLayout" Target="../slideLayouts/slideLayout103.xml"/><Relationship Id="rId4" Type="http://schemas.openxmlformats.org/officeDocument/2006/relationships/hyperlink" Target="http://www.aidsdatahub.org/"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2.xml"/><Relationship Id="rId1" Type="http://schemas.openxmlformats.org/officeDocument/2006/relationships/slideLayout" Target="../slideLayouts/slideLayout103.xml"/><Relationship Id="rId4" Type="http://schemas.openxmlformats.org/officeDocument/2006/relationships/hyperlink" Target="http://www.aidsdatahub.org/" TargetMode="Externa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aidsdatahub.org/" TargetMode="Externa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428972" y="4447951"/>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Japan</a:t>
            </a:r>
            <a:endParaRPr lang="th-TH" dirty="0"/>
          </a:p>
        </p:txBody>
      </p:sp>
      <p:sp>
        <p:nvSpPr>
          <p:cNvPr id="2" name="TextBox 1">
            <a:extLst>
              <a:ext uri="{FF2B5EF4-FFF2-40B4-BE49-F238E27FC236}">
                <a16:creationId xmlns:a16="http://schemas.microsoft.com/office/drawing/2014/main" id="{7D193C87-0CA2-44EE-A204-DCB940983449}"/>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February 2024</a:t>
            </a:r>
            <a:endParaRPr lang="en-GB" sz="21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63352" y="1521833"/>
            <a:ext cx="1116124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Distribution of cumulative AIDS cases by mode of transmission, 1985 –2022</a:t>
            </a:r>
          </a:p>
        </p:txBody>
      </p:sp>
      <p:sp>
        <p:nvSpPr>
          <p:cNvPr id="3" name="Slide Number Placeholder 2"/>
          <p:cNvSpPr>
            <a:spLocks noGrp="1"/>
          </p:cNvSpPr>
          <p:nvPr>
            <p:ph type="sldNum" sz="quarter" idx="10"/>
          </p:nvPr>
        </p:nvSpPr>
        <p:spPr/>
        <p:txBody>
          <a:bodyPr/>
          <a:lstStyle/>
          <a:p>
            <a:pPr>
              <a:defRPr/>
            </a:pPr>
            <a:fld id="{CECBF169-9795-43D4-B398-90B95C53A590}" type="slidenum">
              <a:rPr lang="th-TH" smtClean="0"/>
              <a:pPr>
                <a:defRPr/>
              </a:pPr>
              <a:t>10</a:t>
            </a:fld>
            <a:endParaRPr lang="th-TH" dirty="0"/>
          </a:p>
        </p:txBody>
      </p:sp>
      <p:sp>
        <p:nvSpPr>
          <p:cNvPr id="10" name="TextBox 9">
            <a:extLst>
              <a:ext uri="{FF2B5EF4-FFF2-40B4-BE49-F238E27FC236}">
                <a16:creationId xmlns:a16="http://schemas.microsoft.com/office/drawing/2014/main" id="{8488643C-5CF0-4DF2-A8AF-79F99A0154A5}"/>
              </a:ext>
            </a:extLst>
          </p:cNvPr>
          <p:cNvSpPr txBox="1"/>
          <p:nvPr/>
        </p:nvSpPr>
        <p:spPr>
          <a:xfrm>
            <a:off x="7399040" y="5976891"/>
            <a:ext cx="4183361" cy="415498"/>
          </a:xfrm>
          <a:prstGeom prst="rect">
            <a:avLst/>
          </a:prstGeom>
          <a:noFill/>
        </p:spPr>
        <p:txBody>
          <a:bodyPr wrap="square" rtlCol="0">
            <a:spAutoFit/>
          </a:bodyPr>
          <a:lstStyle>
            <a:defPPr>
              <a:defRPr lang="th-TH"/>
            </a:defPPr>
            <a:lvl1pPr>
              <a:defRPr sz="1050"/>
            </a:lvl1pPr>
          </a:lstStyle>
          <a:p>
            <a:r>
              <a:rPr lang="en-US" dirty="0"/>
              <a:t>* Others include cases of infection associated with blood transfusion, etc., and cases of multiple presumed infection routes.</a:t>
            </a:r>
          </a:p>
        </p:txBody>
      </p:sp>
      <p:graphicFrame>
        <p:nvGraphicFramePr>
          <p:cNvPr id="2" name="Chart 1">
            <a:extLst>
              <a:ext uri="{FF2B5EF4-FFF2-40B4-BE49-F238E27FC236}">
                <a16:creationId xmlns:a16="http://schemas.microsoft.com/office/drawing/2014/main" id="{346F4D0F-E794-45DC-8F0A-DD3DE165212D}"/>
              </a:ext>
            </a:extLst>
          </p:cNvPr>
          <p:cNvGraphicFramePr>
            <a:graphicFrameLocks/>
          </p:cNvGraphicFramePr>
          <p:nvPr>
            <p:extLst>
              <p:ext uri="{D42A27DB-BD31-4B8C-83A1-F6EECF244321}">
                <p14:modId xmlns:p14="http://schemas.microsoft.com/office/powerpoint/2010/main" val="197699760"/>
              </p:ext>
            </p:extLst>
          </p:nvPr>
        </p:nvGraphicFramePr>
        <p:xfrm>
          <a:off x="2063552" y="2471698"/>
          <a:ext cx="7725816"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0D638D4C-D8E6-DAD7-4724-7CC301F6A93C}"/>
              </a:ext>
            </a:extLst>
          </p:cNvPr>
          <p:cNvSpPr>
            <a:spLocks noChangeArrowheads="1"/>
          </p:cNvSpPr>
          <p:nvPr/>
        </p:nvSpPr>
        <p:spPr bwMode="auto">
          <a:xfrm>
            <a:off x="17663" y="6488668"/>
            <a:ext cx="1104688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4"/>
              </a:rPr>
              <a:t>www.aidsdatahub.org</a:t>
            </a:r>
            <a:r>
              <a:rPr lang="en-US" sz="1000" dirty="0"/>
              <a:t> based on Japan Ministry of Health, Labor and Welfare, Health and Environmental Hygiene Bureau, Infectious Disease Control Department, Infectious Disease Control Division, AIDS Control Promotion Office</a:t>
            </a:r>
          </a:p>
        </p:txBody>
      </p:sp>
    </p:spTree>
    <p:extLst>
      <p:ext uri="{BB962C8B-B14F-4D97-AF65-F5344CB8AC3E}">
        <p14:creationId xmlns:p14="http://schemas.microsoft.com/office/powerpoint/2010/main" val="1642519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E97D-100F-4E6C-9146-B45BF8AB50C4}"/>
              </a:ext>
            </a:extLst>
          </p:cNvPr>
          <p:cNvSpPr>
            <a:spLocks noGrp="1"/>
          </p:cNvSpPr>
          <p:nvPr>
            <p:ph type="title"/>
          </p:nvPr>
        </p:nvSpPr>
        <p:spPr>
          <a:xfrm>
            <a:off x="263352" y="1412776"/>
            <a:ext cx="11203563" cy="504000"/>
          </a:xfrm>
        </p:spPr>
        <p:txBody>
          <a:bodyPr/>
          <a:lstStyle/>
          <a:p>
            <a:r>
              <a:rPr lang="en-US" dirty="0"/>
              <a:t>Annual reported HIV cases among Japanese by mode of transmission, 1990-2022</a:t>
            </a:r>
            <a:endParaRPr lang="en-GB" dirty="0"/>
          </a:p>
        </p:txBody>
      </p:sp>
      <p:sp>
        <p:nvSpPr>
          <p:cNvPr id="3" name="Slide Number Placeholder 2">
            <a:extLst>
              <a:ext uri="{FF2B5EF4-FFF2-40B4-BE49-F238E27FC236}">
                <a16:creationId xmlns:a16="http://schemas.microsoft.com/office/drawing/2014/main" id="{F177BACB-3175-4E12-85A9-2AE5BD259A98}"/>
              </a:ext>
            </a:extLst>
          </p:cNvPr>
          <p:cNvSpPr>
            <a:spLocks noGrp="1"/>
          </p:cNvSpPr>
          <p:nvPr>
            <p:ph type="sldNum" sz="quarter" idx="10"/>
          </p:nvPr>
        </p:nvSpPr>
        <p:spPr/>
        <p:txBody>
          <a:bodyPr/>
          <a:lstStyle/>
          <a:p>
            <a:pPr>
              <a:defRPr/>
            </a:pPr>
            <a:fld id="{CC1C0639-E552-4989-8A7B-1969A07727D5}" type="slidenum">
              <a:rPr lang="th-TH" smtClean="0"/>
              <a:pPr>
                <a:defRPr/>
              </a:pPr>
              <a:t>11</a:t>
            </a:fld>
            <a:endParaRPr lang="th-TH" dirty="0"/>
          </a:p>
        </p:txBody>
      </p:sp>
      <p:graphicFrame>
        <p:nvGraphicFramePr>
          <p:cNvPr id="4" name="Chart 3">
            <a:extLst>
              <a:ext uri="{FF2B5EF4-FFF2-40B4-BE49-F238E27FC236}">
                <a16:creationId xmlns:a16="http://schemas.microsoft.com/office/drawing/2014/main" id="{E6D9D8EA-AC9B-46D2-A782-B1FD98713CC0}"/>
              </a:ext>
            </a:extLst>
          </p:cNvPr>
          <p:cNvGraphicFramePr>
            <a:graphicFrameLocks/>
          </p:cNvGraphicFramePr>
          <p:nvPr>
            <p:extLst>
              <p:ext uri="{D42A27DB-BD31-4B8C-83A1-F6EECF244321}">
                <p14:modId xmlns:p14="http://schemas.microsoft.com/office/powerpoint/2010/main" val="542488433"/>
              </p:ext>
            </p:extLst>
          </p:nvPr>
        </p:nvGraphicFramePr>
        <p:xfrm>
          <a:off x="349525" y="2325491"/>
          <a:ext cx="11232876"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95CB4537-E315-BF4F-EAC8-05FB9383F4B6}"/>
              </a:ext>
            </a:extLst>
          </p:cNvPr>
          <p:cNvSpPr>
            <a:spLocks noChangeArrowheads="1"/>
          </p:cNvSpPr>
          <p:nvPr/>
        </p:nvSpPr>
        <p:spPr bwMode="auto">
          <a:xfrm>
            <a:off x="17663" y="6488668"/>
            <a:ext cx="1104688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3"/>
              </a:rPr>
              <a:t>www.aidsdatahub.org</a:t>
            </a:r>
            <a:r>
              <a:rPr lang="en-US" sz="1000" dirty="0"/>
              <a:t> based on Japan Ministry of Health, Labor and Welfare, Health and Environmental Hygiene Bureau, Infectious Disease Control Department, Infectious Disease Control Division, AIDS Control Promotion Office</a:t>
            </a:r>
          </a:p>
        </p:txBody>
      </p:sp>
    </p:spTree>
    <p:extLst>
      <p:ext uri="{BB962C8B-B14F-4D97-AF65-F5344CB8AC3E}">
        <p14:creationId xmlns:p14="http://schemas.microsoft.com/office/powerpoint/2010/main" val="70185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5FD6-6A06-462F-875B-332F572DE2B4}"/>
              </a:ext>
            </a:extLst>
          </p:cNvPr>
          <p:cNvSpPr>
            <a:spLocks noGrp="1"/>
          </p:cNvSpPr>
          <p:nvPr>
            <p:ph type="title"/>
          </p:nvPr>
        </p:nvSpPr>
        <p:spPr>
          <a:xfrm>
            <a:off x="263352" y="1600515"/>
            <a:ext cx="10225136" cy="504000"/>
          </a:xfrm>
        </p:spPr>
        <p:txBody>
          <a:bodyPr/>
          <a:lstStyle/>
          <a:p>
            <a:r>
              <a:rPr lang="en-US" dirty="0"/>
              <a:t>Annual reported HIV cases among foreigners in Japan, 1990-2022</a:t>
            </a:r>
            <a:endParaRPr lang="en-GB" dirty="0"/>
          </a:p>
        </p:txBody>
      </p:sp>
      <p:sp>
        <p:nvSpPr>
          <p:cNvPr id="3" name="Slide Number Placeholder 2">
            <a:extLst>
              <a:ext uri="{FF2B5EF4-FFF2-40B4-BE49-F238E27FC236}">
                <a16:creationId xmlns:a16="http://schemas.microsoft.com/office/drawing/2014/main" id="{960D80DA-248A-408D-A9D6-1EC2BC415589}"/>
              </a:ext>
            </a:extLst>
          </p:cNvPr>
          <p:cNvSpPr>
            <a:spLocks noGrp="1"/>
          </p:cNvSpPr>
          <p:nvPr>
            <p:ph type="sldNum" sz="quarter" idx="10"/>
          </p:nvPr>
        </p:nvSpPr>
        <p:spPr/>
        <p:txBody>
          <a:bodyPr/>
          <a:lstStyle/>
          <a:p>
            <a:pPr>
              <a:defRPr/>
            </a:pPr>
            <a:fld id="{CC1C0639-E552-4989-8A7B-1969A07727D5}" type="slidenum">
              <a:rPr lang="th-TH" smtClean="0"/>
              <a:pPr>
                <a:defRPr/>
              </a:pPr>
              <a:t>12</a:t>
            </a:fld>
            <a:endParaRPr lang="th-TH" dirty="0"/>
          </a:p>
        </p:txBody>
      </p:sp>
      <p:graphicFrame>
        <p:nvGraphicFramePr>
          <p:cNvPr id="4" name="Chart 3">
            <a:extLst>
              <a:ext uri="{FF2B5EF4-FFF2-40B4-BE49-F238E27FC236}">
                <a16:creationId xmlns:a16="http://schemas.microsoft.com/office/drawing/2014/main" id="{03C8DEA1-C663-40DB-8399-DCBA9D48B6C0}"/>
              </a:ext>
            </a:extLst>
          </p:cNvPr>
          <p:cNvGraphicFramePr>
            <a:graphicFrameLocks/>
          </p:cNvGraphicFramePr>
          <p:nvPr>
            <p:extLst>
              <p:ext uri="{D42A27DB-BD31-4B8C-83A1-F6EECF244321}">
                <p14:modId xmlns:p14="http://schemas.microsoft.com/office/powerpoint/2010/main" val="2510631413"/>
              </p:ext>
            </p:extLst>
          </p:nvPr>
        </p:nvGraphicFramePr>
        <p:xfrm>
          <a:off x="407368" y="2237770"/>
          <a:ext cx="11086950" cy="406979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5DA53FF4-E43F-A8E1-611A-071B9F340639}"/>
              </a:ext>
            </a:extLst>
          </p:cNvPr>
          <p:cNvSpPr>
            <a:spLocks noChangeArrowheads="1"/>
          </p:cNvSpPr>
          <p:nvPr/>
        </p:nvSpPr>
        <p:spPr bwMode="auto">
          <a:xfrm>
            <a:off x="17663" y="6488668"/>
            <a:ext cx="1104688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3"/>
              </a:rPr>
              <a:t>www.aidsdatahub.org</a:t>
            </a:r>
            <a:r>
              <a:rPr lang="en-US" sz="1000" dirty="0"/>
              <a:t> based on Japan Ministry of Health, Labor and Welfare, Health and Environmental Hygiene Bureau, Infectious Disease Control Department, Infectious Disease Control Division, AIDS Control Promotion Office</a:t>
            </a:r>
          </a:p>
        </p:txBody>
      </p:sp>
    </p:spTree>
    <p:extLst>
      <p:ext uri="{BB962C8B-B14F-4D97-AF65-F5344CB8AC3E}">
        <p14:creationId xmlns:p14="http://schemas.microsoft.com/office/powerpoint/2010/main" val="325986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08C2-1AD5-4385-A316-355C93E169B6}"/>
              </a:ext>
            </a:extLst>
          </p:cNvPr>
          <p:cNvSpPr>
            <a:spLocks noGrp="1"/>
          </p:cNvSpPr>
          <p:nvPr>
            <p:ph type="title"/>
          </p:nvPr>
        </p:nvSpPr>
        <p:spPr>
          <a:xfrm>
            <a:off x="263352" y="1495997"/>
            <a:ext cx="11593288" cy="504000"/>
          </a:xfrm>
        </p:spPr>
        <p:txBody>
          <a:bodyPr/>
          <a:lstStyle/>
          <a:p>
            <a:r>
              <a:rPr lang="en-GB" dirty="0"/>
              <a:t>Distribution of reported HIV cases by mode of transmission among Japanese, 1990-2022</a:t>
            </a:r>
          </a:p>
        </p:txBody>
      </p:sp>
      <p:sp>
        <p:nvSpPr>
          <p:cNvPr id="3" name="Slide Number Placeholder 2">
            <a:extLst>
              <a:ext uri="{FF2B5EF4-FFF2-40B4-BE49-F238E27FC236}">
                <a16:creationId xmlns:a16="http://schemas.microsoft.com/office/drawing/2014/main" id="{9264E2F2-8BA2-4BB5-92B5-29A8828B314B}"/>
              </a:ext>
            </a:extLst>
          </p:cNvPr>
          <p:cNvSpPr>
            <a:spLocks noGrp="1"/>
          </p:cNvSpPr>
          <p:nvPr>
            <p:ph type="sldNum" sz="quarter" idx="10"/>
          </p:nvPr>
        </p:nvSpPr>
        <p:spPr/>
        <p:txBody>
          <a:bodyPr/>
          <a:lstStyle/>
          <a:p>
            <a:pPr>
              <a:defRPr/>
            </a:pPr>
            <a:fld id="{CC1C0639-E552-4989-8A7B-1969A07727D5}" type="slidenum">
              <a:rPr lang="th-TH">
                <a:solidFill>
                  <a:prstClr val="black">
                    <a:tint val="75000"/>
                  </a:prstClr>
                </a:solidFill>
                <a:latin typeface="Arial"/>
                <a:cs typeface="Cordia New" panose="020B0304020202020204" pitchFamily="34" charset="-34"/>
              </a:rPr>
              <a:pPr>
                <a:defRPr/>
              </a:pPr>
              <a:t>13</a:t>
            </a:fld>
            <a:endParaRPr lang="th-TH" dirty="0">
              <a:solidFill>
                <a:prstClr val="black">
                  <a:tint val="75000"/>
                </a:prstClr>
              </a:solidFill>
              <a:latin typeface="Arial"/>
              <a:cs typeface="Cordia New" panose="020B0304020202020204" pitchFamily="34" charset="-34"/>
            </a:endParaRPr>
          </a:p>
        </p:txBody>
      </p:sp>
      <p:graphicFrame>
        <p:nvGraphicFramePr>
          <p:cNvPr id="4" name="Chart 3">
            <a:extLst>
              <a:ext uri="{FF2B5EF4-FFF2-40B4-BE49-F238E27FC236}">
                <a16:creationId xmlns:a16="http://schemas.microsoft.com/office/drawing/2014/main" id="{E82543D6-FD3B-4D75-92E2-EC7ECD37BE8D}"/>
              </a:ext>
            </a:extLst>
          </p:cNvPr>
          <p:cNvGraphicFramePr>
            <a:graphicFrameLocks/>
          </p:cNvGraphicFramePr>
          <p:nvPr>
            <p:extLst>
              <p:ext uri="{D42A27DB-BD31-4B8C-83A1-F6EECF244321}">
                <p14:modId xmlns:p14="http://schemas.microsoft.com/office/powerpoint/2010/main" val="2979042433"/>
              </p:ext>
            </p:extLst>
          </p:nvPr>
        </p:nvGraphicFramePr>
        <p:xfrm>
          <a:off x="1991544" y="2636912"/>
          <a:ext cx="7848872" cy="35767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DBB19FB6-A05A-B0AC-414F-CAC50344E1E5}"/>
              </a:ext>
            </a:extLst>
          </p:cNvPr>
          <p:cNvSpPr>
            <a:spLocks noChangeArrowheads="1"/>
          </p:cNvSpPr>
          <p:nvPr/>
        </p:nvSpPr>
        <p:spPr bwMode="auto">
          <a:xfrm>
            <a:off x="17663" y="6488668"/>
            <a:ext cx="1104688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3"/>
              </a:rPr>
              <a:t>www.aidsdatahub.org</a:t>
            </a:r>
            <a:r>
              <a:rPr lang="en-US" sz="1000" dirty="0"/>
              <a:t> based on Japan Ministry of Health, Labor and Welfare, Health and Environmental Hygiene Bureau, Infectious Disease Control Department, Infectious Disease Control Division, AIDS Control Promotion Office</a:t>
            </a:r>
          </a:p>
        </p:txBody>
      </p:sp>
    </p:spTree>
    <p:extLst>
      <p:ext uri="{BB962C8B-B14F-4D97-AF65-F5344CB8AC3E}">
        <p14:creationId xmlns:p14="http://schemas.microsoft.com/office/powerpoint/2010/main" val="218416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08C2-1AD5-4385-A316-355C93E169B6}"/>
              </a:ext>
            </a:extLst>
          </p:cNvPr>
          <p:cNvSpPr>
            <a:spLocks noGrp="1"/>
          </p:cNvSpPr>
          <p:nvPr>
            <p:ph type="title"/>
          </p:nvPr>
        </p:nvSpPr>
        <p:spPr>
          <a:xfrm>
            <a:off x="263352" y="1375679"/>
            <a:ext cx="11233248" cy="504000"/>
          </a:xfrm>
        </p:spPr>
        <p:txBody>
          <a:bodyPr/>
          <a:lstStyle/>
          <a:p>
            <a:r>
              <a:rPr lang="en-GB" dirty="0"/>
              <a:t>Distribution of reported HIV cases by mode of transmission among foreign nationalities in Japan,  1990-2022</a:t>
            </a:r>
          </a:p>
        </p:txBody>
      </p:sp>
      <p:sp>
        <p:nvSpPr>
          <p:cNvPr id="3" name="Slide Number Placeholder 2">
            <a:extLst>
              <a:ext uri="{FF2B5EF4-FFF2-40B4-BE49-F238E27FC236}">
                <a16:creationId xmlns:a16="http://schemas.microsoft.com/office/drawing/2014/main" id="{9264E2F2-8BA2-4BB5-92B5-29A8828B314B}"/>
              </a:ext>
            </a:extLst>
          </p:cNvPr>
          <p:cNvSpPr>
            <a:spLocks noGrp="1"/>
          </p:cNvSpPr>
          <p:nvPr>
            <p:ph type="sldNum" sz="quarter" idx="10"/>
          </p:nvPr>
        </p:nvSpPr>
        <p:spPr/>
        <p:txBody>
          <a:bodyPr/>
          <a:lstStyle/>
          <a:p>
            <a:pPr>
              <a:defRPr/>
            </a:pPr>
            <a:fld id="{CC1C0639-E552-4989-8A7B-1969A07727D5}" type="slidenum">
              <a:rPr lang="th-TH" smtClean="0"/>
              <a:pPr>
                <a:defRPr/>
              </a:pPr>
              <a:t>14</a:t>
            </a:fld>
            <a:endParaRPr lang="th-TH" dirty="0"/>
          </a:p>
        </p:txBody>
      </p:sp>
      <p:graphicFrame>
        <p:nvGraphicFramePr>
          <p:cNvPr id="4" name="Chart 3">
            <a:extLst>
              <a:ext uri="{FF2B5EF4-FFF2-40B4-BE49-F238E27FC236}">
                <a16:creationId xmlns:a16="http://schemas.microsoft.com/office/drawing/2014/main" id="{A0AABCDA-9DCB-4548-9C70-676DA51E4D9B}"/>
              </a:ext>
            </a:extLst>
          </p:cNvPr>
          <p:cNvGraphicFramePr>
            <a:graphicFrameLocks/>
          </p:cNvGraphicFramePr>
          <p:nvPr>
            <p:extLst>
              <p:ext uri="{D42A27DB-BD31-4B8C-83A1-F6EECF244321}">
                <p14:modId xmlns:p14="http://schemas.microsoft.com/office/powerpoint/2010/main" val="566015604"/>
              </p:ext>
            </p:extLst>
          </p:nvPr>
        </p:nvGraphicFramePr>
        <p:xfrm>
          <a:off x="1631504" y="2420889"/>
          <a:ext cx="8496944" cy="382703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14746A2F-C86E-73B8-B454-C17C8B420EB5}"/>
              </a:ext>
            </a:extLst>
          </p:cNvPr>
          <p:cNvSpPr>
            <a:spLocks noChangeArrowheads="1"/>
          </p:cNvSpPr>
          <p:nvPr/>
        </p:nvSpPr>
        <p:spPr bwMode="auto">
          <a:xfrm>
            <a:off x="17663" y="6488668"/>
            <a:ext cx="1104688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3"/>
              </a:rPr>
              <a:t>www.aidsdatahub.org</a:t>
            </a:r>
            <a:r>
              <a:rPr lang="en-US" sz="1000" dirty="0"/>
              <a:t> based on Japan Ministry of Health, Labor and Welfare, Health and Environmental Hygiene Bureau, Infectious Disease Control Department, Infectious Disease Control Division, AIDS Control Promotion Office</a:t>
            </a:r>
          </a:p>
        </p:txBody>
      </p:sp>
    </p:spTree>
    <p:extLst>
      <p:ext uri="{BB962C8B-B14F-4D97-AF65-F5344CB8AC3E}">
        <p14:creationId xmlns:p14="http://schemas.microsoft.com/office/powerpoint/2010/main" val="2176851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63352" y="1340768"/>
            <a:ext cx="1152128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Distribution of reported HIV cases (among Japanese and foreign nationalities) by mode of transmission, 1987-2022</a:t>
            </a:r>
          </a:p>
        </p:txBody>
      </p:sp>
      <p:sp>
        <p:nvSpPr>
          <p:cNvPr id="3" name="Slide Number Placeholder 2"/>
          <p:cNvSpPr>
            <a:spLocks noGrp="1"/>
          </p:cNvSpPr>
          <p:nvPr>
            <p:ph type="sldNum" sz="quarter" idx="10"/>
          </p:nvPr>
        </p:nvSpPr>
        <p:spPr/>
        <p:txBody>
          <a:bodyPr/>
          <a:lstStyle/>
          <a:p>
            <a:pPr>
              <a:defRPr/>
            </a:pPr>
            <a:fld id="{CECBF169-9795-43D4-B398-90B95C53A590}" type="slidenum">
              <a:rPr lang="th-TH" smtClean="0"/>
              <a:pPr>
                <a:defRPr/>
              </a:pPr>
              <a:t>15</a:t>
            </a:fld>
            <a:endParaRPr lang="th-TH" dirty="0"/>
          </a:p>
        </p:txBody>
      </p:sp>
      <p:graphicFrame>
        <p:nvGraphicFramePr>
          <p:cNvPr id="6" name="Chart 5">
            <a:extLst>
              <a:ext uri="{FF2B5EF4-FFF2-40B4-BE49-F238E27FC236}">
                <a16:creationId xmlns:a16="http://schemas.microsoft.com/office/drawing/2014/main" id="{00000000-0008-0000-0800-000006000000}"/>
              </a:ext>
            </a:extLst>
          </p:cNvPr>
          <p:cNvGraphicFramePr>
            <a:graphicFrameLocks noGrp="1"/>
          </p:cNvGraphicFramePr>
          <p:nvPr>
            <p:extLst>
              <p:ext uri="{D42A27DB-BD31-4B8C-83A1-F6EECF244321}">
                <p14:modId xmlns:p14="http://schemas.microsoft.com/office/powerpoint/2010/main" val="797432102"/>
              </p:ext>
            </p:extLst>
          </p:nvPr>
        </p:nvGraphicFramePr>
        <p:xfrm>
          <a:off x="338529" y="2276549"/>
          <a:ext cx="11370925" cy="401602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26A128FB-E278-362C-84D0-42C477A0B51A}"/>
              </a:ext>
            </a:extLst>
          </p:cNvPr>
          <p:cNvSpPr>
            <a:spLocks noChangeArrowheads="1"/>
          </p:cNvSpPr>
          <p:nvPr/>
        </p:nvSpPr>
        <p:spPr bwMode="auto">
          <a:xfrm>
            <a:off x="17663" y="6488668"/>
            <a:ext cx="1104688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4"/>
              </a:rPr>
              <a:t>www.aidsdatahub.org</a:t>
            </a:r>
            <a:r>
              <a:rPr lang="en-US" sz="1000" dirty="0"/>
              <a:t> based on Japan Ministry of Health, Labor and Welfare, Health and Environmental Hygiene Bureau, Infectious Disease Control Department, Infectious Disease Control Division, AIDS Control Promotion Office</a:t>
            </a:r>
          </a:p>
        </p:txBody>
      </p:sp>
    </p:spTree>
    <p:extLst>
      <p:ext uri="{BB962C8B-B14F-4D97-AF65-F5344CB8AC3E}">
        <p14:creationId xmlns:p14="http://schemas.microsoft.com/office/powerpoint/2010/main" val="7132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63352" y="1339302"/>
            <a:ext cx="1166529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Distribution of reported AIDS cases (among Japanese and foreign nationalities) by mode of transmission, 1985-2022</a:t>
            </a:r>
          </a:p>
        </p:txBody>
      </p:sp>
      <p:sp>
        <p:nvSpPr>
          <p:cNvPr id="3" name="Slide Number Placeholder 2"/>
          <p:cNvSpPr>
            <a:spLocks noGrp="1"/>
          </p:cNvSpPr>
          <p:nvPr>
            <p:ph type="sldNum" sz="quarter" idx="10"/>
          </p:nvPr>
        </p:nvSpPr>
        <p:spPr/>
        <p:txBody>
          <a:bodyPr/>
          <a:lstStyle/>
          <a:p>
            <a:pPr>
              <a:defRPr/>
            </a:pPr>
            <a:fld id="{CECBF169-9795-43D4-B398-90B95C53A590}" type="slidenum">
              <a:rPr lang="th-TH" smtClean="0"/>
              <a:pPr>
                <a:defRPr/>
              </a:pPr>
              <a:t>16</a:t>
            </a:fld>
            <a:endParaRPr lang="th-TH" dirty="0"/>
          </a:p>
        </p:txBody>
      </p:sp>
      <p:graphicFrame>
        <p:nvGraphicFramePr>
          <p:cNvPr id="6" name="Chart 5">
            <a:extLst>
              <a:ext uri="{FF2B5EF4-FFF2-40B4-BE49-F238E27FC236}">
                <a16:creationId xmlns:a16="http://schemas.microsoft.com/office/drawing/2014/main" id="{00000000-0008-0000-0900-000006000000}"/>
              </a:ext>
            </a:extLst>
          </p:cNvPr>
          <p:cNvGraphicFramePr>
            <a:graphicFrameLocks noGrp="1"/>
          </p:cNvGraphicFramePr>
          <p:nvPr>
            <p:extLst>
              <p:ext uri="{D42A27DB-BD31-4B8C-83A1-F6EECF244321}">
                <p14:modId xmlns:p14="http://schemas.microsoft.com/office/powerpoint/2010/main" val="1495356791"/>
              </p:ext>
            </p:extLst>
          </p:nvPr>
        </p:nvGraphicFramePr>
        <p:xfrm>
          <a:off x="191344" y="2204864"/>
          <a:ext cx="11737304" cy="415307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A2C8F03-9D29-FA46-30F0-7375A07454B8}"/>
              </a:ext>
            </a:extLst>
          </p:cNvPr>
          <p:cNvSpPr>
            <a:spLocks noChangeArrowheads="1"/>
          </p:cNvSpPr>
          <p:nvPr/>
        </p:nvSpPr>
        <p:spPr bwMode="auto">
          <a:xfrm>
            <a:off x="17663" y="6488668"/>
            <a:ext cx="1104688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4"/>
              </a:rPr>
              <a:t>www.aidsdatahub.org</a:t>
            </a:r>
            <a:r>
              <a:rPr lang="en-US" sz="1000" dirty="0"/>
              <a:t> based on Japan Ministry of Health, Labor and Welfare, Health and Environmental Hygiene Bureau, Infectious Disease Control Department, Infectious Disease Control Division, AIDS Control Promotion Office</a:t>
            </a:r>
          </a:p>
        </p:txBody>
      </p:sp>
    </p:spTree>
    <p:extLst>
      <p:ext uri="{BB962C8B-B14F-4D97-AF65-F5344CB8AC3E}">
        <p14:creationId xmlns:p14="http://schemas.microsoft.com/office/powerpoint/2010/main" val="3317507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ED9C-6491-46D9-A44F-6B289C3DB481}"/>
              </a:ext>
            </a:extLst>
          </p:cNvPr>
          <p:cNvSpPr>
            <a:spLocks noGrp="1"/>
          </p:cNvSpPr>
          <p:nvPr>
            <p:ph type="title"/>
          </p:nvPr>
        </p:nvSpPr>
        <p:spPr>
          <a:xfrm>
            <a:off x="226475" y="1628800"/>
            <a:ext cx="11203563" cy="504000"/>
          </a:xfrm>
        </p:spPr>
        <p:txBody>
          <a:bodyPr/>
          <a:lstStyle/>
          <a:p>
            <a:r>
              <a:rPr lang="en-US" dirty="0"/>
              <a:t>HIV prevalence among key populations in Japan, 2015</a:t>
            </a:r>
            <a:endParaRPr lang="en-GB" dirty="0"/>
          </a:p>
        </p:txBody>
      </p:sp>
      <p:sp>
        <p:nvSpPr>
          <p:cNvPr id="3" name="Slide Number Placeholder 2">
            <a:extLst>
              <a:ext uri="{FF2B5EF4-FFF2-40B4-BE49-F238E27FC236}">
                <a16:creationId xmlns:a16="http://schemas.microsoft.com/office/drawing/2014/main" id="{C65A69D1-1694-46E9-8878-FD91692341A3}"/>
              </a:ext>
            </a:extLst>
          </p:cNvPr>
          <p:cNvSpPr>
            <a:spLocks noGrp="1"/>
          </p:cNvSpPr>
          <p:nvPr>
            <p:ph type="sldNum" sz="quarter" idx="10"/>
          </p:nvPr>
        </p:nvSpPr>
        <p:spPr/>
        <p:txBody>
          <a:bodyPr/>
          <a:lstStyle/>
          <a:p>
            <a:pPr>
              <a:defRPr/>
            </a:pPr>
            <a:fld id="{CC1C0639-E552-4989-8A7B-1969A07727D5}" type="slidenum">
              <a:rPr lang="th-TH" smtClean="0"/>
              <a:pPr>
                <a:defRPr/>
              </a:pPr>
              <a:t>17</a:t>
            </a:fld>
            <a:endParaRPr lang="th-TH" dirty="0"/>
          </a:p>
        </p:txBody>
      </p:sp>
      <p:graphicFrame>
        <p:nvGraphicFramePr>
          <p:cNvPr id="4" name="Chart 3">
            <a:extLst>
              <a:ext uri="{FF2B5EF4-FFF2-40B4-BE49-F238E27FC236}">
                <a16:creationId xmlns:a16="http://schemas.microsoft.com/office/drawing/2014/main" id="{B1322888-096A-4D8A-9731-FDD5C1E01F60}"/>
              </a:ext>
            </a:extLst>
          </p:cNvPr>
          <p:cNvGraphicFramePr>
            <a:graphicFrameLocks/>
          </p:cNvGraphicFramePr>
          <p:nvPr>
            <p:extLst>
              <p:ext uri="{D42A27DB-BD31-4B8C-83A1-F6EECF244321}">
                <p14:modId xmlns:p14="http://schemas.microsoft.com/office/powerpoint/2010/main" val="2887604820"/>
              </p:ext>
            </p:extLst>
          </p:nvPr>
        </p:nvGraphicFramePr>
        <p:xfrm>
          <a:off x="2711624" y="2564905"/>
          <a:ext cx="5760640" cy="33205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0">
            <a:extLst>
              <a:ext uri="{FF2B5EF4-FFF2-40B4-BE49-F238E27FC236}">
                <a16:creationId xmlns:a16="http://schemas.microsoft.com/office/drawing/2014/main" id="{CD6BB194-D981-482A-84AE-B8997806DB51}"/>
              </a:ext>
            </a:extLst>
          </p:cNvPr>
          <p:cNvSpPr txBox="1">
            <a:spLocks noChangeArrowheads="1"/>
          </p:cNvSpPr>
          <p:nvPr/>
        </p:nvSpPr>
        <p:spPr bwMode="auto">
          <a:xfrm>
            <a:off x="226475" y="6488114"/>
            <a:ext cx="8229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ea typeface="SimSun" pitchFamily="2" charset="-122"/>
                <a:cs typeface="Arial" charset="0"/>
              </a:rPr>
              <a:t>Source: </a:t>
            </a:r>
            <a:r>
              <a:rPr lang="en-US" sz="900" dirty="0">
                <a:ea typeface="SimSun" pitchFamily="2" charset="-122"/>
                <a:cs typeface="Arial" charset="0"/>
              </a:rPr>
              <a:t>Prepared by </a:t>
            </a:r>
            <a:r>
              <a:rPr lang="en-US" sz="900" dirty="0">
                <a:ea typeface="SimSun" pitchFamily="2" charset="-122"/>
                <a:cs typeface="Arial" charset="0"/>
                <a:hlinkClick r:id="rId3"/>
              </a:rPr>
              <a:t>www.aidsdatahub.org</a:t>
            </a:r>
            <a:r>
              <a:rPr lang="en-US" sz="900" dirty="0">
                <a:ea typeface="SimSun" pitchFamily="2" charset="-122"/>
                <a:cs typeface="Arial" charset="0"/>
              </a:rPr>
              <a:t> based on </a:t>
            </a:r>
            <a:r>
              <a:rPr lang="en-US" sz="900" dirty="0">
                <a:ea typeface="SimSun" pitchFamily="2" charset="-122"/>
                <a:cs typeface="Arial" charset="0"/>
                <a:hlinkClick r:id="rId4"/>
              </a:rPr>
              <a:t>www.aidsinfoonline.org</a:t>
            </a:r>
            <a:r>
              <a:rPr lang="en-US" sz="900" dirty="0">
                <a:ea typeface="SimSun" pitchFamily="2" charset="-122"/>
                <a:cs typeface="Arial" charset="0"/>
              </a:rPr>
              <a:t> and Global AIDS Monitoring (GAM)</a:t>
            </a:r>
          </a:p>
        </p:txBody>
      </p:sp>
    </p:spTree>
    <p:extLst>
      <p:ext uri="{BB962C8B-B14F-4D97-AF65-F5344CB8AC3E}">
        <p14:creationId xmlns:p14="http://schemas.microsoft.com/office/powerpoint/2010/main" val="126796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263352" y="3423642"/>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Risk </a:t>
            </a:r>
            <a:r>
              <a:rPr lang="en-US" sz="5400" dirty="0" err="1">
                <a:cs typeface="Cordia New" pitchFamily="34" charset="-34"/>
              </a:rPr>
              <a:t>behaviours</a:t>
            </a:r>
            <a:endParaRPr lang="en-US" dirty="0">
              <a:cs typeface="Cordia New" pitchFamily="34" charset="-3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191344" y="1556792"/>
            <a:ext cx="1180931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key populations who reported condom use at last sex, 2011-2015</a:t>
            </a: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92051A71-9488-4042-BCB2-A59089DDFF99}" type="slidenum">
              <a:rPr lang="th-TH" smtClean="0"/>
              <a:pPr>
                <a:defRPr/>
              </a:pPr>
              <a:t>19</a:t>
            </a:fld>
            <a:endParaRPr lang="th-TH" dirty="0"/>
          </a:p>
        </p:txBody>
      </p:sp>
      <p:sp>
        <p:nvSpPr>
          <p:cNvPr id="41989" name="Text Box 10"/>
          <p:cNvSpPr txBox="1">
            <a:spLocks noChangeArrowheads="1"/>
          </p:cNvSpPr>
          <p:nvPr/>
        </p:nvSpPr>
        <p:spPr bwMode="auto">
          <a:xfrm>
            <a:off x="119336" y="6540501"/>
            <a:ext cx="8229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ea typeface="SimSun" pitchFamily="2" charset="-122"/>
                <a:cs typeface="Arial" charset="0"/>
              </a:rPr>
              <a:t>Source: </a:t>
            </a:r>
            <a:r>
              <a:rPr lang="en-US" sz="900" dirty="0">
                <a:ea typeface="SimSun" pitchFamily="2" charset="-122"/>
                <a:cs typeface="Arial" charset="0"/>
              </a:rPr>
              <a:t>Prepared by </a:t>
            </a:r>
            <a:r>
              <a:rPr lang="en-US" sz="900" dirty="0">
                <a:ea typeface="SimSun" pitchFamily="2" charset="-122"/>
                <a:cs typeface="Arial" charset="0"/>
                <a:hlinkClick r:id="rId2"/>
              </a:rPr>
              <a:t>www.aidsdatahub.org</a:t>
            </a:r>
            <a:r>
              <a:rPr lang="en-US" sz="900" dirty="0">
                <a:ea typeface="SimSun" pitchFamily="2" charset="-122"/>
                <a:cs typeface="Arial" charset="0"/>
              </a:rPr>
              <a:t> based on </a:t>
            </a:r>
            <a:r>
              <a:rPr lang="en-US" sz="900" dirty="0">
                <a:ea typeface="SimSun" pitchFamily="2" charset="-122"/>
                <a:cs typeface="Arial" charset="0"/>
                <a:hlinkClick r:id="rId3"/>
              </a:rPr>
              <a:t>www.aidsinfoonline.org</a:t>
            </a:r>
            <a:r>
              <a:rPr lang="en-US" sz="900" dirty="0">
                <a:ea typeface="SimSun" pitchFamily="2" charset="-122"/>
                <a:cs typeface="Arial" charset="0"/>
              </a:rPr>
              <a:t> and Global AIDS Response Progress Reporting</a:t>
            </a:r>
          </a:p>
        </p:txBody>
      </p:sp>
      <p:graphicFrame>
        <p:nvGraphicFramePr>
          <p:cNvPr id="7" name="Chart 6">
            <a:extLst>
              <a:ext uri="{FF2B5EF4-FFF2-40B4-BE49-F238E27FC236}">
                <a16:creationId xmlns:a16="http://schemas.microsoft.com/office/drawing/2014/main" id="{24EAB9A0-E9F0-4C21-9E30-867028E81641}"/>
              </a:ext>
            </a:extLst>
          </p:cNvPr>
          <p:cNvGraphicFramePr>
            <a:graphicFrameLocks/>
          </p:cNvGraphicFramePr>
          <p:nvPr>
            <p:extLst>
              <p:ext uri="{D42A27DB-BD31-4B8C-83A1-F6EECF244321}">
                <p14:modId xmlns:p14="http://schemas.microsoft.com/office/powerpoint/2010/main" val="1178491006"/>
              </p:ext>
            </p:extLst>
          </p:nvPr>
        </p:nvGraphicFramePr>
        <p:xfrm>
          <a:off x="2783632" y="2708920"/>
          <a:ext cx="6408712" cy="364901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F1F55A8E-475E-4556-919D-5DB4EBF72D3E}" type="slidenum">
              <a:rPr lang="th-TH"/>
              <a:pPr>
                <a:defRPr/>
              </a:pPr>
              <a:t>2</a:t>
            </a:fld>
            <a:endParaRPr lang="th-TH" dirty="0"/>
          </a:p>
        </p:txBody>
      </p:sp>
      <p:sp>
        <p:nvSpPr>
          <p:cNvPr id="23555" name="Subtitle 4"/>
          <p:cNvSpPr>
            <a:spLocks noGrp="1"/>
          </p:cNvSpPr>
          <p:nvPr>
            <p:ph type="subTitle" idx="1"/>
          </p:nvPr>
        </p:nvSpPr>
        <p:spPr bwMode="auto">
          <a:xfrm>
            <a:off x="584100" y="2276475"/>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 </a:t>
            </a:r>
            <a:endParaRPr lang="en-US" dirty="0">
              <a:cs typeface="Cordia New" pitchFamily="34" charset="-34"/>
            </a:endParaRPr>
          </a:p>
          <a:p>
            <a:pPr fontAlgn="base">
              <a:spcAft>
                <a:spcPct val="0"/>
              </a:spcAft>
            </a:pPr>
            <a:r>
              <a:rPr lang="en-US" dirty="0">
                <a:cs typeface="Cordia New" pitchFamily="34" charset="-34"/>
                <a:hlinkClick r:id="rId5" action="ppaction://hlinksldjump"/>
              </a:rPr>
              <a:t>HIV expenditure</a:t>
            </a:r>
            <a:endParaRPr lang="en-US" dirty="0">
              <a:cs typeface="Cordia New" pitchFamily="34" charset="-34"/>
            </a:endParaRPr>
          </a:p>
          <a:p>
            <a:pPr fontAlgn="base">
              <a:spcAft>
                <a:spcPct val="0"/>
              </a:spcAft>
            </a:pPr>
            <a:r>
              <a:rPr lang="en-US" dirty="0">
                <a:cs typeface="Cordia New" pitchFamily="34" charset="-34"/>
                <a:hlinkClick r:id="rId6" action="ppaction://hlinksldjump"/>
              </a:rPr>
              <a:t>National response </a:t>
            </a:r>
            <a:endParaRPr lang="en-US" dirty="0">
              <a:cs typeface="Cordia New" pitchFamily="34" charset="-34"/>
            </a:endParaRPr>
          </a:p>
        </p:txBody>
      </p:sp>
      <p:sp>
        <p:nvSpPr>
          <p:cNvPr id="23556" name="Title 3"/>
          <p:cNvSpPr>
            <a:spLocks noGrp="1"/>
          </p:cNvSpPr>
          <p:nvPr>
            <p:ph type="title"/>
          </p:nvPr>
        </p:nvSpPr>
        <p:spPr bwMode="auto">
          <a:xfrm>
            <a:off x="285651"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263352" y="1517294"/>
            <a:ext cx="1152128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PWID who reported the use of sterile injecting equipment at the last injection, 2015</a:t>
            </a: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EE69FD25-38AC-4B9A-97BD-0C6F366B8136}" type="slidenum">
              <a:rPr lang="th-TH" smtClean="0"/>
              <a:pPr>
                <a:defRPr/>
              </a:pPr>
              <a:t>20</a:t>
            </a:fld>
            <a:endParaRPr lang="th-TH" dirty="0"/>
          </a:p>
        </p:txBody>
      </p:sp>
      <p:sp>
        <p:nvSpPr>
          <p:cNvPr id="43013" name="Text Box 10"/>
          <p:cNvSpPr txBox="1">
            <a:spLocks noChangeArrowheads="1"/>
          </p:cNvSpPr>
          <p:nvPr/>
        </p:nvSpPr>
        <p:spPr bwMode="auto">
          <a:xfrm>
            <a:off x="119336" y="6463845"/>
            <a:ext cx="8458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ea typeface="SimSun" pitchFamily="2" charset="-122"/>
                <a:cs typeface="Arial" charset="0"/>
              </a:rPr>
              <a:t>Source: </a:t>
            </a:r>
            <a:r>
              <a:rPr lang="en-US" sz="900" dirty="0">
                <a:ea typeface="SimSun" pitchFamily="2" charset="-122"/>
                <a:cs typeface="Arial" charset="0"/>
              </a:rPr>
              <a:t>Prepared by </a:t>
            </a:r>
            <a:r>
              <a:rPr lang="en-US" sz="900" dirty="0">
                <a:ea typeface="SimSun" pitchFamily="2" charset="-122"/>
                <a:cs typeface="Arial" charset="0"/>
                <a:hlinkClick r:id="rId2"/>
              </a:rPr>
              <a:t>www.aidsdatahub.org</a:t>
            </a:r>
            <a:r>
              <a:rPr lang="en-US" sz="900" dirty="0">
                <a:ea typeface="SimSun" pitchFamily="2" charset="-122"/>
                <a:cs typeface="Arial" charset="0"/>
              </a:rPr>
              <a:t> based on Global AIDS Response Progress Reporting 2014</a:t>
            </a:r>
          </a:p>
        </p:txBody>
      </p:sp>
      <p:graphicFrame>
        <p:nvGraphicFramePr>
          <p:cNvPr id="7" name="Chart 6">
            <a:extLst>
              <a:ext uri="{FF2B5EF4-FFF2-40B4-BE49-F238E27FC236}">
                <a16:creationId xmlns:a16="http://schemas.microsoft.com/office/drawing/2014/main" id="{6B152463-2270-4D90-BC3B-05D8FD9CB4B6}"/>
              </a:ext>
            </a:extLst>
          </p:cNvPr>
          <p:cNvGraphicFramePr>
            <a:graphicFrameLocks/>
          </p:cNvGraphicFramePr>
          <p:nvPr>
            <p:extLst>
              <p:ext uri="{D42A27DB-BD31-4B8C-83A1-F6EECF244321}">
                <p14:modId xmlns:p14="http://schemas.microsoft.com/office/powerpoint/2010/main" val="2298835564"/>
              </p:ext>
            </p:extLst>
          </p:nvPr>
        </p:nvGraphicFramePr>
        <p:xfrm>
          <a:off x="3467708" y="2564904"/>
          <a:ext cx="5256584" cy="36724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263352" y="1530619"/>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Number and proportion of young people (15-24) who had sex before the age of 15 by gender, 2004</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A3AD2D6F-74D0-46C4-A174-EF85178610DE}" type="slidenum">
              <a:rPr lang="th-TH" smtClean="0"/>
              <a:pPr>
                <a:defRPr/>
              </a:pPr>
              <a:t>21</a:t>
            </a:fld>
            <a:endParaRPr lang="th-TH" dirty="0"/>
          </a:p>
        </p:txBody>
      </p:sp>
      <p:graphicFrame>
        <p:nvGraphicFramePr>
          <p:cNvPr id="5" name="Content Placeholder 5"/>
          <p:cNvGraphicFramePr>
            <a:graphicFrameLocks/>
          </p:cNvGraphicFramePr>
          <p:nvPr>
            <p:extLst>
              <p:ext uri="{D42A27DB-BD31-4B8C-83A1-F6EECF244321}">
                <p14:modId xmlns:p14="http://schemas.microsoft.com/office/powerpoint/2010/main" val="1702784536"/>
              </p:ext>
            </p:extLst>
          </p:nvPr>
        </p:nvGraphicFramePr>
        <p:xfrm>
          <a:off x="2567608" y="2420888"/>
          <a:ext cx="7162800" cy="3826768"/>
        </p:xfrm>
        <a:graphic>
          <a:graphicData uri="http://schemas.openxmlformats.org/drawingml/2006/chart">
            <c:chart xmlns:c="http://schemas.openxmlformats.org/drawingml/2006/chart" xmlns:r="http://schemas.openxmlformats.org/officeDocument/2006/relationships" r:id="rId2"/>
          </a:graphicData>
        </a:graphic>
      </p:graphicFrame>
      <p:sp>
        <p:nvSpPr>
          <p:cNvPr id="44037" name="Text Box 10"/>
          <p:cNvSpPr txBox="1">
            <a:spLocks noChangeArrowheads="1"/>
          </p:cNvSpPr>
          <p:nvPr/>
        </p:nvSpPr>
        <p:spPr bwMode="auto">
          <a:xfrm>
            <a:off x="251677" y="6486528"/>
            <a:ext cx="8458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a:solidFill>
                  <a:srgbClr val="000000"/>
                </a:solidFill>
                <a:ea typeface="SimSun" pitchFamily="2" charset="-122"/>
                <a:cs typeface="Arial" charset="0"/>
              </a:rPr>
              <a:t>Source: </a:t>
            </a:r>
            <a:r>
              <a:rPr lang="en-US" sz="900">
                <a:ea typeface="SimSun" pitchFamily="2" charset="-122"/>
                <a:cs typeface="Arial" charset="0"/>
              </a:rPr>
              <a:t>Prepared by </a:t>
            </a:r>
            <a:r>
              <a:rPr lang="en-US" sz="900">
                <a:ea typeface="SimSun" pitchFamily="2" charset="-122"/>
                <a:cs typeface="Arial" charset="0"/>
                <a:hlinkClick r:id="rId3"/>
              </a:rPr>
              <a:t>www.aidsdatahub.org</a:t>
            </a:r>
            <a:r>
              <a:rPr lang="en-US" sz="900">
                <a:ea typeface="SimSun" pitchFamily="2" charset="-122"/>
                <a:cs typeface="Arial" charset="0"/>
              </a:rPr>
              <a:t> based on </a:t>
            </a:r>
            <a:r>
              <a:rPr lang="en-US" sz="900" u="sng">
                <a:ea typeface="SimSun" pitchFamily="2" charset="-122"/>
                <a:cs typeface="Arial" charset="0"/>
                <a:hlinkClick r:id="rId4"/>
              </a:rPr>
              <a:t>UNAIDS. (2010). </a:t>
            </a:r>
            <a:r>
              <a:rPr lang="en-US" sz="900" i="1" u="sng">
                <a:ea typeface="SimSun" pitchFamily="2" charset="-122"/>
                <a:cs typeface="Arial" charset="0"/>
                <a:hlinkClick r:id="rId4"/>
              </a:rPr>
              <a:t>Global Report: UNAIDS Report on the Global AIDS Epidemic.</a:t>
            </a:r>
            <a:r>
              <a:rPr lang="en-US" sz="900" u="sng">
                <a:ea typeface="SimSun" pitchFamily="2" charset="-122"/>
                <a:cs typeface="Arial" charset="0"/>
                <a:hlinkClick r:id="rId4"/>
              </a:rPr>
              <a:t> </a:t>
            </a:r>
            <a:endParaRPr lang="en-US" sz="900">
              <a:ea typeface="SimSun" pitchFamily="2" charset="-122"/>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263352" y="1459321"/>
            <a:ext cx="1152128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male and female aged 15-49 who reported having multiple sexual partnerships, 2009 and 2011</a:t>
            </a:r>
          </a:p>
        </p:txBody>
      </p:sp>
      <p:sp>
        <p:nvSpPr>
          <p:cNvPr id="3" name="Slide Number Placeholder 2"/>
          <p:cNvSpPr>
            <a:spLocks noGrp="1"/>
          </p:cNvSpPr>
          <p:nvPr>
            <p:ph type="sldNum" sz="quarter" idx="10"/>
          </p:nvPr>
        </p:nvSpPr>
        <p:spPr/>
        <p:txBody>
          <a:bodyPr/>
          <a:lstStyle/>
          <a:p>
            <a:pPr>
              <a:defRPr/>
            </a:pPr>
            <a:fld id="{F989A563-F594-45AA-9EA3-9C085A7286C0}" type="slidenum">
              <a:rPr lang="th-TH" smtClean="0"/>
              <a:pPr>
                <a:defRPr/>
              </a:pPr>
              <a:t>22</a:t>
            </a:fld>
            <a:endParaRPr lang="th-TH" dirty="0"/>
          </a:p>
        </p:txBody>
      </p:sp>
      <p:sp>
        <p:nvSpPr>
          <p:cNvPr id="46084" name="Rectangle 4"/>
          <p:cNvSpPr txBox="1">
            <a:spLocks noChangeArrowheads="1"/>
          </p:cNvSpPr>
          <p:nvPr/>
        </p:nvSpPr>
        <p:spPr bwMode="auto">
          <a:xfrm>
            <a:off x="1524000" y="914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endParaRPr lang="en-US" sz="2400" b="1">
              <a:solidFill>
                <a:srgbClr val="C00000"/>
              </a:solidFill>
            </a:endParaRPr>
          </a:p>
        </p:txBody>
      </p:sp>
      <p:sp>
        <p:nvSpPr>
          <p:cNvPr id="46086" name="Rectangle 7"/>
          <p:cNvSpPr>
            <a:spLocks noChangeArrowheads="1"/>
          </p:cNvSpPr>
          <p:nvPr/>
        </p:nvSpPr>
        <p:spPr bwMode="auto">
          <a:xfrm>
            <a:off x="3870" y="6497753"/>
            <a:ext cx="86788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dirty="0"/>
              <a:t>Source: Prepared by </a:t>
            </a:r>
            <a:r>
              <a:rPr lang="en-US" sz="900" dirty="0">
                <a:hlinkClick r:id="rId2"/>
              </a:rPr>
              <a:t>www.aidsdatahub.org</a:t>
            </a:r>
            <a:r>
              <a:rPr lang="en-US" sz="900" dirty="0"/>
              <a:t> based on </a:t>
            </a:r>
            <a:r>
              <a:rPr lang="en-US" sz="900" dirty="0">
                <a:hlinkClick r:id="rId3"/>
              </a:rPr>
              <a:t>www.aidsinfoonline.org</a:t>
            </a:r>
            <a:r>
              <a:rPr lang="en-US" sz="900" dirty="0"/>
              <a:t> </a:t>
            </a:r>
            <a:endParaRPr lang="en-US" sz="900" i="1" dirty="0"/>
          </a:p>
        </p:txBody>
      </p:sp>
      <p:graphicFrame>
        <p:nvGraphicFramePr>
          <p:cNvPr id="8" name="Chart 7"/>
          <p:cNvGraphicFramePr>
            <a:graphicFrameLocks noGrp="1"/>
          </p:cNvGraphicFramePr>
          <p:nvPr>
            <p:extLst>
              <p:ext uri="{D42A27DB-BD31-4B8C-83A1-F6EECF244321}">
                <p14:modId xmlns:p14="http://schemas.microsoft.com/office/powerpoint/2010/main" val="2130658240"/>
              </p:ext>
            </p:extLst>
          </p:nvPr>
        </p:nvGraphicFramePr>
        <p:xfrm>
          <a:off x="1847528" y="2276872"/>
          <a:ext cx="8496944" cy="39604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263351" y="1484784"/>
            <a:ext cx="1178150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Number and % of high school students who had sex with more than one partner in the last 12 months and reported condom use at last sex by gender,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ED7F1FA7-F38D-4290-A46C-6254989A3F2E}" type="slidenum">
              <a:rPr lang="th-TH" smtClean="0"/>
              <a:pPr>
                <a:defRPr/>
              </a:pPr>
              <a:t>23</a:t>
            </a:fld>
            <a:endParaRPr lang="th-TH" dirty="0"/>
          </a:p>
        </p:txBody>
      </p:sp>
      <p:graphicFrame>
        <p:nvGraphicFramePr>
          <p:cNvPr id="5" name="Content Placeholder 4"/>
          <p:cNvGraphicFramePr>
            <a:graphicFrameLocks/>
          </p:cNvGraphicFramePr>
          <p:nvPr>
            <p:extLst>
              <p:ext uri="{D42A27DB-BD31-4B8C-83A1-F6EECF244321}">
                <p14:modId xmlns:p14="http://schemas.microsoft.com/office/powerpoint/2010/main" val="4161424168"/>
              </p:ext>
            </p:extLst>
          </p:nvPr>
        </p:nvGraphicFramePr>
        <p:xfrm>
          <a:off x="2628900" y="2562999"/>
          <a:ext cx="69342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47109" name="Text Box 10"/>
          <p:cNvSpPr txBox="1">
            <a:spLocks noChangeArrowheads="1"/>
          </p:cNvSpPr>
          <p:nvPr/>
        </p:nvSpPr>
        <p:spPr bwMode="auto">
          <a:xfrm>
            <a:off x="0" y="6296026"/>
            <a:ext cx="11280575" cy="48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lnSpc>
                <a:spcPct val="150000"/>
              </a:lnSpc>
            </a:pPr>
            <a:r>
              <a:rPr lang="en-US" sz="900" dirty="0">
                <a:solidFill>
                  <a:srgbClr val="000000"/>
                </a:solidFill>
                <a:ea typeface="SimSun" pitchFamily="2" charset="-122"/>
                <a:cs typeface="Arial" charset="0"/>
              </a:rPr>
              <a:t>Source: </a:t>
            </a:r>
            <a:r>
              <a:rPr lang="en-US" sz="900" dirty="0">
                <a:ea typeface="SimSun" pitchFamily="2" charset="-122"/>
                <a:cs typeface="Arial" charset="0"/>
              </a:rPr>
              <a:t>Prepared by </a:t>
            </a:r>
            <a:r>
              <a:rPr lang="en-US" sz="900" dirty="0">
                <a:ea typeface="SimSun" pitchFamily="2" charset="-122"/>
                <a:cs typeface="Arial" charset="0"/>
                <a:hlinkClick r:id="rId3"/>
              </a:rPr>
              <a:t>www.aidsdatahub.org</a:t>
            </a:r>
            <a:r>
              <a:rPr lang="en-US" sz="900" dirty="0">
                <a:ea typeface="SimSun" pitchFamily="2" charset="-122"/>
                <a:cs typeface="Arial" charset="0"/>
              </a:rPr>
              <a:t> based on </a:t>
            </a:r>
            <a:r>
              <a:rPr lang="en-US" sz="900" u="sng" dirty="0">
                <a:ea typeface="SimSun" pitchFamily="2" charset="-122"/>
                <a:cs typeface="Arial" charset="0"/>
                <a:hlinkClick r:id="rId4"/>
              </a:rPr>
              <a:t>UNAIDS. (2010). </a:t>
            </a:r>
            <a:r>
              <a:rPr lang="en-US" sz="900" i="1" u="sng" dirty="0">
                <a:ea typeface="SimSun" pitchFamily="2" charset="-122"/>
                <a:cs typeface="Arial" charset="0"/>
                <a:hlinkClick r:id="rId4"/>
              </a:rPr>
              <a:t>Global Report: UNAIDS Report on the Global AIDS Epidemic</a:t>
            </a:r>
            <a:r>
              <a:rPr lang="en-US" sz="900" i="1" u="sng" dirty="0">
                <a:ea typeface="SimSun" pitchFamily="2" charset="-122"/>
                <a:cs typeface="Arial" charset="0"/>
              </a:rPr>
              <a:t> </a:t>
            </a:r>
            <a:r>
              <a:rPr lang="en-US" sz="900" dirty="0">
                <a:solidFill>
                  <a:srgbClr val="000000"/>
                </a:solidFill>
                <a:ea typeface="SimSun" pitchFamily="2" charset="-122"/>
                <a:cs typeface="Arial" charset="0"/>
              </a:rPr>
              <a:t> citing Nationwide High School Prevention and Intervention Research, Preliminary Survey (53 schools, year 2 of senior high school), 2008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6335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a:t>
            </a:r>
            <a:endParaRPr lang="en-US" dirty="0">
              <a:cs typeface="Cordia New" pitchFamily="34" charset="-3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63352" y="155761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HIV spending by category, 2009-2011</a:t>
            </a:r>
          </a:p>
        </p:txBody>
      </p:sp>
      <p:sp>
        <p:nvSpPr>
          <p:cNvPr id="3" name="Slide Number Placeholder 2"/>
          <p:cNvSpPr>
            <a:spLocks noGrp="1"/>
          </p:cNvSpPr>
          <p:nvPr>
            <p:ph type="sldNum" sz="quarter" idx="10"/>
          </p:nvPr>
        </p:nvSpPr>
        <p:spPr/>
        <p:txBody>
          <a:bodyPr/>
          <a:lstStyle/>
          <a:p>
            <a:pPr>
              <a:defRPr/>
            </a:pPr>
            <a:fld id="{E51E7DA0-EFE9-477B-880C-BBD5401FB49B}" type="slidenum">
              <a:rPr lang="th-TH" smtClean="0"/>
              <a:pPr>
                <a:defRPr/>
              </a:pPr>
              <a:t>25</a:t>
            </a:fld>
            <a:endParaRPr lang="th-TH" dirty="0"/>
          </a:p>
        </p:txBody>
      </p:sp>
      <p:sp>
        <p:nvSpPr>
          <p:cNvPr id="52228" name="Rectangle 7"/>
          <p:cNvSpPr>
            <a:spLocks noChangeArrowheads="1"/>
          </p:cNvSpPr>
          <p:nvPr/>
        </p:nvSpPr>
        <p:spPr bwMode="auto">
          <a:xfrm>
            <a:off x="125238" y="6625582"/>
            <a:ext cx="86788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dirty="0"/>
              <a:t>Source: Prepared by </a:t>
            </a:r>
            <a:r>
              <a:rPr lang="en-US" sz="900" dirty="0">
                <a:hlinkClick r:id="rId2"/>
              </a:rPr>
              <a:t>www.aidsdatahub.org</a:t>
            </a:r>
            <a:r>
              <a:rPr lang="en-US" sz="900" dirty="0"/>
              <a:t> based on </a:t>
            </a:r>
            <a:r>
              <a:rPr lang="en-US" sz="900" dirty="0">
                <a:hlinkClick r:id="rId3"/>
              </a:rPr>
              <a:t>www.aidsinfoonline.org</a:t>
            </a:r>
            <a:r>
              <a:rPr lang="en-US" sz="900" dirty="0"/>
              <a:t> </a:t>
            </a:r>
          </a:p>
        </p:txBody>
      </p:sp>
      <p:graphicFrame>
        <p:nvGraphicFramePr>
          <p:cNvPr id="7" name="Chart 6"/>
          <p:cNvGraphicFramePr>
            <a:graphicFrameLocks/>
          </p:cNvGraphicFramePr>
          <p:nvPr>
            <p:extLst>
              <p:ext uri="{D42A27DB-BD31-4B8C-83A1-F6EECF244321}">
                <p14:modId xmlns:p14="http://schemas.microsoft.com/office/powerpoint/2010/main" val="1093033418"/>
              </p:ext>
            </p:extLst>
          </p:nvPr>
        </p:nvGraphicFramePr>
        <p:xfrm>
          <a:off x="1947224" y="2248446"/>
          <a:ext cx="8297552" cy="41044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63352" y="3395067"/>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National response</a:t>
            </a:r>
            <a:endParaRPr lang="en-US" dirty="0">
              <a:cs typeface="Cordia New" pitchFamily="34" charset="-3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62543"/>
            <a:ext cx="9036495" cy="504000"/>
          </a:xfrm>
        </p:spPr>
        <p:txBody>
          <a:bodyPr/>
          <a:lstStyle/>
          <a:p>
            <a:r>
              <a:rPr lang="en-US" dirty="0"/>
              <a:t>HIV testing and treatment cascade,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27</a:t>
            </a:fld>
            <a:endParaRPr lang="th-TH" dirty="0">
              <a:solidFill>
                <a:prstClr val="black">
                  <a:tint val="75000"/>
                </a:prstClr>
              </a:solidFill>
              <a:latin typeface="Arial"/>
              <a:cs typeface="Cordia New" panose="020B0304020202020204" pitchFamily="34" charset="-34"/>
            </a:endParaRPr>
          </a:p>
        </p:txBody>
      </p:sp>
      <p:graphicFrame>
        <p:nvGraphicFramePr>
          <p:cNvPr id="8" name="Chart 7">
            <a:extLst>
              <a:ext uri="{FF2B5EF4-FFF2-40B4-BE49-F238E27FC236}">
                <a16:creationId xmlns:a16="http://schemas.microsoft.com/office/drawing/2014/main" id="{D6A712DA-F3DF-4C7B-AC82-E25CE7D99037}"/>
              </a:ext>
            </a:extLst>
          </p:cNvPr>
          <p:cNvGraphicFramePr>
            <a:graphicFrameLocks/>
          </p:cNvGraphicFramePr>
          <p:nvPr>
            <p:extLst>
              <p:ext uri="{D42A27DB-BD31-4B8C-83A1-F6EECF244321}">
                <p14:modId xmlns:p14="http://schemas.microsoft.com/office/powerpoint/2010/main" val="3493680399"/>
              </p:ext>
            </p:extLst>
          </p:nvPr>
        </p:nvGraphicFramePr>
        <p:xfrm>
          <a:off x="1847528" y="2210706"/>
          <a:ext cx="8229600" cy="432979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018A902E-4F91-4F5F-BF72-C584E7512BA4}"/>
              </a:ext>
            </a:extLst>
          </p:cNvPr>
          <p:cNvSpPr/>
          <p:nvPr/>
        </p:nvSpPr>
        <p:spPr>
          <a:xfrm>
            <a:off x="0" y="6617643"/>
            <a:ext cx="8153400" cy="230832"/>
          </a:xfrm>
          <a:prstGeom prst="rect">
            <a:avLst/>
          </a:prstGeom>
        </p:spPr>
        <p:txBody>
          <a:bodyPr wrap="square">
            <a:spAutoFit/>
          </a:bodyPr>
          <a:lstStyle/>
          <a:p>
            <a:pPr fontAlgn="auto">
              <a:spcBef>
                <a:spcPts val="0"/>
              </a:spcBef>
              <a:spcAft>
                <a:spcPts val="0"/>
              </a:spcAft>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4"/>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endParaRPr>
          </a:p>
        </p:txBody>
      </p:sp>
    </p:spTree>
    <p:extLst>
      <p:ext uri="{BB962C8B-B14F-4D97-AF65-F5344CB8AC3E}">
        <p14:creationId xmlns:p14="http://schemas.microsoft.com/office/powerpoint/2010/main" val="3987902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1168"/>
            <a:ext cx="8784976" cy="504000"/>
          </a:xfrm>
        </p:spPr>
        <p:txBody>
          <a:bodyPr/>
          <a:lstStyle/>
          <a:p>
            <a:r>
              <a:rPr lang="en-US" dirty="0"/>
              <a:t>ART scale up, 2000-2018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28</a:t>
            </a:fld>
            <a:endParaRPr lang="th-TH" dirty="0">
              <a:solidFill>
                <a:prstClr val="black">
                  <a:tint val="75000"/>
                </a:prstClr>
              </a:solidFill>
              <a:latin typeface="Arial"/>
              <a:cs typeface="Cordia New" panose="020B0304020202020204" pitchFamily="34" charset="-34"/>
            </a:endParaRPr>
          </a:p>
        </p:txBody>
      </p:sp>
      <p:graphicFrame>
        <p:nvGraphicFramePr>
          <p:cNvPr id="8" name="Chart 7"/>
          <p:cNvGraphicFramePr>
            <a:graphicFrameLocks noGrp="1"/>
          </p:cNvGraphicFramePr>
          <p:nvPr/>
        </p:nvGraphicFramePr>
        <p:xfrm>
          <a:off x="1828800" y="2286000"/>
          <a:ext cx="8610600" cy="43411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AEA0CD56-82BF-4508-B624-144B71591A92}"/>
              </a:ext>
            </a:extLst>
          </p:cNvPr>
          <p:cNvSpPr/>
          <p:nvPr/>
        </p:nvSpPr>
        <p:spPr>
          <a:xfrm>
            <a:off x="119336" y="6627168"/>
            <a:ext cx="8153400" cy="230832"/>
          </a:xfrm>
          <a:prstGeom prst="rect">
            <a:avLst/>
          </a:prstGeom>
        </p:spPr>
        <p:txBody>
          <a:bodyPr wrap="square">
            <a:spAutoFit/>
          </a:bodyPr>
          <a:lstStyle/>
          <a:p>
            <a:pPr fontAlgn="auto">
              <a:spcBef>
                <a:spcPts val="0"/>
              </a:spcBef>
              <a:spcAft>
                <a:spcPts val="0"/>
              </a:spcAft>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4"/>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endParaRPr>
          </a:p>
        </p:txBody>
      </p:sp>
    </p:spTree>
    <p:extLst>
      <p:ext uri="{BB962C8B-B14F-4D97-AF65-F5344CB8AC3E}">
        <p14:creationId xmlns:p14="http://schemas.microsoft.com/office/powerpoint/2010/main" val="782425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263352" y="1526347"/>
            <a:ext cx="1152128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key populations who received an HIV test in the last 12 months and knew the results, 2011-2015</a:t>
            </a:r>
          </a:p>
        </p:txBody>
      </p:sp>
      <p:sp>
        <p:nvSpPr>
          <p:cNvPr id="3" name="Slide Number Placeholder 2"/>
          <p:cNvSpPr>
            <a:spLocks noGrp="1"/>
          </p:cNvSpPr>
          <p:nvPr>
            <p:ph type="sldNum" sz="quarter" idx="10"/>
          </p:nvPr>
        </p:nvSpPr>
        <p:spPr/>
        <p:txBody>
          <a:bodyPr/>
          <a:lstStyle/>
          <a:p>
            <a:pPr>
              <a:defRPr/>
            </a:pPr>
            <a:fld id="{9ED7A4AC-C58C-4204-BD1C-F4A2FDF4961C}" type="slidenum">
              <a:rPr lang="th-TH" smtClean="0"/>
              <a:pPr>
                <a:defRPr/>
              </a:pPr>
              <a:t>29</a:t>
            </a:fld>
            <a:endParaRPr lang="th-TH" dirty="0"/>
          </a:p>
        </p:txBody>
      </p:sp>
      <p:sp>
        <p:nvSpPr>
          <p:cNvPr id="8" name="Text Box 10">
            <a:extLst>
              <a:ext uri="{FF2B5EF4-FFF2-40B4-BE49-F238E27FC236}">
                <a16:creationId xmlns:a16="http://schemas.microsoft.com/office/drawing/2014/main" id="{C5C9FCE1-9A03-418A-8346-86B98BB1C182}"/>
              </a:ext>
            </a:extLst>
          </p:cNvPr>
          <p:cNvSpPr txBox="1">
            <a:spLocks noChangeArrowheads="1"/>
          </p:cNvSpPr>
          <p:nvPr/>
        </p:nvSpPr>
        <p:spPr bwMode="auto">
          <a:xfrm>
            <a:off x="191344" y="6527503"/>
            <a:ext cx="8458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ea typeface="SimSun" pitchFamily="2" charset="-122"/>
                <a:cs typeface="Arial" charset="0"/>
              </a:rPr>
              <a:t>Source: </a:t>
            </a:r>
            <a:r>
              <a:rPr lang="en-US" sz="900" dirty="0">
                <a:ea typeface="SimSun" pitchFamily="2" charset="-122"/>
                <a:cs typeface="Arial" charset="0"/>
              </a:rPr>
              <a:t>Prepared by </a:t>
            </a:r>
            <a:r>
              <a:rPr lang="en-US" sz="900" dirty="0">
                <a:ea typeface="SimSun" pitchFamily="2" charset="-122"/>
                <a:cs typeface="Arial" charset="0"/>
                <a:hlinkClick r:id="rId2"/>
              </a:rPr>
              <a:t>www.aidsdatahub.org</a:t>
            </a:r>
            <a:r>
              <a:rPr lang="en-US" sz="900" dirty="0">
                <a:ea typeface="SimSun" pitchFamily="2" charset="-122"/>
                <a:cs typeface="Arial" charset="0"/>
              </a:rPr>
              <a:t> based on Global AIDS Response Progress Reporting </a:t>
            </a:r>
          </a:p>
        </p:txBody>
      </p:sp>
      <p:grpSp>
        <p:nvGrpSpPr>
          <p:cNvPr id="4" name="Group 3">
            <a:extLst>
              <a:ext uri="{FF2B5EF4-FFF2-40B4-BE49-F238E27FC236}">
                <a16:creationId xmlns:a16="http://schemas.microsoft.com/office/drawing/2014/main" id="{B1C6D127-01E1-4D13-8412-271D83E6A674}"/>
              </a:ext>
            </a:extLst>
          </p:cNvPr>
          <p:cNvGrpSpPr/>
          <p:nvPr/>
        </p:nvGrpSpPr>
        <p:grpSpPr>
          <a:xfrm>
            <a:off x="3287688" y="2910710"/>
            <a:ext cx="5133462" cy="3024336"/>
            <a:chOff x="1763687" y="2910710"/>
            <a:chExt cx="5133462" cy="3024336"/>
          </a:xfrm>
        </p:grpSpPr>
        <p:graphicFrame>
          <p:nvGraphicFramePr>
            <p:cNvPr id="9" name="Chart 8">
              <a:extLst>
                <a:ext uri="{FF2B5EF4-FFF2-40B4-BE49-F238E27FC236}">
                  <a16:creationId xmlns:a16="http://schemas.microsoft.com/office/drawing/2014/main" id="{807E174E-99FC-4D12-B858-A750604D7A26}"/>
                </a:ext>
              </a:extLst>
            </p:cNvPr>
            <p:cNvGraphicFramePr>
              <a:graphicFrameLocks/>
            </p:cNvGraphicFramePr>
            <p:nvPr>
              <p:extLst>
                <p:ext uri="{D42A27DB-BD31-4B8C-83A1-F6EECF244321}">
                  <p14:modId xmlns:p14="http://schemas.microsoft.com/office/powerpoint/2010/main" val="825268681"/>
                </p:ext>
              </p:extLst>
            </p:nvPr>
          </p:nvGraphicFramePr>
          <p:xfrm>
            <a:off x="1763687" y="2910710"/>
            <a:ext cx="5040560"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4D28D70-6EBE-426C-B74E-08A0D3493695}"/>
                </a:ext>
              </a:extLst>
            </p:cNvPr>
            <p:cNvSpPr txBox="1"/>
            <p:nvPr/>
          </p:nvSpPr>
          <p:spPr>
            <a:xfrm>
              <a:off x="5240965" y="5034812"/>
              <a:ext cx="1656184" cy="307777"/>
            </a:xfrm>
            <a:prstGeom prst="rect">
              <a:avLst/>
            </a:prstGeom>
            <a:noFill/>
          </p:spPr>
          <p:txBody>
            <a:bodyPr wrap="square" rtlCol="0">
              <a:spAutoFit/>
            </a:bodyPr>
            <a:lstStyle/>
            <a:p>
              <a:r>
                <a:rPr lang="en-US" sz="1400" b="1" dirty="0">
                  <a:solidFill>
                    <a:schemeClr val="tx1">
                      <a:lumMod val="50000"/>
                      <a:lumOff val="50000"/>
                    </a:schemeClr>
                  </a:solidFill>
                </a:rPr>
                <a:t>Not available </a:t>
              </a:r>
              <a:endParaRPr lang="en-GB" sz="1400" b="1" dirty="0">
                <a:solidFill>
                  <a:schemeClr val="tx1">
                    <a:lumMod val="50000"/>
                    <a:lumOff val="50000"/>
                  </a:schemeClr>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85651" y="148478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BASIC SOCIO-DEMOGRAPHIC INDICATORS</a:t>
            </a:r>
            <a:endParaRPr lang="th-TH" dirty="0"/>
          </a:p>
        </p:txBody>
      </p:sp>
      <p:graphicFrame>
        <p:nvGraphicFramePr>
          <p:cNvPr id="4" name="Group 83"/>
          <p:cNvGraphicFramePr>
            <a:graphicFrameLocks noGrp="1"/>
          </p:cNvGraphicFramePr>
          <p:nvPr>
            <p:extLst>
              <p:ext uri="{D42A27DB-BD31-4B8C-83A1-F6EECF244321}">
                <p14:modId xmlns:p14="http://schemas.microsoft.com/office/powerpoint/2010/main" val="2476955232"/>
              </p:ext>
            </p:extLst>
          </p:nvPr>
        </p:nvGraphicFramePr>
        <p:xfrm>
          <a:off x="1775520" y="1916833"/>
          <a:ext cx="8640960" cy="4203035"/>
        </p:xfrm>
        <a:graphic>
          <a:graphicData uri="http://schemas.openxmlformats.org/drawingml/2006/table">
            <a:tbl>
              <a:tblPr/>
              <a:tblGrid>
                <a:gridCol w="6477429">
                  <a:extLst>
                    <a:ext uri="{9D8B030D-6E8A-4147-A177-3AD203B41FA5}">
                      <a16:colId xmlns:a16="http://schemas.microsoft.com/office/drawing/2014/main" val="20000"/>
                    </a:ext>
                  </a:extLst>
                </a:gridCol>
                <a:gridCol w="2163531">
                  <a:extLst>
                    <a:ext uri="{9D8B030D-6E8A-4147-A177-3AD203B41FA5}">
                      <a16:colId xmlns:a16="http://schemas.microsoft.com/office/drawing/2014/main" val="20001"/>
                    </a:ext>
                  </a:extLst>
                </a:gridCol>
              </a:tblGrid>
              <a:tr h="2907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Total population (in thousands)</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127,975 (2015)</a:t>
                      </a:r>
                      <a:r>
                        <a:rPr kumimoji="0" lang="en-US" sz="1400" b="1" i="0" u="none" strike="noStrike" cap="none" normalizeH="0" baseline="30000" dirty="0">
                          <a:ln>
                            <a:noFill/>
                          </a:ln>
                          <a:solidFill>
                            <a:schemeClr val="tx1"/>
                          </a:solidFill>
                          <a:effectLst/>
                          <a:latin typeface="Arial" charset="0"/>
                          <a:ea typeface="SimSun" pitchFamily="2" charset="-122"/>
                        </a:rPr>
                        <a:t>1</a:t>
                      </a: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07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Population aged 15-49 (thousands)</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kumimoji="0" lang="en-US" sz="1400" b="1" i="0" u="none" strike="noStrike" cap="none" normalizeH="0" baseline="0" dirty="0">
                          <a:ln>
                            <a:noFill/>
                          </a:ln>
                          <a:solidFill>
                            <a:schemeClr val="tx1"/>
                          </a:solidFill>
                          <a:effectLst/>
                          <a:latin typeface="Arial" charset="0"/>
                          <a:ea typeface="SimSun" pitchFamily="2" charset="-122"/>
                        </a:rPr>
                        <a:t>53,733 </a:t>
                      </a:r>
                      <a:r>
                        <a:rPr lang="en-GB" sz="1400" b="1" i="0" u="none" strike="noStrike" dirty="0">
                          <a:solidFill>
                            <a:schemeClr val="tx1"/>
                          </a:solidFill>
                          <a:effectLst/>
                          <a:latin typeface="Arial" pitchFamily="34" charset="0"/>
                          <a:cs typeface="Arial" pitchFamily="34" charset="0"/>
                        </a:rPr>
                        <a:t>(2015)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4970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  5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07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Percentage of population in urban areas</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kumimoji="0" lang="en-US" sz="1400" b="1" i="0" u="none" strike="noStrike" cap="none" normalizeH="0" baseline="0" dirty="0">
                          <a:ln>
                            <a:noFill/>
                          </a:ln>
                          <a:solidFill>
                            <a:schemeClr val="tx1"/>
                          </a:solidFill>
                          <a:effectLst/>
                          <a:latin typeface="Arial" charset="0"/>
                          <a:ea typeface="SimSun" pitchFamily="2" charset="-122"/>
                        </a:rPr>
                        <a:t>94 </a:t>
                      </a:r>
                      <a:r>
                        <a:rPr lang="en-GB" sz="1400" b="1" i="0" u="none" strike="noStrike" dirty="0">
                          <a:solidFill>
                            <a:schemeClr val="tx1"/>
                          </a:solidFill>
                          <a:effectLst/>
                          <a:latin typeface="Arial" pitchFamily="34" charset="0"/>
                          <a:cs typeface="Arial" pitchFamily="34" charset="0"/>
                        </a:rPr>
                        <a:t>(2016) </a:t>
                      </a:r>
                      <a:r>
                        <a:rPr lang="en-GB" sz="1400" b="1" i="0" u="none" strike="noStrike" kern="1200" baseline="30000" dirty="0">
                          <a:solidFill>
                            <a:schemeClr val="tx1"/>
                          </a:solidFill>
                          <a:effectLst/>
                          <a:latin typeface="Arial" pitchFamily="34" charset="0"/>
                          <a:ea typeface="+mn-ea"/>
                          <a:cs typeface="Arial" pitchFamily="34" charset="0"/>
                        </a:rPr>
                        <a:t>3</a:t>
                      </a: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07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GB" sz="1400" b="1" i="0" u="none" strike="noStrike" dirty="0">
                          <a:solidFill>
                            <a:schemeClr val="tx1"/>
                          </a:solidFill>
                          <a:effectLst/>
                          <a:latin typeface="Arial" pitchFamily="34" charset="0"/>
                          <a:cs typeface="Arial" pitchFamily="34" charset="0"/>
                        </a:rPr>
                        <a:t>N/A</a:t>
                      </a:r>
                      <a:endParaRPr kumimoji="0" lang="en-US" sz="1400" b="1" i="0" u="none" strike="noStrike" cap="none" normalizeH="0" baseline="30000" dirty="0">
                        <a:ln>
                          <a:noFill/>
                        </a:ln>
                        <a:solidFill>
                          <a:schemeClr val="tx1"/>
                        </a:solidFill>
                        <a:effectLst/>
                        <a:latin typeface="Arial" charset="0"/>
                        <a:ea typeface="SimSun" pitchFamily="2" charset="-122"/>
                      </a:endParaRP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07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Crude birth rate (births per 1,000 population)</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7.9 </a:t>
                      </a:r>
                      <a:r>
                        <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(2015) </a:t>
                      </a:r>
                      <a:r>
                        <a:rPr kumimoji="0" lang="en-GB" sz="1400" b="1" i="0" u="none" strike="noStrike" kern="1200" cap="none" spc="0" normalizeH="0" baseline="30000" noProof="0" dirty="0">
                          <a:ln>
                            <a:noFill/>
                          </a:ln>
                          <a:solidFill>
                            <a:schemeClr val="tx1"/>
                          </a:solidFill>
                          <a:effectLst/>
                          <a:uLnTx/>
                          <a:uFillTx/>
                          <a:latin typeface="Arial" pitchFamily="34" charset="0"/>
                          <a:ea typeface="+mn-ea"/>
                          <a:cs typeface="Arial" pitchFamily="34" charset="0"/>
                        </a:rPr>
                        <a:t>3</a:t>
                      </a:r>
                      <a:endParaRPr kumimoji="0" lang="en-US" sz="1400" b="1" i="0" u="none" strike="noStrike" cap="none" normalizeH="0" baseline="30000" dirty="0">
                        <a:ln>
                          <a:noFill/>
                        </a:ln>
                        <a:solidFill>
                          <a:schemeClr val="tx1"/>
                        </a:solidFill>
                        <a:effectLst/>
                        <a:latin typeface="Arial" charset="0"/>
                        <a:ea typeface="SimSun" pitchFamily="2" charset="-122"/>
                      </a:endParaRP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07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Under-5 mortality rate (per 1,000 live births)</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2.7 </a:t>
                      </a:r>
                      <a:r>
                        <a:rPr lang="en-GB" sz="1400" b="1" i="0" u="none" strike="noStrike" dirty="0">
                          <a:solidFill>
                            <a:schemeClr val="tx1"/>
                          </a:solidFill>
                          <a:effectLst/>
                          <a:latin typeface="Arial" pitchFamily="34" charset="0"/>
                          <a:cs typeface="Arial" pitchFamily="34" charset="0"/>
                        </a:rPr>
                        <a:t>(2015)</a:t>
                      </a:r>
                      <a:r>
                        <a:rPr lang="en-GB" sz="1400" b="1" i="0" u="none" strike="noStrike" baseline="30000" dirty="0">
                          <a:solidFill>
                            <a:schemeClr val="tx1"/>
                          </a:solidFill>
                          <a:effectLst/>
                          <a:latin typeface="Arial" pitchFamily="34" charset="0"/>
                          <a:cs typeface="Arial" pitchFamily="34" charset="0"/>
                        </a:rPr>
                        <a:t> 2</a:t>
                      </a:r>
                      <a:endParaRPr kumimoji="0" lang="en-US" sz="1400" b="1" i="0" u="none" strike="noStrike" cap="none" normalizeH="0" baseline="30000" dirty="0">
                        <a:ln>
                          <a:noFill/>
                        </a:ln>
                        <a:solidFill>
                          <a:schemeClr val="tx1"/>
                        </a:solidFill>
                        <a:effectLst/>
                        <a:latin typeface="Arial" charset="0"/>
                        <a:ea typeface="SimSun" pitchFamily="2" charset="-122"/>
                      </a:endParaRP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07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Human development index (HDI) - Rank/Value</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kumimoji="0" lang="en-US" sz="1400" b="1" i="0" u="none" strike="noStrike" cap="none" normalizeH="0" baseline="0" dirty="0">
                          <a:ln>
                            <a:noFill/>
                          </a:ln>
                          <a:solidFill>
                            <a:schemeClr val="tx1"/>
                          </a:solidFill>
                          <a:effectLst/>
                          <a:latin typeface="Arial" charset="0"/>
                          <a:ea typeface="SimSun" pitchFamily="2" charset="-122"/>
                        </a:rPr>
                        <a:t>17/0.903 </a:t>
                      </a:r>
                      <a:r>
                        <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(2015)</a:t>
                      </a:r>
                      <a:r>
                        <a:rPr kumimoji="0" lang="en-GB" sz="1400" b="1" i="0" u="none" strike="noStrike" kern="1200" cap="none" spc="0" normalizeH="0" baseline="30000" noProof="0" dirty="0">
                          <a:ln>
                            <a:noFill/>
                          </a:ln>
                          <a:solidFill>
                            <a:schemeClr val="tx1"/>
                          </a:solidFill>
                          <a:effectLst/>
                          <a:uLnTx/>
                          <a:uFillTx/>
                          <a:latin typeface="Arial" pitchFamily="34" charset="0"/>
                          <a:ea typeface="+mn-ea"/>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07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81/87 </a:t>
                      </a:r>
                      <a:r>
                        <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(2017)</a:t>
                      </a:r>
                      <a:r>
                        <a:rPr kumimoji="0" lang="en-GB" sz="1400" b="1" i="0" u="none" strike="noStrike" kern="1200" cap="none" spc="0" normalizeH="0" baseline="30000" noProof="0" dirty="0">
                          <a:ln>
                            <a:noFill/>
                          </a:ln>
                          <a:solidFill>
                            <a:schemeClr val="tx1"/>
                          </a:solidFill>
                          <a:effectLst/>
                          <a:uLnTx/>
                          <a:uFillTx/>
                          <a:latin typeface="Arial" pitchFamily="34" charset="0"/>
                          <a:ea typeface="+mn-ea"/>
                          <a:cs typeface="Arial" pitchFamily="34" charset="0"/>
                        </a:rPr>
                        <a:t> 6</a:t>
                      </a:r>
                      <a:endParaRPr kumimoji="0" lang="en-US" sz="1400" b="1" i="0" u="none" strike="noStrike" cap="none" normalizeH="0" baseline="30000" dirty="0">
                        <a:ln>
                          <a:noFill/>
                        </a:ln>
                        <a:solidFill>
                          <a:schemeClr val="tx1"/>
                        </a:solidFill>
                        <a:effectLst/>
                        <a:latin typeface="Arial" charset="0"/>
                        <a:ea typeface="SimSun" pitchFamily="2" charset="-122"/>
                      </a:endParaRP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07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Adult literacy rate (%)</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N/A</a:t>
                      </a: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807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1.00 </a:t>
                      </a:r>
                      <a:r>
                        <a:rPr lang="en-GB" sz="1400" b="1" i="0" u="none" strike="noStrike" dirty="0">
                          <a:solidFill>
                            <a:schemeClr val="tx1"/>
                          </a:solidFill>
                          <a:effectLst/>
                          <a:latin typeface="Arial" pitchFamily="34" charset="0"/>
                          <a:cs typeface="Arial" pitchFamily="34" charset="0"/>
                        </a:rPr>
                        <a:t>(2014)</a:t>
                      </a:r>
                      <a:r>
                        <a:rPr lang="en-GB" sz="1400" b="1" i="0" u="none" strike="noStrike" baseline="30000" dirty="0">
                          <a:solidFill>
                            <a:schemeClr val="tx1"/>
                          </a:solidFill>
                          <a:effectLst/>
                          <a:latin typeface="Arial" pitchFamily="34" charset="0"/>
                          <a:cs typeface="Arial" pitchFamily="34" charset="0"/>
                        </a:rPr>
                        <a:t> 3</a:t>
                      </a:r>
                      <a:endParaRPr kumimoji="0" lang="en-US" sz="1400" b="1" i="0" u="none" strike="noStrike" cap="none" normalizeH="0" baseline="30000" dirty="0">
                        <a:ln>
                          <a:noFill/>
                        </a:ln>
                        <a:solidFill>
                          <a:schemeClr val="tx1"/>
                        </a:solidFill>
                        <a:effectLst/>
                        <a:latin typeface="Arial" charset="0"/>
                        <a:ea typeface="SimSun" pitchFamily="2" charset="-122"/>
                      </a:endParaRPr>
                    </a:p>
                  </a:txBody>
                  <a:tcPr marT="45721" marB="45721"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07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charset="0"/>
                          <a:ea typeface="SimSun" pitchFamily="2" charset="-122"/>
                        </a:rPr>
                        <a:t>41,470 </a:t>
                      </a:r>
                      <a:r>
                        <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(2016)</a:t>
                      </a:r>
                      <a:r>
                        <a:rPr kumimoji="0" lang="en-GB" sz="1400" b="1" i="0" u="none" strike="noStrike" kern="1200" cap="none" spc="0" normalizeH="0" baseline="30000" noProof="0" dirty="0">
                          <a:ln>
                            <a:noFill/>
                          </a:ln>
                          <a:solidFill>
                            <a:schemeClr val="tx1"/>
                          </a:solidFill>
                          <a:effectLst/>
                          <a:uLnTx/>
                          <a:uFillTx/>
                          <a:latin typeface="Arial" pitchFamily="34" charset="0"/>
                          <a:ea typeface="+mn-ea"/>
                          <a:cs typeface="Arial" pitchFamily="34" charset="0"/>
                        </a:rPr>
                        <a:t> 3</a:t>
                      </a:r>
                      <a:endPar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9624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baseline="0" dirty="0">
                          <a:solidFill>
                            <a:schemeClr val="tx1"/>
                          </a:solidFill>
                          <a:effectLst/>
                          <a:latin typeface="Arial" pitchFamily="34" charset="0"/>
                          <a:cs typeface="Arial" pitchFamily="34" charset="0"/>
                        </a:rPr>
                        <a:t> </a:t>
                      </a:r>
                      <a:r>
                        <a:rPr lang="en-GB" sz="1400" b="1" i="0" u="none" strike="noStrike" dirty="0">
                          <a:solidFill>
                            <a:schemeClr val="tx1"/>
                          </a:solidFill>
                          <a:effectLst/>
                          <a:latin typeface="Arial" pitchFamily="34" charset="0"/>
                          <a:cs typeface="Arial" pitchFamily="34" charset="0"/>
                        </a:rPr>
                        <a:t>3,727 (2014)</a:t>
                      </a:r>
                      <a:r>
                        <a:rPr lang="en-GB" sz="1400" b="1" i="0" u="none" strike="noStrike" baseline="30000" dirty="0">
                          <a:solidFill>
                            <a:schemeClr val="tx1"/>
                          </a:solidFill>
                          <a:effectLst/>
                          <a:latin typeface="Arial" pitchFamily="34" charset="0"/>
                          <a:cs typeface="Arial" pitchFamily="34" charset="0"/>
                        </a:rPr>
                        <a:t> 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177498"/>
            <a:ext cx="12192000" cy="707886"/>
          </a:xfrm>
          <a:prstGeom prst="rect">
            <a:avLst/>
          </a:prstGeom>
        </p:spPr>
        <p:txBody>
          <a:bodyPr wrap="square">
            <a:spAutoFit/>
          </a:bodyPr>
          <a:lstStyle/>
          <a:p>
            <a:pPr fontAlgn="base">
              <a:spcBef>
                <a:spcPct val="0"/>
              </a:spcBef>
              <a:spcAft>
                <a:spcPct val="0"/>
              </a:spcAft>
            </a:pPr>
            <a:r>
              <a:rPr lang="en-US" sz="800" dirty="0">
                <a:ea typeface="ＭＳ Ｐゴシック" charset="0"/>
                <a:cs typeface="Cordia New" charset="0"/>
              </a:rPr>
              <a:t>Sources: Prepared by www.aidsdatahub.org based on 1. United Nations, Department of Economic and Social Affairs, Population Division (2017). World Population Prospects: The 2017 Revision, DVD Edition; 2. WHO. (2017). World Health Statistics 2017: Monitoring Health for the SDGs; 3. World Bank. World Data Bank: World Development Indicators &amp; Global Development Finance. Retrieved November 2017, from http://data.worldbank.org; 4. UNSD. (2017). Millennium Development Goals Database -  Antenatal Care Coverage  Retrieved November 2017, from http://data.un.org/Data.aspx?q=Antenatal+care+coverage&amp;d=WHO&amp;f=MEASURE_CODE%3aWHS4_111; 5. UNDP. (2017). Human Development Report 2016; 6. UNFPA. (2017). State of World Population 2017: Reproductive Health and Rights in an Age of Inequality and 7. WHO. (2017). Global Health Observatory Indicator Views: Per Capita Total Expenditure on Health (PPP int. $) (Health Systems), Retrieved November 2017, from http://apps.who.int/gho/data/view.main.HEALTHEXPCAPVNM?lang=en</a:t>
            </a:r>
            <a:endParaRPr lang="en-GB" sz="800" dirty="0">
              <a:ea typeface="ＭＳ Ｐゴシック" charset="0"/>
              <a:cs typeface="Cordia New" charset="0"/>
            </a:endParaRPr>
          </a:p>
        </p:txBody>
      </p:sp>
    </p:spTree>
    <p:extLst>
      <p:ext uri="{BB962C8B-B14F-4D97-AF65-F5344CB8AC3E}">
        <p14:creationId xmlns:p14="http://schemas.microsoft.com/office/powerpoint/2010/main" val="1090334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628800"/>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2487992" y="3968472"/>
            <a:ext cx="8418794" cy="1188720"/>
            <a:chOff x="2466326" y="3968472"/>
            <a:chExt cx="8418794" cy="1188720"/>
          </a:xfrm>
        </p:grpSpPr>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0" name="TextBox 162">
            <a:extLst>
              <a:ext uri="{FF2B5EF4-FFF2-40B4-BE49-F238E27FC236}">
                <a16:creationId xmlns:a16="http://schemas.microsoft.com/office/drawing/2014/main" id="{CFF9FA44-A646-4DF8-AE9F-F6FB7EE3B872}"/>
              </a:ext>
            </a:extLst>
          </p:cNvPr>
          <p:cNvSpPr txBox="1"/>
          <p:nvPr/>
        </p:nvSpPr>
        <p:spPr>
          <a:xfrm>
            <a:off x="5940450" y="4225415"/>
            <a:ext cx="1470544" cy="69600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 INFORMATION AVAILABLE</a:t>
            </a:r>
          </a:p>
        </p:txBody>
      </p:sp>
      <p:sp>
        <p:nvSpPr>
          <p:cNvPr id="18" name="TextBox 162">
            <a:extLst>
              <a:ext uri="{FF2B5EF4-FFF2-40B4-BE49-F238E27FC236}">
                <a16:creationId xmlns:a16="http://schemas.microsoft.com/office/drawing/2014/main" id="{F93AC11C-6F55-4847-A058-CCAFE47C3BF7}"/>
              </a:ext>
            </a:extLst>
          </p:cNvPr>
          <p:cNvSpPr txBox="1"/>
          <p:nvPr/>
        </p:nvSpPr>
        <p:spPr>
          <a:xfrm>
            <a:off x="398648" y="4224094"/>
            <a:ext cx="1470544" cy="69600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 INFORMATION AVAILABLE</a:t>
            </a:r>
          </a:p>
        </p:txBody>
      </p:sp>
      <p:sp>
        <p:nvSpPr>
          <p:cNvPr id="21" name="TextBox 162">
            <a:extLst>
              <a:ext uri="{FF2B5EF4-FFF2-40B4-BE49-F238E27FC236}">
                <a16:creationId xmlns:a16="http://schemas.microsoft.com/office/drawing/2014/main" id="{9B599D04-B206-442C-9492-509696E92C73}"/>
              </a:ext>
            </a:extLst>
          </p:cNvPr>
          <p:cNvSpPr txBox="1"/>
          <p:nvPr/>
        </p:nvSpPr>
        <p:spPr>
          <a:xfrm>
            <a:off x="7663729" y="4193095"/>
            <a:ext cx="1470544" cy="69600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 INFORMATION AVAILABLE</a:t>
            </a:r>
          </a:p>
        </p:txBody>
      </p:sp>
      <p:sp>
        <p:nvSpPr>
          <p:cNvPr id="4" name="Rectangle 3">
            <a:extLst>
              <a:ext uri="{FF2B5EF4-FFF2-40B4-BE49-F238E27FC236}">
                <a16:creationId xmlns:a16="http://schemas.microsoft.com/office/drawing/2014/main" id="{D4BBD28A-3819-DED9-4192-31715997DCDD}"/>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22290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8E345B0-69B9-40B8-8C32-BE3835EB8EAA}" type="slidenum">
              <a:rPr lang="th-TH" smtClean="0"/>
              <a:pPr>
                <a:defRPr/>
              </a:pPr>
              <a:t>31</a:t>
            </a:fld>
            <a:endParaRPr lang="th-TH" dirty="0"/>
          </a:p>
        </p:txBody>
      </p:sp>
      <p:sp>
        <p:nvSpPr>
          <p:cNvPr id="62467" name="Rectangle 2"/>
          <p:cNvSpPr txBox="1">
            <a:spLocks noChangeArrowheads="1"/>
          </p:cNvSpPr>
          <p:nvPr/>
        </p:nvSpPr>
        <p:spPr bwMode="auto">
          <a:xfrm>
            <a:off x="1981200" y="2074863"/>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sz="5400">
              <a:solidFill>
                <a:srgbClr val="C00000"/>
              </a:solidFill>
            </a:endParaRPr>
          </a:p>
          <a:p>
            <a:pPr algn="ctr" eaLnBrk="1" hangingPunct="1">
              <a:spcBef>
                <a:spcPct val="20000"/>
              </a:spcBef>
            </a:pPr>
            <a:r>
              <a:rPr lang="en-US" sz="2000">
                <a:solidFill>
                  <a:srgbClr val="C00000"/>
                </a:solidFill>
              </a:rPr>
              <a:t>slides compiled by </a:t>
            </a:r>
            <a:r>
              <a:rPr lang="en-US" sz="2000" u="sng">
                <a:solidFill>
                  <a:srgbClr val="C00000"/>
                </a:solidFill>
                <a:hlinkClick r:id="rId2"/>
              </a:rPr>
              <a:t>www.aidsdatahub.org</a:t>
            </a:r>
            <a:endParaRPr lang="en-US" sz="2000" i="1">
              <a:solidFill>
                <a:srgbClr val="C00000"/>
              </a:solidFill>
            </a:endParaRPr>
          </a:p>
          <a:p>
            <a:pPr algn="ctr" eaLnBrk="1" hangingPunct="1">
              <a:spcBef>
                <a:spcPct val="20000"/>
              </a:spcBef>
            </a:pPr>
            <a:endParaRPr lang="en-US" sz="20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rPr>
              <a:t>Please acknowledge </a:t>
            </a:r>
            <a:r>
              <a:rPr lang="en-US" sz="1400" i="1">
                <a:solidFill>
                  <a:srgbClr val="C00000"/>
                </a:solidFill>
                <a:hlinkClick r:id="rId2"/>
              </a:rPr>
              <a:t>www.aidsdatahub.org</a:t>
            </a:r>
            <a:r>
              <a:rPr lang="en-US" sz="1400" i="1">
                <a:solidFill>
                  <a:srgbClr val="C00000"/>
                </a:solidFill>
              </a:rPr>
              <a:t> if slides are lifted directly from this site</a:t>
            </a:r>
            <a:endParaRPr lang="en-US" sz="140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epidemiological status</a:t>
            </a:r>
            <a:endParaRPr lang="th-TH" sz="5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93037" y="157161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Reported number of HIV and AIDS cases,1985 - 2022</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CECBF169-9795-43D4-B398-90B95C53A590}" type="slidenum">
              <a:rPr lang="th-TH" smtClean="0"/>
              <a:pPr>
                <a:defRPr/>
              </a:pPr>
              <a:t>5</a:t>
            </a:fld>
            <a:endParaRPr lang="th-TH" dirty="0"/>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1865959487"/>
              </p:ext>
            </p:extLst>
          </p:nvPr>
        </p:nvGraphicFramePr>
        <p:xfrm>
          <a:off x="407368" y="2159716"/>
          <a:ext cx="11089232"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A9958A35-91CE-1E8C-6B28-F825B18861C8}"/>
              </a:ext>
            </a:extLst>
          </p:cNvPr>
          <p:cNvSpPr>
            <a:spLocks noChangeArrowheads="1"/>
          </p:cNvSpPr>
          <p:nvPr/>
        </p:nvSpPr>
        <p:spPr bwMode="auto">
          <a:xfrm>
            <a:off x="17663" y="6488668"/>
            <a:ext cx="1104688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4"/>
              </a:rPr>
              <a:t>www.aidsdatahub.org</a:t>
            </a:r>
            <a:r>
              <a:rPr lang="en-US" sz="1000" dirty="0"/>
              <a:t> based on Japan Ministry of Health, Labor and Welfare, Health and Environmental Hygiene Bureau, Infectious Disease Control Department, Infectious Disease Control Division, AIDS Control Promotion Office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93037" y="157161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Reported number of HIV cases by gender, 1985 - 2022</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CECBF169-9795-43D4-B398-90B95C53A590}" type="slidenum">
              <a:rPr lang="th-TH" smtClean="0"/>
              <a:pPr>
                <a:defRPr/>
              </a:pPr>
              <a:t>6</a:t>
            </a:fld>
            <a:endParaRPr lang="th-TH" dirty="0"/>
          </a:p>
        </p:txBody>
      </p:sp>
      <p:graphicFrame>
        <p:nvGraphicFramePr>
          <p:cNvPr id="6" name="Chart 5">
            <a:extLst>
              <a:ext uri="{FF2B5EF4-FFF2-40B4-BE49-F238E27FC236}">
                <a16:creationId xmlns:a16="http://schemas.microsoft.com/office/drawing/2014/main" id="{00000000-0008-0000-0100-000003000000}"/>
              </a:ext>
            </a:extLst>
          </p:cNvPr>
          <p:cNvGraphicFramePr>
            <a:graphicFrameLocks noGrp="1"/>
          </p:cNvGraphicFramePr>
          <p:nvPr>
            <p:extLst>
              <p:ext uri="{D42A27DB-BD31-4B8C-83A1-F6EECF244321}">
                <p14:modId xmlns:p14="http://schemas.microsoft.com/office/powerpoint/2010/main" val="1212431980"/>
              </p:ext>
            </p:extLst>
          </p:nvPr>
        </p:nvGraphicFramePr>
        <p:xfrm>
          <a:off x="883920" y="2075612"/>
          <a:ext cx="1042416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62EEEA88-8110-493C-B11C-C5C60E5E7DF9}"/>
              </a:ext>
            </a:extLst>
          </p:cNvPr>
          <p:cNvSpPr>
            <a:spLocks noChangeArrowheads="1"/>
          </p:cNvSpPr>
          <p:nvPr/>
        </p:nvSpPr>
        <p:spPr bwMode="auto">
          <a:xfrm>
            <a:off x="17663" y="6488668"/>
            <a:ext cx="1104688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4"/>
              </a:rPr>
              <a:t>www.aidsdatahub.org</a:t>
            </a:r>
            <a:r>
              <a:rPr lang="en-US" sz="1000" dirty="0"/>
              <a:t> based on Japan Ministry of Health, Labor and Welfare, Health and Environmental Hygiene Bureau, Infectious Disease Control Department, Infectious Disease Control Division, AIDS Control Promotion Office</a:t>
            </a:r>
          </a:p>
        </p:txBody>
      </p:sp>
    </p:spTree>
    <p:extLst>
      <p:ext uri="{BB962C8B-B14F-4D97-AF65-F5344CB8AC3E}">
        <p14:creationId xmlns:p14="http://schemas.microsoft.com/office/powerpoint/2010/main" val="64548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93037" y="157161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Reported number of AIDS cases by gender,1985 – 2022</a:t>
            </a: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CECBF169-9795-43D4-B398-90B95C53A590}" type="slidenum">
              <a:rPr lang="th-TH" smtClean="0"/>
              <a:pPr>
                <a:defRPr/>
              </a:pPr>
              <a:t>7</a:t>
            </a:fld>
            <a:endParaRPr lang="th-TH" dirty="0"/>
          </a:p>
        </p:txBody>
      </p:sp>
      <p:graphicFrame>
        <p:nvGraphicFramePr>
          <p:cNvPr id="6" name="Chart 5">
            <a:extLst>
              <a:ext uri="{FF2B5EF4-FFF2-40B4-BE49-F238E27FC236}">
                <a16:creationId xmlns:a16="http://schemas.microsoft.com/office/drawing/2014/main" id="{00000000-0008-0000-0200-000003000000}"/>
              </a:ext>
            </a:extLst>
          </p:cNvPr>
          <p:cNvGraphicFramePr>
            <a:graphicFrameLocks noGrp="1"/>
          </p:cNvGraphicFramePr>
          <p:nvPr>
            <p:extLst>
              <p:ext uri="{D42A27DB-BD31-4B8C-83A1-F6EECF244321}">
                <p14:modId xmlns:p14="http://schemas.microsoft.com/office/powerpoint/2010/main" val="287304032"/>
              </p:ext>
            </p:extLst>
          </p:nvPr>
        </p:nvGraphicFramePr>
        <p:xfrm>
          <a:off x="883920" y="2249403"/>
          <a:ext cx="1042416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B0F1BCE2-280C-0553-CE71-458AE0F00B96}"/>
              </a:ext>
            </a:extLst>
          </p:cNvPr>
          <p:cNvSpPr>
            <a:spLocks noChangeArrowheads="1"/>
          </p:cNvSpPr>
          <p:nvPr/>
        </p:nvSpPr>
        <p:spPr bwMode="auto">
          <a:xfrm>
            <a:off x="17663" y="6488668"/>
            <a:ext cx="1104688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4"/>
              </a:rPr>
              <a:t>www.aidsdatahub.org</a:t>
            </a:r>
            <a:r>
              <a:rPr lang="en-US" sz="1000" dirty="0"/>
              <a:t> based on Japan Ministry of Health, Labor and Welfare, Health and Environmental Hygiene Bureau, Infectious Disease Control Department, Infectious Disease Control Division, AIDS Control Promotion Office</a:t>
            </a:r>
          </a:p>
        </p:txBody>
      </p:sp>
    </p:spTree>
    <p:extLst>
      <p:ext uri="{BB962C8B-B14F-4D97-AF65-F5344CB8AC3E}">
        <p14:creationId xmlns:p14="http://schemas.microsoft.com/office/powerpoint/2010/main" val="156398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63352" y="1484784"/>
            <a:ext cx="11449272" cy="7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Distribution of cumulative HIV and AIDS cases (among Japanese and foreign nationalities) by gender, 1985 - 2022</a:t>
            </a:r>
          </a:p>
        </p:txBody>
      </p:sp>
      <p:sp>
        <p:nvSpPr>
          <p:cNvPr id="3" name="Slide Number Placeholder 2"/>
          <p:cNvSpPr>
            <a:spLocks noGrp="1"/>
          </p:cNvSpPr>
          <p:nvPr>
            <p:ph type="sldNum" sz="quarter" idx="10"/>
          </p:nvPr>
        </p:nvSpPr>
        <p:spPr/>
        <p:txBody>
          <a:bodyPr/>
          <a:lstStyle/>
          <a:p>
            <a:pPr>
              <a:defRPr/>
            </a:pPr>
            <a:fld id="{CECBF169-9795-43D4-B398-90B95C53A590}" type="slidenum">
              <a:rPr lang="th-TH" smtClean="0"/>
              <a:pPr>
                <a:defRPr/>
              </a:pPr>
              <a:t>8</a:t>
            </a:fld>
            <a:endParaRPr lang="th-TH" dirty="0"/>
          </a:p>
        </p:txBody>
      </p:sp>
      <p:grpSp>
        <p:nvGrpSpPr>
          <p:cNvPr id="2" name="Group 1">
            <a:extLst>
              <a:ext uri="{FF2B5EF4-FFF2-40B4-BE49-F238E27FC236}">
                <a16:creationId xmlns:a16="http://schemas.microsoft.com/office/drawing/2014/main" id="{59C2B079-3750-4D42-8C54-C7236B07E3A4}"/>
              </a:ext>
            </a:extLst>
          </p:cNvPr>
          <p:cNvGrpSpPr/>
          <p:nvPr/>
        </p:nvGrpSpPr>
        <p:grpSpPr>
          <a:xfrm>
            <a:off x="813876" y="2599690"/>
            <a:ext cx="10898748" cy="3566160"/>
            <a:chOff x="473348" y="2599690"/>
            <a:chExt cx="10898748" cy="3566160"/>
          </a:xfrm>
        </p:grpSpPr>
        <p:graphicFrame>
          <p:nvGraphicFramePr>
            <p:cNvPr id="8" name="Chart 7">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902014006"/>
                </p:ext>
              </p:extLst>
            </p:nvPr>
          </p:nvGraphicFramePr>
          <p:xfrm>
            <a:off x="473348" y="2599690"/>
            <a:ext cx="5852160" cy="3566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2167489230"/>
                </p:ext>
              </p:extLst>
            </p:nvPr>
          </p:nvGraphicFramePr>
          <p:xfrm>
            <a:off x="5519936" y="2599690"/>
            <a:ext cx="5852160" cy="3566160"/>
          </p:xfrm>
          <a:graphic>
            <a:graphicData uri="http://schemas.openxmlformats.org/drawingml/2006/chart">
              <c:chart xmlns:c="http://schemas.openxmlformats.org/drawingml/2006/chart" xmlns:r="http://schemas.openxmlformats.org/officeDocument/2006/relationships" r:id="rId4"/>
            </a:graphicData>
          </a:graphic>
        </p:graphicFrame>
      </p:grpSp>
      <p:sp>
        <p:nvSpPr>
          <p:cNvPr id="5" name="TextBox 4">
            <a:extLst>
              <a:ext uri="{FF2B5EF4-FFF2-40B4-BE49-F238E27FC236}">
                <a16:creationId xmlns:a16="http://schemas.microsoft.com/office/drawing/2014/main" id="{C69EB48B-CD33-10D2-6D83-4BBC24E5471D}"/>
              </a:ext>
            </a:extLst>
          </p:cNvPr>
          <p:cNvSpPr txBox="1"/>
          <p:nvPr/>
        </p:nvSpPr>
        <p:spPr>
          <a:xfrm>
            <a:off x="7070692" y="3802395"/>
            <a:ext cx="3431704" cy="1138773"/>
          </a:xfrm>
          <a:prstGeom prst="rect">
            <a:avLst/>
          </a:prstGeom>
          <a:noFill/>
        </p:spPr>
        <p:txBody>
          <a:bodyPr wrap="square">
            <a:spAutoFit/>
          </a:bodyPr>
          <a:lstStyle/>
          <a:p>
            <a:pPr algn="ctr"/>
            <a:r>
              <a:rPr lang="en-US" sz="3600" b="1" dirty="0">
                <a:solidFill>
                  <a:srgbClr val="FF0000"/>
                </a:solidFill>
              </a:rPr>
              <a:t>10 558</a:t>
            </a:r>
            <a:r>
              <a:rPr lang="en-US" sz="2400" dirty="0"/>
              <a:t> </a:t>
            </a:r>
          </a:p>
          <a:p>
            <a:pPr algn="ctr"/>
            <a:r>
              <a:rPr lang="en-US" sz="1600" dirty="0"/>
              <a:t>cumulative AIDS cases </a:t>
            </a:r>
          </a:p>
          <a:p>
            <a:pPr algn="ctr"/>
            <a:r>
              <a:rPr lang="en-US" sz="1600" dirty="0"/>
              <a:t>as of 2022</a:t>
            </a:r>
            <a:endParaRPr lang="en-US" sz="1800" dirty="0"/>
          </a:p>
        </p:txBody>
      </p:sp>
      <p:sp>
        <p:nvSpPr>
          <p:cNvPr id="6" name="TextBox 5">
            <a:extLst>
              <a:ext uri="{FF2B5EF4-FFF2-40B4-BE49-F238E27FC236}">
                <a16:creationId xmlns:a16="http://schemas.microsoft.com/office/drawing/2014/main" id="{56726829-27CB-664D-39D1-1F8EB2339217}"/>
              </a:ext>
            </a:extLst>
          </p:cNvPr>
          <p:cNvSpPr txBox="1"/>
          <p:nvPr/>
        </p:nvSpPr>
        <p:spPr>
          <a:xfrm>
            <a:off x="1487488" y="3802395"/>
            <a:ext cx="3431704" cy="1138773"/>
          </a:xfrm>
          <a:prstGeom prst="rect">
            <a:avLst/>
          </a:prstGeom>
          <a:noFill/>
        </p:spPr>
        <p:txBody>
          <a:bodyPr wrap="square">
            <a:spAutoFit/>
          </a:bodyPr>
          <a:lstStyle/>
          <a:p>
            <a:pPr algn="ctr"/>
            <a:r>
              <a:rPr lang="en-US" sz="3600" b="1" dirty="0">
                <a:solidFill>
                  <a:srgbClr val="FF0000"/>
                </a:solidFill>
              </a:rPr>
              <a:t>23 863</a:t>
            </a:r>
            <a:r>
              <a:rPr lang="en-US" sz="2400" dirty="0"/>
              <a:t> </a:t>
            </a:r>
          </a:p>
          <a:p>
            <a:pPr algn="ctr"/>
            <a:r>
              <a:rPr lang="en-US" sz="1600" dirty="0"/>
              <a:t>cumulative HIV cases </a:t>
            </a:r>
          </a:p>
          <a:p>
            <a:pPr algn="ctr"/>
            <a:r>
              <a:rPr lang="en-US" sz="1600" dirty="0"/>
              <a:t>as of 2022</a:t>
            </a:r>
            <a:endParaRPr lang="en-US" sz="1800" dirty="0"/>
          </a:p>
        </p:txBody>
      </p:sp>
      <p:sp>
        <p:nvSpPr>
          <p:cNvPr id="10" name="Rectangle 9">
            <a:extLst>
              <a:ext uri="{FF2B5EF4-FFF2-40B4-BE49-F238E27FC236}">
                <a16:creationId xmlns:a16="http://schemas.microsoft.com/office/drawing/2014/main" id="{E8A833D5-3DF0-EC64-359D-694A21762FCF}"/>
              </a:ext>
            </a:extLst>
          </p:cNvPr>
          <p:cNvSpPr>
            <a:spLocks noChangeArrowheads="1"/>
          </p:cNvSpPr>
          <p:nvPr/>
        </p:nvSpPr>
        <p:spPr bwMode="auto">
          <a:xfrm>
            <a:off x="17663" y="6488668"/>
            <a:ext cx="1104688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5"/>
              </a:rPr>
              <a:t>www.aidsdatahub.org</a:t>
            </a:r>
            <a:r>
              <a:rPr lang="en-US" sz="1000" dirty="0"/>
              <a:t> based on Japan Ministry of Health, Labor and Welfare, Health and Environmental Hygiene Bureau, Infectious Disease Control Department, Infectious Disease Control Division, AIDS Control Promotion Office</a:t>
            </a:r>
          </a:p>
        </p:txBody>
      </p:sp>
    </p:spTree>
    <p:extLst>
      <p:ext uri="{BB962C8B-B14F-4D97-AF65-F5344CB8AC3E}">
        <p14:creationId xmlns:p14="http://schemas.microsoft.com/office/powerpoint/2010/main" val="380119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63352" y="1517294"/>
            <a:ext cx="1152128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Distribution of cumulative HIV cases by mode of transmission,  1985 –2022</a:t>
            </a:r>
          </a:p>
        </p:txBody>
      </p:sp>
      <p:sp>
        <p:nvSpPr>
          <p:cNvPr id="3" name="Slide Number Placeholder 2"/>
          <p:cNvSpPr>
            <a:spLocks noGrp="1"/>
          </p:cNvSpPr>
          <p:nvPr>
            <p:ph type="sldNum" sz="quarter" idx="10"/>
          </p:nvPr>
        </p:nvSpPr>
        <p:spPr/>
        <p:txBody>
          <a:bodyPr/>
          <a:lstStyle/>
          <a:p>
            <a:pPr>
              <a:defRPr/>
            </a:pPr>
            <a:fld id="{CECBF169-9795-43D4-B398-90B95C53A590}" type="slidenum">
              <a:rPr lang="th-TH" smtClean="0"/>
              <a:pPr>
                <a:defRPr/>
              </a:pPr>
              <a:t>9</a:t>
            </a:fld>
            <a:endParaRPr lang="th-TH" dirty="0"/>
          </a:p>
        </p:txBody>
      </p:sp>
      <p:sp>
        <p:nvSpPr>
          <p:cNvPr id="2" name="TextBox 1">
            <a:extLst>
              <a:ext uri="{FF2B5EF4-FFF2-40B4-BE49-F238E27FC236}">
                <a16:creationId xmlns:a16="http://schemas.microsoft.com/office/drawing/2014/main" id="{99EF2B2A-2BAB-4236-B359-96DA17FF5FBD}"/>
              </a:ext>
            </a:extLst>
          </p:cNvPr>
          <p:cNvSpPr txBox="1"/>
          <p:nvPr/>
        </p:nvSpPr>
        <p:spPr>
          <a:xfrm>
            <a:off x="6744072" y="6003138"/>
            <a:ext cx="4327377" cy="415498"/>
          </a:xfrm>
          <a:prstGeom prst="rect">
            <a:avLst/>
          </a:prstGeom>
          <a:noFill/>
        </p:spPr>
        <p:txBody>
          <a:bodyPr wrap="square" rtlCol="0">
            <a:spAutoFit/>
          </a:bodyPr>
          <a:lstStyle/>
          <a:p>
            <a:r>
              <a:rPr lang="en-US" sz="1050" dirty="0"/>
              <a:t>* Others include cases of infection associated with blood transfusion, etc., and cases of multiple presumed infection routes.</a:t>
            </a:r>
          </a:p>
        </p:txBody>
      </p:sp>
      <p:graphicFrame>
        <p:nvGraphicFramePr>
          <p:cNvPr id="5" name="Chart 4">
            <a:extLst>
              <a:ext uri="{FF2B5EF4-FFF2-40B4-BE49-F238E27FC236}">
                <a16:creationId xmlns:a16="http://schemas.microsoft.com/office/drawing/2014/main" id="{6F391220-BD18-41F3-9E04-5D605B255D8E}"/>
              </a:ext>
            </a:extLst>
          </p:cNvPr>
          <p:cNvGraphicFramePr>
            <a:graphicFrameLocks/>
          </p:cNvGraphicFramePr>
          <p:nvPr>
            <p:extLst>
              <p:ext uri="{D42A27DB-BD31-4B8C-83A1-F6EECF244321}">
                <p14:modId xmlns:p14="http://schemas.microsoft.com/office/powerpoint/2010/main" val="1725560144"/>
              </p:ext>
            </p:extLst>
          </p:nvPr>
        </p:nvGraphicFramePr>
        <p:xfrm>
          <a:off x="1919536" y="2348880"/>
          <a:ext cx="7726680" cy="347238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5F210C18-E1F0-7C87-1B4D-BEFFBC2F89B3}"/>
              </a:ext>
            </a:extLst>
          </p:cNvPr>
          <p:cNvSpPr>
            <a:spLocks noChangeArrowheads="1"/>
          </p:cNvSpPr>
          <p:nvPr/>
        </p:nvSpPr>
        <p:spPr bwMode="auto">
          <a:xfrm>
            <a:off x="17663" y="6488668"/>
            <a:ext cx="1104688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4"/>
              </a:rPr>
              <a:t>www.aidsdatahub.org</a:t>
            </a:r>
            <a:r>
              <a:rPr lang="en-US" sz="1000" dirty="0"/>
              <a:t> based on Japan Ministry of Health, Labor and Welfare, Health and Environmental Hygiene Bureau, Infectious Disease Control Department, Infectious Disease Control Division, AIDS Control Promotion Office</a:t>
            </a:r>
          </a:p>
        </p:txBody>
      </p:sp>
    </p:spTree>
    <p:extLst>
      <p:ext uri="{BB962C8B-B14F-4D97-AF65-F5344CB8AC3E}">
        <p14:creationId xmlns:p14="http://schemas.microsoft.com/office/powerpoint/2010/main" val="1656656578"/>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6947</TotalTime>
  <Words>1841</Words>
  <Application>Microsoft Office PowerPoint</Application>
  <PresentationFormat>Widescreen</PresentationFormat>
  <Paragraphs>194</Paragraphs>
  <Slides>31</Slides>
  <Notes>13</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31</vt:i4>
      </vt:variant>
    </vt:vector>
  </HeadingPairs>
  <TitlesOfParts>
    <vt:vector size="52" baseType="lpstr">
      <vt:lpstr>ＭＳ Ｐゴシック</vt:lpstr>
      <vt:lpstr>SimSun</vt:lpstr>
      <vt:lpstr>Arial</vt:lpstr>
      <vt:lpstr>Calibri</vt:lpstr>
      <vt:lpstr>Cordia New</vt:lpstr>
      <vt:lpstr>Times New Roman</vt:lpstr>
      <vt:lpstr>1_Cover Design</vt:lpstr>
      <vt:lpstr>Layout</vt:lpstr>
      <vt:lpstr>Layout with Latest!</vt:lpstr>
      <vt:lpstr>1_Layout</vt:lpstr>
      <vt:lpstr>1_Layout with Latest!</vt:lpstr>
      <vt:lpstr>2_Layout</vt:lpstr>
      <vt:lpstr>2_Layout with Latest!</vt:lpstr>
      <vt:lpstr>3_Layout</vt:lpstr>
      <vt:lpstr>4_Layout</vt:lpstr>
      <vt:lpstr>5_Layout</vt:lpstr>
      <vt:lpstr>7_Layout</vt:lpstr>
      <vt:lpstr>8_Layout</vt:lpstr>
      <vt:lpstr>9_Layout</vt:lpstr>
      <vt:lpstr>10_Layout</vt:lpstr>
      <vt:lpstr>6_Layout</vt:lpstr>
      <vt:lpstr>Japan</vt:lpstr>
      <vt:lpstr>CONTENT</vt:lpstr>
      <vt:lpstr>BASIC SOCIO-DEMOGRAPHIC INDICATORS</vt:lpstr>
      <vt:lpstr>HIV prevalence and  epidemiological status</vt:lpstr>
      <vt:lpstr>Reported number of HIV and AIDS cases,1985 - 2022 </vt:lpstr>
      <vt:lpstr>Reported number of HIV cases by gender, 1985 - 2022 </vt:lpstr>
      <vt:lpstr>Reported number of AIDS cases by gender,1985 – 2022  </vt:lpstr>
      <vt:lpstr>Distribution of cumulative HIV and AIDS cases (among Japanese and foreign nationalities) by gender, 1985 - 2022</vt:lpstr>
      <vt:lpstr>Distribution of cumulative HIV cases by mode of transmission,  1985 –2022</vt:lpstr>
      <vt:lpstr>Distribution of cumulative AIDS cases by mode of transmission, 1985 –2022</vt:lpstr>
      <vt:lpstr>Annual reported HIV cases among Japanese by mode of transmission, 1990-2022</vt:lpstr>
      <vt:lpstr>Annual reported HIV cases among foreigners in Japan, 1990-2022</vt:lpstr>
      <vt:lpstr>Distribution of reported HIV cases by mode of transmission among Japanese, 1990-2022</vt:lpstr>
      <vt:lpstr>Distribution of reported HIV cases by mode of transmission among foreign nationalities in Japan,  1990-2022</vt:lpstr>
      <vt:lpstr>Distribution of reported HIV cases (among Japanese and foreign nationalities) by mode of transmission, 1987-2022</vt:lpstr>
      <vt:lpstr>Distribution of reported AIDS cases (among Japanese and foreign nationalities) by mode of transmission, 1985-2022</vt:lpstr>
      <vt:lpstr>HIV prevalence among key populations in Japan, 2015</vt:lpstr>
      <vt:lpstr>Risk behaviours</vt:lpstr>
      <vt:lpstr>Proportion of key populations who reported condom use at last sex, 2011-2015  </vt:lpstr>
      <vt:lpstr>Proportion of PWID who reported the use of sterile injecting equipment at the last injection, 2015  </vt:lpstr>
      <vt:lpstr>Number and proportion of young people (15-24) who had sex before the age of 15 by gender, 2004 </vt:lpstr>
      <vt:lpstr>Proportion of male and female aged 15-49 who reported having multiple sexual partnerships, 2009 and 2011</vt:lpstr>
      <vt:lpstr>Number and % of high school students who had sex with more than one partner in the last 12 months and reported condom use at last sex by gender, 2008 </vt:lpstr>
      <vt:lpstr>HIV expenditure</vt:lpstr>
      <vt:lpstr>Proportion of HIV spending by category, 2009-2011</vt:lpstr>
      <vt:lpstr>National response</vt:lpstr>
      <vt:lpstr>HIV testing and treatment cascade, 2018</vt:lpstr>
      <vt:lpstr>ART scale up, 2000-2018</vt:lpstr>
      <vt:lpstr>Proportion of key populations who received an HIV test in the last 12 months and knew the results, 2011-2015</vt:lpstr>
      <vt:lpstr>Punitive and discriminatory laws, 2022</vt:lpstr>
      <vt:lpstr>PowerPoint Presentation</vt:lpstr>
    </vt:vector>
  </TitlesOfParts>
  <Manager/>
  <Company>HIV and AIDS Data Hub for Asia-Pacific</Company>
  <LinksUpToDate>false</LinksUpToDate>
  <SharedDoc>false</SharedDoc>
  <HyperlinkBase>https://www.aidsdatahub.org/resource/japan-country-slides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Japan</dc:title>
  <dc:subject>Get an overview of the HIV/AIDS situation in Japan. Browse and view charts and graphs illustrating data on the country's basic socio-demographic indicators, HIV prevalence and epidemiology, risk behaviors, vulnerability and HIV knowledge, HIV expenditures</dc:subject>
  <dc:creator>HIV and AIDS Data Hub for Asia-Pacific</dc:creator>
  <cp:keywords>hiv, aids, socio-demographic indicators, prevalence, epidemiology, risk behaviors, vulnerability, hiv knowledge, national response</cp:keywords>
  <dc:description/>
  <cp:lastModifiedBy>SHWE, Ye Yu</cp:lastModifiedBy>
  <cp:revision>720</cp:revision>
  <dcterms:created xsi:type="dcterms:W3CDTF">2010-11-08T08:31:49Z</dcterms:created>
  <dcterms:modified xsi:type="dcterms:W3CDTF">2024-03-01T06:55:57Z</dcterms:modified>
  <cp:category/>
</cp:coreProperties>
</file>