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9.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0.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1.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2.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4.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5.xml" ContentType="application/vnd.openxmlformats-officedocument.them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6.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7.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8.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9.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20.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21.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7.xml" ContentType="application/vnd.openxmlformats-officedocument.themeOverride+xml"/>
  <Override PartName="/ppt/charts/chart2.xml" ContentType="application/vnd.openxmlformats-officedocument.drawingml.chart+xml"/>
  <Override PartName="/ppt/theme/themeOverride18.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theme/themeOverride19.xml" ContentType="application/vnd.openxmlformats-officedocument.themeOverride+xml"/>
  <Override PartName="/ppt/notesSlides/notesSlide4.xml" ContentType="application/vnd.openxmlformats-officedocument.presentationml.notesSlide+xml"/>
  <Override PartName="/ppt/charts/chart4.xml" ContentType="application/vnd.openxmlformats-officedocument.drawingml.chart+xml"/>
  <Override PartName="/ppt/theme/themeOverride20.xml" ContentType="application/vnd.openxmlformats-officedocument.themeOverride+xml"/>
  <Override PartName="/ppt/charts/chart5.xml" ContentType="application/vnd.openxmlformats-officedocument.drawingml.chart+xml"/>
  <Override PartName="/ppt/theme/themeOverride21.xml" ContentType="application/vnd.openxmlformats-officedocument.themeOverride+xml"/>
  <Override PartName="/ppt/charts/chart6.xml" ContentType="application/vnd.openxmlformats-officedocument.drawingml.chart+xml"/>
  <Override PartName="/ppt/theme/themeOverride22.xml" ContentType="application/vnd.openxmlformats-officedocument.themeOverride+xml"/>
  <Override PartName="/ppt/charts/chart7.xml" ContentType="application/vnd.openxmlformats-officedocument.drawingml.chart+xml"/>
  <Override PartName="/ppt/theme/themeOverride23.xml" ContentType="application/vnd.openxmlformats-officedocument.themeOverride+xml"/>
  <Override PartName="/ppt/notesSlides/notesSlide5.xml" ContentType="application/vnd.openxmlformats-officedocument.presentationml.notesSlide+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4.xml" ContentType="application/vnd.openxmlformats-officedocument.themeOverride+xml"/>
  <Override PartName="/ppt/notesSlides/notesSlide6.xml" ContentType="application/vnd.openxmlformats-officedocument.presentationml.notesSlid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5.xml" ContentType="application/vnd.openxmlformats-officedocument.themeOverride+xml"/>
  <Override PartName="/ppt/notesSlides/notesSlide7.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6.xml" ContentType="application/vnd.openxmlformats-officedocument.themeOverride+xml"/>
  <Override PartName="/ppt/notesSlides/notesSlide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7.xml" ContentType="application/vnd.openxmlformats-officedocument.themeOverride+xml"/>
  <Override PartName="/ppt/notesSlides/notesSlide9.xml" ContentType="application/vnd.openxmlformats-officedocument.presentationml.notesSlide+xml"/>
  <Override PartName="/ppt/charts/chart12.xml" ContentType="application/vnd.openxmlformats-officedocument.drawingml.chart+xml"/>
  <Override PartName="/ppt/theme/themeOverride28.xml" ContentType="application/vnd.openxmlformats-officedocument.themeOverride+xml"/>
  <Override PartName="/ppt/charts/chart13.xml" ContentType="application/vnd.openxmlformats-officedocument.drawingml.chart+xml"/>
  <Override PartName="/ppt/theme/themeOverride29.xml" ContentType="application/vnd.openxmlformats-officedocument.themeOverride+xml"/>
  <Override PartName="/ppt/charts/chart14.xml" ContentType="application/vnd.openxmlformats-officedocument.drawingml.chart+xml"/>
  <Override PartName="/ppt/theme/themeOverride30.xml" ContentType="application/vnd.openxmlformats-officedocument.themeOverride+xml"/>
  <Override PartName="/ppt/charts/chart15.xml" ContentType="application/vnd.openxmlformats-officedocument.drawingml.chart+xml"/>
  <Override PartName="/ppt/theme/themeOverride31.xml" ContentType="application/vnd.openxmlformats-officedocument.themeOverride+xml"/>
  <Override PartName="/ppt/charts/chart16.xml" ContentType="application/vnd.openxmlformats-officedocument.drawingml.chart+xml"/>
  <Override PartName="/ppt/theme/themeOverride32.xml" ContentType="application/vnd.openxmlformats-officedocument.themeOverride+xml"/>
  <Override PartName="/ppt/charts/chart17.xml" ContentType="application/vnd.openxmlformats-officedocument.drawingml.chart+xml"/>
  <Override PartName="/ppt/theme/themeOverride33.xml" ContentType="application/vnd.openxmlformats-officedocument.themeOverride+xml"/>
  <Override PartName="/ppt/notesSlides/notesSlide10.xml" ContentType="application/vnd.openxmlformats-officedocument.presentationml.notesSlide+xml"/>
  <Override PartName="/ppt/charts/chart18.xml" ContentType="application/vnd.openxmlformats-officedocument.drawingml.chart+xml"/>
  <Override PartName="/ppt/theme/themeOverride34.xml" ContentType="application/vnd.openxmlformats-officedocument.themeOverride+xml"/>
  <Override PartName="/ppt/charts/chart19.xml" ContentType="application/vnd.openxmlformats-officedocument.drawingml.chart+xml"/>
  <Override PartName="/ppt/theme/themeOverride35.xml" ContentType="application/vnd.openxmlformats-officedocument.themeOverride+xml"/>
  <Override PartName="/ppt/notesSlides/notesSlide11.xml" ContentType="application/vnd.openxmlformats-officedocument.presentationml.notesSlide+xml"/>
  <Override PartName="/ppt/charts/chart20.xml" ContentType="application/vnd.openxmlformats-officedocument.drawingml.chart+xml"/>
  <Override PartName="/ppt/theme/themeOverride36.xml" ContentType="application/vnd.openxmlformats-officedocument.themeOverride+xml"/>
  <Override PartName="/ppt/notesSlides/notesSlide12.xml" ContentType="application/vnd.openxmlformats-officedocument.presentationml.notesSlid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7.xml" ContentType="application/vnd.openxmlformats-officedocument.themeOverride+xml"/>
  <Override PartName="/ppt/notesSlides/notesSlide13.xml" ContentType="application/vnd.openxmlformats-officedocument.presentationml.notesSlide+xml"/>
  <Override PartName="/ppt/charts/chart22.xml" ContentType="application/vnd.openxmlformats-officedocument.drawingml.chart+xml"/>
  <Override PartName="/ppt/theme/themeOverride38.xml" ContentType="application/vnd.openxmlformats-officedocument.themeOverride+xml"/>
  <Override PartName="/ppt/notesSlides/notesSlide14.xml" ContentType="application/vnd.openxmlformats-officedocument.presentationml.notesSlide+xml"/>
  <Override PartName="/ppt/charts/chart2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9.xml" ContentType="application/vnd.openxmlformats-officedocument.themeOverride+xml"/>
  <Override PartName="/ppt/notesSlides/notesSlide15.xml" ContentType="application/vnd.openxmlformats-officedocument.presentationml.notesSlide+xml"/>
  <Override PartName="/ppt/charts/chart24.xml" ContentType="application/vnd.openxmlformats-officedocument.drawingml.chart+xml"/>
  <Override PartName="/ppt/theme/themeOverride40.xml" ContentType="application/vnd.openxmlformats-officedocument.themeOverride+xml"/>
  <Override PartName="/ppt/notesSlides/notesSlide16.xml" ContentType="application/vnd.openxmlformats-officedocument.presentationml.notesSlide+xml"/>
  <Override PartName="/ppt/charts/chart25.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41.xml" ContentType="application/vnd.openxmlformats-officedocument.themeOverride+xml"/>
  <Override PartName="/ppt/notesSlides/notesSlide17.xml" ContentType="application/vnd.openxmlformats-officedocument.presentationml.notesSlide+xml"/>
  <Override PartName="/ppt/charts/chart26.xml" ContentType="application/vnd.openxmlformats-officedocument.drawingml.chart+xml"/>
  <Override PartName="/ppt/theme/themeOverride42.xml" ContentType="application/vnd.openxmlformats-officedocument.themeOverride+xml"/>
  <Override PartName="/ppt/charts/chart27.xml" ContentType="application/vnd.openxmlformats-officedocument.drawingml.chart+xml"/>
  <Override PartName="/ppt/theme/themeOverride43.xml" ContentType="application/vnd.openxmlformats-officedocument.themeOverride+xml"/>
  <Override PartName="/ppt/charts/chart28.xml" ContentType="application/vnd.openxmlformats-officedocument.drawingml.chart+xml"/>
  <Override PartName="/ppt/theme/themeOverride44.xml" ContentType="application/vnd.openxmlformats-officedocument.themeOverride+xml"/>
  <Override PartName="/ppt/charts/chart29.xml" ContentType="application/vnd.openxmlformats-officedocument.drawingml.chart+xml"/>
  <Override PartName="/ppt/theme/themeOverride45.xml" ContentType="application/vnd.openxmlformats-officedocument.themeOverride+xml"/>
  <Override PartName="/ppt/charts/chart30.xml" ContentType="application/vnd.openxmlformats-officedocument.drawingml.chart+xml"/>
  <Override PartName="/ppt/theme/themeOverride46.xml" ContentType="application/vnd.openxmlformats-officedocument.themeOverride+xml"/>
  <Override PartName="/ppt/notesSlides/notesSlide18.xml" ContentType="application/vnd.openxmlformats-officedocument.presentationml.notesSlide+xml"/>
  <Override PartName="/ppt/charts/chart31.xml" ContentType="application/vnd.openxmlformats-officedocument.drawingml.chart+xml"/>
  <Override PartName="/ppt/theme/themeOverride47.xml" ContentType="application/vnd.openxmlformats-officedocument.themeOverride+xml"/>
  <Override PartName="/ppt/charts/chart32.xml" ContentType="application/vnd.openxmlformats-officedocument.drawingml.chart+xml"/>
  <Override PartName="/ppt/theme/themeOverride48.xml" ContentType="application/vnd.openxmlformats-officedocument.themeOverride+xml"/>
  <Override PartName="/ppt/charts/chart33.xml" ContentType="application/vnd.openxmlformats-officedocument.drawingml.chart+xml"/>
  <Override PartName="/ppt/theme/themeOverride49.xml" ContentType="application/vnd.openxmlformats-officedocument.themeOverride+xml"/>
  <Override PartName="/ppt/charts/chart34.xml" ContentType="application/vnd.openxmlformats-officedocument.drawingml.chart+xml"/>
  <Override PartName="/ppt/theme/themeOverride50.xml" ContentType="application/vnd.openxmlformats-officedocument.themeOverride+xml"/>
  <Override PartName="/ppt/charts/chart35.xml" ContentType="application/vnd.openxmlformats-officedocument.drawingml.chart+xml"/>
  <Override PartName="/ppt/theme/themeOverride51.xml" ContentType="application/vnd.openxmlformats-officedocument.themeOverride+xml"/>
  <Override PartName="/ppt/charts/chart36.xml" ContentType="application/vnd.openxmlformats-officedocument.drawingml.chart+xml"/>
  <Override PartName="/ppt/theme/themeOverride52.xml" ContentType="application/vnd.openxmlformats-officedocument.themeOverride+xml"/>
  <Override PartName="/ppt/charts/chart37.xml" ContentType="application/vnd.openxmlformats-officedocument.drawingml.chart+xml"/>
  <Override PartName="/ppt/theme/themeOverride53.xml" ContentType="application/vnd.openxmlformats-officedocument.themeOverride+xml"/>
  <Override PartName="/ppt/charts/chart38.xml" ContentType="application/vnd.openxmlformats-officedocument.drawingml.chart+xml"/>
  <Override PartName="/ppt/theme/themeOverride54.xml" ContentType="application/vnd.openxmlformats-officedocument.themeOverride+xml"/>
  <Override PartName="/ppt/charts/chart39.xml" ContentType="application/vnd.openxmlformats-officedocument.drawingml.chart+xml"/>
  <Override PartName="/ppt/theme/themeOverride55.xml" ContentType="application/vnd.openxmlformats-officedocument.themeOverride+xml"/>
  <Override PartName="/ppt/charts/chart40.xml" ContentType="application/vnd.openxmlformats-officedocument.drawingml.chart+xml"/>
  <Override PartName="/ppt/theme/themeOverride56.xml" ContentType="application/vnd.openxmlformats-officedocument.themeOverride+xml"/>
  <Override PartName="/ppt/notesSlides/notesSlide19.xml" ContentType="application/vnd.openxmlformats-officedocument.presentationml.notesSlide+xml"/>
  <Override PartName="/ppt/charts/chart41.xml" ContentType="application/vnd.openxmlformats-officedocument.drawingml.chart+xml"/>
  <Override PartName="/ppt/theme/themeOverride57.xml" ContentType="application/vnd.openxmlformats-officedocument.themeOverride+xml"/>
  <Override PartName="/ppt/notesSlides/notesSlide20.xml" ContentType="application/vnd.openxmlformats-officedocument.presentationml.notesSlide+xml"/>
  <Override PartName="/ppt/charts/chart42.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58.xml" ContentType="application/vnd.openxmlformats-officedocument.themeOverride+xml"/>
  <Override PartName="/ppt/notesSlides/notesSlide21.xml" ContentType="application/vnd.openxmlformats-officedocument.presentationml.notesSlide+xml"/>
  <Override PartName="/ppt/charts/chart43.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9.xml" ContentType="application/vnd.openxmlformats-officedocument.themeOverride+xml"/>
  <Override PartName="/ppt/notesSlides/notesSlide22.xml" ContentType="application/vnd.openxmlformats-officedocument.presentationml.notesSlide+xml"/>
  <Override PartName="/ppt/charts/chart44.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60.xml" ContentType="application/vnd.openxmlformats-officedocument.themeOverride+xml"/>
  <Override PartName="/ppt/charts/chart45.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61.xml" ContentType="application/vnd.openxmlformats-officedocument.themeOverride+xml"/>
  <Override PartName="/ppt/notesSlides/notesSlide23.xml" ContentType="application/vnd.openxmlformats-officedocument.presentationml.notesSlide+xml"/>
  <Override PartName="/ppt/charts/chart46.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62.xml" ContentType="application/vnd.openxmlformats-officedocument.themeOverride+xml"/>
  <Override PartName="/ppt/notesSlides/notesSlide24.xml" ContentType="application/vnd.openxmlformats-officedocument.presentationml.notesSlide+xml"/>
  <Override PartName="/ppt/charts/chart47.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63.xml" ContentType="application/vnd.openxmlformats-officedocument.themeOverride+xml"/>
  <Override PartName="/ppt/notesSlides/notesSlide25.xml" ContentType="application/vnd.openxmlformats-officedocument.presentationml.notesSlide+xml"/>
  <Override PartName="/ppt/charts/chart48.xml" ContentType="application/vnd.openxmlformats-officedocument.drawingml.chart+xml"/>
  <Override PartName="/ppt/theme/themeOverride64.xml" ContentType="application/vnd.openxmlformats-officedocument.themeOverride+xml"/>
  <Override PartName="/ppt/charts/chart49.xml" ContentType="application/vnd.openxmlformats-officedocument.drawingml.chart+xml"/>
  <Override PartName="/ppt/theme/themeOverride65.xml" ContentType="application/vnd.openxmlformats-officedocument.themeOverride+xml"/>
  <Override PartName="/ppt/notesSlides/notesSlide26.xml" ContentType="application/vnd.openxmlformats-officedocument.presentationml.notesSlide+xml"/>
  <Override PartName="/ppt/charts/chart50.xml" ContentType="application/vnd.openxmlformats-officedocument.drawingml.chart+xml"/>
  <Override PartName="/ppt/theme/themeOverride66.xml" ContentType="application/vnd.openxmlformats-officedocument.themeOverride+xml"/>
  <Override PartName="/ppt/notesSlides/notesSlide27.xml" ContentType="application/vnd.openxmlformats-officedocument.presentationml.notesSlide+xml"/>
  <Override PartName="/ppt/charts/chart51.xml" ContentType="application/vnd.openxmlformats-officedocument.drawingml.chart+xml"/>
  <Override PartName="/ppt/theme/themeOverride67.xml" ContentType="application/vnd.openxmlformats-officedocument.themeOverride+xml"/>
  <Override PartName="/ppt/notesSlides/notesSlide28.xml" ContentType="application/vnd.openxmlformats-officedocument.presentationml.notesSlide+xml"/>
  <Override PartName="/ppt/charts/chart52.xml" ContentType="application/vnd.openxmlformats-officedocument.drawingml.chart+xml"/>
  <Override PartName="/ppt/theme/themeOverride68.xml" ContentType="application/vnd.openxmlformats-officedocument.themeOverride+xml"/>
  <Override PartName="/ppt/notesSlides/notesSlide29.xml" ContentType="application/vnd.openxmlformats-officedocument.presentationml.notesSlide+xml"/>
  <Override PartName="/ppt/charts/chart53.xml" ContentType="application/vnd.openxmlformats-officedocument.drawingml.chart+xml"/>
  <Override PartName="/ppt/theme/themeOverride69.xml" ContentType="application/vnd.openxmlformats-officedocument.themeOverride+xml"/>
  <Override PartName="/ppt/charts/chart54.xml" ContentType="application/vnd.openxmlformats-officedocument.drawingml.chart+xml"/>
  <Override PartName="/ppt/theme/themeOverride70.xml" ContentType="application/vnd.openxmlformats-officedocument.themeOverride+xml"/>
  <Override PartName="/ppt/drawings/drawing1.xml" ContentType="application/vnd.openxmlformats-officedocument.drawingml.chartshapes+xml"/>
  <Override PartName="/ppt/notesSlides/notesSlide30.xml" ContentType="application/vnd.openxmlformats-officedocument.presentationml.notesSlide+xml"/>
  <Override PartName="/ppt/charts/chart55.xml" ContentType="application/vnd.openxmlformats-officedocument.drawingml.chart+xml"/>
  <Override PartName="/ppt/theme/themeOverride71.xml" ContentType="application/vnd.openxmlformats-officedocument.themeOverride+xml"/>
  <Override PartName="/ppt/charts/chart56.xml" ContentType="application/vnd.openxmlformats-officedocument.drawingml.chart+xml"/>
  <Override PartName="/ppt/theme/themeOverride72.xml" ContentType="application/vnd.openxmlformats-officedocument.themeOverride+xml"/>
  <Override PartName="/ppt/drawings/drawing2.xml" ContentType="application/vnd.openxmlformats-officedocument.drawingml.chartshapes+xml"/>
  <Override PartName="/ppt/charts/chart57.xml" ContentType="application/vnd.openxmlformats-officedocument.drawingml.chart+xml"/>
  <Override PartName="/ppt/theme/themeOverride73.xml" ContentType="application/vnd.openxmlformats-officedocument.themeOverride+xml"/>
  <Override PartName="/ppt/charts/chart58.xml" ContentType="application/vnd.openxmlformats-officedocument.drawingml.chart+xml"/>
  <Override PartName="/ppt/theme/themeOverride74.xml" ContentType="application/vnd.openxmlformats-officedocument.themeOverride+xml"/>
  <Override PartName="/ppt/notesSlides/notesSlide31.xml" ContentType="application/vnd.openxmlformats-officedocument.presentationml.notesSlide+xml"/>
  <Override PartName="/ppt/charts/chart59.xml" ContentType="application/vnd.openxmlformats-officedocument.drawingml.chart+xml"/>
  <Override PartName="/ppt/theme/themeOverride75.xml" ContentType="application/vnd.openxmlformats-officedocument.themeOverride+xml"/>
  <Override PartName="/ppt/charts/chart60.xml" ContentType="application/vnd.openxmlformats-officedocument.drawingml.chart+xml"/>
  <Override PartName="/ppt/theme/themeOverride76.xml" ContentType="application/vnd.openxmlformats-officedocument.themeOverride+xml"/>
  <Override PartName="/ppt/charts/chart61.xml" ContentType="application/vnd.openxmlformats-officedocument.drawingml.chart+xml"/>
  <Override PartName="/ppt/theme/themeOverride77.xml" ContentType="application/vnd.openxmlformats-officedocument.themeOverride+xml"/>
  <Override PartName="/ppt/charts/chart62.xml" ContentType="application/vnd.openxmlformats-officedocument.drawingml.chart+xml"/>
  <Override PartName="/ppt/theme/themeOverride78.xml" ContentType="application/vnd.openxmlformats-officedocument.themeOverride+xml"/>
  <Override PartName="/ppt/charts/chart63.xml" ContentType="application/vnd.openxmlformats-officedocument.drawingml.chart+xml"/>
  <Override PartName="/ppt/theme/themeOverride79.xml" ContentType="application/vnd.openxmlformats-officedocument.themeOverride+xml"/>
  <Override PartName="/ppt/charts/chart64.xml" ContentType="application/vnd.openxmlformats-officedocument.drawingml.chart+xml"/>
  <Override PartName="/ppt/theme/themeOverride80.xml" ContentType="application/vnd.openxmlformats-officedocument.themeOverride+xml"/>
  <Override PartName="/ppt/notesSlides/notesSlide32.xml" ContentType="application/vnd.openxmlformats-officedocument.presentationml.notesSlide+xml"/>
  <Override PartName="/ppt/charts/chart65.xml" ContentType="application/vnd.openxmlformats-officedocument.drawingml.chart+xml"/>
  <Override PartName="/ppt/theme/themeOverride81.xml" ContentType="application/vnd.openxmlformats-officedocument.themeOverride+xml"/>
  <Override PartName="/ppt/charts/chart66.xml" ContentType="application/vnd.openxmlformats-officedocument.drawingml.chart+xml"/>
  <Override PartName="/ppt/theme/themeOverride82.xml" ContentType="application/vnd.openxmlformats-officedocument.themeOverride+xml"/>
  <Override PartName="/ppt/notesSlides/notesSlide33.xml" ContentType="application/vnd.openxmlformats-officedocument.presentationml.notesSlide+xml"/>
  <Override PartName="/ppt/charts/chart67.xml" ContentType="application/vnd.openxmlformats-officedocument.drawingml.chart+xml"/>
  <Override PartName="/ppt/theme/themeOverride83.xml" ContentType="application/vnd.openxmlformats-officedocument.themeOverride+xml"/>
  <Override PartName="/ppt/charts/chart68.xml" ContentType="application/vnd.openxmlformats-officedocument.drawingml.chart+xml"/>
  <Override PartName="/ppt/theme/themeOverride84.xml" ContentType="application/vnd.openxmlformats-officedocument.themeOverride+xml"/>
  <Override PartName="/ppt/notesSlides/notesSlide34.xml" ContentType="application/vnd.openxmlformats-officedocument.presentationml.notesSlide+xml"/>
  <Override PartName="/ppt/charts/chart69.xml" ContentType="application/vnd.openxmlformats-officedocument.drawingml.chart+xml"/>
  <Override PartName="/ppt/theme/themeOverride85.xml" ContentType="application/vnd.openxmlformats-officedocument.themeOverride+xml"/>
  <Override PartName="/ppt/drawings/drawing3.xml" ContentType="application/vnd.openxmlformats-officedocument.drawingml.chartshapes+xml"/>
  <Override PartName="/ppt/charts/chart70.xml" ContentType="application/vnd.openxmlformats-officedocument.drawingml.chart+xml"/>
  <Override PartName="/ppt/theme/themeOverride86.xml" ContentType="application/vnd.openxmlformats-officedocument.themeOverride+xml"/>
  <Override PartName="/ppt/drawings/drawing4.xml" ContentType="application/vnd.openxmlformats-officedocument.drawingml.chartshapes+xml"/>
  <Override PartName="/ppt/charts/chart71.xml" ContentType="application/vnd.openxmlformats-officedocument.drawingml.chart+xml"/>
  <Override PartName="/ppt/theme/themeOverride87.xml" ContentType="application/vnd.openxmlformats-officedocument.themeOverride+xml"/>
  <Override PartName="/ppt/charts/chart72.xml" ContentType="application/vnd.openxmlformats-officedocument.drawingml.chart+xml"/>
  <Override PartName="/ppt/theme/themeOverride88.xml" ContentType="application/vnd.openxmlformats-officedocument.themeOverride+xml"/>
  <Override PartName="/ppt/notesSlides/notesSlide35.xml" ContentType="application/vnd.openxmlformats-officedocument.presentationml.notesSlide+xml"/>
  <Override PartName="/ppt/charts/chart73.xml" ContentType="application/vnd.openxmlformats-officedocument.drawingml.chart+xml"/>
  <Override PartName="/ppt/theme/themeOverride89.xml" ContentType="application/vnd.openxmlformats-officedocument.themeOverride+xml"/>
  <Override PartName="/ppt/charts/chart74.xml" ContentType="application/vnd.openxmlformats-officedocument.drawingml.chart+xml"/>
  <Override PartName="/ppt/theme/themeOverride90.xml" ContentType="application/vnd.openxmlformats-officedocument.themeOverride+xml"/>
  <Override PartName="/ppt/notesSlides/notesSlide36.xml" ContentType="application/vnd.openxmlformats-officedocument.presentationml.notesSlide+xml"/>
  <Override PartName="/ppt/charts/chart75.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91.xml" ContentType="application/vnd.openxmlformats-officedocument.themeOverride+xml"/>
  <Override PartName="/ppt/notesSlides/notesSlide37.xml" ContentType="application/vnd.openxmlformats-officedocument.presentationml.notesSlide+xml"/>
  <Override PartName="/ppt/charts/chart76.xml" ContentType="application/vnd.openxmlformats-officedocument.drawingml.chart+xml"/>
  <Override PartName="/ppt/theme/themeOverride92.xml" ContentType="application/vnd.openxmlformats-officedocument.themeOverride+xml"/>
  <Override PartName="/ppt/charts/chart77.xml" ContentType="application/vnd.openxmlformats-officedocument.drawingml.chart+xml"/>
  <Override PartName="/ppt/theme/themeOverride93.xml" ContentType="application/vnd.openxmlformats-officedocument.themeOverride+xml"/>
  <Override PartName="/ppt/charts/chart78.xml" ContentType="application/vnd.openxmlformats-officedocument.drawingml.chart+xml"/>
  <Override PartName="/ppt/theme/themeOverride94.xml" ContentType="application/vnd.openxmlformats-officedocument.themeOverride+xml"/>
  <Override PartName="/ppt/charts/chart79.xml" ContentType="application/vnd.openxmlformats-officedocument.drawingml.chart+xml"/>
  <Override PartName="/ppt/theme/themeOverride95.xml" ContentType="application/vnd.openxmlformats-officedocument.themeOverride+xml"/>
  <Override PartName="/ppt/charts/chart80.xml" ContentType="application/vnd.openxmlformats-officedocument.drawingml.chart+xml"/>
  <Override PartName="/ppt/theme/themeOverride96.xml" ContentType="application/vnd.openxmlformats-officedocument.themeOverride+xml"/>
  <Override PartName="/ppt/charts/chart81.xml" ContentType="application/vnd.openxmlformats-officedocument.drawingml.chart+xml"/>
  <Override PartName="/ppt/theme/themeOverride97.xml" ContentType="application/vnd.openxmlformats-officedocument.themeOverride+xml"/>
  <Override PartName="/ppt/drawings/drawing5.xml" ContentType="application/vnd.openxmlformats-officedocument.drawingml.chartshapes+xml"/>
  <Override PartName="/ppt/charts/chart82.xml" ContentType="application/vnd.openxmlformats-officedocument.drawingml.chart+xml"/>
  <Override PartName="/ppt/theme/themeOverride98.xml" ContentType="application/vnd.openxmlformats-officedocument.themeOverride+xml"/>
  <Override PartName="/ppt/charts/chart83.xml" ContentType="application/vnd.openxmlformats-officedocument.drawingml.chart+xml"/>
  <Override PartName="/ppt/theme/themeOverride99.xml" ContentType="application/vnd.openxmlformats-officedocument.themeOverride+xml"/>
  <Override PartName="/ppt/charts/chart84.xml" ContentType="application/vnd.openxmlformats-officedocument.drawingml.chart+xml"/>
  <Override PartName="/ppt/theme/themeOverride100.xml" ContentType="application/vnd.openxmlformats-officedocument.themeOverride+xml"/>
  <Override PartName="/ppt/drawings/drawing6.xml" ContentType="application/vnd.openxmlformats-officedocument.drawingml.chartshapes+xml"/>
  <Override PartName="/ppt/charts/chart85.xml" ContentType="application/vnd.openxmlformats-officedocument.drawingml.chart+xml"/>
  <Override PartName="/ppt/theme/themeOverride101.xml" ContentType="application/vnd.openxmlformats-officedocument.themeOverride+xml"/>
  <Override PartName="/ppt/charts/chart86.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02.xml" ContentType="application/vnd.openxmlformats-officedocument.themeOverride+xml"/>
  <Override PartName="/ppt/charts/chart87.xml" ContentType="application/vnd.openxmlformats-officedocument.drawingml.chart+xml"/>
  <Override PartName="/ppt/theme/themeOverride103.xml" ContentType="application/vnd.openxmlformats-officedocument.themeOverride+xml"/>
  <Override PartName="/ppt/drawings/drawing7.xml" ContentType="application/vnd.openxmlformats-officedocument.drawingml.chartshapes+xml"/>
  <Override PartName="/ppt/charts/chart88.xml" ContentType="application/vnd.openxmlformats-officedocument.drawingml.chart+xml"/>
  <Override PartName="/ppt/theme/themeOverride104.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2" r:id="rId3"/>
    <p:sldMasterId id="2147483682" r:id="rId4"/>
    <p:sldMasterId id="2147483685" r:id="rId5"/>
    <p:sldMasterId id="2147483694" r:id="rId6"/>
    <p:sldMasterId id="2147483703" r:id="rId7"/>
    <p:sldMasterId id="2147483724" r:id="rId8"/>
    <p:sldMasterId id="2147483733" r:id="rId9"/>
    <p:sldMasterId id="2147483742" r:id="rId10"/>
    <p:sldMasterId id="2147483751" r:id="rId11"/>
    <p:sldMasterId id="2147483760" r:id="rId12"/>
    <p:sldMasterId id="2147483769" r:id="rId13"/>
    <p:sldMasterId id="2147483778" r:id="rId14"/>
    <p:sldMasterId id="2147483787" r:id="rId15"/>
    <p:sldMasterId id="2147483796" r:id="rId16"/>
    <p:sldMasterId id="2147483806" r:id="rId17"/>
    <p:sldMasterId id="2147483815" r:id="rId18"/>
    <p:sldMasterId id="2147483824" r:id="rId19"/>
    <p:sldMasterId id="2147483833" r:id="rId20"/>
    <p:sldMasterId id="2147483842" r:id="rId21"/>
    <p:sldMasterId id="2147483851" r:id="rId22"/>
  </p:sldMasterIdLst>
  <p:notesMasterIdLst>
    <p:notesMasterId r:id="rId105"/>
  </p:notesMasterIdLst>
  <p:sldIdLst>
    <p:sldId id="257" r:id="rId23"/>
    <p:sldId id="312" r:id="rId24"/>
    <p:sldId id="345" r:id="rId25"/>
    <p:sldId id="258" r:id="rId26"/>
    <p:sldId id="316" r:id="rId27"/>
    <p:sldId id="315" r:id="rId28"/>
    <p:sldId id="266" r:id="rId29"/>
    <p:sldId id="624" r:id="rId30"/>
    <p:sldId id="309" r:id="rId31"/>
    <p:sldId id="2993" r:id="rId32"/>
    <p:sldId id="2994" r:id="rId33"/>
    <p:sldId id="2995" r:id="rId34"/>
    <p:sldId id="2996" r:id="rId35"/>
    <p:sldId id="532" r:id="rId36"/>
    <p:sldId id="336" r:id="rId37"/>
    <p:sldId id="535" r:id="rId38"/>
    <p:sldId id="555" r:id="rId39"/>
    <p:sldId id="556" r:id="rId40"/>
    <p:sldId id="538" r:id="rId41"/>
    <p:sldId id="3002" r:id="rId42"/>
    <p:sldId id="539" r:id="rId43"/>
    <p:sldId id="3003" r:id="rId44"/>
    <p:sldId id="540" r:id="rId45"/>
    <p:sldId id="3000" r:id="rId46"/>
    <p:sldId id="541" r:id="rId47"/>
    <p:sldId id="546" r:id="rId48"/>
    <p:sldId id="547" r:id="rId49"/>
    <p:sldId id="542" r:id="rId50"/>
    <p:sldId id="545" r:id="rId51"/>
    <p:sldId id="549" r:id="rId52"/>
    <p:sldId id="543" r:id="rId53"/>
    <p:sldId id="544" r:id="rId54"/>
    <p:sldId id="548" r:id="rId55"/>
    <p:sldId id="321" r:id="rId56"/>
    <p:sldId id="322" r:id="rId57"/>
    <p:sldId id="259" r:id="rId58"/>
    <p:sldId id="263" r:id="rId59"/>
    <p:sldId id="2997" r:id="rId60"/>
    <p:sldId id="3001" r:id="rId61"/>
    <p:sldId id="2998" r:id="rId62"/>
    <p:sldId id="3004" r:id="rId63"/>
    <p:sldId id="3005" r:id="rId64"/>
    <p:sldId id="550" r:id="rId65"/>
    <p:sldId id="557" r:id="rId66"/>
    <p:sldId id="558" r:id="rId67"/>
    <p:sldId id="559" r:id="rId68"/>
    <p:sldId id="560" r:id="rId69"/>
    <p:sldId id="268" r:id="rId70"/>
    <p:sldId id="330" r:id="rId71"/>
    <p:sldId id="304" r:id="rId72"/>
    <p:sldId id="272" r:id="rId73"/>
    <p:sldId id="552" r:id="rId74"/>
    <p:sldId id="281" r:id="rId75"/>
    <p:sldId id="279" r:id="rId76"/>
    <p:sldId id="278" r:id="rId77"/>
    <p:sldId id="553" r:id="rId78"/>
    <p:sldId id="554" r:id="rId79"/>
    <p:sldId id="305" r:id="rId80"/>
    <p:sldId id="307" r:id="rId81"/>
    <p:sldId id="311" r:id="rId82"/>
    <p:sldId id="261" r:id="rId83"/>
    <p:sldId id="270" r:id="rId84"/>
    <p:sldId id="335" r:id="rId85"/>
    <p:sldId id="262" r:id="rId86"/>
    <p:sldId id="318" r:id="rId87"/>
    <p:sldId id="271" r:id="rId88"/>
    <p:sldId id="323" r:id="rId89"/>
    <p:sldId id="2999" r:id="rId90"/>
    <p:sldId id="325" r:id="rId91"/>
    <p:sldId id="551" r:id="rId92"/>
    <p:sldId id="302" r:id="rId93"/>
    <p:sldId id="3006" r:id="rId94"/>
    <p:sldId id="3007" r:id="rId95"/>
    <p:sldId id="628" r:id="rId96"/>
    <p:sldId id="3008" r:id="rId97"/>
    <p:sldId id="337" r:id="rId98"/>
    <p:sldId id="3009" r:id="rId99"/>
    <p:sldId id="3010" r:id="rId100"/>
    <p:sldId id="326" r:id="rId101"/>
    <p:sldId id="327" r:id="rId102"/>
    <p:sldId id="2990" r:id="rId103"/>
    <p:sldId id="313" r:id="rId10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24"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e Yu SHWE" initials="YYS" lastIdx="1" clrIdx="0"/>
  <p:cmAuthor id="2" name="SHWE, Ye Yu" initials="SYY" lastIdx="2" clrIdx="1">
    <p:extLst>
      <p:ext uri="{19B8F6BF-5375-455C-9EA6-DF929625EA0E}">
        <p15:presenceInfo xmlns:p15="http://schemas.microsoft.com/office/powerpoint/2012/main" userId="S::ShweY@unaids.org::97bc7b35-dfe9-4118-8135-edd0bd6134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008C"/>
    <a:srgbClr val="00A99A"/>
    <a:srgbClr val="F78E1E"/>
    <a:srgbClr val="78A7B7"/>
    <a:srgbClr val="00AEEF"/>
    <a:srgbClr val="CDC884"/>
    <a:srgbClr val="E31837"/>
    <a:srgbClr val="5C732F"/>
    <a:srgbClr val="728E3A"/>
    <a:srgbClr val="B3CC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04B172-3ED1-437A-BFF9-94B3C9DC9241}" v="89" dt="2022-08-10T09:28:57.2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86717" autoAdjust="0"/>
  </p:normalViewPr>
  <p:slideViewPr>
    <p:cSldViewPr>
      <p:cViewPr varScale="1">
        <p:scale>
          <a:sx n="99" d="100"/>
          <a:sy n="99" d="100"/>
        </p:scale>
        <p:origin x="996" y="78"/>
      </p:cViewPr>
      <p:guideLst>
        <p:guide orient="horz" pos="1824"/>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4.xml"/><Relationship Id="rId21" Type="http://schemas.openxmlformats.org/officeDocument/2006/relationships/slideMaster" Target="slideMasters/slideMaster21.xml"/><Relationship Id="rId42" Type="http://schemas.openxmlformats.org/officeDocument/2006/relationships/slide" Target="slides/slide20.xml"/><Relationship Id="rId47" Type="http://schemas.openxmlformats.org/officeDocument/2006/relationships/slide" Target="slides/slide25.xml"/><Relationship Id="rId63" Type="http://schemas.openxmlformats.org/officeDocument/2006/relationships/slide" Target="slides/slide41.xml"/><Relationship Id="rId68" Type="http://schemas.openxmlformats.org/officeDocument/2006/relationships/slide" Target="slides/slide46.xml"/><Relationship Id="rId84" Type="http://schemas.openxmlformats.org/officeDocument/2006/relationships/slide" Target="slides/slide62.xml"/><Relationship Id="rId89" Type="http://schemas.openxmlformats.org/officeDocument/2006/relationships/slide" Target="slides/slide67.xml"/><Relationship Id="rId112" Type="http://schemas.microsoft.com/office/2015/10/relationships/revisionInfo" Target="revisionInfo.xml"/><Relationship Id="rId16" Type="http://schemas.openxmlformats.org/officeDocument/2006/relationships/slideMaster" Target="slideMasters/slideMaster16.xml"/><Relationship Id="rId107" Type="http://schemas.openxmlformats.org/officeDocument/2006/relationships/presProps" Target="presProps.xml"/><Relationship Id="rId11" Type="http://schemas.openxmlformats.org/officeDocument/2006/relationships/slideMaster" Target="slideMasters/slideMaster11.xml"/><Relationship Id="rId32" Type="http://schemas.openxmlformats.org/officeDocument/2006/relationships/slide" Target="slides/slide10.xml"/><Relationship Id="rId37" Type="http://schemas.openxmlformats.org/officeDocument/2006/relationships/slide" Target="slides/slide15.xml"/><Relationship Id="rId53" Type="http://schemas.openxmlformats.org/officeDocument/2006/relationships/slide" Target="slides/slide31.xml"/><Relationship Id="rId58" Type="http://schemas.openxmlformats.org/officeDocument/2006/relationships/slide" Target="slides/slide36.xml"/><Relationship Id="rId74" Type="http://schemas.openxmlformats.org/officeDocument/2006/relationships/slide" Target="slides/slide52.xml"/><Relationship Id="rId79" Type="http://schemas.openxmlformats.org/officeDocument/2006/relationships/slide" Target="slides/slide57.xml"/><Relationship Id="rId102" Type="http://schemas.openxmlformats.org/officeDocument/2006/relationships/slide" Target="slides/slide80.xml"/><Relationship Id="rId5" Type="http://schemas.openxmlformats.org/officeDocument/2006/relationships/slideMaster" Target="slideMasters/slideMaster5.xml"/><Relationship Id="rId90" Type="http://schemas.openxmlformats.org/officeDocument/2006/relationships/slide" Target="slides/slide68.xml"/><Relationship Id="rId95" Type="http://schemas.openxmlformats.org/officeDocument/2006/relationships/slide" Target="slides/slide73.xml"/><Relationship Id="rId22" Type="http://schemas.openxmlformats.org/officeDocument/2006/relationships/slideMaster" Target="slideMasters/slideMaster22.xml"/><Relationship Id="rId27" Type="http://schemas.openxmlformats.org/officeDocument/2006/relationships/slide" Target="slides/slide5.xml"/><Relationship Id="rId43" Type="http://schemas.openxmlformats.org/officeDocument/2006/relationships/slide" Target="slides/slide21.xml"/><Relationship Id="rId48" Type="http://schemas.openxmlformats.org/officeDocument/2006/relationships/slide" Target="slides/slide26.xml"/><Relationship Id="rId64" Type="http://schemas.openxmlformats.org/officeDocument/2006/relationships/slide" Target="slides/slide42.xml"/><Relationship Id="rId69" Type="http://schemas.openxmlformats.org/officeDocument/2006/relationships/slide" Target="slides/slide47.xml"/><Relationship Id="rId80" Type="http://schemas.openxmlformats.org/officeDocument/2006/relationships/slide" Target="slides/slide58.xml"/><Relationship Id="rId85" Type="http://schemas.openxmlformats.org/officeDocument/2006/relationships/slide" Target="slides/slide6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1.xml"/><Relationship Id="rId38" Type="http://schemas.openxmlformats.org/officeDocument/2006/relationships/slide" Target="slides/slide16.xml"/><Relationship Id="rId59" Type="http://schemas.openxmlformats.org/officeDocument/2006/relationships/slide" Target="slides/slide37.xml"/><Relationship Id="rId103" Type="http://schemas.openxmlformats.org/officeDocument/2006/relationships/slide" Target="slides/slide81.xml"/><Relationship Id="rId108" Type="http://schemas.openxmlformats.org/officeDocument/2006/relationships/viewProps" Target="viewProps.xml"/><Relationship Id="rId54" Type="http://schemas.openxmlformats.org/officeDocument/2006/relationships/slide" Target="slides/slide32.xml"/><Relationship Id="rId70" Type="http://schemas.openxmlformats.org/officeDocument/2006/relationships/slide" Target="slides/slide48.xml"/><Relationship Id="rId75" Type="http://schemas.openxmlformats.org/officeDocument/2006/relationships/slide" Target="slides/slide53.xml"/><Relationship Id="rId91" Type="http://schemas.openxmlformats.org/officeDocument/2006/relationships/slide" Target="slides/slide69.xml"/><Relationship Id="rId96"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106" Type="http://schemas.openxmlformats.org/officeDocument/2006/relationships/commentAuthors" Target="commentAuthors.xml"/><Relationship Id="rId10" Type="http://schemas.openxmlformats.org/officeDocument/2006/relationships/slideMaster" Target="slideMasters/slideMaster10.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slide" Target="slides/slide51.xml"/><Relationship Id="rId78" Type="http://schemas.openxmlformats.org/officeDocument/2006/relationships/slide" Target="slides/slide56.xml"/><Relationship Id="rId81" Type="http://schemas.openxmlformats.org/officeDocument/2006/relationships/slide" Target="slides/slide59.xml"/><Relationship Id="rId86" Type="http://schemas.openxmlformats.org/officeDocument/2006/relationships/slide" Target="slides/slide64.xml"/><Relationship Id="rId94" Type="http://schemas.openxmlformats.org/officeDocument/2006/relationships/slide" Target="slides/slide72.xml"/><Relationship Id="rId99" Type="http://schemas.openxmlformats.org/officeDocument/2006/relationships/slide" Target="slides/slide77.xml"/><Relationship Id="rId101" Type="http://schemas.openxmlformats.org/officeDocument/2006/relationships/slide" Target="slides/slide7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7.xml"/><Relationship Id="rId109" Type="http://schemas.openxmlformats.org/officeDocument/2006/relationships/theme" Target="theme/theme1.xml"/><Relationship Id="rId34" Type="http://schemas.openxmlformats.org/officeDocument/2006/relationships/slide" Target="slides/slide12.xml"/><Relationship Id="rId50" Type="http://schemas.openxmlformats.org/officeDocument/2006/relationships/slide" Target="slides/slide28.xml"/><Relationship Id="rId55" Type="http://schemas.openxmlformats.org/officeDocument/2006/relationships/slide" Target="slides/slide33.xml"/><Relationship Id="rId76" Type="http://schemas.openxmlformats.org/officeDocument/2006/relationships/slide" Target="slides/slide54.xml"/><Relationship Id="rId97" Type="http://schemas.openxmlformats.org/officeDocument/2006/relationships/slide" Target="slides/slide75.xml"/><Relationship Id="rId104" Type="http://schemas.openxmlformats.org/officeDocument/2006/relationships/slide" Target="slides/slide82.xml"/><Relationship Id="rId7" Type="http://schemas.openxmlformats.org/officeDocument/2006/relationships/slideMaster" Target="slideMasters/slideMaster7.xml"/><Relationship Id="rId71" Type="http://schemas.openxmlformats.org/officeDocument/2006/relationships/slide" Target="slides/slide49.xml"/><Relationship Id="rId92" Type="http://schemas.openxmlformats.org/officeDocument/2006/relationships/slide" Target="slides/slide70.xml"/><Relationship Id="rId2" Type="http://schemas.openxmlformats.org/officeDocument/2006/relationships/slideMaster" Target="slideMasters/slideMaster2.xml"/><Relationship Id="rId29" Type="http://schemas.openxmlformats.org/officeDocument/2006/relationships/slide" Target="slides/slide7.xml"/><Relationship Id="rId24" Type="http://schemas.openxmlformats.org/officeDocument/2006/relationships/slide" Target="slides/slide2.xml"/><Relationship Id="rId40" Type="http://schemas.openxmlformats.org/officeDocument/2006/relationships/slide" Target="slides/slide18.xml"/><Relationship Id="rId45" Type="http://schemas.openxmlformats.org/officeDocument/2006/relationships/slide" Target="slides/slide23.xml"/><Relationship Id="rId66" Type="http://schemas.openxmlformats.org/officeDocument/2006/relationships/slide" Target="slides/slide44.xml"/><Relationship Id="rId87" Type="http://schemas.openxmlformats.org/officeDocument/2006/relationships/slide" Target="slides/slide65.xml"/><Relationship Id="rId110" Type="http://schemas.openxmlformats.org/officeDocument/2006/relationships/tableStyles" Target="tableStyles.xml"/><Relationship Id="rId61" Type="http://schemas.openxmlformats.org/officeDocument/2006/relationships/slide" Target="slides/slide39.xml"/><Relationship Id="rId82" Type="http://schemas.openxmlformats.org/officeDocument/2006/relationships/slide" Target="slides/slide6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8.xml"/><Relationship Id="rId35" Type="http://schemas.openxmlformats.org/officeDocument/2006/relationships/slide" Target="slides/slide13.xml"/><Relationship Id="rId56" Type="http://schemas.openxmlformats.org/officeDocument/2006/relationships/slide" Target="slides/slide34.xml"/><Relationship Id="rId77" Type="http://schemas.openxmlformats.org/officeDocument/2006/relationships/slide" Target="slides/slide55.xml"/><Relationship Id="rId100" Type="http://schemas.openxmlformats.org/officeDocument/2006/relationships/slide" Target="slides/slide78.xml"/><Relationship Id="rId105"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slide" Target="slides/slide50.xml"/><Relationship Id="rId93" Type="http://schemas.openxmlformats.org/officeDocument/2006/relationships/slide" Target="slides/slide71.xml"/><Relationship Id="rId98" Type="http://schemas.openxmlformats.org/officeDocument/2006/relationships/slide" Target="slides/slide76.xml"/><Relationship Id="rId3" Type="http://schemas.openxmlformats.org/officeDocument/2006/relationships/slideMaster" Target="slideMasters/slideMaster3.xml"/><Relationship Id="rId25" Type="http://schemas.openxmlformats.org/officeDocument/2006/relationships/slide" Target="slides/slide3.xml"/><Relationship Id="rId46" Type="http://schemas.openxmlformats.org/officeDocument/2006/relationships/slide" Target="slides/slide24.xml"/><Relationship Id="rId67" Type="http://schemas.openxmlformats.org/officeDocument/2006/relationships/slide" Target="slides/slide45.xml"/><Relationship Id="rId20" Type="http://schemas.openxmlformats.org/officeDocument/2006/relationships/slideMaster" Target="slideMasters/slideMaster20.xml"/><Relationship Id="rId41" Type="http://schemas.openxmlformats.org/officeDocument/2006/relationships/slide" Target="slides/slide19.xml"/><Relationship Id="rId62" Type="http://schemas.openxmlformats.org/officeDocument/2006/relationships/slide" Target="slides/slide40.xml"/><Relationship Id="rId83" Type="http://schemas.openxmlformats.org/officeDocument/2006/relationships/slide" Target="slides/slide61.xml"/><Relationship Id="rId88" Type="http://schemas.openxmlformats.org/officeDocument/2006/relationships/slide" Target="slides/slide66.xml"/><Relationship Id="rId11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WODZI, Desire Tarwireyi" userId="f2e414da-657a-4eae-9cb2-9d4947cf517c" providerId="ADAL" clId="{3AEE8706-F5AC-4BF7-92CD-A633374F1F8B}"/>
    <pc:docChg chg="delSld modSld">
      <pc:chgData name="RWODZI, Desire Tarwireyi" userId="f2e414da-657a-4eae-9cb2-9d4947cf517c" providerId="ADAL" clId="{3AEE8706-F5AC-4BF7-92CD-A633374F1F8B}" dt="2022-06-02T08:52:52.621" v="11" actId="20577"/>
      <pc:docMkLst>
        <pc:docMk/>
      </pc:docMkLst>
      <pc:sldChg chg="mod modShow">
        <pc:chgData name="RWODZI, Desire Tarwireyi" userId="f2e414da-657a-4eae-9cb2-9d4947cf517c" providerId="ADAL" clId="{3AEE8706-F5AC-4BF7-92CD-A633374F1F8B}" dt="2022-06-02T08:49:56.368" v="8" actId="729"/>
        <pc:sldMkLst>
          <pc:docMk/>
          <pc:sldMk cId="4136100289" sldId="257"/>
        </pc:sldMkLst>
      </pc:sldChg>
      <pc:sldChg chg="mod modShow">
        <pc:chgData name="RWODZI, Desire Tarwireyi" userId="f2e414da-657a-4eae-9cb2-9d4947cf517c" providerId="ADAL" clId="{3AEE8706-F5AC-4BF7-92CD-A633374F1F8B}" dt="2022-06-02T08:49:56.368" v="8" actId="729"/>
        <pc:sldMkLst>
          <pc:docMk/>
          <pc:sldMk cId="3481436979" sldId="258"/>
        </pc:sldMkLst>
      </pc:sldChg>
      <pc:sldChg chg="mod modShow">
        <pc:chgData name="RWODZI, Desire Tarwireyi" userId="f2e414da-657a-4eae-9cb2-9d4947cf517c" providerId="ADAL" clId="{3AEE8706-F5AC-4BF7-92CD-A633374F1F8B}" dt="2022-06-02T08:49:56.368" v="8" actId="729"/>
        <pc:sldMkLst>
          <pc:docMk/>
          <pc:sldMk cId="3287205245" sldId="259"/>
        </pc:sldMkLst>
      </pc:sldChg>
      <pc:sldChg chg="mod modShow">
        <pc:chgData name="RWODZI, Desire Tarwireyi" userId="f2e414da-657a-4eae-9cb2-9d4947cf517c" providerId="ADAL" clId="{3AEE8706-F5AC-4BF7-92CD-A633374F1F8B}" dt="2022-06-02T08:49:56.368" v="8" actId="729"/>
        <pc:sldMkLst>
          <pc:docMk/>
          <pc:sldMk cId="3613389480" sldId="261"/>
        </pc:sldMkLst>
      </pc:sldChg>
      <pc:sldChg chg="mod modShow">
        <pc:chgData name="RWODZI, Desire Tarwireyi" userId="f2e414da-657a-4eae-9cb2-9d4947cf517c" providerId="ADAL" clId="{3AEE8706-F5AC-4BF7-92CD-A633374F1F8B}" dt="2022-06-02T08:49:56.368" v="8" actId="729"/>
        <pc:sldMkLst>
          <pc:docMk/>
          <pc:sldMk cId="2627659670" sldId="262"/>
        </pc:sldMkLst>
      </pc:sldChg>
      <pc:sldChg chg="mod modShow">
        <pc:chgData name="RWODZI, Desire Tarwireyi" userId="f2e414da-657a-4eae-9cb2-9d4947cf517c" providerId="ADAL" clId="{3AEE8706-F5AC-4BF7-92CD-A633374F1F8B}" dt="2022-06-02T08:49:56.368" v="8" actId="729"/>
        <pc:sldMkLst>
          <pc:docMk/>
          <pc:sldMk cId="3276913802" sldId="263"/>
        </pc:sldMkLst>
      </pc:sldChg>
      <pc:sldChg chg="mod modShow">
        <pc:chgData name="RWODZI, Desire Tarwireyi" userId="f2e414da-657a-4eae-9cb2-9d4947cf517c" providerId="ADAL" clId="{3AEE8706-F5AC-4BF7-92CD-A633374F1F8B}" dt="2022-06-02T08:49:56.368" v="8" actId="729"/>
        <pc:sldMkLst>
          <pc:docMk/>
          <pc:sldMk cId="0" sldId="266"/>
        </pc:sldMkLst>
      </pc:sldChg>
      <pc:sldChg chg="mod modShow">
        <pc:chgData name="RWODZI, Desire Tarwireyi" userId="f2e414da-657a-4eae-9cb2-9d4947cf517c" providerId="ADAL" clId="{3AEE8706-F5AC-4BF7-92CD-A633374F1F8B}" dt="2022-06-02T08:49:56.368" v="8" actId="729"/>
        <pc:sldMkLst>
          <pc:docMk/>
          <pc:sldMk cId="3418795911" sldId="268"/>
        </pc:sldMkLst>
      </pc:sldChg>
      <pc:sldChg chg="mod modShow">
        <pc:chgData name="RWODZI, Desire Tarwireyi" userId="f2e414da-657a-4eae-9cb2-9d4947cf517c" providerId="ADAL" clId="{3AEE8706-F5AC-4BF7-92CD-A633374F1F8B}" dt="2022-06-02T08:49:56.368" v="8" actId="729"/>
        <pc:sldMkLst>
          <pc:docMk/>
          <pc:sldMk cId="4080490405" sldId="270"/>
        </pc:sldMkLst>
      </pc:sldChg>
      <pc:sldChg chg="mod modShow modNotesTx">
        <pc:chgData name="RWODZI, Desire Tarwireyi" userId="f2e414da-657a-4eae-9cb2-9d4947cf517c" providerId="ADAL" clId="{3AEE8706-F5AC-4BF7-92CD-A633374F1F8B}" dt="2022-06-02T08:49:56.368" v="8" actId="729"/>
        <pc:sldMkLst>
          <pc:docMk/>
          <pc:sldMk cId="924905890" sldId="271"/>
        </pc:sldMkLst>
      </pc:sldChg>
      <pc:sldChg chg="mod modShow">
        <pc:chgData name="RWODZI, Desire Tarwireyi" userId="f2e414da-657a-4eae-9cb2-9d4947cf517c" providerId="ADAL" clId="{3AEE8706-F5AC-4BF7-92CD-A633374F1F8B}" dt="2022-06-02T08:49:56.368" v="8" actId="729"/>
        <pc:sldMkLst>
          <pc:docMk/>
          <pc:sldMk cId="1784283169" sldId="272"/>
        </pc:sldMkLst>
      </pc:sldChg>
      <pc:sldChg chg="mod modShow">
        <pc:chgData name="RWODZI, Desire Tarwireyi" userId="f2e414da-657a-4eae-9cb2-9d4947cf517c" providerId="ADAL" clId="{3AEE8706-F5AC-4BF7-92CD-A633374F1F8B}" dt="2022-06-02T08:49:56.368" v="8" actId="729"/>
        <pc:sldMkLst>
          <pc:docMk/>
          <pc:sldMk cId="3396843593" sldId="278"/>
        </pc:sldMkLst>
      </pc:sldChg>
      <pc:sldChg chg="mod modShow">
        <pc:chgData name="RWODZI, Desire Tarwireyi" userId="f2e414da-657a-4eae-9cb2-9d4947cf517c" providerId="ADAL" clId="{3AEE8706-F5AC-4BF7-92CD-A633374F1F8B}" dt="2022-06-02T08:49:56.368" v="8" actId="729"/>
        <pc:sldMkLst>
          <pc:docMk/>
          <pc:sldMk cId="515856539" sldId="279"/>
        </pc:sldMkLst>
      </pc:sldChg>
      <pc:sldChg chg="mod modShow">
        <pc:chgData name="RWODZI, Desire Tarwireyi" userId="f2e414da-657a-4eae-9cb2-9d4947cf517c" providerId="ADAL" clId="{3AEE8706-F5AC-4BF7-92CD-A633374F1F8B}" dt="2022-06-02T08:49:56.368" v="8" actId="729"/>
        <pc:sldMkLst>
          <pc:docMk/>
          <pc:sldMk cId="106152298" sldId="281"/>
        </pc:sldMkLst>
      </pc:sldChg>
      <pc:sldChg chg="del mod modShow">
        <pc:chgData name="RWODZI, Desire Tarwireyi" userId="f2e414da-657a-4eae-9cb2-9d4947cf517c" providerId="ADAL" clId="{3AEE8706-F5AC-4BF7-92CD-A633374F1F8B}" dt="2022-06-02T08:52:33.572" v="9" actId="47"/>
        <pc:sldMkLst>
          <pc:docMk/>
          <pc:sldMk cId="1465265570" sldId="286"/>
        </pc:sldMkLst>
      </pc:sldChg>
      <pc:sldChg chg="del mod modShow">
        <pc:chgData name="RWODZI, Desire Tarwireyi" userId="f2e414da-657a-4eae-9cb2-9d4947cf517c" providerId="ADAL" clId="{3AEE8706-F5AC-4BF7-92CD-A633374F1F8B}" dt="2022-06-02T08:52:33.572" v="9" actId="47"/>
        <pc:sldMkLst>
          <pc:docMk/>
          <pc:sldMk cId="1273941777" sldId="287"/>
        </pc:sldMkLst>
      </pc:sldChg>
      <pc:sldChg chg="mod modShow">
        <pc:chgData name="RWODZI, Desire Tarwireyi" userId="f2e414da-657a-4eae-9cb2-9d4947cf517c" providerId="ADAL" clId="{3AEE8706-F5AC-4BF7-92CD-A633374F1F8B}" dt="2022-06-02T08:49:56.368" v="8" actId="729"/>
        <pc:sldMkLst>
          <pc:docMk/>
          <pc:sldMk cId="1664395016" sldId="302"/>
        </pc:sldMkLst>
      </pc:sldChg>
      <pc:sldChg chg="mod modShow">
        <pc:chgData name="RWODZI, Desire Tarwireyi" userId="f2e414da-657a-4eae-9cb2-9d4947cf517c" providerId="ADAL" clId="{3AEE8706-F5AC-4BF7-92CD-A633374F1F8B}" dt="2022-06-02T08:49:56.368" v="8" actId="729"/>
        <pc:sldMkLst>
          <pc:docMk/>
          <pc:sldMk cId="132604447" sldId="304"/>
        </pc:sldMkLst>
      </pc:sldChg>
      <pc:sldChg chg="mod modShow">
        <pc:chgData name="RWODZI, Desire Tarwireyi" userId="f2e414da-657a-4eae-9cb2-9d4947cf517c" providerId="ADAL" clId="{3AEE8706-F5AC-4BF7-92CD-A633374F1F8B}" dt="2022-06-02T08:49:56.368" v="8" actId="729"/>
        <pc:sldMkLst>
          <pc:docMk/>
          <pc:sldMk cId="1096644544" sldId="305"/>
        </pc:sldMkLst>
      </pc:sldChg>
      <pc:sldChg chg="mod modShow">
        <pc:chgData name="RWODZI, Desire Tarwireyi" userId="f2e414da-657a-4eae-9cb2-9d4947cf517c" providerId="ADAL" clId="{3AEE8706-F5AC-4BF7-92CD-A633374F1F8B}" dt="2022-06-02T08:49:56.368" v="8" actId="729"/>
        <pc:sldMkLst>
          <pc:docMk/>
          <pc:sldMk cId="1795886338" sldId="307"/>
        </pc:sldMkLst>
      </pc:sldChg>
      <pc:sldChg chg="mod modShow">
        <pc:chgData name="RWODZI, Desire Tarwireyi" userId="f2e414da-657a-4eae-9cb2-9d4947cf517c" providerId="ADAL" clId="{3AEE8706-F5AC-4BF7-92CD-A633374F1F8B}" dt="2022-06-02T08:49:56.368" v="8" actId="729"/>
        <pc:sldMkLst>
          <pc:docMk/>
          <pc:sldMk cId="2129612423" sldId="309"/>
        </pc:sldMkLst>
      </pc:sldChg>
      <pc:sldChg chg="mod modShow">
        <pc:chgData name="RWODZI, Desire Tarwireyi" userId="f2e414da-657a-4eae-9cb2-9d4947cf517c" providerId="ADAL" clId="{3AEE8706-F5AC-4BF7-92CD-A633374F1F8B}" dt="2022-06-02T08:49:56.368" v="8" actId="729"/>
        <pc:sldMkLst>
          <pc:docMk/>
          <pc:sldMk cId="498843589" sldId="311"/>
        </pc:sldMkLst>
      </pc:sldChg>
      <pc:sldChg chg="mod modShow">
        <pc:chgData name="RWODZI, Desire Tarwireyi" userId="f2e414da-657a-4eae-9cb2-9d4947cf517c" providerId="ADAL" clId="{3AEE8706-F5AC-4BF7-92CD-A633374F1F8B}" dt="2022-06-02T08:49:56.368" v="8" actId="729"/>
        <pc:sldMkLst>
          <pc:docMk/>
          <pc:sldMk cId="1141537521" sldId="312"/>
        </pc:sldMkLst>
      </pc:sldChg>
      <pc:sldChg chg="mod modShow">
        <pc:chgData name="RWODZI, Desire Tarwireyi" userId="f2e414da-657a-4eae-9cb2-9d4947cf517c" providerId="ADAL" clId="{3AEE8706-F5AC-4BF7-92CD-A633374F1F8B}" dt="2022-06-02T08:49:56.368" v="8" actId="729"/>
        <pc:sldMkLst>
          <pc:docMk/>
          <pc:sldMk cId="2169517228" sldId="313"/>
        </pc:sldMkLst>
      </pc:sldChg>
      <pc:sldChg chg="del mod modShow">
        <pc:chgData name="RWODZI, Desire Tarwireyi" userId="f2e414da-657a-4eae-9cb2-9d4947cf517c" providerId="ADAL" clId="{3AEE8706-F5AC-4BF7-92CD-A633374F1F8B}" dt="2022-06-02T08:52:33.572" v="9" actId="47"/>
        <pc:sldMkLst>
          <pc:docMk/>
          <pc:sldMk cId="2652076063" sldId="318"/>
        </pc:sldMkLst>
      </pc:sldChg>
      <pc:sldChg chg="del mod modShow">
        <pc:chgData name="RWODZI, Desire Tarwireyi" userId="f2e414da-657a-4eae-9cb2-9d4947cf517c" providerId="ADAL" clId="{3AEE8706-F5AC-4BF7-92CD-A633374F1F8B}" dt="2022-06-02T08:52:33.572" v="9" actId="47"/>
        <pc:sldMkLst>
          <pc:docMk/>
          <pc:sldMk cId="1756020135" sldId="319"/>
        </pc:sldMkLst>
      </pc:sldChg>
      <pc:sldChg chg="mod modShow">
        <pc:chgData name="RWODZI, Desire Tarwireyi" userId="f2e414da-657a-4eae-9cb2-9d4947cf517c" providerId="ADAL" clId="{3AEE8706-F5AC-4BF7-92CD-A633374F1F8B}" dt="2022-06-02T08:49:56.368" v="8" actId="729"/>
        <pc:sldMkLst>
          <pc:docMk/>
          <pc:sldMk cId="3102059427" sldId="320"/>
        </pc:sldMkLst>
      </pc:sldChg>
      <pc:sldChg chg="mod modShow">
        <pc:chgData name="RWODZI, Desire Tarwireyi" userId="f2e414da-657a-4eae-9cb2-9d4947cf517c" providerId="ADAL" clId="{3AEE8706-F5AC-4BF7-92CD-A633374F1F8B}" dt="2022-06-02T08:49:56.368" v="8" actId="729"/>
        <pc:sldMkLst>
          <pc:docMk/>
          <pc:sldMk cId="3663131253" sldId="321"/>
        </pc:sldMkLst>
      </pc:sldChg>
      <pc:sldChg chg="mod modShow">
        <pc:chgData name="RWODZI, Desire Tarwireyi" userId="f2e414da-657a-4eae-9cb2-9d4947cf517c" providerId="ADAL" clId="{3AEE8706-F5AC-4BF7-92CD-A633374F1F8B}" dt="2022-06-02T08:49:56.368" v="8" actId="729"/>
        <pc:sldMkLst>
          <pc:docMk/>
          <pc:sldMk cId="1864719799" sldId="322"/>
        </pc:sldMkLst>
      </pc:sldChg>
      <pc:sldChg chg="mod modShow">
        <pc:chgData name="RWODZI, Desire Tarwireyi" userId="f2e414da-657a-4eae-9cb2-9d4947cf517c" providerId="ADAL" clId="{3AEE8706-F5AC-4BF7-92CD-A633374F1F8B}" dt="2022-06-02T08:49:56.368" v="8" actId="729"/>
        <pc:sldMkLst>
          <pc:docMk/>
          <pc:sldMk cId="2913233351" sldId="323"/>
        </pc:sldMkLst>
      </pc:sldChg>
      <pc:sldChg chg="modSp mod modShow">
        <pc:chgData name="RWODZI, Desire Tarwireyi" userId="f2e414da-657a-4eae-9cb2-9d4947cf517c" providerId="ADAL" clId="{3AEE8706-F5AC-4BF7-92CD-A633374F1F8B}" dt="2022-06-02T08:52:52.621" v="11" actId="20577"/>
        <pc:sldMkLst>
          <pc:docMk/>
          <pc:sldMk cId="4148884658" sldId="325"/>
        </pc:sldMkLst>
        <pc:spChg chg="mod">
          <ac:chgData name="RWODZI, Desire Tarwireyi" userId="f2e414da-657a-4eae-9cb2-9d4947cf517c" providerId="ADAL" clId="{3AEE8706-F5AC-4BF7-92CD-A633374F1F8B}" dt="2022-06-02T08:52:52.621" v="11" actId="20577"/>
          <ac:spMkLst>
            <pc:docMk/>
            <pc:sldMk cId="4148884658" sldId="325"/>
            <ac:spMk id="2" creationId="{00000000-0000-0000-0000-000000000000}"/>
          </ac:spMkLst>
        </pc:spChg>
      </pc:sldChg>
      <pc:sldChg chg="mod modShow">
        <pc:chgData name="RWODZI, Desire Tarwireyi" userId="f2e414da-657a-4eae-9cb2-9d4947cf517c" providerId="ADAL" clId="{3AEE8706-F5AC-4BF7-92CD-A633374F1F8B}" dt="2022-06-02T08:49:56.368" v="8" actId="729"/>
        <pc:sldMkLst>
          <pc:docMk/>
          <pc:sldMk cId="353014408" sldId="327"/>
        </pc:sldMkLst>
      </pc:sldChg>
      <pc:sldChg chg="mod modShow">
        <pc:chgData name="RWODZI, Desire Tarwireyi" userId="f2e414da-657a-4eae-9cb2-9d4947cf517c" providerId="ADAL" clId="{3AEE8706-F5AC-4BF7-92CD-A633374F1F8B}" dt="2022-06-02T08:49:56.368" v="8" actId="729"/>
        <pc:sldMkLst>
          <pc:docMk/>
          <pc:sldMk cId="2436468390" sldId="330"/>
        </pc:sldMkLst>
      </pc:sldChg>
      <pc:sldChg chg="modSp mod modShow">
        <pc:chgData name="RWODZI, Desire Tarwireyi" userId="f2e414da-657a-4eae-9cb2-9d4947cf517c" providerId="ADAL" clId="{3AEE8706-F5AC-4BF7-92CD-A633374F1F8B}" dt="2022-06-02T08:49:56.368" v="8" actId="729"/>
        <pc:sldMkLst>
          <pc:docMk/>
          <pc:sldMk cId="1828440921" sldId="335"/>
        </pc:sldMkLst>
        <pc:spChg chg="mod">
          <ac:chgData name="RWODZI, Desire Tarwireyi" userId="f2e414da-657a-4eae-9cb2-9d4947cf517c" providerId="ADAL" clId="{3AEE8706-F5AC-4BF7-92CD-A633374F1F8B}" dt="2022-06-02T08:49:03.705" v="5" actId="20577"/>
          <ac:spMkLst>
            <pc:docMk/>
            <pc:sldMk cId="1828440921" sldId="335"/>
            <ac:spMk id="2" creationId="{00000000-0000-0000-0000-000000000000}"/>
          </ac:spMkLst>
        </pc:spChg>
      </pc:sldChg>
      <pc:sldChg chg="mod modShow">
        <pc:chgData name="RWODZI, Desire Tarwireyi" userId="f2e414da-657a-4eae-9cb2-9d4947cf517c" providerId="ADAL" clId="{3AEE8706-F5AC-4BF7-92CD-A633374F1F8B}" dt="2022-06-02T08:49:56.368" v="8" actId="729"/>
        <pc:sldMkLst>
          <pc:docMk/>
          <pc:sldMk cId="499772948" sldId="336"/>
        </pc:sldMkLst>
      </pc:sldChg>
      <pc:sldChg chg="mod modShow">
        <pc:chgData name="RWODZI, Desire Tarwireyi" userId="f2e414da-657a-4eae-9cb2-9d4947cf517c" providerId="ADAL" clId="{3AEE8706-F5AC-4BF7-92CD-A633374F1F8B}" dt="2022-06-02T08:49:56.368" v="8" actId="729"/>
        <pc:sldMkLst>
          <pc:docMk/>
          <pc:sldMk cId="731524690" sldId="345"/>
        </pc:sldMkLst>
      </pc:sldChg>
      <pc:sldChg chg="mod modShow">
        <pc:chgData name="RWODZI, Desire Tarwireyi" userId="f2e414da-657a-4eae-9cb2-9d4947cf517c" providerId="ADAL" clId="{3AEE8706-F5AC-4BF7-92CD-A633374F1F8B}" dt="2022-06-02T08:49:56.368" v="8" actId="729"/>
        <pc:sldMkLst>
          <pc:docMk/>
          <pc:sldMk cId="2928559970" sldId="532"/>
        </pc:sldMkLst>
      </pc:sldChg>
      <pc:sldChg chg="mod modShow">
        <pc:chgData name="RWODZI, Desire Tarwireyi" userId="f2e414da-657a-4eae-9cb2-9d4947cf517c" providerId="ADAL" clId="{3AEE8706-F5AC-4BF7-92CD-A633374F1F8B}" dt="2022-06-02T08:49:56.368" v="8" actId="729"/>
        <pc:sldMkLst>
          <pc:docMk/>
          <pc:sldMk cId="1011254436" sldId="535"/>
        </pc:sldMkLst>
      </pc:sldChg>
      <pc:sldChg chg="mod modShow modNotesTx">
        <pc:chgData name="RWODZI, Desire Tarwireyi" userId="f2e414da-657a-4eae-9cb2-9d4947cf517c" providerId="ADAL" clId="{3AEE8706-F5AC-4BF7-92CD-A633374F1F8B}" dt="2022-06-02T08:49:56.368" v="8" actId="729"/>
        <pc:sldMkLst>
          <pc:docMk/>
          <pc:sldMk cId="445461431" sldId="538"/>
        </pc:sldMkLst>
      </pc:sldChg>
      <pc:sldChg chg="mod modShow">
        <pc:chgData name="RWODZI, Desire Tarwireyi" userId="f2e414da-657a-4eae-9cb2-9d4947cf517c" providerId="ADAL" clId="{3AEE8706-F5AC-4BF7-92CD-A633374F1F8B}" dt="2022-06-02T08:49:56.368" v="8" actId="729"/>
        <pc:sldMkLst>
          <pc:docMk/>
          <pc:sldMk cId="3762172674" sldId="539"/>
        </pc:sldMkLst>
      </pc:sldChg>
      <pc:sldChg chg="mod modShow">
        <pc:chgData name="RWODZI, Desire Tarwireyi" userId="f2e414da-657a-4eae-9cb2-9d4947cf517c" providerId="ADAL" clId="{3AEE8706-F5AC-4BF7-92CD-A633374F1F8B}" dt="2022-06-02T08:49:56.368" v="8" actId="729"/>
        <pc:sldMkLst>
          <pc:docMk/>
          <pc:sldMk cId="424340301" sldId="540"/>
        </pc:sldMkLst>
      </pc:sldChg>
      <pc:sldChg chg="mod modShow">
        <pc:chgData name="RWODZI, Desire Tarwireyi" userId="f2e414da-657a-4eae-9cb2-9d4947cf517c" providerId="ADAL" clId="{3AEE8706-F5AC-4BF7-92CD-A633374F1F8B}" dt="2022-06-02T08:49:56.368" v="8" actId="729"/>
        <pc:sldMkLst>
          <pc:docMk/>
          <pc:sldMk cId="2300113398" sldId="541"/>
        </pc:sldMkLst>
      </pc:sldChg>
      <pc:sldChg chg="mod modShow">
        <pc:chgData name="RWODZI, Desire Tarwireyi" userId="f2e414da-657a-4eae-9cb2-9d4947cf517c" providerId="ADAL" clId="{3AEE8706-F5AC-4BF7-92CD-A633374F1F8B}" dt="2022-06-02T08:49:56.368" v="8" actId="729"/>
        <pc:sldMkLst>
          <pc:docMk/>
          <pc:sldMk cId="3539207716" sldId="542"/>
        </pc:sldMkLst>
      </pc:sldChg>
      <pc:sldChg chg="mod modShow">
        <pc:chgData name="RWODZI, Desire Tarwireyi" userId="f2e414da-657a-4eae-9cb2-9d4947cf517c" providerId="ADAL" clId="{3AEE8706-F5AC-4BF7-92CD-A633374F1F8B}" dt="2022-06-02T08:49:56.368" v="8" actId="729"/>
        <pc:sldMkLst>
          <pc:docMk/>
          <pc:sldMk cId="1252000936" sldId="543"/>
        </pc:sldMkLst>
      </pc:sldChg>
      <pc:sldChg chg="mod modShow">
        <pc:chgData name="RWODZI, Desire Tarwireyi" userId="f2e414da-657a-4eae-9cb2-9d4947cf517c" providerId="ADAL" clId="{3AEE8706-F5AC-4BF7-92CD-A633374F1F8B}" dt="2022-06-02T08:49:56.368" v="8" actId="729"/>
        <pc:sldMkLst>
          <pc:docMk/>
          <pc:sldMk cId="2099230627" sldId="544"/>
        </pc:sldMkLst>
      </pc:sldChg>
      <pc:sldChg chg="mod modShow">
        <pc:chgData name="RWODZI, Desire Tarwireyi" userId="f2e414da-657a-4eae-9cb2-9d4947cf517c" providerId="ADAL" clId="{3AEE8706-F5AC-4BF7-92CD-A633374F1F8B}" dt="2022-06-02T08:49:56.368" v="8" actId="729"/>
        <pc:sldMkLst>
          <pc:docMk/>
          <pc:sldMk cId="1854938063" sldId="545"/>
        </pc:sldMkLst>
      </pc:sldChg>
      <pc:sldChg chg="mod modShow">
        <pc:chgData name="RWODZI, Desire Tarwireyi" userId="f2e414da-657a-4eae-9cb2-9d4947cf517c" providerId="ADAL" clId="{3AEE8706-F5AC-4BF7-92CD-A633374F1F8B}" dt="2022-06-02T08:49:56.368" v="8" actId="729"/>
        <pc:sldMkLst>
          <pc:docMk/>
          <pc:sldMk cId="1556849681" sldId="546"/>
        </pc:sldMkLst>
      </pc:sldChg>
      <pc:sldChg chg="mod modShow">
        <pc:chgData name="RWODZI, Desire Tarwireyi" userId="f2e414da-657a-4eae-9cb2-9d4947cf517c" providerId="ADAL" clId="{3AEE8706-F5AC-4BF7-92CD-A633374F1F8B}" dt="2022-06-02T08:49:56.368" v="8" actId="729"/>
        <pc:sldMkLst>
          <pc:docMk/>
          <pc:sldMk cId="2494527898" sldId="547"/>
        </pc:sldMkLst>
      </pc:sldChg>
      <pc:sldChg chg="mod modShow">
        <pc:chgData name="RWODZI, Desire Tarwireyi" userId="f2e414da-657a-4eae-9cb2-9d4947cf517c" providerId="ADAL" clId="{3AEE8706-F5AC-4BF7-92CD-A633374F1F8B}" dt="2022-06-02T08:49:56.368" v="8" actId="729"/>
        <pc:sldMkLst>
          <pc:docMk/>
          <pc:sldMk cId="4070968325" sldId="548"/>
        </pc:sldMkLst>
      </pc:sldChg>
      <pc:sldChg chg="mod modShow">
        <pc:chgData name="RWODZI, Desire Tarwireyi" userId="f2e414da-657a-4eae-9cb2-9d4947cf517c" providerId="ADAL" clId="{3AEE8706-F5AC-4BF7-92CD-A633374F1F8B}" dt="2022-06-02T08:49:56.368" v="8" actId="729"/>
        <pc:sldMkLst>
          <pc:docMk/>
          <pc:sldMk cId="2408874102" sldId="549"/>
        </pc:sldMkLst>
      </pc:sldChg>
      <pc:sldChg chg="mod modShow">
        <pc:chgData name="RWODZI, Desire Tarwireyi" userId="f2e414da-657a-4eae-9cb2-9d4947cf517c" providerId="ADAL" clId="{3AEE8706-F5AC-4BF7-92CD-A633374F1F8B}" dt="2022-06-02T08:49:56.368" v="8" actId="729"/>
        <pc:sldMkLst>
          <pc:docMk/>
          <pc:sldMk cId="3765018801" sldId="550"/>
        </pc:sldMkLst>
      </pc:sldChg>
      <pc:sldChg chg="mod modShow">
        <pc:chgData name="RWODZI, Desire Tarwireyi" userId="f2e414da-657a-4eae-9cb2-9d4947cf517c" providerId="ADAL" clId="{3AEE8706-F5AC-4BF7-92CD-A633374F1F8B}" dt="2022-06-02T08:49:56.368" v="8" actId="729"/>
        <pc:sldMkLst>
          <pc:docMk/>
          <pc:sldMk cId="4058524743" sldId="551"/>
        </pc:sldMkLst>
      </pc:sldChg>
      <pc:sldChg chg="mod modShow">
        <pc:chgData name="RWODZI, Desire Tarwireyi" userId="f2e414da-657a-4eae-9cb2-9d4947cf517c" providerId="ADAL" clId="{3AEE8706-F5AC-4BF7-92CD-A633374F1F8B}" dt="2022-06-02T08:49:56.368" v="8" actId="729"/>
        <pc:sldMkLst>
          <pc:docMk/>
          <pc:sldMk cId="1766329572" sldId="552"/>
        </pc:sldMkLst>
      </pc:sldChg>
      <pc:sldChg chg="mod modShow">
        <pc:chgData name="RWODZI, Desire Tarwireyi" userId="f2e414da-657a-4eae-9cb2-9d4947cf517c" providerId="ADAL" clId="{3AEE8706-F5AC-4BF7-92CD-A633374F1F8B}" dt="2022-06-02T08:49:56.368" v="8" actId="729"/>
        <pc:sldMkLst>
          <pc:docMk/>
          <pc:sldMk cId="1672497509" sldId="553"/>
        </pc:sldMkLst>
      </pc:sldChg>
      <pc:sldChg chg="mod modShow">
        <pc:chgData name="RWODZI, Desire Tarwireyi" userId="f2e414da-657a-4eae-9cb2-9d4947cf517c" providerId="ADAL" clId="{3AEE8706-F5AC-4BF7-92CD-A633374F1F8B}" dt="2022-06-02T08:49:56.368" v="8" actId="729"/>
        <pc:sldMkLst>
          <pc:docMk/>
          <pc:sldMk cId="2175251281" sldId="554"/>
        </pc:sldMkLst>
      </pc:sldChg>
      <pc:sldChg chg="mod modShow">
        <pc:chgData name="RWODZI, Desire Tarwireyi" userId="f2e414da-657a-4eae-9cb2-9d4947cf517c" providerId="ADAL" clId="{3AEE8706-F5AC-4BF7-92CD-A633374F1F8B}" dt="2022-06-02T08:49:56.368" v="8" actId="729"/>
        <pc:sldMkLst>
          <pc:docMk/>
          <pc:sldMk cId="3098084251" sldId="555"/>
        </pc:sldMkLst>
      </pc:sldChg>
      <pc:sldChg chg="mod modShow">
        <pc:chgData name="RWODZI, Desire Tarwireyi" userId="f2e414da-657a-4eae-9cb2-9d4947cf517c" providerId="ADAL" clId="{3AEE8706-F5AC-4BF7-92CD-A633374F1F8B}" dt="2022-06-02T08:49:56.368" v="8" actId="729"/>
        <pc:sldMkLst>
          <pc:docMk/>
          <pc:sldMk cId="2212045100" sldId="556"/>
        </pc:sldMkLst>
      </pc:sldChg>
      <pc:sldChg chg="mod modShow">
        <pc:chgData name="RWODZI, Desire Tarwireyi" userId="f2e414da-657a-4eae-9cb2-9d4947cf517c" providerId="ADAL" clId="{3AEE8706-F5AC-4BF7-92CD-A633374F1F8B}" dt="2022-06-02T08:49:56.368" v="8" actId="729"/>
        <pc:sldMkLst>
          <pc:docMk/>
          <pc:sldMk cId="2524975731" sldId="557"/>
        </pc:sldMkLst>
      </pc:sldChg>
      <pc:sldChg chg="mod modShow">
        <pc:chgData name="RWODZI, Desire Tarwireyi" userId="f2e414da-657a-4eae-9cb2-9d4947cf517c" providerId="ADAL" clId="{3AEE8706-F5AC-4BF7-92CD-A633374F1F8B}" dt="2022-06-02T08:49:56.368" v="8" actId="729"/>
        <pc:sldMkLst>
          <pc:docMk/>
          <pc:sldMk cId="1015164286" sldId="558"/>
        </pc:sldMkLst>
      </pc:sldChg>
      <pc:sldChg chg="mod modShow">
        <pc:chgData name="RWODZI, Desire Tarwireyi" userId="f2e414da-657a-4eae-9cb2-9d4947cf517c" providerId="ADAL" clId="{3AEE8706-F5AC-4BF7-92CD-A633374F1F8B}" dt="2022-06-02T08:49:56.368" v="8" actId="729"/>
        <pc:sldMkLst>
          <pc:docMk/>
          <pc:sldMk cId="3113937684" sldId="559"/>
        </pc:sldMkLst>
      </pc:sldChg>
      <pc:sldChg chg="mod modShow">
        <pc:chgData name="RWODZI, Desire Tarwireyi" userId="f2e414da-657a-4eae-9cb2-9d4947cf517c" providerId="ADAL" clId="{3AEE8706-F5AC-4BF7-92CD-A633374F1F8B}" dt="2022-06-02T08:49:56.368" v="8" actId="729"/>
        <pc:sldMkLst>
          <pc:docMk/>
          <pc:sldMk cId="532452442" sldId="560"/>
        </pc:sldMkLst>
      </pc:sldChg>
      <pc:sldChg chg="mod modShow">
        <pc:chgData name="RWODZI, Desire Tarwireyi" userId="f2e414da-657a-4eae-9cb2-9d4947cf517c" providerId="ADAL" clId="{3AEE8706-F5AC-4BF7-92CD-A633374F1F8B}" dt="2022-06-02T08:49:56.368" v="8" actId="729"/>
        <pc:sldMkLst>
          <pc:docMk/>
          <pc:sldMk cId="799103476" sldId="624"/>
        </pc:sldMkLst>
      </pc:sldChg>
      <pc:sldChg chg="mod modShow">
        <pc:chgData name="RWODZI, Desire Tarwireyi" userId="f2e414da-657a-4eae-9cb2-9d4947cf517c" providerId="ADAL" clId="{3AEE8706-F5AC-4BF7-92CD-A633374F1F8B}" dt="2022-06-02T08:49:56.368" v="8" actId="729"/>
        <pc:sldMkLst>
          <pc:docMk/>
          <pc:sldMk cId="3220521283" sldId="625"/>
        </pc:sldMkLst>
      </pc:sldChg>
      <pc:sldChg chg="mod modShow">
        <pc:chgData name="RWODZI, Desire Tarwireyi" userId="f2e414da-657a-4eae-9cb2-9d4947cf517c" providerId="ADAL" clId="{3AEE8706-F5AC-4BF7-92CD-A633374F1F8B}" dt="2022-06-02T08:49:56.368" v="8" actId="729"/>
        <pc:sldMkLst>
          <pc:docMk/>
          <pc:sldMk cId="1036718726" sldId="626"/>
        </pc:sldMkLst>
      </pc:sldChg>
      <pc:sldChg chg="mod modShow">
        <pc:chgData name="RWODZI, Desire Tarwireyi" userId="f2e414da-657a-4eae-9cb2-9d4947cf517c" providerId="ADAL" clId="{3AEE8706-F5AC-4BF7-92CD-A633374F1F8B}" dt="2022-06-02T08:49:56.368" v="8" actId="729"/>
        <pc:sldMkLst>
          <pc:docMk/>
          <pc:sldMk cId="459519214" sldId="627"/>
        </pc:sldMkLst>
      </pc:sldChg>
      <pc:sldChg chg="mod modShow">
        <pc:chgData name="RWODZI, Desire Tarwireyi" userId="f2e414da-657a-4eae-9cb2-9d4947cf517c" providerId="ADAL" clId="{3AEE8706-F5AC-4BF7-92CD-A633374F1F8B}" dt="2022-06-02T08:49:56.368" v="8" actId="729"/>
        <pc:sldMkLst>
          <pc:docMk/>
          <pc:sldMk cId="2230532277" sldId="628"/>
        </pc:sldMkLst>
      </pc:sldChg>
      <pc:sldChg chg="mod modShow">
        <pc:chgData name="RWODZI, Desire Tarwireyi" userId="f2e414da-657a-4eae-9cb2-9d4947cf517c" providerId="ADAL" clId="{3AEE8706-F5AC-4BF7-92CD-A633374F1F8B}" dt="2022-06-02T08:49:56.368" v="8" actId="729"/>
        <pc:sldMkLst>
          <pc:docMk/>
          <pc:sldMk cId="982824612" sldId="629"/>
        </pc:sldMkLst>
      </pc:sldChg>
      <pc:sldChg chg="mod modShow">
        <pc:chgData name="RWODZI, Desire Tarwireyi" userId="f2e414da-657a-4eae-9cb2-9d4947cf517c" providerId="ADAL" clId="{3AEE8706-F5AC-4BF7-92CD-A633374F1F8B}" dt="2022-06-02T08:49:56.368" v="8" actId="729"/>
        <pc:sldMkLst>
          <pc:docMk/>
          <pc:sldMk cId="84586364" sldId="630"/>
        </pc:sldMkLst>
      </pc:sldChg>
      <pc:sldChg chg="mod modShow">
        <pc:chgData name="RWODZI, Desire Tarwireyi" userId="f2e414da-657a-4eae-9cb2-9d4947cf517c" providerId="ADAL" clId="{3AEE8706-F5AC-4BF7-92CD-A633374F1F8B}" dt="2022-06-02T08:49:56.368" v="8" actId="729"/>
        <pc:sldMkLst>
          <pc:docMk/>
          <pc:sldMk cId="2046938605" sldId="631"/>
        </pc:sldMkLst>
      </pc:sldChg>
      <pc:sldChg chg="mod modShow">
        <pc:chgData name="RWODZI, Desire Tarwireyi" userId="f2e414da-657a-4eae-9cb2-9d4947cf517c" providerId="ADAL" clId="{3AEE8706-F5AC-4BF7-92CD-A633374F1F8B}" dt="2022-06-02T08:49:56.368" v="8" actId="729"/>
        <pc:sldMkLst>
          <pc:docMk/>
          <pc:sldMk cId="2397150765" sldId="633"/>
        </pc:sldMkLst>
      </pc:sldChg>
      <pc:sldChg chg="mod modShow">
        <pc:chgData name="RWODZI, Desire Tarwireyi" userId="f2e414da-657a-4eae-9cb2-9d4947cf517c" providerId="ADAL" clId="{3AEE8706-F5AC-4BF7-92CD-A633374F1F8B}" dt="2022-06-02T08:49:56.368" v="8" actId="729"/>
        <pc:sldMkLst>
          <pc:docMk/>
          <pc:sldMk cId="395069226" sldId="634"/>
        </pc:sldMkLst>
      </pc:sldChg>
      <pc:sldChg chg="mod modShow">
        <pc:chgData name="RWODZI, Desire Tarwireyi" userId="f2e414da-657a-4eae-9cb2-9d4947cf517c" providerId="ADAL" clId="{3AEE8706-F5AC-4BF7-92CD-A633374F1F8B}" dt="2022-06-02T08:49:56.368" v="8" actId="729"/>
        <pc:sldMkLst>
          <pc:docMk/>
          <pc:sldMk cId="67785156" sldId="635"/>
        </pc:sldMkLst>
      </pc:sldChg>
      <pc:sldChg chg="mod modShow">
        <pc:chgData name="RWODZI, Desire Tarwireyi" userId="f2e414da-657a-4eae-9cb2-9d4947cf517c" providerId="ADAL" clId="{3AEE8706-F5AC-4BF7-92CD-A633374F1F8B}" dt="2022-06-02T08:49:56.368" v="8" actId="729"/>
        <pc:sldMkLst>
          <pc:docMk/>
          <pc:sldMk cId="2917825963" sldId="2990"/>
        </pc:sldMkLst>
      </pc:sldChg>
      <pc:sldChg chg="mod modShow">
        <pc:chgData name="RWODZI, Desire Tarwireyi" userId="f2e414da-657a-4eae-9cb2-9d4947cf517c" providerId="ADAL" clId="{3AEE8706-F5AC-4BF7-92CD-A633374F1F8B}" dt="2022-06-02T08:49:56.368" v="8" actId="729"/>
        <pc:sldMkLst>
          <pc:docMk/>
          <pc:sldMk cId="3424422790" sldId="2991"/>
        </pc:sldMkLst>
      </pc:sldChg>
      <pc:sldChg chg="del mod modShow">
        <pc:chgData name="RWODZI, Desire Tarwireyi" userId="f2e414da-657a-4eae-9cb2-9d4947cf517c" providerId="ADAL" clId="{3AEE8706-F5AC-4BF7-92CD-A633374F1F8B}" dt="2022-06-02T08:52:33.572" v="9" actId="47"/>
        <pc:sldMkLst>
          <pc:docMk/>
          <pc:sldMk cId="3745921703" sldId="2992"/>
        </pc:sldMkLst>
      </pc:sldChg>
      <pc:sldChg chg="mod modShow modNotesTx">
        <pc:chgData name="RWODZI, Desire Tarwireyi" userId="f2e414da-657a-4eae-9cb2-9d4947cf517c" providerId="ADAL" clId="{3AEE8706-F5AC-4BF7-92CD-A633374F1F8B}" dt="2022-06-02T08:49:56.368" v="8" actId="729"/>
        <pc:sldMkLst>
          <pc:docMk/>
          <pc:sldMk cId="1428484712" sldId="2993"/>
        </pc:sldMkLst>
      </pc:sldChg>
      <pc:sldChg chg="mod modShow">
        <pc:chgData name="RWODZI, Desire Tarwireyi" userId="f2e414da-657a-4eae-9cb2-9d4947cf517c" providerId="ADAL" clId="{3AEE8706-F5AC-4BF7-92CD-A633374F1F8B}" dt="2022-06-02T08:49:56.368" v="8" actId="729"/>
        <pc:sldMkLst>
          <pc:docMk/>
          <pc:sldMk cId="3259781481" sldId="2994"/>
        </pc:sldMkLst>
      </pc:sldChg>
      <pc:sldChg chg="mod modShow">
        <pc:chgData name="RWODZI, Desire Tarwireyi" userId="f2e414da-657a-4eae-9cb2-9d4947cf517c" providerId="ADAL" clId="{3AEE8706-F5AC-4BF7-92CD-A633374F1F8B}" dt="2022-06-02T08:49:56.368" v="8" actId="729"/>
        <pc:sldMkLst>
          <pc:docMk/>
          <pc:sldMk cId="3273483279" sldId="2995"/>
        </pc:sldMkLst>
      </pc:sldChg>
      <pc:sldChg chg="mod modShow">
        <pc:chgData name="RWODZI, Desire Tarwireyi" userId="f2e414da-657a-4eae-9cb2-9d4947cf517c" providerId="ADAL" clId="{3AEE8706-F5AC-4BF7-92CD-A633374F1F8B}" dt="2022-06-02T08:49:56.368" v="8" actId="729"/>
        <pc:sldMkLst>
          <pc:docMk/>
          <pc:sldMk cId="3245160132" sldId="2996"/>
        </pc:sldMkLst>
      </pc:sldChg>
      <pc:sldChg chg="mod modShow modNotesTx">
        <pc:chgData name="RWODZI, Desire Tarwireyi" userId="f2e414da-657a-4eae-9cb2-9d4947cf517c" providerId="ADAL" clId="{3AEE8706-F5AC-4BF7-92CD-A633374F1F8B}" dt="2022-06-02T08:49:56.368" v="8" actId="729"/>
        <pc:sldMkLst>
          <pc:docMk/>
          <pc:sldMk cId="1603668754" sldId="2997"/>
        </pc:sldMkLst>
      </pc:sldChg>
      <pc:sldChg chg="mod modShow modNotesTx">
        <pc:chgData name="RWODZI, Desire Tarwireyi" userId="f2e414da-657a-4eae-9cb2-9d4947cf517c" providerId="ADAL" clId="{3AEE8706-F5AC-4BF7-92CD-A633374F1F8B}" dt="2022-06-02T08:49:56.368" v="8" actId="729"/>
        <pc:sldMkLst>
          <pc:docMk/>
          <pc:sldMk cId="3943058104" sldId="2998"/>
        </pc:sldMkLst>
      </pc:sldChg>
      <pc:sldChg chg="mod modShow">
        <pc:chgData name="RWODZI, Desire Tarwireyi" userId="f2e414da-657a-4eae-9cb2-9d4947cf517c" providerId="ADAL" clId="{3AEE8706-F5AC-4BF7-92CD-A633374F1F8B}" dt="2022-06-02T08:49:56.368" v="8" actId="729"/>
        <pc:sldMkLst>
          <pc:docMk/>
          <pc:sldMk cId="2199113596" sldId="2999"/>
        </pc:sldMkLst>
      </pc:sldChg>
      <pc:sldChg chg="mod modShow">
        <pc:chgData name="RWODZI, Desire Tarwireyi" userId="f2e414da-657a-4eae-9cb2-9d4947cf517c" providerId="ADAL" clId="{3AEE8706-F5AC-4BF7-92CD-A633374F1F8B}" dt="2022-06-02T08:49:56.368" v="8" actId="729"/>
        <pc:sldMkLst>
          <pc:docMk/>
          <pc:sldMk cId="2329770948" sldId="3000"/>
        </pc:sldMkLst>
      </pc:sldChg>
      <pc:sldChg chg="mod modShow">
        <pc:chgData name="RWODZI, Desire Tarwireyi" userId="f2e414da-657a-4eae-9cb2-9d4947cf517c" providerId="ADAL" clId="{3AEE8706-F5AC-4BF7-92CD-A633374F1F8B}" dt="2022-06-02T08:49:56.368" v="8" actId="729"/>
        <pc:sldMkLst>
          <pc:docMk/>
          <pc:sldMk cId="3759285785" sldId="3001"/>
        </pc:sldMkLst>
      </pc:sldChg>
      <pc:sldChg chg="mod modShow">
        <pc:chgData name="RWODZI, Desire Tarwireyi" userId="f2e414da-657a-4eae-9cb2-9d4947cf517c" providerId="ADAL" clId="{3AEE8706-F5AC-4BF7-92CD-A633374F1F8B}" dt="2022-06-02T08:49:56.368" v="8" actId="729"/>
        <pc:sldMkLst>
          <pc:docMk/>
          <pc:sldMk cId="3329033170" sldId="3002"/>
        </pc:sldMkLst>
      </pc:sldChg>
      <pc:sldChg chg="mod modShow">
        <pc:chgData name="RWODZI, Desire Tarwireyi" userId="f2e414da-657a-4eae-9cb2-9d4947cf517c" providerId="ADAL" clId="{3AEE8706-F5AC-4BF7-92CD-A633374F1F8B}" dt="2022-06-02T08:49:56.368" v="8" actId="729"/>
        <pc:sldMkLst>
          <pc:docMk/>
          <pc:sldMk cId="3068864330" sldId="3003"/>
        </pc:sldMkLst>
      </pc:sldChg>
      <pc:sldChg chg="mod modShow">
        <pc:chgData name="RWODZI, Desire Tarwireyi" userId="f2e414da-657a-4eae-9cb2-9d4947cf517c" providerId="ADAL" clId="{3AEE8706-F5AC-4BF7-92CD-A633374F1F8B}" dt="2022-06-02T08:49:56.368" v="8" actId="729"/>
        <pc:sldMkLst>
          <pc:docMk/>
          <pc:sldMk cId="1605102448" sldId="3004"/>
        </pc:sldMkLst>
      </pc:sldChg>
      <pc:sldChg chg="mod modShow">
        <pc:chgData name="RWODZI, Desire Tarwireyi" userId="f2e414da-657a-4eae-9cb2-9d4947cf517c" providerId="ADAL" clId="{3AEE8706-F5AC-4BF7-92CD-A633374F1F8B}" dt="2022-06-02T08:49:56.368" v="8" actId="729"/>
        <pc:sldMkLst>
          <pc:docMk/>
          <pc:sldMk cId="1832648676" sldId="3005"/>
        </pc:sldMkLst>
      </pc:sldChg>
    </pc:docChg>
  </pc:docChgLst>
  <pc:docChgLst>
    <pc:chgData name="RWODZI, Desire Tarwireyi" userId="f2e414da-657a-4eae-9cb2-9d4947cf517c" providerId="ADAL" clId="{4704B172-3ED1-437A-BFF9-94B3C9DC9241}"/>
    <pc:docChg chg="custSel delSld modSld">
      <pc:chgData name="RWODZI, Desire Tarwireyi" userId="f2e414da-657a-4eae-9cb2-9d4947cf517c" providerId="ADAL" clId="{4704B172-3ED1-437A-BFF9-94B3C9DC9241}" dt="2022-08-10T09:28:57.281" v="107" actId="20577"/>
      <pc:docMkLst>
        <pc:docMk/>
      </pc:docMkLst>
      <pc:sldChg chg="modSp mod">
        <pc:chgData name="RWODZI, Desire Tarwireyi" userId="f2e414da-657a-4eae-9cb2-9d4947cf517c" providerId="ADAL" clId="{4704B172-3ED1-437A-BFF9-94B3C9DC9241}" dt="2022-08-09T08:50:34.278" v="5" actId="20577"/>
        <pc:sldMkLst>
          <pc:docMk/>
          <pc:sldMk cId="4136100289" sldId="257"/>
        </pc:sldMkLst>
        <pc:spChg chg="mod">
          <ac:chgData name="RWODZI, Desire Tarwireyi" userId="f2e414da-657a-4eae-9cb2-9d4947cf517c" providerId="ADAL" clId="{4704B172-3ED1-437A-BFF9-94B3C9DC9241}" dt="2022-08-09T08:50:34.278" v="5" actId="20577"/>
          <ac:spMkLst>
            <pc:docMk/>
            <pc:sldMk cId="4136100289" sldId="257"/>
            <ac:spMk id="2" creationId="{B3C76EC5-29CF-445D-9BEE-1C026B06A98F}"/>
          </ac:spMkLst>
        </pc:spChg>
      </pc:sldChg>
      <pc:sldChg chg="modSp">
        <pc:chgData name="RWODZI, Desire Tarwireyi" userId="f2e414da-657a-4eae-9cb2-9d4947cf517c" providerId="ADAL" clId="{4704B172-3ED1-437A-BFF9-94B3C9DC9241}" dt="2022-08-10T07:22:49.861" v="99" actId="20577"/>
        <pc:sldMkLst>
          <pc:docMk/>
          <pc:sldMk cId="1356802708" sldId="316"/>
        </pc:sldMkLst>
        <pc:graphicFrameChg chg="mod">
          <ac:chgData name="RWODZI, Desire Tarwireyi" userId="f2e414da-657a-4eae-9cb2-9d4947cf517c" providerId="ADAL" clId="{4704B172-3ED1-437A-BFF9-94B3C9DC9241}" dt="2022-08-10T07:22:49.861" v="99" actId="20577"/>
          <ac:graphicFrameMkLst>
            <pc:docMk/>
            <pc:sldMk cId="1356802708" sldId="316"/>
            <ac:graphicFrameMk id="5" creationId="{C409DBFB-884C-4333-B3E3-E0B009CAA4F0}"/>
          </ac:graphicFrameMkLst>
        </pc:graphicFrameChg>
      </pc:sldChg>
      <pc:sldChg chg="del">
        <pc:chgData name="RWODZI, Desire Tarwireyi" userId="f2e414da-657a-4eae-9cb2-9d4947cf517c" providerId="ADAL" clId="{4704B172-3ED1-437A-BFF9-94B3C9DC9241}" dt="2022-08-09T08:55:05.220" v="38" actId="47"/>
        <pc:sldMkLst>
          <pc:docMk/>
          <pc:sldMk cId="3102059427" sldId="320"/>
        </pc:sldMkLst>
      </pc:sldChg>
      <pc:sldChg chg="modSp">
        <pc:chgData name="RWODZI, Desire Tarwireyi" userId="f2e414da-657a-4eae-9cb2-9d4947cf517c" providerId="ADAL" clId="{4704B172-3ED1-437A-BFF9-94B3C9DC9241}" dt="2022-08-09T08:58:06.123" v="58" actId="20577"/>
        <pc:sldMkLst>
          <pc:docMk/>
          <pc:sldMk cId="2307944028" sldId="326"/>
        </pc:sldMkLst>
        <pc:graphicFrameChg chg="mod">
          <ac:chgData name="RWODZI, Desire Tarwireyi" userId="f2e414da-657a-4eae-9cb2-9d4947cf517c" providerId="ADAL" clId="{4704B172-3ED1-437A-BFF9-94B3C9DC9241}" dt="2022-08-09T08:58:06.123" v="58" actId="20577"/>
          <ac:graphicFrameMkLst>
            <pc:docMk/>
            <pc:sldMk cId="2307944028" sldId="326"/>
            <ac:graphicFrameMk id="5" creationId="{00000000-0008-0000-0B00-000002000000}"/>
          </ac:graphicFrameMkLst>
        </pc:graphicFrameChg>
      </pc:sldChg>
      <pc:sldChg chg="del">
        <pc:chgData name="RWODZI, Desire Tarwireyi" userId="f2e414da-657a-4eae-9cb2-9d4947cf517c" providerId="ADAL" clId="{4704B172-3ED1-437A-BFF9-94B3C9DC9241}" dt="2022-08-09T08:50:58.800" v="6" actId="47"/>
        <pc:sldMkLst>
          <pc:docMk/>
          <pc:sldMk cId="3220521283" sldId="625"/>
        </pc:sldMkLst>
      </pc:sldChg>
      <pc:sldChg chg="del">
        <pc:chgData name="RWODZI, Desire Tarwireyi" userId="f2e414da-657a-4eae-9cb2-9d4947cf517c" providerId="ADAL" clId="{4704B172-3ED1-437A-BFF9-94B3C9DC9241}" dt="2022-08-09T08:51:00.419" v="7" actId="47"/>
        <pc:sldMkLst>
          <pc:docMk/>
          <pc:sldMk cId="1036718726" sldId="626"/>
        </pc:sldMkLst>
      </pc:sldChg>
      <pc:sldChg chg="del">
        <pc:chgData name="RWODZI, Desire Tarwireyi" userId="f2e414da-657a-4eae-9cb2-9d4947cf517c" providerId="ADAL" clId="{4704B172-3ED1-437A-BFF9-94B3C9DC9241}" dt="2022-08-09T08:51:17.085" v="8" actId="47"/>
        <pc:sldMkLst>
          <pc:docMk/>
          <pc:sldMk cId="459519214" sldId="627"/>
        </pc:sldMkLst>
      </pc:sldChg>
      <pc:sldChg chg="addSp delSp modSp mod">
        <pc:chgData name="RWODZI, Desire Tarwireyi" userId="f2e414da-657a-4eae-9cb2-9d4947cf517c" providerId="ADAL" clId="{4704B172-3ED1-437A-BFF9-94B3C9DC9241}" dt="2022-08-09T08:54:18.010" v="36" actId="20577"/>
        <pc:sldMkLst>
          <pc:docMk/>
          <pc:sldMk cId="2230532277" sldId="628"/>
        </pc:sldMkLst>
        <pc:spChg chg="mod">
          <ac:chgData name="RWODZI, Desire Tarwireyi" userId="f2e414da-657a-4eae-9cb2-9d4947cf517c" providerId="ADAL" clId="{4704B172-3ED1-437A-BFF9-94B3C9DC9241}" dt="2022-08-09T08:54:18.010" v="36" actId="20577"/>
          <ac:spMkLst>
            <pc:docMk/>
            <pc:sldMk cId="2230532277" sldId="628"/>
            <ac:spMk id="7" creationId="{330D80C2-B3F3-41F3-89CD-684CA26215F9}"/>
          </ac:spMkLst>
        </pc:spChg>
        <pc:graphicFrameChg chg="del">
          <ac:chgData name="RWODZI, Desire Tarwireyi" userId="f2e414da-657a-4eae-9cb2-9d4947cf517c" providerId="ADAL" clId="{4704B172-3ED1-437A-BFF9-94B3C9DC9241}" dt="2022-08-09T08:53:21.651" v="13" actId="478"/>
          <ac:graphicFrameMkLst>
            <pc:docMk/>
            <pc:sldMk cId="2230532277" sldId="628"/>
            <ac:graphicFrameMk id="6" creationId="{00000000-0008-0000-0000-00007E000000}"/>
          </ac:graphicFrameMkLst>
        </pc:graphicFrameChg>
        <pc:graphicFrameChg chg="add mod">
          <ac:chgData name="RWODZI, Desire Tarwireyi" userId="f2e414da-657a-4eae-9cb2-9d4947cf517c" providerId="ADAL" clId="{4704B172-3ED1-437A-BFF9-94B3C9DC9241}" dt="2022-08-09T08:54:02.196" v="20" actId="12788"/>
          <ac:graphicFrameMkLst>
            <pc:docMk/>
            <pc:sldMk cId="2230532277" sldId="628"/>
            <ac:graphicFrameMk id="8" creationId="{4B737921-7D1F-4C7E-A35E-542DA02D8AFE}"/>
          </ac:graphicFrameMkLst>
        </pc:graphicFrameChg>
      </pc:sldChg>
      <pc:sldChg chg="del">
        <pc:chgData name="RWODZI, Desire Tarwireyi" userId="f2e414da-657a-4eae-9cb2-9d4947cf517c" providerId="ADAL" clId="{4704B172-3ED1-437A-BFF9-94B3C9DC9241}" dt="2022-08-09T08:54:43.330" v="37" actId="47"/>
        <pc:sldMkLst>
          <pc:docMk/>
          <pc:sldMk cId="982824612" sldId="629"/>
        </pc:sldMkLst>
      </pc:sldChg>
      <pc:sldChg chg="del">
        <pc:chgData name="RWODZI, Desire Tarwireyi" userId="f2e414da-657a-4eae-9cb2-9d4947cf517c" providerId="ADAL" clId="{4704B172-3ED1-437A-BFF9-94B3C9DC9241}" dt="2022-08-09T08:55:51.443" v="40" actId="47"/>
        <pc:sldMkLst>
          <pc:docMk/>
          <pc:sldMk cId="84586364" sldId="630"/>
        </pc:sldMkLst>
      </pc:sldChg>
      <pc:sldChg chg="del">
        <pc:chgData name="RWODZI, Desire Tarwireyi" userId="f2e414da-657a-4eae-9cb2-9d4947cf517c" providerId="ADAL" clId="{4704B172-3ED1-437A-BFF9-94B3C9DC9241}" dt="2022-08-09T08:56:15.595" v="41" actId="47"/>
        <pc:sldMkLst>
          <pc:docMk/>
          <pc:sldMk cId="2046938605" sldId="631"/>
        </pc:sldMkLst>
      </pc:sldChg>
      <pc:sldChg chg="del">
        <pc:chgData name="RWODZI, Desire Tarwireyi" userId="f2e414da-657a-4eae-9cb2-9d4947cf517c" providerId="ADAL" clId="{4704B172-3ED1-437A-BFF9-94B3C9DC9241}" dt="2022-08-09T08:52:00.984" v="9" actId="47"/>
        <pc:sldMkLst>
          <pc:docMk/>
          <pc:sldMk cId="2397150765" sldId="633"/>
        </pc:sldMkLst>
      </pc:sldChg>
      <pc:sldChg chg="del">
        <pc:chgData name="RWODZI, Desire Tarwireyi" userId="f2e414da-657a-4eae-9cb2-9d4947cf517c" providerId="ADAL" clId="{4704B172-3ED1-437A-BFF9-94B3C9DC9241}" dt="2022-08-09T08:52:57.476" v="12" actId="47"/>
        <pc:sldMkLst>
          <pc:docMk/>
          <pc:sldMk cId="395069226" sldId="634"/>
        </pc:sldMkLst>
      </pc:sldChg>
      <pc:sldChg chg="del">
        <pc:chgData name="RWODZI, Desire Tarwireyi" userId="f2e414da-657a-4eae-9cb2-9d4947cf517c" providerId="ADAL" clId="{4704B172-3ED1-437A-BFF9-94B3C9DC9241}" dt="2022-08-09T08:52:35.048" v="11" actId="47"/>
        <pc:sldMkLst>
          <pc:docMk/>
          <pc:sldMk cId="67785156" sldId="635"/>
        </pc:sldMkLst>
      </pc:sldChg>
      <pc:sldChg chg="del">
        <pc:chgData name="RWODZI, Desire Tarwireyi" userId="f2e414da-657a-4eae-9cb2-9d4947cf517c" providerId="ADAL" clId="{4704B172-3ED1-437A-BFF9-94B3C9DC9241}" dt="2022-08-09T08:55:22.422" v="39" actId="47"/>
        <pc:sldMkLst>
          <pc:docMk/>
          <pc:sldMk cId="3424422790" sldId="2991"/>
        </pc:sldMkLst>
      </pc:sldChg>
      <pc:sldChg chg="modSp mod modShow">
        <pc:chgData name="RWODZI, Desire Tarwireyi" userId="f2e414da-657a-4eae-9cb2-9d4947cf517c" providerId="ADAL" clId="{4704B172-3ED1-437A-BFF9-94B3C9DC9241}" dt="2022-08-09T08:59:59.197" v="75" actId="729"/>
        <pc:sldMkLst>
          <pc:docMk/>
          <pc:sldMk cId="4077024827" sldId="3006"/>
        </pc:sldMkLst>
        <pc:graphicFrameChg chg="mod">
          <ac:chgData name="RWODZI, Desire Tarwireyi" userId="f2e414da-657a-4eae-9cb2-9d4947cf517c" providerId="ADAL" clId="{4704B172-3ED1-437A-BFF9-94B3C9DC9241}" dt="2022-08-09T08:59:52.618" v="74" actId="20577"/>
          <ac:graphicFrameMkLst>
            <pc:docMk/>
            <pc:sldMk cId="4077024827" sldId="3006"/>
            <ac:graphicFrameMk id="5" creationId="{00000000-0008-0000-0900-000002000000}"/>
          </ac:graphicFrameMkLst>
        </pc:graphicFrameChg>
      </pc:sldChg>
      <pc:sldChg chg="modSp">
        <pc:chgData name="RWODZI, Desire Tarwireyi" userId="f2e414da-657a-4eae-9cb2-9d4947cf517c" providerId="ADAL" clId="{4704B172-3ED1-437A-BFF9-94B3C9DC9241}" dt="2022-08-09T08:59:42.911" v="72"/>
        <pc:sldMkLst>
          <pc:docMk/>
          <pc:sldMk cId="1794768405" sldId="3007"/>
        </pc:sldMkLst>
        <pc:graphicFrameChg chg="mod">
          <ac:chgData name="RWODZI, Desire Tarwireyi" userId="f2e414da-657a-4eae-9cb2-9d4947cf517c" providerId="ADAL" clId="{4704B172-3ED1-437A-BFF9-94B3C9DC9241}" dt="2022-08-09T08:59:42.911" v="72"/>
          <ac:graphicFrameMkLst>
            <pc:docMk/>
            <pc:sldMk cId="1794768405" sldId="3007"/>
            <ac:graphicFrameMk id="5" creationId="{00000000-0008-0000-0B00-000002000000}"/>
          </ac:graphicFrameMkLst>
        </pc:graphicFrameChg>
      </pc:sldChg>
      <pc:sldChg chg="modSp mod">
        <pc:chgData name="RWODZI, Desire Tarwireyi" userId="f2e414da-657a-4eae-9cb2-9d4947cf517c" providerId="ADAL" clId="{4704B172-3ED1-437A-BFF9-94B3C9DC9241}" dt="2022-08-10T09:28:57.281" v="107" actId="20577"/>
        <pc:sldMkLst>
          <pc:docMk/>
          <pc:sldMk cId="3464199051" sldId="3009"/>
        </pc:sldMkLst>
        <pc:spChg chg="mod">
          <ac:chgData name="RWODZI, Desire Tarwireyi" userId="f2e414da-657a-4eae-9cb2-9d4947cf517c" providerId="ADAL" clId="{4704B172-3ED1-437A-BFF9-94B3C9DC9241}" dt="2022-08-09T09:01:22.879" v="77" actId="6549"/>
          <ac:spMkLst>
            <pc:docMk/>
            <pc:sldMk cId="3464199051" sldId="3009"/>
            <ac:spMk id="8" creationId="{A2F93102-B97E-405C-B643-C4ED6B7EC262}"/>
          </ac:spMkLst>
        </pc:spChg>
        <pc:graphicFrameChg chg="mod">
          <ac:chgData name="RWODZI, Desire Tarwireyi" userId="f2e414da-657a-4eae-9cb2-9d4947cf517c" providerId="ADAL" clId="{4704B172-3ED1-437A-BFF9-94B3C9DC9241}" dt="2022-08-10T09:28:57.281" v="107" actId="20577"/>
          <ac:graphicFrameMkLst>
            <pc:docMk/>
            <pc:sldMk cId="3464199051" sldId="3009"/>
            <ac:graphicFrameMk id="13" creationId="{17C127E8-3D05-F449-DA89-D45BFA59C9DC}"/>
          </ac:graphicFrameMkLst>
        </pc:graphicFrameChg>
      </pc:sldChg>
      <pc:sldChg chg="modSp">
        <pc:chgData name="RWODZI, Desire Tarwireyi" userId="f2e414da-657a-4eae-9cb2-9d4947cf517c" providerId="ADAL" clId="{4704B172-3ED1-437A-BFF9-94B3C9DC9241}" dt="2022-08-09T08:57:32.760" v="53" actId="20577"/>
        <pc:sldMkLst>
          <pc:docMk/>
          <pc:sldMk cId="370274017" sldId="3010"/>
        </pc:sldMkLst>
        <pc:graphicFrameChg chg="mod">
          <ac:chgData name="RWODZI, Desire Tarwireyi" userId="f2e414da-657a-4eae-9cb2-9d4947cf517c" providerId="ADAL" clId="{4704B172-3ED1-437A-BFF9-94B3C9DC9241}" dt="2022-08-09T08:57:32.760" v="53" actId="20577"/>
          <ac:graphicFrameMkLst>
            <pc:docMk/>
            <pc:sldMk cId="370274017" sldId="3010"/>
            <ac:graphicFrameMk id="5" creationId="{00000000-0008-0000-0D00-000002000000}"/>
          </ac:graphicFrameMkLst>
        </pc:graphicFrame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7.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28.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29.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30.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31.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32.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33.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4.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35.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8.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36.xm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6.xlsx"/></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38.xm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8.xlsx"/></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40.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20.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42.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43.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44.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45.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9.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46.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47.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48.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49.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5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5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52.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53.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54.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55.xml"/></Relationships>
</file>

<file path=ppt/charts/_rels/chart4.xml.rels><?xml version="1.0" encoding="UTF-8" standalone="yes"?>
<Relationships xmlns="http://schemas.openxmlformats.org/package/2006/relationships"><Relationship Id="rId2" Type="http://schemas.openxmlformats.org/officeDocument/2006/relationships/oleObject" Target="https://unaids-my.sharepoint.com/personal/rwodzid_unaids_org/Documents/4.%20Presentations/Country%20snapshorts/2021/Country%20Card%202021_Data%20files_rv5_27August2021.xlsx" TargetMode="External"/><Relationship Id="rId1" Type="http://schemas.openxmlformats.org/officeDocument/2006/relationships/themeOverride" Target="../theme/themeOverride20.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56.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57.xml"/></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5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37.xlsx"/></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5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38.xlsx"/></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6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39.xlsx"/></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6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40.xlsx"/></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6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41.xlsx"/></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6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42.xlsx"/></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6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65.xml"/></Relationships>
</file>

<file path=ppt/charts/_rels/chart5.xml.rels><?xml version="1.0" encoding="UTF-8" standalone="yes"?>
<Relationships xmlns="http://schemas.openxmlformats.org/package/2006/relationships"><Relationship Id="rId2" Type="http://schemas.openxmlformats.org/officeDocument/2006/relationships/oleObject" Target="https://unaids-my.sharepoint.com/personal/rwodzid_unaids_org/Documents/4.%20Presentations/Country%20snapshorts/2021/Country%20Card%202021_Data%20files_rv5_27August2021.xlsx" TargetMode="External"/><Relationship Id="rId1" Type="http://schemas.openxmlformats.org/officeDocument/2006/relationships/themeOverride" Target="../theme/themeOverride21.xm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66.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67.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68.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69.xml"/></Relationships>
</file>

<file path=ppt/charts/_rels/chart5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49.xlsx"/><Relationship Id="rId1" Type="http://schemas.openxmlformats.org/officeDocument/2006/relationships/themeOverride" Target="../theme/themeOverride70.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71.xml"/></Relationships>
</file>

<file path=ppt/charts/_rels/chart56.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51.xlsx"/><Relationship Id="rId1" Type="http://schemas.openxmlformats.org/officeDocument/2006/relationships/themeOverride" Target="../theme/themeOverride72.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themeOverride" Target="../theme/themeOverride73.xml"/></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themeOverride" Target="../theme/themeOverride74.xml"/></Relationships>
</file>

<file path=ppt/charts/_rels/chart59.xml.rels><?xml version="1.0" encoding="UTF-8" standalone="yes"?>
<Relationships xmlns="http://schemas.openxmlformats.org/package/2006/relationships"><Relationship Id="rId2" Type="http://schemas.openxmlformats.org/officeDocument/2006/relationships/oleObject" Target="file:///D:\1.%20DATA%20HUB\!%20%20S%20%20L%20%20I%20%20D%20%20E%20%20S\Country_S%20%20L%20%20I%20%20D%20%20E%20%20S\2015\Masters\Indonesia_2015_part.xlsx" TargetMode="External"/><Relationship Id="rId1" Type="http://schemas.openxmlformats.org/officeDocument/2006/relationships/themeOverride" Target="../theme/themeOverride75.xml"/></Relationships>
</file>

<file path=ppt/charts/_rels/chart6.xml.rels><?xml version="1.0" encoding="UTF-8" standalone="yes"?>
<Relationships xmlns="http://schemas.openxmlformats.org/package/2006/relationships"><Relationship Id="rId2" Type="http://schemas.openxmlformats.org/officeDocument/2006/relationships/oleObject" Target="https://unaids-my.sharepoint.com/personal/rwodzid_unaids_org/Documents/4.%20Presentations/Country%20snapshorts/2021/Country%20Card%202021_Data%20files_rv5_27August2021.xlsx" TargetMode="External"/><Relationship Id="rId1" Type="http://schemas.openxmlformats.org/officeDocument/2006/relationships/themeOverride" Target="../theme/themeOverride22.xml"/></Relationships>
</file>

<file path=ppt/charts/_rels/chart60.xml.rels><?xml version="1.0" encoding="UTF-8" standalone="yes"?>
<Relationships xmlns="http://schemas.openxmlformats.org/package/2006/relationships"><Relationship Id="rId2" Type="http://schemas.openxmlformats.org/officeDocument/2006/relationships/oleObject" Target="file:///D:\1.%20DATA%20HUB\!%20%20S%20%20L%20%20I%20%20D%20%20E%20%20S\Country_S%20%20L%20%20I%20%20D%20%20E%20%20S\2015\Masters\Indonesia_2015_part.xlsx" TargetMode="External"/><Relationship Id="rId1" Type="http://schemas.openxmlformats.org/officeDocument/2006/relationships/themeOverride" Target="../theme/themeOverride76.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themeOverride" Target="../theme/themeOverride77.xml"/></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themeOverride" Target="../theme/themeOverride78.xml"/></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themeOverride" Target="../theme/themeOverride79.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80.xml"/></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81.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themeOverride" Target="../theme/themeOverride82.xml"/></Relationships>
</file>

<file path=ppt/charts/_rels/chart67.xml.rels><?xml version="1.0" encoding="UTF-8" standalone="yes"?>
<Relationships xmlns="http://schemas.openxmlformats.org/package/2006/relationships"><Relationship Id="rId2" Type="http://schemas.openxmlformats.org/officeDocument/2006/relationships/oleObject" Target="file:///D:\1.%20DATA%20HUB\!%20%20S%20%20L%20%20I%20%20D%20%20E%20%20S\Country_S%20%20L%20%20I%20%20D%20%20E%20%20S\2015\Masters\Indonesia_2015.xlsx" TargetMode="External"/><Relationship Id="rId1" Type="http://schemas.openxmlformats.org/officeDocument/2006/relationships/themeOverride" Target="../theme/themeOverride83.xml"/></Relationships>
</file>

<file path=ppt/charts/_rels/chart68.xml.rels><?xml version="1.0" encoding="UTF-8" standalone="yes"?>
<Relationships xmlns="http://schemas.openxmlformats.org/package/2006/relationships"><Relationship Id="rId2" Type="http://schemas.openxmlformats.org/officeDocument/2006/relationships/oleObject" Target="file:///D:\1.%20DATA%20HUB\!%20%20S%20%20L%20%20I%20%20D%20%20E%20%20S\Country_S%20%20L%20%20I%20%20D%20%20E%20%20S\2015\Masters\Indonesia_2015.xlsx" TargetMode="External"/><Relationship Id="rId1" Type="http://schemas.openxmlformats.org/officeDocument/2006/relationships/themeOverride" Target="../theme/themeOverride84.xml"/></Relationships>
</file>

<file path=ppt/charts/_rels/chart69.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https://unaids-my.sharepoint.com/personal/rwodzid_unaids_org/Documents/4.%20Presentations/Country%20snapshorts/2021/Country%20Card%202021_Data%20files_rv5_27August2021.xlsx" TargetMode="External"/><Relationship Id="rId1" Type="http://schemas.openxmlformats.org/officeDocument/2006/relationships/themeOverride" Target="../theme/themeOverride85.xml"/></Relationships>
</file>

<file path=ppt/charts/_rels/chart7.xml.rels><?xml version="1.0" encoding="UTF-8" standalone="yes"?>
<Relationships xmlns="http://schemas.openxmlformats.org/package/2006/relationships"><Relationship Id="rId2" Type="http://schemas.openxmlformats.org/officeDocument/2006/relationships/oleObject" Target="https://unaids-my.sharepoint.com/personal/rwodzid_unaids_org/Documents/4.%20Presentations/Country%20snapshorts/2021/Country%20Card%202021_Data%20files_rv5_27August2021.xlsx" TargetMode="External"/><Relationship Id="rId1" Type="http://schemas.openxmlformats.org/officeDocument/2006/relationships/themeOverride" Target="../theme/themeOverride23.xml"/></Relationships>
</file>

<file path=ppt/charts/_rels/chart70.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https://unaids-my.sharepoint.com/personal/rwodzid_unaids_org/Documents/4.%20Presentations/Country%20snapshorts/2021/Country%20Card%202021_Data%20files_rv5_27August2021.xlsx" TargetMode="External"/><Relationship Id="rId1" Type="http://schemas.openxmlformats.org/officeDocument/2006/relationships/themeOverride" Target="../theme/themeOverride86.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themeOverride" Target="../theme/themeOverride87.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themeOverride" Target="../theme/themeOverride88.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89.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90.xml"/></Relationships>
</file>

<file path=ppt/charts/_rels/chart75.xml.rels><?xml version="1.0" encoding="UTF-8" standalone="yes"?>
<Relationships xmlns="http://schemas.openxmlformats.org/package/2006/relationships"><Relationship Id="rId3" Type="http://schemas.openxmlformats.org/officeDocument/2006/relationships/themeOverride" Target="../theme/themeOverride91.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6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92.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93.xml"/></Relationships>
</file>

<file path=ppt/charts/_rels/chart78.xml.rels><?xml version="1.0" encoding="UTF-8" standalone="yes"?>
<Relationships xmlns="http://schemas.openxmlformats.org/package/2006/relationships"><Relationship Id="rId2" Type="http://schemas.openxmlformats.org/officeDocument/2006/relationships/oleObject" Target="file:///D:\1.%20DATA%20HUB\!%20%20S%20%20L%20%20I%20%20D%20%20E%20%20S\Country_S%20%20L%20%20I%20%20D%20%20E%20%20S\2015\Masters\Indonesia_2015%20-%20part%202.xlsx" TargetMode="External"/><Relationship Id="rId1" Type="http://schemas.openxmlformats.org/officeDocument/2006/relationships/themeOverride" Target="../theme/themeOverride94.xml"/></Relationships>
</file>

<file path=ppt/charts/_rels/chart79.xml.rels><?xml version="1.0" encoding="UTF-8" standalone="yes"?>
<Relationships xmlns="http://schemas.openxmlformats.org/package/2006/relationships"><Relationship Id="rId2" Type="http://schemas.openxmlformats.org/officeDocument/2006/relationships/oleObject" Target="file:///D:\1.%20DATA%20HUB\!%20%20S%20%20L%20%20I%20%20D%20%20E%20%20S\Country_S%20%20L%20%20I%20%20D%20%20E%20%20S\2015\Masters\Indonesia_2015%20-%20part%202.xlsx" TargetMode="External"/><Relationship Id="rId1" Type="http://schemas.openxmlformats.org/officeDocument/2006/relationships/themeOverride" Target="../theme/themeOverride95.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80.xml.rels><?xml version="1.0" encoding="UTF-8" standalone="yes"?>
<Relationships xmlns="http://schemas.openxmlformats.org/package/2006/relationships"><Relationship Id="rId2" Type="http://schemas.openxmlformats.org/officeDocument/2006/relationships/oleObject" Target="file:///D:\1.%20DATA%20HUB\!%20%20S%20%20L%20%20I%20%20D%20%20E%20%20S\Country_S%20%20L%20%20I%20%20D%20%20E%20%20S\2015\Masters\Indonesia_2015%20-%20part%202.xlsx" TargetMode="External"/><Relationship Id="rId1" Type="http://schemas.openxmlformats.org/officeDocument/2006/relationships/themeOverride" Target="../theme/themeOverride96.xml"/></Relationships>
</file>

<file path=ppt/charts/_rels/chart81.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67.xlsx"/><Relationship Id="rId1" Type="http://schemas.openxmlformats.org/officeDocument/2006/relationships/themeOverride" Target="../theme/themeOverride97.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themeOverride" Target="../theme/themeOverride98.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themeOverride" Target="../theme/themeOverride99.xml"/></Relationships>
</file>

<file path=ppt/charts/_rels/chart84.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70.xlsx"/><Relationship Id="rId1" Type="http://schemas.openxmlformats.org/officeDocument/2006/relationships/themeOverride" Target="../theme/themeOverride100.xml"/></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101.xml"/></Relationships>
</file>

<file path=ppt/charts/_rels/chart86.xml.rels><?xml version="1.0" encoding="UTF-8" standalone="yes"?>
<Relationships xmlns="http://schemas.openxmlformats.org/package/2006/relationships"><Relationship Id="rId3" Type="http://schemas.openxmlformats.org/officeDocument/2006/relationships/themeOverride" Target="../theme/themeOverride102.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72.xlsx"/></Relationships>
</file>

<file path=ppt/charts/_rels/chart87.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73.xlsx"/><Relationship Id="rId1" Type="http://schemas.openxmlformats.org/officeDocument/2006/relationships/themeOverride" Target="../theme/themeOverride10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104.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164969763395"/>
          <c:y val="4.9980491479642224E-2"/>
          <c:w val="0.77932542086085388"/>
          <c:h val="0.66799955144584333"/>
        </c:manualLayout>
      </c:layout>
      <c:lineChart>
        <c:grouping val="standard"/>
        <c:varyColors val="0"/>
        <c:ser>
          <c:idx val="0"/>
          <c:order val="0"/>
          <c:tx>
            <c:strRef>
              <c:f>PLHIV_NI_Deaths!$D$310</c:f>
              <c:strCache>
                <c:ptCount val="1"/>
                <c:pt idx="0">
                  <c:v> PLHIV </c:v>
                </c:pt>
              </c:strCache>
            </c:strRef>
          </c:tx>
          <c:spPr>
            <a:ln w="38100">
              <a:solidFill>
                <a:srgbClr val="63CDF6"/>
              </a:solidFill>
            </a:ln>
          </c:spPr>
          <c:marker>
            <c:symbol val="none"/>
          </c:marker>
          <c:dLbls>
            <c:dLbl>
              <c:idx val="31"/>
              <c:tx>
                <c:rich>
                  <a:bodyPr/>
                  <a:lstStyle/>
                  <a:p>
                    <a:r>
                      <a:rPr lang="en-US" dirty="0"/>
                      <a:t>540 000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2DB-4F2F-87C4-FB5DC482151F}"/>
                </c:ext>
              </c:extLst>
            </c:dLbl>
            <c:spPr>
              <a:noFill/>
              <a:ln>
                <a:noFill/>
              </a:ln>
              <a:effectLst/>
            </c:spPr>
            <c:txPr>
              <a:bodyPr wrap="square" lIns="38100" tIns="19050" rIns="38100" bIns="19050" anchor="ctr">
                <a:spAutoFit/>
              </a:bodyPr>
              <a:lstStyle/>
              <a:p>
                <a:pPr>
                  <a:defRPr>
                    <a:solidFill>
                      <a:srgbClr val="00B0F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PLHIV_NI_Deaths!$C$311:$C$342</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PLHIV_NI_Deaths!$D$311:$D$342</c:f>
              <c:numCache>
                <c:formatCode>_-* #,##0_-;\-* #,##0_-;_-* "-"??_-;_-@_-</c:formatCode>
                <c:ptCount val="32"/>
                <c:pt idx="0">
                  <c:v>197</c:v>
                </c:pt>
                <c:pt idx="1">
                  <c:v>378</c:v>
                </c:pt>
                <c:pt idx="2">
                  <c:v>726</c:v>
                </c:pt>
                <c:pt idx="3">
                  <c:v>1380</c:v>
                </c:pt>
                <c:pt idx="4">
                  <c:v>2536</c:v>
                </c:pt>
                <c:pt idx="5">
                  <c:v>4493</c:v>
                </c:pt>
                <c:pt idx="6">
                  <c:v>7705</c:v>
                </c:pt>
                <c:pt idx="7">
                  <c:v>12422</c:v>
                </c:pt>
                <c:pt idx="8">
                  <c:v>18930</c:v>
                </c:pt>
                <c:pt idx="9">
                  <c:v>27546</c:v>
                </c:pt>
                <c:pt idx="10">
                  <c:v>39934</c:v>
                </c:pt>
                <c:pt idx="11">
                  <c:v>60610</c:v>
                </c:pt>
                <c:pt idx="12">
                  <c:v>94202</c:v>
                </c:pt>
                <c:pt idx="13">
                  <c:v>131851</c:v>
                </c:pt>
                <c:pt idx="14">
                  <c:v>169968</c:v>
                </c:pt>
                <c:pt idx="15">
                  <c:v>210348</c:v>
                </c:pt>
                <c:pt idx="16">
                  <c:v>252402</c:v>
                </c:pt>
                <c:pt idx="17">
                  <c:v>293910</c:v>
                </c:pt>
                <c:pt idx="18">
                  <c:v>332682</c:v>
                </c:pt>
                <c:pt idx="19">
                  <c:v>370149</c:v>
                </c:pt>
                <c:pt idx="20">
                  <c:v>405794</c:v>
                </c:pt>
                <c:pt idx="21">
                  <c:v>437669</c:v>
                </c:pt>
                <c:pt idx="22">
                  <c:v>465491</c:v>
                </c:pt>
                <c:pt idx="23">
                  <c:v>488465</c:v>
                </c:pt>
                <c:pt idx="24">
                  <c:v>506103</c:v>
                </c:pt>
                <c:pt idx="25">
                  <c:v>519581</c:v>
                </c:pt>
                <c:pt idx="26">
                  <c:v>529195</c:v>
                </c:pt>
                <c:pt idx="27">
                  <c:v>536304</c:v>
                </c:pt>
                <c:pt idx="28">
                  <c:v>540889</c:v>
                </c:pt>
                <c:pt idx="29">
                  <c:v>543249</c:v>
                </c:pt>
                <c:pt idx="30">
                  <c:v>543953</c:v>
                </c:pt>
                <c:pt idx="31">
                  <c:v>543259</c:v>
                </c:pt>
              </c:numCache>
            </c:numRef>
          </c:val>
          <c:smooth val="0"/>
          <c:extLst>
            <c:ext xmlns:c16="http://schemas.microsoft.com/office/drawing/2014/chart" uri="{C3380CC4-5D6E-409C-BE32-E72D297353CC}">
              <c16:uniqueId val="{00000001-D2DB-4F2F-87C4-FB5DC482151F}"/>
            </c:ext>
          </c:extLst>
        </c:ser>
        <c:ser>
          <c:idx val="1"/>
          <c:order val="1"/>
          <c:tx>
            <c:strRef>
              <c:f>PLHIV_NI_Deaths!$E$310</c:f>
              <c:strCache>
                <c:ptCount val="1"/>
                <c:pt idx="0">
                  <c:v> PLHIV Lower bound </c:v>
                </c:pt>
              </c:strCache>
            </c:strRef>
          </c:tx>
          <c:spPr>
            <a:ln w="22225">
              <a:solidFill>
                <a:srgbClr val="63CDF6"/>
              </a:solidFill>
              <a:prstDash val="sysDot"/>
            </a:ln>
          </c:spPr>
          <c:marker>
            <c:symbol val="none"/>
          </c:marker>
          <c:cat>
            <c:numRef>
              <c:f>PLHIV_NI_Deaths!$C$311:$C$342</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PLHIV_NI_Deaths!$E$311:$E$342</c:f>
              <c:numCache>
                <c:formatCode>_-* #,##0_-;\-* #,##0_-;_-* "-"??_-;_-@_-</c:formatCode>
                <c:ptCount val="32"/>
                <c:pt idx="0">
                  <c:v>186</c:v>
                </c:pt>
                <c:pt idx="1">
                  <c:v>358</c:v>
                </c:pt>
                <c:pt idx="2">
                  <c:v>688</c:v>
                </c:pt>
                <c:pt idx="3">
                  <c:v>1309</c:v>
                </c:pt>
                <c:pt idx="4">
                  <c:v>2408</c:v>
                </c:pt>
                <c:pt idx="5">
                  <c:v>4265</c:v>
                </c:pt>
                <c:pt idx="6">
                  <c:v>7315</c:v>
                </c:pt>
                <c:pt idx="7">
                  <c:v>11801</c:v>
                </c:pt>
                <c:pt idx="8">
                  <c:v>17984</c:v>
                </c:pt>
                <c:pt idx="9">
                  <c:v>26157</c:v>
                </c:pt>
                <c:pt idx="10">
                  <c:v>37982</c:v>
                </c:pt>
                <c:pt idx="11">
                  <c:v>57640</c:v>
                </c:pt>
                <c:pt idx="12">
                  <c:v>90056</c:v>
                </c:pt>
                <c:pt idx="13">
                  <c:v>125925</c:v>
                </c:pt>
                <c:pt idx="14">
                  <c:v>162061</c:v>
                </c:pt>
                <c:pt idx="15">
                  <c:v>200377</c:v>
                </c:pt>
                <c:pt idx="16">
                  <c:v>240406</c:v>
                </c:pt>
                <c:pt idx="17">
                  <c:v>280237</c:v>
                </c:pt>
                <c:pt idx="18">
                  <c:v>317160</c:v>
                </c:pt>
                <c:pt idx="19">
                  <c:v>353377</c:v>
                </c:pt>
                <c:pt idx="20">
                  <c:v>387270</c:v>
                </c:pt>
                <c:pt idx="21">
                  <c:v>417780</c:v>
                </c:pt>
                <c:pt idx="22">
                  <c:v>443644</c:v>
                </c:pt>
                <c:pt idx="23">
                  <c:v>465347</c:v>
                </c:pt>
                <c:pt idx="24">
                  <c:v>481825</c:v>
                </c:pt>
                <c:pt idx="25">
                  <c:v>493652</c:v>
                </c:pt>
                <c:pt idx="26">
                  <c:v>501932</c:v>
                </c:pt>
                <c:pt idx="27">
                  <c:v>507611</c:v>
                </c:pt>
                <c:pt idx="28">
                  <c:v>510564</c:v>
                </c:pt>
                <c:pt idx="29">
                  <c:v>511984</c:v>
                </c:pt>
                <c:pt idx="30">
                  <c:v>511610</c:v>
                </c:pt>
                <c:pt idx="31">
                  <c:v>509843</c:v>
                </c:pt>
              </c:numCache>
            </c:numRef>
          </c:val>
          <c:smooth val="0"/>
          <c:extLst>
            <c:ext xmlns:c16="http://schemas.microsoft.com/office/drawing/2014/chart" uri="{C3380CC4-5D6E-409C-BE32-E72D297353CC}">
              <c16:uniqueId val="{00000002-D2DB-4F2F-87C4-FB5DC482151F}"/>
            </c:ext>
          </c:extLst>
        </c:ser>
        <c:ser>
          <c:idx val="2"/>
          <c:order val="2"/>
          <c:tx>
            <c:strRef>
              <c:f>PLHIV_NI_Deaths!$F$310</c:f>
              <c:strCache>
                <c:ptCount val="1"/>
                <c:pt idx="0">
                  <c:v> PLHIV Upper bound </c:v>
                </c:pt>
              </c:strCache>
            </c:strRef>
          </c:tx>
          <c:spPr>
            <a:ln w="22225">
              <a:solidFill>
                <a:srgbClr val="63CDF6"/>
              </a:solidFill>
              <a:prstDash val="sysDot"/>
            </a:ln>
          </c:spPr>
          <c:marker>
            <c:symbol val="none"/>
          </c:marker>
          <c:cat>
            <c:numRef>
              <c:f>PLHIV_NI_Deaths!$C$311:$C$342</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PLHIV_NI_Deaths!$F$311:$F$342</c:f>
              <c:numCache>
                <c:formatCode>_-* #,##0_-;\-* #,##0_-;_-* "-"??_-;_-@_-</c:formatCode>
                <c:ptCount val="32"/>
                <c:pt idx="0">
                  <c:v>206</c:v>
                </c:pt>
                <c:pt idx="1">
                  <c:v>397</c:v>
                </c:pt>
                <c:pt idx="2">
                  <c:v>763</c:v>
                </c:pt>
                <c:pt idx="3">
                  <c:v>1449</c:v>
                </c:pt>
                <c:pt idx="4">
                  <c:v>2664</c:v>
                </c:pt>
                <c:pt idx="5">
                  <c:v>4716</c:v>
                </c:pt>
                <c:pt idx="6">
                  <c:v>8086</c:v>
                </c:pt>
                <c:pt idx="7">
                  <c:v>13034</c:v>
                </c:pt>
                <c:pt idx="8">
                  <c:v>19859</c:v>
                </c:pt>
                <c:pt idx="9">
                  <c:v>28897</c:v>
                </c:pt>
                <c:pt idx="10">
                  <c:v>41769</c:v>
                </c:pt>
                <c:pt idx="11">
                  <c:v>63319</c:v>
                </c:pt>
                <c:pt idx="12">
                  <c:v>98752</c:v>
                </c:pt>
                <c:pt idx="13">
                  <c:v>138315</c:v>
                </c:pt>
                <c:pt idx="14">
                  <c:v>178252</c:v>
                </c:pt>
                <c:pt idx="15">
                  <c:v>220503</c:v>
                </c:pt>
                <c:pt idx="16">
                  <c:v>264433</c:v>
                </c:pt>
                <c:pt idx="17">
                  <c:v>308071</c:v>
                </c:pt>
                <c:pt idx="18">
                  <c:v>348896</c:v>
                </c:pt>
                <c:pt idx="19">
                  <c:v>388237</c:v>
                </c:pt>
                <c:pt idx="20">
                  <c:v>425678</c:v>
                </c:pt>
                <c:pt idx="21">
                  <c:v>459607</c:v>
                </c:pt>
                <c:pt idx="22">
                  <c:v>488389</c:v>
                </c:pt>
                <c:pt idx="23">
                  <c:v>512492</c:v>
                </c:pt>
                <c:pt idx="24">
                  <c:v>531129</c:v>
                </c:pt>
                <c:pt idx="25">
                  <c:v>546043</c:v>
                </c:pt>
                <c:pt idx="26">
                  <c:v>556202</c:v>
                </c:pt>
                <c:pt idx="27">
                  <c:v>564227</c:v>
                </c:pt>
                <c:pt idx="28">
                  <c:v>569335</c:v>
                </c:pt>
                <c:pt idx="29">
                  <c:v>573279</c:v>
                </c:pt>
                <c:pt idx="30">
                  <c:v>574923</c:v>
                </c:pt>
                <c:pt idx="31">
                  <c:v>574754</c:v>
                </c:pt>
              </c:numCache>
            </c:numRef>
          </c:val>
          <c:smooth val="0"/>
          <c:extLst>
            <c:ext xmlns:c16="http://schemas.microsoft.com/office/drawing/2014/chart" uri="{C3380CC4-5D6E-409C-BE32-E72D297353CC}">
              <c16:uniqueId val="{00000003-D2DB-4F2F-87C4-FB5DC482151F}"/>
            </c:ext>
          </c:extLst>
        </c:ser>
        <c:ser>
          <c:idx val="3"/>
          <c:order val="3"/>
          <c:tx>
            <c:strRef>
              <c:f>PLHIV_NI_Deaths!$G$310</c:f>
              <c:strCache>
                <c:ptCount val="1"/>
                <c:pt idx="0">
                  <c:v> New HIV infections </c:v>
                </c:pt>
              </c:strCache>
            </c:strRef>
          </c:tx>
          <c:spPr>
            <a:ln w="38100">
              <a:solidFill>
                <a:srgbClr val="F26B73"/>
              </a:solidFill>
            </a:ln>
          </c:spPr>
          <c:marker>
            <c:symbol val="none"/>
          </c:marker>
          <c:dLbls>
            <c:dLbl>
              <c:idx val="30"/>
              <c:layout>
                <c:manualLayout>
                  <c:x val="2.0833333333333162E-2"/>
                  <c:y val="-3.8509040061297246E-2"/>
                </c:manualLayout>
              </c:layout>
              <c:tx>
                <c:rich>
                  <a:bodyPr/>
                  <a:lstStyle/>
                  <a:p>
                    <a:r>
                      <a:rPr lang="en-US" dirty="0"/>
                      <a:t>27 000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2DB-4F2F-87C4-FB5DC482151F}"/>
                </c:ext>
              </c:extLst>
            </c:dLbl>
            <c:spPr>
              <a:noFill/>
              <a:ln>
                <a:noFill/>
              </a:ln>
              <a:effectLst/>
            </c:spPr>
            <c:txPr>
              <a:bodyPr wrap="square" lIns="38100" tIns="19050" rIns="38100" bIns="19050" anchor="ctr">
                <a:spAutoFit/>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PLHIV_NI_Deaths!$C$311:$C$342</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PLHIV_NI_Deaths!$G$311:$G$342</c:f>
              <c:numCache>
                <c:formatCode>_-* #,##0_-;\-* #,##0_-;_-* "-"??_-;_-@_-</c:formatCode>
                <c:ptCount val="32"/>
                <c:pt idx="0">
                  <c:v>103</c:v>
                </c:pt>
                <c:pt idx="1">
                  <c:v>187</c:v>
                </c:pt>
                <c:pt idx="2">
                  <c:v>360</c:v>
                </c:pt>
                <c:pt idx="3">
                  <c:v>676</c:v>
                </c:pt>
                <c:pt idx="4">
                  <c:v>1196</c:v>
                </c:pt>
                <c:pt idx="5">
                  <c:v>2028</c:v>
                </c:pt>
                <c:pt idx="6">
                  <c:v>3338</c:v>
                </c:pt>
                <c:pt idx="7">
                  <c:v>4935</c:v>
                </c:pt>
                <c:pt idx="8">
                  <c:v>6878</c:v>
                </c:pt>
                <c:pt idx="9">
                  <c:v>9229</c:v>
                </c:pt>
                <c:pt idx="10">
                  <c:v>13381</c:v>
                </c:pt>
                <c:pt idx="11">
                  <c:v>22259</c:v>
                </c:pt>
                <c:pt idx="12">
                  <c:v>36110</c:v>
                </c:pt>
                <c:pt idx="13">
                  <c:v>41491</c:v>
                </c:pt>
                <c:pt idx="14">
                  <c:v>43479</c:v>
                </c:pt>
                <c:pt idx="15">
                  <c:v>47327</c:v>
                </c:pt>
                <c:pt idx="16">
                  <c:v>50492</c:v>
                </c:pt>
                <c:pt idx="17">
                  <c:v>50833</c:v>
                </c:pt>
                <c:pt idx="18">
                  <c:v>49722</c:v>
                </c:pt>
                <c:pt idx="19">
                  <c:v>50299</c:v>
                </c:pt>
                <c:pt idx="20">
                  <c:v>50427</c:v>
                </c:pt>
                <c:pt idx="21">
                  <c:v>49371</c:v>
                </c:pt>
                <c:pt idx="22">
                  <c:v>47965</c:v>
                </c:pt>
                <c:pt idx="23">
                  <c:v>45469</c:v>
                </c:pt>
                <c:pt idx="24">
                  <c:v>42260</c:v>
                </c:pt>
                <c:pt idx="25">
                  <c:v>39041</c:v>
                </c:pt>
                <c:pt idx="26">
                  <c:v>35980</c:v>
                </c:pt>
                <c:pt idx="27">
                  <c:v>33938</c:v>
                </c:pt>
                <c:pt idx="28">
                  <c:v>32009</c:v>
                </c:pt>
                <c:pt idx="29">
                  <c:v>29786</c:v>
                </c:pt>
                <c:pt idx="30">
                  <c:v>27768</c:v>
                </c:pt>
                <c:pt idx="31">
                  <c:v>26539</c:v>
                </c:pt>
              </c:numCache>
            </c:numRef>
          </c:val>
          <c:smooth val="0"/>
          <c:extLst>
            <c:ext xmlns:c16="http://schemas.microsoft.com/office/drawing/2014/chart" uri="{C3380CC4-5D6E-409C-BE32-E72D297353CC}">
              <c16:uniqueId val="{00000005-D2DB-4F2F-87C4-FB5DC482151F}"/>
            </c:ext>
          </c:extLst>
        </c:ser>
        <c:ser>
          <c:idx val="4"/>
          <c:order val="4"/>
          <c:tx>
            <c:strRef>
              <c:f>PLHIV_NI_Deaths!$H$310</c:f>
              <c:strCache>
                <c:ptCount val="1"/>
                <c:pt idx="0">
                  <c:v> New HIV infections Lower bound </c:v>
                </c:pt>
              </c:strCache>
            </c:strRef>
          </c:tx>
          <c:spPr>
            <a:ln w="22225">
              <a:solidFill>
                <a:srgbClr val="E31837"/>
              </a:solidFill>
              <a:prstDash val="sysDot"/>
            </a:ln>
          </c:spPr>
          <c:marker>
            <c:symbol val="none"/>
          </c:marker>
          <c:cat>
            <c:numRef>
              <c:f>PLHIV_NI_Deaths!$C$311:$C$342</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PLHIV_NI_Deaths!$H$311:$H$342</c:f>
              <c:numCache>
                <c:formatCode>_-* #,##0_-;\-* #,##0_-;_-* "-"??_-;_-@_-</c:formatCode>
                <c:ptCount val="32"/>
                <c:pt idx="0">
                  <c:v>98</c:v>
                </c:pt>
                <c:pt idx="1">
                  <c:v>177</c:v>
                </c:pt>
                <c:pt idx="2">
                  <c:v>340</c:v>
                </c:pt>
                <c:pt idx="3">
                  <c:v>641</c:v>
                </c:pt>
                <c:pt idx="4">
                  <c:v>1134</c:v>
                </c:pt>
                <c:pt idx="5">
                  <c:v>1921</c:v>
                </c:pt>
                <c:pt idx="6">
                  <c:v>3165</c:v>
                </c:pt>
                <c:pt idx="7">
                  <c:v>4685</c:v>
                </c:pt>
                <c:pt idx="8">
                  <c:v>6527</c:v>
                </c:pt>
                <c:pt idx="9">
                  <c:v>8720</c:v>
                </c:pt>
                <c:pt idx="10">
                  <c:v>12726</c:v>
                </c:pt>
                <c:pt idx="11">
                  <c:v>21183</c:v>
                </c:pt>
                <c:pt idx="12">
                  <c:v>34195</c:v>
                </c:pt>
                <c:pt idx="13">
                  <c:v>39307</c:v>
                </c:pt>
                <c:pt idx="14">
                  <c:v>41374</c:v>
                </c:pt>
                <c:pt idx="15">
                  <c:v>44976</c:v>
                </c:pt>
                <c:pt idx="16">
                  <c:v>47872</c:v>
                </c:pt>
                <c:pt idx="17">
                  <c:v>48230</c:v>
                </c:pt>
                <c:pt idx="18">
                  <c:v>47211</c:v>
                </c:pt>
                <c:pt idx="19">
                  <c:v>47743</c:v>
                </c:pt>
                <c:pt idx="20">
                  <c:v>47877</c:v>
                </c:pt>
                <c:pt idx="21">
                  <c:v>46760</c:v>
                </c:pt>
                <c:pt idx="22">
                  <c:v>45508</c:v>
                </c:pt>
                <c:pt idx="23">
                  <c:v>43018</c:v>
                </c:pt>
                <c:pt idx="24">
                  <c:v>39981</c:v>
                </c:pt>
                <c:pt idx="25">
                  <c:v>36906</c:v>
                </c:pt>
                <c:pt idx="26">
                  <c:v>34030</c:v>
                </c:pt>
                <c:pt idx="27">
                  <c:v>32068</c:v>
                </c:pt>
                <c:pt idx="28">
                  <c:v>30239</c:v>
                </c:pt>
                <c:pt idx="29">
                  <c:v>28105</c:v>
                </c:pt>
                <c:pt idx="30">
                  <c:v>26191</c:v>
                </c:pt>
                <c:pt idx="31">
                  <c:v>24993</c:v>
                </c:pt>
              </c:numCache>
            </c:numRef>
          </c:val>
          <c:smooth val="0"/>
          <c:extLst>
            <c:ext xmlns:c16="http://schemas.microsoft.com/office/drawing/2014/chart" uri="{C3380CC4-5D6E-409C-BE32-E72D297353CC}">
              <c16:uniqueId val="{00000006-D2DB-4F2F-87C4-FB5DC482151F}"/>
            </c:ext>
          </c:extLst>
        </c:ser>
        <c:ser>
          <c:idx val="5"/>
          <c:order val="5"/>
          <c:tx>
            <c:strRef>
              <c:f>PLHIV_NI_Deaths!$I$310</c:f>
              <c:strCache>
                <c:ptCount val="1"/>
                <c:pt idx="0">
                  <c:v> New HIV infections Upper bound </c:v>
                </c:pt>
              </c:strCache>
            </c:strRef>
          </c:tx>
          <c:spPr>
            <a:ln w="22225">
              <a:solidFill>
                <a:srgbClr val="F26B73"/>
              </a:solidFill>
              <a:prstDash val="sysDot"/>
            </a:ln>
          </c:spPr>
          <c:marker>
            <c:symbol val="none"/>
          </c:marker>
          <c:cat>
            <c:numRef>
              <c:f>PLHIV_NI_Deaths!$C$311:$C$342</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PLHIV_NI_Deaths!$I$311:$I$342</c:f>
              <c:numCache>
                <c:formatCode>_-* #,##0_-;\-* #,##0_-;_-* "-"??_-;_-@_-</c:formatCode>
                <c:ptCount val="32"/>
                <c:pt idx="0">
                  <c:v>108</c:v>
                </c:pt>
                <c:pt idx="1">
                  <c:v>196</c:v>
                </c:pt>
                <c:pt idx="2">
                  <c:v>377</c:v>
                </c:pt>
                <c:pt idx="3">
                  <c:v>709</c:v>
                </c:pt>
                <c:pt idx="4">
                  <c:v>1254</c:v>
                </c:pt>
                <c:pt idx="5">
                  <c:v>2124</c:v>
                </c:pt>
                <c:pt idx="6">
                  <c:v>3494</c:v>
                </c:pt>
                <c:pt idx="7">
                  <c:v>5171</c:v>
                </c:pt>
                <c:pt idx="8">
                  <c:v>7198</c:v>
                </c:pt>
                <c:pt idx="9">
                  <c:v>9672</c:v>
                </c:pt>
                <c:pt idx="10">
                  <c:v>13992</c:v>
                </c:pt>
                <c:pt idx="11">
                  <c:v>23406</c:v>
                </c:pt>
                <c:pt idx="12">
                  <c:v>38119</c:v>
                </c:pt>
                <c:pt idx="13">
                  <c:v>43622</c:v>
                </c:pt>
                <c:pt idx="14">
                  <c:v>45606</c:v>
                </c:pt>
                <c:pt idx="15">
                  <c:v>49629</c:v>
                </c:pt>
                <c:pt idx="16">
                  <c:v>52883</c:v>
                </c:pt>
                <c:pt idx="17">
                  <c:v>53253</c:v>
                </c:pt>
                <c:pt idx="18">
                  <c:v>52021</c:v>
                </c:pt>
                <c:pt idx="19">
                  <c:v>52641</c:v>
                </c:pt>
                <c:pt idx="20">
                  <c:v>52828</c:v>
                </c:pt>
                <c:pt idx="21">
                  <c:v>51719</c:v>
                </c:pt>
                <c:pt idx="22">
                  <c:v>50231</c:v>
                </c:pt>
                <c:pt idx="23">
                  <c:v>47664</c:v>
                </c:pt>
                <c:pt idx="24">
                  <c:v>44393</c:v>
                </c:pt>
                <c:pt idx="25">
                  <c:v>40958</c:v>
                </c:pt>
                <c:pt idx="26">
                  <c:v>37690</c:v>
                </c:pt>
                <c:pt idx="27">
                  <c:v>35562</c:v>
                </c:pt>
                <c:pt idx="28">
                  <c:v>33506</c:v>
                </c:pt>
                <c:pt idx="29">
                  <c:v>31171</c:v>
                </c:pt>
                <c:pt idx="30">
                  <c:v>29111</c:v>
                </c:pt>
                <c:pt idx="31">
                  <c:v>27765</c:v>
                </c:pt>
              </c:numCache>
            </c:numRef>
          </c:val>
          <c:smooth val="0"/>
          <c:extLst>
            <c:ext xmlns:c16="http://schemas.microsoft.com/office/drawing/2014/chart" uri="{C3380CC4-5D6E-409C-BE32-E72D297353CC}">
              <c16:uniqueId val="{00000007-D2DB-4F2F-87C4-FB5DC482151F}"/>
            </c:ext>
          </c:extLst>
        </c:ser>
        <c:ser>
          <c:idx val="6"/>
          <c:order val="6"/>
          <c:tx>
            <c:strRef>
              <c:f>PLHIV_NI_Deaths!$J$310</c:f>
              <c:strCache>
                <c:ptCount val="1"/>
                <c:pt idx="0">
                  <c:v> AIDS-related deaths </c:v>
                </c:pt>
              </c:strCache>
            </c:strRef>
          </c:tx>
          <c:spPr>
            <a:ln w="38100">
              <a:solidFill>
                <a:srgbClr val="00A99A"/>
              </a:solidFill>
            </a:ln>
          </c:spPr>
          <c:marker>
            <c:symbol val="none"/>
          </c:marker>
          <c:dLbls>
            <c:dLbl>
              <c:idx val="30"/>
              <c:layout>
                <c:manualLayout>
                  <c:x val="2.6620370370370371E-2"/>
                  <c:y val="1.7773403105214115E-2"/>
                </c:manualLayout>
              </c:layout>
              <c:tx>
                <c:rich>
                  <a:bodyPr/>
                  <a:lstStyle/>
                  <a:p>
                    <a:r>
                      <a:rPr lang="en-US" dirty="0"/>
                      <a:t>26 000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D2DB-4F2F-87C4-FB5DC482151F}"/>
                </c:ext>
              </c:extLst>
            </c:dLbl>
            <c:spPr>
              <a:noFill/>
              <a:ln>
                <a:noFill/>
              </a:ln>
              <a:effectLst/>
            </c:spPr>
            <c:txPr>
              <a:bodyPr wrap="square" lIns="38100" tIns="19050" rIns="38100" bIns="19050" anchor="ctr">
                <a:spAutoFit/>
              </a:bodyPr>
              <a:lstStyle/>
              <a:p>
                <a:pPr>
                  <a:defRPr>
                    <a:solidFill>
                      <a:srgbClr val="00A99A"/>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PLHIV_NI_Deaths!$C$311:$C$342</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PLHIV_NI_Deaths!$J$311:$J$342</c:f>
              <c:numCache>
                <c:formatCode>_-* #,##0_-;\-* #,##0_-;_-* "-"??_-;_-@_-</c:formatCode>
                <c:ptCount val="32"/>
                <c:pt idx="0">
                  <c:v>2</c:v>
                </c:pt>
                <c:pt idx="1">
                  <c:v>5</c:v>
                </c:pt>
                <c:pt idx="2">
                  <c:v>9</c:v>
                </c:pt>
                <c:pt idx="3">
                  <c:v>18</c:v>
                </c:pt>
                <c:pt idx="4">
                  <c:v>34</c:v>
                </c:pt>
                <c:pt idx="5">
                  <c:v>63</c:v>
                </c:pt>
                <c:pt idx="6">
                  <c:v>113</c:v>
                </c:pt>
                <c:pt idx="7">
                  <c:v>194</c:v>
                </c:pt>
                <c:pt idx="8">
                  <c:v>321</c:v>
                </c:pt>
                <c:pt idx="9">
                  <c:v>510</c:v>
                </c:pt>
                <c:pt idx="10">
                  <c:v>785</c:v>
                </c:pt>
                <c:pt idx="11">
                  <c:v>1190</c:v>
                </c:pt>
                <c:pt idx="12">
                  <c:v>1813</c:v>
                </c:pt>
                <c:pt idx="13">
                  <c:v>2725</c:v>
                </c:pt>
                <c:pt idx="14">
                  <c:v>3935</c:v>
                </c:pt>
                <c:pt idx="15">
                  <c:v>5430</c:v>
                </c:pt>
                <c:pt idx="16">
                  <c:v>6972</c:v>
                </c:pt>
                <c:pt idx="17">
                  <c:v>8049</c:v>
                </c:pt>
                <c:pt idx="18">
                  <c:v>9870</c:v>
                </c:pt>
                <c:pt idx="19">
                  <c:v>11852</c:v>
                </c:pt>
                <c:pt idx="20">
                  <c:v>13722</c:v>
                </c:pt>
                <c:pt idx="21">
                  <c:v>16273</c:v>
                </c:pt>
                <c:pt idx="22">
                  <c:v>18716</c:v>
                </c:pt>
                <c:pt idx="23">
                  <c:v>20951</c:v>
                </c:pt>
                <c:pt idx="24">
                  <c:v>23054</c:v>
                </c:pt>
                <c:pt idx="25">
                  <c:v>24072</c:v>
                </c:pt>
                <c:pt idx="26">
                  <c:v>24938</c:v>
                </c:pt>
                <c:pt idx="27">
                  <c:v>25445</c:v>
                </c:pt>
                <c:pt idx="28">
                  <c:v>26056</c:v>
                </c:pt>
                <c:pt idx="29">
                  <c:v>26042</c:v>
                </c:pt>
                <c:pt idx="30">
                  <c:v>25632</c:v>
                </c:pt>
                <c:pt idx="31">
                  <c:v>25751</c:v>
                </c:pt>
              </c:numCache>
            </c:numRef>
          </c:val>
          <c:smooth val="0"/>
          <c:extLst>
            <c:ext xmlns:c16="http://schemas.microsoft.com/office/drawing/2014/chart" uri="{C3380CC4-5D6E-409C-BE32-E72D297353CC}">
              <c16:uniqueId val="{00000009-D2DB-4F2F-87C4-FB5DC482151F}"/>
            </c:ext>
          </c:extLst>
        </c:ser>
        <c:ser>
          <c:idx val="7"/>
          <c:order val="7"/>
          <c:tx>
            <c:strRef>
              <c:f>PLHIV_NI_Deaths!$K$310</c:f>
              <c:strCache>
                <c:ptCount val="1"/>
                <c:pt idx="0">
                  <c:v> AIDS-related deaths Lower bound </c:v>
                </c:pt>
              </c:strCache>
            </c:strRef>
          </c:tx>
          <c:spPr>
            <a:ln w="22225">
              <a:solidFill>
                <a:srgbClr val="00A99A"/>
              </a:solidFill>
              <a:prstDash val="sysDot"/>
            </a:ln>
          </c:spPr>
          <c:marker>
            <c:symbol val="none"/>
          </c:marker>
          <c:cat>
            <c:numRef>
              <c:f>PLHIV_NI_Deaths!$C$311:$C$342</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PLHIV_NI_Deaths!$K$311:$K$342</c:f>
              <c:numCache>
                <c:formatCode>_-* #,##0_-;\-* #,##0_-;_-* "-"??_-;_-@_-</c:formatCode>
                <c:ptCount val="32"/>
                <c:pt idx="0">
                  <c:v>2</c:v>
                </c:pt>
                <c:pt idx="1">
                  <c:v>4</c:v>
                </c:pt>
                <c:pt idx="2">
                  <c:v>8</c:v>
                </c:pt>
                <c:pt idx="3">
                  <c:v>16</c:v>
                </c:pt>
                <c:pt idx="4">
                  <c:v>31</c:v>
                </c:pt>
                <c:pt idx="5">
                  <c:v>57</c:v>
                </c:pt>
                <c:pt idx="6">
                  <c:v>101</c:v>
                </c:pt>
                <c:pt idx="7">
                  <c:v>175</c:v>
                </c:pt>
                <c:pt idx="8">
                  <c:v>290</c:v>
                </c:pt>
                <c:pt idx="9">
                  <c:v>462</c:v>
                </c:pt>
                <c:pt idx="10">
                  <c:v>712</c:v>
                </c:pt>
                <c:pt idx="11">
                  <c:v>1082</c:v>
                </c:pt>
                <c:pt idx="12">
                  <c:v>1654</c:v>
                </c:pt>
                <c:pt idx="13">
                  <c:v>2489</c:v>
                </c:pt>
                <c:pt idx="14">
                  <c:v>3602</c:v>
                </c:pt>
                <c:pt idx="15">
                  <c:v>4973</c:v>
                </c:pt>
                <c:pt idx="16">
                  <c:v>6419</c:v>
                </c:pt>
                <c:pt idx="17">
                  <c:v>7431</c:v>
                </c:pt>
                <c:pt idx="18">
                  <c:v>9121</c:v>
                </c:pt>
                <c:pt idx="19">
                  <c:v>11009</c:v>
                </c:pt>
                <c:pt idx="20">
                  <c:v>12770</c:v>
                </c:pt>
                <c:pt idx="21">
                  <c:v>15152</c:v>
                </c:pt>
                <c:pt idx="22">
                  <c:v>17512</c:v>
                </c:pt>
                <c:pt idx="23">
                  <c:v>19586</c:v>
                </c:pt>
                <c:pt idx="24">
                  <c:v>21560</c:v>
                </c:pt>
                <c:pt idx="25">
                  <c:v>22442</c:v>
                </c:pt>
                <c:pt idx="26">
                  <c:v>23173</c:v>
                </c:pt>
                <c:pt idx="27">
                  <c:v>23507</c:v>
                </c:pt>
                <c:pt idx="28">
                  <c:v>24044</c:v>
                </c:pt>
                <c:pt idx="29">
                  <c:v>23879</c:v>
                </c:pt>
                <c:pt idx="30">
                  <c:v>23442</c:v>
                </c:pt>
                <c:pt idx="31">
                  <c:v>23544</c:v>
                </c:pt>
              </c:numCache>
            </c:numRef>
          </c:val>
          <c:smooth val="0"/>
          <c:extLst>
            <c:ext xmlns:c16="http://schemas.microsoft.com/office/drawing/2014/chart" uri="{C3380CC4-5D6E-409C-BE32-E72D297353CC}">
              <c16:uniqueId val="{0000000A-D2DB-4F2F-87C4-FB5DC482151F}"/>
            </c:ext>
          </c:extLst>
        </c:ser>
        <c:ser>
          <c:idx val="8"/>
          <c:order val="8"/>
          <c:tx>
            <c:strRef>
              <c:f>PLHIV_NI_Deaths!$L$310</c:f>
              <c:strCache>
                <c:ptCount val="1"/>
                <c:pt idx="0">
                  <c:v> AIDS-related deaths Upper bound </c:v>
                </c:pt>
              </c:strCache>
            </c:strRef>
          </c:tx>
          <c:spPr>
            <a:ln w="22225">
              <a:solidFill>
                <a:srgbClr val="00A99A"/>
              </a:solidFill>
              <a:prstDash val="sysDot"/>
            </a:ln>
          </c:spPr>
          <c:marker>
            <c:symbol val="none"/>
          </c:marker>
          <c:cat>
            <c:numRef>
              <c:f>PLHIV_NI_Deaths!$C$311:$C$342</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PLHIV_NI_Deaths!$L$311:$L$342</c:f>
              <c:numCache>
                <c:formatCode>_-* #,##0_-;\-* #,##0_-;_-* "-"??_-;_-@_-</c:formatCode>
                <c:ptCount val="32"/>
                <c:pt idx="0">
                  <c:v>2</c:v>
                </c:pt>
                <c:pt idx="1">
                  <c:v>5</c:v>
                </c:pt>
                <c:pt idx="2">
                  <c:v>10</c:v>
                </c:pt>
                <c:pt idx="3">
                  <c:v>20</c:v>
                </c:pt>
                <c:pt idx="4">
                  <c:v>38</c:v>
                </c:pt>
                <c:pt idx="5">
                  <c:v>69</c:v>
                </c:pt>
                <c:pt idx="6">
                  <c:v>124</c:v>
                </c:pt>
                <c:pt idx="7">
                  <c:v>214</c:v>
                </c:pt>
                <c:pt idx="8">
                  <c:v>353</c:v>
                </c:pt>
                <c:pt idx="9">
                  <c:v>559</c:v>
                </c:pt>
                <c:pt idx="10">
                  <c:v>858</c:v>
                </c:pt>
                <c:pt idx="11">
                  <c:v>1296</c:v>
                </c:pt>
                <c:pt idx="12">
                  <c:v>1973</c:v>
                </c:pt>
                <c:pt idx="13">
                  <c:v>2966</c:v>
                </c:pt>
                <c:pt idx="14">
                  <c:v>4282</c:v>
                </c:pt>
                <c:pt idx="15">
                  <c:v>5881</c:v>
                </c:pt>
                <c:pt idx="16">
                  <c:v>7561</c:v>
                </c:pt>
                <c:pt idx="17">
                  <c:v>8724</c:v>
                </c:pt>
                <c:pt idx="18">
                  <c:v>10710</c:v>
                </c:pt>
                <c:pt idx="19">
                  <c:v>12817</c:v>
                </c:pt>
                <c:pt idx="20">
                  <c:v>14826</c:v>
                </c:pt>
                <c:pt idx="21">
                  <c:v>17523</c:v>
                </c:pt>
                <c:pt idx="22">
                  <c:v>20097</c:v>
                </c:pt>
                <c:pt idx="23">
                  <c:v>22473</c:v>
                </c:pt>
                <c:pt idx="24">
                  <c:v>24730</c:v>
                </c:pt>
                <c:pt idx="25">
                  <c:v>25946</c:v>
                </c:pt>
                <c:pt idx="26">
                  <c:v>27075</c:v>
                </c:pt>
                <c:pt idx="27">
                  <c:v>27599</c:v>
                </c:pt>
                <c:pt idx="28">
                  <c:v>28410</c:v>
                </c:pt>
                <c:pt idx="29">
                  <c:v>28642</c:v>
                </c:pt>
                <c:pt idx="30">
                  <c:v>28363</c:v>
                </c:pt>
                <c:pt idx="31">
                  <c:v>28659</c:v>
                </c:pt>
              </c:numCache>
            </c:numRef>
          </c:val>
          <c:smooth val="0"/>
          <c:extLst>
            <c:ext xmlns:c16="http://schemas.microsoft.com/office/drawing/2014/chart" uri="{C3380CC4-5D6E-409C-BE32-E72D297353CC}">
              <c16:uniqueId val="{0000000B-D2DB-4F2F-87C4-FB5DC482151F}"/>
            </c:ext>
          </c:extLst>
        </c:ser>
        <c:dLbls>
          <c:showLegendKey val="0"/>
          <c:showVal val="0"/>
          <c:showCatName val="0"/>
          <c:showSerName val="0"/>
          <c:showPercent val="0"/>
          <c:showBubbleSize val="0"/>
        </c:dLbls>
        <c:smooth val="0"/>
        <c:axId val="504498816"/>
        <c:axId val="504537856"/>
      </c:lineChart>
      <c:catAx>
        <c:axId val="50449881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504537856"/>
        <c:crosses val="autoZero"/>
        <c:auto val="1"/>
        <c:lblAlgn val="ctr"/>
        <c:lblOffset val="100"/>
        <c:noMultiLvlLbl val="0"/>
      </c:catAx>
      <c:valAx>
        <c:axId val="504537856"/>
        <c:scaling>
          <c:orientation val="minMax"/>
        </c:scaling>
        <c:delete val="0"/>
        <c:axPos val="l"/>
        <c:title>
          <c:tx>
            <c:rich>
              <a:bodyPr rot="-5400000" vert="horz"/>
              <a:lstStyle/>
              <a:p>
                <a:pPr>
                  <a:defRPr/>
                </a:pPr>
                <a:r>
                  <a:rPr lang="en-US" dirty="0"/>
                  <a:t>Number</a:t>
                </a:r>
              </a:p>
            </c:rich>
          </c:tx>
          <c:overlay val="0"/>
        </c:title>
        <c:numFmt formatCode="_-* #,##0_-;\-* #,##0_-;_-* &quot;-&quot;??_-;_-@_-" sourceLinked="1"/>
        <c:majorTickMark val="out"/>
        <c:minorTickMark val="none"/>
        <c:tickLblPos val="nextTo"/>
        <c:crossAx val="504498816"/>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ayout>
        <c:manualLayout>
          <c:xMode val="edge"/>
          <c:yMode val="edge"/>
          <c:x val="6.3389017746428383E-2"/>
          <c:y val="0.89857183560490161"/>
          <c:w val="0.73463231401782414"/>
          <c:h val="6.323672598214485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2.9124499207676025E-3"/>
          <c:y val="8.9444022939825216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7.9015798320869426E-2"/>
          <c:y val="0.12473518023977857"/>
          <c:w val="0.90205327719414119"/>
          <c:h val="0.5961628171808997"/>
        </c:manualLayout>
      </c:layout>
      <c:barChart>
        <c:barDir val="col"/>
        <c:grouping val="clustered"/>
        <c:varyColors val="0"/>
        <c:ser>
          <c:idx val="0"/>
          <c:order val="0"/>
          <c:tx>
            <c:strRef>
              <c:f>'HIV Prev KP _2018-2019'!$B$4</c:f>
              <c:strCache>
                <c:ptCount val="1"/>
                <c:pt idx="0">
                  <c:v>%</c:v>
                </c:pt>
              </c:strCache>
            </c:strRef>
          </c:tx>
          <c:spPr>
            <a:solidFill>
              <a:srgbClr val="00AEEF"/>
            </a:solidFill>
            <a:ln>
              <a:noFill/>
            </a:ln>
            <a:effectLst/>
          </c:spPr>
          <c:invertIfNegative val="0"/>
          <c:dPt>
            <c:idx val="10"/>
            <c:invertIfNegative val="0"/>
            <c:bubble3D val="0"/>
            <c:spPr>
              <a:pattFill prst="dkUpDiag">
                <a:fgClr>
                  <a:srgbClr val="00AEEF"/>
                </a:fgClr>
                <a:bgClr>
                  <a:sysClr val="window" lastClr="FFFFFF"/>
                </a:bgClr>
              </a:pattFill>
              <a:ln>
                <a:noFill/>
              </a:ln>
              <a:effectLst/>
            </c:spPr>
            <c:extLst>
              <c:ext xmlns:c16="http://schemas.microsoft.com/office/drawing/2014/chart" uri="{C3380CC4-5D6E-409C-BE32-E72D297353CC}">
                <c16:uniqueId val="{00000001-C434-4CA0-BB94-BFA3D90C59F1}"/>
              </c:ext>
            </c:extLst>
          </c:dPt>
          <c:dPt>
            <c:idx val="17"/>
            <c:invertIfNegative val="0"/>
            <c:bubble3D val="0"/>
            <c:extLst>
              <c:ext xmlns:c16="http://schemas.microsoft.com/office/drawing/2014/chart" uri="{C3380CC4-5D6E-409C-BE32-E72D297353CC}">
                <c16:uniqueId val="{00000003-C434-4CA0-BB94-BFA3D90C59F1}"/>
              </c:ext>
            </c:extLst>
          </c:dPt>
          <c:dPt>
            <c:idx val="19"/>
            <c:invertIfNegative val="0"/>
            <c:bubble3D val="0"/>
            <c:extLst>
              <c:ext xmlns:c16="http://schemas.microsoft.com/office/drawing/2014/chart" uri="{C3380CC4-5D6E-409C-BE32-E72D297353CC}">
                <c16:uniqueId val="{00000005-C434-4CA0-BB94-BFA3D90C59F1}"/>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 KP _2018-2019'!$A$5:$A$15</c:f>
              <c:strCache>
                <c:ptCount val="11"/>
                <c:pt idx="0">
                  <c:v>East Jakarta</c:v>
                </c:pt>
                <c:pt idx="1">
                  <c:v>Bekasi City</c:v>
                </c:pt>
                <c:pt idx="2">
                  <c:v>Makassar City</c:v>
                </c:pt>
                <c:pt idx="3">
                  <c:v>Sukabumi City</c:v>
                </c:pt>
                <c:pt idx="4">
                  <c:v>Depok City</c:v>
                </c:pt>
                <c:pt idx="5">
                  <c:v>Bogor</c:v>
                </c:pt>
                <c:pt idx="6">
                  <c:v>Salatiga City</c:v>
                </c:pt>
                <c:pt idx="7">
                  <c:v>Bandung Barat</c:v>
                </c:pt>
                <c:pt idx="8">
                  <c:v>Bandung City</c:v>
                </c:pt>
                <c:pt idx="9">
                  <c:v>Sukabumi</c:v>
                </c:pt>
                <c:pt idx="10">
                  <c:v>ALL SITES</c:v>
                </c:pt>
              </c:strCache>
            </c:strRef>
          </c:cat>
          <c:val>
            <c:numRef>
              <c:f>'HIV Prev KP _2018-2019'!$B$5:$B$15</c:f>
              <c:numCache>
                <c:formatCode>General</c:formatCode>
                <c:ptCount val="11"/>
                <c:pt idx="0">
                  <c:v>43.9</c:v>
                </c:pt>
                <c:pt idx="1">
                  <c:v>22.3</c:v>
                </c:pt>
                <c:pt idx="2">
                  <c:v>20.9</c:v>
                </c:pt>
                <c:pt idx="3">
                  <c:v>16</c:v>
                </c:pt>
                <c:pt idx="4">
                  <c:v>11.5</c:v>
                </c:pt>
                <c:pt idx="5">
                  <c:v>8.6999999999999993</c:v>
                </c:pt>
                <c:pt idx="6">
                  <c:v>6.7</c:v>
                </c:pt>
                <c:pt idx="7">
                  <c:v>3.6</c:v>
                </c:pt>
                <c:pt idx="8">
                  <c:v>2.7</c:v>
                </c:pt>
                <c:pt idx="9">
                  <c:v>1.8</c:v>
                </c:pt>
                <c:pt idx="10">
                  <c:v>13.7</c:v>
                </c:pt>
              </c:numCache>
            </c:numRef>
          </c:val>
          <c:extLst>
            <c:ext xmlns:c16="http://schemas.microsoft.com/office/drawing/2014/chart" uri="{C3380CC4-5D6E-409C-BE32-E72D297353CC}">
              <c16:uniqueId val="{00000006-C434-4CA0-BB94-BFA3D90C59F1}"/>
            </c:ext>
          </c:extLst>
        </c:ser>
        <c:dLbls>
          <c:showLegendKey val="0"/>
          <c:showVal val="0"/>
          <c:showCatName val="0"/>
          <c:showSerName val="0"/>
          <c:showPercent val="0"/>
          <c:showBubbleSize val="0"/>
        </c:dLbls>
        <c:gapWidth val="109"/>
        <c:axId val="1646369823"/>
        <c:axId val="1646370655"/>
      </c:barChart>
      <c:catAx>
        <c:axId val="1646369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46370655"/>
        <c:crosses val="autoZero"/>
        <c:auto val="1"/>
        <c:lblAlgn val="ctr"/>
        <c:lblOffset val="100"/>
        <c:noMultiLvlLbl val="0"/>
      </c:catAx>
      <c:valAx>
        <c:axId val="1646370655"/>
        <c:scaling>
          <c:orientation val="minMax"/>
        </c:scaling>
        <c:delete val="0"/>
        <c:axPos val="l"/>
        <c:majorGridlines>
          <c:spPr>
            <a:ln w="9525" cap="flat" cmpd="sng" algn="ctr">
              <a:solidFill>
                <a:schemeClr val="tx1">
                  <a:lumMod val="15000"/>
                  <a:lumOff val="85000"/>
                </a:schemeClr>
              </a:solidFill>
              <a:prstDash val="dash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46369823"/>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1.1054400355227929E-2"/>
          <c:y val="8.0348166954633649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7.9980286798914085E-2"/>
          <c:y val="0.12253164556962026"/>
          <c:w val="0.90142171606231625"/>
          <c:h val="0.50502846488939446"/>
        </c:manualLayout>
      </c:layout>
      <c:barChart>
        <c:barDir val="col"/>
        <c:grouping val="clustered"/>
        <c:varyColors val="0"/>
        <c:ser>
          <c:idx val="0"/>
          <c:order val="0"/>
          <c:tx>
            <c:strRef>
              <c:f>'HIV Prev KP _2018-2019'!$B$3</c:f>
              <c:strCache>
                <c:ptCount val="1"/>
                <c:pt idx="0">
                  <c:v>%</c:v>
                </c:pt>
              </c:strCache>
            </c:strRef>
          </c:tx>
          <c:spPr>
            <a:solidFill>
              <a:srgbClr val="CDC884"/>
            </a:solidFill>
            <a:ln>
              <a:noFill/>
            </a:ln>
            <a:effectLst/>
          </c:spPr>
          <c:invertIfNegative val="0"/>
          <c:dPt>
            <c:idx val="14"/>
            <c:invertIfNegative val="0"/>
            <c:bubble3D val="0"/>
            <c:spPr>
              <a:pattFill prst="dkUpDiag">
                <a:fgClr>
                  <a:srgbClr val="CDC884"/>
                </a:fgClr>
                <a:bgClr>
                  <a:sysClr val="window" lastClr="FFFFFF"/>
                </a:bgClr>
              </a:pattFill>
              <a:ln>
                <a:noFill/>
              </a:ln>
              <a:effectLst/>
            </c:spPr>
            <c:extLst>
              <c:ext xmlns:c16="http://schemas.microsoft.com/office/drawing/2014/chart" uri="{C3380CC4-5D6E-409C-BE32-E72D297353CC}">
                <c16:uniqueId val="{00000001-D11A-44C2-AE73-2CCE7078227B}"/>
              </c:ext>
            </c:extLst>
          </c:dPt>
          <c:dPt>
            <c:idx val="17"/>
            <c:invertIfNegative val="0"/>
            <c:bubble3D val="0"/>
            <c:extLst>
              <c:ext xmlns:c16="http://schemas.microsoft.com/office/drawing/2014/chart" uri="{C3380CC4-5D6E-409C-BE32-E72D297353CC}">
                <c16:uniqueId val="{00000003-D11A-44C2-AE73-2CCE7078227B}"/>
              </c:ext>
            </c:extLst>
          </c:dPt>
          <c:dPt>
            <c:idx val="19"/>
            <c:invertIfNegative val="0"/>
            <c:bubble3D val="0"/>
            <c:extLst>
              <c:ext xmlns:c16="http://schemas.microsoft.com/office/drawing/2014/chart" uri="{C3380CC4-5D6E-409C-BE32-E72D297353CC}">
                <c16:uniqueId val="{00000005-D11A-44C2-AE73-2CCE7078227B}"/>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 KP _2018-2019'!$A$4:$A$18</c:f>
              <c:strCache>
                <c:ptCount val="15"/>
                <c:pt idx="0">
                  <c:v>Yogyakarta City</c:v>
                </c:pt>
                <c:pt idx="1">
                  <c:v>Banyuwangi</c:v>
                </c:pt>
                <c:pt idx="2">
                  <c:v>Surabaya City</c:v>
                </c:pt>
                <c:pt idx="3">
                  <c:v>Purwakarta</c:v>
                </c:pt>
                <c:pt idx="4">
                  <c:v>Bandar Lampung City</c:v>
                </c:pt>
                <c:pt idx="5">
                  <c:v>Banyumas</c:v>
                </c:pt>
                <c:pt idx="6">
                  <c:v>Bekasi</c:v>
                </c:pt>
                <c:pt idx="7">
                  <c:v>Palembang City</c:v>
                </c:pt>
                <c:pt idx="8">
                  <c:v>Pematang Siantar City</c:v>
                </c:pt>
                <c:pt idx="9">
                  <c:v>West Jakarta</c:v>
                </c:pt>
                <c:pt idx="10">
                  <c:v>Pontianak City</c:v>
                </c:pt>
                <c:pt idx="11">
                  <c:v>Bogor</c:v>
                </c:pt>
                <c:pt idx="12">
                  <c:v>Sumenep</c:v>
                </c:pt>
                <c:pt idx="13">
                  <c:v>Depok City</c:v>
                </c:pt>
                <c:pt idx="14">
                  <c:v>ALL SITES</c:v>
                </c:pt>
              </c:strCache>
            </c:strRef>
          </c:cat>
          <c:val>
            <c:numRef>
              <c:f>'HIV Prev KP _2018-2019'!$B$4:$B$18</c:f>
              <c:numCache>
                <c:formatCode>General</c:formatCode>
                <c:ptCount val="15"/>
                <c:pt idx="0">
                  <c:v>36.6</c:v>
                </c:pt>
                <c:pt idx="1">
                  <c:v>32.4</c:v>
                </c:pt>
                <c:pt idx="2">
                  <c:v>21.1</c:v>
                </c:pt>
                <c:pt idx="3">
                  <c:v>20</c:v>
                </c:pt>
                <c:pt idx="4">
                  <c:v>14.9</c:v>
                </c:pt>
                <c:pt idx="5">
                  <c:v>14.2</c:v>
                </c:pt>
                <c:pt idx="6">
                  <c:v>13.2</c:v>
                </c:pt>
                <c:pt idx="7">
                  <c:v>9.6999999999999993</c:v>
                </c:pt>
                <c:pt idx="8">
                  <c:v>7.2</c:v>
                </c:pt>
                <c:pt idx="9">
                  <c:v>6.7</c:v>
                </c:pt>
                <c:pt idx="10">
                  <c:v>5.9</c:v>
                </c:pt>
                <c:pt idx="11">
                  <c:v>4.8</c:v>
                </c:pt>
                <c:pt idx="12">
                  <c:v>4</c:v>
                </c:pt>
                <c:pt idx="13">
                  <c:v>3.5</c:v>
                </c:pt>
                <c:pt idx="14">
                  <c:v>11.9</c:v>
                </c:pt>
              </c:numCache>
            </c:numRef>
          </c:val>
          <c:extLst>
            <c:ext xmlns:c16="http://schemas.microsoft.com/office/drawing/2014/chart" uri="{C3380CC4-5D6E-409C-BE32-E72D297353CC}">
              <c16:uniqueId val="{00000006-D11A-44C2-AE73-2CCE7078227B}"/>
            </c:ext>
          </c:extLst>
        </c:ser>
        <c:dLbls>
          <c:showLegendKey val="0"/>
          <c:showVal val="0"/>
          <c:showCatName val="0"/>
          <c:showSerName val="0"/>
          <c:showPercent val="0"/>
          <c:showBubbleSize val="0"/>
        </c:dLbls>
        <c:gapWidth val="109"/>
        <c:axId val="1646369823"/>
        <c:axId val="1646370655"/>
      </c:barChart>
      <c:catAx>
        <c:axId val="1646369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46370655"/>
        <c:crosses val="autoZero"/>
        <c:auto val="1"/>
        <c:lblAlgn val="ctr"/>
        <c:lblOffset val="100"/>
        <c:noMultiLvlLbl val="0"/>
      </c:catAx>
      <c:valAx>
        <c:axId val="1646370655"/>
        <c:scaling>
          <c:orientation val="minMax"/>
        </c:scaling>
        <c:delete val="0"/>
        <c:axPos val="l"/>
        <c:majorGridlines>
          <c:spPr>
            <a:ln w="9525" cap="flat" cmpd="sng" algn="ctr">
              <a:solidFill>
                <a:schemeClr val="tx1">
                  <a:lumMod val="15000"/>
                  <a:lumOff val="85000"/>
                </a:schemeClr>
              </a:solidFill>
              <a:prstDash val="dash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46369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IBBS Group A</a:t>
            </a:r>
          </a:p>
        </c:rich>
      </c:tx>
      <c:overlay val="0"/>
    </c:title>
    <c:autoTitleDeleted val="0"/>
    <c:plotArea>
      <c:layout>
        <c:manualLayout>
          <c:layoutTarget val="inner"/>
          <c:xMode val="edge"/>
          <c:yMode val="edge"/>
          <c:x val="0.15452272413316756"/>
          <c:y val="0.22270649662381947"/>
          <c:w val="0.75775797762121833"/>
          <c:h val="0.60936834017542674"/>
        </c:manualLayout>
      </c:layout>
      <c:barChart>
        <c:barDir val="col"/>
        <c:grouping val="clustered"/>
        <c:varyColors val="0"/>
        <c:ser>
          <c:idx val="2"/>
          <c:order val="0"/>
          <c:tx>
            <c:strRef>
              <c:f>'HIV Prev KP_2018-19'!$C$5</c:f>
              <c:strCache>
                <c:ptCount val="1"/>
                <c:pt idx="0">
                  <c:v>2007</c:v>
                </c:pt>
              </c:strCache>
            </c:strRef>
          </c:tx>
          <c:spPr>
            <a:solidFill>
              <a:srgbClr val="E31837"/>
            </a:solidFill>
            <a:ln w="38100">
              <a:noFill/>
            </a:ln>
          </c:spPr>
          <c:invertIfNegative val="0"/>
          <c:dLbls>
            <c:dLbl>
              <c:idx val="2"/>
              <c:layout>
                <c:manualLayout>
                  <c:x val="-1.1695906432748537E-2"/>
                  <c:y val="7.12250712250712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BD-4C71-912A-36D8569D61D0}"/>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KP_2018-19'!$B$6:$B$9</c:f>
              <c:strCache>
                <c:ptCount val="4"/>
                <c:pt idx="0">
                  <c:v>PWID</c:v>
                </c:pt>
                <c:pt idx="1">
                  <c:v>TG</c:v>
                </c:pt>
                <c:pt idx="2">
                  <c:v>Direct FSW</c:v>
                </c:pt>
                <c:pt idx="3">
                  <c:v>MSM</c:v>
                </c:pt>
              </c:strCache>
            </c:strRef>
          </c:cat>
          <c:val>
            <c:numRef>
              <c:f>'HIV Prev KP_2018-19'!$C$6:$C$9</c:f>
              <c:numCache>
                <c:formatCode>General</c:formatCode>
                <c:ptCount val="4"/>
                <c:pt idx="0" formatCode="0.0">
                  <c:v>52.4</c:v>
                </c:pt>
                <c:pt idx="2" formatCode="0.0">
                  <c:v>10.4</c:v>
                </c:pt>
                <c:pt idx="3" formatCode="0.0">
                  <c:v>5.2</c:v>
                </c:pt>
              </c:numCache>
            </c:numRef>
          </c:val>
          <c:extLst>
            <c:ext xmlns:c16="http://schemas.microsoft.com/office/drawing/2014/chart" uri="{C3380CC4-5D6E-409C-BE32-E72D297353CC}">
              <c16:uniqueId val="{00000001-AABD-4C71-912A-36D8569D61D0}"/>
            </c:ext>
          </c:extLst>
        </c:ser>
        <c:ser>
          <c:idx val="0"/>
          <c:order val="1"/>
          <c:tx>
            <c:strRef>
              <c:f>'HIV Prev KP_2018-19'!$D$5</c:f>
              <c:strCache>
                <c:ptCount val="1"/>
                <c:pt idx="0">
                  <c:v>2011</c:v>
                </c:pt>
              </c:strCache>
            </c:strRef>
          </c:tx>
          <c:spPr>
            <a:solidFill>
              <a:srgbClr val="F78E1E"/>
            </a:solidFill>
            <a:ln w="38100">
              <a:no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KP_2018-19'!$B$6:$B$9</c:f>
              <c:strCache>
                <c:ptCount val="4"/>
                <c:pt idx="0">
                  <c:v>PWID</c:v>
                </c:pt>
                <c:pt idx="1">
                  <c:v>TG</c:v>
                </c:pt>
                <c:pt idx="2">
                  <c:v>Direct FSW</c:v>
                </c:pt>
                <c:pt idx="3">
                  <c:v>MSM</c:v>
                </c:pt>
              </c:strCache>
            </c:strRef>
          </c:cat>
          <c:val>
            <c:numRef>
              <c:f>'HIV Prev KP_2018-19'!$D$6:$D$9</c:f>
              <c:numCache>
                <c:formatCode>0.0</c:formatCode>
                <c:ptCount val="4"/>
                <c:pt idx="0">
                  <c:v>36.4</c:v>
                </c:pt>
                <c:pt idx="1">
                  <c:v>21.9</c:v>
                </c:pt>
                <c:pt idx="2">
                  <c:v>10.4</c:v>
                </c:pt>
                <c:pt idx="3">
                  <c:v>8.5</c:v>
                </c:pt>
              </c:numCache>
            </c:numRef>
          </c:val>
          <c:extLst>
            <c:ext xmlns:c16="http://schemas.microsoft.com/office/drawing/2014/chart" uri="{C3380CC4-5D6E-409C-BE32-E72D297353CC}">
              <c16:uniqueId val="{00000003-AABD-4C71-912A-36D8569D61D0}"/>
            </c:ext>
          </c:extLst>
        </c:ser>
        <c:ser>
          <c:idx val="1"/>
          <c:order val="2"/>
          <c:tx>
            <c:strRef>
              <c:f>'HIV Prev KP_2018-19'!$E$5</c:f>
              <c:strCache>
                <c:ptCount val="1"/>
                <c:pt idx="0">
                  <c:v>2015</c:v>
                </c:pt>
              </c:strCache>
            </c:strRef>
          </c:tx>
          <c:spPr>
            <a:solidFill>
              <a:srgbClr val="CDC884"/>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KP_2018-19'!$B$6:$B$9</c:f>
              <c:strCache>
                <c:ptCount val="4"/>
                <c:pt idx="0">
                  <c:v>PWID</c:v>
                </c:pt>
                <c:pt idx="1">
                  <c:v>TG</c:v>
                </c:pt>
                <c:pt idx="2">
                  <c:v>Direct FSW</c:v>
                </c:pt>
                <c:pt idx="3">
                  <c:v>MSM</c:v>
                </c:pt>
              </c:strCache>
            </c:strRef>
          </c:cat>
          <c:val>
            <c:numRef>
              <c:f>'HIV Prev KP_2018-19'!$E$6:$E$9</c:f>
              <c:numCache>
                <c:formatCode>General</c:formatCode>
                <c:ptCount val="4"/>
                <c:pt idx="0">
                  <c:v>28.8</c:v>
                </c:pt>
                <c:pt idx="1">
                  <c:v>24.8</c:v>
                </c:pt>
                <c:pt idx="2">
                  <c:v>5.3</c:v>
                </c:pt>
                <c:pt idx="3">
                  <c:v>25.8</c:v>
                </c:pt>
              </c:numCache>
            </c:numRef>
          </c:val>
          <c:extLst>
            <c:ext xmlns:c16="http://schemas.microsoft.com/office/drawing/2014/chart" uri="{C3380CC4-5D6E-409C-BE32-E72D297353CC}">
              <c16:uniqueId val="{00000004-AABD-4C71-912A-36D8569D61D0}"/>
            </c:ext>
          </c:extLst>
        </c:ser>
        <c:dLbls>
          <c:showLegendKey val="0"/>
          <c:showVal val="0"/>
          <c:showCatName val="0"/>
          <c:showSerName val="0"/>
          <c:showPercent val="0"/>
          <c:showBubbleSize val="0"/>
        </c:dLbls>
        <c:gapWidth val="150"/>
        <c:overlap val="-10"/>
        <c:axId val="45066112"/>
        <c:axId val="45067648"/>
      </c:barChart>
      <c:catAx>
        <c:axId val="45066112"/>
        <c:scaling>
          <c:orientation val="minMax"/>
        </c:scaling>
        <c:delete val="0"/>
        <c:axPos val="b"/>
        <c:majorGridlines>
          <c:spPr>
            <a:ln w="6350">
              <a:solidFill>
                <a:srgbClr val="F79646">
                  <a:lumMod val="40000"/>
                  <a:lumOff val="60000"/>
                </a:srgbClr>
              </a:solidFill>
              <a:prstDash val="sysDash"/>
            </a:ln>
          </c:spPr>
        </c:majorGridlines>
        <c:numFmt formatCode="General" sourceLinked="1"/>
        <c:majorTickMark val="none"/>
        <c:minorTickMark val="none"/>
        <c:tickLblPos val="nextTo"/>
        <c:spPr>
          <a:ln>
            <a:noFill/>
          </a:ln>
        </c:spPr>
        <c:crossAx val="45067648"/>
        <c:crosses val="autoZero"/>
        <c:auto val="1"/>
        <c:lblAlgn val="ctr"/>
        <c:lblOffset val="100"/>
        <c:noMultiLvlLbl val="0"/>
      </c:catAx>
      <c:valAx>
        <c:axId val="45067648"/>
        <c:scaling>
          <c:orientation val="minMax"/>
          <c:max val="60"/>
          <c:min val="0"/>
        </c:scaling>
        <c:delete val="0"/>
        <c:axPos val="l"/>
        <c:majorGridlines>
          <c:spPr>
            <a:ln w="6350">
              <a:solidFill>
                <a:srgbClr val="F79646">
                  <a:lumMod val="40000"/>
                  <a:lumOff val="60000"/>
                </a:srgbClr>
              </a:solidFill>
              <a:prstDash val="sysDash"/>
            </a:ln>
          </c:spPr>
        </c:majorGridlines>
        <c:title>
          <c:tx>
            <c:rich>
              <a:bodyPr rot="0" vert="horz"/>
              <a:lstStyle/>
              <a:p>
                <a:pPr>
                  <a:defRPr/>
                </a:pPr>
                <a:r>
                  <a:rPr lang="en-US"/>
                  <a:t>%</a:t>
                </a:r>
              </a:p>
            </c:rich>
          </c:tx>
          <c:layout>
            <c:manualLayout>
              <c:xMode val="edge"/>
              <c:yMode val="edge"/>
              <c:x val="0.12070175438596491"/>
              <c:y val="0.19427142921237411"/>
            </c:manualLayout>
          </c:layout>
          <c:overlay val="0"/>
        </c:title>
        <c:numFmt formatCode="0" sourceLinked="0"/>
        <c:majorTickMark val="none"/>
        <c:minorTickMark val="none"/>
        <c:tickLblPos val="nextTo"/>
        <c:spPr>
          <a:ln>
            <a:noFill/>
          </a:ln>
        </c:spPr>
        <c:crossAx val="45066112"/>
        <c:crosses val="autoZero"/>
        <c:crossBetween val="between"/>
        <c:majorUnit val="20"/>
      </c:valAx>
    </c:plotArea>
    <c:legend>
      <c:legendPos val="t"/>
      <c:overlay val="0"/>
    </c:legend>
    <c:plotVisOnly val="1"/>
    <c:dispBlanksAs val="span"/>
    <c:showDLblsOverMax val="0"/>
  </c:chart>
  <c:spPr>
    <a:ln w="28575">
      <a:no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IBBS Group B</a:t>
            </a:r>
          </a:p>
        </c:rich>
      </c:tx>
      <c:overlay val="0"/>
    </c:title>
    <c:autoTitleDeleted val="0"/>
    <c:plotArea>
      <c:layout>
        <c:manualLayout>
          <c:layoutTarget val="inner"/>
          <c:xMode val="edge"/>
          <c:yMode val="edge"/>
          <c:x val="0.15857314084939314"/>
          <c:y val="0.22275078243958479"/>
          <c:w val="0.7784138149542924"/>
          <c:h val="0.60929066196674697"/>
        </c:manualLayout>
      </c:layout>
      <c:barChart>
        <c:barDir val="col"/>
        <c:grouping val="clustered"/>
        <c:varyColors val="0"/>
        <c:ser>
          <c:idx val="2"/>
          <c:order val="0"/>
          <c:tx>
            <c:strRef>
              <c:f>'HIV Prev KP'!$K$5</c:f>
              <c:strCache>
                <c:ptCount val="1"/>
                <c:pt idx="0">
                  <c:v>2009</c:v>
                </c:pt>
              </c:strCache>
            </c:strRef>
          </c:tx>
          <c:spPr>
            <a:solidFill>
              <a:srgbClr val="00AEEF"/>
            </a:solidFill>
            <a:ln w="38100">
              <a:noFill/>
            </a:ln>
          </c:spPr>
          <c:invertIfNegative val="0"/>
          <c:dLbls>
            <c:dLbl>
              <c:idx val="0"/>
              <c:numFmt formatCode="#,##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10DF-4EA5-A554-1C7064C83642}"/>
                </c:ext>
              </c:extLst>
            </c:dLbl>
            <c:dLbl>
              <c:idx val="1"/>
              <c:numFmt formatCode="#,##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0DF-4EA5-A554-1C7064C83642}"/>
                </c:ext>
              </c:extLst>
            </c:dLbl>
            <c:dLbl>
              <c:idx val="3"/>
              <c:numFmt formatCode="#,##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2-10DF-4EA5-A554-1C7064C83642}"/>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KP'!$J$6:$J$9</c:f>
              <c:strCache>
                <c:ptCount val="4"/>
                <c:pt idx="0">
                  <c:v>PWID</c:v>
                </c:pt>
                <c:pt idx="1">
                  <c:v>MSM</c:v>
                </c:pt>
                <c:pt idx="2">
                  <c:v>TG</c:v>
                </c:pt>
                <c:pt idx="3">
                  <c:v>Direct FSW</c:v>
                </c:pt>
              </c:strCache>
            </c:strRef>
          </c:cat>
          <c:val>
            <c:numRef>
              <c:f>'HIV Prev KP'!$K$6:$K$9</c:f>
              <c:numCache>
                <c:formatCode>0.0</c:formatCode>
                <c:ptCount val="4"/>
                <c:pt idx="0">
                  <c:v>27</c:v>
                </c:pt>
                <c:pt idx="1">
                  <c:v>7</c:v>
                </c:pt>
                <c:pt idx="2" formatCode="General">
                  <c:v>9.1</c:v>
                </c:pt>
                <c:pt idx="3">
                  <c:v>8</c:v>
                </c:pt>
              </c:numCache>
            </c:numRef>
          </c:val>
          <c:extLst>
            <c:ext xmlns:c16="http://schemas.microsoft.com/office/drawing/2014/chart" uri="{C3380CC4-5D6E-409C-BE32-E72D297353CC}">
              <c16:uniqueId val="{00000003-F1D1-4EF9-9FCA-71E90BCEC8B6}"/>
            </c:ext>
          </c:extLst>
        </c:ser>
        <c:ser>
          <c:idx val="0"/>
          <c:order val="1"/>
          <c:tx>
            <c:strRef>
              <c:f>'HIV Prev KP'!$L$5</c:f>
              <c:strCache>
                <c:ptCount val="1"/>
                <c:pt idx="0">
                  <c:v>2013</c:v>
                </c:pt>
              </c:strCache>
            </c:strRef>
          </c:tx>
          <c:spPr>
            <a:solidFill>
              <a:srgbClr val="88C540"/>
            </a:solidFill>
            <a:ln w="38100">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KP'!$J$6:$J$9</c:f>
              <c:strCache>
                <c:ptCount val="4"/>
                <c:pt idx="0">
                  <c:v>PWID</c:v>
                </c:pt>
                <c:pt idx="1">
                  <c:v>MSM</c:v>
                </c:pt>
                <c:pt idx="2">
                  <c:v>TG</c:v>
                </c:pt>
                <c:pt idx="3">
                  <c:v>Direct FSW</c:v>
                </c:pt>
              </c:strCache>
            </c:strRef>
          </c:cat>
          <c:val>
            <c:numRef>
              <c:f>'HIV Prev KP'!$L$6:$L$9</c:f>
              <c:numCache>
                <c:formatCode>General</c:formatCode>
                <c:ptCount val="4"/>
                <c:pt idx="0">
                  <c:v>39.200000000000003</c:v>
                </c:pt>
                <c:pt idx="1">
                  <c:v>12.8</c:v>
                </c:pt>
                <c:pt idx="2">
                  <c:v>7.4</c:v>
                </c:pt>
                <c:pt idx="3">
                  <c:v>7.2</c:v>
                </c:pt>
              </c:numCache>
            </c:numRef>
          </c:val>
          <c:extLst>
            <c:ext xmlns:c16="http://schemas.microsoft.com/office/drawing/2014/chart" uri="{C3380CC4-5D6E-409C-BE32-E72D297353CC}">
              <c16:uniqueId val="{00000004-F1D1-4EF9-9FCA-71E90BCEC8B6}"/>
            </c:ext>
          </c:extLst>
        </c:ser>
        <c:dLbls>
          <c:showLegendKey val="0"/>
          <c:showVal val="0"/>
          <c:showCatName val="0"/>
          <c:showSerName val="0"/>
          <c:showPercent val="0"/>
          <c:showBubbleSize val="0"/>
        </c:dLbls>
        <c:gapWidth val="250"/>
        <c:overlap val="-10"/>
        <c:axId val="45174144"/>
        <c:axId val="45175936"/>
      </c:barChart>
      <c:catAx>
        <c:axId val="45174144"/>
        <c:scaling>
          <c:orientation val="minMax"/>
        </c:scaling>
        <c:delete val="0"/>
        <c:axPos val="b"/>
        <c:majorGridlines>
          <c:spPr>
            <a:ln w="6350">
              <a:solidFill>
                <a:srgbClr val="8064A2">
                  <a:lumMod val="20000"/>
                  <a:lumOff val="80000"/>
                </a:srgbClr>
              </a:solidFill>
              <a:prstDash val="sysDash"/>
            </a:ln>
          </c:spPr>
        </c:majorGridlines>
        <c:numFmt formatCode="General" sourceLinked="1"/>
        <c:majorTickMark val="none"/>
        <c:minorTickMark val="none"/>
        <c:tickLblPos val="nextTo"/>
        <c:spPr>
          <a:ln>
            <a:noFill/>
          </a:ln>
        </c:spPr>
        <c:crossAx val="45175936"/>
        <c:crosses val="autoZero"/>
        <c:auto val="1"/>
        <c:lblAlgn val="ctr"/>
        <c:lblOffset val="100"/>
        <c:noMultiLvlLbl val="0"/>
      </c:catAx>
      <c:valAx>
        <c:axId val="45175936"/>
        <c:scaling>
          <c:orientation val="minMax"/>
          <c:max val="60"/>
          <c:min val="0"/>
        </c:scaling>
        <c:delete val="0"/>
        <c:axPos val="l"/>
        <c:majorGridlines>
          <c:spPr>
            <a:ln w="6350">
              <a:solidFill>
                <a:srgbClr val="8064A2">
                  <a:lumMod val="20000"/>
                  <a:lumOff val="80000"/>
                </a:srgbClr>
              </a:solidFill>
              <a:prstDash val="sysDash"/>
            </a:ln>
          </c:spPr>
        </c:majorGridlines>
        <c:title>
          <c:tx>
            <c:rich>
              <a:bodyPr rot="0" vert="horz"/>
              <a:lstStyle/>
              <a:p>
                <a:pPr>
                  <a:defRPr/>
                </a:pPr>
                <a:r>
                  <a:rPr lang="en-US"/>
                  <a:t>%</a:t>
                </a:r>
              </a:p>
            </c:rich>
          </c:tx>
          <c:layout>
            <c:manualLayout>
              <c:xMode val="edge"/>
              <c:yMode val="edge"/>
              <c:x val="0.12746993058641826"/>
              <c:y val="0.19132951203087628"/>
            </c:manualLayout>
          </c:layout>
          <c:overlay val="0"/>
        </c:title>
        <c:numFmt formatCode="0" sourceLinked="0"/>
        <c:majorTickMark val="none"/>
        <c:minorTickMark val="none"/>
        <c:tickLblPos val="nextTo"/>
        <c:spPr>
          <a:ln>
            <a:noFill/>
          </a:ln>
        </c:spPr>
        <c:crossAx val="45174144"/>
        <c:crosses val="autoZero"/>
        <c:crossBetween val="between"/>
        <c:majorUnit val="20"/>
      </c:valAx>
      <c:spPr>
        <a:ln>
          <a:noFill/>
        </a:ln>
      </c:spPr>
    </c:plotArea>
    <c:legend>
      <c:legendPos val="t"/>
      <c:overlay val="0"/>
    </c:legend>
    <c:plotVisOnly val="1"/>
    <c:dispBlanksAs val="span"/>
    <c:showDLblsOverMax val="0"/>
  </c:chart>
  <c:spPr>
    <a:ln w="28575">
      <a:no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568106362514621"/>
          <c:y val="0.16919383540304406"/>
          <c:w val="0.79132157616367071"/>
          <c:h val="0.70704625486526973"/>
        </c:manualLayout>
      </c:layout>
      <c:barChart>
        <c:barDir val="col"/>
        <c:grouping val="clustered"/>
        <c:varyColors val="0"/>
        <c:ser>
          <c:idx val="0"/>
          <c:order val="0"/>
          <c:tx>
            <c:strRef>
              <c:f>'HIV Prev KP (2)'!$B$4</c:f>
              <c:strCache>
                <c:ptCount val="1"/>
                <c:pt idx="0">
                  <c:v>FSW</c:v>
                </c:pt>
              </c:strCache>
            </c:strRef>
          </c:tx>
          <c:spPr>
            <a:solidFill>
              <a:srgbClr val="00A99A"/>
            </a:solidFill>
            <a:ln>
              <a:noFill/>
            </a:ln>
          </c:spPr>
          <c:invertIfNegative val="0"/>
          <c:dPt>
            <c:idx val="0"/>
            <c:invertIfNegative val="0"/>
            <c:bubble3D val="0"/>
            <c:extLst>
              <c:ext xmlns:c16="http://schemas.microsoft.com/office/drawing/2014/chart" uri="{C3380CC4-5D6E-409C-BE32-E72D297353CC}">
                <c16:uniqueId val="{00000000-533A-4B6F-9915-E0FB6FEE1C7D}"/>
              </c:ext>
            </c:extLst>
          </c:dPt>
          <c:dPt>
            <c:idx val="1"/>
            <c:invertIfNegative val="0"/>
            <c:bubble3D val="0"/>
            <c:extLst>
              <c:ext xmlns:c16="http://schemas.microsoft.com/office/drawing/2014/chart" uri="{C3380CC4-5D6E-409C-BE32-E72D297353CC}">
                <c16:uniqueId val="{00000001-533A-4B6F-9915-E0FB6FEE1C7D}"/>
              </c:ext>
            </c:extLst>
          </c:dPt>
          <c:dPt>
            <c:idx val="2"/>
            <c:invertIfNegative val="0"/>
            <c:bubble3D val="0"/>
            <c:extLst>
              <c:ext xmlns:c16="http://schemas.microsoft.com/office/drawing/2014/chart" uri="{C3380CC4-5D6E-409C-BE32-E72D297353CC}">
                <c16:uniqueId val="{00000002-533A-4B6F-9915-E0FB6FEE1C7D}"/>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 (2)'!$A$5:$A$8</c:f>
              <c:strCache>
                <c:ptCount val="4"/>
                <c:pt idx="0">
                  <c:v> FSW</c:v>
                </c:pt>
                <c:pt idx="1">
                  <c:v>TG</c:v>
                </c:pt>
                <c:pt idx="2">
                  <c:v>PWID</c:v>
                </c:pt>
                <c:pt idx="3">
                  <c:v>MSM</c:v>
                </c:pt>
              </c:strCache>
            </c:strRef>
          </c:cat>
          <c:val>
            <c:numRef>
              <c:f>'HIV Prev KP (2)'!$B$5:$B$8</c:f>
              <c:numCache>
                <c:formatCode>General</c:formatCode>
                <c:ptCount val="4"/>
                <c:pt idx="0" formatCode="0.0">
                  <c:v>2.1</c:v>
                </c:pt>
              </c:numCache>
            </c:numRef>
          </c:val>
          <c:extLst>
            <c:ext xmlns:c16="http://schemas.microsoft.com/office/drawing/2014/chart" uri="{C3380CC4-5D6E-409C-BE32-E72D297353CC}">
              <c16:uniqueId val="{00000003-533A-4B6F-9915-E0FB6FEE1C7D}"/>
            </c:ext>
          </c:extLst>
        </c:ser>
        <c:ser>
          <c:idx val="1"/>
          <c:order val="1"/>
          <c:tx>
            <c:strRef>
              <c:f>'HIV Prev KP (2)'!$C$4</c:f>
              <c:strCache>
                <c:ptCount val="1"/>
                <c:pt idx="0">
                  <c:v>MSM</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 (2)'!$A$5:$A$8</c:f>
              <c:strCache>
                <c:ptCount val="4"/>
                <c:pt idx="0">
                  <c:v> FSW</c:v>
                </c:pt>
                <c:pt idx="1">
                  <c:v>TG</c:v>
                </c:pt>
                <c:pt idx="2">
                  <c:v>PWID</c:v>
                </c:pt>
                <c:pt idx="3">
                  <c:v>MSM</c:v>
                </c:pt>
              </c:strCache>
            </c:strRef>
          </c:cat>
          <c:val>
            <c:numRef>
              <c:f>'HIV Prev KP (2)'!$C$5:$C$8</c:f>
              <c:numCache>
                <c:formatCode>General</c:formatCode>
                <c:ptCount val="4"/>
                <c:pt idx="3" formatCode="0.0">
                  <c:v>17.899999999999999</c:v>
                </c:pt>
              </c:numCache>
            </c:numRef>
          </c:val>
          <c:extLst>
            <c:ext xmlns:c16="http://schemas.microsoft.com/office/drawing/2014/chart" uri="{C3380CC4-5D6E-409C-BE32-E72D297353CC}">
              <c16:uniqueId val="{00000004-533A-4B6F-9915-E0FB6FEE1C7D}"/>
            </c:ext>
          </c:extLst>
        </c:ser>
        <c:ser>
          <c:idx val="2"/>
          <c:order val="2"/>
          <c:tx>
            <c:strRef>
              <c:f>'HIV Prev KP (2)'!$D$4</c:f>
              <c:strCache>
                <c:ptCount val="1"/>
                <c:pt idx="0">
                  <c:v>PWID</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 (2)'!$A$5:$A$8</c:f>
              <c:strCache>
                <c:ptCount val="4"/>
                <c:pt idx="0">
                  <c:v> FSW</c:v>
                </c:pt>
                <c:pt idx="1">
                  <c:v>TG</c:v>
                </c:pt>
                <c:pt idx="2">
                  <c:v>PWID</c:v>
                </c:pt>
                <c:pt idx="3">
                  <c:v>MSM</c:v>
                </c:pt>
              </c:strCache>
            </c:strRef>
          </c:cat>
          <c:val>
            <c:numRef>
              <c:f>'HIV Prev KP (2)'!$D$5:$D$8</c:f>
              <c:numCache>
                <c:formatCode>General</c:formatCode>
                <c:ptCount val="4"/>
                <c:pt idx="2" formatCode="0.0">
                  <c:v>13.7</c:v>
                </c:pt>
              </c:numCache>
            </c:numRef>
          </c:val>
          <c:extLst>
            <c:ext xmlns:c16="http://schemas.microsoft.com/office/drawing/2014/chart" uri="{C3380CC4-5D6E-409C-BE32-E72D297353CC}">
              <c16:uniqueId val="{00000005-533A-4B6F-9915-E0FB6FEE1C7D}"/>
            </c:ext>
          </c:extLst>
        </c:ser>
        <c:ser>
          <c:idx val="3"/>
          <c:order val="3"/>
          <c:tx>
            <c:strRef>
              <c:f>'HIV Prev KP (2)'!$E$4</c:f>
              <c:strCache>
                <c:ptCount val="1"/>
                <c:pt idx="0">
                  <c:v>TG</c:v>
                </c:pt>
              </c:strCache>
            </c:strRef>
          </c:tx>
          <c:spPr>
            <a:solidFill>
              <a:srgbClr val="CDC884"/>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 (2)'!$A$5:$A$8</c:f>
              <c:strCache>
                <c:ptCount val="4"/>
                <c:pt idx="0">
                  <c:v> FSW</c:v>
                </c:pt>
                <c:pt idx="1">
                  <c:v>TG</c:v>
                </c:pt>
                <c:pt idx="2">
                  <c:v>PWID</c:v>
                </c:pt>
                <c:pt idx="3">
                  <c:v>MSM</c:v>
                </c:pt>
              </c:strCache>
            </c:strRef>
          </c:cat>
          <c:val>
            <c:numRef>
              <c:f>'HIV Prev KP (2)'!$E$5:$E$8</c:f>
              <c:numCache>
                <c:formatCode>General</c:formatCode>
                <c:ptCount val="4"/>
                <c:pt idx="1">
                  <c:v>11.9</c:v>
                </c:pt>
              </c:numCache>
            </c:numRef>
          </c:val>
          <c:extLst>
            <c:ext xmlns:c16="http://schemas.microsoft.com/office/drawing/2014/chart" uri="{C3380CC4-5D6E-409C-BE32-E72D297353CC}">
              <c16:uniqueId val="{00000006-533A-4B6F-9915-E0FB6FEE1C7D}"/>
            </c:ext>
          </c:extLst>
        </c:ser>
        <c:dLbls>
          <c:showLegendKey val="0"/>
          <c:showVal val="0"/>
          <c:showCatName val="0"/>
          <c:showSerName val="0"/>
          <c:showPercent val="0"/>
          <c:showBubbleSize val="0"/>
        </c:dLbls>
        <c:gapWidth val="160"/>
        <c:overlap val="100"/>
        <c:axId val="238809856"/>
        <c:axId val="238811392"/>
      </c:barChart>
      <c:catAx>
        <c:axId val="238809856"/>
        <c:scaling>
          <c:orientation val="minMax"/>
        </c:scaling>
        <c:delete val="0"/>
        <c:axPos val="b"/>
        <c:majorGridlines>
          <c:spPr>
            <a:ln>
              <a:solidFill>
                <a:srgbClr val="9BBB59">
                  <a:lumMod val="20000"/>
                  <a:lumOff val="80000"/>
                </a:srgbClr>
              </a:solidFill>
            </a:ln>
          </c:spPr>
        </c:majorGridlines>
        <c:numFmt formatCode="General" sourceLinked="0"/>
        <c:majorTickMark val="out"/>
        <c:minorTickMark val="none"/>
        <c:tickLblPos val="nextTo"/>
        <c:crossAx val="238811392"/>
        <c:crosses val="autoZero"/>
        <c:auto val="1"/>
        <c:lblAlgn val="ctr"/>
        <c:lblOffset val="100"/>
        <c:noMultiLvlLbl val="0"/>
      </c:catAx>
      <c:valAx>
        <c:axId val="238811392"/>
        <c:scaling>
          <c:orientation val="minMax"/>
          <c:max val="60"/>
          <c:min val="0"/>
        </c:scaling>
        <c:delete val="0"/>
        <c:axPos val="l"/>
        <c:majorGridlines>
          <c:spPr>
            <a:ln>
              <a:solidFill>
                <a:srgbClr val="9BBB59">
                  <a:lumMod val="20000"/>
                  <a:lumOff val="80000"/>
                </a:srgbClr>
              </a:solidFill>
            </a:ln>
          </c:spPr>
        </c:majorGridlines>
        <c:title>
          <c:tx>
            <c:rich>
              <a:bodyPr rot="0" vert="horz"/>
              <a:lstStyle/>
              <a:p>
                <a:pPr>
                  <a:defRPr/>
                </a:pPr>
                <a:r>
                  <a:rPr lang="en-US"/>
                  <a:t>%</a:t>
                </a:r>
              </a:p>
            </c:rich>
          </c:tx>
          <c:layout>
            <c:manualLayout>
              <c:xMode val="edge"/>
              <c:yMode val="edge"/>
              <c:x val="5.9995200383969284E-3"/>
              <c:y val="0.12132990303546956"/>
            </c:manualLayout>
          </c:layout>
          <c:overlay val="0"/>
        </c:title>
        <c:numFmt formatCode="0" sourceLinked="0"/>
        <c:majorTickMark val="out"/>
        <c:minorTickMark val="none"/>
        <c:tickLblPos val="nextTo"/>
        <c:crossAx val="238809856"/>
        <c:crosses val="autoZero"/>
        <c:crossBetween val="between"/>
        <c:majorUnit val="20"/>
      </c:valAx>
    </c:plotArea>
    <c:plotVisOnly val="1"/>
    <c:dispBlanksAs val="gap"/>
    <c:showDLblsOverMax val="0"/>
  </c:chart>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solidFill>
                  <a:srgbClr val="E31837"/>
                </a:solidFill>
              </a:defRPr>
            </a:pPr>
            <a:r>
              <a:rPr lang="en-US" dirty="0">
                <a:solidFill>
                  <a:srgbClr val="E31837"/>
                </a:solidFill>
              </a:rPr>
              <a:t>Increasing trends</a:t>
            </a:r>
          </a:p>
        </c:rich>
      </c:tx>
      <c:overlay val="0"/>
    </c:title>
    <c:autoTitleDeleted val="0"/>
    <c:plotArea>
      <c:layout>
        <c:manualLayout>
          <c:layoutTarget val="inner"/>
          <c:xMode val="edge"/>
          <c:yMode val="edge"/>
          <c:x val="0.15452272413316756"/>
          <c:y val="0.22270649662381947"/>
          <c:w val="0.81331353317677391"/>
          <c:h val="0.43819710837427372"/>
        </c:manualLayout>
      </c:layout>
      <c:barChart>
        <c:barDir val="col"/>
        <c:grouping val="clustered"/>
        <c:varyColors val="0"/>
        <c:ser>
          <c:idx val="2"/>
          <c:order val="0"/>
          <c:tx>
            <c:strRef>
              <c:f>'HIV Prev Direct FSW'!$B$23</c:f>
              <c:strCache>
                <c:ptCount val="1"/>
                <c:pt idx="0">
                  <c:v>2007</c:v>
                </c:pt>
              </c:strCache>
            </c:strRef>
          </c:tx>
          <c:spPr>
            <a:solidFill>
              <a:srgbClr val="F78E1E"/>
            </a:solidFill>
            <a:ln w="38100">
              <a:noFill/>
            </a:ln>
          </c:spPr>
          <c:invertIfNegative val="0"/>
          <c:cat>
            <c:strRef>
              <c:f>'HIV Prev Direct FSW'!$A$24:$A$29</c:f>
              <c:strCache>
                <c:ptCount val="6"/>
                <c:pt idx="0">
                  <c:v>Kota Surabaya</c:v>
                </c:pt>
                <c:pt idx="1">
                  <c:v>Kota Jakarta Utara</c:v>
                </c:pt>
                <c:pt idx="2">
                  <c:v>Banyuwangi</c:v>
                </c:pt>
                <c:pt idx="3">
                  <c:v>Bekasi</c:v>
                </c:pt>
                <c:pt idx="4">
                  <c:v>Kota Lampung</c:v>
                </c:pt>
                <c:pt idx="5">
                  <c:v>Kota Malang</c:v>
                </c:pt>
              </c:strCache>
            </c:strRef>
          </c:cat>
          <c:val>
            <c:numRef>
              <c:f>'HIV Prev Direct FSW'!$B$24:$B$29</c:f>
              <c:numCache>
                <c:formatCode>General</c:formatCode>
                <c:ptCount val="6"/>
                <c:pt idx="0">
                  <c:v>10</c:v>
                </c:pt>
                <c:pt idx="1">
                  <c:v>10</c:v>
                </c:pt>
                <c:pt idx="2">
                  <c:v>3</c:v>
                </c:pt>
              </c:numCache>
            </c:numRef>
          </c:val>
          <c:extLst>
            <c:ext xmlns:c16="http://schemas.microsoft.com/office/drawing/2014/chart" uri="{C3380CC4-5D6E-409C-BE32-E72D297353CC}">
              <c16:uniqueId val="{00000000-FBD2-40DA-B957-F2DB7B526CE8}"/>
            </c:ext>
          </c:extLst>
        </c:ser>
        <c:ser>
          <c:idx val="0"/>
          <c:order val="1"/>
          <c:tx>
            <c:strRef>
              <c:f>'HIV Prev Direct FSW'!$C$23</c:f>
              <c:strCache>
                <c:ptCount val="1"/>
                <c:pt idx="0">
                  <c:v>2011</c:v>
                </c:pt>
              </c:strCache>
            </c:strRef>
          </c:tx>
          <c:spPr>
            <a:solidFill>
              <a:srgbClr val="CDC884"/>
            </a:solidFill>
            <a:ln w="38100">
              <a:noFill/>
            </a:ln>
          </c:spPr>
          <c:invertIfNegative val="0"/>
          <c:cat>
            <c:strRef>
              <c:f>'HIV Prev Direct FSW'!$A$24:$A$29</c:f>
              <c:strCache>
                <c:ptCount val="6"/>
                <c:pt idx="0">
                  <c:v>Kota Surabaya</c:v>
                </c:pt>
                <c:pt idx="1">
                  <c:v>Kota Jakarta Utara</c:v>
                </c:pt>
                <c:pt idx="2">
                  <c:v>Banyuwangi</c:v>
                </c:pt>
                <c:pt idx="3">
                  <c:v>Bekasi</c:v>
                </c:pt>
                <c:pt idx="4">
                  <c:v>Kota Lampung</c:v>
                </c:pt>
                <c:pt idx="5">
                  <c:v>Kota Malang</c:v>
                </c:pt>
              </c:strCache>
            </c:strRef>
          </c:cat>
          <c:val>
            <c:numRef>
              <c:f>'HIV Prev Direct FSW'!$C$24:$C$29</c:f>
              <c:numCache>
                <c:formatCode>0.0</c:formatCode>
                <c:ptCount val="6"/>
                <c:pt idx="0">
                  <c:v>10.4</c:v>
                </c:pt>
                <c:pt idx="1">
                  <c:v>10.48</c:v>
                </c:pt>
                <c:pt idx="2">
                  <c:v>7.17</c:v>
                </c:pt>
                <c:pt idx="3">
                  <c:v>6.8</c:v>
                </c:pt>
                <c:pt idx="4">
                  <c:v>5.6</c:v>
                </c:pt>
                <c:pt idx="5">
                  <c:v>4</c:v>
                </c:pt>
              </c:numCache>
            </c:numRef>
          </c:val>
          <c:extLst>
            <c:ext xmlns:c16="http://schemas.microsoft.com/office/drawing/2014/chart" uri="{C3380CC4-5D6E-409C-BE32-E72D297353CC}">
              <c16:uniqueId val="{00000001-FBD2-40DA-B957-F2DB7B526CE8}"/>
            </c:ext>
          </c:extLst>
        </c:ser>
        <c:ser>
          <c:idx val="1"/>
          <c:order val="2"/>
          <c:tx>
            <c:strRef>
              <c:f>'HIV Prev Direct FSW'!$D$23</c:f>
              <c:strCache>
                <c:ptCount val="1"/>
                <c:pt idx="0">
                  <c:v>2015</c:v>
                </c:pt>
              </c:strCache>
            </c:strRef>
          </c:tx>
          <c:spPr>
            <a:solidFill>
              <a:srgbClr val="00A99A"/>
            </a:solidFill>
          </c:spPr>
          <c:invertIfNegative val="0"/>
          <c:dLbls>
            <c:numFmt formatCode="#,##0" sourceLinked="0"/>
            <c:spPr>
              <a:noFill/>
              <a:ln>
                <a:noFill/>
              </a:ln>
              <a:effectLst/>
            </c:spPr>
            <c:txPr>
              <a:bodyPr wrap="square" lIns="38100" tIns="19050" rIns="38100" bIns="19050" anchor="ctr">
                <a:spAutoFit/>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Direct FSW'!$A$24:$A$29</c:f>
              <c:strCache>
                <c:ptCount val="6"/>
                <c:pt idx="0">
                  <c:v>Kota Surabaya</c:v>
                </c:pt>
                <c:pt idx="1">
                  <c:v>Kota Jakarta Utara</c:v>
                </c:pt>
                <c:pt idx="2">
                  <c:v>Banyuwangi</c:v>
                </c:pt>
                <c:pt idx="3">
                  <c:v>Bekasi</c:v>
                </c:pt>
                <c:pt idx="4">
                  <c:v>Kota Lampung</c:v>
                </c:pt>
                <c:pt idx="5">
                  <c:v>Kota Malang</c:v>
                </c:pt>
              </c:strCache>
            </c:strRef>
          </c:cat>
          <c:val>
            <c:numRef>
              <c:f>'HIV Prev Direct FSW'!$D$24:$D$29</c:f>
              <c:numCache>
                <c:formatCode>0.0</c:formatCode>
                <c:ptCount val="6"/>
                <c:pt idx="0">
                  <c:v>15.2</c:v>
                </c:pt>
                <c:pt idx="1">
                  <c:v>13.2</c:v>
                </c:pt>
                <c:pt idx="2">
                  <c:v>9.68</c:v>
                </c:pt>
                <c:pt idx="3">
                  <c:v>9.1999999999999993</c:v>
                </c:pt>
                <c:pt idx="4">
                  <c:v>7.2</c:v>
                </c:pt>
                <c:pt idx="5">
                  <c:v>4.1900000000000004</c:v>
                </c:pt>
              </c:numCache>
            </c:numRef>
          </c:val>
          <c:extLst>
            <c:ext xmlns:c16="http://schemas.microsoft.com/office/drawing/2014/chart" uri="{C3380CC4-5D6E-409C-BE32-E72D297353CC}">
              <c16:uniqueId val="{00000002-FBD2-40DA-B957-F2DB7B526CE8}"/>
            </c:ext>
          </c:extLst>
        </c:ser>
        <c:dLbls>
          <c:showLegendKey val="0"/>
          <c:showVal val="0"/>
          <c:showCatName val="0"/>
          <c:showSerName val="0"/>
          <c:showPercent val="0"/>
          <c:showBubbleSize val="0"/>
        </c:dLbls>
        <c:gapWidth val="230"/>
        <c:overlap val="-10"/>
        <c:axId val="45372160"/>
        <c:axId val="45373696"/>
      </c:barChart>
      <c:catAx>
        <c:axId val="45372160"/>
        <c:scaling>
          <c:orientation val="minMax"/>
        </c:scaling>
        <c:delete val="0"/>
        <c:axPos val="b"/>
        <c:numFmt formatCode="General" sourceLinked="1"/>
        <c:majorTickMark val="none"/>
        <c:minorTickMark val="none"/>
        <c:tickLblPos val="nextTo"/>
        <c:crossAx val="45373696"/>
        <c:crosses val="autoZero"/>
        <c:auto val="1"/>
        <c:lblAlgn val="ctr"/>
        <c:lblOffset val="100"/>
        <c:noMultiLvlLbl val="0"/>
      </c:catAx>
      <c:valAx>
        <c:axId val="45373696"/>
        <c:scaling>
          <c:orientation val="minMax"/>
          <c:max val="30"/>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0.12070175438596491"/>
              <c:y val="0.1978326827736277"/>
            </c:manualLayout>
          </c:layout>
          <c:overlay val="0"/>
        </c:title>
        <c:numFmt formatCode="0" sourceLinked="0"/>
        <c:majorTickMark val="none"/>
        <c:minorTickMark val="none"/>
        <c:tickLblPos val="nextTo"/>
        <c:spPr>
          <a:ln>
            <a:noFill/>
          </a:ln>
        </c:spPr>
        <c:crossAx val="45372160"/>
        <c:crosses val="autoZero"/>
        <c:crossBetween val="between"/>
        <c:majorUnit val="10"/>
      </c:valAx>
    </c:plotArea>
    <c:legend>
      <c:legendPos val="t"/>
      <c:overlay val="0"/>
    </c:legend>
    <c:plotVisOnly val="1"/>
    <c:dispBlanksAs val="span"/>
    <c:showDLblsOverMax val="0"/>
  </c:chart>
  <c:spPr>
    <a:ln w="15875">
      <a:solidFill>
        <a:srgbClr val="E31837"/>
      </a:solid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Declining trends</a:t>
            </a:r>
          </a:p>
        </c:rich>
      </c:tx>
      <c:overlay val="0"/>
    </c:title>
    <c:autoTitleDeleted val="0"/>
    <c:plotArea>
      <c:layout/>
      <c:barChart>
        <c:barDir val="col"/>
        <c:grouping val="clustered"/>
        <c:varyColors val="0"/>
        <c:ser>
          <c:idx val="2"/>
          <c:order val="0"/>
          <c:tx>
            <c:strRef>
              <c:f>'HIV Prev Direct FSW'!$B$5</c:f>
              <c:strCache>
                <c:ptCount val="1"/>
                <c:pt idx="0">
                  <c:v>2007</c:v>
                </c:pt>
              </c:strCache>
            </c:strRef>
          </c:tx>
          <c:spPr>
            <a:solidFill>
              <a:srgbClr val="F78E1E"/>
            </a:solidFill>
            <a:ln w="38100">
              <a:noFill/>
            </a:ln>
          </c:spPr>
          <c:invertIfNegative val="0"/>
          <c:cat>
            <c:strRef>
              <c:f>'HIV Prev Direct FSW'!$A$6:$A$15</c:f>
              <c:strCache>
                <c:ptCount val="10"/>
                <c:pt idx="0">
                  <c:v>Waimena</c:v>
                </c:pt>
                <c:pt idx="1">
                  <c:v>Kota Bandung</c:v>
                </c:pt>
                <c:pt idx="2">
                  <c:v>Kota Batam</c:v>
                </c:pt>
                <c:pt idx="3">
                  <c:v>Kota Jayapura</c:v>
                </c:pt>
                <c:pt idx="4">
                  <c:v>Batang</c:v>
                </c:pt>
                <c:pt idx="5">
                  <c:v>Kota Kumpang</c:v>
                </c:pt>
                <c:pt idx="6">
                  <c:v>Kota Ambon</c:v>
                </c:pt>
                <c:pt idx="7">
                  <c:v>Kota Denpasar</c:v>
                </c:pt>
                <c:pt idx="8">
                  <c:v>Kota Semarang</c:v>
                </c:pt>
                <c:pt idx="9">
                  <c:v>Deli Serdang</c:v>
                </c:pt>
              </c:strCache>
            </c:strRef>
          </c:cat>
          <c:val>
            <c:numRef>
              <c:f>'HIV Prev Direct FSW'!$B$6:$B$15</c:f>
              <c:numCache>
                <c:formatCode>General</c:formatCode>
                <c:ptCount val="10"/>
                <c:pt idx="1">
                  <c:v>12</c:v>
                </c:pt>
                <c:pt idx="2" formatCode="0.0">
                  <c:v>12</c:v>
                </c:pt>
                <c:pt idx="3">
                  <c:v>14</c:v>
                </c:pt>
                <c:pt idx="7">
                  <c:v>14</c:v>
                </c:pt>
                <c:pt idx="8">
                  <c:v>7</c:v>
                </c:pt>
                <c:pt idx="9" formatCode="0.0">
                  <c:v>6</c:v>
                </c:pt>
              </c:numCache>
            </c:numRef>
          </c:val>
          <c:extLst>
            <c:ext xmlns:c16="http://schemas.microsoft.com/office/drawing/2014/chart" uri="{C3380CC4-5D6E-409C-BE32-E72D297353CC}">
              <c16:uniqueId val="{00000000-4210-453E-91F6-04281CE50DEE}"/>
            </c:ext>
          </c:extLst>
        </c:ser>
        <c:ser>
          <c:idx val="0"/>
          <c:order val="1"/>
          <c:tx>
            <c:strRef>
              <c:f>'HIV Prev Direct FSW'!$C$5</c:f>
              <c:strCache>
                <c:ptCount val="1"/>
                <c:pt idx="0">
                  <c:v>2011</c:v>
                </c:pt>
              </c:strCache>
            </c:strRef>
          </c:tx>
          <c:spPr>
            <a:solidFill>
              <a:srgbClr val="CDC884"/>
            </a:solidFill>
            <a:ln w="38100">
              <a:noFill/>
            </a:ln>
          </c:spPr>
          <c:invertIfNegative val="0"/>
          <c:cat>
            <c:strRef>
              <c:f>'HIV Prev Direct FSW'!$A$6:$A$15</c:f>
              <c:strCache>
                <c:ptCount val="10"/>
                <c:pt idx="0">
                  <c:v>Waimena</c:v>
                </c:pt>
                <c:pt idx="1">
                  <c:v>Kota Bandung</c:v>
                </c:pt>
                <c:pt idx="2">
                  <c:v>Kota Batam</c:v>
                </c:pt>
                <c:pt idx="3">
                  <c:v>Kota Jayapura</c:v>
                </c:pt>
                <c:pt idx="4">
                  <c:v>Batang</c:v>
                </c:pt>
                <c:pt idx="5">
                  <c:v>Kota Kumpang</c:v>
                </c:pt>
                <c:pt idx="6">
                  <c:v>Kota Ambon</c:v>
                </c:pt>
                <c:pt idx="7">
                  <c:v>Kota Denpasar</c:v>
                </c:pt>
                <c:pt idx="8">
                  <c:v>Kota Semarang</c:v>
                </c:pt>
                <c:pt idx="9">
                  <c:v>Deli Serdang</c:v>
                </c:pt>
              </c:strCache>
            </c:strRef>
          </c:cat>
          <c:val>
            <c:numRef>
              <c:f>'HIV Prev Direct FSW'!$C$6:$C$15</c:f>
              <c:numCache>
                <c:formatCode>0.0</c:formatCode>
                <c:ptCount val="10"/>
                <c:pt idx="0">
                  <c:v>25</c:v>
                </c:pt>
                <c:pt idx="1">
                  <c:v>11.6</c:v>
                </c:pt>
                <c:pt idx="2">
                  <c:v>10</c:v>
                </c:pt>
                <c:pt idx="3">
                  <c:v>16</c:v>
                </c:pt>
                <c:pt idx="4">
                  <c:v>20.7</c:v>
                </c:pt>
                <c:pt idx="5">
                  <c:v>8.8000000000000007</c:v>
                </c:pt>
                <c:pt idx="6" formatCode="General">
                  <c:v>12.37</c:v>
                </c:pt>
                <c:pt idx="7">
                  <c:v>16.059999999999999</c:v>
                </c:pt>
                <c:pt idx="8">
                  <c:v>4.8</c:v>
                </c:pt>
                <c:pt idx="9">
                  <c:v>3.64</c:v>
                </c:pt>
              </c:numCache>
            </c:numRef>
          </c:val>
          <c:extLst>
            <c:ext xmlns:c16="http://schemas.microsoft.com/office/drawing/2014/chart" uri="{C3380CC4-5D6E-409C-BE32-E72D297353CC}">
              <c16:uniqueId val="{00000001-4210-453E-91F6-04281CE50DEE}"/>
            </c:ext>
          </c:extLst>
        </c:ser>
        <c:ser>
          <c:idx val="1"/>
          <c:order val="2"/>
          <c:tx>
            <c:strRef>
              <c:f>'HIV Prev Direct FSW'!$D$5</c:f>
              <c:strCache>
                <c:ptCount val="1"/>
                <c:pt idx="0">
                  <c:v>2015</c:v>
                </c:pt>
              </c:strCache>
            </c:strRef>
          </c:tx>
          <c:spPr>
            <a:solidFill>
              <a:srgbClr val="00A99A"/>
            </a:solidFill>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2-4210-453E-91F6-04281CE50DEE}"/>
                </c:ext>
              </c:extLst>
            </c:dLbl>
            <c:dLbl>
              <c:idx val="3"/>
              <c:delete val="1"/>
              <c:extLst>
                <c:ext xmlns:c15="http://schemas.microsoft.com/office/drawing/2012/chart" uri="{CE6537A1-D6FC-4f65-9D91-7224C49458BB}"/>
                <c:ext xmlns:c16="http://schemas.microsoft.com/office/drawing/2014/chart" uri="{C3380CC4-5D6E-409C-BE32-E72D297353CC}">
                  <c16:uniqueId val="{00000003-4210-453E-91F6-04281CE50DE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Direct FSW'!$A$6:$A$15</c:f>
              <c:strCache>
                <c:ptCount val="10"/>
                <c:pt idx="0">
                  <c:v>Waimena</c:v>
                </c:pt>
                <c:pt idx="1">
                  <c:v>Kota Bandung</c:v>
                </c:pt>
                <c:pt idx="2">
                  <c:v>Kota Batam</c:v>
                </c:pt>
                <c:pt idx="3">
                  <c:v>Kota Jayapura</c:v>
                </c:pt>
                <c:pt idx="4">
                  <c:v>Batang</c:v>
                </c:pt>
                <c:pt idx="5">
                  <c:v>Kota Kumpang</c:v>
                </c:pt>
                <c:pt idx="6">
                  <c:v>Kota Ambon</c:v>
                </c:pt>
                <c:pt idx="7">
                  <c:v>Kota Denpasar</c:v>
                </c:pt>
                <c:pt idx="8">
                  <c:v>Kota Semarang</c:v>
                </c:pt>
                <c:pt idx="9">
                  <c:v>Deli Serdang</c:v>
                </c:pt>
              </c:strCache>
            </c:strRef>
          </c:cat>
          <c:val>
            <c:numRef>
              <c:f>'HIV Prev Direct FSW'!$D$6:$D$15</c:f>
              <c:numCache>
                <c:formatCode>0.0</c:formatCode>
                <c:ptCount val="10"/>
                <c:pt idx="0">
                  <c:v>11.02</c:v>
                </c:pt>
                <c:pt idx="1">
                  <c:v>10.84</c:v>
                </c:pt>
                <c:pt idx="2">
                  <c:v>9.6</c:v>
                </c:pt>
                <c:pt idx="3">
                  <c:v>8</c:v>
                </c:pt>
                <c:pt idx="4">
                  <c:v>6.87</c:v>
                </c:pt>
                <c:pt idx="5">
                  <c:v>6.8</c:v>
                </c:pt>
                <c:pt idx="6">
                  <c:v>6.31</c:v>
                </c:pt>
                <c:pt idx="7" formatCode="General">
                  <c:v>4.8</c:v>
                </c:pt>
                <c:pt idx="8">
                  <c:v>2.8</c:v>
                </c:pt>
                <c:pt idx="9" formatCode="General">
                  <c:v>2</c:v>
                </c:pt>
              </c:numCache>
            </c:numRef>
          </c:val>
          <c:extLst>
            <c:ext xmlns:c16="http://schemas.microsoft.com/office/drawing/2014/chart" uri="{C3380CC4-5D6E-409C-BE32-E72D297353CC}">
              <c16:uniqueId val="{00000004-4210-453E-91F6-04281CE50DEE}"/>
            </c:ext>
          </c:extLst>
        </c:ser>
        <c:dLbls>
          <c:showLegendKey val="0"/>
          <c:showVal val="0"/>
          <c:showCatName val="0"/>
          <c:showSerName val="0"/>
          <c:showPercent val="0"/>
          <c:showBubbleSize val="0"/>
        </c:dLbls>
        <c:gapWidth val="150"/>
        <c:axId val="153830912"/>
        <c:axId val="153832448"/>
      </c:barChart>
      <c:catAx>
        <c:axId val="153830912"/>
        <c:scaling>
          <c:orientation val="minMax"/>
        </c:scaling>
        <c:delete val="0"/>
        <c:axPos val="b"/>
        <c:numFmt formatCode="General" sourceLinked="1"/>
        <c:majorTickMark val="none"/>
        <c:minorTickMark val="none"/>
        <c:tickLblPos val="nextTo"/>
        <c:crossAx val="153832448"/>
        <c:crosses val="autoZero"/>
        <c:auto val="1"/>
        <c:lblAlgn val="ctr"/>
        <c:lblOffset val="100"/>
        <c:noMultiLvlLbl val="0"/>
      </c:catAx>
      <c:valAx>
        <c:axId val="153832448"/>
        <c:scaling>
          <c:orientation val="minMax"/>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6.6666678331877222E-3"/>
              <c:y val="0.27261900051438293"/>
            </c:manualLayout>
          </c:layout>
          <c:overlay val="0"/>
        </c:title>
        <c:numFmt formatCode="0" sourceLinked="0"/>
        <c:majorTickMark val="none"/>
        <c:minorTickMark val="none"/>
        <c:tickLblPos val="nextTo"/>
        <c:crossAx val="153830912"/>
        <c:crosses val="autoZero"/>
        <c:crossBetween val="between"/>
      </c:valAx>
    </c:plotArea>
    <c:legend>
      <c:legendPos val="t"/>
      <c:overlay val="0"/>
    </c:legend>
    <c:plotVisOnly val="1"/>
    <c:dispBlanksAs val="span"/>
    <c:showDLblsOverMax val="0"/>
  </c:chart>
  <c:spPr>
    <a:ln w="28575">
      <a:solidFill>
        <a:srgbClr val="88C540"/>
      </a:solid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092408260288214E-2"/>
          <c:y val="0.11852866949323643"/>
          <c:w val="0.87917174268310805"/>
          <c:h val="0.66038436301231573"/>
        </c:manualLayout>
      </c:layout>
      <c:barChart>
        <c:barDir val="col"/>
        <c:grouping val="clustered"/>
        <c:varyColors val="0"/>
        <c:ser>
          <c:idx val="2"/>
          <c:order val="0"/>
          <c:tx>
            <c:strRef>
              <c:f>'HIV Prev Direct FSW (2)'!$B$5</c:f>
              <c:strCache>
                <c:ptCount val="1"/>
                <c:pt idx="0">
                  <c:v>2009</c:v>
                </c:pt>
              </c:strCache>
            </c:strRef>
          </c:tx>
          <c:spPr>
            <a:solidFill>
              <a:srgbClr val="F78E1E"/>
            </a:solidFill>
            <a:ln w="38100">
              <a:noFill/>
            </a:ln>
          </c:spPr>
          <c:invertIfNegative val="0"/>
          <c:dPt>
            <c:idx val="8"/>
            <c:invertIfNegative val="0"/>
            <c:bubble3D val="0"/>
            <c:spPr>
              <a:pattFill prst="dkUpDiag">
                <a:fgClr>
                  <a:srgbClr val="F78E1E"/>
                </a:fgClr>
                <a:bgClr>
                  <a:sysClr val="window" lastClr="FFFFFF"/>
                </a:bgClr>
              </a:pattFill>
              <a:ln w="38100">
                <a:noFill/>
              </a:ln>
            </c:spPr>
            <c:extLst>
              <c:ext xmlns:c16="http://schemas.microsoft.com/office/drawing/2014/chart" uri="{C3380CC4-5D6E-409C-BE32-E72D297353CC}">
                <c16:uniqueId val="{00000001-CF9E-45B3-B9FA-28C1EF333420}"/>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Direct FSW (2)'!$A$6:$A$14</c:f>
              <c:strCache>
                <c:ptCount val="9"/>
                <c:pt idx="0">
                  <c:v>Mimika</c:v>
                </c:pt>
                <c:pt idx="1">
                  <c:v>Makassar</c:v>
                </c:pt>
                <c:pt idx="2">
                  <c:v>Yogyakarta</c:v>
                </c:pt>
                <c:pt idx="3">
                  <c:v>Palembang</c:v>
                </c:pt>
                <c:pt idx="4">
                  <c:v>Tangerang</c:v>
                </c:pt>
                <c:pt idx="5">
                  <c:v>Pontianak</c:v>
                </c:pt>
                <c:pt idx="6">
                  <c:v>Samarinda</c:v>
                </c:pt>
                <c:pt idx="7">
                  <c:v>Bitung</c:v>
                </c:pt>
                <c:pt idx="8">
                  <c:v>Indonesia</c:v>
                </c:pt>
              </c:strCache>
            </c:strRef>
          </c:cat>
          <c:val>
            <c:numRef>
              <c:f>'HIV Prev Direct FSW (2)'!$B$6:$B$14</c:f>
              <c:numCache>
                <c:formatCode>General</c:formatCode>
                <c:ptCount val="9"/>
                <c:pt idx="0">
                  <c:v>14.4</c:v>
                </c:pt>
                <c:pt idx="1">
                  <c:v>8.8000000000000007</c:v>
                </c:pt>
                <c:pt idx="2">
                  <c:v>4.8</c:v>
                </c:pt>
                <c:pt idx="3">
                  <c:v>3.9</c:v>
                </c:pt>
                <c:pt idx="4" formatCode="0.0">
                  <c:v>8.6</c:v>
                </c:pt>
                <c:pt idx="5">
                  <c:v>3.6</c:v>
                </c:pt>
                <c:pt idx="6" formatCode="0.0">
                  <c:v>4.8</c:v>
                </c:pt>
                <c:pt idx="7">
                  <c:v>2.8</c:v>
                </c:pt>
                <c:pt idx="8">
                  <c:v>6.5</c:v>
                </c:pt>
              </c:numCache>
            </c:numRef>
          </c:val>
          <c:extLst>
            <c:ext xmlns:c16="http://schemas.microsoft.com/office/drawing/2014/chart" uri="{C3380CC4-5D6E-409C-BE32-E72D297353CC}">
              <c16:uniqueId val="{00000002-CF9E-45B3-B9FA-28C1EF333420}"/>
            </c:ext>
          </c:extLst>
        </c:ser>
        <c:ser>
          <c:idx val="0"/>
          <c:order val="1"/>
          <c:tx>
            <c:strRef>
              <c:f>'HIV Prev Direct FSW (2)'!$C$5</c:f>
              <c:strCache>
                <c:ptCount val="1"/>
                <c:pt idx="0">
                  <c:v>2013</c:v>
                </c:pt>
              </c:strCache>
            </c:strRef>
          </c:tx>
          <c:spPr>
            <a:solidFill>
              <a:srgbClr val="CDC884"/>
            </a:solidFill>
            <a:ln w="38100">
              <a:noFill/>
            </a:ln>
          </c:spPr>
          <c:invertIfNegative val="0"/>
          <c:dPt>
            <c:idx val="8"/>
            <c:invertIfNegative val="0"/>
            <c:bubble3D val="0"/>
            <c:spPr>
              <a:pattFill prst="dkUpDiag">
                <a:fgClr>
                  <a:srgbClr val="CDC884"/>
                </a:fgClr>
                <a:bgClr>
                  <a:sysClr val="window" lastClr="FFFFFF"/>
                </a:bgClr>
              </a:pattFill>
              <a:ln w="38100">
                <a:noFill/>
              </a:ln>
            </c:spPr>
            <c:extLst>
              <c:ext xmlns:c16="http://schemas.microsoft.com/office/drawing/2014/chart" uri="{C3380CC4-5D6E-409C-BE32-E72D297353CC}">
                <c16:uniqueId val="{00000004-CF9E-45B3-B9FA-28C1EF333420}"/>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Direct FSW (2)'!$A$6:$A$14</c:f>
              <c:strCache>
                <c:ptCount val="9"/>
                <c:pt idx="0">
                  <c:v>Mimika</c:v>
                </c:pt>
                <c:pt idx="1">
                  <c:v>Makassar</c:v>
                </c:pt>
                <c:pt idx="2">
                  <c:v>Yogyakarta</c:v>
                </c:pt>
                <c:pt idx="3">
                  <c:v>Palembang</c:v>
                </c:pt>
                <c:pt idx="4">
                  <c:v>Tangerang</c:v>
                </c:pt>
                <c:pt idx="5">
                  <c:v>Pontianak</c:v>
                </c:pt>
                <c:pt idx="6">
                  <c:v>Samarinda</c:v>
                </c:pt>
                <c:pt idx="7">
                  <c:v>Bitung</c:v>
                </c:pt>
                <c:pt idx="8">
                  <c:v>Indonesia</c:v>
                </c:pt>
              </c:strCache>
            </c:strRef>
          </c:cat>
          <c:val>
            <c:numRef>
              <c:f>'HIV Prev Direct FSW (2)'!$C$6:$C$14</c:f>
              <c:numCache>
                <c:formatCode>General</c:formatCode>
                <c:ptCount val="9"/>
                <c:pt idx="0" formatCode="0.0">
                  <c:v>16.899999999999999</c:v>
                </c:pt>
                <c:pt idx="1">
                  <c:v>12.7</c:v>
                </c:pt>
                <c:pt idx="2" formatCode="0.0">
                  <c:v>10</c:v>
                </c:pt>
                <c:pt idx="3" formatCode="0.0">
                  <c:v>6.4</c:v>
                </c:pt>
                <c:pt idx="4" formatCode="0.0">
                  <c:v>4.8</c:v>
                </c:pt>
                <c:pt idx="5">
                  <c:v>3.6</c:v>
                </c:pt>
                <c:pt idx="6">
                  <c:v>3.6</c:v>
                </c:pt>
                <c:pt idx="7" formatCode="0.0">
                  <c:v>2</c:v>
                </c:pt>
                <c:pt idx="8" formatCode="0.0">
                  <c:v>7.5</c:v>
                </c:pt>
              </c:numCache>
            </c:numRef>
          </c:val>
          <c:extLst>
            <c:ext xmlns:c16="http://schemas.microsoft.com/office/drawing/2014/chart" uri="{C3380CC4-5D6E-409C-BE32-E72D297353CC}">
              <c16:uniqueId val="{00000005-CF9E-45B3-B9FA-28C1EF333420}"/>
            </c:ext>
          </c:extLst>
        </c:ser>
        <c:dLbls>
          <c:showLegendKey val="0"/>
          <c:showVal val="0"/>
          <c:showCatName val="0"/>
          <c:showSerName val="0"/>
          <c:showPercent val="0"/>
          <c:showBubbleSize val="0"/>
        </c:dLbls>
        <c:gapWidth val="150"/>
        <c:axId val="133432832"/>
        <c:axId val="133434752"/>
      </c:barChart>
      <c:catAx>
        <c:axId val="133432832"/>
        <c:scaling>
          <c:orientation val="minMax"/>
        </c:scaling>
        <c:delete val="0"/>
        <c:axPos val="b"/>
        <c:numFmt formatCode="General" sourceLinked="1"/>
        <c:majorTickMark val="none"/>
        <c:minorTickMark val="none"/>
        <c:tickLblPos val="nextTo"/>
        <c:crossAx val="133434752"/>
        <c:crosses val="autoZero"/>
        <c:auto val="1"/>
        <c:lblAlgn val="ctr"/>
        <c:lblOffset val="100"/>
        <c:noMultiLvlLbl val="0"/>
      </c:catAx>
      <c:valAx>
        <c:axId val="133434752"/>
        <c:scaling>
          <c:orientation val="minMax"/>
          <c:max val="30"/>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6.4842767295597487E-2"/>
              <c:y val="7.7106299212598428E-2"/>
            </c:manualLayout>
          </c:layout>
          <c:overlay val="0"/>
        </c:title>
        <c:numFmt formatCode="0" sourceLinked="0"/>
        <c:majorTickMark val="none"/>
        <c:minorTickMark val="none"/>
        <c:tickLblPos val="nextTo"/>
        <c:spPr>
          <a:ln>
            <a:noFill/>
          </a:ln>
        </c:spPr>
        <c:crossAx val="133432832"/>
        <c:crosses val="autoZero"/>
        <c:crossBetween val="between"/>
        <c:majorUnit val="10"/>
      </c:valAx>
    </c:plotArea>
    <c:legend>
      <c:legendPos val="t"/>
      <c:layout>
        <c:manualLayout>
          <c:xMode val="edge"/>
          <c:yMode val="edge"/>
          <c:x val="0.35924045461298471"/>
          <c:y val="1.9230769230769232E-2"/>
          <c:w val="0.21390890407566979"/>
          <c:h val="9.7038158691702001E-2"/>
        </c:manualLayout>
      </c:layout>
      <c:overlay val="0"/>
    </c:legend>
    <c:plotVisOnly val="1"/>
    <c:dispBlanksAs val="span"/>
    <c:showDLblsOverMax val="0"/>
  </c:chart>
  <c:spPr>
    <a:ln w="28575">
      <a:no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solidFill>
                  <a:srgbClr val="00A99A"/>
                </a:solidFill>
              </a:defRPr>
            </a:pPr>
            <a:r>
              <a:rPr lang="en-US" dirty="0">
                <a:solidFill>
                  <a:srgbClr val="00A99A"/>
                </a:solidFill>
              </a:rPr>
              <a:t>Declining</a:t>
            </a:r>
            <a:r>
              <a:rPr lang="en-US" baseline="0" dirty="0">
                <a:solidFill>
                  <a:srgbClr val="00A99A"/>
                </a:solidFill>
              </a:rPr>
              <a:t> or stabilizing trend</a:t>
            </a:r>
            <a:endParaRPr lang="en-US" dirty="0">
              <a:solidFill>
                <a:srgbClr val="00A99A"/>
              </a:solidFill>
            </a:endParaRPr>
          </a:p>
        </c:rich>
      </c:tx>
      <c:overlay val="0"/>
    </c:title>
    <c:autoTitleDeleted val="0"/>
    <c:plotArea>
      <c:layout>
        <c:manualLayout>
          <c:layoutTarget val="inner"/>
          <c:xMode val="edge"/>
          <c:yMode val="edge"/>
          <c:x val="0.12199237156758914"/>
          <c:y val="0.22270649662381947"/>
          <c:w val="0.85275034151432827"/>
          <c:h val="0.47290446867218522"/>
        </c:manualLayout>
      </c:layout>
      <c:barChart>
        <c:barDir val="col"/>
        <c:grouping val="clustered"/>
        <c:varyColors val="0"/>
        <c:ser>
          <c:idx val="2"/>
          <c:order val="0"/>
          <c:tx>
            <c:strRef>
              <c:f>'HIV Prev InDirect FSW'!$B$23</c:f>
              <c:strCache>
                <c:ptCount val="1"/>
                <c:pt idx="0">
                  <c:v>2007</c:v>
                </c:pt>
              </c:strCache>
            </c:strRef>
          </c:tx>
          <c:spPr>
            <a:solidFill>
              <a:srgbClr val="F78E1E"/>
            </a:solidFill>
            <a:ln w="38100">
              <a:noFill/>
            </a:ln>
          </c:spPr>
          <c:invertIfNegative val="0"/>
          <c:cat>
            <c:strRef>
              <c:f>'HIV Prev InDirect FSW'!$A$24:$A$33</c:f>
              <c:strCache>
                <c:ptCount val="10"/>
                <c:pt idx="0">
                  <c:v>Kota Denpasar</c:v>
                </c:pt>
                <c:pt idx="1">
                  <c:v>Kota Medan</c:v>
                </c:pt>
                <c:pt idx="2">
                  <c:v>Kota Batam</c:v>
                </c:pt>
                <c:pt idx="3">
                  <c:v>Jakarta Barat</c:v>
                </c:pt>
                <c:pt idx="4">
                  <c:v>Kota Semarang</c:v>
                </c:pt>
                <c:pt idx="5">
                  <c:v>Kota Jayapura</c:v>
                </c:pt>
                <c:pt idx="6">
                  <c:v>Kota Lampung</c:v>
                </c:pt>
                <c:pt idx="7">
                  <c:v>Bekasi</c:v>
                </c:pt>
                <c:pt idx="8">
                  <c:v>Kota Bandung</c:v>
                </c:pt>
                <c:pt idx="9">
                  <c:v>Kota Surabaya</c:v>
                </c:pt>
              </c:strCache>
            </c:strRef>
          </c:cat>
          <c:val>
            <c:numRef>
              <c:f>'HIV Prev InDirect FSW'!$B$24:$B$33</c:f>
              <c:numCache>
                <c:formatCode>General</c:formatCode>
                <c:ptCount val="10"/>
                <c:pt idx="1">
                  <c:v>4</c:v>
                </c:pt>
                <c:pt idx="2" formatCode="0.0">
                  <c:v>9</c:v>
                </c:pt>
                <c:pt idx="3">
                  <c:v>6</c:v>
                </c:pt>
                <c:pt idx="4">
                  <c:v>2</c:v>
                </c:pt>
                <c:pt idx="5">
                  <c:v>2</c:v>
                </c:pt>
                <c:pt idx="8">
                  <c:v>3</c:v>
                </c:pt>
                <c:pt idx="9">
                  <c:v>2</c:v>
                </c:pt>
              </c:numCache>
            </c:numRef>
          </c:val>
          <c:extLst>
            <c:ext xmlns:c16="http://schemas.microsoft.com/office/drawing/2014/chart" uri="{C3380CC4-5D6E-409C-BE32-E72D297353CC}">
              <c16:uniqueId val="{00000000-F34F-440C-9DF8-F327BEABA7D6}"/>
            </c:ext>
          </c:extLst>
        </c:ser>
        <c:ser>
          <c:idx val="0"/>
          <c:order val="1"/>
          <c:tx>
            <c:strRef>
              <c:f>'HIV Prev InDirect FSW'!$C$23</c:f>
              <c:strCache>
                <c:ptCount val="1"/>
                <c:pt idx="0">
                  <c:v>2011</c:v>
                </c:pt>
              </c:strCache>
            </c:strRef>
          </c:tx>
          <c:spPr>
            <a:solidFill>
              <a:srgbClr val="CDC884"/>
            </a:solidFill>
            <a:ln w="38100">
              <a:noFill/>
            </a:ln>
          </c:spPr>
          <c:invertIfNegative val="0"/>
          <c:cat>
            <c:strRef>
              <c:f>'HIV Prev InDirect FSW'!$A$24:$A$33</c:f>
              <c:strCache>
                <c:ptCount val="10"/>
                <c:pt idx="0">
                  <c:v>Kota Denpasar</c:v>
                </c:pt>
                <c:pt idx="1">
                  <c:v>Kota Medan</c:v>
                </c:pt>
                <c:pt idx="2">
                  <c:v>Kota Batam</c:v>
                </c:pt>
                <c:pt idx="3">
                  <c:v>Jakarta Barat</c:v>
                </c:pt>
                <c:pt idx="4">
                  <c:v>Kota Semarang</c:v>
                </c:pt>
                <c:pt idx="5">
                  <c:v>Kota Jayapura</c:v>
                </c:pt>
                <c:pt idx="6">
                  <c:v>Kota Lampung</c:v>
                </c:pt>
                <c:pt idx="7">
                  <c:v>Bekasi</c:v>
                </c:pt>
                <c:pt idx="8">
                  <c:v>Kota Bandung</c:v>
                </c:pt>
                <c:pt idx="9">
                  <c:v>Kota Surabaya</c:v>
                </c:pt>
              </c:strCache>
            </c:strRef>
          </c:cat>
          <c:val>
            <c:numRef>
              <c:f>'HIV Prev InDirect FSW'!$C$24:$C$33</c:f>
              <c:numCache>
                <c:formatCode>0.0</c:formatCode>
                <c:ptCount val="10"/>
                <c:pt idx="0">
                  <c:v>8.8000000000000007</c:v>
                </c:pt>
                <c:pt idx="1">
                  <c:v>3.21</c:v>
                </c:pt>
                <c:pt idx="2">
                  <c:v>6.94</c:v>
                </c:pt>
                <c:pt idx="3">
                  <c:v>5.2</c:v>
                </c:pt>
                <c:pt idx="4">
                  <c:v>0.8</c:v>
                </c:pt>
                <c:pt idx="5">
                  <c:v>3.2</c:v>
                </c:pt>
                <c:pt idx="6" formatCode="General">
                  <c:v>1.6</c:v>
                </c:pt>
                <c:pt idx="7">
                  <c:v>1.6</c:v>
                </c:pt>
                <c:pt idx="8">
                  <c:v>0.4</c:v>
                </c:pt>
                <c:pt idx="9">
                  <c:v>2</c:v>
                </c:pt>
              </c:numCache>
            </c:numRef>
          </c:val>
          <c:extLst>
            <c:ext xmlns:c16="http://schemas.microsoft.com/office/drawing/2014/chart" uri="{C3380CC4-5D6E-409C-BE32-E72D297353CC}">
              <c16:uniqueId val="{00000001-F34F-440C-9DF8-F327BEABA7D6}"/>
            </c:ext>
          </c:extLst>
        </c:ser>
        <c:ser>
          <c:idx val="1"/>
          <c:order val="2"/>
          <c:tx>
            <c:strRef>
              <c:f>'HIV Prev InDirect FSW'!$D$23</c:f>
              <c:strCache>
                <c:ptCount val="1"/>
                <c:pt idx="0">
                  <c:v>2015</c:v>
                </c:pt>
              </c:strCache>
            </c:strRef>
          </c:tx>
          <c:spPr>
            <a:solidFill>
              <a:srgbClr val="00A99A"/>
            </a:solidFill>
          </c:spPr>
          <c:invertIfNegative val="0"/>
          <c:dLbls>
            <c:dLbl>
              <c:idx val="3"/>
              <c:numFmt formatCode="#,##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0599-4125-9F21-12C5286E782A}"/>
                </c:ext>
              </c:extLst>
            </c:dLbl>
            <c:dLbl>
              <c:idx val="9"/>
              <c:numFmt formatCode="#,##0.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1-0599-4125-9F21-12C5286E782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InDirect FSW'!$A$24:$A$33</c:f>
              <c:strCache>
                <c:ptCount val="10"/>
                <c:pt idx="0">
                  <c:v>Kota Denpasar</c:v>
                </c:pt>
                <c:pt idx="1">
                  <c:v>Kota Medan</c:v>
                </c:pt>
                <c:pt idx="2">
                  <c:v>Kota Batam</c:v>
                </c:pt>
                <c:pt idx="3">
                  <c:v>Jakarta Barat</c:v>
                </c:pt>
                <c:pt idx="4">
                  <c:v>Kota Semarang</c:v>
                </c:pt>
                <c:pt idx="5">
                  <c:v>Kota Jayapura</c:v>
                </c:pt>
                <c:pt idx="6">
                  <c:v>Kota Lampung</c:v>
                </c:pt>
                <c:pt idx="7">
                  <c:v>Bekasi</c:v>
                </c:pt>
                <c:pt idx="8">
                  <c:v>Kota Bandung</c:v>
                </c:pt>
                <c:pt idx="9">
                  <c:v>Kota Surabaya</c:v>
                </c:pt>
              </c:strCache>
            </c:strRef>
          </c:cat>
          <c:val>
            <c:numRef>
              <c:f>'HIV Prev InDirect FSW'!$D$24:$D$33</c:f>
              <c:numCache>
                <c:formatCode>0.0</c:formatCode>
                <c:ptCount val="10"/>
                <c:pt idx="0">
                  <c:v>5.62</c:v>
                </c:pt>
                <c:pt idx="1">
                  <c:v>3.6</c:v>
                </c:pt>
                <c:pt idx="2">
                  <c:v>2.4</c:v>
                </c:pt>
                <c:pt idx="3">
                  <c:v>2</c:v>
                </c:pt>
                <c:pt idx="4" formatCode="General">
                  <c:v>2</c:v>
                </c:pt>
                <c:pt idx="5">
                  <c:v>1.63</c:v>
                </c:pt>
                <c:pt idx="6">
                  <c:v>1.6</c:v>
                </c:pt>
                <c:pt idx="7">
                  <c:v>1.2</c:v>
                </c:pt>
                <c:pt idx="8" formatCode="General">
                  <c:v>1.2</c:v>
                </c:pt>
                <c:pt idx="9" formatCode="General">
                  <c:v>0.81</c:v>
                </c:pt>
              </c:numCache>
            </c:numRef>
          </c:val>
          <c:extLst>
            <c:ext xmlns:c16="http://schemas.microsoft.com/office/drawing/2014/chart" uri="{C3380CC4-5D6E-409C-BE32-E72D297353CC}">
              <c16:uniqueId val="{00000004-F34F-440C-9DF8-F327BEABA7D6}"/>
            </c:ext>
          </c:extLst>
        </c:ser>
        <c:dLbls>
          <c:showLegendKey val="0"/>
          <c:showVal val="0"/>
          <c:showCatName val="0"/>
          <c:showSerName val="0"/>
          <c:showPercent val="0"/>
          <c:showBubbleSize val="0"/>
        </c:dLbls>
        <c:gapWidth val="150"/>
        <c:axId val="133560960"/>
        <c:axId val="133583232"/>
      </c:barChart>
      <c:catAx>
        <c:axId val="133560960"/>
        <c:scaling>
          <c:orientation val="minMax"/>
        </c:scaling>
        <c:delete val="0"/>
        <c:axPos val="b"/>
        <c:numFmt formatCode="General" sourceLinked="1"/>
        <c:majorTickMark val="none"/>
        <c:minorTickMark val="none"/>
        <c:tickLblPos val="nextTo"/>
        <c:crossAx val="133583232"/>
        <c:crosses val="autoZero"/>
        <c:auto val="1"/>
        <c:lblAlgn val="ctr"/>
        <c:lblOffset val="100"/>
        <c:noMultiLvlLbl val="0"/>
      </c:catAx>
      <c:valAx>
        <c:axId val="133583232"/>
        <c:scaling>
          <c:orientation val="minMax"/>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9.4386118401866448E-2"/>
              <c:y val="0.18714892208986697"/>
            </c:manualLayout>
          </c:layout>
          <c:overlay val="0"/>
        </c:title>
        <c:numFmt formatCode="0" sourceLinked="0"/>
        <c:majorTickMark val="none"/>
        <c:minorTickMark val="none"/>
        <c:tickLblPos val="nextTo"/>
        <c:spPr>
          <a:ln>
            <a:noFill/>
          </a:ln>
        </c:spPr>
        <c:crossAx val="133560960"/>
        <c:crosses val="autoZero"/>
        <c:crossBetween val="between"/>
        <c:majorUnit val="2"/>
      </c:valAx>
    </c:plotArea>
    <c:legend>
      <c:legendPos val="t"/>
      <c:overlay val="0"/>
    </c:legend>
    <c:plotVisOnly val="1"/>
    <c:dispBlanksAs val="span"/>
    <c:showDLblsOverMax val="0"/>
  </c:chart>
  <c:spPr>
    <a:ln w="15875">
      <a:solidFill>
        <a:srgbClr val="00A99A"/>
      </a:solid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solidFill>
                  <a:srgbClr val="DC1B37"/>
                </a:solidFill>
              </a:defRPr>
            </a:pPr>
            <a:r>
              <a:rPr lang="en-US" dirty="0">
                <a:solidFill>
                  <a:srgbClr val="DC1B37"/>
                </a:solidFill>
              </a:rPr>
              <a:t>Increasing trend</a:t>
            </a:r>
          </a:p>
        </c:rich>
      </c:tx>
      <c:overlay val="0"/>
    </c:title>
    <c:autoTitleDeleted val="0"/>
    <c:plotArea>
      <c:layout>
        <c:manualLayout>
          <c:layoutTarget val="inner"/>
          <c:xMode val="edge"/>
          <c:yMode val="edge"/>
          <c:x val="0.13953352959258472"/>
          <c:y val="0.22982900374632659"/>
          <c:w val="0.79289890283984776"/>
          <c:h val="0.47117347511048296"/>
        </c:manualLayout>
      </c:layout>
      <c:barChart>
        <c:barDir val="col"/>
        <c:grouping val="clustered"/>
        <c:varyColors val="0"/>
        <c:ser>
          <c:idx val="2"/>
          <c:order val="0"/>
          <c:tx>
            <c:strRef>
              <c:f>'HIV Prev InDirect FSW'!$B$39</c:f>
              <c:strCache>
                <c:ptCount val="1"/>
                <c:pt idx="0">
                  <c:v>2007</c:v>
                </c:pt>
              </c:strCache>
            </c:strRef>
          </c:tx>
          <c:spPr>
            <a:solidFill>
              <a:srgbClr val="F78E1E"/>
            </a:solidFill>
            <a:ln w="38100">
              <a:noFill/>
            </a:ln>
          </c:spPr>
          <c:invertIfNegative val="0"/>
          <c:cat>
            <c:strRef>
              <c:f>'HIV Prev InDirect FSW'!$A$40:$A$42</c:f>
              <c:strCache>
                <c:ptCount val="3"/>
                <c:pt idx="0">
                  <c:v>Kota Kupang</c:v>
                </c:pt>
                <c:pt idx="1">
                  <c:v>Kota Ambon</c:v>
                </c:pt>
                <c:pt idx="2">
                  <c:v>Kota Malang</c:v>
                </c:pt>
              </c:strCache>
            </c:strRef>
          </c:cat>
          <c:val>
            <c:numRef>
              <c:f>'HIV Prev InDirect FSW'!$B$40:$B$42</c:f>
              <c:numCache>
                <c:formatCode>General</c:formatCode>
                <c:ptCount val="3"/>
              </c:numCache>
            </c:numRef>
          </c:val>
          <c:extLst>
            <c:ext xmlns:c16="http://schemas.microsoft.com/office/drawing/2014/chart" uri="{C3380CC4-5D6E-409C-BE32-E72D297353CC}">
              <c16:uniqueId val="{00000000-F7EE-481D-94BD-A081D98A3F78}"/>
            </c:ext>
          </c:extLst>
        </c:ser>
        <c:ser>
          <c:idx val="0"/>
          <c:order val="1"/>
          <c:tx>
            <c:strRef>
              <c:f>'HIV Prev InDirect FSW'!$C$39</c:f>
              <c:strCache>
                <c:ptCount val="1"/>
                <c:pt idx="0">
                  <c:v>2011</c:v>
                </c:pt>
              </c:strCache>
            </c:strRef>
          </c:tx>
          <c:spPr>
            <a:solidFill>
              <a:srgbClr val="CDC884"/>
            </a:solidFill>
            <a:ln w="38100">
              <a:noFill/>
            </a:ln>
          </c:spPr>
          <c:invertIfNegative val="0"/>
          <c:cat>
            <c:strRef>
              <c:f>'HIV Prev InDirect FSW'!$A$40:$A$42</c:f>
              <c:strCache>
                <c:ptCount val="3"/>
                <c:pt idx="0">
                  <c:v>Kota Kupang</c:v>
                </c:pt>
                <c:pt idx="1">
                  <c:v>Kota Ambon</c:v>
                </c:pt>
                <c:pt idx="2">
                  <c:v>Kota Malang</c:v>
                </c:pt>
              </c:strCache>
            </c:strRef>
          </c:cat>
          <c:val>
            <c:numRef>
              <c:f>'HIV Prev InDirect FSW'!$C$40:$C$42</c:f>
              <c:numCache>
                <c:formatCode>0.0</c:formatCode>
                <c:ptCount val="3"/>
                <c:pt idx="0">
                  <c:v>1.6</c:v>
                </c:pt>
                <c:pt idx="1">
                  <c:v>1.2</c:v>
                </c:pt>
                <c:pt idx="2">
                  <c:v>0.46</c:v>
                </c:pt>
              </c:numCache>
            </c:numRef>
          </c:val>
          <c:extLst>
            <c:ext xmlns:c16="http://schemas.microsoft.com/office/drawing/2014/chart" uri="{C3380CC4-5D6E-409C-BE32-E72D297353CC}">
              <c16:uniqueId val="{00000001-F7EE-481D-94BD-A081D98A3F78}"/>
            </c:ext>
          </c:extLst>
        </c:ser>
        <c:ser>
          <c:idx val="1"/>
          <c:order val="2"/>
          <c:tx>
            <c:strRef>
              <c:f>'HIV Prev InDirect FSW'!$D$39</c:f>
              <c:strCache>
                <c:ptCount val="1"/>
                <c:pt idx="0">
                  <c:v>2015</c:v>
                </c:pt>
              </c:strCache>
            </c:strRef>
          </c:tx>
          <c:spPr>
            <a:solidFill>
              <a:srgbClr val="00A99A"/>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InDirect FSW'!$A$40:$A$42</c:f>
              <c:strCache>
                <c:ptCount val="3"/>
                <c:pt idx="0">
                  <c:v>Kota Kupang</c:v>
                </c:pt>
                <c:pt idx="1">
                  <c:v>Kota Ambon</c:v>
                </c:pt>
                <c:pt idx="2">
                  <c:v>Kota Malang</c:v>
                </c:pt>
              </c:strCache>
            </c:strRef>
          </c:cat>
          <c:val>
            <c:numRef>
              <c:f>'HIV Prev InDirect FSW'!$D$40:$D$42</c:f>
              <c:numCache>
                <c:formatCode>0.0</c:formatCode>
                <c:ptCount val="3"/>
                <c:pt idx="0">
                  <c:v>2</c:v>
                </c:pt>
                <c:pt idx="1">
                  <c:v>2</c:v>
                </c:pt>
                <c:pt idx="2">
                  <c:v>2.67</c:v>
                </c:pt>
              </c:numCache>
            </c:numRef>
          </c:val>
          <c:extLst>
            <c:ext xmlns:c16="http://schemas.microsoft.com/office/drawing/2014/chart" uri="{C3380CC4-5D6E-409C-BE32-E72D297353CC}">
              <c16:uniqueId val="{00000002-F7EE-481D-94BD-A081D98A3F78}"/>
            </c:ext>
          </c:extLst>
        </c:ser>
        <c:dLbls>
          <c:showLegendKey val="0"/>
          <c:showVal val="0"/>
          <c:showCatName val="0"/>
          <c:showSerName val="0"/>
          <c:showPercent val="0"/>
          <c:showBubbleSize val="0"/>
        </c:dLbls>
        <c:gapWidth val="150"/>
        <c:overlap val="-7"/>
        <c:axId val="133705728"/>
        <c:axId val="133707264"/>
      </c:barChart>
      <c:catAx>
        <c:axId val="133705728"/>
        <c:scaling>
          <c:orientation val="minMax"/>
        </c:scaling>
        <c:delete val="0"/>
        <c:axPos val="b"/>
        <c:numFmt formatCode="General" sourceLinked="1"/>
        <c:majorTickMark val="none"/>
        <c:minorTickMark val="none"/>
        <c:tickLblPos val="nextTo"/>
        <c:crossAx val="133707264"/>
        <c:crosses val="autoZero"/>
        <c:auto val="1"/>
        <c:lblAlgn val="ctr"/>
        <c:lblOffset val="100"/>
        <c:noMultiLvlLbl val="0"/>
      </c:catAx>
      <c:valAx>
        <c:axId val="133707264"/>
        <c:scaling>
          <c:orientation val="minMax"/>
          <c:max val="5"/>
          <c:min val="0"/>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0.1042642051500319"/>
              <c:y val="0.19071017565112053"/>
            </c:manualLayout>
          </c:layout>
          <c:overlay val="0"/>
        </c:title>
        <c:numFmt formatCode="0" sourceLinked="0"/>
        <c:majorTickMark val="none"/>
        <c:minorTickMark val="none"/>
        <c:tickLblPos val="nextTo"/>
        <c:spPr>
          <a:ln>
            <a:noFill/>
          </a:ln>
        </c:spPr>
        <c:crossAx val="133705728"/>
        <c:crosses val="autoZero"/>
        <c:crossBetween val="between"/>
        <c:majorUnit val="1"/>
      </c:valAx>
    </c:plotArea>
    <c:legend>
      <c:legendPos val="t"/>
      <c:overlay val="0"/>
    </c:legend>
    <c:plotVisOnly val="1"/>
    <c:dispBlanksAs val="span"/>
    <c:showDLblsOverMax val="0"/>
  </c:chart>
  <c:spPr>
    <a:ln w="15875">
      <a:solidFill>
        <a:srgbClr val="E31837"/>
      </a:solid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8219929851329"/>
          <c:y val="4.9980491479642224E-2"/>
          <c:w val="0.71588679093337948"/>
          <c:h val="0.6543578289334534"/>
        </c:manualLayout>
      </c:layout>
      <c:lineChart>
        <c:grouping val="standard"/>
        <c:varyColors val="0"/>
        <c:ser>
          <c:idx val="0"/>
          <c:order val="0"/>
          <c:tx>
            <c:strRef>
              <c:f>IDN!$D$1</c:f>
              <c:strCache>
                <c:ptCount val="1"/>
                <c:pt idx="0">
                  <c:v> Adults  (15+) living with HIV </c:v>
                </c:pt>
              </c:strCache>
            </c:strRef>
          </c:tx>
          <c:spPr>
            <a:ln w="38100">
              <a:solidFill>
                <a:srgbClr val="63CDF6"/>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0353-47E0-8E49-F70D32A8CD3E}"/>
                </c:ext>
              </c:extLst>
            </c:dLbl>
            <c:dLbl>
              <c:idx val="1"/>
              <c:delete val="1"/>
              <c:extLst>
                <c:ext xmlns:c15="http://schemas.microsoft.com/office/drawing/2012/chart" uri="{CE6537A1-D6FC-4f65-9D91-7224C49458BB}"/>
                <c:ext xmlns:c16="http://schemas.microsoft.com/office/drawing/2014/chart" uri="{C3380CC4-5D6E-409C-BE32-E72D297353CC}">
                  <c16:uniqueId val="{00000001-0353-47E0-8E49-F70D32A8CD3E}"/>
                </c:ext>
              </c:extLst>
            </c:dLbl>
            <c:dLbl>
              <c:idx val="2"/>
              <c:delete val="1"/>
              <c:extLst>
                <c:ext xmlns:c15="http://schemas.microsoft.com/office/drawing/2012/chart" uri="{CE6537A1-D6FC-4f65-9D91-7224C49458BB}"/>
                <c:ext xmlns:c16="http://schemas.microsoft.com/office/drawing/2014/chart" uri="{C3380CC4-5D6E-409C-BE32-E72D297353CC}">
                  <c16:uniqueId val="{00000002-0353-47E0-8E49-F70D32A8CD3E}"/>
                </c:ext>
              </c:extLst>
            </c:dLbl>
            <c:dLbl>
              <c:idx val="3"/>
              <c:delete val="1"/>
              <c:extLst>
                <c:ext xmlns:c15="http://schemas.microsoft.com/office/drawing/2012/chart" uri="{CE6537A1-D6FC-4f65-9D91-7224C49458BB}"/>
                <c:ext xmlns:c16="http://schemas.microsoft.com/office/drawing/2014/chart" uri="{C3380CC4-5D6E-409C-BE32-E72D297353CC}">
                  <c16:uniqueId val="{00000003-0353-47E0-8E49-F70D32A8CD3E}"/>
                </c:ext>
              </c:extLst>
            </c:dLbl>
            <c:dLbl>
              <c:idx val="4"/>
              <c:delete val="1"/>
              <c:extLst>
                <c:ext xmlns:c15="http://schemas.microsoft.com/office/drawing/2012/chart" uri="{CE6537A1-D6FC-4f65-9D91-7224C49458BB}"/>
                <c:ext xmlns:c16="http://schemas.microsoft.com/office/drawing/2014/chart" uri="{C3380CC4-5D6E-409C-BE32-E72D297353CC}">
                  <c16:uniqueId val="{00000004-0353-47E0-8E49-F70D32A8CD3E}"/>
                </c:ext>
              </c:extLst>
            </c:dLbl>
            <c:dLbl>
              <c:idx val="5"/>
              <c:delete val="1"/>
              <c:extLst>
                <c:ext xmlns:c15="http://schemas.microsoft.com/office/drawing/2012/chart" uri="{CE6537A1-D6FC-4f65-9D91-7224C49458BB}"/>
                <c:ext xmlns:c16="http://schemas.microsoft.com/office/drawing/2014/chart" uri="{C3380CC4-5D6E-409C-BE32-E72D297353CC}">
                  <c16:uniqueId val="{00000005-0353-47E0-8E49-F70D32A8CD3E}"/>
                </c:ext>
              </c:extLst>
            </c:dLbl>
            <c:dLbl>
              <c:idx val="6"/>
              <c:delete val="1"/>
              <c:extLst>
                <c:ext xmlns:c15="http://schemas.microsoft.com/office/drawing/2012/chart" uri="{CE6537A1-D6FC-4f65-9D91-7224C49458BB}"/>
                <c:ext xmlns:c16="http://schemas.microsoft.com/office/drawing/2014/chart" uri="{C3380CC4-5D6E-409C-BE32-E72D297353CC}">
                  <c16:uniqueId val="{00000006-0353-47E0-8E49-F70D32A8CD3E}"/>
                </c:ext>
              </c:extLst>
            </c:dLbl>
            <c:dLbl>
              <c:idx val="7"/>
              <c:delete val="1"/>
              <c:extLst>
                <c:ext xmlns:c15="http://schemas.microsoft.com/office/drawing/2012/chart" uri="{CE6537A1-D6FC-4f65-9D91-7224C49458BB}"/>
                <c:ext xmlns:c16="http://schemas.microsoft.com/office/drawing/2014/chart" uri="{C3380CC4-5D6E-409C-BE32-E72D297353CC}">
                  <c16:uniqueId val="{00000007-0353-47E0-8E49-F70D32A8CD3E}"/>
                </c:ext>
              </c:extLst>
            </c:dLbl>
            <c:dLbl>
              <c:idx val="8"/>
              <c:delete val="1"/>
              <c:extLst>
                <c:ext xmlns:c15="http://schemas.microsoft.com/office/drawing/2012/chart" uri="{CE6537A1-D6FC-4f65-9D91-7224C49458BB}"/>
                <c:ext xmlns:c16="http://schemas.microsoft.com/office/drawing/2014/chart" uri="{C3380CC4-5D6E-409C-BE32-E72D297353CC}">
                  <c16:uniqueId val="{00000008-0353-47E0-8E49-F70D32A8CD3E}"/>
                </c:ext>
              </c:extLst>
            </c:dLbl>
            <c:dLbl>
              <c:idx val="9"/>
              <c:delete val="1"/>
              <c:extLst>
                <c:ext xmlns:c15="http://schemas.microsoft.com/office/drawing/2012/chart" uri="{CE6537A1-D6FC-4f65-9D91-7224C49458BB}"/>
                <c:ext xmlns:c16="http://schemas.microsoft.com/office/drawing/2014/chart" uri="{C3380CC4-5D6E-409C-BE32-E72D297353CC}">
                  <c16:uniqueId val="{00000009-0353-47E0-8E49-F70D32A8CD3E}"/>
                </c:ext>
              </c:extLst>
            </c:dLbl>
            <c:dLbl>
              <c:idx val="10"/>
              <c:delete val="1"/>
              <c:extLst>
                <c:ext xmlns:c15="http://schemas.microsoft.com/office/drawing/2012/chart" uri="{CE6537A1-D6FC-4f65-9D91-7224C49458BB}"/>
                <c:ext xmlns:c16="http://schemas.microsoft.com/office/drawing/2014/chart" uri="{C3380CC4-5D6E-409C-BE32-E72D297353CC}">
                  <c16:uniqueId val="{0000000A-0353-47E0-8E49-F70D32A8CD3E}"/>
                </c:ext>
              </c:extLst>
            </c:dLbl>
            <c:dLbl>
              <c:idx val="11"/>
              <c:delete val="1"/>
              <c:extLst>
                <c:ext xmlns:c15="http://schemas.microsoft.com/office/drawing/2012/chart" uri="{CE6537A1-D6FC-4f65-9D91-7224C49458BB}"/>
                <c:ext xmlns:c16="http://schemas.microsoft.com/office/drawing/2014/chart" uri="{C3380CC4-5D6E-409C-BE32-E72D297353CC}">
                  <c16:uniqueId val="{0000000B-0353-47E0-8E49-F70D32A8CD3E}"/>
                </c:ext>
              </c:extLst>
            </c:dLbl>
            <c:dLbl>
              <c:idx val="12"/>
              <c:delete val="1"/>
              <c:extLst>
                <c:ext xmlns:c15="http://schemas.microsoft.com/office/drawing/2012/chart" uri="{CE6537A1-D6FC-4f65-9D91-7224C49458BB}"/>
                <c:ext xmlns:c16="http://schemas.microsoft.com/office/drawing/2014/chart" uri="{C3380CC4-5D6E-409C-BE32-E72D297353CC}">
                  <c16:uniqueId val="{0000000C-0353-47E0-8E49-F70D32A8CD3E}"/>
                </c:ext>
              </c:extLst>
            </c:dLbl>
            <c:dLbl>
              <c:idx val="13"/>
              <c:delete val="1"/>
              <c:extLst>
                <c:ext xmlns:c15="http://schemas.microsoft.com/office/drawing/2012/chart" uri="{CE6537A1-D6FC-4f65-9D91-7224C49458BB}"/>
                <c:ext xmlns:c16="http://schemas.microsoft.com/office/drawing/2014/chart" uri="{C3380CC4-5D6E-409C-BE32-E72D297353CC}">
                  <c16:uniqueId val="{0000000D-0353-47E0-8E49-F70D32A8CD3E}"/>
                </c:ext>
              </c:extLst>
            </c:dLbl>
            <c:dLbl>
              <c:idx val="14"/>
              <c:delete val="1"/>
              <c:extLst>
                <c:ext xmlns:c15="http://schemas.microsoft.com/office/drawing/2012/chart" uri="{CE6537A1-D6FC-4f65-9D91-7224C49458BB}"/>
                <c:ext xmlns:c16="http://schemas.microsoft.com/office/drawing/2014/chart" uri="{C3380CC4-5D6E-409C-BE32-E72D297353CC}">
                  <c16:uniqueId val="{0000000E-0353-47E0-8E49-F70D32A8CD3E}"/>
                </c:ext>
              </c:extLst>
            </c:dLbl>
            <c:dLbl>
              <c:idx val="15"/>
              <c:delete val="1"/>
              <c:extLst>
                <c:ext xmlns:c15="http://schemas.microsoft.com/office/drawing/2012/chart" uri="{CE6537A1-D6FC-4f65-9D91-7224C49458BB}"/>
                <c:ext xmlns:c16="http://schemas.microsoft.com/office/drawing/2014/chart" uri="{C3380CC4-5D6E-409C-BE32-E72D297353CC}">
                  <c16:uniqueId val="{0000000F-0353-47E0-8E49-F70D32A8CD3E}"/>
                </c:ext>
              </c:extLst>
            </c:dLbl>
            <c:dLbl>
              <c:idx val="16"/>
              <c:delete val="1"/>
              <c:extLst>
                <c:ext xmlns:c15="http://schemas.microsoft.com/office/drawing/2012/chart" uri="{CE6537A1-D6FC-4f65-9D91-7224C49458BB}"/>
                <c:ext xmlns:c16="http://schemas.microsoft.com/office/drawing/2014/chart" uri="{C3380CC4-5D6E-409C-BE32-E72D297353CC}">
                  <c16:uniqueId val="{00000010-0353-47E0-8E49-F70D32A8CD3E}"/>
                </c:ext>
              </c:extLst>
            </c:dLbl>
            <c:dLbl>
              <c:idx val="17"/>
              <c:delete val="1"/>
              <c:extLst>
                <c:ext xmlns:c15="http://schemas.microsoft.com/office/drawing/2012/chart" uri="{CE6537A1-D6FC-4f65-9D91-7224C49458BB}"/>
                <c:ext xmlns:c16="http://schemas.microsoft.com/office/drawing/2014/chart" uri="{C3380CC4-5D6E-409C-BE32-E72D297353CC}">
                  <c16:uniqueId val="{00000011-0353-47E0-8E49-F70D32A8CD3E}"/>
                </c:ext>
              </c:extLst>
            </c:dLbl>
            <c:dLbl>
              <c:idx val="18"/>
              <c:delete val="1"/>
              <c:extLst>
                <c:ext xmlns:c15="http://schemas.microsoft.com/office/drawing/2012/chart" uri="{CE6537A1-D6FC-4f65-9D91-7224C49458BB}"/>
                <c:ext xmlns:c16="http://schemas.microsoft.com/office/drawing/2014/chart" uri="{C3380CC4-5D6E-409C-BE32-E72D297353CC}">
                  <c16:uniqueId val="{00000012-0353-47E0-8E49-F70D32A8CD3E}"/>
                </c:ext>
              </c:extLst>
            </c:dLbl>
            <c:dLbl>
              <c:idx val="19"/>
              <c:delete val="1"/>
              <c:extLst>
                <c:ext xmlns:c15="http://schemas.microsoft.com/office/drawing/2012/chart" uri="{CE6537A1-D6FC-4f65-9D91-7224C49458BB}"/>
                <c:ext xmlns:c16="http://schemas.microsoft.com/office/drawing/2014/chart" uri="{C3380CC4-5D6E-409C-BE32-E72D297353CC}">
                  <c16:uniqueId val="{00000013-0353-47E0-8E49-F70D32A8CD3E}"/>
                </c:ext>
              </c:extLst>
            </c:dLbl>
            <c:dLbl>
              <c:idx val="20"/>
              <c:delete val="1"/>
              <c:extLst>
                <c:ext xmlns:c15="http://schemas.microsoft.com/office/drawing/2012/chart" uri="{CE6537A1-D6FC-4f65-9D91-7224C49458BB}"/>
                <c:ext xmlns:c16="http://schemas.microsoft.com/office/drawing/2014/chart" uri="{C3380CC4-5D6E-409C-BE32-E72D297353CC}">
                  <c16:uniqueId val="{00000014-0353-47E0-8E49-F70D32A8CD3E}"/>
                </c:ext>
              </c:extLst>
            </c:dLbl>
            <c:dLbl>
              <c:idx val="21"/>
              <c:delete val="1"/>
              <c:extLst>
                <c:ext xmlns:c15="http://schemas.microsoft.com/office/drawing/2012/chart" uri="{CE6537A1-D6FC-4f65-9D91-7224C49458BB}"/>
                <c:ext xmlns:c16="http://schemas.microsoft.com/office/drawing/2014/chart" uri="{C3380CC4-5D6E-409C-BE32-E72D297353CC}">
                  <c16:uniqueId val="{00000015-0353-47E0-8E49-F70D32A8CD3E}"/>
                </c:ext>
              </c:extLst>
            </c:dLbl>
            <c:dLbl>
              <c:idx val="22"/>
              <c:delete val="1"/>
              <c:extLst>
                <c:ext xmlns:c15="http://schemas.microsoft.com/office/drawing/2012/chart" uri="{CE6537A1-D6FC-4f65-9D91-7224C49458BB}"/>
                <c:ext xmlns:c16="http://schemas.microsoft.com/office/drawing/2014/chart" uri="{C3380CC4-5D6E-409C-BE32-E72D297353CC}">
                  <c16:uniqueId val="{00000016-0353-47E0-8E49-F70D32A8CD3E}"/>
                </c:ext>
              </c:extLst>
            </c:dLbl>
            <c:dLbl>
              <c:idx val="23"/>
              <c:delete val="1"/>
              <c:extLst>
                <c:ext xmlns:c15="http://schemas.microsoft.com/office/drawing/2012/chart" uri="{CE6537A1-D6FC-4f65-9D91-7224C49458BB}"/>
                <c:ext xmlns:c16="http://schemas.microsoft.com/office/drawing/2014/chart" uri="{C3380CC4-5D6E-409C-BE32-E72D297353CC}">
                  <c16:uniqueId val="{00000017-0353-47E0-8E49-F70D32A8CD3E}"/>
                </c:ext>
              </c:extLst>
            </c:dLbl>
            <c:dLbl>
              <c:idx val="24"/>
              <c:delete val="1"/>
              <c:extLst>
                <c:ext xmlns:c15="http://schemas.microsoft.com/office/drawing/2012/chart" uri="{CE6537A1-D6FC-4f65-9D91-7224C49458BB}"/>
                <c:ext xmlns:c16="http://schemas.microsoft.com/office/drawing/2014/chart" uri="{C3380CC4-5D6E-409C-BE32-E72D297353CC}">
                  <c16:uniqueId val="{00000018-0353-47E0-8E49-F70D32A8CD3E}"/>
                </c:ext>
              </c:extLst>
            </c:dLbl>
            <c:dLbl>
              <c:idx val="25"/>
              <c:delete val="1"/>
              <c:extLst>
                <c:ext xmlns:c15="http://schemas.microsoft.com/office/drawing/2012/chart" uri="{CE6537A1-D6FC-4f65-9D91-7224C49458BB}"/>
                <c:ext xmlns:c16="http://schemas.microsoft.com/office/drawing/2014/chart" uri="{C3380CC4-5D6E-409C-BE32-E72D297353CC}">
                  <c16:uniqueId val="{00000019-0353-47E0-8E49-F70D32A8CD3E}"/>
                </c:ext>
              </c:extLst>
            </c:dLbl>
            <c:dLbl>
              <c:idx val="26"/>
              <c:delete val="1"/>
              <c:extLst>
                <c:ext xmlns:c15="http://schemas.microsoft.com/office/drawing/2012/chart" uri="{CE6537A1-D6FC-4f65-9D91-7224C49458BB}"/>
                <c:ext xmlns:c16="http://schemas.microsoft.com/office/drawing/2014/chart" uri="{C3380CC4-5D6E-409C-BE32-E72D297353CC}">
                  <c16:uniqueId val="{0000001A-0353-47E0-8E49-F70D32A8CD3E}"/>
                </c:ext>
              </c:extLst>
            </c:dLbl>
            <c:dLbl>
              <c:idx val="27"/>
              <c:delete val="1"/>
              <c:extLst>
                <c:ext xmlns:c15="http://schemas.microsoft.com/office/drawing/2012/chart" uri="{CE6537A1-D6FC-4f65-9D91-7224C49458BB}"/>
                <c:ext xmlns:c16="http://schemas.microsoft.com/office/drawing/2014/chart" uri="{C3380CC4-5D6E-409C-BE32-E72D297353CC}">
                  <c16:uniqueId val="{0000001B-0353-47E0-8E49-F70D32A8CD3E}"/>
                </c:ext>
              </c:extLst>
            </c:dLbl>
            <c:dLbl>
              <c:idx val="28"/>
              <c:delete val="1"/>
              <c:extLst>
                <c:ext xmlns:c15="http://schemas.microsoft.com/office/drawing/2012/chart" uri="{CE6537A1-D6FC-4f65-9D91-7224C49458BB}"/>
                <c:ext xmlns:c16="http://schemas.microsoft.com/office/drawing/2014/chart" uri="{C3380CC4-5D6E-409C-BE32-E72D297353CC}">
                  <c16:uniqueId val="{0000001C-0353-47E0-8E49-F70D32A8CD3E}"/>
                </c:ext>
              </c:extLst>
            </c:dLbl>
            <c:dLbl>
              <c:idx val="29"/>
              <c:delete val="1"/>
              <c:extLst>
                <c:ext xmlns:c15="http://schemas.microsoft.com/office/drawing/2012/chart" uri="{CE6537A1-D6FC-4f65-9D91-7224C49458BB}"/>
                <c:ext xmlns:c16="http://schemas.microsoft.com/office/drawing/2014/chart" uri="{C3380CC4-5D6E-409C-BE32-E72D297353CC}">
                  <c16:uniqueId val="{0000001D-0353-47E0-8E49-F70D32A8CD3E}"/>
                </c:ext>
              </c:extLst>
            </c:dLbl>
            <c:dLbl>
              <c:idx val="30"/>
              <c:delete val="1"/>
              <c:extLst>
                <c:ext xmlns:c15="http://schemas.microsoft.com/office/drawing/2012/chart" uri="{CE6537A1-D6FC-4f65-9D91-7224C49458BB}"/>
                <c:ext xmlns:c16="http://schemas.microsoft.com/office/drawing/2014/chart" uri="{C3380CC4-5D6E-409C-BE32-E72D297353CC}">
                  <c16:uniqueId val="{0000001E-0353-47E0-8E49-F70D32A8CD3E}"/>
                </c:ext>
              </c:extLst>
            </c:dLbl>
            <c:dLbl>
              <c:idx val="31"/>
              <c:tx>
                <c:rich>
                  <a:bodyPr/>
                  <a:lstStyle/>
                  <a:p>
                    <a:r>
                      <a:rPr lang="en-US"/>
                      <a:t>520 000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0353-47E0-8E49-F70D32A8CD3E}"/>
                </c:ext>
              </c:extLst>
            </c:dLbl>
            <c:spPr>
              <a:noFill/>
              <a:ln>
                <a:noFill/>
              </a:ln>
              <a:effectLst/>
            </c:spPr>
            <c:txPr>
              <a:bodyPr/>
              <a:lstStyle/>
              <a:p>
                <a:pPr>
                  <a:defRPr>
                    <a:solidFill>
                      <a:srgbClr val="00B0F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IDN!$C$2:$C$33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IDN!$D$2:$D$33</c:f>
              <c:numCache>
                <c:formatCode>_-* #,##0_-;\-* #,##0_-;_-* "-"??_-;_-@_-</c:formatCode>
                <c:ptCount val="32"/>
                <c:pt idx="0">
                  <c:v>195</c:v>
                </c:pt>
                <c:pt idx="1">
                  <c:v>374</c:v>
                </c:pt>
                <c:pt idx="2">
                  <c:v>719</c:v>
                </c:pt>
                <c:pt idx="3">
                  <c:v>1367</c:v>
                </c:pt>
                <c:pt idx="4">
                  <c:v>2514</c:v>
                </c:pt>
                <c:pt idx="5">
                  <c:v>4454</c:v>
                </c:pt>
                <c:pt idx="6">
                  <c:v>7639</c:v>
                </c:pt>
                <c:pt idx="7">
                  <c:v>12313</c:v>
                </c:pt>
                <c:pt idx="8">
                  <c:v>18754</c:v>
                </c:pt>
                <c:pt idx="9">
                  <c:v>27270</c:v>
                </c:pt>
                <c:pt idx="10">
                  <c:v>39509</c:v>
                </c:pt>
                <c:pt idx="11">
                  <c:v>59960</c:v>
                </c:pt>
                <c:pt idx="12">
                  <c:v>93204</c:v>
                </c:pt>
                <c:pt idx="13">
                  <c:v>130351</c:v>
                </c:pt>
                <c:pt idx="14">
                  <c:v>167822</c:v>
                </c:pt>
                <c:pt idx="15">
                  <c:v>207416</c:v>
                </c:pt>
                <c:pt idx="16">
                  <c:v>248558</c:v>
                </c:pt>
                <c:pt idx="17">
                  <c:v>289043</c:v>
                </c:pt>
                <c:pt idx="18">
                  <c:v>326713</c:v>
                </c:pt>
                <c:pt idx="19">
                  <c:v>362966</c:v>
                </c:pt>
                <c:pt idx="20">
                  <c:v>397281</c:v>
                </c:pt>
                <c:pt idx="21">
                  <c:v>427769</c:v>
                </c:pt>
                <c:pt idx="22">
                  <c:v>454255</c:v>
                </c:pt>
                <c:pt idx="23">
                  <c:v>475940</c:v>
                </c:pt>
                <c:pt idx="24">
                  <c:v>492332</c:v>
                </c:pt>
                <c:pt idx="25">
                  <c:v>504632</c:v>
                </c:pt>
                <c:pt idx="26">
                  <c:v>513171</c:v>
                </c:pt>
                <c:pt idx="27">
                  <c:v>519359</c:v>
                </c:pt>
                <c:pt idx="28">
                  <c:v>523208</c:v>
                </c:pt>
                <c:pt idx="29">
                  <c:v>525023</c:v>
                </c:pt>
                <c:pt idx="30">
                  <c:v>525326</c:v>
                </c:pt>
                <c:pt idx="31">
                  <c:v>524345</c:v>
                </c:pt>
              </c:numCache>
            </c:numRef>
          </c:val>
          <c:smooth val="0"/>
          <c:extLst>
            <c:ext xmlns:c16="http://schemas.microsoft.com/office/drawing/2014/chart" uri="{C3380CC4-5D6E-409C-BE32-E72D297353CC}">
              <c16:uniqueId val="{0000001F-5A70-400C-9B96-F622D3B8274B}"/>
            </c:ext>
          </c:extLst>
        </c:ser>
        <c:ser>
          <c:idx val="1"/>
          <c:order val="1"/>
          <c:tx>
            <c:strRef>
              <c:f>IDN!$E$1</c:f>
              <c:strCache>
                <c:ptCount val="1"/>
                <c:pt idx="0">
                  <c:v> Adults Lower bound </c:v>
                </c:pt>
              </c:strCache>
            </c:strRef>
          </c:tx>
          <c:spPr>
            <a:ln w="22225">
              <a:solidFill>
                <a:srgbClr val="63CDF6"/>
              </a:solidFill>
              <a:prstDash val="sysDot"/>
            </a:ln>
          </c:spPr>
          <c:marker>
            <c:symbol val="none"/>
          </c:marker>
          <c:cat>
            <c:numRef>
              <c:f>IDN!$C$2:$C$33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IDN!$E$2:$E$33</c:f>
              <c:numCache>
                <c:formatCode>_-* #,##0_-;\-* #,##0_-;_-* "-"??_-;_-@_-</c:formatCode>
                <c:ptCount val="32"/>
                <c:pt idx="0">
                  <c:v>184</c:v>
                </c:pt>
                <c:pt idx="1">
                  <c:v>355</c:v>
                </c:pt>
                <c:pt idx="2">
                  <c:v>682</c:v>
                </c:pt>
                <c:pt idx="3">
                  <c:v>1296</c:v>
                </c:pt>
                <c:pt idx="4">
                  <c:v>2386</c:v>
                </c:pt>
                <c:pt idx="5">
                  <c:v>4227</c:v>
                </c:pt>
                <c:pt idx="6">
                  <c:v>7253</c:v>
                </c:pt>
                <c:pt idx="7">
                  <c:v>11700</c:v>
                </c:pt>
                <c:pt idx="8">
                  <c:v>17827</c:v>
                </c:pt>
                <c:pt idx="9">
                  <c:v>25898</c:v>
                </c:pt>
                <c:pt idx="10">
                  <c:v>37550</c:v>
                </c:pt>
                <c:pt idx="11">
                  <c:v>57026</c:v>
                </c:pt>
                <c:pt idx="12">
                  <c:v>89050</c:v>
                </c:pt>
                <c:pt idx="13">
                  <c:v>124409</c:v>
                </c:pt>
                <c:pt idx="14">
                  <c:v>159979</c:v>
                </c:pt>
                <c:pt idx="15">
                  <c:v>197473</c:v>
                </c:pt>
                <c:pt idx="16">
                  <c:v>236907</c:v>
                </c:pt>
                <c:pt idx="17">
                  <c:v>275638</c:v>
                </c:pt>
                <c:pt idx="18">
                  <c:v>311522</c:v>
                </c:pt>
                <c:pt idx="19">
                  <c:v>346624</c:v>
                </c:pt>
                <c:pt idx="20">
                  <c:v>379073</c:v>
                </c:pt>
                <c:pt idx="21">
                  <c:v>408350</c:v>
                </c:pt>
                <c:pt idx="22">
                  <c:v>433146</c:v>
                </c:pt>
                <c:pt idx="23">
                  <c:v>453395</c:v>
                </c:pt>
                <c:pt idx="24">
                  <c:v>468416</c:v>
                </c:pt>
                <c:pt idx="25">
                  <c:v>479351</c:v>
                </c:pt>
                <c:pt idx="26">
                  <c:v>487066</c:v>
                </c:pt>
                <c:pt idx="27">
                  <c:v>491438</c:v>
                </c:pt>
                <c:pt idx="28">
                  <c:v>493922</c:v>
                </c:pt>
                <c:pt idx="29">
                  <c:v>495160</c:v>
                </c:pt>
                <c:pt idx="30">
                  <c:v>494681</c:v>
                </c:pt>
                <c:pt idx="31">
                  <c:v>492420</c:v>
                </c:pt>
              </c:numCache>
            </c:numRef>
          </c:val>
          <c:smooth val="0"/>
          <c:extLst>
            <c:ext xmlns:c16="http://schemas.microsoft.com/office/drawing/2014/chart" uri="{C3380CC4-5D6E-409C-BE32-E72D297353CC}">
              <c16:uniqueId val="{00000020-5A70-400C-9B96-F622D3B8274B}"/>
            </c:ext>
          </c:extLst>
        </c:ser>
        <c:ser>
          <c:idx val="2"/>
          <c:order val="2"/>
          <c:tx>
            <c:strRef>
              <c:f>IDN!$F$1</c:f>
              <c:strCache>
                <c:ptCount val="1"/>
                <c:pt idx="0">
                  <c:v> Adults Upper bound </c:v>
                </c:pt>
              </c:strCache>
            </c:strRef>
          </c:tx>
          <c:spPr>
            <a:ln w="22225">
              <a:solidFill>
                <a:srgbClr val="63CDF6"/>
              </a:solidFill>
              <a:prstDash val="sysDot"/>
            </a:ln>
          </c:spPr>
          <c:marker>
            <c:symbol val="none"/>
          </c:marker>
          <c:cat>
            <c:numRef>
              <c:f>IDN!$C$2:$C$33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IDN!$F$2:$F$33</c:f>
              <c:numCache>
                <c:formatCode>_-* #,##0_-;\-* #,##0_-;_-* "-"??_-;_-@_-</c:formatCode>
                <c:ptCount val="32"/>
                <c:pt idx="0">
                  <c:v>204</c:v>
                </c:pt>
                <c:pt idx="1">
                  <c:v>393</c:v>
                </c:pt>
                <c:pt idx="2">
                  <c:v>756</c:v>
                </c:pt>
                <c:pt idx="3">
                  <c:v>1436</c:v>
                </c:pt>
                <c:pt idx="4">
                  <c:v>2641</c:v>
                </c:pt>
                <c:pt idx="5">
                  <c:v>4676</c:v>
                </c:pt>
                <c:pt idx="6">
                  <c:v>8019</c:v>
                </c:pt>
                <c:pt idx="7">
                  <c:v>12930</c:v>
                </c:pt>
                <c:pt idx="8">
                  <c:v>19690</c:v>
                </c:pt>
                <c:pt idx="9">
                  <c:v>28615</c:v>
                </c:pt>
                <c:pt idx="10">
                  <c:v>41341</c:v>
                </c:pt>
                <c:pt idx="11">
                  <c:v>62644</c:v>
                </c:pt>
                <c:pt idx="12">
                  <c:v>97662</c:v>
                </c:pt>
                <c:pt idx="13">
                  <c:v>136713</c:v>
                </c:pt>
                <c:pt idx="14">
                  <c:v>176041</c:v>
                </c:pt>
                <c:pt idx="15">
                  <c:v>217416</c:v>
                </c:pt>
                <c:pt idx="16">
                  <c:v>260635</c:v>
                </c:pt>
                <c:pt idx="17">
                  <c:v>302998</c:v>
                </c:pt>
                <c:pt idx="18">
                  <c:v>342549</c:v>
                </c:pt>
                <c:pt idx="19">
                  <c:v>380734</c:v>
                </c:pt>
                <c:pt idx="20">
                  <c:v>416753</c:v>
                </c:pt>
                <c:pt idx="21">
                  <c:v>448973</c:v>
                </c:pt>
                <c:pt idx="22">
                  <c:v>476532</c:v>
                </c:pt>
                <c:pt idx="23">
                  <c:v>499234</c:v>
                </c:pt>
                <c:pt idx="24">
                  <c:v>516755</c:v>
                </c:pt>
                <c:pt idx="25">
                  <c:v>530537</c:v>
                </c:pt>
                <c:pt idx="26">
                  <c:v>539946</c:v>
                </c:pt>
                <c:pt idx="27">
                  <c:v>546928</c:v>
                </c:pt>
                <c:pt idx="28">
                  <c:v>551166</c:v>
                </c:pt>
                <c:pt idx="29">
                  <c:v>554541</c:v>
                </c:pt>
                <c:pt idx="30">
                  <c:v>556121</c:v>
                </c:pt>
                <c:pt idx="31">
                  <c:v>554494</c:v>
                </c:pt>
              </c:numCache>
            </c:numRef>
          </c:val>
          <c:smooth val="0"/>
          <c:extLst>
            <c:ext xmlns:c16="http://schemas.microsoft.com/office/drawing/2014/chart" uri="{C3380CC4-5D6E-409C-BE32-E72D297353CC}">
              <c16:uniqueId val="{00000021-5A70-400C-9B96-F622D3B8274B}"/>
            </c:ext>
          </c:extLst>
        </c:ser>
        <c:ser>
          <c:idx val="3"/>
          <c:order val="3"/>
          <c:tx>
            <c:strRef>
              <c:f>IDN!$G$1</c:f>
              <c:strCache>
                <c:ptCount val="1"/>
                <c:pt idx="0">
                  <c:v> Women  (15+) living with HIV </c:v>
                </c:pt>
              </c:strCache>
            </c:strRef>
          </c:tx>
          <c:spPr>
            <a:ln w="38100">
              <a:solidFill>
                <a:srgbClr val="F26B73"/>
              </a:solidFill>
            </a:ln>
          </c:spPr>
          <c:marker>
            <c:symbol val="none"/>
          </c:marker>
          <c:dLbls>
            <c:dLbl>
              <c:idx val="31"/>
              <c:tx>
                <c:rich>
                  <a:bodyPr/>
                  <a:lstStyle/>
                  <a:p>
                    <a:r>
                      <a:rPr lang="en-US" dirty="0"/>
                      <a:t>200 000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0353-47E0-8E49-F70D32A8CD3E}"/>
                </c:ext>
              </c:extLst>
            </c:dLbl>
            <c:spPr>
              <a:noFill/>
              <a:ln>
                <a:noFill/>
              </a:ln>
              <a:effectLst/>
            </c:spPr>
            <c:txPr>
              <a:bodyPr wrap="square" lIns="38100" tIns="19050" rIns="38100" bIns="19050" anchor="ctr">
                <a:spAutoFit/>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IDN!$C$2:$C$33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IDN!$G$2:$G$33</c:f>
              <c:numCache>
                <c:formatCode>_-* #,##0_-;\-* #,##0_-;_-* "-"??_-;_-@_-</c:formatCode>
                <c:ptCount val="32"/>
                <c:pt idx="0">
                  <c:v>31</c:v>
                </c:pt>
                <c:pt idx="1">
                  <c:v>59</c:v>
                </c:pt>
                <c:pt idx="2">
                  <c:v>112</c:v>
                </c:pt>
                <c:pt idx="3">
                  <c:v>212</c:v>
                </c:pt>
                <c:pt idx="4">
                  <c:v>390</c:v>
                </c:pt>
                <c:pt idx="5">
                  <c:v>701</c:v>
                </c:pt>
                <c:pt idx="6">
                  <c:v>1228</c:v>
                </c:pt>
                <c:pt idx="7">
                  <c:v>2083</c:v>
                </c:pt>
                <c:pt idx="8">
                  <c:v>3388</c:v>
                </c:pt>
                <c:pt idx="9">
                  <c:v>5293</c:v>
                </c:pt>
                <c:pt idx="10">
                  <c:v>8016</c:v>
                </c:pt>
                <c:pt idx="11">
                  <c:v>12061</c:v>
                </c:pt>
                <c:pt idx="12">
                  <c:v>18326</c:v>
                </c:pt>
                <c:pt idx="13">
                  <c:v>27249</c:v>
                </c:pt>
                <c:pt idx="14">
                  <c:v>38341</c:v>
                </c:pt>
                <c:pt idx="15">
                  <c:v>51187</c:v>
                </c:pt>
                <c:pt idx="16">
                  <c:v>65435</c:v>
                </c:pt>
                <c:pt idx="17">
                  <c:v>80605</c:v>
                </c:pt>
                <c:pt idx="18">
                  <c:v>96005</c:v>
                </c:pt>
                <c:pt idx="19">
                  <c:v>111317</c:v>
                </c:pt>
                <c:pt idx="20">
                  <c:v>126261</c:v>
                </c:pt>
                <c:pt idx="21">
                  <c:v>140185</c:v>
                </c:pt>
                <c:pt idx="22">
                  <c:v>152757</c:v>
                </c:pt>
                <c:pt idx="23">
                  <c:v>163900</c:v>
                </c:pt>
                <c:pt idx="24">
                  <c:v>173395</c:v>
                </c:pt>
                <c:pt idx="25">
                  <c:v>181466</c:v>
                </c:pt>
                <c:pt idx="26">
                  <c:v>187793</c:v>
                </c:pt>
                <c:pt idx="27">
                  <c:v>192497</c:v>
                </c:pt>
                <c:pt idx="28">
                  <c:v>195781</c:v>
                </c:pt>
                <c:pt idx="29">
                  <c:v>197890</c:v>
                </c:pt>
                <c:pt idx="30">
                  <c:v>198850</c:v>
                </c:pt>
                <c:pt idx="31">
                  <c:v>198748</c:v>
                </c:pt>
              </c:numCache>
            </c:numRef>
          </c:val>
          <c:smooth val="0"/>
          <c:extLst>
            <c:ext xmlns:c16="http://schemas.microsoft.com/office/drawing/2014/chart" uri="{C3380CC4-5D6E-409C-BE32-E72D297353CC}">
              <c16:uniqueId val="{00000023-5A70-400C-9B96-F622D3B8274B}"/>
            </c:ext>
          </c:extLst>
        </c:ser>
        <c:ser>
          <c:idx val="4"/>
          <c:order val="4"/>
          <c:tx>
            <c:strRef>
              <c:f>IDN!$H$1</c:f>
              <c:strCache>
                <c:ptCount val="1"/>
                <c:pt idx="0">
                  <c:v> Women Lower bound </c:v>
                </c:pt>
              </c:strCache>
            </c:strRef>
          </c:tx>
          <c:spPr>
            <a:ln w="22225">
              <a:solidFill>
                <a:srgbClr val="F26B73"/>
              </a:solidFill>
              <a:prstDash val="sysDot"/>
            </a:ln>
          </c:spPr>
          <c:marker>
            <c:symbol val="none"/>
          </c:marker>
          <c:cat>
            <c:numRef>
              <c:f>IDN!$C$2:$C$33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IDN!$H$2:$H$33</c:f>
              <c:numCache>
                <c:formatCode>_-* #,##0_-;\-* #,##0_-;_-* "-"??_-;_-@_-</c:formatCode>
                <c:ptCount val="32"/>
                <c:pt idx="0">
                  <c:v>28</c:v>
                </c:pt>
                <c:pt idx="1">
                  <c:v>55</c:v>
                </c:pt>
                <c:pt idx="2">
                  <c:v>104</c:v>
                </c:pt>
                <c:pt idx="3">
                  <c:v>198</c:v>
                </c:pt>
                <c:pt idx="4">
                  <c:v>364</c:v>
                </c:pt>
                <c:pt idx="5">
                  <c:v>654</c:v>
                </c:pt>
                <c:pt idx="6">
                  <c:v>1147</c:v>
                </c:pt>
                <c:pt idx="7">
                  <c:v>1955</c:v>
                </c:pt>
                <c:pt idx="8">
                  <c:v>3160</c:v>
                </c:pt>
                <c:pt idx="9">
                  <c:v>4924</c:v>
                </c:pt>
                <c:pt idx="10">
                  <c:v>7505</c:v>
                </c:pt>
                <c:pt idx="11">
                  <c:v>11315</c:v>
                </c:pt>
                <c:pt idx="12">
                  <c:v>17220</c:v>
                </c:pt>
                <c:pt idx="13">
                  <c:v>25760</c:v>
                </c:pt>
                <c:pt idx="14">
                  <c:v>36319</c:v>
                </c:pt>
                <c:pt idx="15">
                  <c:v>48737</c:v>
                </c:pt>
                <c:pt idx="16">
                  <c:v>61917</c:v>
                </c:pt>
                <c:pt idx="17">
                  <c:v>76553</c:v>
                </c:pt>
                <c:pt idx="18">
                  <c:v>91378</c:v>
                </c:pt>
                <c:pt idx="19">
                  <c:v>105619</c:v>
                </c:pt>
                <c:pt idx="20">
                  <c:v>120410</c:v>
                </c:pt>
                <c:pt idx="21">
                  <c:v>133547</c:v>
                </c:pt>
                <c:pt idx="22">
                  <c:v>144956</c:v>
                </c:pt>
                <c:pt idx="23">
                  <c:v>155378</c:v>
                </c:pt>
                <c:pt idx="24">
                  <c:v>164536</c:v>
                </c:pt>
                <c:pt idx="25">
                  <c:v>172076</c:v>
                </c:pt>
                <c:pt idx="26">
                  <c:v>178238</c:v>
                </c:pt>
                <c:pt idx="27">
                  <c:v>182982</c:v>
                </c:pt>
                <c:pt idx="28">
                  <c:v>185737</c:v>
                </c:pt>
                <c:pt idx="29">
                  <c:v>187376</c:v>
                </c:pt>
                <c:pt idx="30">
                  <c:v>188300</c:v>
                </c:pt>
                <c:pt idx="31">
                  <c:v>188108</c:v>
                </c:pt>
              </c:numCache>
            </c:numRef>
          </c:val>
          <c:smooth val="0"/>
          <c:extLst>
            <c:ext xmlns:c16="http://schemas.microsoft.com/office/drawing/2014/chart" uri="{C3380CC4-5D6E-409C-BE32-E72D297353CC}">
              <c16:uniqueId val="{00000024-5A70-400C-9B96-F622D3B8274B}"/>
            </c:ext>
          </c:extLst>
        </c:ser>
        <c:ser>
          <c:idx val="5"/>
          <c:order val="5"/>
          <c:tx>
            <c:strRef>
              <c:f>IDN!$I$1</c:f>
              <c:strCache>
                <c:ptCount val="1"/>
                <c:pt idx="0">
                  <c:v> Women Upper bound </c:v>
                </c:pt>
              </c:strCache>
            </c:strRef>
          </c:tx>
          <c:spPr>
            <a:ln w="22225">
              <a:solidFill>
                <a:srgbClr val="F26B73"/>
              </a:solidFill>
              <a:prstDash val="sysDot"/>
            </a:ln>
          </c:spPr>
          <c:marker>
            <c:symbol val="none"/>
          </c:marker>
          <c:cat>
            <c:numRef>
              <c:f>IDN!$C$2:$C$33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IDN!$I$2:$I$33</c:f>
              <c:numCache>
                <c:formatCode>_-* #,##0_-;\-* #,##0_-;_-* "-"??_-;_-@_-</c:formatCode>
                <c:ptCount val="32"/>
                <c:pt idx="0">
                  <c:v>33</c:v>
                </c:pt>
                <c:pt idx="1">
                  <c:v>64</c:v>
                </c:pt>
                <c:pt idx="2">
                  <c:v>120</c:v>
                </c:pt>
                <c:pt idx="3">
                  <c:v>225</c:v>
                </c:pt>
                <c:pt idx="4">
                  <c:v>416</c:v>
                </c:pt>
                <c:pt idx="5">
                  <c:v>743</c:v>
                </c:pt>
                <c:pt idx="6">
                  <c:v>1310</c:v>
                </c:pt>
                <c:pt idx="7">
                  <c:v>2225</c:v>
                </c:pt>
                <c:pt idx="8">
                  <c:v>3596</c:v>
                </c:pt>
                <c:pt idx="9">
                  <c:v>5589</c:v>
                </c:pt>
                <c:pt idx="10">
                  <c:v>8501</c:v>
                </c:pt>
                <c:pt idx="11">
                  <c:v>12862</c:v>
                </c:pt>
                <c:pt idx="12">
                  <c:v>19593</c:v>
                </c:pt>
                <c:pt idx="13">
                  <c:v>29088</c:v>
                </c:pt>
                <c:pt idx="14">
                  <c:v>40728</c:v>
                </c:pt>
                <c:pt idx="15">
                  <c:v>54222</c:v>
                </c:pt>
                <c:pt idx="16">
                  <c:v>68964</c:v>
                </c:pt>
                <c:pt idx="17">
                  <c:v>85021</c:v>
                </c:pt>
                <c:pt idx="18">
                  <c:v>101227</c:v>
                </c:pt>
                <c:pt idx="19">
                  <c:v>117409</c:v>
                </c:pt>
                <c:pt idx="20">
                  <c:v>133595</c:v>
                </c:pt>
                <c:pt idx="21">
                  <c:v>147522</c:v>
                </c:pt>
                <c:pt idx="22">
                  <c:v>160377</c:v>
                </c:pt>
                <c:pt idx="23">
                  <c:v>171647</c:v>
                </c:pt>
                <c:pt idx="24">
                  <c:v>181688</c:v>
                </c:pt>
                <c:pt idx="25">
                  <c:v>190052</c:v>
                </c:pt>
                <c:pt idx="26">
                  <c:v>197177</c:v>
                </c:pt>
                <c:pt idx="27">
                  <c:v>202494</c:v>
                </c:pt>
                <c:pt idx="28">
                  <c:v>205668</c:v>
                </c:pt>
                <c:pt idx="29">
                  <c:v>208035</c:v>
                </c:pt>
                <c:pt idx="30">
                  <c:v>209126</c:v>
                </c:pt>
                <c:pt idx="31">
                  <c:v>209220</c:v>
                </c:pt>
              </c:numCache>
            </c:numRef>
          </c:val>
          <c:smooth val="0"/>
          <c:extLst>
            <c:ext xmlns:c16="http://schemas.microsoft.com/office/drawing/2014/chart" uri="{C3380CC4-5D6E-409C-BE32-E72D297353CC}">
              <c16:uniqueId val="{00000025-5A70-400C-9B96-F622D3B8274B}"/>
            </c:ext>
          </c:extLst>
        </c:ser>
        <c:dLbls>
          <c:showLegendKey val="0"/>
          <c:showVal val="0"/>
          <c:showCatName val="0"/>
          <c:showSerName val="0"/>
          <c:showPercent val="0"/>
          <c:showBubbleSize val="0"/>
        </c:dLbls>
        <c:smooth val="0"/>
        <c:axId val="137368704"/>
        <c:axId val="137370240"/>
      </c:lineChart>
      <c:catAx>
        <c:axId val="13736870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37370240"/>
        <c:crosses val="autoZero"/>
        <c:auto val="1"/>
        <c:lblAlgn val="ctr"/>
        <c:lblOffset val="100"/>
        <c:tickLblSkip val="1"/>
        <c:noMultiLvlLbl val="0"/>
      </c:catAx>
      <c:valAx>
        <c:axId val="137370240"/>
        <c:scaling>
          <c:orientation val="minMax"/>
        </c:scaling>
        <c:delete val="0"/>
        <c:axPos val="l"/>
        <c:title>
          <c:tx>
            <c:rich>
              <a:bodyPr rot="-5400000" vert="horz"/>
              <a:lstStyle/>
              <a:p>
                <a:pPr>
                  <a:defRPr/>
                </a:pPr>
                <a:r>
                  <a:rPr lang="en-US" dirty="0"/>
                  <a:t>Number </a:t>
                </a:r>
              </a:p>
            </c:rich>
          </c:tx>
          <c:overlay val="0"/>
        </c:title>
        <c:numFmt formatCode="_-* #,##0_-;\-* #,##0_-;_-* &quot;-&quot;??_-;_-@_-" sourceLinked="1"/>
        <c:majorTickMark val="out"/>
        <c:minorTickMark val="none"/>
        <c:tickLblPos val="nextTo"/>
        <c:crossAx val="137368704"/>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ayout>
        <c:manualLayout>
          <c:xMode val="edge"/>
          <c:yMode val="edge"/>
          <c:x val="0.11866214086298731"/>
          <c:y val="0.86267022328730647"/>
          <c:w val="0.77696946842622638"/>
          <c:h val="6.486600859675149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2"/>
          <c:order val="0"/>
          <c:tx>
            <c:strRef>
              <c:f>'HIV Prev inDirect FSW2'!$B$5</c:f>
              <c:strCache>
                <c:ptCount val="1"/>
                <c:pt idx="0">
                  <c:v>2009</c:v>
                </c:pt>
              </c:strCache>
            </c:strRef>
          </c:tx>
          <c:spPr>
            <a:solidFill>
              <a:srgbClr val="F78E1E"/>
            </a:solidFill>
            <a:ln w="38100">
              <a:noFill/>
            </a:ln>
          </c:spPr>
          <c:invertIfNegative val="0"/>
          <c:dPt>
            <c:idx val="8"/>
            <c:invertIfNegative val="0"/>
            <c:bubble3D val="0"/>
            <c:spPr>
              <a:pattFill prst="dkUpDiag">
                <a:fgClr>
                  <a:srgbClr val="F78E1E"/>
                </a:fgClr>
                <a:bgClr>
                  <a:sysClr val="window" lastClr="FFFFFF"/>
                </a:bgClr>
              </a:pattFill>
              <a:ln w="38100">
                <a:noFill/>
              </a:ln>
            </c:spPr>
            <c:extLst>
              <c:ext xmlns:c16="http://schemas.microsoft.com/office/drawing/2014/chart" uri="{C3380CC4-5D6E-409C-BE32-E72D297353CC}">
                <c16:uniqueId val="{00000001-E5D2-48B3-82BD-C19056E70B9C}"/>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inDirect FSW2'!$A$6:$A$14</c:f>
              <c:strCache>
                <c:ptCount val="9"/>
                <c:pt idx="0">
                  <c:v>Mimika</c:v>
                </c:pt>
                <c:pt idx="1">
                  <c:v>Makassar</c:v>
                </c:pt>
                <c:pt idx="2">
                  <c:v>Tangerang</c:v>
                </c:pt>
                <c:pt idx="3">
                  <c:v>Samarinda</c:v>
                </c:pt>
                <c:pt idx="4">
                  <c:v>Yogyakarta</c:v>
                </c:pt>
                <c:pt idx="5">
                  <c:v>Bitung</c:v>
                </c:pt>
                <c:pt idx="6">
                  <c:v>Pontianak</c:v>
                </c:pt>
                <c:pt idx="7">
                  <c:v>Palembang</c:v>
                </c:pt>
                <c:pt idx="8">
                  <c:v>Indonesia</c:v>
                </c:pt>
              </c:strCache>
            </c:strRef>
          </c:cat>
          <c:val>
            <c:numRef>
              <c:f>'HIV Prev inDirect FSW2'!$B$6:$B$14</c:f>
              <c:numCache>
                <c:formatCode>General</c:formatCode>
                <c:ptCount val="9"/>
                <c:pt idx="0">
                  <c:v>4.3</c:v>
                </c:pt>
                <c:pt idx="1">
                  <c:v>4.5</c:v>
                </c:pt>
                <c:pt idx="2" formatCode="0.0">
                  <c:v>7.1</c:v>
                </c:pt>
                <c:pt idx="3">
                  <c:v>2</c:v>
                </c:pt>
                <c:pt idx="4">
                  <c:v>3.5</c:v>
                </c:pt>
                <c:pt idx="5">
                  <c:v>3.5</c:v>
                </c:pt>
                <c:pt idx="6">
                  <c:v>2</c:v>
                </c:pt>
                <c:pt idx="7">
                  <c:v>1.2</c:v>
                </c:pt>
                <c:pt idx="8">
                  <c:v>3.3</c:v>
                </c:pt>
              </c:numCache>
            </c:numRef>
          </c:val>
          <c:extLst>
            <c:ext xmlns:c16="http://schemas.microsoft.com/office/drawing/2014/chart" uri="{C3380CC4-5D6E-409C-BE32-E72D297353CC}">
              <c16:uniqueId val="{00000002-E5D2-48B3-82BD-C19056E70B9C}"/>
            </c:ext>
          </c:extLst>
        </c:ser>
        <c:ser>
          <c:idx val="0"/>
          <c:order val="1"/>
          <c:tx>
            <c:strRef>
              <c:f>'HIV Prev inDirect FSW2'!$C$5</c:f>
              <c:strCache>
                <c:ptCount val="1"/>
                <c:pt idx="0">
                  <c:v>2013</c:v>
                </c:pt>
              </c:strCache>
            </c:strRef>
          </c:tx>
          <c:spPr>
            <a:solidFill>
              <a:srgbClr val="CDC884"/>
            </a:solidFill>
            <a:ln w="38100">
              <a:noFill/>
            </a:ln>
          </c:spPr>
          <c:invertIfNegative val="0"/>
          <c:dPt>
            <c:idx val="8"/>
            <c:invertIfNegative val="0"/>
            <c:bubble3D val="0"/>
            <c:spPr>
              <a:pattFill prst="dkUpDiag">
                <a:fgClr>
                  <a:srgbClr val="CDC884"/>
                </a:fgClr>
                <a:bgClr>
                  <a:sysClr val="window" lastClr="FFFFFF"/>
                </a:bgClr>
              </a:pattFill>
              <a:ln w="38100">
                <a:noFill/>
              </a:ln>
            </c:spPr>
            <c:extLst>
              <c:ext xmlns:c16="http://schemas.microsoft.com/office/drawing/2014/chart" uri="{C3380CC4-5D6E-409C-BE32-E72D297353CC}">
                <c16:uniqueId val="{00000004-E5D2-48B3-82BD-C19056E70B9C}"/>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inDirect FSW2'!$A$6:$A$14</c:f>
              <c:strCache>
                <c:ptCount val="9"/>
                <c:pt idx="0">
                  <c:v>Mimika</c:v>
                </c:pt>
                <c:pt idx="1">
                  <c:v>Makassar</c:v>
                </c:pt>
                <c:pt idx="2">
                  <c:v>Tangerang</c:v>
                </c:pt>
                <c:pt idx="3">
                  <c:v>Samarinda</c:v>
                </c:pt>
                <c:pt idx="4">
                  <c:v>Yogyakarta</c:v>
                </c:pt>
                <c:pt idx="5">
                  <c:v>Bitung</c:v>
                </c:pt>
                <c:pt idx="6">
                  <c:v>Pontianak</c:v>
                </c:pt>
                <c:pt idx="7">
                  <c:v>Palembang</c:v>
                </c:pt>
                <c:pt idx="8">
                  <c:v>Indonesia</c:v>
                </c:pt>
              </c:strCache>
            </c:strRef>
          </c:cat>
          <c:val>
            <c:numRef>
              <c:f>'HIV Prev inDirect FSW2'!$C$6:$C$14</c:f>
              <c:numCache>
                <c:formatCode>General</c:formatCode>
                <c:ptCount val="9"/>
                <c:pt idx="0" formatCode="0.0">
                  <c:v>3.2</c:v>
                </c:pt>
                <c:pt idx="1">
                  <c:v>2</c:v>
                </c:pt>
                <c:pt idx="2" formatCode="0.0">
                  <c:v>1.6</c:v>
                </c:pt>
                <c:pt idx="3">
                  <c:v>1.6</c:v>
                </c:pt>
                <c:pt idx="4" formatCode="0.0">
                  <c:v>1.4</c:v>
                </c:pt>
                <c:pt idx="5" formatCode="0.0">
                  <c:v>1.3</c:v>
                </c:pt>
                <c:pt idx="6">
                  <c:v>1.2</c:v>
                </c:pt>
                <c:pt idx="7" formatCode="0">
                  <c:v>0</c:v>
                </c:pt>
                <c:pt idx="8" formatCode="0.0">
                  <c:v>1.5</c:v>
                </c:pt>
              </c:numCache>
            </c:numRef>
          </c:val>
          <c:extLst>
            <c:ext xmlns:c16="http://schemas.microsoft.com/office/drawing/2014/chart" uri="{C3380CC4-5D6E-409C-BE32-E72D297353CC}">
              <c16:uniqueId val="{00000005-E5D2-48B3-82BD-C19056E70B9C}"/>
            </c:ext>
          </c:extLst>
        </c:ser>
        <c:dLbls>
          <c:showLegendKey val="0"/>
          <c:showVal val="0"/>
          <c:showCatName val="0"/>
          <c:showSerName val="0"/>
          <c:showPercent val="0"/>
          <c:showBubbleSize val="0"/>
        </c:dLbls>
        <c:gapWidth val="150"/>
        <c:axId val="45669760"/>
        <c:axId val="127956096"/>
      </c:barChart>
      <c:catAx>
        <c:axId val="45669760"/>
        <c:scaling>
          <c:orientation val="minMax"/>
        </c:scaling>
        <c:delete val="0"/>
        <c:axPos val="b"/>
        <c:numFmt formatCode="General" sourceLinked="1"/>
        <c:majorTickMark val="none"/>
        <c:minorTickMark val="none"/>
        <c:tickLblPos val="nextTo"/>
        <c:crossAx val="127956096"/>
        <c:crosses val="autoZero"/>
        <c:auto val="1"/>
        <c:lblAlgn val="ctr"/>
        <c:lblOffset val="100"/>
        <c:noMultiLvlLbl val="0"/>
      </c:catAx>
      <c:valAx>
        <c:axId val="127956096"/>
        <c:scaling>
          <c:orientation val="minMax"/>
          <c:max val="10"/>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5.7320261437908498E-2"/>
              <c:y val="7.9808553342596886E-2"/>
            </c:manualLayout>
          </c:layout>
          <c:overlay val="0"/>
        </c:title>
        <c:numFmt formatCode="0" sourceLinked="0"/>
        <c:majorTickMark val="none"/>
        <c:minorTickMark val="none"/>
        <c:tickLblPos val="nextTo"/>
        <c:crossAx val="45669760"/>
        <c:crosses val="autoZero"/>
        <c:crossBetween val="between"/>
        <c:majorUnit val="2"/>
      </c:valAx>
    </c:plotArea>
    <c:legend>
      <c:legendPos val="t"/>
      <c:overlay val="0"/>
    </c:legend>
    <c:plotVisOnly val="1"/>
    <c:dispBlanksAs val="span"/>
    <c:showDLblsOverMax val="0"/>
  </c:chart>
  <c:spPr>
    <a:ln w="28575">
      <a:no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247006532942511E-2"/>
          <c:y val="3.809755129623494E-2"/>
          <c:w val="0.73195710481445297"/>
          <c:h val="0.87099729315370056"/>
        </c:manualLayout>
      </c:layout>
      <c:barChart>
        <c:barDir val="col"/>
        <c:grouping val="clustered"/>
        <c:varyColors val="0"/>
        <c:ser>
          <c:idx val="0"/>
          <c:order val="0"/>
          <c:tx>
            <c:strRef>
              <c:f>'HIV prev MSM_2007-15'!$A$4</c:f>
              <c:strCache>
                <c:ptCount val="1"/>
                <c:pt idx="0">
                  <c:v>Kota Denpasar</c:v>
                </c:pt>
              </c:strCache>
            </c:strRef>
          </c:tx>
          <c:spPr>
            <a:solidFill>
              <a:srgbClr val="00A99A"/>
            </a:solidFill>
            <a:ln>
              <a:noFill/>
            </a:ln>
            <a:effectLst/>
          </c:spPr>
          <c:invertIfNegative val="0"/>
          <c:cat>
            <c:strRef>
              <c:f>'HIV prev MSM_2007-15'!$B$2:$G$2</c:f>
              <c:strCache>
                <c:ptCount val="6"/>
                <c:pt idx="0">
                  <c:v>2007</c:v>
                </c:pt>
                <c:pt idx="1">
                  <c:v>2009</c:v>
                </c:pt>
                <c:pt idx="2">
                  <c:v>2011</c:v>
                </c:pt>
                <c:pt idx="3">
                  <c:v>2013</c:v>
                </c:pt>
                <c:pt idx="4">
                  <c:v>2015</c:v>
                </c:pt>
                <c:pt idx="5">
                  <c:v>2018-19</c:v>
                </c:pt>
              </c:strCache>
            </c:strRef>
          </c:cat>
          <c:val>
            <c:numRef>
              <c:f>'HIV prev MSM_2007-15'!$B$4:$G$4</c:f>
              <c:numCache>
                <c:formatCode>General</c:formatCode>
                <c:ptCount val="6"/>
                <c:pt idx="4" formatCode="0">
                  <c:v>36</c:v>
                </c:pt>
                <c:pt idx="5">
                  <c:v>38.1</c:v>
                </c:pt>
              </c:numCache>
            </c:numRef>
          </c:val>
          <c:extLst>
            <c:ext xmlns:c16="http://schemas.microsoft.com/office/drawing/2014/chart" uri="{C3380CC4-5D6E-409C-BE32-E72D297353CC}">
              <c16:uniqueId val="{00000000-1BF1-4E00-9D5E-628A4FFD373E}"/>
            </c:ext>
          </c:extLst>
        </c:ser>
        <c:ser>
          <c:idx val="1"/>
          <c:order val="1"/>
          <c:tx>
            <c:strRef>
              <c:f>'HIV prev MSM_2007-15'!$A$5</c:f>
              <c:strCache>
                <c:ptCount val="1"/>
                <c:pt idx="0">
                  <c:v>Kota Semarang</c:v>
                </c:pt>
              </c:strCache>
            </c:strRef>
          </c:tx>
          <c:spPr>
            <a:solidFill>
              <a:srgbClr val="F26B73"/>
            </a:solidFill>
            <a:ln>
              <a:noFill/>
            </a:ln>
            <a:effectLst/>
          </c:spPr>
          <c:invertIfNegative val="0"/>
          <c:cat>
            <c:strRef>
              <c:f>'HIV prev MSM_2007-15'!$B$2:$G$2</c:f>
              <c:strCache>
                <c:ptCount val="6"/>
                <c:pt idx="0">
                  <c:v>2007</c:v>
                </c:pt>
                <c:pt idx="1">
                  <c:v>2009</c:v>
                </c:pt>
                <c:pt idx="2">
                  <c:v>2011</c:v>
                </c:pt>
                <c:pt idx="3">
                  <c:v>2013</c:v>
                </c:pt>
                <c:pt idx="4">
                  <c:v>2015</c:v>
                </c:pt>
                <c:pt idx="5">
                  <c:v>2018-19</c:v>
                </c:pt>
              </c:strCache>
            </c:strRef>
          </c:cat>
          <c:val>
            <c:numRef>
              <c:f>'HIV prev MSM_2007-15'!$B$5:$G$5</c:f>
              <c:numCache>
                <c:formatCode>General</c:formatCode>
                <c:ptCount val="6"/>
                <c:pt idx="2" formatCode="0.0">
                  <c:v>2.4</c:v>
                </c:pt>
                <c:pt idx="4" formatCode="0.0">
                  <c:v>19.11</c:v>
                </c:pt>
              </c:numCache>
            </c:numRef>
          </c:val>
          <c:extLst>
            <c:ext xmlns:c16="http://schemas.microsoft.com/office/drawing/2014/chart" uri="{C3380CC4-5D6E-409C-BE32-E72D297353CC}">
              <c16:uniqueId val="{00000001-1BF1-4E00-9D5E-628A4FFD373E}"/>
            </c:ext>
          </c:extLst>
        </c:ser>
        <c:ser>
          <c:idx val="2"/>
          <c:order val="2"/>
          <c:tx>
            <c:strRef>
              <c:f>'HIV prev MSM_2007-15'!$A$6</c:f>
              <c:strCache>
                <c:ptCount val="1"/>
                <c:pt idx="0">
                  <c:v>DKI Jakarta</c:v>
                </c:pt>
              </c:strCache>
            </c:strRef>
          </c:tx>
          <c:spPr>
            <a:solidFill>
              <a:srgbClr val="CDC884"/>
            </a:solidFill>
            <a:ln>
              <a:noFill/>
            </a:ln>
            <a:effectLst/>
          </c:spPr>
          <c:invertIfNegative val="0"/>
          <c:cat>
            <c:strRef>
              <c:f>'HIV prev MSM_2007-15'!$B$2:$G$2</c:f>
              <c:strCache>
                <c:ptCount val="6"/>
                <c:pt idx="0">
                  <c:v>2007</c:v>
                </c:pt>
                <c:pt idx="1">
                  <c:v>2009</c:v>
                </c:pt>
                <c:pt idx="2">
                  <c:v>2011</c:v>
                </c:pt>
                <c:pt idx="3">
                  <c:v>2013</c:v>
                </c:pt>
                <c:pt idx="4">
                  <c:v>2015</c:v>
                </c:pt>
                <c:pt idx="5">
                  <c:v>2018-19</c:v>
                </c:pt>
              </c:strCache>
            </c:strRef>
          </c:cat>
          <c:val>
            <c:numRef>
              <c:f>'HIV prev MSM_2007-15'!$B$6:$G$6</c:f>
              <c:numCache>
                <c:formatCode>General</c:formatCode>
                <c:ptCount val="6"/>
                <c:pt idx="0" formatCode="0">
                  <c:v>8</c:v>
                </c:pt>
                <c:pt idx="2" formatCode="0.0">
                  <c:v>17.2</c:v>
                </c:pt>
                <c:pt idx="4" formatCode="0">
                  <c:v>32</c:v>
                </c:pt>
              </c:numCache>
            </c:numRef>
          </c:val>
          <c:extLst>
            <c:ext xmlns:c16="http://schemas.microsoft.com/office/drawing/2014/chart" uri="{C3380CC4-5D6E-409C-BE32-E72D297353CC}">
              <c16:uniqueId val="{00000002-1BF1-4E00-9D5E-628A4FFD373E}"/>
            </c:ext>
          </c:extLst>
        </c:ser>
        <c:ser>
          <c:idx val="3"/>
          <c:order val="3"/>
          <c:tx>
            <c:strRef>
              <c:f>'HIV prev MSM_2007-15'!$A$7</c:f>
              <c:strCache>
                <c:ptCount val="1"/>
                <c:pt idx="0">
                  <c:v>Kota Malang</c:v>
                </c:pt>
              </c:strCache>
            </c:strRef>
          </c:tx>
          <c:spPr>
            <a:solidFill>
              <a:srgbClr val="00AEEF"/>
            </a:solidFill>
            <a:ln>
              <a:noFill/>
            </a:ln>
            <a:effectLst/>
          </c:spPr>
          <c:invertIfNegative val="0"/>
          <c:cat>
            <c:strRef>
              <c:f>'HIV prev MSM_2007-15'!$B$2:$G$2</c:f>
              <c:strCache>
                <c:ptCount val="6"/>
                <c:pt idx="0">
                  <c:v>2007</c:v>
                </c:pt>
                <c:pt idx="1">
                  <c:v>2009</c:v>
                </c:pt>
                <c:pt idx="2">
                  <c:v>2011</c:v>
                </c:pt>
                <c:pt idx="3">
                  <c:v>2013</c:v>
                </c:pt>
                <c:pt idx="4">
                  <c:v>2015</c:v>
                </c:pt>
                <c:pt idx="5">
                  <c:v>2018-19</c:v>
                </c:pt>
              </c:strCache>
            </c:strRef>
          </c:cat>
          <c:val>
            <c:numRef>
              <c:f>'HIV prev MSM_2007-15'!$B$7:$G$7</c:f>
              <c:numCache>
                <c:formatCode>General</c:formatCode>
                <c:ptCount val="6"/>
                <c:pt idx="2" formatCode="0.0">
                  <c:v>2.52</c:v>
                </c:pt>
                <c:pt idx="4" formatCode="0.0">
                  <c:v>13.2</c:v>
                </c:pt>
              </c:numCache>
            </c:numRef>
          </c:val>
          <c:extLst>
            <c:ext xmlns:c16="http://schemas.microsoft.com/office/drawing/2014/chart" uri="{C3380CC4-5D6E-409C-BE32-E72D297353CC}">
              <c16:uniqueId val="{00000003-1BF1-4E00-9D5E-628A4FFD373E}"/>
            </c:ext>
          </c:extLst>
        </c:ser>
        <c:ser>
          <c:idx val="4"/>
          <c:order val="4"/>
          <c:tx>
            <c:strRef>
              <c:f>'HIV prev MSM_2007-15'!$A$8</c:f>
              <c:strCache>
                <c:ptCount val="1"/>
                <c:pt idx="0">
                  <c:v>Kota Surabaya</c:v>
                </c:pt>
              </c:strCache>
            </c:strRef>
          </c:tx>
          <c:spPr>
            <a:solidFill>
              <a:srgbClr val="F78E1E"/>
            </a:solidFill>
            <a:ln>
              <a:noFill/>
            </a:ln>
            <a:effectLst/>
          </c:spPr>
          <c:invertIfNegative val="0"/>
          <c:cat>
            <c:strRef>
              <c:f>'HIV prev MSM_2007-15'!$B$2:$G$2</c:f>
              <c:strCache>
                <c:ptCount val="6"/>
                <c:pt idx="0">
                  <c:v>2007</c:v>
                </c:pt>
                <c:pt idx="1">
                  <c:v>2009</c:v>
                </c:pt>
                <c:pt idx="2">
                  <c:v>2011</c:v>
                </c:pt>
                <c:pt idx="3">
                  <c:v>2013</c:v>
                </c:pt>
                <c:pt idx="4">
                  <c:v>2015</c:v>
                </c:pt>
                <c:pt idx="5">
                  <c:v>2018-19</c:v>
                </c:pt>
              </c:strCache>
            </c:strRef>
          </c:cat>
          <c:val>
            <c:numRef>
              <c:f>'HIV prev MSM_2007-15'!$B$8:$G$8</c:f>
              <c:numCache>
                <c:formatCode>General</c:formatCode>
                <c:ptCount val="6"/>
                <c:pt idx="0" formatCode="0.0">
                  <c:v>6</c:v>
                </c:pt>
                <c:pt idx="2" formatCode="0.0">
                  <c:v>9.6</c:v>
                </c:pt>
                <c:pt idx="4" formatCode="0.0">
                  <c:v>26.4</c:v>
                </c:pt>
              </c:numCache>
            </c:numRef>
          </c:val>
          <c:extLst>
            <c:ext xmlns:c16="http://schemas.microsoft.com/office/drawing/2014/chart" uri="{C3380CC4-5D6E-409C-BE32-E72D297353CC}">
              <c16:uniqueId val="{00000004-1BF1-4E00-9D5E-628A4FFD373E}"/>
            </c:ext>
          </c:extLst>
        </c:ser>
        <c:ser>
          <c:idx val="5"/>
          <c:order val="5"/>
          <c:tx>
            <c:strRef>
              <c:f>'HIV prev MSM_2007-15'!$A$9</c:f>
              <c:strCache>
                <c:ptCount val="1"/>
                <c:pt idx="0">
                  <c:v>Kota Bandung</c:v>
                </c:pt>
              </c:strCache>
            </c:strRef>
          </c:tx>
          <c:spPr>
            <a:solidFill>
              <a:srgbClr val="E31837"/>
            </a:solidFill>
            <a:ln>
              <a:noFill/>
            </a:ln>
            <a:effectLst/>
          </c:spPr>
          <c:invertIfNegative val="0"/>
          <c:cat>
            <c:strRef>
              <c:f>'HIV prev MSM_2007-15'!$B$2:$G$2</c:f>
              <c:strCache>
                <c:ptCount val="6"/>
                <c:pt idx="0">
                  <c:v>2007</c:v>
                </c:pt>
                <c:pt idx="1">
                  <c:v>2009</c:v>
                </c:pt>
                <c:pt idx="2">
                  <c:v>2011</c:v>
                </c:pt>
                <c:pt idx="3">
                  <c:v>2013</c:v>
                </c:pt>
                <c:pt idx="4">
                  <c:v>2015</c:v>
                </c:pt>
                <c:pt idx="5">
                  <c:v>2018-19</c:v>
                </c:pt>
              </c:strCache>
            </c:strRef>
          </c:cat>
          <c:val>
            <c:numRef>
              <c:f>'HIV prev MSM_2007-15'!$B$9:$G$9</c:f>
              <c:numCache>
                <c:formatCode>General</c:formatCode>
                <c:ptCount val="6"/>
                <c:pt idx="0" formatCode="0">
                  <c:v>2</c:v>
                </c:pt>
                <c:pt idx="2" formatCode="0.0">
                  <c:v>10.4</c:v>
                </c:pt>
                <c:pt idx="4" formatCode="0">
                  <c:v>28</c:v>
                </c:pt>
              </c:numCache>
            </c:numRef>
          </c:val>
          <c:extLst>
            <c:ext xmlns:c16="http://schemas.microsoft.com/office/drawing/2014/chart" uri="{C3380CC4-5D6E-409C-BE32-E72D297353CC}">
              <c16:uniqueId val="{00000005-1BF1-4E00-9D5E-628A4FFD373E}"/>
            </c:ext>
          </c:extLst>
        </c:ser>
        <c:ser>
          <c:idx val="6"/>
          <c:order val="6"/>
          <c:tx>
            <c:strRef>
              <c:f>'HIV prev MSM_2007-15'!$A$10</c:f>
              <c:strCache>
                <c:ptCount val="1"/>
                <c:pt idx="0">
                  <c:v>Indonesia</c:v>
                </c:pt>
              </c:strCache>
            </c:strRef>
          </c:tx>
          <c:spPr>
            <a:solidFill>
              <a:srgbClr val="7030A0"/>
            </a:solidFill>
            <a:ln>
              <a:noFill/>
            </a:ln>
            <a:effectLst/>
          </c:spPr>
          <c:invertIfNegative val="0"/>
          <c:cat>
            <c:strRef>
              <c:f>'HIV prev MSM_2007-15'!$B$2:$G$2</c:f>
              <c:strCache>
                <c:ptCount val="6"/>
                <c:pt idx="0">
                  <c:v>2007</c:v>
                </c:pt>
                <c:pt idx="1">
                  <c:v>2009</c:v>
                </c:pt>
                <c:pt idx="2">
                  <c:v>2011</c:v>
                </c:pt>
                <c:pt idx="3">
                  <c:v>2013</c:v>
                </c:pt>
                <c:pt idx="4">
                  <c:v>2015</c:v>
                </c:pt>
                <c:pt idx="5">
                  <c:v>2018-19</c:v>
                </c:pt>
              </c:strCache>
            </c:strRef>
          </c:cat>
          <c:val>
            <c:numRef>
              <c:f>'HIV prev MSM_2007-15'!$B$10:$G$10</c:f>
              <c:numCache>
                <c:formatCode>General</c:formatCode>
                <c:ptCount val="6"/>
                <c:pt idx="1">
                  <c:v>6.5</c:v>
                </c:pt>
                <c:pt idx="3" formatCode="0.0">
                  <c:v>12.8</c:v>
                </c:pt>
                <c:pt idx="5" formatCode="0.0">
                  <c:v>17.899999999999999</c:v>
                </c:pt>
              </c:numCache>
            </c:numRef>
          </c:val>
          <c:extLst>
            <c:ext xmlns:c16="http://schemas.microsoft.com/office/drawing/2014/chart" uri="{C3380CC4-5D6E-409C-BE32-E72D297353CC}">
              <c16:uniqueId val="{00000006-1BF1-4E00-9D5E-628A4FFD373E}"/>
            </c:ext>
          </c:extLst>
        </c:ser>
        <c:ser>
          <c:idx val="7"/>
          <c:order val="7"/>
          <c:tx>
            <c:strRef>
              <c:f>'HIV prev MSM_2007-15'!$A$11</c:f>
              <c:strCache>
                <c:ptCount val="1"/>
                <c:pt idx="0">
                  <c:v>Makassar</c:v>
                </c:pt>
              </c:strCache>
            </c:strRef>
          </c:tx>
          <c:spPr>
            <a:solidFill>
              <a:srgbClr val="78A7B7"/>
            </a:solidFill>
            <a:ln>
              <a:noFill/>
            </a:ln>
            <a:effectLst/>
          </c:spPr>
          <c:invertIfNegative val="0"/>
          <c:cat>
            <c:strRef>
              <c:f>'HIV prev MSM_2007-15'!$B$2:$G$2</c:f>
              <c:strCache>
                <c:ptCount val="6"/>
                <c:pt idx="0">
                  <c:v>2007</c:v>
                </c:pt>
                <c:pt idx="1">
                  <c:v>2009</c:v>
                </c:pt>
                <c:pt idx="2">
                  <c:v>2011</c:v>
                </c:pt>
                <c:pt idx="3">
                  <c:v>2013</c:v>
                </c:pt>
                <c:pt idx="4">
                  <c:v>2015</c:v>
                </c:pt>
                <c:pt idx="5">
                  <c:v>2018-19</c:v>
                </c:pt>
              </c:strCache>
            </c:strRef>
          </c:cat>
          <c:val>
            <c:numRef>
              <c:f>'HIV prev MSM_2007-15'!$B$11:$G$11</c:f>
              <c:numCache>
                <c:formatCode>General</c:formatCode>
                <c:ptCount val="6"/>
                <c:pt idx="1">
                  <c:v>3</c:v>
                </c:pt>
                <c:pt idx="3" formatCode="0.0">
                  <c:v>1.6</c:v>
                </c:pt>
              </c:numCache>
            </c:numRef>
          </c:val>
          <c:extLst>
            <c:ext xmlns:c16="http://schemas.microsoft.com/office/drawing/2014/chart" uri="{C3380CC4-5D6E-409C-BE32-E72D297353CC}">
              <c16:uniqueId val="{00000007-1BF1-4E00-9D5E-628A4FFD373E}"/>
            </c:ext>
          </c:extLst>
        </c:ser>
        <c:ser>
          <c:idx val="8"/>
          <c:order val="8"/>
          <c:tx>
            <c:strRef>
              <c:f>'HIV prev MSM_2007-15'!$A$12</c:f>
              <c:strCache>
                <c:ptCount val="1"/>
                <c:pt idx="0">
                  <c:v>Tangerang</c:v>
                </c:pt>
              </c:strCache>
            </c:strRef>
          </c:tx>
          <c:spPr>
            <a:solidFill>
              <a:schemeClr val="accent3">
                <a:lumMod val="60000"/>
              </a:schemeClr>
            </a:solidFill>
            <a:ln>
              <a:noFill/>
            </a:ln>
            <a:effectLst/>
          </c:spPr>
          <c:invertIfNegative val="0"/>
          <c:cat>
            <c:strRef>
              <c:f>'HIV prev MSM_2007-15'!$B$2:$G$2</c:f>
              <c:strCache>
                <c:ptCount val="6"/>
                <c:pt idx="0">
                  <c:v>2007</c:v>
                </c:pt>
                <c:pt idx="1">
                  <c:v>2009</c:v>
                </c:pt>
                <c:pt idx="2">
                  <c:v>2011</c:v>
                </c:pt>
                <c:pt idx="3">
                  <c:v>2013</c:v>
                </c:pt>
                <c:pt idx="4">
                  <c:v>2015</c:v>
                </c:pt>
                <c:pt idx="5">
                  <c:v>2018-19</c:v>
                </c:pt>
              </c:strCache>
            </c:strRef>
          </c:cat>
          <c:val>
            <c:numRef>
              <c:f>'HIV prev MSM_2007-15'!$B$12:$G$12</c:f>
              <c:numCache>
                <c:formatCode>General</c:formatCode>
                <c:ptCount val="6"/>
                <c:pt idx="1">
                  <c:v>9</c:v>
                </c:pt>
                <c:pt idx="3" formatCode="0.0">
                  <c:v>18.8</c:v>
                </c:pt>
                <c:pt idx="5" formatCode="0.0">
                  <c:v>11.2</c:v>
                </c:pt>
              </c:numCache>
            </c:numRef>
          </c:val>
          <c:extLst>
            <c:ext xmlns:c16="http://schemas.microsoft.com/office/drawing/2014/chart" uri="{C3380CC4-5D6E-409C-BE32-E72D297353CC}">
              <c16:uniqueId val="{00000008-1BF1-4E00-9D5E-628A4FFD373E}"/>
            </c:ext>
          </c:extLst>
        </c:ser>
        <c:ser>
          <c:idx val="9"/>
          <c:order val="9"/>
          <c:tx>
            <c:strRef>
              <c:f>'HIV prev MSM_2007-15'!$A$13</c:f>
              <c:strCache>
                <c:ptCount val="1"/>
                <c:pt idx="0">
                  <c:v>Yogyakarta</c:v>
                </c:pt>
              </c:strCache>
            </c:strRef>
          </c:tx>
          <c:spPr>
            <a:solidFill>
              <a:srgbClr val="EC008C"/>
            </a:solidFill>
            <a:ln>
              <a:noFill/>
            </a:ln>
            <a:effectLst/>
          </c:spPr>
          <c:invertIfNegative val="0"/>
          <c:cat>
            <c:strRef>
              <c:f>'HIV prev MSM_2007-15'!$B$2:$G$2</c:f>
              <c:strCache>
                <c:ptCount val="6"/>
                <c:pt idx="0">
                  <c:v>2007</c:v>
                </c:pt>
                <c:pt idx="1">
                  <c:v>2009</c:v>
                </c:pt>
                <c:pt idx="2">
                  <c:v>2011</c:v>
                </c:pt>
                <c:pt idx="3">
                  <c:v>2013</c:v>
                </c:pt>
                <c:pt idx="4">
                  <c:v>2015</c:v>
                </c:pt>
                <c:pt idx="5">
                  <c:v>2018-19</c:v>
                </c:pt>
              </c:strCache>
            </c:strRef>
          </c:cat>
          <c:val>
            <c:numRef>
              <c:f>'HIV prev MSM_2007-15'!$B$13:$G$13</c:f>
              <c:numCache>
                <c:formatCode>General</c:formatCode>
                <c:ptCount val="6"/>
                <c:pt idx="1">
                  <c:v>7</c:v>
                </c:pt>
                <c:pt idx="3" formatCode="0.0">
                  <c:v>20.3</c:v>
                </c:pt>
                <c:pt idx="5" formatCode="0.0">
                  <c:v>27.7</c:v>
                </c:pt>
              </c:numCache>
            </c:numRef>
          </c:val>
          <c:extLst>
            <c:ext xmlns:c16="http://schemas.microsoft.com/office/drawing/2014/chart" uri="{C3380CC4-5D6E-409C-BE32-E72D297353CC}">
              <c16:uniqueId val="{00000009-1BF1-4E00-9D5E-628A4FFD373E}"/>
            </c:ext>
          </c:extLst>
        </c:ser>
        <c:dLbls>
          <c:showLegendKey val="0"/>
          <c:showVal val="0"/>
          <c:showCatName val="0"/>
          <c:showSerName val="0"/>
          <c:showPercent val="0"/>
          <c:showBubbleSize val="0"/>
        </c:dLbls>
        <c:gapWidth val="219"/>
        <c:axId val="587699984"/>
        <c:axId val="587719120"/>
      </c:barChart>
      <c:catAx>
        <c:axId val="587699984"/>
        <c:scaling>
          <c:orientation val="minMax"/>
        </c:scaling>
        <c:delete val="0"/>
        <c:axPos val="b"/>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87719120"/>
        <c:crosses val="autoZero"/>
        <c:auto val="1"/>
        <c:lblAlgn val="ctr"/>
        <c:lblOffset val="100"/>
        <c:noMultiLvlLbl val="0"/>
      </c:catAx>
      <c:valAx>
        <c:axId val="587719120"/>
        <c:scaling>
          <c:orientation val="minMax"/>
        </c:scaling>
        <c:delete val="0"/>
        <c:axPos val="l"/>
        <c:majorGridlines>
          <c:spPr>
            <a:ln w="9525" cap="flat" cmpd="sng" algn="ctr">
              <a:solidFill>
                <a:schemeClr val="tx1">
                  <a:lumMod val="15000"/>
                  <a:lumOff val="85000"/>
                </a:schemeClr>
              </a:solidFill>
              <a:prstDash val="dash"/>
              <a:round/>
            </a:ln>
            <a:effectLst/>
          </c:spPr>
        </c:majorGridlines>
        <c:title>
          <c:tx>
            <c:rich>
              <a:bodyPr rot="0" spcFirstLastPara="1" vertOverflow="ellipsis"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7.7983409008180592E-4"/>
              <c:y val="7.4244057948225518E-3"/>
            </c:manualLayout>
          </c:layout>
          <c:overlay val="0"/>
          <c:spPr>
            <a:noFill/>
            <a:ln>
              <a:noFill/>
            </a:ln>
            <a:effectLst/>
          </c:spPr>
          <c:txPr>
            <a:bodyPr rot="0" spcFirstLastPara="1" vertOverflow="ellipsis"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87699984"/>
        <c:crosses val="autoZero"/>
        <c:crossBetween val="between"/>
        <c:majorUnit val="10"/>
      </c:valAx>
      <c:spPr>
        <a:noFill/>
        <a:ln>
          <a:noFill/>
        </a:ln>
        <a:effectLst/>
      </c:spPr>
    </c:plotArea>
    <c:legend>
      <c:legendPos val="r"/>
      <c:layout>
        <c:manualLayout>
          <c:xMode val="edge"/>
          <c:yMode val="edge"/>
          <c:x val="0.81709082897484531"/>
          <c:y val="6.4885221105913313E-2"/>
          <c:w val="0.1780429909764929"/>
          <c:h val="0.85537091843706758"/>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'HIV prev MSM_2007-15'!$B$35</c:f>
              <c:strCache>
                <c:ptCount val="1"/>
                <c:pt idx="0">
                  <c:v>2013</c:v>
                </c:pt>
              </c:strCache>
            </c:strRef>
          </c:tx>
          <c:spPr>
            <a:solidFill>
              <a:srgbClr val="CDC884"/>
            </a:solidFill>
            <a:ln>
              <a:noFill/>
            </a:ln>
            <a:effectLst/>
          </c:spPr>
          <c:invertIfNegative val="0"/>
          <c:dPt>
            <c:idx val="0"/>
            <c:invertIfNegative val="0"/>
            <c:bubble3D val="0"/>
            <c:extLst>
              <c:ext xmlns:c16="http://schemas.microsoft.com/office/drawing/2014/chart" uri="{C3380CC4-5D6E-409C-BE32-E72D297353CC}">
                <c16:uniqueId val="{00000000-CEBD-493C-8736-5F055AB4F837}"/>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 MSM_2007-15'!$A$36:$A$45</c:f>
              <c:strCache>
                <c:ptCount val="10"/>
                <c:pt idx="0">
                  <c:v>Makassar</c:v>
                </c:pt>
                <c:pt idx="1">
                  <c:v>Tangerang</c:v>
                </c:pt>
                <c:pt idx="2">
                  <c:v>Kota Malang</c:v>
                </c:pt>
                <c:pt idx="3">
                  <c:v>Indonesia</c:v>
                </c:pt>
                <c:pt idx="4">
                  <c:v>Kota Semarang</c:v>
                </c:pt>
                <c:pt idx="5">
                  <c:v>Kota Surabaya</c:v>
                </c:pt>
                <c:pt idx="6">
                  <c:v>Yogyakarta</c:v>
                </c:pt>
                <c:pt idx="7">
                  <c:v>Kota Bandung</c:v>
                </c:pt>
                <c:pt idx="8">
                  <c:v>DKI Jakarta</c:v>
                </c:pt>
                <c:pt idx="9">
                  <c:v>Kota Denpasar</c:v>
                </c:pt>
              </c:strCache>
            </c:strRef>
          </c:cat>
          <c:val>
            <c:numRef>
              <c:f>'HIV prev MSM_2007-15'!$B$36:$B$45</c:f>
              <c:numCache>
                <c:formatCode>General</c:formatCode>
                <c:ptCount val="10"/>
                <c:pt idx="0" formatCode="0.0">
                  <c:v>1.6</c:v>
                </c:pt>
              </c:numCache>
            </c:numRef>
          </c:val>
          <c:extLst>
            <c:ext xmlns:c16="http://schemas.microsoft.com/office/drawing/2014/chart" uri="{C3380CC4-5D6E-409C-BE32-E72D297353CC}">
              <c16:uniqueId val="{00000001-CEBD-493C-8736-5F055AB4F837}"/>
            </c:ext>
          </c:extLst>
        </c:ser>
        <c:ser>
          <c:idx val="1"/>
          <c:order val="1"/>
          <c:tx>
            <c:strRef>
              <c:f>'HIV prev MSM_2007-15'!$C$35</c:f>
              <c:strCache>
                <c:ptCount val="1"/>
                <c:pt idx="0">
                  <c:v>2015</c:v>
                </c:pt>
              </c:strCache>
            </c:strRef>
          </c:tx>
          <c:spPr>
            <a:solidFill>
              <a:srgbClr val="F26B73"/>
            </a:solidFill>
            <a:ln>
              <a:noFill/>
            </a:ln>
            <a:effectLst/>
          </c:spPr>
          <c:invertIfNegative val="0"/>
          <c:dPt>
            <c:idx val="0"/>
            <c:invertIfNegative val="0"/>
            <c:bubble3D val="0"/>
            <c:spPr>
              <a:pattFill prst="dkUpDiag">
                <a:fgClr>
                  <a:srgbClr val="F26B73"/>
                </a:fgClr>
                <a:bgClr>
                  <a:sysClr val="window" lastClr="FFFFFF"/>
                </a:bgClr>
              </a:pattFill>
              <a:ln>
                <a:noFill/>
              </a:ln>
              <a:effectLst/>
            </c:spPr>
            <c:extLst>
              <c:ext xmlns:c16="http://schemas.microsoft.com/office/drawing/2014/chart" uri="{C3380CC4-5D6E-409C-BE32-E72D297353CC}">
                <c16:uniqueId val="{00000003-CEBD-493C-8736-5F055AB4F837}"/>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 MSM_2007-15'!$A$36:$A$45</c:f>
              <c:strCache>
                <c:ptCount val="10"/>
                <c:pt idx="0">
                  <c:v>Makassar</c:v>
                </c:pt>
                <c:pt idx="1">
                  <c:v>Tangerang</c:v>
                </c:pt>
                <c:pt idx="2">
                  <c:v>Kota Malang</c:v>
                </c:pt>
                <c:pt idx="3">
                  <c:v>Indonesia</c:v>
                </c:pt>
                <c:pt idx="4">
                  <c:v>Kota Semarang</c:v>
                </c:pt>
                <c:pt idx="5">
                  <c:v>Kota Surabaya</c:v>
                </c:pt>
                <c:pt idx="6">
                  <c:v>Yogyakarta</c:v>
                </c:pt>
                <c:pt idx="7">
                  <c:v>Kota Bandung</c:v>
                </c:pt>
                <c:pt idx="8">
                  <c:v>DKI Jakarta</c:v>
                </c:pt>
                <c:pt idx="9">
                  <c:v>Kota Denpasar</c:v>
                </c:pt>
              </c:strCache>
            </c:strRef>
          </c:cat>
          <c:val>
            <c:numRef>
              <c:f>'HIV prev MSM_2007-15'!$C$36:$C$45</c:f>
              <c:numCache>
                <c:formatCode>General</c:formatCode>
                <c:ptCount val="10"/>
                <c:pt idx="2" formatCode="0.0">
                  <c:v>13.2</c:v>
                </c:pt>
                <c:pt idx="4" formatCode="0.0">
                  <c:v>19.11</c:v>
                </c:pt>
                <c:pt idx="5" formatCode="0.0">
                  <c:v>26.4</c:v>
                </c:pt>
                <c:pt idx="7" formatCode="0">
                  <c:v>28</c:v>
                </c:pt>
                <c:pt idx="8" formatCode="0">
                  <c:v>32</c:v>
                </c:pt>
              </c:numCache>
            </c:numRef>
          </c:val>
          <c:extLst>
            <c:ext xmlns:c16="http://schemas.microsoft.com/office/drawing/2014/chart" uri="{C3380CC4-5D6E-409C-BE32-E72D297353CC}">
              <c16:uniqueId val="{00000004-CEBD-493C-8736-5F055AB4F837}"/>
            </c:ext>
          </c:extLst>
        </c:ser>
        <c:ser>
          <c:idx val="2"/>
          <c:order val="2"/>
          <c:tx>
            <c:strRef>
              <c:f>'HIV prev MSM_2007-15'!$D$35</c:f>
              <c:strCache>
                <c:ptCount val="1"/>
                <c:pt idx="0">
                  <c:v>2018-19</c:v>
                </c:pt>
              </c:strCache>
            </c:strRef>
          </c:tx>
          <c:spPr>
            <a:solidFill>
              <a:srgbClr val="00A99A"/>
            </a:solidFill>
            <a:ln>
              <a:noFill/>
            </a:ln>
          </c:spPr>
          <c:invertIfNegative val="0"/>
          <c:dPt>
            <c:idx val="0"/>
            <c:invertIfNegative val="0"/>
            <c:bubble3D val="0"/>
            <c:extLst>
              <c:ext xmlns:c16="http://schemas.microsoft.com/office/drawing/2014/chart" uri="{C3380CC4-5D6E-409C-BE32-E72D297353CC}">
                <c16:uniqueId val="{00000005-CEBD-493C-8736-5F055AB4F837}"/>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 MSM_2007-15'!$A$36:$A$45</c:f>
              <c:strCache>
                <c:ptCount val="10"/>
                <c:pt idx="0">
                  <c:v>Makassar</c:v>
                </c:pt>
                <c:pt idx="1">
                  <c:v>Tangerang</c:v>
                </c:pt>
                <c:pt idx="2">
                  <c:v>Kota Malang</c:v>
                </c:pt>
                <c:pt idx="3">
                  <c:v>Indonesia</c:v>
                </c:pt>
                <c:pt idx="4">
                  <c:v>Kota Semarang</c:v>
                </c:pt>
                <c:pt idx="5">
                  <c:v>Kota Surabaya</c:v>
                </c:pt>
                <c:pt idx="6">
                  <c:v>Yogyakarta</c:v>
                </c:pt>
                <c:pt idx="7">
                  <c:v>Kota Bandung</c:v>
                </c:pt>
                <c:pt idx="8">
                  <c:v>DKI Jakarta</c:v>
                </c:pt>
                <c:pt idx="9">
                  <c:v>Kota Denpasar</c:v>
                </c:pt>
              </c:strCache>
            </c:strRef>
          </c:cat>
          <c:val>
            <c:numRef>
              <c:f>'HIV prev MSM_2007-15'!$D$36:$D$45</c:f>
              <c:numCache>
                <c:formatCode>0.0</c:formatCode>
                <c:ptCount val="10"/>
                <c:pt idx="1">
                  <c:v>11.2</c:v>
                </c:pt>
                <c:pt idx="3">
                  <c:v>17.899999999999999</c:v>
                </c:pt>
                <c:pt idx="6">
                  <c:v>27.7</c:v>
                </c:pt>
                <c:pt idx="9" formatCode="General">
                  <c:v>38.1</c:v>
                </c:pt>
              </c:numCache>
            </c:numRef>
          </c:val>
          <c:extLst>
            <c:ext xmlns:c16="http://schemas.microsoft.com/office/drawing/2014/chart" uri="{C3380CC4-5D6E-409C-BE32-E72D297353CC}">
              <c16:uniqueId val="{00000006-CEBD-493C-8736-5F055AB4F837}"/>
            </c:ext>
          </c:extLst>
        </c:ser>
        <c:dLbls>
          <c:showLegendKey val="0"/>
          <c:showVal val="0"/>
          <c:showCatName val="0"/>
          <c:showSerName val="0"/>
          <c:showPercent val="0"/>
          <c:showBubbleSize val="0"/>
        </c:dLbls>
        <c:gapWidth val="60"/>
        <c:overlap val="100"/>
        <c:axId val="171582208"/>
        <c:axId val="171583744"/>
      </c:barChart>
      <c:catAx>
        <c:axId val="171582208"/>
        <c:scaling>
          <c:orientation val="minMax"/>
        </c:scaling>
        <c:delete val="0"/>
        <c:axPos val="b"/>
        <c:numFmt formatCode="General" sourceLinked="1"/>
        <c:majorTickMark val="out"/>
        <c:minorTickMark val="none"/>
        <c:tickLblPos val="nextTo"/>
        <c:spPr>
          <a:noFill/>
          <a:ln w="12700" cap="flat" cmpd="sng" algn="ctr">
            <a:solidFill>
              <a:sysClr val="windowText" lastClr="000000">
                <a:lumMod val="50000"/>
                <a:lumOff val="50000"/>
              </a:sys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1583744"/>
        <c:crosses val="autoZero"/>
        <c:auto val="1"/>
        <c:lblAlgn val="ctr"/>
        <c:lblOffset val="100"/>
        <c:noMultiLvlLbl val="0"/>
      </c:catAx>
      <c:valAx>
        <c:axId val="171583744"/>
        <c:scaling>
          <c:orientation val="minMax"/>
          <c:max val="40"/>
          <c:min val="0"/>
        </c:scaling>
        <c:delete val="0"/>
        <c:axPos val="l"/>
        <c:title>
          <c:tx>
            <c:rich>
              <a:bodyPr rot="0" vert="horz"/>
              <a:lstStyle/>
              <a:p>
                <a:pPr>
                  <a:defRPr/>
                </a:pPr>
                <a:r>
                  <a:rPr lang="en-US"/>
                  <a:t>%</a:t>
                </a:r>
              </a:p>
            </c:rich>
          </c:tx>
          <c:layout>
            <c:manualLayout>
              <c:xMode val="edge"/>
              <c:yMode val="edge"/>
              <c:x val="1.8422567645365574E-2"/>
              <c:y val="0.12454764870208922"/>
            </c:manualLayout>
          </c:layout>
          <c:overlay val="0"/>
        </c:title>
        <c:numFmt formatCode="0" sourceLinked="0"/>
        <c:majorTickMark val="out"/>
        <c:minorTickMark val="none"/>
        <c:tickLblPos val="nextTo"/>
        <c:spPr>
          <a:noFill/>
          <a:ln w="12700">
            <a:solidFill>
              <a:sysClr val="windowText" lastClr="000000">
                <a:lumMod val="50000"/>
                <a:lumOff val="50000"/>
              </a:sys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1582208"/>
        <c:crosses val="autoZero"/>
        <c:crossBetween val="between"/>
        <c:majorUnit val="10"/>
      </c:valAx>
      <c:spPr>
        <a:noFill/>
        <a:ln>
          <a:noFill/>
        </a:ln>
        <a:effectLst/>
      </c:spPr>
    </c:plotArea>
    <c:legend>
      <c:legendPos val="t"/>
      <c:overlay val="0"/>
    </c:legend>
    <c:plotVisOnly val="1"/>
    <c:dispBlanksAs val="gap"/>
    <c:showDLblsOverMax val="0"/>
  </c:chart>
  <c:spPr>
    <a:no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'HIV prev PWID_2007-15'!$A$4</c:f>
              <c:strCache>
                <c:ptCount val="1"/>
                <c:pt idx="0">
                  <c:v>Kota Medan</c:v>
                </c:pt>
              </c:strCache>
            </c:strRef>
          </c:tx>
          <c:spPr>
            <a:solidFill>
              <a:srgbClr val="00A99A"/>
            </a:solidFill>
            <a:ln>
              <a:noFill/>
            </a:ln>
            <a:effectLst/>
          </c:spPr>
          <c:invertIfNegative val="0"/>
          <c:cat>
            <c:strRef>
              <c:f>'HIV prev PWID_2007-15'!$B$2:$G$2</c:f>
              <c:strCache>
                <c:ptCount val="6"/>
                <c:pt idx="0">
                  <c:v>2007</c:v>
                </c:pt>
                <c:pt idx="1">
                  <c:v>2009</c:v>
                </c:pt>
                <c:pt idx="2">
                  <c:v>2011</c:v>
                </c:pt>
                <c:pt idx="3">
                  <c:v>2013</c:v>
                </c:pt>
                <c:pt idx="4">
                  <c:v>2015</c:v>
                </c:pt>
                <c:pt idx="5">
                  <c:v>2018-19</c:v>
                </c:pt>
              </c:strCache>
            </c:strRef>
          </c:cat>
          <c:val>
            <c:numRef>
              <c:f>'HIV prev PWID_2007-15'!$B$4:$G$4</c:f>
              <c:numCache>
                <c:formatCode>General</c:formatCode>
                <c:ptCount val="6"/>
                <c:pt idx="0" formatCode="0">
                  <c:v>56</c:v>
                </c:pt>
                <c:pt idx="2" formatCode="0.0">
                  <c:v>39.200000000000003</c:v>
                </c:pt>
                <c:pt idx="4" formatCode="0.0">
                  <c:v>15.79</c:v>
                </c:pt>
              </c:numCache>
            </c:numRef>
          </c:val>
          <c:extLst>
            <c:ext xmlns:c16="http://schemas.microsoft.com/office/drawing/2014/chart" uri="{C3380CC4-5D6E-409C-BE32-E72D297353CC}">
              <c16:uniqueId val="{00000000-36E9-4BDA-9285-25F68D20C369}"/>
            </c:ext>
          </c:extLst>
        </c:ser>
        <c:ser>
          <c:idx val="1"/>
          <c:order val="1"/>
          <c:tx>
            <c:strRef>
              <c:f>'HIV prev PWID_2007-15'!$A$5</c:f>
              <c:strCache>
                <c:ptCount val="1"/>
                <c:pt idx="0">
                  <c:v>Kota Jakarta</c:v>
                </c:pt>
              </c:strCache>
            </c:strRef>
          </c:tx>
          <c:spPr>
            <a:solidFill>
              <a:srgbClr val="F26B73"/>
            </a:solidFill>
            <a:ln>
              <a:noFill/>
            </a:ln>
            <a:effectLst/>
          </c:spPr>
          <c:invertIfNegative val="0"/>
          <c:cat>
            <c:strRef>
              <c:f>'HIV prev PWID_2007-15'!$B$2:$G$2</c:f>
              <c:strCache>
                <c:ptCount val="6"/>
                <c:pt idx="0">
                  <c:v>2007</c:v>
                </c:pt>
                <c:pt idx="1">
                  <c:v>2009</c:v>
                </c:pt>
                <c:pt idx="2">
                  <c:v>2011</c:v>
                </c:pt>
                <c:pt idx="3">
                  <c:v>2013</c:v>
                </c:pt>
                <c:pt idx="4">
                  <c:v>2015</c:v>
                </c:pt>
                <c:pt idx="5">
                  <c:v>2018-19</c:v>
                </c:pt>
              </c:strCache>
            </c:strRef>
          </c:cat>
          <c:val>
            <c:numRef>
              <c:f>'HIV prev PWID_2007-15'!$B$5:$G$5</c:f>
              <c:numCache>
                <c:formatCode>General</c:formatCode>
                <c:ptCount val="6"/>
                <c:pt idx="0" formatCode="0">
                  <c:v>55</c:v>
                </c:pt>
                <c:pt idx="2" formatCode="0.0">
                  <c:v>56.4</c:v>
                </c:pt>
                <c:pt idx="4" formatCode="0.0">
                  <c:v>43.6</c:v>
                </c:pt>
              </c:numCache>
            </c:numRef>
          </c:val>
          <c:extLst>
            <c:ext xmlns:c16="http://schemas.microsoft.com/office/drawing/2014/chart" uri="{C3380CC4-5D6E-409C-BE32-E72D297353CC}">
              <c16:uniqueId val="{00000001-36E9-4BDA-9285-25F68D20C369}"/>
            </c:ext>
          </c:extLst>
        </c:ser>
        <c:ser>
          <c:idx val="2"/>
          <c:order val="2"/>
          <c:tx>
            <c:strRef>
              <c:f>'HIV prev PWID_2007-15'!$A$6</c:f>
              <c:strCache>
                <c:ptCount val="1"/>
                <c:pt idx="0">
                  <c:v>Kota Bandung</c:v>
                </c:pt>
              </c:strCache>
            </c:strRef>
          </c:tx>
          <c:spPr>
            <a:solidFill>
              <a:srgbClr val="CDC884"/>
            </a:solidFill>
            <a:ln>
              <a:noFill/>
            </a:ln>
            <a:effectLst/>
          </c:spPr>
          <c:invertIfNegative val="0"/>
          <c:cat>
            <c:strRef>
              <c:f>'HIV prev PWID_2007-15'!$B$2:$G$2</c:f>
              <c:strCache>
                <c:ptCount val="6"/>
                <c:pt idx="0">
                  <c:v>2007</c:v>
                </c:pt>
                <c:pt idx="1">
                  <c:v>2009</c:v>
                </c:pt>
                <c:pt idx="2">
                  <c:v>2011</c:v>
                </c:pt>
                <c:pt idx="3">
                  <c:v>2013</c:v>
                </c:pt>
                <c:pt idx="4">
                  <c:v>2015</c:v>
                </c:pt>
                <c:pt idx="5">
                  <c:v>2018-19</c:v>
                </c:pt>
              </c:strCache>
            </c:strRef>
          </c:cat>
          <c:val>
            <c:numRef>
              <c:f>'HIV prev PWID_2007-15'!$B$6:$G$6</c:f>
              <c:numCache>
                <c:formatCode>General</c:formatCode>
                <c:ptCount val="6"/>
                <c:pt idx="0" formatCode="0">
                  <c:v>43</c:v>
                </c:pt>
                <c:pt idx="2" formatCode="0.0">
                  <c:v>25.2</c:v>
                </c:pt>
                <c:pt idx="4" formatCode="0.0">
                  <c:v>21.2</c:v>
                </c:pt>
                <c:pt idx="5">
                  <c:v>2.7</c:v>
                </c:pt>
              </c:numCache>
            </c:numRef>
          </c:val>
          <c:extLst>
            <c:ext xmlns:c16="http://schemas.microsoft.com/office/drawing/2014/chart" uri="{C3380CC4-5D6E-409C-BE32-E72D297353CC}">
              <c16:uniqueId val="{00000002-36E9-4BDA-9285-25F68D20C369}"/>
            </c:ext>
          </c:extLst>
        </c:ser>
        <c:ser>
          <c:idx val="3"/>
          <c:order val="3"/>
          <c:tx>
            <c:strRef>
              <c:f>'HIV prev PWID_2007-15'!$A$7</c:f>
              <c:strCache>
                <c:ptCount val="1"/>
                <c:pt idx="0">
                  <c:v>Kota Semarang</c:v>
                </c:pt>
              </c:strCache>
            </c:strRef>
          </c:tx>
          <c:spPr>
            <a:solidFill>
              <a:srgbClr val="00AEEF"/>
            </a:solidFill>
            <a:ln>
              <a:noFill/>
            </a:ln>
            <a:effectLst/>
          </c:spPr>
          <c:invertIfNegative val="0"/>
          <c:cat>
            <c:strRef>
              <c:f>'HIV prev PWID_2007-15'!$B$2:$G$2</c:f>
              <c:strCache>
                <c:ptCount val="6"/>
                <c:pt idx="0">
                  <c:v>2007</c:v>
                </c:pt>
                <c:pt idx="1">
                  <c:v>2009</c:v>
                </c:pt>
                <c:pt idx="2">
                  <c:v>2011</c:v>
                </c:pt>
                <c:pt idx="3">
                  <c:v>2013</c:v>
                </c:pt>
                <c:pt idx="4">
                  <c:v>2015</c:v>
                </c:pt>
                <c:pt idx="5">
                  <c:v>2018-19</c:v>
                </c:pt>
              </c:strCache>
            </c:strRef>
          </c:cat>
          <c:val>
            <c:numRef>
              <c:f>'HIV prev PWID_2007-15'!$B$7:$G$7</c:f>
              <c:numCache>
                <c:formatCode>General</c:formatCode>
                <c:ptCount val="6"/>
                <c:pt idx="2" formatCode="0.0">
                  <c:v>1.18</c:v>
                </c:pt>
                <c:pt idx="4" formatCode="0.0">
                  <c:v>4.88</c:v>
                </c:pt>
              </c:numCache>
            </c:numRef>
          </c:val>
          <c:extLst>
            <c:ext xmlns:c16="http://schemas.microsoft.com/office/drawing/2014/chart" uri="{C3380CC4-5D6E-409C-BE32-E72D297353CC}">
              <c16:uniqueId val="{00000003-36E9-4BDA-9285-25F68D20C369}"/>
            </c:ext>
          </c:extLst>
        </c:ser>
        <c:ser>
          <c:idx val="4"/>
          <c:order val="4"/>
          <c:tx>
            <c:strRef>
              <c:f>'HIV prev PWID_2007-15'!$A$8</c:f>
              <c:strCache>
                <c:ptCount val="1"/>
                <c:pt idx="0">
                  <c:v>Kota Malang</c:v>
                </c:pt>
              </c:strCache>
            </c:strRef>
          </c:tx>
          <c:spPr>
            <a:solidFill>
              <a:srgbClr val="F78E1E"/>
            </a:solidFill>
            <a:ln>
              <a:noFill/>
            </a:ln>
            <a:effectLst/>
          </c:spPr>
          <c:invertIfNegative val="0"/>
          <c:cat>
            <c:strRef>
              <c:f>'HIV prev PWID_2007-15'!$B$2:$G$2</c:f>
              <c:strCache>
                <c:ptCount val="6"/>
                <c:pt idx="0">
                  <c:v>2007</c:v>
                </c:pt>
                <c:pt idx="1">
                  <c:v>2009</c:v>
                </c:pt>
                <c:pt idx="2">
                  <c:v>2011</c:v>
                </c:pt>
                <c:pt idx="3">
                  <c:v>2013</c:v>
                </c:pt>
                <c:pt idx="4">
                  <c:v>2015</c:v>
                </c:pt>
                <c:pt idx="5">
                  <c:v>2018-19</c:v>
                </c:pt>
              </c:strCache>
            </c:strRef>
          </c:cat>
          <c:val>
            <c:numRef>
              <c:f>'HIV prev PWID_2007-15'!$B$8:$G$8</c:f>
              <c:numCache>
                <c:formatCode>General</c:formatCode>
                <c:ptCount val="6"/>
                <c:pt idx="2" formatCode="0.0">
                  <c:v>36.4</c:v>
                </c:pt>
                <c:pt idx="4" formatCode="0.0">
                  <c:v>28.4</c:v>
                </c:pt>
              </c:numCache>
            </c:numRef>
          </c:val>
          <c:extLst>
            <c:ext xmlns:c16="http://schemas.microsoft.com/office/drawing/2014/chart" uri="{C3380CC4-5D6E-409C-BE32-E72D297353CC}">
              <c16:uniqueId val="{00000004-36E9-4BDA-9285-25F68D20C369}"/>
            </c:ext>
          </c:extLst>
        </c:ser>
        <c:ser>
          <c:idx val="5"/>
          <c:order val="5"/>
          <c:tx>
            <c:strRef>
              <c:f>'HIV prev PWID_2007-15'!$A$9</c:f>
              <c:strCache>
                <c:ptCount val="1"/>
                <c:pt idx="0">
                  <c:v>Kota Surabaya</c:v>
                </c:pt>
              </c:strCache>
            </c:strRef>
          </c:tx>
          <c:spPr>
            <a:solidFill>
              <a:srgbClr val="EC008C"/>
            </a:solidFill>
            <a:ln>
              <a:noFill/>
            </a:ln>
            <a:effectLst/>
          </c:spPr>
          <c:invertIfNegative val="0"/>
          <c:cat>
            <c:strRef>
              <c:f>'HIV prev PWID_2007-15'!$B$2:$G$2</c:f>
              <c:strCache>
                <c:ptCount val="6"/>
                <c:pt idx="0">
                  <c:v>2007</c:v>
                </c:pt>
                <c:pt idx="1">
                  <c:v>2009</c:v>
                </c:pt>
                <c:pt idx="2">
                  <c:v>2011</c:v>
                </c:pt>
                <c:pt idx="3">
                  <c:v>2013</c:v>
                </c:pt>
                <c:pt idx="4">
                  <c:v>2015</c:v>
                </c:pt>
                <c:pt idx="5">
                  <c:v>2018-19</c:v>
                </c:pt>
              </c:strCache>
            </c:strRef>
          </c:cat>
          <c:val>
            <c:numRef>
              <c:f>'HIV prev PWID_2007-15'!$B$9:$G$9</c:f>
              <c:numCache>
                <c:formatCode>General</c:formatCode>
                <c:ptCount val="6"/>
                <c:pt idx="0" formatCode="0">
                  <c:v>56</c:v>
                </c:pt>
                <c:pt idx="2" formatCode="0.0">
                  <c:v>48.8</c:v>
                </c:pt>
                <c:pt idx="4" formatCode="0.0">
                  <c:v>35.6</c:v>
                </c:pt>
              </c:numCache>
            </c:numRef>
          </c:val>
          <c:extLst>
            <c:ext xmlns:c16="http://schemas.microsoft.com/office/drawing/2014/chart" uri="{C3380CC4-5D6E-409C-BE32-E72D297353CC}">
              <c16:uniqueId val="{00000005-36E9-4BDA-9285-25F68D20C369}"/>
            </c:ext>
          </c:extLst>
        </c:ser>
        <c:ser>
          <c:idx val="6"/>
          <c:order val="6"/>
          <c:tx>
            <c:strRef>
              <c:f>'HIV prev PWID_2007-15'!$A$10</c:f>
              <c:strCache>
                <c:ptCount val="1"/>
                <c:pt idx="0">
                  <c:v>Yogyakarta</c:v>
                </c:pt>
              </c:strCache>
            </c:strRef>
          </c:tx>
          <c:spPr>
            <a:solidFill>
              <a:srgbClr val="7030A0"/>
            </a:solidFill>
            <a:ln>
              <a:noFill/>
            </a:ln>
            <a:effectLst/>
          </c:spPr>
          <c:invertIfNegative val="0"/>
          <c:cat>
            <c:strRef>
              <c:f>'HIV prev PWID_2007-15'!$B$2:$G$2</c:f>
              <c:strCache>
                <c:ptCount val="6"/>
                <c:pt idx="0">
                  <c:v>2007</c:v>
                </c:pt>
                <c:pt idx="1">
                  <c:v>2009</c:v>
                </c:pt>
                <c:pt idx="2">
                  <c:v>2011</c:v>
                </c:pt>
                <c:pt idx="3">
                  <c:v>2013</c:v>
                </c:pt>
                <c:pt idx="4">
                  <c:v>2015</c:v>
                </c:pt>
                <c:pt idx="5">
                  <c:v>2018-19</c:v>
                </c:pt>
              </c:strCache>
            </c:strRef>
          </c:cat>
          <c:val>
            <c:numRef>
              <c:f>'HIV prev PWID_2007-15'!$B$10:$G$10</c:f>
              <c:numCache>
                <c:formatCode>General</c:formatCode>
                <c:ptCount val="6"/>
                <c:pt idx="1">
                  <c:v>7</c:v>
                </c:pt>
                <c:pt idx="3">
                  <c:v>16.100000000000001</c:v>
                </c:pt>
              </c:numCache>
            </c:numRef>
          </c:val>
          <c:extLst>
            <c:ext xmlns:c16="http://schemas.microsoft.com/office/drawing/2014/chart" uri="{C3380CC4-5D6E-409C-BE32-E72D297353CC}">
              <c16:uniqueId val="{00000006-36E9-4BDA-9285-25F68D20C369}"/>
            </c:ext>
          </c:extLst>
        </c:ser>
        <c:ser>
          <c:idx val="7"/>
          <c:order val="7"/>
          <c:tx>
            <c:strRef>
              <c:f>'HIV prev PWID_2007-15'!$A$11</c:f>
              <c:strCache>
                <c:ptCount val="1"/>
                <c:pt idx="0">
                  <c:v>Tangerang</c:v>
                </c:pt>
              </c:strCache>
            </c:strRef>
          </c:tx>
          <c:spPr>
            <a:solidFill>
              <a:srgbClr val="78A7B7"/>
            </a:solidFill>
            <a:ln>
              <a:noFill/>
            </a:ln>
            <a:effectLst/>
          </c:spPr>
          <c:invertIfNegative val="0"/>
          <c:cat>
            <c:strRef>
              <c:f>'HIV prev PWID_2007-15'!$B$2:$G$2</c:f>
              <c:strCache>
                <c:ptCount val="6"/>
                <c:pt idx="0">
                  <c:v>2007</c:v>
                </c:pt>
                <c:pt idx="1">
                  <c:v>2009</c:v>
                </c:pt>
                <c:pt idx="2">
                  <c:v>2011</c:v>
                </c:pt>
                <c:pt idx="3">
                  <c:v>2013</c:v>
                </c:pt>
                <c:pt idx="4">
                  <c:v>2015</c:v>
                </c:pt>
                <c:pt idx="5">
                  <c:v>2018-19</c:v>
                </c:pt>
              </c:strCache>
            </c:strRef>
          </c:cat>
          <c:val>
            <c:numRef>
              <c:f>'HIV prev PWID_2007-15'!$B$11:$G$11</c:f>
              <c:numCache>
                <c:formatCode>General</c:formatCode>
                <c:ptCount val="6"/>
                <c:pt idx="1">
                  <c:v>40</c:v>
                </c:pt>
                <c:pt idx="3">
                  <c:v>53.5</c:v>
                </c:pt>
              </c:numCache>
            </c:numRef>
          </c:val>
          <c:extLst>
            <c:ext xmlns:c16="http://schemas.microsoft.com/office/drawing/2014/chart" uri="{C3380CC4-5D6E-409C-BE32-E72D297353CC}">
              <c16:uniqueId val="{00000007-36E9-4BDA-9285-25F68D20C369}"/>
            </c:ext>
          </c:extLst>
        </c:ser>
        <c:ser>
          <c:idx val="8"/>
          <c:order val="8"/>
          <c:tx>
            <c:strRef>
              <c:f>'HIV prev PWID_2007-15'!$A$12</c:f>
              <c:strCache>
                <c:ptCount val="1"/>
                <c:pt idx="0">
                  <c:v>Pontianak</c:v>
                </c:pt>
              </c:strCache>
            </c:strRef>
          </c:tx>
          <c:spPr>
            <a:solidFill>
              <a:schemeClr val="accent3">
                <a:lumMod val="60000"/>
              </a:schemeClr>
            </a:solidFill>
            <a:ln>
              <a:noFill/>
            </a:ln>
            <a:effectLst/>
          </c:spPr>
          <c:invertIfNegative val="0"/>
          <c:cat>
            <c:strRef>
              <c:f>'HIV prev PWID_2007-15'!$B$2:$G$2</c:f>
              <c:strCache>
                <c:ptCount val="6"/>
                <c:pt idx="0">
                  <c:v>2007</c:v>
                </c:pt>
                <c:pt idx="1">
                  <c:v>2009</c:v>
                </c:pt>
                <c:pt idx="2">
                  <c:v>2011</c:v>
                </c:pt>
                <c:pt idx="3">
                  <c:v>2013</c:v>
                </c:pt>
                <c:pt idx="4">
                  <c:v>2015</c:v>
                </c:pt>
                <c:pt idx="5">
                  <c:v>2018-19</c:v>
                </c:pt>
              </c:strCache>
            </c:strRef>
          </c:cat>
          <c:val>
            <c:numRef>
              <c:f>'HIV prev PWID_2007-15'!$B$12:$G$12</c:f>
              <c:numCache>
                <c:formatCode>General</c:formatCode>
                <c:ptCount val="6"/>
                <c:pt idx="1">
                  <c:v>32</c:v>
                </c:pt>
                <c:pt idx="3">
                  <c:v>60.7</c:v>
                </c:pt>
              </c:numCache>
            </c:numRef>
          </c:val>
          <c:extLst>
            <c:ext xmlns:c16="http://schemas.microsoft.com/office/drawing/2014/chart" uri="{C3380CC4-5D6E-409C-BE32-E72D297353CC}">
              <c16:uniqueId val="{00000008-36E9-4BDA-9285-25F68D20C369}"/>
            </c:ext>
          </c:extLst>
        </c:ser>
        <c:ser>
          <c:idx val="9"/>
          <c:order val="9"/>
          <c:tx>
            <c:strRef>
              <c:f>'HIV prev PWID_2007-15'!$A$13</c:f>
              <c:strCache>
                <c:ptCount val="1"/>
                <c:pt idx="0">
                  <c:v>Makassar</c:v>
                </c:pt>
              </c:strCache>
            </c:strRef>
          </c:tx>
          <c:spPr>
            <a:solidFill>
              <a:schemeClr val="accent4">
                <a:lumMod val="60000"/>
              </a:schemeClr>
            </a:solidFill>
            <a:ln>
              <a:noFill/>
            </a:ln>
            <a:effectLst/>
          </c:spPr>
          <c:invertIfNegative val="0"/>
          <c:cat>
            <c:strRef>
              <c:f>'HIV prev PWID_2007-15'!$B$2:$G$2</c:f>
              <c:strCache>
                <c:ptCount val="6"/>
                <c:pt idx="0">
                  <c:v>2007</c:v>
                </c:pt>
                <c:pt idx="1">
                  <c:v>2009</c:v>
                </c:pt>
                <c:pt idx="2">
                  <c:v>2011</c:v>
                </c:pt>
                <c:pt idx="3">
                  <c:v>2013</c:v>
                </c:pt>
                <c:pt idx="4">
                  <c:v>2015</c:v>
                </c:pt>
                <c:pt idx="5">
                  <c:v>2018-19</c:v>
                </c:pt>
              </c:strCache>
            </c:strRef>
          </c:cat>
          <c:val>
            <c:numRef>
              <c:f>'HIV prev PWID_2007-15'!$B$13:$G$13</c:f>
              <c:numCache>
                <c:formatCode>General</c:formatCode>
                <c:ptCount val="6"/>
                <c:pt idx="1">
                  <c:v>30.7</c:v>
                </c:pt>
                <c:pt idx="3">
                  <c:v>30</c:v>
                </c:pt>
                <c:pt idx="5" formatCode="0.0">
                  <c:v>20.9</c:v>
                </c:pt>
              </c:numCache>
            </c:numRef>
          </c:val>
          <c:extLst>
            <c:ext xmlns:c16="http://schemas.microsoft.com/office/drawing/2014/chart" uri="{C3380CC4-5D6E-409C-BE32-E72D297353CC}">
              <c16:uniqueId val="{00000009-36E9-4BDA-9285-25F68D20C369}"/>
            </c:ext>
          </c:extLst>
        </c:ser>
        <c:dLbls>
          <c:showLegendKey val="0"/>
          <c:showVal val="0"/>
          <c:showCatName val="0"/>
          <c:showSerName val="0"/>
          <c:showPercent val="0"/>
          <c:showBubbleSize val="0"/>
        </c:dLbls>
        <c:gapWidth val="219"/>
        <c:axId val="587699984"/>
        <c:axId val="587719120"/>
      </c:barChart>
      <c:catAx>
        <c:axId val="587699984"/>
        <c:scaling>
          <c:orientation val="minMax"/>
        </c:scaling>
        <c:delete val="0"/>
        <c:axPos val="b"/>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87719120"/>
        <c:crosses val="autoZero"/>
        <c:auto val="1"/>
        <c:lblAlgn val="ctr"/>
        <c:lblOffset val="100"/>
        <c:noMultiLvlLbl val="0"/>
      </c:catAx>
      <c:valAx>
        <c:axId val="587719120"/>
        <c:scaling>
          <c:orientation val="minMax"/>
        </c:scaling>
        <c:delete val="0"/>
        <c:axPos val="l"/>
        <c:majorGridlines>
          <c:spPr>
            <a:ln w="9525" cap="flat" cmpd="sng" algn="ctr">
              <a:solidFill>
                <a:schemeClr val="tx1">
                  <a:lumMod val="15000"/>
                  <a:lumOff val="85000"/>
                </a:schemeClr>
              </a:solidFill>
              <a:prstDash val="dash"/>
              <a:round/>
            </a:ln>
            <a:effectLst/>
          </c:spPr>
        </c:majorGridlines>
        <c:title>
          <c:tx>
            <c:rich>
              <a:bodyPr rot="0" spcFirstLastPara="1" vertOverflow="ellipsis"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9.1019224085017746E-4"/>
              <c:y val="1.3585837793330599E-2"/>
            </c:manualLayout>
          </c:layout>
          <c:overlay val="0"/>
          <c:spPr>
            <a:noFill/>
            <a:ln>
              <a:noFill/>
            </a:ln>
            <a:effectLst/>
          </c:spPr>
          <c:txPr>
            <a:bodyPr rot="0" spcFirstLastPara="1" vertOverflow="ellipsis"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87699984"/>
        <c:crosses val="autoZero"/>
        <c:crossBetween val="between"/>
        <c:majorUnit val="10"/>
      </c:valAx>
      <c:spPr>
        <a:noFill/>
        <a:ln>
          <a:noFill/>
        </a:ln>
        <a:effectLst/>
      </c:spPr>
    </c:plotArea>
    <c:legend>
      <c:legendPos val="r"/>
      <c:layout>
        <c:manualLayout>
          <c:xMode val="edge"/>
          <c:yMode val="edge"/>
          <c:x val="0.84670797245913887"/>
          <c:y val="5.209553627542992E-2"/>
          <c:w val="0.14614922128413782"/>
          <c:h val="0.8910840220867623"/>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225570021810762E-2"/>
          <c:y val="7.2733905123275266E-2"/>
          <c:w val="0.91777211189848917"/>
          <c:h val="0.78753582131159783"/>
        </c:manualLayout>
      </c:layout>
      <c:barChart>
        <c:barDir val="col"/>
        <c:grouping val="clustered"/>
        <c:varyColors val="0"/>
        <c:ser>
          <c:idx val="0"/>
          <c:order val="0"/>
          <c:tx>
            <c:strRef>
              <c:f>'HIV prev PWID_2007-15'!$B$28</c:f>
              <c:strCache>
                <c:ptCount val="1"/>
                <c:pt idx="0">
                  <c:v>2013</c:v>
                </c:pt>
              </c:strCache>
            </c:strRef>
          </c:tx>
          <c:spPr>
            <a:solidFill>
              <a:srgbClr val="CDC884"/>
            </a:solidFill>
            <a:ln>
              <a:noFill/>
            </a:ln>
            <a:effectLst/>
          </c:spPr>
          <c:invertIfNegative val="0"/>
          <c:dPt>
            <c:idx val="0"/>
            <c:invertIfNegative val="0"/>
            <c:bubble3D val="0"/>
            <c:extLst>
              <c:ext xmlns:c16="http://schemas.microsoft.com/office/drawing/2014/chart" uri="{C3380CC4-5D6E-409C-BE32-E72D297353CC}">
                <c16:uniqueId val="{00000000-873C-4310-BD43-787147C954E2}"/>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 PWID_2007-15'!$A$30:$A$39</c:f>
              <c:strCache>
                <c:ptCount val="10"/>
                <c:pt idx="0">
                  <c:v>Kota Semarang</c:v>
                </c:pt>
                <c:pt idx="1">
                  <c:v>Indonesia</c:v>
                </c:pt>
                <c:pt idx="2">
                  <c:v>Kota Medan</c:v>
                </c:pt>
                <c:pt idx="3">
                  <c:v>Yogyakarta</c:v>
                </c:pt>
                <c:pt idx="4">
                  <c:v>Makassar</c:v>
                </c:pt>
                <c:pt idx="5">
                  <c:v>Kota Malang</c:v>
                </c:pt>
                <c:pt idx="6">
                  <c:v>Kota Surabaya</c:v>
                </c:pt>
                <c:pt idx="7">
                  <c:v>Kota Jakarta</c:v>
                </c:pt>
                <c:pt idx="8">
                  <c:v>Tangerang</c:v>
                </c:pt>
                <c:pt idx="9">
                  <c:v>Pontianak</c:v>
                </c:pt>
              </c:strCache>
            </c:strRef>
          </c:cat>
          <c:val>
            <c:numRef>
              <c:f>'HIV prev PWID_2007-15'!$B$30:$B$39</c:f>
              <c:numCache>
                <c:formatCode>General</c:formatCode>
                <c:ptCount val="10"/>
                <c:pt idx="3">
                  <c:v>16.100000000000001</c:v>
                </c:pt>
                <c:pt idx="8">
                  <c:v>53.5</c:v>
                </c:pt>
                <c:pt idx="9">
                  <c:v>60.7</c:v>
                </c:pt>
              </c:numCache>
            </c:numRef>
          </c:val>
          <c:extLst>
            <c:ext xmlns:c16="http://schemas.microsoft.com/office/drawing/2014/chart" uri="{C3380CC4-5D6E-409C-BE32-E72D297353CC}">
              <c16:uniqueId val="{00000001-873C-4310-BD43-787147C954E2}"/>
            </c:ext>
          </c:extLst>
        </c:ser>
        <c:ser>
          <c:idx val="1"/>
          <c:order val="1"/>
          <c:tx>
            <c:strRef>
              <c:f>'HIV prev PWID_2007-15'!$C$28</c:f>
              <c:strCache>
                <c:ptCount val="1"/>
                <c:pt idx="0">
                  <c:v>2015</c:v>
                </c:pt>
              </c:strCache>
            </c:strRef>
          </c:tx>
          <c:spPr>
            <a:solidFill>
              <a:srgbClr val="F26B73"/>
            </a:solidFill>
            <a:ln>
              <a:noFill/>
            </a:ln>
            <a:effectLst/>
          </c:spPr>
          <c:invertIfNegative val="0"/>
          <c:dPt>
            <c:idx val="0"/>
            <c:invertIfNegative val="0"/>
            <c:bubble3D val="0"/>
            <c:extLst>
              <c:ext xmlns:c16="http://schemas.microsoft.com/office/drawing/2014/chart" uri="{C3380CC4-5D6E-409C-BE32-E72D297353CC}">
                <c16:uniqueId val="{00000002-873C-4310-BD43-787147C954E2}"/>
              </c:ext>
            </c:extLst>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 PWID_2007-15'!$A$30:$A$39</c:f>
              <c:strCache>
                <c:ptCount val="10"/>
                <c:pt idx="0">
                  <c:v>Kota Semarang</c:v>
                </c:pt>
                <c:pt idx="1">
                  <c:v>Indonesia</c:v>
                </c:pt>
                <c:pt idx="2">
                  <c:v>Kota Medan</c:v>
                </c:pt>
                <c:pt idx="3">
                  <c:v>Yogyakarta</c:v>
                </c:pt>
                <c:pt idx="4">
                  <c:v>Makassar</c:v>
                </c:pt>
                <c:pt idx="5">
                  <c:v>Kota Malang</c:v>
                </c:pt>
                <c:pt idx="6">
                  <c:v>Kota Surabaya</c:v>
                </c:pt>
                <c:pt idx="7">
                  <c:v>Kota Jakarta</c:v>
                </c:pt>
                <c:pt idx="8">
                  <c:v>Tangerang</c:v>
                </c:pt>
                <c:pt idx="9">
                  <c:v>Pontianak</c:v>
                </c:pt>
              </c:strCache>
            </c:strRef>
          </c:cat>
          <c:val>
            <c:numRef>
              <c:f>'HIV prev PWID_2007-15'!$C$30:$C$39</c:f>
              <c:numCache>
                <c:formatCode>General</c:formatCode>
                <c:ptCount val="10"/>
                <c:pt idx="0">
                  <c:v>4.88</c:v>
                </c:pt>
                <c:pt idx="2">
                  <c:v>15.79</c:v>
                </c:pt>
                <c:pt idx="5">
                  <c:v>28.4</c:v>
                </c:pt>
                <c:pt idx="6">
                  <c:v>35.6</c:v>
                </c:pt>
                <c:pt idx="7">
                  <c:v>43.6</c:v>
                </c:pt>
              </c:numCache>
            </c:numRef>
          </c:val>
          <c:extLst>
            <c:ext xmlns:c16="http://schemas.microsoft.com/office/drawing/2014/chart" uri="{C3380CC4-5D6E-409C-BE32-E72D297353CC}">
              <c16:uniqueId val="{00000003-873C-4310-BD43-787147C954E2}"/>
            </c:ext>
          </c:extLst>
        </c:ser>
        <c:ser>
          <c:idx val="2"/>
          <c:order val="2"/>
          <c:tx>
            <c:strRef>
              <c:f>'HIV prev PWID_2007-15'!$D$28</c:f>
              <c:strCache>
                <c:ptCount val="1"/>
                <c:pt idx="0">
                  <c:v>2018-19</c:v>
                </c:pt>
              </c:strCache>
            </c:strRef>
          </c:tx>
          <c:spPr>
            <a:solidFill>
              <a:srgbClr val="00A99A"/>
            </a:solidFill>
            <a:ln>
              <a:noFill/>
            </a:ln>
          </c:spPr>
          <c:invertIfNegative val="0"/>
          <c:dPt>
            <c:idx val="0"/>
            <c:invertIfNegative val="0"/>
            <c:bubble3D val="0"/>
            <c:extLst>
              <c:ext xmlns:c16="http://schemas.microsoft.com/office/drawing/2014/chart" uri="{C3380CC4-5D6E-409C-BE32-E72D297353CC}">
                <c16:uniqueId val="{00000004-873C-4310-BD43-787147C954E2}"/>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 PWID_2007-15'!$A$30:$A$39</c:f>
              <c:strCache>
                <c:ptCount val="10"/>
                <c:pt idx="0">
                  <c:v>Kota Semarang</c:v>
                </c:pt>
                <c:pt idx="1">
                  <c:v>Indonesia</c:v>
                </c:pt>
                <c:pt idx="2">
                  <c:v>Kota Medan</c:v>
                </c:pt>
                <c:pt idx="3">
                  <c:v>Yogyakarta</c:v>
                </c:pt>
                <c:pt idx="4">
                  <c:v>Makassar</c:v>
                </c:pt>
                <c:pt idx="5">
                  <c:v>Kota Malang</c:v>
                </c:pt>
                <c:pt idx="6">
                  <c:v>Kota Surabaya</c:v>
                </c:pt>
                <c:pt idx="7">
                  <c:v>Kota Jakarta</c:v>
                </c:pt>
                <c:pt idx="8">
                  <c:v>Tangerang</c:v>
                </c:pt>
                <c:pt idx="9">
                  <c:v>Pontianak</c:v>
                </c:pt>
              </c:strCache>
            </c:strRef>
          </c:cat>
          <c:val>
            <c:numRef>
              <c:f>'HIV prev PWID_2007-15'!$D$30:$D$39</c:f>
              <c:numCache>
                <c:formatCode>General</c:formatCode>
                <c:ptCount val="10"/>
                <c:pt idx="1">
                  <c:v>13.7</c:v>
                </c:pt>
                <c:pt idx="4">
                  <c:v>20.9</c:v>
                </c:pt>
              </c:numCache>
            </c:numRef>
          </c:val>
          <c:extLst>
            <c:ext xmlns:c16="http://schemas.microsoft.com/office/drawing/2014/chart" uri="{C3380CC4-5D6E-409C-BE32-E72D297353CC}">
              <c16:uniqueId val="{00000005-873C-4310-BD43-787147C954E2}"/>
            </c:ext>
          </c:extLst>
        </c:ser>
        <c:dLbls>
          <c:showLegendKey val="0"/>
          <c:showVal val="0"/>
          <c:showCatName val="0"/>
          <c:showSerName val="0"/>
          <c:showPercent val="0"/>
          <c:showBubbleSize val="0"/>
        </c:dLbls>
        <c:gapWidth val="60"/>
        <c:overlap val="100"/>
        <c:axId val="171582208"/>
        <c:axId val="171583744"/>
      </c:barChart>
      <c:catAx>
        <c:axId val="171582208"/>
        <c:scaling>
          <c:orientation val="minMax"/>
        </c:scaling>
        <c:delete val="0"/>
        <c:axPos val="b"/>
        <c:numFmt formatCode="General" sourceLinked="1"/>
        <c:majorTickMark val="out"/>
        <c:minorTickMark val="none"/>
        <c:tickLblPos val="nextTo"/>
        <c:spPr>
          <a:noFill/>
          <a:ln w="12700" cap="flat" cmpd="sng" algn="ctr">
            <a:solidFill>
              <a:sysClr val="windowText" lastClr="000000">
                <a:lumMod val="50000"/>
                <a:lumOff val="50000"/>
              </a:sys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1583744"/>
        <c:crosses val="autoZero"/>
        <c:auto val="1"/>
        <c:lblAlgn val="ctr"/>
        <c:lblOffset val="100"/>
        <c:noMultiLvlLbl val="0"/>
      </c:catAx>
      <c:valAx>
        <c:axId val="171583744"/>
        <c:scaling>
          <c:orientation val="minMax"/>
          <c:min val="0"/>
        </c:scaling>
        <c:delete val="0"/>
        <c:axPos val="l"/>
        <c:title>
          <c:tx>
            <c:rich>
              <a:bodyPr rot="0" vert="horz"/>
              <a:lstStyle/>
              <a:p>
                <a:pPr>
                  <a:defRPr/>
                </a:pPr>
                <a:r>
                  <a:rPr lang="en-US"/>
                  <a:t>%</a:t>
                </a:r>
              </a:p>
            </c:rich>
          </c:tx>
          <c:layout>
            <c:manualLayout>
              <c:xMode val="edge"/>
              <c:yMode val="edge"/>
              <c:x val="6.9209189148639473E-4"/>
              <c:y val="3.7758920245930798E-2"/>
            </c:manualLayout>
          </c:layout>
          <c:overlay val="0"/>
        </c:title>
        <c:numFmt formatCode="0" sourceLinked="0"/>
        <c:majorTickMark val="out"/>
        <c:minorTickMark val="none"/>
        <c:tickLblPos val="nextTo"/>
        <c:spPr>
          <a:noFill/>
          <a:ln w="12700">
            <a:solidFill>
              <a:sysClr val="windowText" lastClr="000000">
                <a:lumMod val="50000"/>
                <a:lumOff val="50000"/>
              </a:sys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1582208"/>
        <c:crosses val="autoZero"/>
        <c:crossBetween val="between"/>
        <c:majorUnit val="10"/>
      </c:valAx>
      <c:spPr>
        <a:noFill/>
        <a:ln>
          <a:noFill/>
        </a:ln>
        <a:effectLst/>
      </c:spPr>
    </c:plotArea>
    <c:legend>
      <c:legendPos val="t"/>
      <c:overlay val="0"/>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'HIV prev TG'!$F$26</c:f>
              <c:strCache>
                <c:ptCount val="1"/>
                <c:pt idx="0">
                  <c:v>DKI Jakarta</c:v>
                </c:pt>
              </c:strCache>
            </c:strRef>
          </c:tx>
          <c:spPr>
            <a:solidFill>
              <a:srgbClr val="00A99A"/>
            </a:solidFill>
            <a:ln>
              <a:noFill/>
            </a:ln>
            <a:effectLst/>
          </c:spPr>
          <c:invertIfNegative val="0"/>
          <c:cat>
            <c:strRef>
              <c:f>'HIV prev TG'!$G$24:$L$24</c:f>
              <c:strCache>
                <c:ptCount val="6"/>
                <c:pt idx="0">
                  <c:v>2007</c:v>
                </c:pt>
                <c:pt idx="1">
                  <c:v>2009</c:v>
                </c:pt>
                <c:pt idx="2">
                  <c:v>2011</c:v>
                </c:pt>
                <c:pt idx="3">
                  <c:v>2013</c:v>
                </c:pt>
                <c:pt idx="4">
                  <c:v>2015</c:v>
                </c:pt>
                <c:pt idx="5">
                  <c:v>2018-19</c:v>
                </c:pt>
              </c:strCache>
            </c:strRef>
          </c:cat>
          <c:val>
            <c:numRef>
              <c:f>'HIV prev TG'!$G$26:$L$26</c:f>
              <c:numCache>
                <c:formatCode>General</c:formatCode>
                <c:ptCount val="6"/>
                <c:pt idx="2" formatCode="0.0">
                  <c:v>30.8</c:v>
                </c:pt>
                <c:pt idx="4">
                  <c:v>34</c:v>
                </c:pt>
              </c:numCache>
            </c:numRef>
          </c:val>
          <c:extLst>
            <c:ext xmlns:c16="http://schemas.microsoft.com/office/drawing/2014/chart" uri="{C3380CC4-5D6E-409C-BE32-E72D297353CC}">
              <c16:uniqueId val="{00000000-30E5-4938-B20F-462E2A5CA32D}"/>
            </c:ext>
          </c:extLst>
        </c:ser>
        <c:ser>
          <c:idx val="1"/>
          <c:order val="1"/>
          <c:tx>
            <c:strRef>
              <c:f>'HIV prev TG'!$F$27</c:f>
              <c:strCache>
                <c:ptCount val="1"/>
                <c:pt idx="0">
                  <c:v>Kota Bandung</c:v>
                </c:pt>
              </c:strCache>
            </c:strRef>
          </c:tx>
          <c:spPr>
            <a:solidFill>
              <a:srgbClr val="F26B73"/>
            </a:solidFill>
            <a:ln>
              <a:noFill/>
            </a:ln>
            <a:effectLst/>
          </c:spPr>
          <c:invertIfNegative val="0"/>
          <c:cat>
            <c:strRef>
              <c:f>'HIV prev TG'!$G$24:$L$24</c:f>
              <c:strCache>
                <c:ptCount val="6"/>
                <c:pt idx="0">
                  <c:v>2007</c:v>
                </c:pt>
                <c:pt idx="1">
                  <c:v>2009</c:v>
                </c:pt>
                <c:pt idx="2">
                  <c:v>2011</c:v>
                </c:pt>
                <c:pt idx="3">
                  <c:v>2013</c:v>
                </c:pt>
                <c:pt idx="4">
                  <c:v>2015</c:v>
                </c:pt>
                <c:pt idx="5">
                  <c:v>2018-19</c:v>
                </c:pt>
              </c:strCache>
            </c:strRef>
          </c:cat>
          <c:val>
            <c:numRef>
              <c:f>'HIV prev TG'!$G$27:$L$27</c:f>
              <c:numCache>
                <c:formatCode>General</c:formatCode>
                <c:ptCount val="6"/>
                <c:pt idx="0">
                  <c:v>34</c:v>
                </c:pt>
                <c:pt idx="2" formatCode="0.0">
                  <c:v>14.4</c:v>
                </c:pt>
                <c:pt idx="4">
                  <c:v>10.199999999999999</c:v>
                </c:pt>
              </c:numCache>
            </c:numRef>
          </c:val>
          <c:extLst>
            <c:ext xmlns:c16="http://schemas.microsoft.com/office/drawing/2014/chart" uri="{C3380CC4-5D6E-409C-BE32-E72D297353CC}">
              <c16:uniqueId val="{00000001-30E5-4938-B20F-462E2A5CA32D}"/>
            </c:ext>
          </c:extLst>
        </c:ser>
        <c:ser>
          <c:idx val="2"/>
          <c:order val="2"/>
          <c:tx>
            <c:strRef>
              <c:f>'HIV prev TG'!$F$28</c:f>
              <c:strCache>
                <c:ptCount val="1"/>
                <c:pt idx="0">
                  <c:v>Kota Semarang</c:v>
                </c:pt>
              </c:strCache>
            </c:strRef>
          </c:tx>
          <c:spPr>
            <a:solidFill>
              <a:srgbClr val="CDC884"/>
            </a:solidFill>
            <a:ln>
              <a:noFill/>
            </a:ln>
            <a:effectLst/>
          </c:spPr>
          <c:invertIfNegative val="0"/>
          <c:cat>
            <c:strRef>
              <c:f>'HIV prev TG'!$G$24:$L$24</c:f>
              <c:strCache>
                <c:ptCount val="6"/>
                <c:pt idx="0">
                  <c:v>2007</c:v>
                </c:pt>
                <c:pt idx="1">
                  <c:v>2009</c:v>
                </c:pt>
                <c:pt idx="2">
                  <c:v>2011</c:v>
                </c:pt>
                <c:pt idx="3">
                  <c:v>2013</c:v>
                </c:pt>
                <c:pt idx="4">
                  <c:v>2015</c:v>
                </c:pt>
                <c:pt idx="5">
                  <c:v>2018-19</c:v>
                </c:pt>
              </c:strCache>
            </c:strRef>
          </c:cat>
          <c:val>
            <c:numRef>
              <c:f>'HIV prev TG'!$G$28:$L$28</c:f>
              <c:numCache>
                <c:formatCode>General</c:formatCode>
                <c:ptCount val="6"/>
                <c:pt idx="0">
                  <c:v>14</c:v>
                </c:pt>
                <c:pt idx="2" formatCode="0.0">
                  <c:v>24.72</c:v>
                </c:pt>
                <c:pt idx="4" formatCode="0.0">
                  <c:v>19.18</c:v>
                </c:pt>
              </c:numCache>
            </c:numRef>
          </c:val>
          <c:extLst>
            <c:ext xmlns:c16="http://schemas.microsoft.com/office/drawing/2014/chart" uri="{C3380CC4-5D6E-409C-BE32-E72D297353CC}">
              <c16:uniqueId val="{00000002-30E5-4938-B20F-462E2A5CA32D}"/>
            </c:ext>
          </c:extLst>
        </c:ser>
        <c:ser>
          <c:idx val="3"/>
          <c:order val="3"/>
          <c:tx>
            <c:strRef>
              <c:f>'HIV prev TG'!$F$29</c:f>
              <c:strCache>
                <c:ptCount val="1"/>
                <c:pt idx="0">
                  <c:v>Kota Malang</c:v>
                </c:pt>
              </c:strCache>
            </c:strRef>
          </c:tx>
          <c:spPr>
            <a:solidFill>
              <a:srgbClr val="00AEEF"/>
            </a:solidFill>
            <a:ln>
              <a:noFill/>
            </a:ln>
            <a:effectLst/>
          </c:spPr>
          <c:invertIfNegative val="0"/>
          <c:cat>
            <c:strRef>
              <c:f>'HIV prev TG'!$G$24:$L$24</c:f>
              <c:strCache>
                <c:ptCount val="6"/>
                <c:pt idx="0">
                  <c:v>2007</c:v>
                </c:pt>
                <c:pt idx="1">
                  <c:v>2009</c:v>
                </c:pt>
                <c:pt idx="2">
                  <c:v>2011</c:v>
                </c:pt>
                <c:pt idx="3">
                  <c:v>2013</c:v>
                </c:pt>
                <c:pt idx="4">
                  <c:v>2015</c:v>
                </c:pt>
                <c:pt idx="5">
                  <c:v>2018-19</c:v>
                </c:pt>
              </c:strCache>
            </c:strRef>
          </c:cat>
          <c:val>
            <c:numRef>
              <c:f>'HIV prev TG'!$G$29:$L$29</c:f>
              <c:numCache>
                <c:formatCode>General</c:formatCode>
                <c:ptCount val="6"/>
                <c:pt idx="2" formatCode="0.0">
                  <c:v>16.8</c:v>
                </c:pt>
                <c:pt idx="4" formatCode="0.0">
                  <c:v>25.42</c:v>
                </c:pt>
              </c:numCache>
            </c:numRef>
          </c:val>
          <c:extLst>
            <c:ext xmlns:c16="http://schemas.microsoft.com/office/drawing/2014/chart" uri="{C3380CC4-5D6E-409C-BE32-E72D297353CC}">
              <c16:uniqueId val="{00000003-30E5-4938-B20F-462E2A5CA32D}"/>
            </c:ext>
          </c:extLst>
        </c:ser>
        <c:ser>
          <c:idx val="4"/>
          <c:order val="4"/>
          <c:tx>
            <c:strRef>
              <c:f>'HIV prev TG'!$F$30</c:f>
              <c:strCache>
                <c:ptCount val="1"/>
                <c:pt idx="0">
                  <c:v>Kota Surabaya</c:v>
                </c:pt>
              </c:strCache>
            </c:strRef>
          </c:tx>
          <c:spPr>
            <a:solidFill>
              <a:srgbClr val="F78E1E"/>
            </a:solidFill>
            <a:ln>
              <a:noFill/>
            </a:ln>
            <a:effectLst/>
          </c:spPr>
          <c:invertIfNegative val="0"/>
          <c:cat>
            <c:strRef>
              <c:f>'HIV prev TG'!$G$24:$L$24</c:f>
              <c:strCache>
                <c:ptCount val="6"/>
                <c:pt idx="0">
                  <c:v>2007</c:v>
                </c:pt>
                <c:pt idx="1">
                  <c:v>2009</c:v>
                </c:pt>
                <c:pt idx="2">
                  <c:v>2011</c:v>
                </c:pt>
                <c:pt idx="3">
                  <c:v>2013</c:v>
                </c:pt>
                <c:pt idx="4">
                  <c:v>2015</c:v>
                </c:pt>
                <c:pt idx="5">
                  <c:v>2018-19</c:v>
                </c:pt>
              </c:strCache>
            </c:strRef>
          </c:cat>
          <c:val>
            <c:numRef>
              <c:f>'HIV prev TG'!$G$30:$L$30</c:f>
              <c:numCache>
                <c:formatCode>General</c:formatCode>
                <c:ptCount val="6"/>
                <c:pt idx="0">
                  <c:v>25</c:v>
                </c:pt>
                <c:pt idx="2" formatCode="0.0">
                  <c:v>24.4</c:v>
                </c:pt>
                <c:pt idx="4" formatCode="0.0">
                  <c:v>31.2</c:v>
                </c:pt>
                <c:pt idx="5">
                  <c:v>21.1</c:v>
                </c:pt>
              </c:numCache>
            </c:numRef>
          </c:val>
          <c:extLst>
            <c:ext xmlns:c16="http://schemas.microsoft.com/office/drawing/2014/chart" uri="{C3380CC4-5D6E-409C-BE32-E72D297353CC}">
              <c16:uniqueId val="{00000004-30E5-4938-B20F-462E2A5CA32D}"/>
            </c:ext>
          </c:extLst>
        </c:ser>
        <c:ser>
          <c:idx val="5"/>
          <c:order val="5"/>
          <c:tx>
            <c:strRef>
              <c:f>'HIV prev TG'!$F$31</c:f>
              <c:strCache>
                <c:ptCount val="1"/>
                <c:pt idx="0">
                  <c:v>Palembang</c:v>
                </c:pt>
              </c:strCache>
            </c:strRef>
          </c:tx>
          <c:spPr>
            <a:solidFill>
              <a:srgbClr val="E31837"/>
            </a:solidFill>
            <a:ln>
              <a:noFill/>
            </a:ln>
            <a:effectLst/>
          </c:spPr>
          <c:invertIfNegative val="0"/>
          <c:cat>
            <c:strRef>
              <c:f>'HIV prev TG'!$G$24:$L$24</c:f>
              <c:strCache>
                <c:ptCount val="6"/>
                <c:pt idx="0">
                  <c:v>2007</c:v>
                </c:pt>
                <c:pt idx="1">
                  <c:v>2009</c:v>
                </c:pt>
                <c:pt idx="2">
                  <c:v>2011</c:v>
                </c:pt>
                <c:pt idx="3">
                  <c:v>2013</c:v>
                </c:pt>
                <c:pt idx="4">
                  <c:v>2015</c:v>
                </c:pt>
                <c:pt idx="5">
                  <c:v>2018-19</c:v>
                </c:pt>
              </c:strCache>
            </c:strRef>
          </c:cat>
          <c:val>
            <c:numRef>
              <c:f>'HIV prev TG'!$G$31:$L$31</c:f>
              <c:numCache>
                <c:formatCode>General</c:formatCode>
                <c:ptCount val="6"/>
                <c:pt idx="1">
                  <c:v>5.4</c:v>
                </c:pt>
                <c:pt idx="3" formatCode="0.0">
                  <c:v>4.5</c:v>
                </c:pt>
                <c:pt idx="5">
                  <c:v>9.6999999999999993</c:v>
                </c:pt>
              </c:numCache>
            </c:numRef>
          </c:val>
          <c:extLst>
            <c:ext xmlns:c16="http://schemas.microsoft.com/office/drawing/2014/chart" uri="{C3380CC4-5D6E-409C-BE32-E72D297353CC}">
              <c16:uniqueId val="{00000005-30E5-4938-B20F-462E2A5CA32D}"/>
            </c:ext>
          </c:extLst>
        </c:ser>
        <c:ser>
          <c:idx val="6"/>
          <c:order val="6"/>
          <c:tx>
            <c:strRef>
              <c:f>'HIV prev TG'!$F$32</c:f>
              <c:strCache>
                <c:ptCount val="1"/>
                <c:pt idx="0">
                  <c:v>Pontianak</c:v>
                </c:pt>
              </c:strCache>
            </c:strRef>
          </c:tx>
          <c:spPr>
            <a:solidFill>
              <a:srgbClr val="7030A0"/>
            </a:solidFill>
            <a:ln>
              <a:noFill/>
            </a:ln>
            <a:effectLst/>
          </c:spPr>
          <c:invertIfNegative val="0"/>
          <c:cat>
            <c:strRef>
              <c:f>'HIV prev TG'!$G$24:$L$24</c:f>
              <c:strCache>
                <c:ptCount val="6"/>
                <c:pt idx="0">
                  <c:v>2007</c:v>
                </c:pt>
                <c:pt idx="1">
                  <c:v>2009</c:v>
                </c:pt>
                <c:pt idx="2">
                  <c:v>2011</c:v>
                </c:pt>
                <c:pt idx="3">
                  <c:v>2013</c:v>
                </c:pt>
                <c:pt idx="4">
                  <c:v>2015</c:v>
                </c:pt>
                <c:pt idx="5">
                  <c:v>2018-19</c:v>
                </c:pt>
              </c:strCache>
            </c:strRef>
          </c:cat>
          <c:val>
            <c:numRef>
              <c:f>'HIV prev TG'!$G$32:$L$32</c:f>
              <c:numCache>
                <c:formatCode>General</c:formatCode>
                <c:ptCount val="6"/>
                <c:pt idx="1">
                  <c:v>7.5</c:v>
                </c:pt>
                <c:pt idx="3" formatCode="0.0">
                  <c:v>6.4</c:v>
                </c:pt>
                <c:pt idx="5">
                  <c:v>5.9</c:v>
                </c:pt>
              </c:numCache>
            </c:numRef>
          </c:val>
          <c:extLst>
            <c:ext xmlns:c16="http://schemas.microsoft.com/office/drawing/2014/chart" uri="{C3380CC4-5D6E-409C-BE32-E72D297353CC}">
              <c16:uniqueId val="{00000006-30E5-4938-B20F-462E2A5CA32D}"/>
            </c:ext>
          </c:extLst>
        </c:ser>
        <c:ser>
          <c:idx val="7"/>
          <c:order val="7"/>
          <c:tx>
            <c:strRef>
              <c:f>'HIV prev TG'!$F$33</c:f>
              <c:strCache>
                <c:ptCount val="1"/>
                <c:pt idx="0">
                  <c:v>Makassar</c:v>
                </c:pt>
              </c:strCache>
            </c:strRef>
          </c:tx>
          <c:spPr>
            <a:solidFill>
              <a:srgbClr val="78A7B7"/>
            </a:solidFill>
            <a:ln>
              <a:noFill/>
            </a:ln>
            <a:effectLst/>
          </c:spPr>
          <c:invertIfNegative val="0"/>
          <c:cat>
            <c:strRef>
              <c:f>'HIV prev TG'!$G$24:$L$24</c:f>
              <c:strCache>
                <c:ptCount val="6"/>
                <c:pt idx="0">
                  <c:v>2007</c:v>
                </c:pt>
                <c:pt idx="1">
                  <c:v>2009</c:v>
                </c:pt>
                <c:pt idx="2">
                  <c:v>2011</c:v>
                </c:pt>
                <c:pt idx="3">
                  <c:v>2013</c:v>
                </c:pt>
                <c:pt idx="4">
                  <c:v>2015</c:v>
                </c:pt>
                <c:pt idx="5">
                  <c:v>2018-19</c:v>
                </c:pt>
              </c:strCache>
            </c:strRef>
          </c:cat>
          <c:val>
            <c:numRef>
              <c:f>'HIV prev TG'!$G$33:$L$33</c:f>
              <c:numCache>
                <c:formatCode>General</c:formatCode>
                <c:ptCount val="6"/>
                <c:pt idx="1">
                  <c:v>13</c:v>
                </c:pt>
                <c:pt idx="3" formatCode="0.0">
                  <c:v>10.8</c:v>
                </c:pt>
              </c:numCache>
            </c:numRef>
          </c:val>
          <c:extLst>
            <c:ext xmlns:c16="http://schemas.microsoft.com/office/drawing/2014/chart" uri="{C3380CC4-5D6E-409C-BE32-E72D297353CC}">
              <c16:uniqueId val="{00000007-30E5-4938-B20F-462E2A5CA32D}"/>
            </c:ext>
          </c:extLst>
        </c:ser>
        <c:dLbls>
          <c:showLegendKey val="0"/>
          <c:showVal val="0"/>
          <c:showCatName val="0"/>
          <c:showSerName val="0"/>
          <c:showPercent val="0"/>
          <c:showBubbleSize val="0"/>
        </c:dLbls>
        <c:gapWidth val="219"/>
        <c:axId val="587699984"/>
        <c:axId val="587719120"/>
      </c:barChart>
      <c:catAx>
        <c:axId val="587699984"/>
        <c:scaling>
          <c:orientation val="minMax"/>
        </c:scaling>
        <c:delete val="0"/>
        <c:axPos val="b"/>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87719120"/>
        <c:crosses val="autoZero"/>
        <c:auto val="1"/>
        <c:lblAlgn val="ctr"/>
        <c:lblOffset val="100"/>
        <c:noMultiLvlLbl val="0"/>
      </c:catAx>
      <c:valAx>
        <c:axId val="587719120"/>
        <c:scaling>
          <c:orientation val="minMax"/>
        </c:scaling>
        <c:delete val="0"/>
        <c:axPos val="l"/>
        <c:majorGridlines>
          <c:spPr>
            <a:ln w="9525" cap="flat" cmpd="sng" algn="ctr">
              <a:solidFill>
                <a:schemeClr val="tx1">
                  <a:lumMod val="15000"/>
                  <a:lumOff val="85000"/>
                </a:schemeClr>
              </a:solidFill>
              <a:prstDash val="dash"/>
              <a:round/>
            </a:ln>
            <a:effectLst/>
          </c:spPr>
        </c:majorGridlines>
        <c:title>
          <c:tx>
            <c:rich>
              <a:bodyPr rot="0" spcFirstLastPara="1" vertOverflow="ellipsis"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4.3825677939897303E-3"/>
              <c:y val="3.3868881676819708E-2"/>
            </c:manualLayout>
          </c:layout>
          <c:overlay val="0"/>
          <c:spPr>
            <a:noFill/>
            <a:ln>
              <a:noFill/>
            </a:ln>
            <a:effectLst/>
          </c:spPr>
          <c:txPr>
            <a:bodyPr rot="0" spcFirstLastPara="1" vertOverflow="ellipsis"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87699984"/>
        <c:crosses val="autoZero"/>
        <c:crossBetween val="between"/>
        <c:majorUnit val="10"/>
      </c:valAx>
      <c:spPr>
        <a:noFill/>
        <a:ln>
          <a:noFill/>
        </a:ln>
        <a:effectLst/>
      </c:spPr>
    </c:plotArea>
    <c:legend>
      <c:legendPos val="r"/>
      <c:layout>
        <c:manualLayout>
          <c:xMode val="edge"/>
          <c:yMode val="edge"/>
          <c:x val="0.84704782746701401"/>
          <c:y val="8.2196025129960229E-2"/>
          <c:w val="0.14551234216111841"/>
          <c:h val="0.85002149547687056"/>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'HIV prev TG'!$B$2</c:f>
              <c:strCache>
                <c:ptCount val="1"/>
                <c:pt idx="0">
                  <c:v>2013</c:v>
                </c:pt>
              </c:strCache>
            </c:strRef>
          </c:tx>
          <c:spPr>
            <a:solidFill>
              <a:srgbClr val="CDC884"/>
            </a:solidFill>
            <a:ln>
              <a:noFill/>
            </a:ln>
            <a:effectLst/>
          </c:spPr>
          <c:invertIfNegative val="0"/>
          <c:dPt>
            <c:idx val="0"/>
            <c:invertIfNegative val="0"/>
            <c:bubble3D val="0"/>
            <c:spPr>
              <a:pattFill prst="dkUpDiag">
                <a:fgClr>
                  <a:srgbClr val="CDC884"/>
                </a:fgClr>
                <a:bgClr>
                  <a:sysClr val="window" lastClr="FFFFFF"/>
                </a:bgClr>
              </a:pattFill>
              <a:ln>
                <a:noFill/>
              </a:ln>
              <a:effectLst/>
            </c:spPr>
            <c:extLst>
              <c:ext xmlns:c16="http://schemas.microsoft.com/office/drawing/2014/chart" uri="{C3380CC4-5D6E-409C-BE32-E72D297353CC}">
                <c16:uniqueId val="{00000001-C7F8-415E-80E4-C73E22FC329A}"/>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 TG'!$A$3:$A$10</c:f>
              <c:strCache>
                <c:ptCount val="8"/>
                <c:pt idx="0">
                  <c:v>Pontianak</c:v>
                </c:pt>
                <c:pt idx="1">
                  <c:v>Palembang</c:v>
                </c:pt>
                <c:pt idx="2">
                  <c:v>Kota Bandung</c:v>
                </c:pt>
                <c:pt idx="3">
                  <c:v>Makassar</c:v>
                </c:pt>
                <c:pt idx="4">
                  <c:v>Kota Semarang</c:v>
                </c:pt>
                <c:pt idx="5">
                  <c:v>Kota Surabaya</c:v>
                </c:pt>
                <c:pt idx="6">
                  <c:v>Kota Malang</c:v>
                </c:pt>
                <c:pt idx="7">
                  <c:v>DKI Jakarta</c:v>
                </c:pt>
              </c:strCache>
            </c:strRef>
          </c:cat>
          <c:val>
            <c:numRef>
              <c:f>'HIV prev TG'!$B$3:$B$10</c:f>
              <c:numCache>
                <c:formatCode>General</c:formatCode>
                <c:ptCount val="8"/>
                <c:pt idx="3" formatCode="0.0">
                  <c:v>10.8</c:v>
                </c:pt>
              </c:numCache>
            </c:numRef>
          </c:val>
          <c:extLst>
            <c:ext xmlns:c16="http://schemas.microsoft.com/office/drawing/2014/chart" uri="{C3380CC4-5D6E-409C-BE32-E72D297353CC}">
              <c16:uniqueId val="{00000002-C7F8-415E-80E4-C73E22FC329A}"/>
            </c:ext>
          </c:extLst>
        </c:ser>
        <c:ser>
          <c:idx val="1"/>
          <c:order val="1"/>
          <c:tx>
            <c:strRef>
              <c:f>'HIV prev TG'!$C$2</c:f>
              <c:strCache>
                <c:ptCount val="1"/>
                <c:pt idx="0">
                  <c:v>2015</c:v>
                </c:pt>
              </c:strCache>
            </c:strRef>
          </c:tx>
          <c:spPr>
            <a:solidFill>
              <a:srgbClr val="F26B73"/>
            </a:solidFill>
            <a:ln>
              <a:noFill/>
            </a:ln>
            <a:effectLst/>
          </c:spPr>
          <c:invertIfNegative val="0"/>
          <c:dPt>
            <c:idx val="0"/>
            <c:invertIfNegative val="0"/>
            <c:bubble3D val="0"/>
            <c:spPr>
              <a:pattFill prst="dkUpDiag">
                <a:fgClr>
                  <a:srgbClr val="F26B73"/>
                </a:fgClr>
                <a:bgClr>
                  <a:sysClr val="window" lastClr="FFFFFF"/>
                </a:bgClr>
              </a:pattFill>
              <a:ln>
                <a:noFill/>
              </a:ln>
              <a:effectLst/>
            </c:spPr>
            <c:extLst>
              <c:ext xmlns:c16="http://schemas.microsoft.com/office/drawing/2014/chart" uri="{C3380CC4-5D6E-409C-BE32-E72D297353CC}">
                <c16:uniqueId val="{00000004-C7F8-415E-80E4-C73E22FC329A}"/>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 TG'!$A$3:$A$10</c:f>
              <c:strCache>
                <c:ptCount val="8"/>
                <c:pt idx="0">
                  <c:v>Pontianak</c:v>
                </c:pt>
                <c:pt idx="1">
                  <c:v>Palembang</c:v>
                </c:pt>
                <c:pt idx="2">
                  <c:v>Kota Bandung</c:v>
                </c:pt>
                <c:pt idx="3">
                  <c:v>Makassar</c:v>
                </c:pt>
                <c:pt idx="4">
                  <c:v>Kota Semarang</c:v>
                </c:pt>
                <c:pt idx="5">
                  <c:v>Kota Surabaya</c:v>
                </c:pt>
                <c:pt idx="6">
                  <c:v>Kota Malang</c:v>
                </c:pt>
                <c:pt idx="7">
                  <c:v>DKI Jakarta</c:v>
                </c:pt>
              </c:strCache>
            </c:strRef>
          </c:cat>
          <c:val>
            <c:numRef>
              <c:f>'HIV prev TG'!$C$3:$C$10</c:f>
              <c:numCache>
                <c:formatCode>General</c:formatCode>
                <c:ptCount val="8"/>
                <c:pt idx="2">
                  <c:v>10.199999999999999</c:v>
                </c:pt>
                <c:pt idx="4" formatCode="0.0">
                  <c:v>19.18</c:v>
                </c:pt>
                <c:pt idx="6" formatCode="0.0">
                  <c:v>25.42</c:v>
                </c:pt>
                <c:pt idx="7">
                  <c:v>34</c:v>
                </c:pt>
              </c:numCache>
            </c:numRef>
          </c:val>
          <c:extLst>
            <c:ext xmlns:c16="http://schemas.microsoft.com/office/drawing/2014/chart" uri="{C3380CC4-5D6E-409C-BE32-E72D297353CC}">
              <c16:uniqueId val="{00000005-C7F8-415E-80E4-C73E22FC329A}"/>
            </c:ext>
          </c:extLst>
        </c:ser>
        <c:ser>
          <c:idx val="2"/>
          <c:order val="2"/>
          <c:tx>
            <c:strRef>
              <c:f>'HIV prev TG'!$D$2</c:f>
              <c:strCache>
                <c:ptCount val="1"/>
                <c:pt idx="0">
                  <c:v>2018-19</c:v>
                </c:pt>
              </c:strCache>
            </c:strRef>
          </c:tx>
          <c:spPr>
            <a:solidFill>
              <a:srgbClr val="00A99A"/>
            </a:solidFill>
            <a:ln>
              <a:noFill/>
            </a:ln>
          </c:spPr>
          <c:invertIfNegative val="0"/>
          <c:dPt>
            <c:idx val="0"/>
            <c:invertIfNegative val="0"/>
            <c:bubble3D val="0"/>
            <c:extLst>
              <c:ext xmlns:c16="http://schemas.microsoft.com/office/drawing/2014/chart" uri="{C3380CC4-5D6E-409C-BE32-E72D297353CC}">
                <c16:uniqueId val="{00000006-C7F8-415E-80E4-C73E22FC329A}"/>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 TG'!$A$3:$A$10</c:f>
              <c:strCache>
                <c:ptCount val="8"/>
                <c:pt idx="0">
                  <c:v>Pontianak</c:v>
                </c:pt>
                <c:pt idx="1">
                  <c:v>Palembang</c:v>
                </c:pt>
                <c:pt idx="2">
                  <c:v>Kota Bandung</c:v>
                </c:pt>
                <c:pt idx="3">
                  <c:v>Makassar</c:v>
                </c:pt>
                <c:pt idx="4">
                  <c:v>Kota Semarang</c:v>
                </c:pt>
                <c:pt idx="5">
                  <c:v>Kota Surabaya</c:v>
                </c:pt>
                <c:pt idx="6">
                  <c:v>Kota Malang</c:v>
                </c:pt>
                <c:pt idx="7">
                  <c:v>DKI Jakarta</c:v>
                </c:pt>
              </c:strCache>
            </c:strRef>
          </c:cat>
          <c:val>
            <c:numRef>
              <c:f>'HIV prev TG'!$D$3:$D$10</c:f>
              <c:numCache>
                <c:formatCode>General</c:formatCode>
                <c:ptCount val="8"/>
                <c:pt idx="0">
                  <c:v>5.9</c:v>
                </c:pt>
                <c:pt idx="1">
                  <c:v>9.6999999999999993</c:v>
                </c:pt>
                <c:pt idx="5">
                  <c:v>21.1</c:v>
                </c:pt>
              </c:numCache>
            </c:numRef>
          </c:val>
          <c:extLst>
            <c:ext xmlns:c16="http://schemas.microsoft.com/office/drawing/2014/chart" uri="{C3380CC4-5D6E-409C-BE32-E72D297353CC}">
              <c16:uniqueId val="{00000007-C7F8-415E-80E4-C73E22FC329A}"/>
            </c:ext>
          </c:extLst>
        </c:ser>
        <c:dLbls>
          <c:showLegendKey val="0"/>
          <c:showVal val="0"/>
          <c:showCatName val="0"/>
          <c:showSerName val="0"/>
          <c:showPercent val="0"/>
          <c:showBubbleSize val="0"/>
        </c:dLbls>
        <c:gapWidth val="60"/>
        <c:overlap val="100"/>
        <c:axId val="171582208"/>
        <c:axId val="171583744"/>
      </c:barChart>
      <c:catAx>
        <c:axId val="171582208"/>
        <c:scaling>
          <c:orientation val="minMax"/>
        </c:scaling>
        <c:delete val="0"/>
        <c:axPos val="b"/>
        <c:numFmt formatCode="General" sourceLinked="1"/>
        <c:majorTickMark val="out"/>
        <c:minorTickMark val="none"/>
        <c:tickLblPos val="nextTo"/>
        <c:spPr>
          <a:noFill/>
          <a:ln w="12700" cap="flat" cmpd="sng" algn="ctr">
            <a:solidFill>
              <a:sysClr val="windowText" lastClr="000000">
                <a:lumMod val="50000"/>
                <a:lumOff val="50000"/>
              </a:sys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1583744"/>
        <c:crosses val="autoZero"/>
        <c:auto val="1"/>
        <c:lblAlgn val="ctr"/>
        <c:lblOffset val="100"/>
        <c:noMultiLvlLbl val="0"/>
      </c:catAx>
      <c:valAx>
        <c:axId val="171583744"/>
        <c:scaling>
          <c:orientation val="minMax"/>
          <c:max val="40"/>
          <c:min val="0"/>
        </c:scaling>
        <c:delete val="0"/>
        <c:axPos val="l"/>
        <c:title>
          <c:tx>
            <c:rich>
              <a:bodyPr rot="0" vert="horz"/>
              <a:lstStyle/>
              <a:p>
                <a:pPr>
                  <a:defRPr/>
                </a:pPr>
                <a:r>
                  <a:rPr lang="en-US"/>
                  <a:t>%</a:t>
                </a:r>
              </a:p>
            </c:rich>
          </c:tx>
          <c:layout>
            <c:manualLayout>
              <c:xMode val="edge"/>
              <c:yMode val="edge"/>
              <c:x val="9.4943273219879796E-4"/>
              <c:y val="0.10094875713372933"/>
            </c:manualLayout>
          </c:layout>
          <c:overlay val="0"/>
        </c:title>
        <c:numFmt formatCode="0" sourceLinked="0"/>
        <c:majorTickMark val="out"/>
        <c:minorTickMark val="none"/>
        <c:tickLblPos val="nextTo"/>
        <c:spPr>
          <a:noFill/>
          <a:ln w="12700">
            <a:solidFill>
              <a:sysClr val="windowText" lastClr="000000">
                <a:lumMod val="50000"/>
                <a:lumOff val="50000"/>
              </a:sys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1582208"/>
        <c:crosses val="autoZero"/>
        <c:crossBetween val="between"/>
        <c:majorUnit val="10"/>
      </c:valAx>
      <c:spPr>
        <a:noFill/>
        <a:ln>
          <a:noFill/>
        </a:ln>
        <a:effectLst/>
      </c:spPr>
    </c:plotArea>
    <c:legend>
      <c:legendPos val="t"/>
      <c:overlay val="0"/>
    </c:legend>
    <c:plotVisOnly val="1"/>
    <c:dispBlanksAs val="gap"/>
    <c:showDLblsOverMax val="0"/>
  </c:chart>
  <c:spPr>
    <a:no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IBBS Group A</a:t>
            </a:r>
          </a:p>
        </c:rich>
      </c:tx>
      <c:overlay val="0"/>
    </c:title>
    <c:autoTitleDeleted val="0"/>
    <c:plotArea>
      <c:layout/>
      <c:barChart>
        <c:barDir val="col"/>
        <c:grouping val="clustered"/>
        <c:varyColors val="0"/>
        <c:ser>
          <c:idx val="2"/>
          <c:order val="0"/>
          <c:tx>
            <c:strRef>
              <c:f>'Syphilis Prev KP'!$C$5</c:f>
              <c:strCache>
                <c:ptCount val="1"/>
                <c:pt idx="0">
                  <c:v>2007</c:v>
                </c:pt>
              </c:strCache>
            </c:strRef>
          </c:tx>
          <c:spPr>
            <a:solidFill>
              <a:srgbClr val="F78E1E"/>
            </a:solidFill>
            <a:ln w="38100">
              <a:noFill/>
            </a:ln>
          </c:spPr>
          <c:invertIfNegative val="0"/>
          <c:dLbls>
            <c:dLbl>
              <c:idx val="0"/>
              <c:numFmt formatCode="#,##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B572-4EA0-BB26-87C367CA466C}"/>
                </c:ext>
              </c:extLst>
            </c:dLbl>
            <c:dLbl>
              <c:idx val="1"/>
              <c:numFmt formatCode="#,##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1-B572-4EA0-BB26-87C367CA466C}"/>
                </c:ext>
              </c:extLst>
            </c:dLbl>
            <c:dLbl>
              <c:idx val="3"/>
              <c:layout>
                <c:manualLayout>
                  <c:x val="-5.8479532163742687E-3"/>
                  <c:y val="1.42450142450142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95-464E-93C9-768A096B705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'Syphilis Prev KP'!$B$6:$B$10</c:f>
              <c:strCache>
                <c:ptCount val="5"/>
                <c:pt idx="0">
                  <c:v>Direct 
FSW</c:v>
                </c:pt>
                <c:pt idx="1">
                  <c:v>Indirect 
FSW</c:v>
                </c:pt>
                <c:pt idx="2">
                  <c:v>MSM</c:v>
                </c:pt>
                <c:pt idx="3">
                  <c:v>PWID</c:v>
                </c:pt>
                <c:pt idx="4">
                  <c:v>TG</c:v>
                </c:pt>
              </c:strCache>
            </c:strRef>
          </c:cat>
          <c:val>
            <c:numRef>
              <c:f>'Syphilis Prev KP'!$C$6:$C$10</c:f>
              <c:numCache>
                <c:formatCode>0.0</c:formatCode>
                <c:ptCount val="5"/>
                <c:pt idx="0">
                  <c:v>15</c:v>
                </c:pt>
                <c:pt idx="1">
                  <c:v>6</c:v>
                </c:pt>
                <c:pt idx="2">
                  <c:v>4.3</c:v>
                </c:pt>
                <c:pt idx="3">
                  <c:v>1.2</c:v>
                </c:pt>
                <c:pt idx="4" formatCode="General">
                  <c:v>27</c:v>
                </c:pt>
              </c:numCache>
            </c:numRef>
          </c:val>
          <c:extLst>
            <c:ext xmlns:c16="http://schemas.microsoft.com/office/drawing/2014/chart" uri="{C3380CC4-5D6E-409C-BE32-E72D297353CC}">
              <c16:uniqueId val="{00000003-1195-464E-93C9-768A096B705C}"/>
            </c:ext>
          </c:extLst>
        </c:ser>
        <c:ser>
          <c:idx val="0"/>
          <c:order val="1"/>
          <c:tx>
            <c:strRef>
              <c:f>'Syphilis Prev KP'!$D$5</c:f>
              <c:strCache>
                <c:ptCount val="1"/>
                <c:pt idx="0">
                  <c:v>2011</c:v>
                </c:pt>
              </c:strCache>
            </c:strRef>
          </c:tx>
          <c:spPr>
            <a:solidFill>
              <a:srgbClr val="CDC884"/>
            </a:solidFill>
            <a:ln w="38100">
              <a:noFill/>
            </a:ln>
          </c:spPr>
          <c:invertIfNegative val="0"/>
          <c:dLbls>
            <c:dLbl>
              <c:idx val="4"/>
              <c:layout>
                <c:manualLayout>
                  <c:x val="1.0721123712016836E-16"/>
                  <c:y val="1.78062678062678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195-464E-93C9-768A096B705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'Syphilis Prev KP'!$B$6:$B$10</c:f>
              <c:strCache>
                <c:ptCount val="5"/>
                <c:pt idx="0">
                  <c:v>Direct 
FSW</c:v>
                </c:pt>
                <c:pt idx="1">
                  <c:v>Indirect 
FSW</c:v>
                </c:pt>
                <c:pt idx="2">
                  <c:v>MSM</c:v>
                </c:pt>
                <c:pt idx="3">
                  <c:v>PWID</c:v>
                </c:pt>
                <c:pt idx="4">
                  <c:v>TG</c:v>
                </c:pt>
              </c:strCache>
            </c:strRef>
          </c:cat>
          <c:val>
            <c:numRef>
              <c:f>'Syphilis Prev KP'!$D$6:$D$10</c:f>
              <c:numCache>
                <c:formatCode>0.0</c:formatCode>
                <c:ptCount val="5"/>
                <c:pt idx="0">
                  <c:v>10.199999999999999</c:v>
                </c:pt>
                <c:pt idx="1">
                  <c:v>3.1</c:v>
                </c:pt>
                <c:pt idx="2">
                  <c:v>9.3000000000000007</c:v>
                </c:pt>
                <c:pt idx="3">
                  <c:v>2.1</c:v>
                </c:pt>
                <c:pt idx="4">
                  <c:v>25.3</c:v>
                </c:pt>
              </c:numCache>
            </c:numRef>
          </c:val>
          <c:extLst>
            <c:ext xmlns:c16="http://schemas.microsoft.com/office/drawing/2014/chart" uri="{C3380CC4-5D6E-409C-BE32-E72D297353CC}">
              <c16:uniqueId val="{00000005-1195-464E-93C9-768A096B705C}"/>
            </c:ext>
          </c:extLst>
        </c:ser>
        <c:ser>
          <c:idx val="1"/>
          <c:order val="2"/>
          <c:tx>
            <c:strRef>
              <c:f>'Syphilis Prev KP'!$E$5</c:f>
              <c:strCache>
                <c:ptCount val="1"/>
                <c:pt idx="0">
                  <c:v>2015</c:v>
                </c:pt>
              </c:strCache>
            </c:strRef>
          </c:tx>
          <c:spPr>
            <a:solidFill>
              <a:srgbClr val="00A99A"/>
            </a:solidFill>
          </c:spPr>
          <c:invertIfNegative val="0"/>
          <c:dLbls>
            <c:dLbl>
              <c:idx val="1"/>
              <c:layout>
                <c:manualLayout>
                  <c:x val="-2.9239766081871343E-3"/>
                  <c:y val="1.42450142450142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195-464E-93C9-768A096B705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'Syphilis Prev KP'!$B$6:$B$10</c:f>
              <c:strCache>
                <c:ptCount val="5"/>
                <c:pt idx="0">
                  <c:v>Direct 
FSW</c:v>
                </c:pt>
                <c:pt idx="1">
                  <c:v>Indirect 
FSW</c:v>
                </c:pt>
                <c:pt idx="2">
                  <c:v>MSM</c:v>
                </c:pt>
                <c:pt idx="3">
                  <c:v>PWID</c:v>
                </c:pt>
                <c:pt idx="4">
                  <c:v>TG</c:v>
                </c:pt>
              </c:strCache>
            </c:strRef>
          </c:cat>
          <c:val>
            <c:numRef>
              <c:f>'Syphilis Prev KP'!$E$6:$E$10</c:f>
              <c:numCache>
                <c:formatCode>General</c:formatCode>
                <c:ptCount val="5"/>
                <c:pt idx="0">
                  <c:v>6.5</c:v>
                </c:pt>
                <c:pt idx="1">
                  <c:v>2.2000000000000002</c:v>
                </c:pt>
                <c:pt idx="2">
                  <c:v>15.7</c:v>
                </c:pt>
                <c:pt idx="3">
                  <c:v>1.5</c:v>
                </c:pt>
                <c:pt idx="4">
                  <c:v>17.399999999999999</c:v>
                </c:pt>
              </c:numCache>
            </c:numRef>
          </c:val>
          <c:extLst>
            <c:ext xmlns:c16="http://schemas.microsoft.com/office/drawing/2014/chart" uri="{C3380CC4-5D6E-409C-BE32-E72D297353CC}">
              <c16:uniqueId val="{00000007-1195-464E-93C9-768A096B705C}"/>
            </c:ext>
          </c:extLst>
        </c:ser>
        <c:dLbls>
          <c:showLegendKey val="0"/>
          <c:showVal val="0"/>
          <c:showCatName val="0"/>
          <c:showSerName val="0"/>
          <c:showPercent val="0"/>
          <c:showBubbleSize val="0"/>
        </c:dLbls>
        <c:gapWidth val="80"/>
        <c:overlap val="-10"/>
        <c:axId val="136141056"/>
        <c:axId val="136146944"/>
      </c:barChart>
      <c:catAx>
        <c:axId val="136141056"/>
        <c:scaling>
          <c:orientation val="minMax"/>
        </c:scaling>
        <c:delete val="0"/>
        <c:axPos val="b"/>
        <c:numFmt formatCode="General" sourceLinked="1"/>
        <c:majorTickMark val="none"/>
        <c:minorTickMark val="none"/>
        <c:tickLblPos val="nextTo"/>
        <c:crossAx val="136146944"/>
        <c:crosses val="autoZero"/>
        <c:auto val="1"/>
        <c:lblAlgn val="ctr"/>
        <c:lblOffset val="100"/>
        <c:noMultiLvlLbl val="0"/>
      </c:catAx>
      <c:valAx>
        <c:axId val="136146944"/>
        <c:scaling>
          <c:orientation val="minMax"/>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0.12070175438596491"/>
              <c:y val="0.2124361111111111"/>
            </c:manualLayout>
          </c:layout>
          <c:overlay val="0"/>
        </c:title>
        <c:numFmt formatCode="0" sourceLinked="0"/>
        <c:majorTickMark val="none"/>
        <c:minorTickMark val="none"/>
        <c:tickLblPos val="nextTo"/>
        <c:spPr>
          <a:ln>
            <a:noFill/>
          </a:ln>
        </c:spPr>
        <c:crossAx val="136141056"/>
        <c:crosses val="autoZero"/>
        <c:crossBetween val="between"/>
        <c:majorUnit val="10"/>
      </c:valAx>
    </c:plotArea>
    <c:legend>
      <c:legendPos val="t"/>
      <c:overlay val="0"/>
    </c:legend>
    <c:plotVisOnly val="1"/>
    <c:dispBlanksAs val="span"/>
    <c:showDLblsOverMax val="0"/>
  </c:chart>
  <c:spPr>
    <a:ln w="12700">
      <a:solidFill>
        <a:srgbClr val="88C540"/>
      </a:solid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IBBS Group B </a:t>
            </a:r>
          </a:p>
        </c:rich>
      </c:tx>
      <c:overlay val="0"/>
    </c:title>
    <c:autoTitleDeleted val="0"/>
    <c:plotArea>
      <c:layout/>
      <c:barChart>
        <c:barDir val="col"/>
        <c:grouping val="clustered"/>
        <c:varyColors val="0"/>
        <c:ser>
          <c:idx val="2"/>
          <c:order val="0"/>
          <c:tx>
            <c:strRef>
              <c:f>'Syphilis Prev KP'!$K$5</c:f>
              <c:strCache>
                <c:ptCount val="1"/>
                <c:pt idx="0">
                  <c:v>2009</c:v>
                </c:pt>
              </c:strCache>
            </c:strRef>
          </c:tx>
          <c:spPr>
            <a:solidFill>
              <a:srgbClr val="00AEEF"/>
            </a:solidFill>
            <a:ln w="38100">
              <a:noFill/>
            </a:ln>
          </c:spPr>
          <c:invertIfNegative val="0"/>
          <c:dLbls>
            <c:dLbl>
              <c:idx val="2"/>
              <c:numFmt formatCode="#,##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DC51-471D-BABE-5AC82132D570}"/>
                </c:ext>
              </c:extLst>
            </c:dLbl>
            <c:dLbl>
              <c:idx val="3"/>
              <c:numFmt formatCode="#,##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1-DC51-471D-BABE-5AC82132D57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'Syphilis Prev KP'!$J$6:$J$10</c:f>
              <c:strCache>
                <c:ptCount val="5"/>
                <c:pt idx="0">
                  <c:v>Direct
 FSW</c:v>
                </c:pt>
                <c:pt idx="1">
                  <c:v>Indirect
 FSW</c:v>
                </c:pt>
                <c:pt idx="2">
                  <c:v>MSM</c:v>
                </c:pt>
                <c:pt idx="3">
                  <c:v>PWID</c:v>
                </c:pt>
                <c:pt idx="4">
                  <c:v>TG</c:v>
                </c:pt>
              </c:strCache>
            </c:strRef>
          </c:cat>
          <c:val>
            <c:numRef>
              <c:f>'Syphilis Prev KP'!$K$6:$K$10</c:f>
              <c:numCache>
                <c:formatCode>General</c:formatCode>
                <c:ptCount val="5"/>
                <c:pt idx="0" formatCode="0.0">
                  <c:v>6.3</c:v>
                </c:pt>
                <c:pt idx="1">
                  <c:v>3</c:v>
                </c:pt>
                <c:pt idx="2" formatCode="0.0">
                  <c:v>8</c:v>
                </c:pt>
                <c:pt idx="3" formatCode="0.0">
                  <c:v>1</c:v>
                </c:pt>
                <c:pt idx="4">
                  <c:v>12</c:v>
                </c:pt>
              </c:numCache>
            </c:numRef>
          </c:val>
          <c:extLst>
            <c:ext xmlns:c16="http://schemas.microsoft.com/office/drawing/2014/chart" uri="{C3380CC4-5D6E-409C-BE32-E72D297353CC}">
              <c16:uniqueId val="{00000002-79D6-40F9-831D-EDD126F334F7}"/>
            </c:ext>
          </c:extLst>
        </c:ser>
        <c:ser>
          <c:idx val="0"/>
          <c:order val="1"/>
          <c:tx>
            <c:strRef>
              <c:f>'Syphilis Prev KP'!$L$5</c:f>
              <c:strCache>
                <c:ptCount val="1"/>
                <c:pt idx="0">
                  <c:v>2013</c:v>
                </c:pt>
              </c:strCache>
            </c:strRef>
          </c:tx>
          <c:spPr>
            <a:solidFill>
              <a:srgbClr val="88C540"/>
            </a:solidFill>
            <a:ln w="3810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'Syphilis Prev KP'!$J$6:$J$10</c:f>
              <c:strCache>
                <c:ptCount val="5"/>
                <c:pt idx="0">
                  <c:v>Direct
 FSW</c:v>
                </c:pt>
                <c:pt idx="1">
                  <c:v>Indirect
 FSW</c:v>
                </c:pt>
                <c:pt idx="2">
                  <c:v>MSM</c:v>
                </c:pt>
                <c:pt idx="3">
                  <c:v>PWID</c:v>
                </c:pt>
                <c:pt idx="4">
                  <c:v>TG</c:v>
                </c:pt>
              </c:strCache>
            </c:strRef>
          </c:cat>
          <c:val>
            <c:numRef>
              <c:f>'Syphilis Prev KP'!$L$6:$L$10</c:f>
              <c:numCache>
                <c:formatCode>General</c:formatCode>
                <c:ptCount val="5"/>
                <c:pt idx="0">
                  <c:v>4</c:v>
                </c:pt>
                <c:pt idx="1">
                  <c:v>1.8</c:v>
                </c:pt>
                <c:pt idx="2">
                  <c:v>11.3</c:v>
                </c:pt>
                <c:pt idx="3">
                  <c:v>2.9</c:v>
                </c:pt>
                <c:pt idx="4">
                  <c:v>9.6999999999999993</c:v>
                </c:pt>
              </c:numCache>
            </c:numRef>
          </c:val>
          <c:extLst>
            <c:ext xmlns:c16="http://schemas.microsoft.com/office/drawing/2014/chart" uri="{C3380CC4-5D6E-409C-BE32-E72D297353CC}">
              <c16:uniqueId val="{00000003-79D6-40F9-831D-EDD126F334F7}"/>
            </c:ext>
          </c:extLst>
        </c:ser>
        <c:dLbls>
          <c:showLegendKey val="0"/>
          <c:showVal val="0"/>
          <c:showCatName val="0"/>
          <c:showSerName val="0"/>
          <c:showPercent val="0"/>
          <c:showBubbleSize val="0"/>
        </c:dLbls>
        <c:gapWidth val="150"/>
        <c:overlap val="-10"/>
        <c:axId val="138358144"/>
        <c:axId val="138376320"/>
      </c:barChart>
      <c:catAx>
        <c:axId val="138358144"/>
        <c:scaling>
          <c:orientation val="minMax"/>
        </c:scaling>
        <c:delete val="0"/>
        <c:axPos val="b"/>
        <c:numFmt formatCode="General" sourceLinked="1"/>
        <c:majorTickMark val="none"/>
        <c:minorTickMark val="none"/>
        <c:tickLblPos val="nextTo"/>
        <c:crossAx val="138376320"/>
        <c:crosses val="autoZero"/>
        <c:auto val="1"/>
        <c:lblAlgn val="ctr"/>
        <c:lblOffset val="100"/>
        <c:noMultiLvlLbl val="0"/>
      </c:catAx>
      <c:valAx>
        <c:axId val="138376320"/>
        <c:scaling>
          <c:orientation val="minMax"/>
          <c:max val="30"/>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0.13017543859649125"/>
              <c:y val="0.21414506172839506"/>
            </c:manualLayout>
          </c:layout>
          <c:overlay val="0"/>
        </c:title>
        <c:numFmt formatCode="0" sourceLinked="0"/>
        <c:majorTickMark val="none"/>
        <c:minorTickMark val="none"/>
        <c:tickLblPos val="nextTo"/>
        <c:spPr>
          <a:ln>
            <a:noFill/>
          </a:ln>
        </c:spPr>
        <c:crossAx val="138358144"/>
        <c:crosses val="autoZero"/>
        <c:crossBetween val="between"/>
        <c:majorUnit val="10"/>
      </c:valAx>
    </c:plotArea>
    <c:legend>
      <c:legendPos val="t"/>
      <c:overlay val="0"/>
    </c:legend>
    <c:plotVisOnly val="1"/>
    <c:dispBlanksAs val="span"/>
    <c:showDLblsOverMax val="0"/>
  </c:chart>
  <c:spPr>
    <a:ln w="12700">
      <a:solidFill>
        <a:srgbClr val="88C540"/>
      </a:solid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482861715633772E-2"/>
          <c:y val="0.1243938952075435"/>
          <c:w val="0.89252216159558617"/>
          <c:h val="0.69137746670555067"/>
        </c:manualLayout>
      </c:layout>
      <c:barChart>
        <c:barDir val="col"/>
        <c:grouping val="clustered"/>
        <c:varyColors val="0"/>
        <c:ser>
          <c:idx val="0"/>
          <c:order val="0"/>
          <c:tx>
            <c:strRef>
              <c:f>'Syphilis prev MSM_2007-15'!$B$2</c:f>
              <c:strCache>
                <c:ptCount val="1"/>
                <c:pt idx="0">
                  <c:v>2007</c:v>
                </c:pt>
              </c:strCache>
            </c:strRef>
          </c:tx>
          <c:spPr>
            <a:solidFill>
              <a:srgbClr val="CDC884"/>
            </a:solidFill>
            <a:ln>
              <a:noFill/>
            </a:ln>
            <a:effectLst/>
          </c:spPr>
          <c:invertIfNegative val="0"/>
          <c:dPt>
            <c:idx val="0"/>
            <c:invertIfNegative val="0"/>
            <c:bubble3D val="0"/>
            <c:spPr>
              <a:pattFill prst="dkUpDiag">
                <a:fgClr>
                  <a:srgbClr val="CDC884"/>
                </a:fgClr>
                <a:bgClr>
                  <a:sysClr val="window" lastClr="FFFFFF"/>
                </a:bgClr>
              </a:pattFill>
              <a:ln>
                <a:noFill/>
              </a:ln>
              <a:effectLst/>
            </c:spPr>
            <c:extLst>
              <c:ext xmlns:c16="http://schemas.microsoft.com/office/drawing/2014/chart" uri="{C3380CC4-5D6E-409C-BE32-E72D297353CC}">
                <c16:uniqueId val="{00000001-E4CA-43BA-A64C-7650CBC2A167}"/>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'Syphilis prev MSM_2007-15'!$A$3:$A$9</c:f>
              <c:strCache>
                <c:ptCount val="7"/>
                <c:pt idx="0">
                  <c:v>Indonesia</c:v>
                </c:pt>
                <c:pt idx="1">
                  <c:v>Kota Denpasar</c:v>
                </c:pt>
                <c:pt idx="2">
                  <c:v>Kota Semarang</c:v>
                </c:pt>
                <c:pt idx="3">
                  <c:v>DKI Jakarta</c:v>
                </c:pt>
                <c:pt idx="4">
                  <c:v>Kota Malang</c:v>
                </c:pt>
                <c:pt idx="5">
                  <c:v>Kota Surabaya</c:v>
                </c:pt>
                <c:pt idx="6">
                  <c:v>Kota Bandung</c:v>
                </c:pt>
              </c:strCache>
            </c:strRef>
          </c:cat>
          <c:val>
            <c:numRef>
              <c:f>'Syphilis prev MSM_2007-15'!$B$3:$B$9</c:f>
              <c:numCache>
                <c:formatCode>General</c:formatCode>
                <c:ptCount val="7"/>
                <c:pt idx="0" formatCode="0.0">
                  <c:v>4.33</c:v>
                </c:pt>
                <c:pt idx="3" formatCode="0">
                  <c:v>3</c:v>
                </c:pt>
                <c:pt idx="5" formatCode="0.0">
                  <c:v>4</c:v>
                </c:pt>
                <c:pt idx="6" formatCode="0">
                  <c:v>6</c:v>
                </c:pt>
              </c:numCache>
            </c:numRef>
          </c:val>
          <c:extLst>
            <c:ext xmlns:c16="http://schemas.microsoft.com/office/drawing/2014/chart" uri="{C3380CC4-5D6E-409C-BE32-E72D297353CC}">
              <c16:uniqueId val="{00000002-E4CA-43BA-A64C-7650CBC2A167}"/>
            </c:ext>
          </c:extLst>
        </c:ser>
        <c:ser>
          <c:idx val="1"/>
          <c:order val="1"/>
          <c:tx>
            <c:strRef>
              <c:f>'Syphilis prev MSM_2007-15'!$C$2</c:f>
              <c:strCache>
                <c:ptCount val="1"/>
                <c:pt idx="0">
                  <c:v>2011</c:v>
                </c:pt>
              </c:strCache>
            </c:strRef>
          </c:tx>
          <c:spPr>
            <a:solidFill>
              <a:srgbClr val="F26B73"/>
            </a:solidFill>
            <a:ln>
              <a:noFill/>
            </a:ln>
            <a:effectLst/>
          </c:spPr>
          <c:invertIfNegative val="0"/>
          <c:dPt>
            <c:idx val="0"/>
            <c:invertIfNegative val="0"/>
            <c:bubble3D val="0"/>
            <c:spPr>
              <a:pattFill prst="dkUpDiag">
                <a:fgClr>
                  <a:srgbClr val="F26B73"/>
                </a:fgClr>
                <a:bgClr>
                  <a:sysClr val="window" lastClr="FFFFFF"/>
                </a:bgClr>
              </a:pattFill>
              <a:ln>
                <a:noFill/>
              </a:ln>
              <a:effectLst/>
            </c:spPr>
            <c:extLst>
              <c:ext xmlns:c16="http://schemas.microsoft.com/office/drawing/2014/chart" uri="{C3380CC4-5D6E-409C-BE32-E72D297353CC}">
                <c16:uniqueId val="{00000004-E4CA-43BA-A64C-7650CBC2A167}"/>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'Syphilis prev MSM_2007-15'!$A$3:$A$9</c:f>
              <c:strCache>
                <c:ptCount val="7"/>
                <c:pt idx="0">
                  <c:v>Indonesia</c:v>
                </c:pt>
                <c:pt idx="1">
                  <c:v>Kota Denpasar</c:v>
                </c:pt>
                <c:pt idx="2">
                  <c:v>Kota Semarang</c:v>
                </c:pt>
                <c:pt idx="3">
                  <c:v>DKI Jakarta</c:v>
                </c:pt>
                <c:pt idx="4">
                  <c:v>Kota Malang</c:v>
                </c:pt>
                <c:pt idx="5">
                  <c:v>Kota Surabaya</c:v>
                </c:pt>
                <c:pt idx="6">
                  <c:v>Kota Bandung</c:v>
                </c:pt>
              </c:strCache>
            </c:strRef>
          </c:cat>
          <c:val>
            <c:numRef>
              <c:f>'Syphilis prev MSM_2007-15'!$C$3:$C$9</c:f>
              <c:numCache>
                <c:formatCode>General</c:formatCode>
                <c:ptCount val="7"/>
                <c:pt idx="0" formatCode="0.0">
                  <c:v>9.2899999999999991</c:v>
                </c:pt>
                <c:pt idx="2" formatCode="0.0">
                  <c:v>5.2</c:v>
                </c:pt>
                <c:pt idx="3" formatCode="0.0">
                  <c:v>16.8</c:v>
                </c:pt>
                <c:pt idx="4" formatCode="0.0">
                  <c:v>3.36</c:v>
                </c:pt>
                <c:pt idx="5" formatCode="0.0">
                  <c:v>9.6</c:v>
                </c:pt>
                <c:pt idx="6" formatCode="0.0">
                  <c:v>11.2</c:v>
                </c:pt>
              </c:numCache>
            </c:numRef>
          </c:val>
          <c:extLst>
            <c:ext xmlns:c16="http://schemas.microsoft.com/office/drawing/2014/chart" uri="{C3380CC4-5D6E-409C-BE32-E72D297353CC}">
              <c16:uniqueId val="{00000005-E4CA-43BA-A64C-7650CBC2A167}"/>
            </c:ext>
          </c:extLst>
        </c:ser>
        <c:ser>
          <c:idx val="2"/>
          <c:order val="2"/>
          <c:tx>
            <c:strRef>
              <c:f>'Syphilis prev MSM_2007-15'!$D$2</c:f>
              <c:strCache>
                <c:ptCount val="1"/>
                <c:pt idx="0">
                  <c:v>2015</c:v>
                </c:pt>
              </c:strCache>
            </c:strRef>
          </c:tx>
          <c:spPr>
            <a:solidFill>
              <a:srgbClr val="00A99A"/>
            </a:solidFill>
            <a:ln>
              <a:noFill/>
            </a:ln>
          </c:spPr>
          <c:invertIfNegative val="0"/>
          <c:dPt>
            <c:idx val="0"/>
            <c:invertIfNegative val="0"/>
            <c:bubble3D val="0"/>
            <c:spPr>
              <a:pattFill prst="dkUpDiag">
                <a:fgClr>
                  <a:srgbClr val="00A99A"/>
                </a:fgClr>
                <a:bgClr>
                  <a:sysClr val="window" lastClr="FFFFFF"/>
                </a:bgClr>
              </a:pattFill>
              <a:ln>
                <a:noFill/>
              </a:ln>
            </c:spPr>
            <c:extLst>
              <c:ext xmlns:c16="http://schemas.microsoft.com/office/drawing/2014/chart" uri="{C3380CC4-5D6E-409C-BE32-E72D297353CC}">
                <c16:uniqueId val="{00000007-E4CA-43BA-A64C-7650CBC2A167}"/>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'Syphilis prev MSM_2007-15'!$A$3:$A$9</c:f>
              <c:strCache>
                <c:ptCount val="7"/>
                <c:pt idx="0">
                  <c:v>Indonesia</c:v>
                </c:pt>
                <c:pt idx="1">
                  <c:v>Kota Denpasar</c:v>
                </c:pt>
                <c:pt idx="2">
                  <c:v>Kota Semarang</c:v>
                </c:pt>
                <c:pt idx="3">
                  <c:v>DKI Jakarta</c:v>
                </c:pt>
                <c:pt idx="4">
                  <c:v>Kota Malang</c:v>
                </c:pt>
                <c:pt idx="5">
                  <c:v>Kota Surabaya</c:v>
                </c:pt>
                <c:pt idx="6">
                  <c:v>Kota Bandung</c:v>
                </c:pt>
              </c:strCache>
            </c:strRef>
          </c:cat>
          <c:val>
            <c:numRef>
              <c:f>'Syphilis prev MSM_2007-15'!$D$3:$D$9</c:f>
              <c:numCache>
                <c:formatCode>0.0</c:formatCode>
                <c:ptCount val="7"/>
                <c:pt idx="0">
                  <c:v>15.71</c:v>
                </c:pt>
                <c:pt idx="1">
                  <c:v>19.2</c:v>
                </c:pt>
                <c:pt idx="2">
                  <c:v>11.38</c:v>
                </c:pt>
                <c:pt idx="3">
                  <c:v>25.2</c:v>
                </c:pt>
                <c:pt idx="4">
                  <c:v>8.8000000000000007</c:v>
                </c:pt>
                <c:pt idx="5">
                  <c:v>11.2</c:v>
                </c:pt>
                <c:pt idx="6">
                  <c:v>18.399999999999999</c:v>
                </c:pt>
              </c:numCache>
            </c:numRef>
          </c:val>
          <c:extLst>
            <c:ext xmlns:c16="http://schemas.microsoft.com/office/drawing/2014/chart" uri="{C3380CC4-5D6E-409C-BE32-E72D297353CC}">
              <c16:uniqueId val="{00000008-E4CA-43BA-A64C-7650CBC2A167}"/>
            </c:ext>
          </c:extLst>
        </c:ser>
        <c:dLbls>
          <c:showLegendKey val="0"/>
          <c:showVal val="0"/>
          <c:showCatName val="0"/>
          <c:showSerName val="0"/>
          <c:showPercent val="0"/>
          <c:showBubbleSize val="0"/>
        </c:dLbls>
        <c:gapWidth val="150"/>
        <c:overlap val="-10"/>
        <c:axId val="138458624"/>
        <c:axId val="138460160"/>
      </c:barChart>
      <c:catAx>
        <c:axId val="138458624"/>
        <c:scaling>
          <c:orientation val="minMax"/>
        </c:scaling>
        <c:delete val="0"/>
        <c:axPos val="b"/>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8460160"/>
        <c:crosses val="autoZero"/>
        <c:auto val="1"/>
        <c:lblAlgn val="ctr"/>
        <c:lblOffset val="100"/>
        <c:noMultiLvlLbl val="0"/>
      </c:catAx>
      <c:valAx>
        <c:axId val="138460160"/>
        <c:scaling>
          <c:orientation val="minMax"/>
          <c:max val="40"/>
          <c:min val="0"/>
        </c:scaling>
        <c:delete val="0"/>
        <c:axPos val="l"/>
        <c:title>
          <c:tx>
            <c:rich>
              <a:bodyPr rot="0" vert="horz"/>
              <a:lstStyle/>
              <a:p>
                <a:pPr>
                  <a:defRPr/>
                </a:pPr>
                <a:r>
                  <a:rPr lang="en-US"/>
                  <a:t>%</a:t>
                </a:r>
              </a:p>
            </c:rich>
          </c:tx>
          <c:layout>
            <c:manualLayout>
              <c:xMode val="edge"/>
              <c:yMode val="edge"/>
              <c:x val="9.2699872847890937E-3"/>
              <c:y val="9.3878924856615142E-2"/>
            </c:manualLayout>
          </c:layout>
          <c:overlay val="0"/>
        </c:title>
        <c:numFmt formatCode="0" sourceLinked="0"/>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8458624"/>
        <c:crosses val="autoZero"/>
        <c:crossBetween val="between"/>
        <c:majorUnit val="10"/>
      </c:valAx>
      <c:spPr>
        <a:noFill/>
        <a:ln>
          <a:noFill/>
        </a:ln>
        <a:effectLst/>
      </c:spPr>
    </c:plotArea>
    <c:legend>
      <c:legendPos val="t"/>
      <c:layout>
        <c:manualLayout>
          <c:xMode val="edge"/>
          <c:yMode val="edge"/>
          <c:x val="0.31399892166447124"/>
          <c:y val="1.8518518518518517E-2"/>
          <c:w val="0.379727024421672"/>
          <c:h val="0.12186303101001264"/>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'HIV Prev KP (2)'!$B$4</c:f>
              <c:strCache>
                <c:ptCount val="1"/>
                <c:pt idx="0">
                  <c:v>FSW</c:v>
                </c:pt>
              </c:strCache>
            </c:strRef>
          </c:tx>
          <c:spPr>
            <a:solidFill>
              <a:srgbClr val="00A99A"/>
            </a:solidFill>
            <a:ln>
              <a:noFill/>
            </a:ln>
          </c:spPr>
          <c:invertIfNegative val="0"/>
          <c:dPt>
            <c:idx val="0"/>
            <c:invertIfNegative val="0"/>
            <c:bubble3D val="0"/>
            <c:extLst>
              <c:ext xmlns:c16="http://schemas.microsoft.com/office/drawing/2014/chart" uri="{C3380CC4-5D6E-409C-BE32-E72D297353CC}">
                <c16:uniqueId val="{00000000-61C7-49AE-A369-0F3A7A14CE63}"/>
              </c:ext>
            </c:extLst>
          </c:dPt>
          <c:dPt>
            <c:idx val="1"/>
            <c:invertIfNegative val="0"/>
            <c:bubble3D val="0"/>
            <c:extLst>
              <c:ext xmlns:c16="http://schemas.microsoft.com/office/drawing/2014/chart" uri="{C3380CC4-5D6E-409C-BE32-E72D297353CC}">
                <c16:uniqueId val="{00000001-61C7-49AE-A369-0F3A7A14CE63}"/>
              </c:ext>
            </c:extLst>
          </c:dPt>
          <c:dPt>
            <c:idx val="2"/>
            <c:invertIfNegative val="0"/>
            <c:bubble3D val="0"/>
            <c:extLst>
              <c:ext xmlns:c16="http://schemas.microsoft.com/office/drawing/2014/chart" uri="{C3380CC4-5D6E-409C-BE32-E72D297353CC}">
                <c16:uniqueId val="{00000002-61C7-49AE-A369-0F3A7A14CE6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 (2)'!$A$5:$A$8</c:f>
              <c:strCache>
                <c:ptCount val="4"/>
                <c:pt idx="0">
                  <c:v> FSW</c:v>
                </c:pt>
                <c:pt idx="1">
                  <c:v>TG</c:v>
                </c:pt>
                <c:pt idx="2">
                  <c:v>PWID</c:v>
                </c:pt>
                <c:pt idx="3">
                  <c:v>MSM</c:v>
                </c:pt>
              </c:strCache>
            </c:strRef>
          </c:cat>
          <c:val>
            <c:numRef>
              <c:f>'HIV Prev KP (2)'!$B$5:$B$8</c:f>
              <c:numCache>
                <c:formatCode>General</c:formatCode>
                <c:ptCount val="4"/>
                <c:pt idx="0" formatCode="0.0">
                  <c:v>2.1</c:v>
                </c:pt>
              </c:numCache>
            </c:numRef>
          </c:val>
          <c:extLst>
            <c:ext xmlns:c16="http://schemas.microsoft.com/office/drawing/2014/chart" uri="{C3380CC4-5D6E-409C-BE32-E72D297353CC}">
              <c16:uniqueId val="{00000003-61C7-49AE-A369-0F3A7A14CE63}"/>
            </c:ext>
          </c:extLst>
        </c:ser>
        <c:ser>
          <c:idx val="1"/>
          <c:order val="1"/>
          <c:tx>
            <c:strRef>
              <c:f>'HIV Prev KP (2)'!$C$4</c:f>
              <c:strCache>
                <c:ptCount val="1"/>
                <c:pt idx="0">
                  <c:v>MSM</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 (2)'!$A$5:$A$8</c:f>
              <c:strCache>
                <c:ptCount val="4"/>
                <c:pt idx="0">
                  <c:v> FSW</c:v>
                </c:pt>
                <c:pt idx="1">
                  <c:v>TG</c:v>
                </c:pt>
                <c:pt idx="2">
                  <c:v>PWID</c:v>
                </c:pt>
                <c:pt idx="3">
                  <c:v>MSM</c:v>
                </c:pt>
              </c:strCache>
            </c:strRef>
          </c:cat>
          <c:val>
            <c:numRef>
              <c:f>'HIV Prev KP (2)'!$C$5:$C$8</c:f>
              <c:numCache>
                <c:formatCode>General</c:formatCode>
                <c:ptCount val="4"/>
                <c:pt idx="3" formatCode="0.0">
                  <c:v>17.899999999999999</c:v>
                </c:pt>
              </c:numCache>
            </c:numRef>
          </c:val>
          <c:extLst>
            <c:ext xmlns:c16="http://schemas.microsoft.com/office/drawing/2014/chart" uri="{C3380CC4-5D6E-409C-BE32-E72D297353CC}">
              <c16:uniqueId val="{00000004-61C7-49AE-A369-0F3A7A14CE63}"/>
            </c:ext>
          </c:extLst>
        </c:ser>
        <c:ser>
          <c:idx val="2"/>
          <c:order val="2"/>
          <c:tx>
            <c:strRef>
              <c:f>'HIV Prev KP (2)'!$D$4</c:f>
              <c:strCache>
                <c:ptCount val="1"/>
                <c:pt idx="0">
                  <c:v>PWID</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 (2)'!$A$5:$A$8</c:f>
              <c:strCache>
                <c:ptCount val="4"/>
                <c:pt idx="0">
                  <c:v> FSW</c:v>
                </c:pt>
                <c:pt idx="1">
                  <c:v>TG</c:v>
                </c:pt>
                <c:pt idx="2">
                  <c:v>PWID</c:v>
                </c:pt>
                <c:pt idx="3">
                  <c:v>MSM</c:v>
                </c:pt>
              </c:strCache>
            </c:strRef>
          </c:cat>
          <c:val>
            <c:numRef>
              <c:f>'HIV Prev KP (2)'!$D$5:$D$8</c:f>
              <c:numCache>
                <c:formatCode>General</c:formatCode>
                <c:ptCount val="4"/>
                <c:pt idx="2" formatCode="0.0">
                  <c:v>13.7</c:v>
                </c:pt>
              </c:numCache>
            </c:numRef>
          </c:val>
          <c:extLst>
            <c:ext xmlns:c16="http://schemas.microsoft.com/office/drawing/2014/chart" uri="{C3380CC4-5D6E-409C-BE32-E72D297353CC}">
              <c16:uniqueId val="{00000005-61C7-49AE-A369-0F3A7A14CE63}"/>
            </c:ext>
          </c:extLst>
        </c:ser>
        <c:ser>
          <c:idx val="3"/>
          <c:order val="3"/>
          <c:tx>
            <c:strRef>
              <c:f>'HIV Prev KP (2)'!$E$4</c:f>
              <c:strCache>
                <c:ptCount val="1"/>
                <c:pt idx="0">
                  <c:v>TG</c:v>
                </c:pt>
              </c:strCache>
            </c:strRef>
          </c:tx>
          <c:spPr>
            <a:solidFill>
              <a:srgbClr val="CDC884"/>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 (2)'!$A$5:$A$8</c:f>
              <c:strCache>
                <c:ptCount val="4"/>
                <c:pt idx="0">
                  <c:v> FSW</c:v>
                </c:pt>
                <c:pt idx="1">
                  <c:v>TG</c:v>
                </c:pt>
                <c:pt idx="2">
                  <c:v>PWID</c:v>
                </c:pt>
                <c:pt idx="3">
                  <c:v>MSM</c:v>
                </c:pt>
              </c:strCache>
            </c:strRef>
          </c:cat>
          <c:val>
            <c:numRef>
              <c:f>'HIV Prev KP (2)'!$E$5:$E$8</c:f>
              <c:numCache>
                <c:formatCode>General</c:formatCode>
                <c:ptCount val="4"/>
                <c:pt idx="1">
                  <c:v>11.9</c:v>
                </c:pt>
              </c:numCache>
            </c:numRef>
          </c:val>
          <c:extLst>
            <c:ext xmlns:c16="http://schemas.microsoft.com/office/drawing/2014/chart" uri="{C3380CC4-5D6E-409C-BE32-E72D297353CC}">
              <c16:uniqueId val="{00000006-61C7-49AE-A369-0F3A7A14CE63}"/>
            </c:ext>
          </c:extLst>
        </c:ser>
        <c:dLbls>
          <c:showLegendKey val="0"/>
          <c:showVal val="0"/>
          <c:showCatName val="0"/>
          <c:showSerName val="0"/>
          <c:showPercent val="0"/>
          <c:showBubbleSize val="0"/>
        </c:dLbls>
        <c:gapWidth val="120"/>
        <c:overlap val="100"/>
        <c:axId val="238809856"/>
        <c:axId val="238811392"/>
      </c:barChart>
      <c:scatterChart>
        <c:scatterStyle val="lineMarker"/>
        <c:varyColors val="0"/>
        <c:ser>
          <c:idx val="4"/>
          <c:order val="4"/>
          <c:tx>
            <c:strRef>
              <c:f>'HIV Prev KP (2)'!$B$12</c:f>
              <c:strCache>
                <c:ptCount val="1"/>
                <c:pt idx="0">
                  <c:v>targ</c:v>
                </c:pt>
              </c:strCache>
            </c:strRef>
          </c:tx>
          <c:spPr>
            <a:ln w="19050">
              <a:solidFill>
                <a:srgbClr val="E31837"/>
              </a:solidFill>
              <a:prstDash val="dash"/>
            </a:ln>
          </c:spPr>
          <c:marker>
            <c:symbol val="none"/>
          </c:marker>
          <c:xVal>
            <c:numRef>
              <c:f>'HIV Prev KP (2)'!$A$13:$A$14</c:f>
              <c:numCache>
                <c:formatCode>General</c:formatCode>
                <c:ptCount val="2"/>
                <c:pt idx="0">
                  <c:v>0</c:v>
                </c:pt>
                <c:pt idx="1">
                  <c:v>1</c:v>
                </c:pt>
              </c:numCache>
            </c:numRef>
          </c:xVal>
          <c:yVal>
            <c:numRef>
              <c:f>'HIV Prev KP (2)'!$B$13:$B$14</c:f>
              <c:numCache>
                <c:formatCode>General</c:formatCode>
                <c:ptCount val="2"/>
                <c:pt idx="0">
                  <c:v>5</c:v>
                </c:pt>
                <c:pt idx="1">
                  <c:v>5</c:v>
                </c:pt>
              </c:numCache>
            </c:numRef>
          </c:yVal>
          <c:smooth val="0"/>
          <c:extLst>
            <c:ext xmlns:c16="http://schemas.microsoft.com/office/drawing/2014/chart" uri="{C3380CC4-5D6E-409C-BE32-E72D297353CC}">
              <c16:uniqueId val="{00000007-61C7-49AE-A369-0F3A7A14CE63}"/>
            </c:ext>
          </c:extLst>
        </c:ser>
        <c:dLbls>
          <c:showLegendKey val="0"/>
          <c:showVal val="0"/>
          <c:showCatName val="0"/>
          <c:showSerName val="0"/>
          <c:showPercent val="0"/>
          <c:showBubbleSize val="0"/>
        </c:dLbls>
        <c:axId val="239060864"/>
        <c:axId val="239059328"/>
      </c:scatterChart>
      <c:catAx>
        <c:axId val="238809856"/>
        <c:scaling>
          <c:orientation val="minMax"/>
        </c:scaling>
        <c:delete val="0"/>
        <c:axPos val="b"/>
        <c:numFmt formatCode="General" sourceLinked="0"/>
        <c:majorTickMark val="out"/>
        <c:minorTickMark val="none"/>
        <c:tickLblPos val="nextTo"/>
        <c:crossAx val="238811392"/>
        <c:crosses val="autoZero"/>
        <c:auto val="1"/>
        <c:lblAlgn val="ctr"/>
        <c:lblOffset val="100"/>
        <c:noMultiLvlLbl val="0"/>
      </c:catAx>
      <c:valAx>
        <c:axId val="238811392"/>
        <c:scaling>
          <c:orientation val="minMax"/>
          <c:min val="0"/>
        </c:scaling>
        <c:delete val="0"/>
        <c:axPos val="l"/>
        <c:title>
          <c:tx>
            <c:rich>
              <a:bodyPr rot="0" vert="horz"/>
              <a:lstStyle/>
              <a:p>
                <a:pPr>
                  <a:defRPr/>
                </a:pPr>
                <a:r>
                  <a:rPr lang="en-US"/>
                  <a:t>%</a:t>
                </a:r>
              </a:p>
            </c:rich>
          </c:tx>
          <c:layout>
            <c:manualLayout>
              <c:xMode val="edge"/>
              <c:yMode val="edge"/>
              <c:x val="0"/>
              <c:y val="8.048652455028487E-3"/>
            </c:manualLayout>
          </c:layout>
          <c:overlay val="0"/>
        </c:title>
        <c:numFmt formatCode="0" sourceLinked="0"/>
        <c:majorTickMark val="out"/>
        <c:minorTickMark val="none"/>
        <c:tickLblPos val="nextTo"/>
        <c:crossAx val="238809856"/>
        <c:crosses val="autoZero"/>
        <c:crossBetween val="between"/>
        <c:majorUnit val="5"/>
      </c:valAx>
      <c:valAx>
        <c:axId val="239059328"/>
        <c:scaling>
          <c:orientation val="minMax"/>
          <c:max val="45"/>
          <c:min val="0"/>
        </c:scaling>
        <c:delete val="1"/>
        <c:axPos val="r"/>
        <c:numFmt formatCode="General" sourceLinked="1"/>
        <c:majorTickMark val="out"/>
        <c:minorTickMark val="none"/>
        <c:tickLblPos val="nextTo"/>
        <c:crossAx val="239060864"/>
        <c:crosses val="max"/>
        <c:crossBetween val="midCat"/>
        <c:majorUnit val="5"/>
      </c:valAx>
      <c:valAx>
        <c:axId val="239060864"/>
        <c:scaling>
          <c:orientation val="minMax"/>
          <c:max val="1"/>
          <c:min val="0"/>
        </c:scaling>
        <c:delete val="1"/>
        <c:axPos val="t"/>
        <c:numFmt formatCode="General" sourceLinked="1"/>
        <c:majorTickMark val="out"/>
        <c:minorTickMark val="none"/>
        <c:tickLblPos val="nextTo"/>
        <c:crossAx val="239059328"/>
        <c:crosses val="max"/>
        <c:crossBetween val="midCat"/>
        <c:majorUnit val="0.2"/>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329484879190209E-2"/>
          <c:y val="0.12230325499422003"/>
          <c:w val="0.89151652112581281"/>
          <c:h val="0.71477165149631861"/>
        </c:manualLayout>
      </c:layout>
      <c:barChart>
        <c:barDir val="col"/>
        <c:grouping val="clustered"/>
        <c:varyColors val="0"/>
        <c:ser>
          <c:idx val="0"/>
          <c:order val="0"/>
          <c:tx>
            <c:strRef>
              <c:f>'Syphilis prev Waria_2007-15'!$B$2</c:f>
              <c:strCache>
                <c:ptCount val="1"/>
                <c:pt idx="0">
                  <c:v>2007</c:v>
                </c:pt>
              </c:strCache>
            </c:strRef>
          </c:tx>
          <c:spPr>
            <a:solidFill>
              <a:srgbClr val="CDC884"/>
            </a:solidFill>
            <a:ln>
              <a:noFill/>
            </a:ln>
            <a:effectLst/>
          </c:spPr>
          <c:invertIfNegative val="0"/>
          <c:dPt>
            <c:idx val="0"/>
            <c:invertIfNegative val="0"/>
            <c:bubble3D val="0"/>
            <c:spPr>
              <a:pattFill prst="dkUpDiag">
                <a:fgClr>
                  <a:srgbClr val="CDC884"/>
                </a:fgClr>
                <a:bgClr>
                  <a:sysClr val="window" lastClr="FFFFFF"/>
                </a:bgClr>
              </a:pattFill>
              <a:ln>
                <a:noFill/>
              </a:ln>
              <a:effectLst/>
            </c:spPr>
            <c:extLst>
              <c:ext xmlns:c16="http://schemas.microsoft.com/office/drawing/2014/chart" uri="{C3380CC4-5D6E-409C-BE32-E72D297353CC}">
                <c16:uniqueId val="{00000001-D6F8-49AB-9704-CCEFCE42174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'Syphilis prev Waria_2007-15'!$A$3:$A$8</c:f>
              <c:strCache>
                <c:ptCount val="6"/>
                <c:pt idx="0">
                  <c:v>Indonesia</c:v>
                </c:pt>
                <c:pt idx="1">
                  <c:v>DKI Jakarta</c:v>
                </c:pt>
                <c:pt idx="2">
                  <c:v>Kota Bandung</c:v>
                </c:pt>
                <c:pt idx="3">
                  <c:v>Kota Semarang</c:v>
                </c:pt>
                <c:pt idx="4">
                  <c:v>Kota Malang</c:v>
                </c:pt>
                <c:pt idx="5">
                  <c:v>Kota Surabaya</c:v>
                </c:pt>
              </c:strCache>
            </c:strRef>
          </c:cat>
          <c:val>
            <c:numRef>
              <c:f>'Syphilis prev Waria_2007-15'!$B$3:$B$8</c:f>
              <c:numCache>
                <c:formatCode>General</c:formatCode>
                <c:ptCount val="6"/>
                <c:pt idx="0" formatCode="0">
                  <c:v>26.67</c:v>
                </c:pt>
                <c:pt idx="2" formatCode="0">
                  <c:v>25</c:v>
                </c:pt>
                <c:pt idx="3" formatCode="0">
                  <c:v>25</c:v>
                </c:pt>
                <c:pt idx="5" formatCode="0">
                  <c:v>30</c:v>
                </c:pt>
              </c:numCache>
            </c:numRef>
          </c:val>
          <c:extLst>
            <c:ext xmlns:c16="http://schemas.microsoft.com/office/drawing/2014/chart" uri="{C3380CC4-5D6E-409C-BE32-E72D297353CC}">
              <c16:uniqueId val="{00000002-D6F8-49AB-9704-CCEFCE42174B}"/>
            </c:ext>
          </c:extLst>
        </c:ser>
        <c:ser>
          <c:idx val="1"/>
          <c:order val="1"/>
          <c:tx>
            <c:strRef>
              <c:f>'Syphilis prev Waria_2007-15'!$C$2</c:f>
              <c:strCache>
                <c:ptCount val="1"/>
                <c:pt idx="0">
                  <c:v>2011</c:v>
                </c:pt>
              </c:strCache>
            </c:strRef>
          </c:tx>
          <c:spPr>
            <a:solidFill>
              <a:srgbClr val="F26B73"/>
            </a:solidFill>
            <a:ln>
              <a:noFill/>
            </a:ln>
            <a:effectLst/>
          </c:spPr>
          <c:invertIfNegative val="0"/>
          <c:dPt>
            <c:idx val="0"/>
            <c:invertIfNegative val="0"/>
            <c:bubble3D val="0"/>
            <c:spPr>
              <a:pattFill prst="dkUpDiag">
                <a:fgClr>
                  <a:srgbClr val="F26B73"/>
                </a:fgClr>
                <a:bgClr>
                  <a:sysClr val="window" lastClr="FFFFFF"/>
                </a:bgClr>
              </a:pattFill>
              <a:ln>
                <a:noFill/>
              </a:ln>
              <a:effectLst/>
            </c:spPr>
            <c:extLst>
              <c:ext xmlns:c16="http://schemas.microsoft.com/office/drawing/2014/chart" uri="{C3380CC4-5D6E-409C-BE32-E72D297353CC}">
                <c16:uniqueId val="{00000004-D6F8-49AB-9704-CCEFCE42174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'Syphilis prev Waria_2007-15'!$A$3:$A$8</c:f>
              <c:strCache>
                <c:ptCount val="6"/>
                <c:pt idx="0">
                  <c:v>Indonesia</c:v>
                </c:pt>
                <c:pt idx="1">
                  <c:v>DKI Jakarta</c:v>
                </c:pt>
                <c:pt idx="2">
                  <c:v>Kota Bandung</c:v>
                </c:pt>
                <c:pt idx="3">
                  <c:v>Kota Semarang</c:v>
                </c:pt>
                <c:pt idx="4">
                  <c:v>Kota Malang</c:v>
                </c:pt>
                <c:pt idx="5">
                  <c:v>Kota Surabaya</c:v>
                </c:pt>
              </c:strCache>
            </c:strRef>
          </c:cat>
          <c:val>
            <c:numRef>
              <c:f>'Syphilis prev Waria_2007-15'!$C$3:$C$8</c:f>
              <c:numCache>
                <c:formatCode>0</c:formatCode>
                <c:ptCount val="6"/>
                <c:pt idx="0">
                  <c:v>25.25</c:v>
                </c:pt>
                <c:pt idx="1">
                  <c:v>31.2</c:v>
                </c:pt>
                <c:pt idx="2">
                  <c:v>26.4</c:v>
                </c:pt>
                <c:pt idx="3">
                  <c:v>17.98</c:v>
                </c:pt>
                <c:pt idx="4">
                  <c:v>20.8</c:v>
                </c:pt>
                <c:pt idx="5">
                  <c:v>25.2</c:v>
                </c:pt>
              </c:numCache>
            </c:numRef>
          </c:val>
          <c:extLst>
            <c:ext xmlns:c16="http://schemas.microsoft.com/office/drawing/2014/chart" uri="{C3380CC4-5D6E-409C-BE32-E72D297353CC}">
              <c16:uniqueId val="{00000005-D6F8-49AB-9704-CCEFCE42174B}"/>
            </c:ext>
          </c:extLst>
        </c:ser>
        <c:ser>
          <c:idx val="2"/>
          <c:order val="2"/>
          <c:tx>
            <c:strRef>
              <c:f>'Syphilis prev Waria_2007-15'!$D$2</c:f>
              <c:strCache>
                <c:ptCount val="1"/>
                <c:pt idx="0">
                  <c:v>2015</c:v>
                </c:pt>
              </c:strCache>
            </c:strRef>
          </c:tx>
          <c:spPr>
            <a:solidFill>
              <a:srgbClr val="00A99A"/>
            </a:solidFill>
            <a:ln>
              <a:noFill/>
            </a:ln>
          </c:spPr>
          <c:invertIfNegative val="0"/>
          <c:dPt>
            <c:idx val="0"/>
            <c:invertIfNegative val="0"/>
            <c:bubble3D val="0"/>
            <c:spPr>
              <a:pattFill prst="dkUpDiag">
                <a:fgClr>
                  <a:srgbClr val="00A99A"/>
                </a:fgClr>
                <a:bgClr>
                  <a:sysClr val="window" lastClr="FFFFFF"/>
                </a:bgClr>
              </a:pattFill>
              <a:ln>
                <a:noFill/>
              </a:ln>
            </c:spPr>
            <c:extLst>
              <c:ext xmlns:c16="http://schemas.microsoft.com/office/drawing/2014/chart" uri="{C3380CC4-5D6E-409C-BE32-E72D297353CC}">
                <c16:uniqueId val="{00000007-D6F8-49AB-9704-CCEFCE42174B}"/>
              </c:ext>
            </c:extLst>
          </c:dPt>
          <c:dLbls>
            <c:dLbl>
              <c:idx val="3"/>
              <c:layout>
                <c:manualLayout>
                  <c:x val="6.2378159981807185E-3"/>
                  <c:y val="2.73109273816060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6F8-49AB-9704-CCEFCE42174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'Syphilis prev Waria_2007-15'!$A$3:$A$8</c:f>
              <c:strCache>
                <c:ptCount val="6"/>
                <c:pt idx="0">
                  <c:v>Indonesia</c:v>
                </c:pt>
                <c:pt idx="1">
                  <c:v>DKI Jakarta</c:v>
                </c:pt>
                <c:pt idx="2">
                  <c:v>Kota Bandung</c:v>
                </c:pt>
                <c:pt idx="3">
                  <c:v>Kota Semarang</c:v>
                </c:pt>
                <c:pt idx="4">
                  <c:v>Kota Malang</c:v>
                </c:pt>
                <c:pt idx="5">
                  <c:v>Kota Surabaya</c:v>
                </c:pt>
              </c:strCache>
            </c:strRef>
          </c:cat>
          <c:val>
            <c:numRef>
              <c:f>'Syphilis prev Waria_2007-15'!$D$3:$D$8</c:f>
              <c:numCache>
                <c:formatCode>0</c:formatCode>
                <c:ptCount val="6"/>
                <c:pt idx="0">
                  <c:v>17.39</c:v>
                </c:pt>
                <c:pt idx="1">
                  <c:v>18</c:v>
                </c:pt>
                <c:pt idx="2">
                  <c:v>17.55</c:v>
                </c:pt>
                <c:pt idx="3">
                  <c:v>17.809999999999999</c:v>
                </c:pt>
                <c:pt idx="4">
                  <c:v>11.86</c:v>
                </c:pt>
                <c:pt idx="5">
                  <c:v>20.399999999999999</c:v>
                </c:pt>
              </c:numCache>
            </c:numRef>
          </c:val>
          <c:extLst>
            <c:ext xmlns:c16="http://schemas.microsoft.com/office/drawing/2014/chart" uri="{C3380CC4-5D6E-409C-BE32-E72D297353CC}">
              <c16:uniqueId val="{00000009-D6F8-49AB-9704-CCEFCE42174B}"/>
            </c:ext>
          </c:extLst>
        </c:ser>
        <c:dLbls>
          <c:showLegendKey val="0"/>
          <c:showVal val="0"/>
          <c:showCatName val="0"/>
          <c:showSerName val="0"/>
          <c:showPercent val="0"/>
          <c:showBubbleSize val="0"/>
        </c:dLbls>
        <c:gapWidth val="220"/>
        <c:overlap val="-10"/>
        <c:axId val="138592256"/>
        <c:axId val="138593792"/>
      </c:barChart>
      <c:catAx>
        <c:axId val="138592256"/>
        <c:scaling>
          <c:orientation val="minMax"/>
        </c:scaling>
        <c:delete val="0"/>
        <c:axPos val="b"/>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8593792"/>
        <c:crosses val="autoZero"/>
        <c:auto val="1"/>
        <c:lblAlgn val="ctr"/>
        <c:lblOffset val="100"/>
        <c:noMultiLvlLbl val="0"/>
      </c:catAx>
      <c:valAx>
        <c:axId val="138593792"/>
        <c:scaling>
          <c:orientation val="minMax"/>
          <c:max val="40"/>
          <c:min val="0"/>
        </c:scaling>
        <c:delete val="0"/>
        <c:axPos val="l"/>
        <c:title>
          <c:tx>
            <c:rich>
              <a:bodyPr rot="0" vert="horz"/>
              <a:lstStyle/>
              <a:p>
                <a:pPr>
                  <a:defRPr/>
                </a:pPr>
                <a:r>
                  <a:rPr lang="en-US"/>
                  <a:t>%</a:t>
                </a:r>
              </a:p>
            </c:rich>
          </c:tx>
          <c:overlay val="0"/>
        </c:title>
        <c:numFmt formatCode="0" sourceLinked="0"/>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8592256"/>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IBBS Group A</a:t>
            </a:r>
          </a:p>
        </c:rich>
      </c:tx>
      <c:overlay val="0"/>
    </c:title>
    <c:autoTitleDeleted val="0"/>
    <c:plotArea>
      <c:layout>
        <c:manualLayout>
          <c:layoutTarget val="inner"/>
          <c:xMode val="edge"/>
          <c:yMode val="edge"/>
          <c:x val="0.12153520283648754"/>
          <c:y val="0.24438611840186644"/>
          <c:w val="0.84630105447345383"/>
          <c:h val="0.58933867240953852"/>
        </c:manualLayout>
      </c:layout>
      <c:barChart>
        <c:barDir val="col"/>
        <c:grouping val="clustered"/>
        <c:varyColors val="0"/>
        <c:ser>
          <c:idx val="2"/>
          <c:order val="0"/>
          <c:tx>
            <c:strRef>
              <c:f>'Chlamydia Prev KP'!$C$5</c:f>
              <c:strCache>
                <c:ptCount val="1"/>
                <c:pt idx="0">
                  <c:v>2007</c:v>
                </c:pt>
              </c:strCache>
            </c:strRef>
          </c:tx>
          <c:spPr>
            <a:solidFill>
              <a:srgbClr val="F78E1E"/>
            </a:solidFill>
            <a:ln w="38100">
              <a:noFill/>
            </a:ln>
          </c:spPr>
          <c:invertIfNegative val="0"/>
          <c:dLbls>
            <c:numFmt formatCode="#,##0" sourceLinked="0"/>
            <c:spPr>
              <a:noFill/>
              <a:ln>
                <a:noFill/>
              </a:ln>
              <a:effectLst/>
            </c:spPr>
            <c:txPr>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'Chlamydia Prev KP'!$B$6:$B$10</c:f>
              <c:strCache>
                <c:ptCount val="5"/>
                <c:pt idx="0">
                  <c:v>Direct 
FSW</c:v>
                </c:pt>
                <c:pt idx="1">
                  <c:v>Indirect 
FSW</c:v>
                </c:pt>
                <c:pt idx="2">
                  <c:v>MSM</c:v>
                </c:pt>
                <c:pt idx="3">
                  <c:v>PWID</c:v>
                </c:pt>
                <c:pt idx="4">
                  <c:v>TG</c:v>
                </c:pt>
              </c:strCache>
            </c:strRef>
          </c:cat>
          <c:val>
            <c:numRef>
              <c:f>'Chlamydia Prev KP'!$C$6:$C$10</c:f>
              <c:numCache>
                <c:formatCode>0</c:formatCode>
                <c:ptCount val="5"/>
                <c:pt idx="0">
                  <c:v>35</c:v>
                </c:pt>
                <c:pt idx="1">
                  <c:v>29</c:v>
                </c:pt>
                <c:pt idx="2" formatCode="0.0">
                  <c:v>23.7</c:v>
                </c:pt>
                <c:pt idx="3" formatCode="0.0">
                  <c:v>5.6</c:v>
                </c:pt>
                <c:pt idx="4" formatCode="General">
                  <c:v>30</c:v>
                </c:pt>
              </c:numCache>
            </c:numRef>
          </c:val>
          <c:extLst>
            <c:ext xmlns:c16="http://schemas.microsoft.com/office/drawing/2014/chart" uri="{C3380CC4-5D6E-409C-BE32-E72D297353CC}">
              <c16:uniqueId val="{00000000-6BFA-4086-AA20-C77F55C5091B}"/>
            </c:ext>
          </c:extLst>
        </c:ser>
        <c:ser>
          <c:idx val="0"/>
          <c:order val="1"/>
          <c:tx>
            <c:strRef>
              <c:f>'Chlamydia Prev KP'!$D$5</c:f>
              <c:strCache>
                <c:ptCount val="1"/>
                <c:pt idx="0">
                  <c:v>2011</c:v>
                </c:pt>
              </c:strCache>
            </c:strRef>
          </c:tx>
          <c:spPr>
            <a:solidFill>
              <a:srgbClr val="CDC884"/>
            </a:solidFill>
            <a:ln w="38100">
              <a:noFill/>
            </a:ln>
          </c:spPr>
          <c:invertIfNegative val="0"/>
          <c:cat>
            <c:strRef>
              <c:f>'Chlamydia Prev KP'!$B$6:$B$10</c:f>
              <c:strCache>
                <c:ptCount val="5"/>
                <c:pt idx="0">
                  <c:v>Direct 
FSW</c:v>
                </c:pt>
                <c:pt idx="1">
                  <c:v>Indirect 
FSW</c:v>
                </c:pt>
                <c:pt idx="2">
                  <c:v>MSM</c:v>
                </c:pt>
                <c:pt idx="3">
                  <c:v>PWID</c:v>
                </c:pt>
                <c:pt idx="4">
                  <c:v>TG</c:v>
                </c:pt>
              </c:strCache>
            </c:strRef>
          </c:cat>
          <c:val>
            <c:numRef>
              <c:f>'Chlamydia Prev KP'!$D$6:$D$10</c:f>
              <c:numCache>
                <c:formatCode>0.0</c:formatCode>
                <c:ptCount val="5"/>
                <c:pt idx="0">
                  <c:v>40.700000000000003</c:v>
                </c:pt>
                <c:pt idx="1">
                  <c:v>40.6</c:v>
                </c:pt>
                <c:pt idx="2">
                  <c:v>20.5</c:v>
                </c:pt>
                <c:pt idx="4">
                  <c:v>28.3</c:v>
                </c:pt>
              </c:numCache>
            </c:numRef>
          </c:val>
          <c:extLst>
            <c:ext xmlns:c16="http://schemas.microsoft.com/office/drawing/2014/chart" uri="{C3380CC4-5D6E-409C-BE32-E72D297353CC}">
              <c16:uniqueId val="{00000002-6BFA-4086-AA20-C77F55C5091B}"/>
            </c:ext>
          </c:extLst>
        </c:ser>
        <c:ser>
          <c:idx val="1"/>
          <c:order val="2"/>
          <c:tx>
            <c:strRef>
              <c:f>'Chlamydia Prev KP'!$E$5</c:f>
              <c:strCache>
                <c:ptCount val="1"/>
                <c:pt idx="0">
                  <c:v>2015</c:v>
                </c:pt>
              </c:strCache>
            </c:strRef>
          </c:tx>
          <c:spPr>
            <a:solidFill>
              <a:srgbClr val="00A99A"/>
            </a:solidFill>
          </c:spPr>
          <c:invertIfNegative val="0"/>
          <c:dLbls>
            <c:dLbl>
              <c:idx val="2"/>
              <c:layout>
                <c:manualLayout>
                  <c:x val="2.046783625730994E-2"/>
                  <c:y val="2.13675213675213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BFA-4086-AA20-C77F55C5091B}"/>
                </c:ext>
              </c:extLst>
            </c:dLbl>
            <c:numFmt formatCode="#,##0" sourceLinked="0"/>
            <c:spPr>
              <a:noFill/>
              <a:ln>
                <a:noFill/>
              </a:ln>
              <a:effectLst/>
            </c:spPr>
            <c:txPr>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'Chlamydia Prev KP'!$B$6:$B$10</c:f>
              <c:strCache>
                <c:ptCount val="5"/>
                <c:pt idx="0">
                  <c:v>Direct 
FSW</c:v>
                </c:pt>
                <c:pt idx="1">
                  <c:v>Indirect 
FSW</c:v>
                </c:pt>
                <c:pt idx="2">
                  <c:v>MSM</c:v>
                </c:pt>
                <c:pt idx="3">
                  <c:v>PWID</c:v>
                </c:pt>
                <c:pt idx="4">
                  <c:v>TG</c:v>
                </c:pt>
              </c:strCache>
            </c:strRef>
          </c:cat>
          <c:val>
            <c:numRef>
              <c:f>'Chlamydia Prev KP'!$E$6:$E$10</c:f>
              <c:numCache>
                <c:formatCode>General</c:formatCode>
                <c:ptCount val="5"/>
                <c:pt idx="0">
                  <c:v>32.299999999999997</c:v>
                </c:pt>
                <c:pt idx="1">
                  <c:v>30.3</c:v>
                </c:pt>
                <c:pt idx="2">
                  <c:v>18.5</c:v>
                </c:pt>
                <c:pt idx="4">
                  <c:v>16.8</c:v>
                </c:pt>
              </c:numCache>
            </c:numRef>
          </c:val>
          <c:extLst>
            <c:ext xmlns:c16="http://schemas.microsoft.com/office/drawing/2014/chart" uri="{C3380CC4-5D6E-409C-BE32-E72D297353CC}">
              <c16:uniqueId val="{00000004-6BFA-4086-AA20-C77F55C5091B}"/>
            </c:ext>
          </c:extLst>
        </c:ser>
        <c:dLbls>
          <c:showLegendKey val="0"/>
          <c:showVal val="0"/>
          <c:showCatName val="0"/>
          <c:showSerName val="0"/>
          <c:showPercent val="0"/>
          <c:showBubbleSize val="0"/>
        </c:dLbls>
        <c:gapWidth val="70"/>
        <c:overlap val="-10"/>
        <c:axId val="138734592"/>
        <c:axId val="138756864"/>
      </c:barChart>
      <c:catAx>
        <c:axId val="138734592"/>
        <c:scaling>
          <c:orientation val="minMax"/>
        </c:scaling>
        <c:delete val="0"/>
        <c:axPos val="b"/>
        <c:numFmt formatCode="General" sourceLinked="1"/>
        <c:majorTickMark val="none"/>
        <c:minorTickMark val="none"/>
        <c:tickLblPos val="nextTo"/>
        <c:crossAx val="138756864"/>
        <c:crosses val="autoZero"/>
        <c:auto val="1"/>
        <c:lblAlgn val="ctr"/>
        <c:lblOffset val="100"/>
        <c:noMultiLvlLbl val="0"/>
      </c:catAx>
      <c:valAx>
        <c:axId val="138756864"/>
        <c:scaling>
          <c:orientation val="minMax"/>
          <c:max val="50"/>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8.8538011695906429E-2"/>
              <c:y val="0.20851644345738835"/>
            </c:manualLayout>
          </c:layout>
          <c:overlay val="0"/>
        </c:title>
        <c:numFmt formatCode="0" sourceLinked="0"/>
        <c:majorTickMark val="none"/>
        <c:minorTickMark val="none"/>
        <c:tickLblPos val="nextTo"/>
        <c:spPr>
          <a:ln>
            <a:noFill/>
          </a:ln>
        </c:spPr>
        <c:crossAx val="138734592"/>
        <c:crosses val="autoZero"/>
        <c:crossBetween val="between"/>
        <c:majorUnit val="10"/>
      </c:valAx>
    </c:plotArea>
    <c:legend>
      <c:legendPos val="t"/>
      <c:overlay val="0"/>
    </c:legend>
    <c:plotVisOnly val="1"/>
    <c:dispBlanksAs val="span"/>
    <c:showDLblsOverMax val="0"/>
  </c:chart>
  <c:spPr>
    <a:ln w="28575">
      <a:solidFill>
        <a:srgbClr val="88C540"/>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IBBS Group B</a:t>
            </a:r>
          </a:p>
        </c:rich>
      </c:tx>
      <c:overlay val="0"/>
    </c:title>
    <c:autoTitleDeleted val="0"/>
    <c:plotArea>
      <c:layout>
        <c:manualLayout>
          <c:layoutTarget val="inner"/>
          <c:xMode val="edge"/>
          <c:yMode val="edge"/>
          <c:x val="0.12153520283648754"/>
          <c:y val="0.24438611840186644"/>
          <c:w val="0.84630105447345383"/>
          <c:h val="0.58933867240953852"/>
        </c:manualLayout>
      </c:layout>
      <c:barChart>
        <c:barDir val="col"/>
        <c:grouping val="clustered"/>
        <c:varyColors val="0"/>
        <c:ser>
          <c:idx val="2"/>
          <c:order val="0"/>
          <c:tx>
            <c:strRef>
              <c:f>'Chlamydia Prev KP'!$K$5</c:f>
              <c:strCache>
                <c:ptCount val="1"/>
                <c:pt idx="0">
                  <c:v>2009</c:v>
                </c:pt>
              </c:strCache>
            </c:strRef>
          </c:tx>
          <c:spPr>
            <a:solidFill>
              <a:srgbClr val="00AEEF"/>
            </a:solidFill>
            <a:ln w="38100">
              <a:noFill/>
            </a:ln>
          </c:spPr>
          <c:invertIfNegative val="0"/>
          <c:dLbls>
            <c:dLbl>
              <c:idx val="3"/>
              <c:tx>
                <c:rich>
                  <a:bodyPr/>
                  <a:lstStyle/>
                  <a:p>
                    <a:r>
                      <a:rPr lang="en-US" b="0"/>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5B2-4D5D-AAA2-80D3F6ADF0B0}"/>
                </c:ext>
              </c:extLst>
            </c:dLbl>
            <c:numFmt formatCode="#,##0" sourceLinked="0"/>
            <c:spPr>
              <a:noFill/>
              <a:ln>
                <a:noFill/>
              </a:ln>
              <a:effectLst/>
            </c:spPr>
            <c:txPr>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'Chlamydia Prev KP'!$J$6:$J$10</c:f>
              <c:strCache>
                <c:ptCount val="5"/>
                <c:pt idx="0">
                  <c:v>Direct
 FSW</c:v>
                </c:pt>
                <c:pt idx="1">
                  <c:v>Indirect
 FSW</c:v>
                </c:pt>
                <c:pt idx="2">
                  <c:v>MSM</c:v>
                </c:pt>
                <c:pt idx="3">
                  <c:v>PWID</c:v>
                </c:pt>
                <c:pt idx="4">
                  <c:v>TG</c:v>
                </c:pt>
              </c:strCache>
            </c:strRef>
          </c:cat>
          <c:val>
            <c:numRef>
              <c:f>'Chlamydia Prev KP'!$K$6:$K$10</c:f>
              <c:numCache>
                <c:formatCode>General</c:formatCode>
                <c:ptCount val="5"/>
                <c:pt idx="0" formatCode="0.0">
                  <c:v>42.4</c:v>
                </c:pt>
                <c:pt idx="1">
                  <c:v>39.5</c:v>
                </c:pt>
                <c:pt idx="2" formatCode="0">
                  <c:v>17</c:v>
                </c:pt>
                <c:pt idx="3" formatCode="0.0">
                  <c:v>0</c:v>
                </c:pt>
                <c:pt idx="4">
                  <c:v>34</c:v>
                </c:pt>
              </c:numCache>
            </c:numRef>
          </c:val>
          <c:extLst>
            <c:ext xmlns:c16="http://schemas.microsoft.com/office/drawing/2014/chart" uri="{C3380CC4-5D6E-409C-BE32-E72D297353CC}">
              <c16:uniqueId val="{00000001-45B2-4D5D-AAA2-80D3F6ADF0B0}"/>
            </c:ext>
          </c:extLst>
        </c:ser>
        <c:ser>
          <c:idx val="0"/>
          <c:order val="1"/>
          <c:tx>
            <c:strRef>
              <c:f>'Chlamydia Prev KP'!$L$5</c:f>
              <c:strCache>
                <c:ptCount val="1"/>
                <c:pt idx="0">
                  <c:v>2013</c:v>
                </c:pt>
              </c:strCache>
            </c:strRef>
          </c:tx>
          <c:spPr>
            <a:solidFill>
              <a:srgbClr val="00A99A"/>
            </a:solidFill>
            <a:ln w="38100">
              <a:noFill/>
            </a:ln>
          </c:spPr>
          <c:invertIfNegative val="0"/>
          <c:dLbls>
            <c:numFmt formatCode="#,##0" sourceLinked="0"/>
            <c:spPr>
              <a:noFill/>
              <a:ln>
                <a:noFill/>
              </a:ln>
              <a:effectLst/>
            </c:spPr>
            <c:txPr>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'Chlamydia Prev KP'!$J$6:$J$10</c:f>
              <c:strCache>
                <c:ptCount val="5"/>
                <c:pt idx="0">
                  <c:v>Direct
 FSW</c:v>
                </c:pt>
                <c:pt idx="1">
                  <c:v>Indirect
 FSW</c:v>
                </c:pt>
                <c:pt idx="2">
                  <c:v>MSM</c:v>
                </c:pt>
                <c:pt idx="3">
                  <c:v>PWID</c:v>
                </c:pt>
                <c:pt idx="4">
                  <c:v>TG</c:v>
                </c:pt>
              </c:strCache>
            </c:strRef>
          </c:cat>
          <c:val>
            <c:numRef>
              <c:f>'Chlamydia Prev KP'!$L$6:$L$10</c:f>
              <c:numCache>
                <c:formatCode>General</c:formatCode>
                <c:ptCount val="5"/>
                <c:pt idx="0">
                  <c:v>40</c:v>
                </c:pt>
                <c:pt idx="1">
                  <c:v>30.8</c:v>
                </c:pt>
                <c:pt idx="2">
                  <c:v>23</c:v>
                </c:pt>
                <c:pt idx="4">
                  <c:v>19.8</c:v>
                </c:pt>
              </c:numCache>
            </c:numRef>
          </c:val>
          <c:extLst>
            <c:ext xmlns:c16="http://schemas.microsoft.com/office/drawing/2014/chart" uri="{C3380CC4-5D6E-409C-BE32-E72D297353CC}">
              <c16:uniqueId val="{00000002-45B2-4D5D-AAA2-80D3F6ADF0B0}"/>
            </c:ext>
          </c:extLst>
        </c:ser>
        <c:dLbls>
          <c:showLegendKey val="0"/>
          <c:showVal val="0"/>
          <c:showCatName val="0"/>
          <c:showSerName val="0"/>
          <c:showPercent val="0"/>
          <c:showBubbleSize val="0"/>
        </c:dLbls>
        <c:gapWidth val="150"/>
        <c:overlap val="-10"/>
        <c:axId val="140443648"/>
        <c:axId val="140445184"/>
      </c:barChart>
      <c:catAx>
        <c:axId val="140443648"/>
        <c:scaling>
          <c:orientation val="minMax"/>
        </c:scaling>
        <c:delete val="0"/>
        <c:axPos val="b"/>
        <c:numFmt formatCode="General" sourceLinked="1"/>
        <c:majorTickMark val="none"/>
        <c:minorTickMark val="none"/>
        <c:tickLblPos val="nextTo"/>
        <c:crossAx val="140445184"/>
        <c:crosses val="autoZero"/>
        <c:auto val="1"/>
        <c:lblAlgn val="ctr"/>
        <c:lblOffset val="100"/>
        <c:noMultiLvlLbl val="0"/>
      </c:catAx>
      <c:valAx>
        <c:axId val="140445184"/>
        <c:scaling>
          <c:orientation val="minMax"/>
          <c:max val="50"/>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8.9239766081871355E-2"/>
              <c:y val="0.20558864436817192"/>
            </c:manualLayout>
          </c:layout>
          <c:overlay val="0"/>
        </c:title>
        <c:numFmt formatCode="0" sourceLinked="0"/>
        <c:majorTickMark val="none"/>
        <c:minorTickMark val="none"/>
        <c:tickLblPos val="nextTo"/>
        <c:spPr>
          <a:ln>
            <a:noFill/>
          </a:ln>
        </c:spPr>
        <c:crossAx val="140443648"/>
        <c:crosses val="autoZero"/>
        <c:crossBetween val="between"/>
        <c:majorUnit val="10"/>
      </c:valAx>
    </c:plotArea>
    <c:legend>
      <c:legendPos val="t"/>
      <c:overlay val="0"/>
    </c:legend>
    <c:plotVisOnly val="1"/>
    <c:dispBlanksAs val="span"/>
    <c:showDLblsOverMax val="0"/>
  </c:chart>
  <c:spPr>
    <a:ln w="28575">
      <a:solidFill>
        <a:srgbClr val="88C540"/>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2"/>
          <c:order val="0"/>
          <c:tx>
            <c:strRef>
              <c:f>'Chlamydia Prev Direct FSW'!$B$5</c:f>
              <c:strCache>
                <c:ptCount val="1"/>
                <c:pt idx="0">
                  <c:v>2007</c:v>
                </c:pt>
              </c:strCache>
            </c:strRef>
          </c:tx>
          <c:spPr>
            <a:solidFill>
              <a:srgbClr val="F78E1E"/>
            </a:solidFill>
            <a:ln w="38100">
              <a:noFill/>
            </a:ln>
          </c:spPr>
          <c:invertIfNegative val="0"/>
          <c:dPt>
            <c:idx val="14"/>
            <c:invertIfNegative val="0"/>
            <c:bubble3D val="0"/>
            <c:spPr>
              <a:pattFill prst="dkUpDiag">
                <a:fgClr>
                  <a:srgbClr val="F78E1E"/>
                </a:fgClr>
                <a:bgClr>
                  <a:sysClr val="window" lastClr="FFFFFF"/>
                </a:bgClr>
              </a:pattFill>
              <a:ln w="38100">
                <a:noFill/>
              </a:ln>
            </c:spPr>
            <c:extLst>
              <c:ext xmlns:c16="http://schemas.microsoft.com/office/drawing/2014/chart" uri="{C3380CC4-5D6E-409C-BE32-E72D297353CC}">
                <c16:uniqueId val="{00000001-B970-4F39-9BEC-B98BD492DB43}"/>
              </c:ext>
            </c:extLst>
          </c:dPt>
          <c:cat>
            <c:strRef>
              <c:f>'Chlamydia Prev Direct FSW'!$A$6:$A$20</c:f>
              <c:strCache>
                <c:ptCount val="15"/>
                <c:pt idx="0">
                  <c:v>Deli Serdang</c:v>
                </c:pt>
                <c:pt idx="1">
                  <c:v>Kota Lampung</c:v>
                </c:pt>
                <c:pt idx="2">
                  <c:v>Batang</c:v>
                </c:pt>
                <c:pt idx="3">
                  <c:v>Kota Batam</c:v>
                </c:pt>
                <c:pt idx="4">
                  <c:v>Kota Jakarta Utara</c:v>
                </c:pt>
                <c:pt idx="5">
                  <c:v>Kota Bandung</c:v>
                </c:pt>
                <c:pt idx="6">
                  <c:v>Kota Semarang</c:v>
                </c:pt>
                <c:pt idx="7">
                  <c:v>Banyuwangi</c:v>
                </c:pt>
                <c:pt idx="8">
                  <c:v>Kota Malang</c:v>
                </c:pt>
                <c:pt idx="9">
                  <c:v>Kota Surabaya</c:v>
                </c:pt>
                <c:pt idx="10">
                  <c:v>Kota Denpasar</c:v>
                </c:pt>
                <c:pt idx="11">
                  <c:v>Kota Ambon</c:v>
                </c:pt>
                <c:pt idx="12">
                  <c:v>Waimena</c:v>
                </c:pt>
                <c:pt idx="13">
                  <c:v>Kota Jayapura</c:v>
                </c:pt>
                <c:pt idx="14">
                  <c:v>Indonesia</c:v>
                </c:pt>
              </c:strCache>
            </c:strRef>
          </c:cat>
          <c:val>
            <c:numRef>
              <c:f>'Chlamydia Prev Direct FSW'!$B$6:$B$20</c:f>
              <c:numCache>
                <c:formatCode>General</c:formatCode>
                <c:ptCount val="15"/>
                <c:pt idx="0" formatCode="0.0">
                  <c:v>49</c:v>
                </c:pt>
                <c:pt idx="4">
                  <c:v>43</c:v>
                </c:pt>
                <c:pt idx="5">
                  <c:v>54</c:v>
                </c:pt>
                <c:pt idx="6">
                  <c:v>44</c:v>
                </c:pt>
                <c:pt idx="7">
                  <c:v>13</c:v>
                </c:pt>
                <c:pt idx="9">
                  <c:v>27</c:v>
                </c:pt>
                <c:pt idx="10">
                  <c:v>29</c:v>
                </c:pt>
                <c:pt idx="13">
                  <c:v>22</c:v>
                </c:pt>
                <c:pt idx="14">
                  <c:v>35</c:v>
                </c:pt>
              </c:numCache>
            </c:numRef>
          </c:val>
          <c:extLst>
            <c:ext xmlns:c16="http://schemas.microsoft.com/office/drawing/2014/chart" uri="{C3380CC4-5D6E-409C-BE32-E72D297353CC}">
              <c16:uniqueId val="{00000002-B970-4F39-9BEC-B98BD492DB43}"/>
            </c:ext>
          </c:extLst>
        </c:ser>
        <c:ser>
          <c:idx val="0"/>
          <c:order val="1"/>
          <c:tx>
            <c:strRef>
              <c:f>'Chlamydia Prev Direct FSW'!$C$5</c:f>
              <c:strCache>
                <c:ptCount val="1"/>
                <c:pt idx="0">
                  <c:v>2011</c:v>
                </c:pt>
              </c:strCache>
            </c:strRef>
          </c:tx>
          <c:spPr>
            <a:solidFill>
              <a:srgbClr val="CDC884"/>
            </a:solidFill>
            <a:ln w="38100">
              <a:noFill/>
            </a:ln>
          </c:spPr>
          <c:invertIfNegative val="0"/>
          <c:dPt>
            <c:idx val="14"/>
            <c:invertIfNegative val="0"/>
            <c:bubble3D val="0"/>
            <c:spPr>
              <a:pattFill prst="dkUpDiag">
                <a:fgClr>
                  <a:srgbClr val="CDC884"/>
                </a:fgClr>
                <a:bgClr>
                  <a:sysClr val="window" lastClr="FFFFFF"/>
                </a:bgClr>
              </a:pattFill>
              <a:ln w="38100">
                <a:noFill/>
              </a:ln>
            </c:spPr>
            <c:extLst>
              <c:ext xmlns:c16="http://schemas.microsoft.com/office/drawing/2014/chart" uri="{C3380CC4-5D6E-409C-BE32-E72D297353CC}">
                <c16:uniqueId val="{00000004-B970-4F39-9BEC-B98BD492DB43}"/>
              </c:ext>
            </c:extLst>
          </c:dPt>
          <c:cat>
            <c:strRef>
              <c:f>'Chlamydia Prev Direct FSW'!$A$6:$A$20</c:f>
              <c:strCache>
                <c:ptCount val="15"/>
                <c:pt idx="0">
                  <c:v>Deli Serdang</c:v>
                </c:pt>
                <c:pt idx="1">
                  <c:v>Kota Lampung</c:v>
                </c:pt>
                <c:pt idx="2">
                  <c:v>Batang</c:v>
                </c:pt>
                <c:pt idx="3">
                  <c:v>Kota Batam</c:v>
                </c:pt>
                <c:pt idx="4">
                  <c:v>Kota Jakarta Utara</c:v>
                </c:pt>
                <c:pt idx="5">
                  <c:v>Kota Bandung</c:v>
                </c:pt>
                <c:pt idx="6">
                  <c:v>Kota Semarang</c:v>
                </c:pt>
                <c:pt idx="7">
                  <c:v>Banyuwangi</c:v>
                </c:pt>
                <c:pt idx="8">
                  <c:v>Kota Malang</c:v>
                </c:pt>
                <c:pt idx="9">
                  <c:v>Kota Surabaya</c:v>
                </c:pt>
                <c:pt idx="10">
                  <c:v>Kota Denpasar</c:v>
                </c:pt>
                <c:pt idx="11">
                  <c:v>Kota Ambon</c:v>
                </c:pt>
                <c:pt idx="12">
                  <c:v>Waimena</c:v>
                </c:pt>
                <c:pt idx="13">
                  <c:v>Kota Jayapura</c:v>
                </c:pt>
                <c:pt idx="14">
                  <c:v>Indonesia</c:v>
                </c:pt>
              </c:strCache>
            </c:strRef>
          </c:cat>
          <c:val>
            <c:numRef>
              <c:f>'Chlamydia Prev Direct FSW'!$C$6:$C$20</c:f>
              <c:numCache>
                <c:formatCode>0.0</c:formatCode>
                <c:ptCount val="15"/>
                <c:pt idx="0">
                  <c:v>32.39</c:v>
                </c:pt>
                <c:pt idx="1">
                  <c:v>47.6</c:v>
                </c:pt>
                <c:pt idx="2">
                  <c:v>38.549999999999997</c:v>
                </c:pt>
                <c:pt idx="3">
                  <c:v>51.6</c:v>
                </c:pt>
                <c:pt idx="4">
                  <c:v>34.68</c:v>
                </c:pt>
                <c:pt idx="5">
                  <c:v>51.6</c:v>
                </c:pt>
                <c:pt idx="6">
                  <c:v>46</c:v>
                </c:pt>
                <c:pt idx="7">
                  <c:v>27.2</c:v>
                </c:pt>
                <c:pt idx="8">
                  <c:v>34</c:v>
                </c:pt>
                <c:pt idx="9">
                  <c:v>32.4</c:v>
                </c:pt>
                <c:pt idx="10">
                  <c:v>50.2</c:v>
                </c:pt>
                <c:pt idx="11" formatCode="General">
                  <c:v>49.48</c:v>
                </c:pt>
                <c:pt idx="12">
                  <c:v>44.79</c:v>
                </c:pt>
                <c:pt idx="13">
                  <c:v>31.2</c:v>
                </c:pt>
                <c:pt idx="14">
                  <c:v>40.68</c:v>
                </c:pt>
              </c:numCache>
            </c:numRef>
          </c:val>
          <c:extLst>
            <c:ext xmlns:c16="http://schemas.microsoft.com/office/drawing/2014/chart" uri="{C3380CC4-5D6E-409C-BE32-E72D297353CC}">
              <c16:uniqueId val="{00000005-B970-4F39-9BEC-B98BD492DB43}"/>
            </c:ext>
          </c:extLst>
        </c:ser>
        <c:ser>
          <c:idx val="1"/>
          <c:order val="2"/>
          <c:tx>
            <c:strRef>
              <c:f>'Chlamydia Prev Direct FSW'!$D$5</c:f>
              <c:strCache>
                <c:ptCount val="1"/>
                <c:pt idx="0">
                  <c:v>2015</c:v>
                </c:pt>
              </c:strCache>
            </c:strRef>
          </c:tx>
          <c:spPr>
            <a:solidFill>
              <a:srgbClr val="00A99A"/>
            </a:solidFill>
          </c:spPr>
          <c:invertIfNegative val="0"/>
          <c:dPt>
            <c:idx val="14"/>
            <c:invertIfNegative val="0"/>
            <c:bubble3D val="0"/>
            <c:spPr>
              <a:pattFill prst="dkUpDiag">
                <a:fgClr>
                  <a:srgbClr val="00A99A"/>
                </a:fgClr>
                <a:bgClr>
                  <a:sysClr val="window" lastClr="FFFFFF"/>
                </a:bgClr>
              </a:pattFill>
            </c:spPr>
            <c:extLst>
              <c:ext xmlns:c16="http://schemas.microsoft.com/office/drawing/2014/chart" uri="{C3380CC4-5D6E-409C-BE32-E72D297353CC}">
                <c16:uniqueId val="{00000007-B970-4F39-9BEC-B98BD492DB4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'Chlamydia Prev Direct FSW'!$A$6:$A$20</c:f>
              <c:strCache>
                <c:ptCount val="15"/>
                <c:pt idx="0">
                  <c:v>Deli Serdang</c:v>
                </c:pt>
                <c:pt idx="1">
                  <c:v>Kota Lampung</c:v>
                </c:pt>
                <c:pt idx="2">
                  <c:v>Batang</c:v>
                </c:pt>
                <c:pt idx="3">
                  <c:v>Kota Batam</c:v>
                </c:pt>
                <c:pt idx="4">
                  <c:v>Kota Jakarta Utara</c:v>
                </c:pt>
                <c:pt idx="5">
                  <c:v>Kota Bandung</c:v>
                </c:pt>
                <c:pt idx="6">
                  <c:v>Kota Semarang</c:v>
                </c:pt>
                <c:pt idx="7">
                  <c:v>Banyuwangi</c:v>
                </c:pt>
                <c:pt idx="8">
                  <c:v>Kota Malang</c:v>
                </c:pt>
                <c:pt idx="9">
                  <c:v>Kota Surabaya</c:v>
                </c:pt>
                <c:pt idx="10">
                  <c:v>Kota Denpasar</c:v>
                </c:pt>
                <c:pt idx="11">
                  <c:v>Kota Ambon</c:v>
                </c:pt>
                <c:pt idx="12">
                  <c:v>Waimena</c:v>
                </c:pt>
                <c:pt idx="13">
                  <c:v>Kota Jayapura</c:v>
                </c:pt>
                <c:pt idx="14">
                  <c:v>Indonesia</c:v>
                </c:pt>
              </c:strCache>
            </c:strRef>
          </c:cat>
          <c:val>
            <c:numRef>
              <c:f>'Chlamydia Prev Direct FSW'!$D$6:$D$20</c:f>
              <c:numCache>
                <c:formatCode>0.0</c:formatCode>
                <c:ptCount val="15"/>
                <c:pt idx="0" formatCode="General">
                  <c:v>26.8</c:v>
                </c:pt>
                <c:pt idx="1">
                  <c:v>41.37</c:v>
                </c:pt>
                <c:pt idx="2">
                  <c:v>35.22</c:v>
                </c:pt>
                <c:pt idx="3">
                  <c:v>38.799999999999997</c:v>
                </c:pt>
                <c:pt idx="4">
                  <c:v>40.729999999999997</c:v>
                </c:pt>
                <c:pt idx="5">
                  <c:v>50.2</c:v>
                </c:pt>
                <c:pt idx="6">
                  <c:v>26</c:v>
                </c:pt>
                <c:pt idx="7">
                  <c:v>27.35</c:v>
                </c:pt>
                <c:pt idx="8">
                  <c:v>23.35</c:v>
                </c:pt>
                <c:pt idx="9">
                  <c:v>22.4</c:v>
                </c:pt>
                <c:pt idx="10" formatCode="General">
                  <c:v>36.799999999999997</c:v>
                </c:pt>
                <c:pt idx="11">
                  <c:v>39.19</c:v>
                </c:pt>
                <c:pt idx="12">
                  <c:v>18.8</c:v>
                </c:pt>
                <c:pt idx="13">
                  <c:v>15.29</c:v>
                </c:pt>
                <c:pt idx="14">
                  <c:v>32.28</c:v>
                </c:pt>
              </c:numCache>
            </c:numRef>
          </c:val>
          <c:extLst>
            <c:ext xmlns:c16="http://schemas.microsoft.com/office/drawing/2014/chart" uri="{C3380CC4-5D6E-409C-BE32-E72D297353CC}">
              <c16:uniqueId val="{00000008-B970-4F39-9BEC-B98BD492DB43}"/>
            </c:ext>
          </c:extLst>
        </c:ser>
        <c:dLbls>
          <c:showLegendKey val="0"/>
          <c:showVal val="0"/>
          <c:showCatName val="0"/>
          <c:showSerName val="0"/>
          <c:showPercent val="0"/>
          <c:showBubbleSize val="0"/>
        </c:dLbls>
        <c:gapWidth val="150"/>
        <c:axId val="140871936"/>
        <c:axId val="155856896"/>
      </c:barChart>
      <c:catAx>
        <c:axId val="140871936"/>
        <c:scaling>
          <c:orientation val="minMax"/>
        </c:scaling>
        <c:delete val="0"/>
        <c:axPos val="b"/>
        <c:numFmt formatCode="General" sourceLinked="1"/>
        <c:majorTickMark val="none"/>
        <c:minorTickMark val="none"/>
        <c:tickLblPos val="nextTo"/>
        <c:crossAx val="155856896"/>
        <c:crosses val="autoZero"/>
        <c:auto val="1"/>
        <c:lblAlgn val="ctr"/>
        <c:lblOffset val="100"/>
        <c:noMultiLvlLbl val="0"/>
      </c:catAx>
      <c:valAx>
        <c:axId val="155856896"/>
        <c:scaling>
          <c:orientation val="minMax"/>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6.6666678331877222E-3"/>
              <c:y val="0.27261900051438293"/>
            </c:manualLayout>
          </c:layout>
          <c:overlay val="0"/>
        </c:title>
        <c:numFmt formatCode="0" sourceLinked="0"/>
        <c:majorTickMark val="none"/>
        <c:minorTickMark val="none"/>
        <c:tickLblPos val="nextTo"/>
        <c:crossAx val="140871936"/>
        <c:crosses val="autoZero"/>
        <c:crossBetween val="between"/>
      </c:valAx>
    </c:plotArea>
    <c:legend>
      <c:legendPos val="t"/>
      <c:overlay val="0"/>
    </c:legend>
    <c:plotVisOnly val="1"/>
    <c:dispBlanksAs val="span"/>
    <c:showDLblsOverMax val="0"/>
  </c:chart>
  <c:spPr>
    <a:ln w="28575">
      <a:solidFill>
        <a:srgbClr val="88C540"/>
      </a:solid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'Chlamydia prev Waria_2007-15'!$B$2</c:f>
              <c:strCache>
                <c:ptCount val="1"/>
                <c:pt idx="0">
                  <c:v>2007</c:v>
                </c:pt>
              </c:strCache>
            </c:strRef>
          </c:tx>
          <c:spPr>
            <a:solidFill>
              <a:srgbClr val="CDC884"/>
            </a:solidFill>
            <a:ln>
              <a:noFill/>
            </a:ln>
            <a:effectLst/>
          </c:spPr>
          <c:invertIfNegative val="0"/>
          <c:dPt>
            <c:idx val="0"/>
            <c:invertIfNegative val="0"/>
            <c:bubble3D val="0"/>
            <c:spPr>
              <a:pattFill prst="dkUpDiag">
                <a:fgClr>
                  <a:srgbClr val="CDC884"/>
                </a:fgClr>
                <a:bgClr>
                  <a:sysClr val="window" lastClr="FFFFFF"/>
                </a:bgClr>
              </a:pattFill>
              <a:ln>
                <a:noFill/>
              </a:ln>
              <a:effectLst/>
            </c:spPr>
            <c:extLst>
              <c:ext xmlns:c16="http://schemas.microsoft.com/office/drawing/2014/chart" uri="{C3380CC4-5D6E-409C-BE32-E72D297353CC}">
                <c16:uniqueId val="{00000001-83B1-49B6-8F0E-C8E286493B12}"/>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'Chlamydia prev Waria_2007-15'!$A$3:$A$8</c:f>
              <c:strCache>
                <c:ptCount val="6"/>
                <c:pt idx="0">
                  <c:v>Indonesia</c:v>
                </c:pt>
                <c:pt idx="1">
                  <c:v>DKI Jakarta</c:v>
                </c:pt>
                <c:pt idx="2">
                  <c:v>Kota Bandung</c:v>
                </c:pt>
                <c:pt idx="3">
                  <c:v>Kota Semarang</c:v>
                </c:pt>
                <c:pt idx="4">
                  <c:v>Kota Malang</c:v>
                </c:pt>
                <c:pt idx="5">
                  <c:v>Kota Surabaya</c:v>
                </c:pt>
              </c:strCache>
            </c:strRef>
          </c:cat>
          <c:val>
            <c:numRef>
              <c:f>'Chlamydia prev Waria_2007-15'!$B$3:$B$8</c:f>
              <c:numCache>
                <c:formatCode>General</c:formatCode>
                <c:ptCount val="6"/>
                <c:pt idx="0" formatCode="0.0">
                  <c:v>29.67</c:v>
                </c:pt>
                <c:pt idx="2" formatCode="0">
                  <c:v>22</c:v>
                </c:pt>
                <c:pt idx="3" formatCode="0">
                  <c:v>34</c:v>
                </c:pt>
                <c:pt idx="5" formatCode="0">
                  <c:v>33</c:v>
                </c:pt>
              </c:numCache>
            </c:numRef>
          </c:val>
          <c:extLst>
            <c:ext xmlns:c16="http://schemas.microsoft.com/office/drawing/2014/chart" uri="{C3380CC4-5D6E-409C-BE32-E72D297353CC}">
              <c16:uniqueId val="{00000002-83B1-49B6-8F0E-C8E286493B12}"/>
            </c:ext>
          </c:extLst>
        </c:ser>
        <c:ser>
          <c:idx val="1"/>
          <c:order val="1"/>
          <c:tx>
            <c:strRef>
              <c:f>'Chlamydia prev Waria_2007-15'!$C$2</c:f>
              <c:strCache>
                <c:ptCount val="1"/>
                <c:pt idx="0">
                  <c:v>2011</c:v>
                </c:pt>
              </c:strCache>
            </c:strRef>
          </c:tx>
          <c:spPr>
            <a:solidFill>
              <a:srgbClr val="F26B73"/>
            </a:solidFill>
            <a:ln>
              <a:noFill/>
            </a:ln>
            <a:effectLst/>
          </c:spPr>
          <c:invertIfNegative val="0"/>
          <c:dPt>
            <c:idx val="0"/>
            <c:invertIfNegative val="0"/>
            <c:bubble3D val="0"/>
            <c:spPr>
              <a:pattFill prst="dkUpDiag">
                <a:fgClr>
                  <a:srgbClr val="F26B73"/>
                </a:fgClr>
                <a:bgClr>
                  <a:sysClr val="window" lastClr="FFFFFF"/>
                </a:bgClr>
              </a:pattFill>
              <a:ln>
                <a:noFill/>
              </a:ln>
              <a:effectLst/>
            </c:spPr>
            <c:extLst>
              <c:ext xmlns:c16="http://schemas.microsoft.com/office/drawing/2014/chart" uri="{C3380CC4-5D6E-409C-BE32-E72D297353CC}">
                <c16:uniqueId val="{00000004-83B1-49B6-8F0E-C8E286493B12}"/>
              </c:ext>
            </c:extLst>
          </c:dPt>
          <c:dLbls>
            <c:dLbl>
              <c:idx val="0"/>
              <c:layout>
                <c:manualLayout>
                  <c:x val="-1.5151515151515152E-3"/>
                  <c:y val="1.19047619047619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3B1-49B6-8F0E-C8E286493B1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'Chlamydia prev Waria_2007-15'!$A$3:$A$8</c:f>
              <c:strCache>
                <c:ptCount val="6"/>
                <c:pt idx="0">
                  <c:v>Indonesia</c:v>
                </c:pt>
                <c:pt idx="1">
                  <c:v>DKI Jakarta</c:v>
                </c:pt>
                <c:pt idx="2">
                  <c:v>Kota Bandung</c:v>
                </c:pt>
                <c:pt idx="3">
                  <c:v>Kota Semarang</c:v>
                </c:pt>
                <c:pt idx="4">
                  <c:v>Kota Malang</c:v>
                </c:pt>
                <c:pt idx="5">
                  <c:v>Kota Surabaya</c:v>
                </c:pt>
              </c:strCache>
            </c:strRef>
          </c:cat>
          <c:val>
            <c:numRef>
              <c:f>'Chlamydia prev Waria_2007-15'!$C$3:$C$8</c:f>
              <c:numCache>
                <c:formatCode>0.0</c:formatCode>
                <c:ptCount val="6"/>
                <c:pt idx="0">
                  <c:v>28.29</c:v>
                </c:pt>
                <c:pt idx="1">
                  <c:v>23.2</c:v>
                </c:pt>
                <c:pt idx="2">
                  <c:v>44.4</c:v>
                </c:pt>
                <c:pt idx="3">
                  <c:v>23.53</c:v>
                </c:pt>
                <c:pt idx="4">
                  <c:v>27.6</c:v>
                </c:pt>
                <c:pt idx="5">
                  <c:v>19.600000000000001</c:v>
                </c:pt>
              </c:numCache>
            </c:numRef>
          </c:val>
          <c:extLst>
            <c:ext xmlns:c16="http://schemas.microsoft.com/office/drawing/2014/chart" uri="{C3380CC4-5D6E-409C-BE32-E72D297353CC}">
              <c16:uniqueId val="{00000005-83B1-49B6-8F0E-C8E286493B12}"/>
            </c:ext>
          </c:extLst>
        </c:ser>
        <c:ser>
          <c:idx val="2"/>
          <c:order val="2"/>
          <c:tx>
            <c:strRef>
              <c:f>'Chlamydia prev Waria_2007-15'!$D$2</c:f>
              <c:strCache>
                <c:ptCount val="1"/>
                <c:pt idx="0">
                  <c:v>2015</c:v>
                </c:pt>
              </c:strCache>
            </c:strRef>
          </c:tx>
          <c:spPr>
            <a:solidFill>
              <a:srgbClr val="00A99A"/>
            </a:solidFill>
            <a:ln>
              <a:noFill/>
            </a:ln>
          </c:spPr>
          <c:invertIfNegative val="0"/>
          <c:dPt>
            <c:idx val="0"/>
            <c:invertIfNegative val="0"/>
            <c:bubble3D val="0"/>
            <c:spPr>
              <a:pattFill prst="dkUpDiag">
                <a:fgClr>
                  <a:srgbClr val="00A99A"/>
                </a:fgClr>
                <a:bgClr>
                  <a:sysClr val="window" lastClr="FFFFFF"/>
                </a:bgClr>
              </a:pattFill>
              <a:ln>
                <a:noFill/>
              </a:ln>
            </c:spPr>
            <c:extLst>
              <c:ext xmlns:c16="http://schemas.microsoft.com/office/drawing/2014/chart" uri="{C3380CC4-5D6E-409C-BE32-E72D297353CC}">
                <c16:uniqueId val="{00000007-83B1-49B6-8F0E-C8E286493B12}"/>
              </c:ext>
            </c:extLst>
          </c:dPt>
          <c:dLbls>
            <c:dLbl>
              <c:idx val="3"/>
              <c:layout>
                <c:manualLayout>
                  <c:x val="3.0303030303030303E-3"/>
                  <c:y val="3.27380952380952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3B1-49B6-8F0E-C8E286493B1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'Chlamydia prev Waria_2007-15'!$A$3:$A$8</c:f>
              <c:strCache>
                <c:ptCount val="6"/>
                <c:pt idx="0">
                  <c:v>Indonesia</c:v>
                </c:pt>
                <c:pt idx="1">
                  <c:v>DKI Jakarta</c:v>
                </c:pt>
                <c:pt idx="2">
                  <c:v>Kota Bandung</c:v>
                </c:pt>
                <c:pt idx="3">
                  <c:v>Kota Semarang</c:v>
                </c:pt>
                <c:pt idx="4">
                  <c:v>Kota Malang</c:v>
                </c:pt>
                <c:pt idx="5">
                  <c:v>Kota Surabaya</c:v>
                </c:pt>
              </c:strCache>
            </c:strRef>
          </c:cat>
          <c:val>
            <c:numRef>
              <c:f>'Chlamydia prev Waria_2007-15'!$D$3:$D$8</c:f>
              <c:numCache>
                <c:formatCode>0</c:formatCode>
                <c:ptCount val="6"/>
                <c:pt idx="0" formatCode="0.0">
                  <c:v>16.78</c:v>
                </c:pt>
                <c:pt idx="1">
                  <c:v>12</c:v>
                </c:pt>
                <c:pt idx="2" formatCode="0.0">
                  <c:v>21.29</c:v>
                </c:pt>
                <c:pt idx="3" formatCode="0.0">
                  <c:v>23.61</c:v>
                </c:pt>
                <c:pt idx="4" formatCode="0.0">
                  <c:v>14.44</c:v>
                </c:pt>
                <c:pt idx="5" formatCode="0.0">
                  <c:v>16.8</c:v>
                </c:pt>
              </c:numCache>
            </c:numRef>
          </c:val>
          <c:extLst>
            <c:ext xmlns:c16="http://schemas.microsoft.com/office/drawing/2014/chart" uri="{C3380CC4-5D6E-409C-BE32-E72D297353CC}">
              <c16:uniqueId val="{00000009-83B1-49B6-8F0E-C8E286493B12}"/>
            </c:ext>
          </c:extLst>
        </c:ser>
        <c:dLbls>
          <c:showLegendKey val="0"/>
          <c:showVal val="0"/>
          <c:showCatName val="0"/>
          <c:showSerName val="0"/>
          <c:showPercent val="0"/>
          <c:showBubbleSize val="0"/>
        </c:dLbls>
        <c:gapWidth val="219"/>
        <c:axId val="158077696"/>
        <c:axId val="158079232"/>
      </c:barChart>
      <c:catAx>
        <c:axId val="158077696"/>
        <c:scaling>
          <c:orientation val="minMax"/>
        </c:scaling>
        <c:delete val="0"/>
        <c:axPos val="b"/>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8079232"/>
        <c:crosses val="autoZero"/>
        <c:auto val="1"/>
        <c:lblAlgn val="ctr"/>
        <c:lblOffset val="100"/>
        <c:noMultiLvlLbl val="0"/>
      </c:catAx>
      <c:valAx>
        <c:axId val="158079232"/>
        <c:scaling>
          <c:orientation val="minMax"/>
          <c:max val="50"/>
          <c:min val="0"/>
        </c:scaling>
        <c:delete val="0"/>
        <c:axPos val="l"/>
        <c:title>
          <c:tx>
            <c:rich>
              <a:bodyPr rot="0" vert="horz"/>
              <a:lstStyle/>
              <a:p>
                <a:pPr>
                  <a:defRPr/>
                </a:pPr>
                <a:r>
                  <a:rPr lang="en-US"/>
                  <a:t>%</a:t>
                </a:r>
              </a:p>
            </c:rich>
          </c:tx>
          <c:layout>
            <c:manualLayout>
              <c:xMode val="edge"/>
              <c:yMode val="edge"/>
              <c:x val="9.0909090909090905E-3"/>
              <c:y val="9.0049915635545527E-2"/>
            </c:manualLayout>
          </c:layout>
          <c:overlay val="0"/>
        </c:title>
        <c:numFmt formatCode="0" sourceLinked="0"/>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8077696"/>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IBBS Group A</a:t>
            </a:r>
          </a:p>
        </c:rich>
      </c:tx>
      <c:overlay val="0"/>
    </c:title>
    <c:autoTitleDeleted val="0"/>
    <c:plotArea>
      <c:layout>
        <c:manualLayout>
          <c:layoutTarget val="inner"/>
          <c:xMode val="edge"/>
          <c:yMode val="edge"/>
          <c:x val="0.12153520283648754"/>
          <c:y val="0.24438611840186644"/>
          <c:w val="0.84630105447345383"/>
          <c:h val="0.58933867240953852"/>
        </c:manualLayout>
      </c:layout>
      <c:barChart>
        <c:barDir val="col"/>
        <c:grouping val="clustered"/>
        <c:varyColors val="0"/>
        <c:ser>
          <c:idx val="2"/>
          <c:order val="0"/>
          <c:tx>
            <c:strRef>
              <c:f>'Gonorrhoea Prev KP'!$C$5</c:f>
              <c:strCache>
                <c:ptCount val="1"/>
                <c:pt idx="0">
                  <c:v>2007</c:v>
                </c:pt>
              </c:strCache>
            </c:strRef>
          </c:tx>
          <c:spPr>
            <a:solidFill>
              <a:srgbClr val="F78E1E"/>
            </a:solidFill>
            <a:ln w="38100">
              <a:noFill/>
            </a:ln>
          </c:spPr>
          <c:invertIfNegative val="0"/>
          <c:dLbls>
            <c:dLbl>
              <c:idx val="2"/>
              <c:layout>
                <c:manualLayout>
                  <c:x val="-1.1696136667127136E-2"/>
                  <c:y val="3.20512820512820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919-4AAB-899D-522BAEC5DDE9}"/>
                </c:ext>
              </c:extLst>
            </c:dLbl>
            <c:spPr>
              <a:noFill/>
              <a:ln>
                <a:noFill/>
              </a:ln>
              <a:effectLst/>
            </c:spPr>
            <c:txPr>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'Gonorrhoea Prev KP'!$B$6:$B$10</c:f>
              <c:strCache>
                <c:ptCount val="5"/>
                <c:pt idx="0">
                  <c:v>Direct 
FSW</c:v>
                </c:pt>
                <c:pt idx="1">
                  <c:v>Indirect 
FSW</c:v>
                </c:pt>
                <c:pt idx="2">
                  <c:v>MSM</c:v>
                </c:pt>
                <c:pt idx="3">
                  <c:v>PWID</c:v>
                </c:pt>
                <c:pt idx="4">
                  <c:v>TG</c:v>
                </c:pt>
              </c:strCache>
            </c:strRef>
          </c:cat>
          <c:val>
            <c:numRef>
              <c:f>'Gonorrhoea Prev KP'!$C$6:$C$10</c:f>
              <c:numCache>
                <c:formatCode>0</c:formatCode>
                <c:ptCount val="5"/>
                <c:pt idx="0">
                  <c:v>32</c:v>
                </c:pt>
                <c:pt idx="1">
                  <c:v>14</c:v>
                </c:pt>
                <c:pt idx="2" formatCode="0.0">
                  <c:v>19.600000000000001</c:v>
                </c:pt>
                <c:pt idx="3" formatCode="0.0">
                  <c:v>0.8</c:v>
                </c:pt>
                <c:pt idx="4" formatCode="General">
                  <c:v>29</c:v>
                </c:pt>
              </c:numCache>
            </c:numRef>
          </c:val>
          <c:extLst>
            <c:ext xmlns:c16="http://schemas.microsoft.com/office/drawing/2014/chart" uri="{C3380CC4-5D6E-409C-BE32-E72D297353CC}">
              <c16:uniqueId val="{00000001-8919-4AAB-899D-522BAEC5DDE9}"/>
            </c:ext>
          </c:extLst>
        </c:ser>
        <c:ser>
          <c:idx val="0"/>
          <c:order val="1"/>
          <c:tx>
            <c:strRef>
              <c:f>'Gonorrhoea Prev KP'!$D$5</c:f>
              <c:strCache>
                <c:ptCount val="1"/>
                <c:pt idx="0">
                  <c:v>2011</c:v>
                </c:pt>
              </c:strCache>
            </c:strRef>
          </c:tx>
          <c:spPr>
            <a:solidFill>
              <a:srgbClr val="CDC884"/>
            </a:solidFill>
            <a:ln w="38100">
              <a:noFill/>
            </a:ln>
          </c:spPr>
          <c:invertIfNegative val="0"/>
          <c:cat>
            <c:strRef>
              <c:f>'Gonorrhoea Prev KP'!$B$6:$B$10</c:f>
              <c:strCache>
                <c:ptCount val="5"/>
                <c:pt idx="0">
                  <c:v>Direct 
FSW</c:v>
                </c:pt>
                <c:pt idx="1">
                  <c:v>Indirect 
FSW</c:v>
                </c:pt>
                <c:pt idx="2">
                  <c:v>MSM</c:v>
                </c:pt>
                <c:pt idx="3">
                  <c:v>PWID</c:v>
                </c:pt>
                <c:pt idx="4">
                  <c:v>TG</c:v>
                </c:pt>
              </c:strCache>
            </c:strRef>
          </c:cat>
          <c:val>
            <c:numRef>
              <c:f>'Gonorrhoea Prev KP'!$D$6:$D$10</c:f>
              <c:numCache>
                <c:formatCode>0.0</c:formatCode>
                <c:ptCount val="5"/>
                <c:pt idx="0">
                  <c:v>37.799999999999997</c:v>
                </c:pt>
                <c:pt idx="1">
                  <c:v>18.7</c:v>
                </c:pt>
                <c:pt idx="2">
                  <c:v>20.8</c:v>
                </c:pt>
                <c:pt idx="4">
                  <c:v>28.8</c:v>
                </c:pt>
              </c:numCache>
            </c:numRef>
          </c:val>
          <c:extLst>
            <c:ext xmlns:c16="http://schemas.microsoft.com/office/drawing/2014/chart" uri="{C3380CC4-5D6E-409C-BE32-E72D297353CC}">
              <c16:uniqueId val="{00000003-8919-4AAB-899D-522BAEC5DDE9}"/>
            </c:ext>
          </c:extLst>
        </c:ser>
        <c:ser>
          <c:idx val="1"/>
          <c:order val="2"/>
          <c:tx>
            <c:strRef>
              <c:f>'Gonorrhoea Prev KP'!$E$5</c:f>
              <c:strCache>
                <c:ptCount val="1"/>
                <c:pt idx="0">
                  <c:v>2015</c:v>
                </c:pt>
              </c:strCache>
            </c:strRef>
          </c:tx>
          <c:spPr>
            <a:solidFill>
              <a:srgbClr val="00A99A"/>
            </a:solidFill>
          </c:spPr>
          <c:invertIfNegative val="0"/>
          <c:dLbls>
            <c:spPr>
              <a:noFill/>
              <a:ln>
                <a:noFill/>
              </a:ln>
              <a:effectLst/>
            </c:spPr>
            <c:txPr>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'Gonorrhoea Prev KP'!$B$6:$B$10</c:f>
              <c:strCache>
                <c:ptCount val="5"/>
                <c:pt idx="0">
                  <c:v>Direct 
FSW</c:v>
                </c:pt>
                <c:pt idx="1">
                  <c:v>Indirect 
FSW</c:v>
                </c:pt>
                <c:pt idx="2">
                  <c:v>MSM</c:v>
                </c:pt>
                <c:pt idx="3">
                  <c:v>PWID</c:v>
                </c:pt>
                <c:pt idx="4">
                  <c:v>TG</c:v>
                </c:pt>
              </c:strCache>
            </c:strRef>
          </c:cat>
          <c:val>
            <c:numRef>
              <c:f>'Gonorrhoea Prev KP'!$E$6:$E$10</c:f>
              <c:numCache>
                <c:formatCode>General</c:formatCode>
                <c:ptCount val="5"/>
                <c:pt idx="0">
                  <c:v>21.2</c:v>
                </c:pt>
                <c:pt idx="1">
                  <c:v>9.6999999999999993</c:v>
                </c:pt>
                <c:pt idx="2">
                  <c:v>12.7</c:v>
                </c:pt>
                <c:pt idx="4">
                  <c:v>12.2</c:v>
                </c:pt>
              </c:numCache>
            </c:numRef>
          </c:val>
          <c:extLst>
            <c:ext xmlns:c16="http://schemas.microsoft.com/office/drawing/2014/chart" uri="{C3380CC4-5D6E-409C-BE32-E72D297353CC}">
              <c16:uniqueId val="{00000004-8919-4AAB-899D-522BAEC5DDE9}"/>
            </c:ext>
          </c:extLst>
        </c:ser>
        <c:dLbls>
          <c:showLegendKey val="0"/>
          <c:showVal val="0"/>
          <c:showCatName val="0"/>
          <c:showSerName val="0"/>
          <c:showPercent val="0"/>
          <c:showBubbleSize val="0"/>
        </c:dLbls>
        <c:gapWidth val="90"/>
        <c:overlap val="-10"/>
        <c:axId val="158400512"/>
        <c:axId val="158402048"/>
      </c:barChart>
      <c:catAx>
        <c:axId val="158400512"/>
        <c:scaling>
          <c:orientation val="minMax"/>
        </c:scaling>
        <c:delete val="0"/>
        <c:axPos val="b"/>
        <c:numFmt formatCode="General" sourceLinked="1"/>
        <c:majorTickMark val="none"/>
        <c:minorTickMark val="none"/>
        <c:tickLblPos val="nextTo"/>
        <c:crossAx val="158402048"/>
        <c:crosses val="autoZero"/>
        <c:auto val="1"/>
        <c:lblAlgn val="ctr"/>
        <c:lblOffset val="100"/>
        <c:noMultiLvlLbl val="0"/>
      </c:catAx>
      <c:valAx>
        <c:axId val="158402048"/>
        <c:scaling>
          <c:orientation val="minMax"/>
          <c:max val="40"/>
          <c:min val="0"/>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8.8538011695906429E-2"/>
              <c:y val="0.20851644345738835"/>
            </c:manualLayout>
          </c:layout>
          <c:overlay val="0"/>
        </c:title>
        <c:numFmt formatCode="0" sourceLinked="0"/>
        <c:majorTickMark val="none"/>
        <c:minorTickMark val="none"/>
        <c:tickLblPos val="nextTo"/>
        <c:crossAx val="158400512"/>
        <c:crosses val="autoZero"/>
        <c:crossBetween val="between"/>
        <c:majorUnit val="10"/>
      </c:valAx>
    </c:plotArea>
    <c:legend>
      <c:legendPos val="t"/>
      <c:overlay val="0"/>
    </c:legend>
    <c:plotVisOnly val="1"/>
    <c:dispBlanksAs val="span"/>
    <c:showDLblsOverMax val="0"/>
  </c:chart>
  <c:spPr>
    <a:ln w="28575">
      <a:solidFill>
        <a:srgbClr val="88C540"/>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IBBS Group B</a:t>
            </a:r>
          </a:p>
        </c:rich>
      </c:tx>
      <c:overlay val="0"/>
    </c:title>
    <c:autoTitleDeleted val="0"/>
    <c:plotArea>
      <c:layout/>
      <c:barChart>
        <c:barDir val="col"/>
        <c:grouping val="clustered"/>
        <c:varyColors val="0"/>
        <c:ser>
          <c:idx val="2"/>
          <c:order val="0"/>
          <c:tx>
            <c:strRef>
              <c:f>'Gonorrhoea Prev KP'!$K$5</c:f>
              <c:strCache>
                <c:ptCount val="1"/>
                <c:pt idx="0">
                  <c:v>2009</c:v>
                </c:pt>
              </c:strCache>
            </c:strRef>
          </c:tx>
          <c:spPr>
            <a:solidFill>
              <a:srgbClr val="00AEEF"/>
            </a:solidFill>
            <a:ln w="38100">
              <a:noFill/>
            </a:ln>
          </c:spPr>
          <c:invertIfNegative val="0"/>
          <c:dLbls>
            <c:dLbl>
              <c:idx val="3"/>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308-4D26-8527-F4C12F1D4F1A}"/>
                </c:ext>
              </c:extLst>
            </c:dLbl>
            <c:spPr>
              <a:noFill/>
              <a:ln>
                <a:noFill/>
              </a:ln>
              <a:effectLst/>
            </c:spPr>
            <c:txPr>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'Gonorrhoea Prev KP'!$J$6:$J$10</c:f>
              <c:strCache>
                <c:ptCount val="5"/>
                <c:pt idx="0">
                  <c:v>Direct
 FSW</c:v>
                </c:pt>
                <c:pt idx="1">
                  <c:v>Indirect
 FSW</c:v>
                </c:pt>
                <c:pt idx="2">
                  <c:v>MSM</c:v>
                </c:pt>
                <c:pt idx="3">
                  <c:v>PWID</c:v>
                </c:pt>
                <c:pt idx="4">
                  <c:v>TG</c:v>
                </c:pt>
              </c:strCache>
            </c:strRef>
          </c:cat>
          <c:val>
            <c:numRef>
              <c:f>'Gonorrhoea Prev KP'!$K$6:$K$10</c:f>
              <c:numCache>
                <c:formatCode>General</c:formatCode>
                <c:ptCount val="5"/>
                <c:pt idx="0" formatCode="0.0">
                  <c:v>34.799999999999997</c:v>
                </c:pt>
                <c:pt idx="1">
                  <c:v>21.8</c:v>
                </c:pt>
                <c:pt idx="2" formatCode="0">
                  <c:v>17</c:v>
                </c:pt>
                <c:pt idx="3" formatCode="0">
                  <c:v>0</c:v>
                </c:pt>
                <c:pt idx="4">
                  <c:v>29</c:v>
                </c:pt>
              </c:numCache>
            </c:numRef>
          </c:val>
          <c:extLst>
            <c:ext xmlns:c16="http://schemas.microsoft.com/office/drawing/2014/chart" uri="{C3380CC4-5D6E-409C-BE32-E72D297353CC}">
              <c16:uniqueId val="{00000001-5308-4D26-8527-F4C12F1D4F1A}"/>
            </c:ext>
          </c:extLst>
        </c:ser>
        <c:ser>
          <c:idx val="0"/>
          <c:order val="1"/>
          <c:tx>
            <c:strRef>
              <c:f>'Gonorrhoea Prev KP'!$L$5</c:f>
              <c:strCache>
                <c:ptCount val="1"/>
                <c:pt idx="0">
                  <c:v>2013</c:v>
                </c:pt>
              </c:strCache>
            </c:strRef>
          </c:tx>
          <c:spPr>
            <a:solidFill>
              <a:srgbClr val="88C540"/>
            </a:solidFill>
            <a:ln w="38100">
              <a:noFill/>
            </a:ln>
          </c:spPr>
          <c:invertIfNegative val="0"/>
          <c:dLbls>
            <c:spPr>
              <a:noFill/>
              <a:ln>
                <a:noFill/>
              </a:ln>
              <a:effectLst/>
            </c:spPr>
            <c:txPr>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'Gonorrhoea Prev KP'!$J$6:$J$10</c:f>
              <c:strCache>
                <c:ptCount val="5"/>
                <c:pt idx="0">
                  <c:v>Direct
 FSW</c:v>
                </c:pt>
                <c:pt idx="1">
                  <c:v>Indirect
 FSW</c:v>
                </c:pt>
                <c:pt idx="2">
                  <c:v>MSM</c:v>
                </c:pt>
                <c:pt idx="3">
                  <c:v>PWID</c:v>
                </c:pt>
                <c:pt idx="4">
                  <c:v>TG</c:v>
                </c:pt>
              </c:strCache>
            </c:strRef>
          </c:cat>
          <c:val>
            <c:numRef>
              <c:f>'Gonorrhoea Prev KP'!$L$6:$L$10</c:f>
              <c:numCache>
                <c:formatCode>General</c:formatCode>
                <c:ptCount val="5"/>
                <c:pt idx="0">
                  <c:v>32.200000000000003</c:v>
                </c:pt>
                <c:pt idx="1">
                  <c:v>17.7</c:v>
                </c:pt>
                <c:pt idx="2">
                  <c:v>21.2</c:v>
                </c:pt>
                <c:pt idx="4">
                  <c:v>19.399999999999999</c:v>
                </c:pt>
              </c:numCache>
            </c:numRef>
          </c:val>
          <c:extLst>
            <c:ext xmlns:c16="http://schemas.microsoft.com/office/drawing/2014/chart" uri="{C3380CC4-5D6E-409C-BE32-E72D297353CC}">
              <c16:uniqueId val="{00000002-5308-4D26-8527-F4C12F1D4F1A}"/>
            </c:ext>
          </c:extLst>
        </c:ser>
        <c:dLbls>
          <c:showLegendKey val="0"/>
          <c:showVal val="0"/>
          <c:showCatName val="0"/>
          <c:showSerName val="0"/>
          <c:showPercent val="0"/>
          <c:showBubbleSize val="0"/>
        </c:dLbls>
        <c:gapWidth val="150"/>
        <c:overlap val="-10"/>
        <c:axId val="158585600"/>
        <c:axId val="158587136"/>
      </c:barChart>
      <c:catAx>
        <c:axId val="158585600"/>
        <c:scaling>
          <c:orientation val="minMax"/>
        </c:scaling>
        <c:delete val="0"/>
        <c:axPos val="b"/>
        <c:numFmt formatCode="General" sourceLinked="1"/>
        <c:majorTickMark val="none"/>
        <c:minorTickMark val="none"/>
        <c:tickLblPos val="nextTo"/>
        <c:crossAx val="158587136"/>
        <c:crosses val="autoZero"/>
        <c:auto val="1"/>
        <c:lblAlgn val="ctr"/>
        <c:lblOffset val="100"/>
        <c:noMultiLvlLbl val="0"/>
      </c:catAx>
      <c:valAx>
        <c:axId val="158587136"/>
        <c:scaling>
          <c:orientation val="minMax"/>
          <c:max val="40"/>
          <c:min val="0"/>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4.4444452221251481E-3"/>
              <c:y val="0.26256874925810147"/>
            </c:manualLayout>
          </c:layout>
          <c:overlay val="0"/>
        </c:title>
        <c:numFmt formatCode="0" sourceLinked="0"/>
        <c:majorTickMark val="none"/>
        <c:minorTickMark val="none"/>
        <c:tickLblPos val="nextTo"/>
        <c:crossAx val="158585600"/>
        <c:crosses val="autoZero"/>
        <c:crossBetween val="between"/>
        <c:majorUnit val="10"/>
      </c:valAx>
    </c:plotArea>
    <c:legend>
      <c:legendPos val="t"/>
      <c:overlay val="0"/>
    </c:legend>
    <c:plotVisOnly val="1"/>
    <c:dispBlanksAs val="span"/>
    <c:showDLblsOverMax val="0"/>
  </c:chart>
  <c:spPr>
    <a:ln w="28575">
      <a:solidFill>
        <a:srgbClr val="88C540"/>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2"/>
          <c:order val="0"/>
          <c:tx>
            <c:strRef>
              <c:f>'Gonorrhoea Prev Direct FSW'!$B$5</c:f>
              <c:strCache>
                <c:ptCount val="1"/>
                <c:pt idx="0">
                  <c:v>2007</c:v>
                </c:pt>
              </c:strCache>
            </c:strRef>
          </c:tx>
          <c:spPr>
            <a:solidFill>
              <a:srgbClr val="F78E1E"/>
            </a:solidFill>
            <a:ln w="38100">
              <a:noFill/>
            </a:ln>
          </c:spPr>
          <c:invertIfNegative val="0"/>
          <c:dPt>
            <c:idx val="14"/>
            <c:invertIfNegative val="0"/>
            <c:bubble3D val="0"/>
            <c:spPr>
              <a:pattFill prst="dkUpDiag">
                <a:fgClr>
                  <a:srgbClr val="F78E1E"/>
                </a:fgClr>
                <a:bgClr>
                  <a:sysClr val="window" lastClr="FFFFFF"/>
                </a:bgClr>
              </a:pattFill>
              <a:ln w="38100">
                <a:noFill/>
              </a:ln>
            </c:spPr>
            <c:extLst>
              <c:ext xmlns:c16="http://schemas.microsoft.com/office/drawing/2014/chart" uri="{C3380CC4-5D6E-409C-BE32-E72D297353CC}">
                <c16:uniqueId val="{00000001-FD9D-4DDE-9C71-9FC5BECF263C}"/>
              </c:ext>
            </c:extLst>
          </c:dPt>
          <c:cat>
            <c:strRef>
              <c:f>'Gonorrhoea Prev Direct FSW'!$A$6:$A$20</c:f>
              <c:strCache>
                <c:ptCount val="15"/>
                <c:pt idx="0">
                  <c:v>Deli Serdang</c:v>
                </c:pt>
                <c:pt idx="1">
                  <c:v>Kota Lampung</c:v>
                </c:pt>
                <c:pt idx="2">
                  <c:v>Batang</c:v>
                </c:pt>
                <c:pt idx="3">
                  <c:v>Kota Batam</c:v>
                </c:pt>
                <c:pt idx="4">
                  <c:v>Kota Jakarta Utara</c:v>
                </c:pt>
                <c:pt idx="5">
                  <c:v>Kota Bandung</c:v>
                </c:pt>
                <c:pt idx="6">
                  <c:v>Kota Semarang</c:v>
                </c:pt>
                <c:pt idx="7">
                  <c:v>Banyuwangi</c:v>
                </c:pt>
                <c:pt idx="8">
                  <c:v>Kota Malang</c:v>
                </c:pt>
                <c:pt idx="9">
                  <c:v>Kota Surabaya</c:v>
                </c:pt>
                <c:pt idx="10">
                  <c:v>Kota Denpasar</c:v>
                </c:pt>
                <c:pt idx="11">
                  <c:v>Kota Ambon</c:v>
                </c:pt>
                <c:pt idx="12">
                  <c:v>Waimena</c:v>
                </c:pt>
                <c:pt idx="13">
                  <c:v>Kota Jayapura</c:v>
                </c:pt>
                <c:pt idx="14">
                  <c:v>Indonesia</c:v>
                </c:pt>
              </c:strCache>
            </c:strRef>
          </c:cat>
          <c:val>
            <c:numRef>
              <c:f>'Gonorrhoea Prev Direct FSW'!$B$6:$B$20</c:f>
              <c:numCache>
                <c:formatCode>General</c:formatCode>
                <c:ptCount val="15"/>
                <c:pt idx="0" formatCode="0.0">
                  <c:v>42</c:v>
                </c:pt>
                <c:pt idx="4">
                  <c:v>44</c:v>
                </c:pt>
                <c:pt idx="5">
                  <c:v>44</c:v>
                </c:pt>
                <c:pt idx="6">
                  <c:v>32</c:v>
                </c:pt>
                <c:pt idx="7">
                  <c:v>17</c:v>
                </c:pt>
                <c:pt idx="9">
                  <c:v>14</c:v>
                </c:pt>
                <c:pt idx="10">
                  <c:v>29</c:v>
                </c:pt>
                <c:pt idx="13">
                  <c:v>33</c:v>
                </c:pt>
                <c:pt idx="14">
                  <c:v>32</c:v>
                </c:pt>
              </c:numCache>
            </c:numRef>
          </c:val>
          <c:extLst>
            <c:ext xmlns:c16="http://schemas.microsoft.com/office/drawing/2014/chart" uri="{C3380CC4-5D6E-409C-BE32-E72D297353CC}">
              <c16:uniqueId val="{00000002-FD9D-4DDE-9C71-9FC5BECF263C}"/>
            </c:ext>
          </c:extLst>
        </c:ser>
        <c:ser>
          <c:idx val="0"/>
          <c:order val="1"/>
          <c:tx>
            <c:strRef>
              <c:f>'Gonorrhoea Prev Direct FSW'!$C$5</c:f>
              <c:strCache>
                <c:ptCount val="1"/>
                <c:pt idx="0">
                  <c:v>2011</c:v>
                </c:pt>
              </c:strCache>
            </c:strRef>
          </c:tx>
          <c:spPr>
            <a:solidFill>
              <a:srgbClr val="CDC884"/>
            </a:solidFill>
            <a:ln w="38100">
              <a:noFill/>
            </a:ln>
          </c:spPr>
          <c:invertIfNegative val="0"/>
          <c:dPt>
            <c:idx val="14"/>
            <c:invertIfNegative val="0"/>
            <c:bubble3D val="0"/>
            <c:spPr>
              <a:pattFill prst="dkUpDiag">
                <a:fgClr>
                  <a:srgbClr val="CDC884"/>
                </a:fgClr>
                <a:bgClr>
                  <a:sysClr val="window" lastClr="FFFFFF"/>
                </a:bgClr>
              </a:pattFill>
              <a:ln w="38100">
                <a:noFill/>
              </a:ln>
            </c:spPr>
            <c:extLst>
              <c:ext xmlns:c16="http://schemas.microsoft.com/office/drawing/2014/chart" uri="{C3380CC4-5D6E-409C-BE32-E72D297353CC}">
                <c16:uniqueId val="{00000004-FD9D-4DDE-9C71-9FC5BECF263C}"/>
              </c:ext>
            </c:extLst>
          </c:dPt>
          <c:cat>
            <c:strRef>
              <c:f>'Gonorrhoea Prev Direct FSW'!$A$6:$A$20</c:f>
              <c:strCache>
                <c:ptCount val="15"/>
                <c:pt idx="0">
                  <c:v>Deli Serdang</c:v>
                </c:pt>
                <c:pt idx="1">
                  <c:v>Kota Lampung</c:v>
                </c:pt>
                <c:pt idx="2">
                  <c:v>Batang</c:v>
                </c:pt>
                <c:pt idx="3">
                  <c:v>Kota Batam</c:v>
                </c:pt>
                <c:pt idx="4">
                  <c:v>Kota Jakarta Utara</c:v>
                </c:pt>
                <c:pt idx="5">
                  <c:v>Kota Bandung</c:v>
                </c:pt>
                <c:pt idx="6">
                  <c:v>Kota Semarang</c:v>
                </c:pt>
                <c:pt idx="7">
                  <c:v>Banyuwangi</c:v>
                </c:pt>
                <c:pt idx="8">
                  <c:v>Kota Malang</c:v>
                </c:pt>
                <c:pt idx="9">
                  <c:v>Kota Surabaya</c:v>
                </c:pt>
                <c:pt idx="10">
                  <c:v>Kota Denpasar</c:v>
                </c:pt>
                <c:pt idx="11">
                  <c:v>Kota Ambon</c:v>
                </c:pt>
                <c:pt idx="12">
                  <c:v>Waimena</c:v>
                </c:pt>
                <c:pt idx="13">
                  <c:v>Kota Jayapura</c:v>
                </c:pt>
                <c:pt idx="14">
                  <c:v>Indonesia</c:v>
                </c:pt>
              </c:strCache>
            </c:strRef>
          </c:cat>
          <c:val>
            <c:numRef>
              <c:f>'Gonorrhoea Prev Direct FSW'!$C$6:$C$20</c:f>
              <c:numCache>
                <c:formatCode>0.0</c:formatCode>
                <c:ptCount val="15"/>
                <c:pt idx="0">
                  <c:v>25.91</c:v>
                </c:pt>
                <c:pt idx="1">
                  <c:v>48.4</c:v>
                </c:pt>
                <c:pt idx="2">
                  <c:v>28.49</c:v>
                </c:pt>
                <c:pt idx="3">
                  <c:v>42.4</c:v>
                </c:pt>
                <c:pt idx="4">
                  <c:v>35.479999999999997</c:v>
                </c:pt>
                <c:pt idx="5">
                  <c:v>48</c:v>
                </c:pt>
                <c:pt idx="6">
                  <c:v>38</c:v>
                </c:pt>
                <c:pt idx="7">
                  <c:v>31.6</c:v>
                </c:pt>
                <c:pt idx="8">
                  <c:v>36.4</c:v>
                </c:pt>
                <c:pt idx="9">
                  <c:v>31.2</c:v>
                </c:pt>
                <c:pt idx="10">
                  <c:v>44.18</c:v>
                </c:pt>
                <c:pt idx="11" formatCode="General">
                  <c:v>51.03</c:v>
                </c:pt>
                <c:pt idx="12">
                  <c:v>35.42</c:v>
                </c:pt>
                <c:pt idx="13">
                  <c:v>32.4</c:v>
                </c:pt>
                <c:pt idx="14">
                  <c:v>37.799999999999997</c:v>
                </c:pt>
              </c:numCache>
            </c:numRef>
          </c:val>
          <c:extLst>
            <c:ext xmlns:c16="http://schemas.microsoft.com/office/drawing/2014/chart" uri="{C3380CC4-5D6E-409C-BE32-E72D297353CC}">
              <c16:uniqueId val="{00000005-FD9D-4DDE-9C71-9FC5BECF263C}"/>
            </c:ext>
          </c:extLst>
        </c:ser>
        <c:ser>
          <c:idx val="1"/>
          <c:order val="2"/>
          <c:tx>
            <c:strRef>
              <c:f>'Gonorrhoea Prev Direct FSW'!$D$5</c:f>
              <c:strCache>
                <c:ptCount val="1"/>
                <c:pt idx="0">
                  <c:v>2015</c:v>
                </c:pt>
              </c:strCache>
            </c:strRef>
          </c:tx>
          <c:spPr>
            <a:solidFill>
              <a:srgbClr val="00A99A"/>
            </a:solidFill>
          </c:spPr>
          <c:invertIfNegative val="0"/>
          <c:dPt>
            <c:idx val="14"/>
            <c:invertIfNegative val="0"/>
            <c:bubble3D val="0"/>
            <c:spPr>
              <a:pattFill prst="dkUpDiag">
                <a:fgClr>
                  <a:srgbClr val="00A99A"/>
                </a:fgClr>
                <a:bgClr>
                  <a:sysClr val="window" lastClr="FFFFFF"/>
                </a:bgClr>
              </a:pattFill>
            </c:spPr>
            <c:extLst>
              <c:ext xmlns:c16="http://schemas.microsoft.com/office/drawing/2014/chart" uri="{C3380CC4-5D6E-409C-BE32-E72D297353CC}">
                <c16:uniqueId val="{00000007-FD9D-4DDE-9C71-9FC5BECF263C}"/>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'Gonorrhoea Prev Direct FSW'!$A$6:$A$20</c:f>
              <c:strCache>
                <c:ptCount val="15"/>
                <c:pt idx="0">
                  <c:v>Deli Serdang</c:v>
                </c:pt>
                <c:pt idx="1">
                  <c:v>Kota Lampung</c:v>
                </c:pt>
                <c:pt idx="2">
                  <c:v>Batang</c:v>
                </c:pt>
                <c:pt idx="3">
                  <c:v>Kota Batam</c:v>
                </c:pt>
                <c:pt idx="4">
                  <c:v>Kota Jakarta Utara</c:v>
                </c:pt>
                <c:pt idx="5">
                  <c:v>Kota Bandung</c:v>
                </c:pt>
                <c:pt idx="6">
                  <c:v>Kota Semarang</c:v>
                </c:pt>
                <c:pt idx="7">
                  <c:v>Banyuwangi</c:v>
                </c:pt>
                <c:pt idx="8">
                  <c:v>Kota Malang</c:v>
                </c:pt>
                <c:pt idx="9">
                  <c:v>Kota Surabaya</c:v>
                </c:pt>
                <c:pt idx="10">
                  <c:v>Kota Denpasar</c:v>
                </c:pt>
                <c:pt idx="11">
                  <c:v>Kota Ambon</c:v>
                </c:pt>
                <c:pt idx="12">
                  <c:v>Waimena</c:v>
                </c:pt>
                <c:pt idx="13">
                  <c:v>Kota Jayapura</c:v>
                </c:pt>
                <c:pt idx="14">
                  <c:v>Indonesia</c:v>
                </c:pt>
              </c:strCache>
            </c:strRef>
          </c:cat>
          <c:val>
            <c:numRef>
              <c:f>'Gonorrhoea Prev Direct FSW'!$D$6:$D$20</c:f>
              <c:numCache>
                <c:formatCode>0.0</c:formatCode>
                <c:ptCount val="15"/>
                <c:pt idx="0" formatCode="General">
                  <c:v>4</c:v>
                </c:pt>
                <c:pt idx="1">
                  <c:v>27.71</c:v>
                </c:pt>
                <c:pt idx="2">
                  <c:v>25.76</c:v>
                </c:pt>
                <c:pt idx="3">
                  <c:v>25.76</c:v>
                </c:pt>
                <c:pt idx="4">
                  <c:v>34.15</c:v>
                </c:pt>
                <c:pt idx="5">
                  <c:v>33.06</c:v>
                </c:pt>
                <c:pt idx="6">
                  <c:v>10.8</c:v>
                </c:pt>
                <c:pt idx="7">
                  <c:v>26.53</c:v>
                </c:pt>
                <c:pt idx="8">
                  <c:v>16.170000000000002</c:v>
                </c:pt>
                <c:pt idx="9">
                  <c:v>16.87</c:v>
                </c:pt>
                <c:pt idx="10" formatCode="General">
                  <c:v>26</c:v>
                </c:pt>
                <c:pt idx="11">
                  <c:v>28.38</c:v>
                </c:pt>
                <c:pt idx="12">
                  <c:v>14.53</c:v>
                </c:pt>
                <c:pt idx="13">
                  <c:v>8.33</c:v>
                </c:pt>
                <c:pt idx="14">
                  <c:v>21.2</c:v>
                </c:pt>
              </c:numCache>
            </c:numRef>
          </c:val>
          <c:extLst>
            <c:ext xmlns:c16="http://schemas.microsoft.com/office/drawing/2014/chart" uri="{C3380CC4-5D6E-409C-BE32-E72D297353CC}">
              <c16:uniqueId val="{00000008-FD9D-4DDE-9C71-9FC5BECF263C}"/>
            </c:ext>
          </c:extLst>
        </c:ser>
        <c:dLbls>
          <c:showLegendKey val="0"/>
          <c:showVal val="0"/>
          <c:showCatName val="0"/>
          <c:showSerName val="0"/>
          <c:showPercent val="0"/>
          <c:showBubbleSize val="0"/>
        </c:dLbls>
        <c:gapWidth val="100"/>
        <c:axId val="158713728"/>
        <c:axId val="158715264"/>
      </c:barChart>
      <c:catAx>
        <c:axId val="158713728"/>
        <c:scaling>
          <c:orientation val="minMax"/>
        </c:scaling>
        <c:delete val="0"/>
        <c:axPos val="b"/>
        <c:numFmt formatCode="General" sourceLinked="1"/>
        <c:majorTickMark val="none"/>
        <c:minorTickMark val="none"/>
        <c:tickLblPos val="nextTo"/>
        <c:crossAx val="158715264"/>
        <c:crosses val="autoZero"/>
        <c:auto val="1"/>
        <c:lblAlgn val="ctr"/>
        <c:lblOffset val="100"/>
        <c:noMultiLvlLbl val="0"/>
      </c:catAx>
      <c:valAx>
        <c:axId val="158715264"/>
        <c:scaling>
          <c:orientation val="minMax"/>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6.596153846153846E-2"/>
              <c:y val="9.3351372057694712E-2"/>
            </c:manualLayout>
          </c:layout>
          <c:overlay val="0"/>
        </c:title>
        <c:numFmt formatCode="0" sourceLinked="0"/>
        <c:majorTickMark val="none"/>
        <c:minorTickMark val="none"/>
        <c:tickLblPos val="nextTo"/>
        <c:crossAx val="158713728"/>
        <c:crosses val="autoZero"/>
        <c:crossBetween val="between"/>
        <c:majorUnit val="20"/>
      </c:valAx>
    </c:plotArea>
    <c:legend>
      <c:legendPos val="t"/>
      <c:overlay val="0"/>
    </c:legend>
    <c:plotVisOnly val="1"/>
    <c:dispBlanksAs val="span"/>
    <c:showDLblsOverMax val="0"/>
  </c:chart>
  <c:spPr>
    <a:ln w="28575">
      <a:no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329484879190209E-2"/>
          <c:y val="0.18612229026927191"/>
          <c:w val="0.89151652112581281"/>
          <c:h val="0.62964907164382233"/>
        </c:manualLayout>
      </c:layout>
      <c:barChart>
        <c:barDir val="col"/>
        <c:grouping val="clustered"/>
        <c:varyColors val="0"/>
        <c:ser>
          <c:idx val="0"/>
          <c:order val="0"/>
          <c:tx>
            <c:strRef>
              <c:f>'Gonorrhoe prev Waria_2007-15'!$B$2</c:f>
              <c:strCache>
                <c:ptCount val="1"/>
                <c:pt idx="0">
                  <c:v>2007</c:v>
                </c:pt>
              </c:strCache>
            </c:strRef>
          </c:tx>
          <c:spPr>
            <a:solidFill>
              <a:srgbClr val="CDC884"/>
            </a:solidFill>
            <a:ln>
              <a:noFill/>
            </a:ln>
            <a:effectLst/>
          </c:spPr>
          <c:invertIfNegative val="0"/>
          <c:dPt>
            <c:idx val="0"/>
            <c:invertIfNegative val="0"/>
            <c:bubble3D val="0"/>
            <c:spPr>
              <a:pattFill prst="dkUpDiag">
                <a:fgClr>
                  <a:srgbClr val="CDC884"/>
                </a:fgClr>
                <a:bgClr>
                  <a:sysClr val="window" lastClr="FFFFFF"/>
                </a:bgClr>
              </a:pattFill>
              <a:ln>
                <a:noFill/>
              </a:ln>
              <a:effectLst/>
            </c:spPr>
            <c:extLst>
              <c:ext xmlns:c16="http://schemas.microsoft.com/office/drawing/2014/chart" uri="{C3380CC4-5D6E-409C-BE32-E72D297353CC}">
                <c16:uniqueId val="{00000001-E376-4B04-936A-E0C5A9D5E4C5}"/>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'Gonorrhoe prev Waria_2007-15'!$A$3:$A$8</c:f>
              <c:strCache>
                <c:ptCount val="6"/>
                <c:pt idx="0">
                  <c:v>Indonesia</c:v>
                </c:pt>
                <c:pt idx="1">
                  <c:v>DKI Jakarta</c:v>
                </c:pt>
                <c:pt idx="2">
                  <c:v>Kota Bandung</c:v>
                </c:pt>
                <c:pt idx="3">
                  <c:v>Kota Semarang</c:v>
                </c:pt>
                <c:pt idx="4">
                  <c:v>Kota Malang</c:v>
                </c:pt>
                <c:pt idx="5">
                  <c:v>Kota Surabaya</c:v>
                </c:pt>
              </c:strCache>
            </c:strRef>
          </c:cat>
          <c:val>
            <c:numRef>
              <c:f>'Gonorrhoe prev Waria_2007-15'!$B$3:$B$8</c:f>
              <c:numCache>
                <c:formatCode>General</c:formatCode>
                <c:ptCount val="6"/>
                <c:pt idx="0" formatCode="0.0">
                  <c:v>28.67</c:v>
                </c:pt>
                <c:pt idx="2" formatCode="0">
                  <c:v>29</c:v>
                </c:pt>
                <c:pt idx="3" formatCode="0">
                  <c:v>38</c:v>
                </c:pt>
                <c:pt idx="5" formatCode="0">
                  <c:v>19</c:v>
                </c:pt>
              </c:numCache>
            </c:numRef>
          </c:val>
          <c:extLst>
            <c:ext xmlns:c16="http://schemas.microsoft.com/office/drawing/2014/chart" uri="{C3380CC4-5D6E-409C-BE32-E72D297353CC}">
              <c16:uniqueId val="{00000002-E376-4B04-936A-E0C5A9D5E4C5}"/>
            </c:ext>
          </c:extLst>
        </c:ser>
        <c:ser>
          <c:idx val="1"/>
          <c:order val="1"/>
          <c:tx>
            <c:strRef>
              <c:f>'Gonorrhoe prev Waria_2007-15'!$C$2</c:f>
              <c:strCache>
                <c:ptCount val="1"/>
                <c:pt idx="0">
                  <c:v>2011</c:v>
                </c:pt>
              </c:strCache>
            </c:strRef>
          </c:tx>
          <c:spPr>
            <a:solidFill>
              <a:srgbClr val="F26B73"/>
            </a:solidFill>
            <a:ln>
              <a:noFill/>
            </a:ln>
            <a:effectLst/>
          </c:spPr>
          <c:invertIfNegative val="0"/>
          <c:dPt>
            <c:idx val="0"/>
            <c:invertIfNegative val="0"/>
            <c:bubble3D val="0"/>
            <c:spPr>
              <a:pattFill prst="dkUpDiag">
                <a:fgClr>
                  <a:srgbClr val="F26B73"/>
                </a:fgClr>
                <a:bgClr>
                  <a:sysClr val="window" lastClr="FFFFFF"/>
                </a:bgClr>
              </a:pattFill>
              <a:ln>
                <a:noFill/>
              </a:ln>
              <a:effectLst/>
            </c:spPr>
            <c:extLst>
              <c:ext xmlns:c16="http://schemas.microsoft.com/office/drawing/2014/chart" uri="{C3380CC4-5D6E-409C-BE32-E72D297353CC}">
                <c16:uniqueId val="{00000004-E376-4B04-936A-E0C5A9D5E4C5}"/>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'Gonorrhoe prev Waria_2007-15'!$A$3:$A$8</c:f>
              <c:strCache>
                <c:ptCount val="6"/>
                <c:pt idx="0">
                  <c:v>Indonesia</c:v>
                </c:pt>
                <c:pt idx="1">
                  <c:v>DKI Jakarta</c:v>
                </c:pt>
                <c:pt idx="2">
                  <c:v>Kota Bandung</c:v>
                </c:pt>
                <c:pt idx="3">
                  <c:v>Kota Semarang</c:v>
                </c:pt>
                <c:pt idx="4">
                  <c:v>Kota Malang</c:v>
                </c:pt>
                <c:pt idx="5">
                  <c:v>Kota Surabaya</c:v>
                </c:pt>
              </c:strCache>
            </c:strRef>
          </c:cat>
          <c:val>
            <c:numRef>
              <c:f>'Gonorrhoe prev Waria_2007-15'!$C$3:$C$8</c:f>
              <c:numCache>
                <c:formatCode>0.0</c:formatCode>
                <c:ptCount val="6"/>
                <c:pt idx="0">
                  <c:v>21.85</c:v>
                </c:pt>
                <c:pt idx="1">
                  <c:v>25.2</c:v>
                </c:pt>
                <c:pt idx="2">
                  <c:v>38.4</c:v>
                </c:pt>
                <c:pt idx="3">
                  <c:v>22.35</c:v>
                </c:pt>
                <c:pt idx="4">
                  <c:v>29.2</c:v>
                </c:pt>
                <c:pt idx="5">
                  <c:v>24.4</c:v>
                </c:pt>
              </c:numCache>
            </c:numRef>
          </c:val>
          <c:extLst>
            <c:ext xmlns:c16="http://schemas.microsoft.com/office/drawing/2014/chart" uri="{C3380CC4-5D6E-409C-BE32-E72D297353CC}">
              <c16:uniqueId val="{00000005-E376-4B04-936A-E0C5A9D5E4C5}"/>
            </c:ext>
          </c:extLst>
        </c:ser>
        <c:ser>
          <c:idx val="2"/>
          <c:order val="2"/>
          <c:tx>
            <c:strRef>
              <c:f>'Gonorrhoe prev Waria_2007-15'!$D$2</c:f>
              <c:strCache>
                <c:ptCount val="1"/>
                <c:pt idx="0">
                  <c:v>2015</c:v>
                </c:pt>
              </c:strCache>
            </c:strRef>
          </c:tx>
          <c:spPr>
            <a:solidFill>
              <a:srgbClr val="00A99A"/>
            </a:solidFill>
            <a:ln>
              <a:noFill/>
            </a:ln>
          </c:spPr>
          <c:invertIfNegative val="0"/>
          <c:dPt>
            <c:idx val="0"/>
            <c:invertIfNegative val="0"/>
            <c:bubble3D val="0"/>
            <c:spPr>
              <a:pattFill prst="dkUpDiag">
                <a:fgClr>
                  <a:srgbClr val="00A99A"/>
                </a:fgClr>
                <a:bgClr>
                  <a:sysClr val="window" lastClr="FFFFFF"/>
                </a:bgClr>
              </a:pattFill>
              <a:ln>
                <a:noFill/>
              </a:ln>
            </c:spPr>
            <c:extLst>
              <c:ext xmlns:c16="http://schemas.microsoft.com/office/drawing/2014/chart" uri="{C3380CC4-5D6E-409C-BE32-E72D297353CC}">
                <c16:uniqueId val="{00000007-E376-4B04-936A-E0C5A9D5E4C5}"/>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'Gonorrhoe prev Waria_2007-15'!$A$3:$A$8</c:f>
              <c:strCache>
                <c:ptCount val="6"/>
                <c:pt idx="0">
                  <c:v>Indonesia</c:v>
                </c:pt>
                <c:pt idx="1">
                  <c:v>DKI Jakarta</c:v>
                </c:pt>
                <c:pt idx="2">
                  <c:v>Kota Bandung</c:v>
                </c:pt>
                <c:pt idx="3">
                  <c:v>Kota Semarang</c:v>
                </c:pt>
                <c:pt idx="4">
                  <c:v>Kota Malang</c:v>
                </c:pt>
                <c:pt idx="5">
                  <c:v>Kota Surabaya</c:v>
                </c:pt>
              </c:strCache>
            </c:strRef>
          </c:cat>
          <c:val>
            <c:numRef>
              <c:f>'Gonorrhoe prev Waria_2007-15'!$D$3:$D$8</c:f>
              <c:numCache>
                <c:formatCode>0.0</c:formatCode>
                <c:ptCount val="6"/>
                <c:pt idx="0">
                  <c:v>12.22</c:v>
                </c:pt>
                <c:pt idx="1">
                  <c:v>11.24</c:v>
                </c:pt>
                <c:pt idx="2">
                  <c:v>14.86</c:v>
                </c:pt>
                <c:pt idx="3">
                  <c:v>11.11</c:v>
                </c:pt>
                <c:pt idx="4">
                  <c:v>15.17</c:v>
                </c:pt>
                <c:pt idx="5">
                  <c:v>8.8000000000000007</c:v>
                </c:pt>
              </c:numCache>
            </c:numRef>
          </c:val>
          <c:extLst>
            <c:ext xmlns:c16="http://schemas.microsoft.com/office/drawing/2014/chart" uri="{C3380CC4-5D6E-409C-BE32-E72D297353CC}">
              <c16:uniqueId val="{00000008-E376-4B04-936A-E0C5A9D5E4C5}"/>
            </c:ext>
          </c:extLst>
        </c:ser>
        <c:dLbls>
          <c:showLegendKey val="0"/>
          <c:showVal val="0"/>
          <c:showCatName val="0"/>
          <c:showSerName val="0"/>
          <c:showPercent val="0"/>
          <c:showBubbleSize val="0"/>
        </c:dLbls>
        <c:gapWidth val="219"/>
        <c:axId val="158899584"/>
        <c:axId val="158909568"/>
      </c:barChart>
      <c:catAx>
        <c:axId val="158899584"/>
        <c:scaling>
          <c:orientation val="minMax"/>
        </c:scaling>
        <c:delete val="0"/>
        <c:axPos val="b"/>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8909568"/>
        <c:crosses val="autoZero"/>
        <c:auto val="1"/>
        <c:lblAlgn val="ctr"/>
        <c:lblOffset val="100"/>
        <c:noMultiLvlLbl val="0"/>
      </c:catAx>
      <c:valAx>
        <c:axId val="158909568"/>
        <c:scaling>
          <c:orientation val="minMax"/>
          <c:max val="40"/>
          <c:min val="0"/>
        </c:scaling>
        <c:delete val="0"/>
        <c:axPos val="l"/>
        <c:title>
          <c:tx>
            <c:rich>
              <a:bodyPr rot="0" vert="horz"/>
              <a:lstStyle/>
              <a:p>
                <a:pPr>
                  <a:defRPr/>
                </a:pPr>
                <a:r>
                  <a:rPr lang="en-US"/>
                  <a:t>%</a:t>
                </a:r>
              </a:p>
            </c:rich>
          </c:tx>
          <c:layout>
            <c:manualLayout>
              <c:xMode val="edge"/>
              <c:yMode val="edge"/>
              <c:x val="6.8615975979987906E-2"/>
              <c:y val="0.15048386312822007"/>
            </c:manualLayout>
          </c:layout>
          <c:overlay val="0"/>
        </c:title>
        <c:numFmt formatCode="0" sourceLinked="0"/>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8899584"/>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61174795985436"/>
          <c:y val="0.11561831213406017"/>
          <c:w val="0.82584781293598919"/>
          <c:h val="0.6049270341207349"/>
        </c:manualLayout>
      </c:layout>
      <c:barChart>
        <c:barDir val="col"/>
        <c:grouping val="clustered"/>
        <c:varyColors val="0"/>
        <c:ser>
          <c:idx val="0"/>
          <c:order val="0"/>
          <c:tx>
            <c:strRef>
              <c:f>'Reported Cases Data'!$B$2</c:f>
              <c:strCache>
                <c:ptCount val="1"/>
                <c:pt idx="0">
                  <c:v>HIV infections</c:v>
                </c:pt>
              </c:strCache>
            </c:strRef>
          </c:tx>
          <c:spPr>
            <a:solidFill>
              <a:srgbClr val="00AEEF"/>
            </a:solidFill>
            <a:ln>
              <a:no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4B-48B0-B05B-417D911ACC47}"/>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4B-48B0-B05B-417D911ACC4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'Reported Cases Data'!$A$21:$A$29</c:f>
              <c:strCache>
                <c:ptCount val="9"/>
                <c:pt idx="0">
                  <c:v> 1987-2005</c:v>
                </c:pt>
                <c:pt idx="1">
                  <c:v>2006</c:v>
                </c:pt>
                <c:pt idx="2">
                  <c:v>2007</c:v>
                </c:pt>
                <c:pt idx="3">
                  <c:v>2008</c:v>
                </c:pt>
                <c:pt idx="4">
                  <c:v>2009</c:v>
                </c:pt>
                <c:pt idx="5">
                  <c:v>2010</c:v>
                </c:pt>
                <c:pt idx="6">
                  <c:v>2011</c:v>
                </c:pt>
                <c:pt idx="7">
                  <c:v>2012</c:v>
                </c:pt>
                <c:pt idx="8">
                  <c:v>2013</c:v>
                </c:pt>
              </c:strCache>
            </c:strRef>
          </c:cat>
          <c:val>
            <c:numRef>
              <c:f>'Reported Cases Data'!$B$21:$B$29</c:f>
              <c:numCache>
                <c:formatCode>_-* #,##0_-;\-* #,##0_-;_-* "-"??_-;_-@_-</c:formatCode>
                <c:ptCount val="9"/>
                <c:pt idx="0">
                  <c:v>859</c:v>
                </c:pt>
                <c:pt idx="1">
                  <c:v>7195</c:v>
                </c:pt>
                <c:pt idx="2">
                  <c:v>6048</c:v>
                </c:pt>
                <c:pt idx="3">
                  <c:v>10362</c:v>
                </c:pt>
                <c:pt idx="4">
                  <c:v>9793</c:v>
                </c:pt>
                <c:pt idx="5">
                  <c:v>21591</c:v>
                </c:pt>
                <c:pt idx="6">
                  <c:v>21031</c:v>
                </c:pt>
                <c:pt idx="7">
                  <c:v>21511</c:v>
                </c:pt>
                <c:pt idx="8">
                  <c:v>29037</c:v>
                </c:pt>
              </c:numCache>
            </c:numRef>
          </c:val>
          <c:extLst>
            <c:ext xmlns:c16="http://schemas.microsoft.com/office/drawing/2014/chart" uri="{C3380CC4-5D6E-409C-BE32-E72D297353CC}">
              <c16:uniqueId val="{00000002-3A4B-48B0-B05B-417D911ACC47}"/>
            </c:ext>
          </c:extLst>
        </c:ser>
        <c:ser>
          <c:idx val="1"/>
          <c:order val="1"/>
          <c:tx>
            <c:strRef>
              <c:f>'Reported Cases Data'!$C$2</c:f>
              <c:strCache>
                <c:ptCount val="1"/>
                <c:pt idx="0">
                  <c:v>AIDS cases</c:v>
                </c:pt>
              </c:strCache>
            </c:strRef>
          </c:tx>
          <c:spPr>
            <a:solidFill>
              <a:srgbClr val="E31837"/>
            </a:solidFill>
            <a:ln>
              <a:no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4B-48B0-B05B-417D911ACC47}"/>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4B-48B0-B05B-417D911ACC4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'Reported Cases Data'!$A$21:$A$29</c:f>
              <c:strCache>
                <c:ptCount val="9"/>
                <c:pt idx="0">
                  <c:v> 1987-2005</c:v>
                </c:pt>
                <c:pt idx="1">
                  <c:v>2006</c:v>
                </c:pt>
                <c:pt idx="2">
                  <c:v>2007</c:v>
                </c:pt>
                <c:pt idx="3">
                  <c:v>2008</c:v>
                </c:pt>
                <c:pt idx="4">
                  <c:v>2009</c:v>
                </c:pt>
                <c:pt idx="5">
                  <c:v>2010</c:v>
                </c:pt>
                <c:pt idx="6">
                  <c:v>2011</c:v>
                </c:pt>
                <c:pt idx="7">
                  <c:v>2012</c:v>
                </c:pt>
                <c:pt idx="8">
                  <c:v>2013</c:v>
                </c:pt>
              </c:strCache>
            </c:strRef>
          </c:cat>
          <c:val>
            <c:numRef>
              <c:f>'Reported Cases Data'!$C$21:$C$29</c:f>
              <c:numCache>
                <c:formatCode>_-* #,##0_-;\-* #,##0_-;_-* "-"??_-;_-@_-</c:formatCode>
                <c:ptCount val="9"/>
                <c:pt idx="0">
                  <c:v>5003</c:v>
                </c:pt>
                <c:pt idx="1">
                  <c:v>3531</c:v>
                </c:pt>
                <c:pt idx="2">
                  <c:v>4462</c:v>
                </c:pt>
                <c:pt idx="3">
                  <c:v>4995</c:v>
                </c:pt>
                <c:pt idx="4">
                  <c:v>5986</c:v>
                </c:pt>
                <c:pt idx="5">
                  <c:v>6867</c:v>
                </c:pt>
                <c:pt idx="6">
                  <c:v>7286</c:v>
                </c:pt>
                <c:pt idx="7">
                  <c:v>8610</c:v>
                </c:pt>
                <c:pt idx="8">
                  <c:v>5608</c:v>
                </c:pt>
              </c:numCache>
            </c:numRef>
          </c:val>
          <c:extLst>
            <c:ext xmlns:c16="http://schemas.microsoft.com/office/drawing/2014/chart" uri="{C3380CC4-5D6E-409C-BE32-E72D297353CC}">
              <c16:uniqueId val="{00000005-3A4B-48B0-B05B-417D911ACC47}"/>
            </c:ext>
          </c:extLst>
        </c:ser>
        <c:dLbls>
          <c:showLegendKey val="0"/>
          <c:showVal val="0"/>
          <c:showCatName val="0"/>
          <c:showSerName val="0"/>
          <c:showPercent val="0"/>
          <c:showBubbleSize val="0"/>
        </c:dLbls>
        <c:gapWidth val="80"/>
        <c:axId val="159017984"/>
        <c:axId val="159027968"/>
      </c:barChart>
      <c:catAx>
        <c:axId val="159017984"/>
        <c:scaling>
          <c:orientation val="minMax"/>
        </c:scaling>
        <c:delete val="0"/>
        <c:axPos val="b"/>
        <c:numFmt formatCode="General" sourceLinked="1"/>
        <c:majorTickMark val="out"/>
        <c:minorTickMark val="none"/>
        <c:tickLblPos val="nextTo"/>
        <c:txPr>
          <a:bodyPr rot="-1860000" vert="horz"/>
          <a:lstStyle/>
          <a:p>
            <a:pPr>
              <a:defRPr/>
            </a:pPr>
            <a:endParaRPr lang="en-US"/>
          </a:p>
        </c:txPr>
        <c:crossAx val="159027968"/>
        <c:crosses val="autoZero"/>
        <c:auto val="1"/>
        <c:lblAlgn val="ctr"/>
        <c:lblOffset val="100"/>
        <c:noMultiLvlLbl val="0"/>
      </c:catAx>
      <c:valAx>
        <c:axId val="159027968"/>
        <c:scaling>
          <c:orientation val="minMax"/>
          <c:min val="0"/>
        </c:scaling>
        <c:delete val="0"/>
        <c:axPos val="l"/>
        <c:title>
          <c:tx>
            <c:rich>
              <a:bodyPr rot="-5400000" vert="horz"/>
              <a:lstStyle/>
              <a:p>
                <a:pPr>
                  <a:defRPr/>
                </a:pPr>
                <a:r>
                  <a:rPr lang="en-GB"/>
                  <a:t>Number</a:t>
                </a:r>
              </a:p>
            </c:rich>
          </c:tx>
          <c:layout>
            <c:manualLayout>
              <c:xMode val="edge"/>
              <c:yMode val="edge"/>
              <c:x val="6.8690657763863655E-3"/>
              <c:y val="0.27129343832020997"/>
            </c:manualLayout>
          </c:layout>
          <c:overlay val="0"/>
        </c:title>
        <c:numFmt formatCode="_-* #,##0_-;\-* #,##0_-;_-* &quot;-&quot;??_-;_-@_-" sourceLinked="1"/>
        <c:majorTickMark val="out"/>
        <c:minorTickMark val="none"/>
        <c:tickLblPos val="nextTo"/>
        <c:crossAx val="159017984"/>
        <c:crosses val="autoZero"/>
        <c:crossBetween val="between"/>
      </c:valAx>
    </c:plotArea>
    <c:legend>
      <c:legendPos val="t"/>
      <c:layout>
        <c:manualLayout>
          <c:xMode val="edge"/>
          <c:yMode val="edge"/>
          <c:x val="0.13944483689038467"/>
          <c:y val="2.3248556430446189E-2"/>
          <c:w val="0.59882045623214464"/>
          <c:h val="0.15243438320209973"/>
        </c:manualLayout>
      </c:layout>
      <c:overlay val="0"/>
    </c:legend>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991466054286152"/>
          <c:h val="0.75348359828689981"/>
        </c:manualLayout>
      </c:layout>
      <c:barChart>
        <c:barDir val="bar"/>
        <c:grouping val="clustered"/>
        <c:varyColors val="0"/>
        <c:ser>
          <c:idx val="0"/>
          <c:order val="0"/>
          <c:spPr>
            <a:solidFill>
              <a:srgbClr val="FFC000"/>
            </a:solidFill>
          </c:spPr>
          <c:invertIfNegative val="0"/>
          <c:dLbls>
            <c:spPr>
              <a:noFill/>
              <a:ln>
                <a:noFill/>
              </a:ln>
              <a:effectLst/>
            </c:spPr>
            <c:txPr>
              <a:bodyPr wrap="square" lIns="38100" tIns="19050" rIns="38100" bIns="19050" anchor="ctr">
                <a:spAutoFit/>
              </a:bodyPr>
              <a:lstStyle/>
              <a:p>
                <a:pPr>
                  <a:defRPr>
                    <a:solidFill>
                      <a:srgbClr val="FFC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IDN!$W$32:$W$33</c:f>
              <c:strCache>
                <c:ptCount val="2"/>
                <c:pt idx="0">
                  <c:v>National</c:v>
                </c:pt>
                <c:pt idx="1">
                  <c:v>Yogyakarta City</c:v>
                </c:pt>
              </c:strCache>
            </c:strRef>
          </c:cat>
          <c:val>
            <c:numRef>
              <c:f>IDN!$X$32:$X$33</c:f>
              <c:numCache>
                <c:formatCode>General</c:formatCode>
                <c:ptCount val="2"/>
                <c:pt idx="0">
                  <c:v>11.9</c:v>
                </c:pt>
                <c:pt idx="1">
                  <c:v>36.6</c:v>
                </c:pt>
              </c:numCache>
            </c:numRef>
          </c:val>
          <c:extLst>
            <c:ext xmlns:c16="http://schemas.microsoft.com/office/drawing/2014/chart" uri="{C3380CC4-5D6E-409C-BE32-E72D297353CC}">
              <c16:uniqueId val="{00000000-F367-4B9A-BDBA-F1612E168385}"/>
            </c:ext>
          </c:extLst>
        </c:ser>
        <c:dLbls>
          <c:showLegendKey val="0"/>
          <c:showVal val="0"/>
          <c:showCatName val="0"/>
          <c:showSerName val="0"/>
          <c:showPercent val="0"/>
          <c:showBubbleSize val="0"/>
        </c:dLbls>
        <c:gapWidth val="25"/>
        <c:axId val="204117504"/>
        <c:axId val="204119040"/>
      </c:barChart>
      <c:catAx>
        <c:axId val="204117504"/>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119040"/>
        <c:crosses val="autoZero"/>
        <c:auto val="1"/>
        <c:lblAlgn val="ctr"/>
        <c:lblOffset val="800"/>
        <c:noMultiLvlLbl val="0"/>
      </c:catAx>
      <c:valAx>
        <c:axId val="204119040"/>
        <c:scaling>
          <c:orientation val="minMax"/>
          <c:max val="55"/>
          <c:min val="0"/>
        </c:scaling>
        <c:delete val="1"/>
        <c:axPos val="t"/>
        <c:numFmt formatCode="General" sourceLinked="1"/>
        <c:majorTickMark val="out"/>
        <c:minorTickMark val="none"/>
        <c:tickLblPos val="nextTo"/>
        <c:crossAx val="204117504"/>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357775590551182E-2"/>
          <c:y val="4.085646661099155E-2"/>
          <c:w val="0.60420781386701661"/>
          <c:h val="0.86165528739601072"/>
        </c:manualLayout>
      </c:layout>
      <c:barChart>
        <c:barDir val="col"/>
        <c:grouping val="percentStacked"/>
        <c:varyColors val="0"/>
        <c:ser>
          <c:idx val="0"/>
          <c:order val="0"/>
          <c:tx>
            <c:strRef>
              <c:f>'reported new cases'!$B$88</c:f>
              <c:strCache>
                <c:ptCount val="1"/>
                <c:pt idx="0">
                  <c:v>Injecting drug use</c:v>
                </c:pt>
              </c:strCache>
            </c:strRef>
          </c:tx>
          <c:spPr>
            <a:solidFill>
              <a:srgbClr val="E31837"/>
            </a:solidFill>
            <a:ln>
              <a:noFill/>
            </a:ln>
          </c:spPr>
          <c:invertIfNegative val="0"/>
          <c:cat>
            <c:strRef>
              <c:f>'reported new cases'!$C$87:$F$87</c:f>
              <c:strCache>
                <c:ptCount val="4"/>
                <c:pt idx="0">
                  <c:v>2010</c:v>
                </c:pt>
                <c:pt idx="1">
                  <c:v>2011</c:v>
                </c:pt>
                <c:pt idx="2">
                  <c:v>2012</c:v>
                </c:pt>
                <c:pt idx="3">
                  <c:v>2013</c:v>
                </c:pt>
              </c:strCache>
            </c:strRef>
          </c:cat>
          <c:val>
            <c:numRef>
              <c:f>'reported new cases'!$C$88:$F$88</c:f>
              <c:numCache>
                <c:formatCode>_(* #,##0_);_(* \(#,##0\);_(* "-"??_);_(@_)</c:formatCode>
                <c:ptCount val="4"/>
                <c:pt idx="0">
                  <c:v>2780</c:v>
                </c:pt>
                <c:pt idx="1">
                  <c:v>3299</c:v>
                </c:pt>
                <c:pt idx="2">
                  <c:v>2461</c:v>
                </c:pt>
                <c:pt idx="3" formatCode="General">
                  <c:v>2675</c:v>
                </c:pt>
              </c:numCache>
            </c:numRef>
          </c:val>
          <c:extLst>
            <c:ext xmlns:c16="http://schemas.microsoft.com/office/drawing/2014/chart" uri="{C3380CC4-5D6E-409C-BE32-E72D297353CC}">
              <c16:uniqueId val="{00000000-4B68-49D8-9431-C10E36C3B94F}"/>
            </c:ext>
          </c:extLst>
        </c:ser>
        <c:ser>
          <c:idx val="1"/>
          <c:order val="1"/>
          <c:tx>
            <c:strRef>
              <c:f>'reported new cases'!$B$89</c:f>
              <c:strCache>
                <c:ptCount val="1"/>
                <c:pt idx="0">
                  <c:v>Heterosexual</c:v>
                </c:pt>
              </c:strCache>
            </c:strRef>
          </c:tx>
          <c:spPr>
            <a:solidFill>
              <a:srgbClr val="00AEEF"/>
            </a:solidFill>
            <a:ln>
              <a:noFill/>
            </a:ln>
          </c:spPr>
          <c:invertIfNegative val="0"/>
          <c:cat>
            <c:strRef>
              <c:f>'reported new cases'!$C$87:$F$87</c:f>
              <c:strCache>
                <c:ptCount val="4"/>
                <c:pt idx="0">
                  <c:v>2010</c:v>
                </c:pt>
                <c:pt idx="1">
                  <c:v>2011</c:v>
                </c:pt>
                <c:pt idx="2">
                  <c:v>2012</c:v>
                </c:pt>
                <c:pt idx="3">
                  <c:v>2013</c:v>
                </c:pt>
              </c:strCache>
            </c:strRef>
          </c:cat>
          <c:val>
            <c:numRef>
              <c:f>'reported new cases'!$C$89:$F$89</c:f>
              <c:numCache>
                <c:formatCode>_(* #,##0_);_(* \(#,##0\);_(* "-"??_);_(@_)</c:formatCode>
                <c:ptCount val="4"/>
                <c:pt idx="0">
                  <c:v>6623</c:v>
                </c:pt>
                <c:pt idx="1">
                  <c:v>10668</c:v>
                </c:pt>
                <c:pt idx="2">
                  <c:v>10825</c:v>
                </c:pt>
                <c:pt idx="3" formatCode="General">
                  <c:v>14793</c:v>
                </c:pt>
              </c:numCache>
            </c:numRef>
          </c:val>
          <c:extLst>
            <c:ext xmlns:c16="http://schemas.microsoft.com/office/drawing/2014/chart" uri="{C3380CC4-5D6E-409C-BE32-E72D297353CC}">
              <c16:uniqueId val="{00000001-4B68-49D8-9431-C10E36C3B94F}"/>
            </c:ext>
          </c:extLst>
        </c:ser>
        <c:ser>
          <c:idx val="2"/>
          <c:order val="2"/>
          <c:tx>
            <c:strRef>
              <c:f>'reported new cases'!$B$90</c:f>
              <c:strCache>
                <c:ptCount val="1"/>
                <c:pt idx="0">
                  <c:v>Male-to-male sex</c:v>
                </c:pt>
              </c:strCache>
            </c:strRef>
          </c:tx>
          <c:spPr>
            <a:solidFill>
              <a:srgbClr val="88C540"/>
            </a:solidFill>
            <a:ln>
              <a:noFill/>
            </a:ln>
          </c:spPr>
          <c:invertIfNegative val="0"/>
          <c:cat>
            <c:strRef>
              <c:f>'reported new cases'!$C$87:$F$87</c:f>
              <c:strCache>
                <c:ptCount val="4"/>
                <c:pt idx="0">
                  <c:v>2010</c:v>
                </c:pt>
                <c:pt idx="1">
                  <c:v>2011</c:v>
                </c:pt>
                <c:pt idx="2">
                  <c:v>2012</c:v>
                </c:pt>
                <c:pt idx="3">
                  <c:v>2013</c:v>
                </c:pt>
              </c:strCache>
            </c:strRef>
          </c:cat>
          <c:val>
            <c:numRef>
              <c:f>'reported new cases'!$C$90:$F$90</c:f>
              <c:numCache>
                <c:formatCode>_(* #,##0_);_(* \(#,##0\);_(* "-"??_);_(@_)</c:formatCode>
                <c:ptCount val="4"/>
                <c:pt idx="0">
                  <c:v>506</c:v>
                </c:pt>
                <c:pt idx="1">
                  <c:v>1040</c:v>
                </c:pt>
                <c:pt idx="2">
                  <c:v>1514</c:v>
                </c:pt>
                <c:pt idx="3" formatCode="General">
                  <c:v>3287</c:v>
                </c:pt>
              </c:numCache>
            </c:numRef>
          </c:val>
          <c:extLst>
            <c:ext xmlns:c16="http://schemas.microsoft.com/office/drawing/2014/chart" uri="{C3380CC4-5D6E-409C-BE32-E72D297353CC}">
              <c16:uniqueId val="{00000002-4B68-49D8-9431-C10E36C3B94F}"/>
            </c:ext>
          </c:extLst>
        </c:ser>
        <c:ser>
          <c:idx val="3"/>
          <c:order val="3"/>
          <c:tx>
            <c:strRef>
              <c:f>'reported new cases'!$B$91</c:f>
              <c:strCache>
                <c:ptCount val="1"/>
                <c:pt idx="0">
                  <c:v>Other</c:v>
                </c:pt>
              </c:strCache>
            </c:strRef>
          </c:tx>
          <c:spPr>
            <a:solidFill>
              <a:schemeClr val="bg1">
                <a:lumMod val="50000"/>
              </a:schemeClr>
            </a:solidFill>
          </c:spPr>
          <c:invertIfNegative val="0"/>
          <c:cat>
            <c:strRef>
              <c:f>'reported new cases'!$C$87:$F$87</c:f>
              <c:strCache>
                <c:ptCount val="4"/>
                <c:pt idx="0">
                  <c:v>2010</c:v>
                </c:pt>
                <c:pt idx="1">
                  <c:v>2011</c:v>
                </c:pt>
                <c:pt idx="2">
                  <c:v>2012</c:v>
                </c:pt>
                <c:pt idx="3">
                  <c:v>2013</c:v>
                </c:pt>
              </c:strCache>
            </c:strRef>
          </c:cat>
          <c:val>
            <c:numRef>
              <c:f>'reported new cases'!$C$91:$F$91</c:f>
              <c:numCache>
                <c:formatCode>_(* #,##0_);_(* \(#,##0\);_(* "-"??_);_(@_)</c:formatCode>
                <c:ptCount val="4"/>
                <c:pt idx="0">
                  <c:v>4362</c:v>
                </c:pt>
                <c:pt idx="1">
                  <c:v>6549</c:v>
                </c:pt>
                <c:pt idx="2">
                  <c:v>6903</c:v>
                </c:pt>
                <c:pt idx="3" formatCode="General">
                  <c:v>8499</c:v>
                </c:pt>
              </c:numCache>
            </c:numRef>
          </c:val>
          <c:extLst>
            <c:ext xmlns:c16="http://schemas.microsoft.com/office/drawing/2014/chart" uri="{C3380CC4-5D6E-409C-BE32-E72D297353CC}">
              <c16:uniqueId val="{00000003-4B68-49D8-9431-C10E36C3B94F}"/>
            </c:ext>
          </c:extLst>
        </c:ser>
        <c:dLbls>
          <c:showLegendKey val="0"/>
          <c:showVal val="0"/>
          <c:showCatName val="0"/>
          <c:showSerName val="0"/>
          <c:showPercent val="0"/>
          <c:showBubbleSize val="0"/>
        </c:dLbls>
        <c:gapWidth val="26"/>
        <c:overlap val="100"/>
        <c:axId val="159115904"/>
        <c:axId val="159134080"/>
      </c:barChart>
      <c:catAx>
        <c:axId val="159115904"/>
        <c:scaling>
          <c:orientation val="minMax"/>
        </c:scaling>
        <c:delete val="0"/>
        <c:axPos val="b"/>
        <c:numFmt formatCode="General" sourceLinked="1"/>
        <c:majorTickMark val="out"/>
        <c:minorTickMark val="none"/>
        <c:tickLblPos val="nextTo"/>
        <c:crossAx val="159134080"/>
        <c:crosses val="autoZero"/>
        <c:auto val="1"/>
        <c:lblAlgn val="ctr"/>
        <c:lblOffset val="100"/>
        <c:noMultiLvlLbl val="0"/>
      </c:catAx>
      <c:valAx>
        <c:axId val="159134080"/>
        <c:scaling>
          <c:orientation val="minMax"/>
        </c:scaling>
        <c:delete val="0"/>
        <c:axPos val="l"/>
        <c:numFmt formatCode="0%" sourceLinked="1"/>
        <c:majorTickMark val="out"/>
        <c:minorTickMark val="none"/>
        <c:tickLblPos val="nextTo"/>
        <c:crossAx val="159115904"/>
        <c:crosses val="autoZero"/>
        <c:crossBetween val="between"/>
      </c:valAx>
    </c:plotArea>
    <c:legend>
      <c:legendPos val="r"/>
      <c:layout>
        <c:manualLayout>
          <c:xMode val="edge"/>
          <c:yMode val="edge"/>
          <c:x val="0.73437278899920122"/>
          <c:y val="0.17822427167314422"/>
          <c:w val="0.25475764578340748"/>
          <c:h val="0.53519577297401466"/>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594852830081619E-2"/>
          <c:y val="8.725424488977411E-2"/>
          <c:w val="0.90405725146425653"/>
          <c:h val="0.68372419849062915"/>
        </c:manualLayout>
      </c:layout>
      <c:barChart>
        <c:barDir val="col"/>
        <c:grouping val="clustered"/>
        <c:varyColors val="0"/>
        <c:ser>
          <c:idx val="0"/>
          <c:order val="0"/>
          <c:tx>
            <c:strRef>
              <c:f>KP_RB_data!$A$4</c:f>
              <c:strCache>
                <c:ptCount val="1"/>
                <c:pt idx="0">
                  <c:v>FSW</c:v>
                </c:pt>
              </c:strCache>
            </c:strRef>
          </c:tx>
          <c:spPr>
            <a:solidFill>
              <a:srgbClr val="00A99A"/>
            </a:solidFill>
            <a:ln w="50800">
              <a:noFill/>
            </a:ln>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791-4534-ADB9-F3CF8C1E1D3E}"/>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KP_RB_data!$B$3:$F$3</c:f>
              <c:strCache>
                <c:ptCount val="5"/>
                <c:pt idx="0">
                  <c:v>2004</c:v>
                </c:pt>
                <c:pt idx="1">
                  <c:v>2007</c:v>
                </c:pt>
                <c:pt idx="2">
                  <c:v>2011</c:v>
                </c:pt>
                <c:pt idx="3">
                  <c:v>2015</c:v>
                </c:pt>
                <c:pt idx="4">
                  <c:v>2018-19</c:v>
                </c:pt>
              </c:strCache>
            </c:strRef>
          </c:cat>
          <c:val>
            <c:numRef>
              <c:f>KP_RB_data!$B$4:$F$4</c:f>
              <c:numCache>
                <c:formatCode>0</c:formatCode>
                <c:ptCount val="5"/>
                <c:pt idx="0">
                  <c:v>56.2</c:v>
                </c:pt>
                <c:pt idx="1">
                  <c:v>65.98</c:v>
                </c:pt>
                <c:pt idx="2">
                  <c:v>59.9</c:v>
                </c:pt>
                <c:pt idx="3">
                  <c:v>68</c:v>
                </c:pt>
                <c:pt idx="4" formatCode="General">
                  <c:v>66.8</c:v>
                </c:pt>
              </c:numCache>
            </c:numRef>
          </c:val>
          <c:extLst>
            <c:ext xmlns:c16="http://schemas.microsoft.com/office/drawing/2014/chart" uri="{C3380CC4-5D6E-409C-BE32-E72D297353CC}">
              <c16:uniqueId val="{00000000-E791-4534-ADB9-F3CF8C1E1D3E}"/>
            </c:ext>
          </c:extLst>
        </c:ser>
        <c:ser>
          <c:idx val="1"/>
          <c:order val="1"/>
          <c:tx>
            <c:strRef>
              <c:f>KP_RB_data!$A$5</c:f>
              <c:strCache>
                <c:ptCount val="1"/>
                <c:pt idx="0">
                  <c:v>MSM</c:v>
                </c:pt>
              </c:strCache>
            </c:strRef>
          </c:tx>
          <c:spPr>
            <a:solidFill>
              <a:srgbClr val="F26B73"/>
            </a:solidFill>
            <a:ln w="50800">
              <a:noFill/>
            </a:ln>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791-4534-ADB9-F3CF8C1E1D3E}"/>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791-4534-ADB9-F3CF8C1E1D3E}"/>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KP_RB_data!$B$3:$F$3</c:f>
              <c:strCache>
                <c:ptCount val="5"/>
                <c:pt idx="0">
                  <c:v>2004</c:v>
                </c:pt>
                <c:pt idx="1">
                  <c:v>2007</c:v>
                </c:pt>
                <c:pt idx="2">
                  <c:v>2011</c:v>
                </c:pt>
                <c:pt idx="3">
                  <c:v>2015</c:v>
                </c:pt>
                <c:pt idx="4">
                  <c:v>2018-19</c:v>
                </c:pt>
              </c:strCache>
            </c:strRef>
          </c:cat>
          <c:val>
            <c:numRef>
              <c:f>KP_RB_data!$B$5:$F$5</c:f>
              <c:numCache>
                <c:formatCode>0</c:formatCode>
                <c:ptCount val="5"/>
                <c:pt idx="0">
                  <c:v>56.4</c:v>
                </c:pt>
                <c:pt idx="1">
                  <c:v>57</c:v>
                </c:pt>
                <c:pt idx="2">
                  <c:v>59.8</c:v>
                </c:pt>
                <c:pt idx="3">
                  <c:v>60</c:v>
                </c:pt>
                <c:pt idx="4" formatCode="General">
                  <c:v>69.599999999999994</c:v>
                </c:pt>
              </c:numCache>
            </c:numRef>
          </c:val>
          <c:extLst>
            <c:ext xmlns:c16="http://schemas.microsoft.com/office/drawing/2014/chart" uri="{C3380CC4-5D6E-409C-BE32-E72D297353CC}">
              <c16:uniqueId val="{00000002-E791-4534-ADB9-F3CF8C1E1D3E}"/>
            </c:ext>
          </c:extLst>
        </c:ser>
        <c:ser>
          <c:idx val="2"/>
          <c:order val="2"/>
          <c:tx>
            <c:strRef>
              <c:f>KP_RB_data!$A$6</c:f>
              <c:strCache>
                <c:ptCount val="1"/>
                <c:pt idx="0">
                  <c:v>PWID</c:v>
                </c:pt>
              </c:strCache>
            </c:strRef>
          </c:tx>
          <c:spPr>
            <a:solidFill>
              <a:srgbClr val="00AEEF"/>
            </a:solidFill>
            <a:ln w="50800">
              <a:noFill/>
            </a:ln>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791-4534-ADB9-F3CF8C1E1D3E}"/>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791-4534-ADB9-F3CF8C1E1D3E}"/>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KP_RB_data!$B$3:$F$3</c:f>
              <c:strCache>
                <c:ptCount val="5"/>
                <c:pt idx="0">
                  <c:v>2004</c:v>
                </c:pt>
                <c:pt idx="1">
                  <c:v>2007</c:v>
                </c:pt>
                <c:pt idx="2">
                  <c:v>2011</c:v>
                </c:pt>
                <c:pt idx="3">
                  <c:v>2015</c:v>
                </c:pt>
                <c:pt idx="4">
                  <c:v>2018-19</c:v>
                </c:pt>
              </c:strCache>
            </c:strRef>
          </c:cat>
          <c:val>
            <c:numRef>
              <c:f>KP_RB_data!$B$6:$F$6</c:f>
              <c:numCache>
                <c:formatCode>0</c:formatCode>
                <c:ptCount val="5"/>
                <c:pt idx="1">
                  <c:v>35.799999999999997</c:v>
                </c:pt>
                <c:pt idx="2">
                  <c:v>51.56</c:v>
                </c:pt>
                <c:pt idx="3">
                  <c:v>46</c:v>
                </c:pt>
                <c:pt idx="4" formatCode="General">
                  <c:v>34.1</c:v>
                </c:pt>
              </c:numCache>
            </c:numRef>
          </c:val>
          <c:extLst>
            <c:ext xmlns:c16="http://schemas.microsoft.com/office/drawing/2014/chart" uri="{C3380CC4-5D6E-409C-BE32-E72D297353CC}">
              <c16:uniqueId val="{00000004-E791-4534-ADB9-F3CF8C1E1D3E}"/>
            </c:ext>
          </c:extLst>
        </c:ser>
        <c:ser>
          <c:idx val="3"/>
          <c:order val="3"/>
          <c:tx>
            <c:strRef>
              <c:f>KP_RB_data!$A$7</c:f>
              <c:strCache>
                <c:ptCount val="1"/>
                <c:pt idx="0">
                  <c:v>TG</c:v>
                </c:pt>
              </c:strCache>
            </c:strRef>
          </c:tx>
          <c:spPr>
            <a:solidFill>
              <a:srgbClr val="CDC884"/>
            </a:solidFill>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791-4534-ADB9-F3CF8C1E1D3E}"/>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KP_RB_data!$B$3:$F$3</c:f>
              <c:strCache>
                <c:ptCount val="5"/>
                <c:pt idx="0">
                  <c:v>2004</c:v>
                </c:pt>
                <c:pt idx="1">
                  <c:v>2007</c:v>
                </c:pt>
                <c:pt idx="2">
                  <c:v>2011</c:v>
                </c:pt>
                <c:pt idx="3">
                  <c:v>2015</c:v>
                </c:pt>
                <c:pt idx="4">
                  <c:v>2018-19</c:v>
                </c:pt>
              </c:strCache>
            </c:strRef>
          </c:cat>
          <c:val>
            <c:numRef>
              <c:f>KP_RB_data!$B$7:$F$7</c:f>
              <c:numCache>
                <c:formatCode>General</c:formatCode>
                <c:ptCount val="5"/>
                <c:pt idx="3">
                  <c:v>86</c:v>
                </c:pt>
                <c:pt idx="4">
                  <c:v>68.900000000000006</c:v>
                </c:pt>
              </c:numCache>
            </c:numRef>
          </c:val>
          <c:extLst>
            <c:ext xmlns:c16="http://schemas.microsoft.com/office/drawing/2014/chart" uri="{C3380CC4-5D6E-409C-BE32-E72D297353CC}">
              <c16:uniqueId val="{00000005-E791-4534-ADB9-F3CF8C1E1D3E}"/>
            </c:ext>
          </c:extLst>
        </c:ser>
        <c:dLbls>
          <c:showLegendKey val="0"/>
          <c:showVal val="0"/>
          <c:showCatName val="0"/>
          <c:showSerName val="0"/>
          <c:showPercent val="0"/>
          <c:showBubbleSize val="0"/>
        </c:dLbls>
        <c:gapWidth val="150"/>
        <c:axId val="342014976"/>
        <c:axId val="342037248"/>
      </c:barChart>
      <c:scatterChart>
        <c:scatterStyle val="smoothMarker"/>
        <c:varyColors val="0"/>
        <c:ser>
          <c:idx val="4"/>
          <c:order val="4"/>
          <c:tx>
            <c:strRef>
              <c:f>KP_RB_data!$C$15</c:f>
              <c:strCache>
                <c:ptCount val="1"/>
                <c:pt idx="0">
                  <c:v>t</c:v>
                </c:pt>
              </c:strCache>
            </c:strRef>
          </c:tx>
          <c:spPr>
            <a:ln w="22225">
              <a:solidFill>
                <a:srgbClr val="E31837"/>
              </a:solidFill>
              <a:prstDash val="dash"/>
            </a:ln>
          </c:spPr>
          <c:marker>
            <c:symbol val="none"/>
          </c:marker>
          <c:xVal>
            <c:numRef>
              <c:f>KP_RB_data!$B$16:$B$17</c:f>
              <c:numCache>
                <c:formatCode>General</c:formatCode>
                <c:ptCount val="2"/>
                <c:pt idx="0">
                  <c:v>0</c:v>
                </c:pt>
                <c:pt idx="1">
                  <c:v>1</c:v>
                </c:pt>
              </c:numCache>
            </c:numRef>
          </c:xVal>
          <c:yVal>
            <c:numRef>
              <c:f>KP_RB_data!$C$16:$C$17</c:f>
              <c:numCache>
                <c:formatCode>General</c:formatCode>
                <c:ptCount val="2"/>
                <c:pt idx="0">
                  <c:v>90</c:v>
                </c:pt>
                <c:pt idx="1">
                  <c:v>90</c:v>
                </c:pt>
              </c:numCache>
            </c:numRef>
          </c:yVal>
          <c:smooth val="1"/>
          <c:extLst>
            <c:ext xmlns:c16="http://schemas.microsoft.com/office/drawing/2014/chart" uri="{C3380CC4-5D6E-409C-BE32-E72D297353CC}">
              <c16:uniqueId val="{00000006-E791-4534-ADB9-F3CF8C1E1D3E}"/>
            </c:ext>
          </c:extLst>
        </c:ser>
        <c:dLbls>
          <c:showLegendKey val="0"/>
          <c:showVal val="0"/>
          <c:showCatName val="0"/>
          <c:showSerName val="0"/>
          <c:showPercent val="0"/>
          <c:showBubbleSize val="0"/>
        </c:dLbls>
        <c:axId val="1364362495"/>
        <c:axId val="1364360415"/>
      </c:scatterChart>
      <c:catAx>
        <c:axId val="342014976"/>
        <c:scaling>
          <c:orientation val="minMax"/>
        </c:scaling>
        <c:delete val="0"/>
        <c:axPos val="b"/>
        <c:numFmt formatCode="General" sourceLinked="1"/>
        <c:majorTickMark val="out"/>
        <c:minorTickMark val="none"/>
        <c:tickLblPos val="nextTo"/>
        <c:crossAx val="342037248"/>
        <c:crosses val="autoZero"/>
        <c:auto val="1"/>
        <c:lblAlgn val="ctr"/>
        <c:lblOffset val="100"/>
        <c:noMultiLvlLbl val="0"/>
      </c:catAx>
      <c:valAx>
        <c:axId val="342037248"/>
        <c:scaling>
          <c:orientation val="minMax"/>
          <c:max val="100"/>
        </c:scaling>
        <c:delete val="0"/>
        <c:axPos val="l"/>
        <c:title>
          <c:tx>
            <c:rich>
              <a:bodyPr rot="0" vert="horz"/>
              <a:lstStyle/>
              <a:p>
                <a:pPr>
                  <a:defRPr/>
                </a:pPr>
                <a:r>
                  <a:rPr lang="en-GB"/>
                  <a:t>%</a:t>
                </a:r>
              </a:p>
            </c:rich>
          </c:tx>
          <c:layout>
            <c:manualLayout>
              <c:xMode val="edge"/>
              <c:yMode val="edge"/>
              <c:x val="4.5162458141008303E-4"/>
              <c:y val="5.9160387008250645E-2"/>
            </c:manualLayout>
          </c:layout>
          <c:overlay val="0"/>
        </c:title>
        <c:numFmt formatCode="0" sourceLinked="1"/>
        <c:majorTickMark val="out"/>
        <c:minorTickMark val="none"/>
        <c:tickLblPos val="nextTo"/>
        <c:crossAx val="342014976"/>
        <c:crosses val="autoZero"/>
        <c:crossBetween val="between"/>
      </c:valAx>
      <c:valAx>
        <c:axId val="1364360415"/>
        <c:scaling>
          <c:orientation val="minMax"/>
        </c:scaling>
        <c:delete val="1"/>
        <c:axPos val="r"/>
        <c:numFmt formatCode="General" sourceLinked="1"/>
        <c:majorTickMark val="out"/>
        <c:minorTickMark val="none"/>
        <c:tickLblPos val="nextTo"/>
        <c:crossAx val="1364362495"/>
        <c:crosses val="max"/>
        <c:crossBetween val="midCat"/>
      </c:valAx>
      <c:valAx>
        <c:axId val="1364362495"/>
        <c:scaling>
          <c:orientation val="minMax"/>
          <c:max val="1"/>
        </c:scaling>
        <c:delete val="1"/>
        <c:axPos val="t"/>
        <c:numFmt formatCode="General" sourceLinked="1"/>
        <c:majorTickMark val="out"/>
        <c:minorTickMark val="none"/>
        <c:tickLblPos val="nextTo"/>
        <c:crossAx val="1364360415"/>
        <c:crosses val="max"/>
        <c:crossBetween val="midCat"/>
      </c:valAx>
    </c:plotArea>
    <c:legend>
      <c:legendPos val="b"/>
      <c:legendEntry>
        <c:idx val="4"/>
        <c:delete val="1"/>
      </c:legendEntry>
      <c:overlay val="0"/>
    </c:legend>
    <c:plotVisOnly val="1"/>
    <c:dispBlanksAs val="span"/>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KP_RB_data!$B$29</c:f>
              <c:strCache>
                <c:ptCount val="1"/>
                <c:pt idx="0">
                  <c:v>FSW</c:v>
                </c:pt>
              </c:strCache>
            </c:strRef>
          </c:tx>
          <c:spPr>
            <a:solidFill>
              <a:srgbClr val="00A99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KP_RB_data!$A$30:$A$50</c:f>
              <c:strCache>
                <c:ptCount val="21"/>
                <c:pt idx="0">
                  <c:v>North Jakarta</c:v>
                </c:pt>
                <c:pt idx="1">
                  <c:v>West Jakarta</c:v>
                </c:pt>
                <c:pt idx="2">
                  <c:v>South Jakarta</c:v>
                </c:pt>
                <c:pt idx="3">
                  <c:v>Probolinggo City</c:v>
                </c:pt>
                <c:pt idx="4">
                  <c:v>North Jakarta</c:v>
                </c:pt>
                <c:pt idx="5">
                  <c:v>Yogyakarta City</c:v>
                </c:pt>
                <c:pt idx="6">
                  <c:v>Denpasar City</c:v>
                </c:pt>
                <c:pt idx="7">
                  <c:v>South Jakarta</c:v>
                </c:pt>
                <c:pt idx="8">
                  <c:v>Bandar Lampung City</c:v>
                </c:pt>
                <c:pt idx="9">
                  <c:v>Bogor</c:v>
                </c:pt>
                <c:pt idx="10">
                  <c:v>East Jakarta</c:v>
                </c:pt>
                <c:pt idx="11">
                  <c:v>Bandung City</c:v>
                </c:pt>
                <c:pt idx="12">
                  <c:v>Depok City</c:v>
                </c:pt>
                <c:pt idx="13">
                  <c:v>Sukabumi</c:v>
                </c:pt>
                <c:pt idx="14">
                  <c:v>Bekasi City</c:v>
                </c:pt>
                <c:pt idx="15">
                  <c:v>Sumenep</c:v>
                </c:pt>
                <c:pt idx="16">
                  <c:v>West Jakarta</c:v>
                </c:pt>
                <c:pt idx="17">
                  <c:v>Yogyakarta City</c:v>
                </c:pt>
                <c:pt idx="18">
                  <c:v>Surabaya City</c:v>
                </c:pt>
                <c:pt idx="19">
                  <c:v>Pontianak City</c:v>
                </c:pt>
                <c:pt idx="20">
                  <c:v>Depok City</c:v>
                </c:pt>
              </c:strCache>
            </c:strRef>
          </c:cat>
          <c:val>
            <c:numRef>
              <c:f>KP_RB_data!$B$30:$B$50</c:f>
              <c:numCache>
                <c:formatCode>0</c:formatCode>
                <c:ptCount val="21"/>
                <c:pt idx="0">
                  <c:v>74.3</c:v>
                </c:pt>
                <c:pt idx="1">
                  <c:v>84</c:v>
                </c:pt>
                <c:pt idx="2">
                  <c:v>96</c:v>
                </c:pt>
              </c:numCache>
            </c:numRef>
          </c:val>
          <c:extLst>
            <c:ext xmlns:c16="http://schemas.microsoft.com/office/drawing/2014/chart" uri="{C3380CC4-5D6E-409C-BE32-E72D297353CC}">
              <c16:uniqueId val="{00000000-F44C-45CA-A29C-7150EAB4B502}"/>
            </c:ext>
          </c:extLst>
        </c:ser>
        <c:ser>
          <c:idx val="1"/>
          <c:order val="1"/>
          <c:tx>
            <c:strRef>
              <c:f>KP_RB_data!$C$29</c:f>
              <c:strCache>
                <c:ptCount val="1"/>
                <c:pt idx="0">
                  <c:v>MSM</c:v>
                </c:pt>
              </c:strCache>
            </c:strRef>
          </c:tx>
          <c:spPr>
            <a:solidFill>
              <a:srgbClr val="F26B7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KP_RB_data!$A$30:$A$50</c:f>
              <c:strCache>
                <c:ptCount val="21"/>
                <c:pt idx="0">
                  <c:v>North Jakarta</c:v>
                </c:pt>
                <c:pt idx="1">
                  <c:v>West Jakarta</c:v>
                </c:pt>
                <c:pt idx="2">
                  <c:v>South Jakarta</c:v>
                </c:pt>
                <c:pt idx="3">
                  <c:v>Probolinggo City</c:v>
                </c:pt>
                <c:pt idx="4">
                  <c:v>North Jakarta</c:v>
                </c:pt>
                <c:pt idx="5">
                  <c:v>Yogyakarta City</c:v>
                </c:pt>
                <c:pt idx="6">
                  <c:v>Denpasar City</c:v>
                </c:pt>
                <c:pt idx="7">
                  <c:v>South Jakarta</c:v>
                </c:pt>
                <c:pt idx="8">
                  <c:v>Bandar Lampung City</c:v>
                </c:pt>
                <c:pt idx="9">
                  <c:v>Bogor</c:v>
                </c:pt>
                <c:pt idx="10">
                  <c:v>East Jakarta</c:v>
                </c:pt>
                <c:pt idx="11">
                  <c:v>Bandung City</c:v>
                </c:pt>
                <c:pt idx="12">
                  <c:v>Depok City</c:v>
                </c:pt>
                <c:pt idx="13">
                  <c:v>Sukabumi</c:v>
                </c:pt>
                <c:pt idx="14">
                  <c:v>Bekasi City</c:v>
                </c:pt>
                <c:pt idx="15">
                  <c:v>Sumenep</c:v>
                </c:pt>
                <c:pt idx="16">
                  <c:v>West Jakarta</c:v>
                </c:pt>
                <c:pt idx="17">
                  <c:v>Yogyakarta City</c:v>
                </c:pt>
                <c:pt idx="18">
                  <c:v>Surabaya City</c:v>
                </c:pt>
                <c:pt idx="19">
                  <c:v>Pontianak City</c:v>
                </c:pt>
                <c:pt idx="20">
                  <c:v>Depok City</c:v>
                </c:pt>
              </c:strCache>
            </c:strRef>
          </c:cat>
          <c:val>
            <c:numRef>
              <c:f>KP_RB_data!$C$30:$C$50</c:f>
              <c:numCache>
                <c:formatCode>General</c:formatCode>
                <c:ptCount val="21"/>
                <c:pt idx="3" formatCode="0">
                  <c:v>53.8</c:v>
                </c:pt>
                <c:pt idx="4" formatCode="0">
                  <c:v>66.7</c:v>
                </c:pt>
                <c:pt idx="5" formatCode="0">
                  <c:v>67.5</c:v>
                </c:pt>
                <c:pt idx="6" formatCode="0">
                  <c:v>68.3</c:v>
                </c:pt>
                <c:pt idx="7" formatCode="0">
                  <c:v>76.2</c:v>
                </c:pt>
                <c:pt idx="8" formatCode="0">
                  <c:v>83.1</c:v>
                </c:pt>
              </c:numCache>
            </c:numRef>
          </c:val>
          <c:extLst>
            <c:ext xmlns:c16="http://schemas.microsoft.com/office/drawing/2014/chart" uri="{C3380CC4-5D6E-409C-BE32-E72D297353CC}">
              <c16:uniqueId val="{00000001-F44C-45CA-A29C-7150EAB4B502}"/>
            </c:ext>
          </c:extLst>
        </c:ser>
        <c:ser>
          <c:idx val="2"/>
          <c:order val="2"/>
          <c:tx>
            <c:strRef>
              <c:f>KP_RB_data!$D$29</c:f>
              <c:strCache>
                <c:ptCount val="1"/>
                <c:pt idx="0">
                  <c:v>PWID</c:v>
                </c:pt>
              </c:strCache>
            </c:strRef>
          </c:tx>
          <c:spPr>
            <a:solidFill>
              <a:srgbClr val="00AEE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KP_RB_data!$A$30:$A$50</c:f>
              <c:strCache>
                <c:ptCount val="21"/>
                <c:pt idx="0">
                  <c:v>North Jakarta</c:v>
                </c:pt>
                <c:pt idx="1">
                  <c:v>West Jakarta</c:v>
                </c:pt>
                <c:pt idx="2">
                  <c:v>South Jakarta</c:v>
                </c:pt>
                <c:pt idx="3">
                  <c:v>Probolinggo City</c:v>
                </c:pt>
                <c:pt idx="4">
                  <c:v>North Jakarta</c:v>
                </c:pt>
                <c:pt idx="5">
                  <c:v>Yogyakarta City</c:v>
                </c:pt>
                <c:pt idx="6">
                  <c:v>Denpasar City</c:v>
                </c:pt>
                <c:pt idx="7">
                  <c:v>South Jakarta</c:v>
                </c:pt>
                <c:pt idx="8">
                  <c:v>Bandar Lampung City</c:v>
                </c:pt>
                <c:pt idx="9">
                  <c:v>Bogor</c:v>
                </c:pt>
                <c:pt idx="10">
                  <c:v>East Jakarta</c:v>
                </c:pt>
                <c:pt idx="11">
                  <c:v>Bandung City</c:v>
                </c:pt>
                <c:pt idx="12">
                  <c:v>Depok City</c:v>
                </c:pt>
                <c:pt idx="13">
                  <c:v>Sukabumi</c:v>
                </c:pt>
                <c:pt idx="14">
                  <c:v>Bekasi City</c:v>
                </c:pt>
                <c:pt idx="15">
                  <c:v>Sumenep</c:v>
                </c:pt>
                <c:pt idx="16">
                  <c:v>West Jakarta</c:v>
                </c:pt>
                <c:pt idx="17">
                  <c:v>Yogyakarta City</c:v>
                </c:pt>
                <c:pt idx="18">
                  <c:v>Surabaya City</c:v>
                </c:pt>
                <c:pt idx="19">
                  <c:v>Pontianak City</c:v>
                </c:pt>
                <c:pt idx="20">
                  <c:v>Depok City</c:v>
                </c:pt>
              </c:strCache>
            </c:strRef>
          </c:cat>
          <c:val>
            <c:numRef>
              <c:f>KP_RB_data!$D$30:$D$50</c:f>
              <c:numCache>
                <c:formatCode>General</c:formatCode>
                <c:ptCount val="21"/>
                <c:pt idx="9" formatCode="0">
                  <c:v>8.6</c:v>
                </c:pt>
                <c:pt idx="10" formatCode="0">
                  <c:v>26.7</c:v>
                </c:pt>
                <c:pt idx="11" formatCode="0">
                  <c:v>30.7</c:v>
                </c:pt>
                <c:pt idx="12" formatCode="0">
                  <c:v>38.700000000000003</c:v>
                </c:pt>
                <c:pt idx="13" formatCode="0">
                  <c:v>57</c:v>
                </c:pt>
                <c:pt idx="14" formatCode="0">
                  <c:v>64.599999999999994</c:v>
                </c:pt>
              </c:numCache>
            </c:numRef>
          </c:val>
          <c:extLst>
            <c:ext xmlns:c16="http://schemas.microsoft.com/office/drawing/2014/chart" uri="{C3380CC4-5D6E-409C-BE32-E72D297353CC}">
              <c16:uniqueId val="{00000002-F44C-45CA-A29C-7150EAB4B502}"/>
            </c:ext>
          </c:extLst>
        </c:ser>
        <c:ser>
          <c:idx val="3"/>
          <c:order val="3"/>
          <c:tx>
            <c:strRef>
              <c:f>KP_RB_data!$E$29</c:f>
              <c:strCache>
                <c:ptCount val="1"/>
                <c:pt idx="0">
                  <c:v>TG</c:v>
                </c:pt>
              </c:strCache>
            </c:strRef>
          </c:tx>
          <c:spPr>
            <a:solidFill>
              <a:srgbClr val="CDC88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KP_RB_data!$A$30:$A$50</c:f>
              <c:strCache>
                <c:ptCount val="21"/>
                <c:pt idx="0">
                  <c:v>North Jakarta</c:v>
                </c:pt>
                <c:pt idx="1">
                  <c:v>West Jakarta</c:v>
                </c:pt>
                <c:pt idx="2">
                  <c:v>South Jakarta</c:v>
                </c:pt>
                <c:pt idx="3">
                  <c:v>Probolinggo City</c:v>
                </c:pt>
                <c:pt idx="4">
                  <c:v>North Jakarta</c:v>
                </c:pt>
                <c:pt idx="5">
                  <c:v>Yogyakarta City</c:v>
                </c:pt>
                <c:pt idx="6">
                  <c:v>Denpasar City</c:v>
                </c:pt>
                <c:pt idx="7">
                  <c:v>South Jakarta</c:v>
                </c:pt>
                <c:pt idx="8">
                  <c:v>Bandar Lampung City</c:v>
                </c:pt>
                <c:pt idx="9">
                  <c:v>Bogor</c:v>
                </c:pt>
                <c:pt idx="10">
                  <c:v>East Jakarta</c:v>
                </c:pt>
                <c:pt idx="11">
                  <c:v>Bandung City</c:v>
                </c:pt>
                <c:pt idx="12">
                  <c:v>Depok City</c:v>
                </c:pt>
                <c:pt idx="13">
                  <c:v>Sukabumi</c:v>
                </c:pt>
                <c:pt idx="14">
                  <c:v>Bekasi City</c:v>
                </c:pt>
                <c:pt idx="15">
                  <c:v>Sumenep</c:v>
                </c:pt>
                <c:pt idx="16">
                  <c:v>West Jakarta</c:v>
                </c:pt>
                <c:pt idx="17">
                  <c:v>Yogyakarta City</c:v>
                </c:pt>
                <c:pt idx="18">
                  <c:v>Surabaya City</c:v>
                </c:pt>
                <c:pt idx="19">
                  <c:v>Pontianak City</c:v>
                </c:pt>
                <c:pt idx="20">
                  <c:v>Depok City</c:v>
                </c:pt>
              </c:strCache>
            </c:strRef>
          </c:cat>
          <c:val>
            <c:numRef>
              <c:f>KP_RB_data!$E$30:$E$50</c:f>
              <c:numCache>
                <c:formatCode>General</c:formatCode>
                <c:ptCount val="21"/>
                <c:pt idx="15" formatCode="0">
                  <c:v>13.6</c:v>
                </c:pt>
                <c:pt idx="16" formatCode="0">
                  <c:v>66.7</c:v>
                </c:pt>
                <c:pt idx="17" formatCode="0">
                  <c:v>71</c:v>
                </c:pt>
                <c:pt idx="18" formatCode="0">
                  <c:v>85.7</c:v>
                </c:pt>
                <c:pt idx="19" formatCode="0">
                  <c:v>86</c:v>
                </c:pt>
                <c:pt idx="20" formatCode="0">
                  <c:v>97</c:v>
                </c:pt>
              </c:numCache>
            </c:numRef>
          </c:val>
          <c:extLst>
            <c:ext xmlns:c16="http://schemas.microsoft.com/office/drawing/2014/chart" uri="{C3380CC4-5D6E-409C-BE32-E72D297353CC}">
              <c16:uniqueId val="{00000003-F44C-45CA-A29C-7150EAB4B502}"/>
            </c:ext>
          </c:extLst>
        </c:ser>
        <c:dLbls>
          <c:showLegendKey val="0"/>
          <c:showVal val="0"/>
          <c:showCatName val="0"/>
          <c:showSerName val="0"/>
          <c:showPercent val="0"/>
          <c:showBubbleSize val="0"/>
        </c:dLbls>
        <c:gapWidth val="169"/>
        <c:overlap val="100"/>
        <c:axId val="1512343951"/>
        <c:axId val="1512346863"/>
      </c:barChart>
      <c:catAx>
        <c:axId val="1512343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12346863"/>
        <c:crosses val="autoZero"/>
        <c:auto val="1"/>
        <c:lblAlgn val="ctr"/>
        <c:lblOffset val="100"/>
        <c:noMultiLvlLbl val="0"/>
      </c:catAx>
      <c:valAx>
        <c:axId val="1512346863"/>
        <c:scaling>
          <c:orientation val="minMax"/>
          <c:max val="100"/>
        </c:scaling>
        <c:delete val="0"/>
        <c:axPos val="l"/>
        <c:majorGridlines>
          <c:spPr>
            <a:ln w="9525" cap="flat" cmpd="sng" algn="ctr">
              <a:solidFill>
                <a:schemeClr val="tx1">
                  <a:lumMod val="15000"/>
                  <a:lumOff val="85000"/>
                </a:schemeClr>
              </a:solidFill>
              <a:prstDash val="dashDot"/>
              <a:round/>
            </a:ln>
            <a:effectLst/>
          </c:spPr>
        </c:majorGridlines>
        <c:title>
          <c:tx>
            <c:rich>
              <a:bodyPr rot="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1.6997870143281271E-2"/>
              <c:y val="1.6891699043500911E-2"/>
            </c:manualLayout>
          </c:layout>
          <c:overlay val="0"/>
          <c:spPr>
            <a:noFill/>
            <a:ln>
              <a:noFill/>
            </a:ln>
            <a:effectLst/>
          </c:spPr>
          <c:txPr>
            <a:bodyPr rot="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12343951"/>
        <c:crosses val="autoZero"/>
        <c:crossBetween val="between"/>
      </c:valAx>
      <c:spPr>
        <a:noFill/>
        <a:ln>
          <a:noFill/>
        </a:ln>
        <a:effectLst/>
      </c:spPr>
    </c:plotArea>
    <c:legend>
      <c:legendPos val="b"/>
      <c:layout>
        <c:manualLayout>
          <c:xMode val="edge"/>
          <c:yMode val="edge"/>
          <c:x val="0.37207843896562115"/>
          <c:y val="0.87969241115546937"/>
          <c:w val="0.28863000731465943"/>
          <c:h val="6.0838568926088056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1.1054400355227929E-2"/>
          <c:y val="8.0348166954633649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9.2581265440738011E-2"/>
          <c:y val="0.11018411961712095"/>
          <c:w val="0.89041718896420796"/>
          <c:h val="0.64327269682822974"/>
        </c:manualLayout>
      </c:layout>
      <c:barChart>
        <c:barDir val="col"/>
        <c:grouping val="clustered"/>
        <c:varyColors val="0"/>
        <c:ser>
          <c:idx val="0"/>
          <c:order val="0"/>
          <c:tx>
            <c:strRef>
              <c:f>'Safe injection'!$C$2</c:f>
              <c:strCache>
                <c:ptCount val="1"/>
                <c:pt idx="0">
                  <c:v>%</c:v>
                </c:pt>
              </c:strCache>
            </c:strRef>
          </c:tx>
          <c:spPr>
            <a:solidFill>
              <a:srgbClr val="00A99A"/>
            </a:solidFill>
            <a:ln>
              <a:noFill/>
            </a:ln>
            <a:effectLst/>
          </c:spPr>
          <c:invertIfNegative val="0"/>
          <c:dPt>
            <c:idx val="10"/>
            <c:invertIfNegative val="0"/>
            <c:bubble3D val="0"/>
            <c:spPr>
              <a:pattFill prst="dkUpDiag">
                <a:fgClr>
                  <a:srgbClr val="00A99A"/>
                </a:fgClr>
                <a:bgClr>
                  <a:sysClr val="window" lastClr="FFFFFF"/>
                </a:bgClr>
              </a:pattFill>
              <a:ln>
                <a:noFill/>
              </a:ln>
              <a:effectLst/>
            </c:spPr>
            <c:extLst>
              <c:ext xmlns:c16="http://schemas.microsoft.com/office/drawing/2014/chart" uri="{C3380CC4-5D6E-409C-BE32-E72D297353CC}">
                <c16:uniqueId val="{00000001-D775-458B-A211-F7D05DC5C275}"/>
              </c:ext>
            </c:extLst>
          </c:dPt>
          <c:dPt>
            <c:idx val="17"/>
            <c:invertIfNegative val="0"/>
            <c:bubble3D val="0"/>
            <c:spPr>
              <a:pattFill prst="dkUpDiag">
                <a:fgClr>
                  <a:srgbClr val="00A99A"/>
                </a:fgClr>
                <a:bgClr>
                  <a:schemeClr val="bg1"/>
                </a:bgClr>
              </a:pattFill>
              <a:ln>
                <a:noFill/>
              </a:ln>
              <a:effectLst/>
            </c:spPr>
            <c:extLst>
              <c:ext xmlns:c16="http://schemas.microsoft.com/office/drawing/2014/chart" uri="{C3380CC4-5D6E-409C-BE32-E72D297353CC}">
                <c16:uniqueId val="{00000003-D775-458B-A211-F7D05DC5C275}"/>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'Safe injection'!$B$3:$B$13</c:f>
              <c:strCache>
                <c:ptCount val="11"/>
                <c:pt idx="0">
                  <c:v>Sukabumi</c:v>
                </c:pt>
                <c:pt idx="1">
                  <c:v>Bekasi City</c:v>
                </c:pt>
                <c:pt idx="2">
                  <c:v>Depok City</c:v>
                </c:pt>
                <c:pt idx="3">
                  <c:v>Bogor</c:v>
                </c:pt>
                <c:pt idx="4">
                  <c:v>Makassar City</c:v>
                </c:pt>
                <c:pt idx="5">
                  <c:v>Sukabumi City</c:v>
                </c:pt>
                <c:pt idx="6">
                  <c:v>Bandung Barat</c:v>
                </c:pt>
                <c:pt idx="7">
                  <c:v>Salatiga City</c:v>
                </c:pt>
                <c:pt idx="8">
                  <c:v>Bandung City</c:v>
                </c:pt>
                <c:pt idx="9">
                  <c:v>East Jakarta</c:v>
                </c:pt>
                <c:pt idx="10">
                  <c:v>Indonesia</c:v>
                </c:pt>
              </c:strCache>
            </c:strRef>
          </c:cat>
          <c:val>
            <c:numRef>
              <c:f>'Safe injection'!$C$3:$C$13</c:f>
              <c:numCache>
                <c:formatCode>0</c:formatCode>
                <c:ptCount val="11"/>
                <c:pt idx="0">
                  <c:v>96</c:v>
                </c:pt>
                <c:pt idx="1">
                  <c:v>95.8</c:v>
                </c:pt>
                <c:pt idx="2">
                  <c:v>95</c:v>
                </c:pt>
                <c:pt idx="3">
                  <c:v>93.6</c:v>
                </c:pt>
                <c:pt idx="4">
                  <c:v>90.9</c:v>
                </c:pt>
                <c:pt idx="5">
                  <c:v>90.2</c:v>
                </c:pt>
                <c:pt idx="6">
                  <c:v>88.6</c:v>
                </c:pt>
                <c:pt idx="7">
                  <c:v>84.6</c:v>
                </c:pt>
                <c:pt idx="8">
                  <c:v>80.8</c:v>
                </c:pt>
                <c:pt idx="9">
                  <c:v>79.3</c:v>
                </c:pt>
                <c:pt idx="10">
                  <c:v>89.8</c:v>
                </c:pt>
              </c:numCache>
            </c:numRef>
          </c:val>
          <c:extLst>
            <c:ext xmlns:c16="http://schemas.microsoft.com/office/drawing/2014/chart" uri="{C3380CC4-5D6E-409C-BE32-E72D297353CC}">
              <c16:uniqueId val="{00000004-D775-458B-A211-F7D05DC5C275}"/>
            </c:ext>
          </c:extLst>
        </c:ser>
        <c:dLbls>
          <c:showLegendKey val="0"/>
          <c:showVal val="0"/>
          <c:showCatName val="0"/>
          <c:showSerName val="0"/>
          <c:showPercent val="0"/>
          <c:showBubbleSize val="0"/>
        </c:dLbls>
        <c:gapWidth val="109"/>
        <c:axId val="1646369823"/>
        <c:axId val="1646370655"/>
      </c:barChart>
      <c:catAx>
        <c:axId val="1646369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46370655"/>
        <c:crosses val="autoZero"/>
        <c:auto val="1"/>
        <c:lblAlgn val="ctr"/>
        <c:lblOffset val="100"/>
        <c:noMultiLvlLbl val="0"/>
      </c:catAx>
      <c:valAx>
        <c:axId val="1646370655"/>
        <c:scaling>
          <c:orientation val="minMax"/>
          <c:max val="100"/>
        </c:scaling>
        <c:delete val="0"/>
        <c:axPos val="l"/>
        <c:majorGridlines>
          <c:spPr>
            <a:ln w="9525" cap="flat" cmpd="sng" algn="ctr">
              <a:solidFill>
                <a:schemeClr val="tx1">
                  <a:lumMod val="15000"/>
                  <a:lumOff val="85000"/>
                </a:schemeClr>
              </a:solidFill>
              <a:prstDash val="dashDot"/>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46369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b="1" dirty="0"/>
              <a:t>Sex with commercial partners</a:t>
            </a:r>
          </a:p>
        </c:rich>
      </c:tx>
      <c:layout>
        <c:manualLayout>
          <c:xMode val="edge"/>
          <c:yMode val="edge"/>
          <c:x val="0.23503086419753086"/>
          <c:y val="0"/>
        </c:manualLayout>
      </c:layout>
      <c:overlay val="0"/>
      <c:spPr>
        <a:noFill/>
        <a:ln>
          <a:noFill/>
        </a:ln>
        <a:effectLst/>
      </c:spPr>
      <c:txPr>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1"/>
          <c:order val="0"/>
          <c:tx>
            <c:strRef>
              <c:f>Bandung!$B$2</c:f>
              <c:strCache>
                <c:ptCount val="1"/>
                <c:pt idx="0">
                  <c:v>Sold sex in the last 12 months</c:v>
                </c:pt>
              </c:strCache>
            </c:strRef>
          </c:tx>
          <c:spPr>
            <a:solidFill>
              <a:srgbClr val="F26B73"/>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Bandung!$A$3:$A$6</c:f>
              <c:strCache>
                <c:ptCount val="4"/>
                <c:pt idx="0">
                  <c:v>TG</c:v>
                </c:pt>
                <c:pt idx="1">
                  <c:v>MSM</c:v>
                </c:pt>
                <c:pt idx="2">
                  <c:v>FSW</c:v>
                </c:pt>
                <c:pt idx="3">
                  <c:v>PWID</c:v>
                </c:pt>
              </c:strCache>
            </c:strRef>
          </c:cat>
          <c:val>
            <c:numRef>
              <c:f>Bandung!$B$3:$B$6</c:f>
              <c:numCache>
                <c:formatCode>General</c:formatCode>
                <c:ptCount val="4"/>
                <c:pt idx="0">
                  <c:v>97</c:v>
                </c:pt>
                <c:pt idx="1">
                  <c:v>31.6</c:v>
                </c:pt>
                <c:pt idx="2">
                  <c:v>100</c:v>
                </c:pt>
                <c:pt idx="3">
                  <c:v>15</c:v>
                </c:pt>
              </c:numCache>
            </c:numRef>
          </c:val>
          <c:extLst>
            <c:ext xmlns:c16="http://schemas.microsoft.com/office/drawing/2014/chart" uri="{C3380CC4-5D6E-409C-BE32-E72D297353CC}">
              <c16:uniqueId val="{00000000-356E-4AF4-B657-2B755C592029}"/>
            </c:ext>
          </c:extLst>
        </c:ser>
        <c:ser>
          <c:idx val="0"/>
          <c:order val="1"/>
          <c:tx>
            <c:strRef>
              <c:f>Bandung!$C$2</c:f>
              <c:strCache>
                <c:ptCount val="1"/>
                <c:pt idx="0">
                  <c:v>Condom use at last sex with a commercial partner</c:v>
                </c:pt>
              </c:strCache>
            </c:strRef>
          </c:tx>
          <c:spPr>
            <a:solidFill>
              <a:srgbClr val="63CDF6"/>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Bandung!$A$3:$A$6</c:f>
              <c:strCache>
                <c:ptCount val="4"/>
                <c:pt idx="0">
                  <c:v>TG</c:v>
                </c:pt>
                <c:pt idx="1">
                  <c:v>MSM</c:v>
                </c:pt>
                <c:pt idx="2">
                  <c:v>FSW</c:v>
                </c:pt>
                <c:pt idx="3">
                  <c:v>PWID</c:v>
                </c:pt>
              </c:strCache>
            </c:strRef>
          </c:cat>
          <c:val>
            <c:numRef>
              <c:f>Bandung!$C$3:$C$6</c:f>
              <c:numCache>
                <c:formatCode>General</c:formatCode>
                <c:ptCount val="4"/>
                <c:pt idx="0">
                  <c:v>84.4</c:v>
                </c:pt>
                <c:pt idx="1">
                  <c:v>66.8</c:v>
                </c:pt>
                <c:pt idx="2">
                  <c:v>72.2</c:v>
                </c:pt>
                <c:pt idx="3">
                  <c:v>55.2</c:v>
                </c:pt>
              </c:numCache>
            </c:numRef>
          </c:val>
          <c:extLst>
            <c:ext xmlns:c16="http://schemas.microsoft.com/office/drawing/2014/chart" uri="{C3380CC4-5D6E-409C-BE32-E72D297353CC}">
              <c16:uniqueId val="{00000001-356E-4AF4-B657-2B755C592029}"/>
            </c:ext>
          </c:extLst>
        </c:ser>
        <c:dLbls>
          <c:showLegendKey val="0"/>
          <c:showVal val="0"/>
          <c:showCatName val="0"/>
          <c:showSerName val="0"/>
          <c:showPercent val="0"/>
          <c:showBubbleSize val="0"/>
        </c:dLbls>
        <c:gapWidth val="139"/>
        <c:axId val="636884968"/>
        <c:axId val="636883656"/>
      </c:barChart>
      <c:catAx>
        <c:axId val="636884968"/>
        <c:scaling>
          <c:orientation val="minMax"/>
        </c:scaling>
        <c:delete val="0"/>
        <c:axPos val="b"/>
        <c:numFmt formatCode="General" sourceLinked="1"/>
        <c:majorTickMark val="out"/>
        <c:minorTickMark val="none"/>
        <c:tickLblPos val="nextTo"/>
        <c:spPr>
          <a:noFill/>
          <a:ln w="12700"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36883656"/>
        <c:crosses val="autoZero"/>
        <c:auto val="1"/>
        <c:lblAlgn val="ctr"/>
        <c:lblOffset val="100"/>
        <c:noMultiLvlLbl val="0"/>
      </c:catAx>
      <c:valAx>
        <c:axId val="636883656"/>
        <c:scaling>
          <c:orientation val="minMax"/>
          <c:max val="100"/>
        </c:scaling>
        <c:delete val="0"/>
        <c:axPos val="l"/>
        <c:majorGridlines>
          <c:spPr>
            <a:ln w="9525" cap="flat" cmpd="sng" algn="ctr">
              <a:solidFill>
                <a:schemeClr val="bg1">
                  <a:lumMod val="65000"/>
                </a:schemeClr>
              </a:solidFill>
              <a:prstDash val="dashDot"/>
              <a:round/>
            </a:ln>
            <a:effectLst/>
          </c:spPr>
        </c:majorGridlines>
        <c:title>
          <c:tx>
            <c:rich>
              <a:bodyPr rot="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3.0673943534835928E-2"/>
              <c:y val="0.1132023000941676"/>
            </c:manualLayout>
          </c:layout>
          <c:overlay val="0"/>
          <c:spPr>
            <a:noFill/>
            <a:ln>
              <a:noFill/>
            </a:ln>
            <a:effectLst/>
          </c:spPr>
          <c:txPr>
            <a:bodyPr rot="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12700">
            <a:solidFill>
              <a:schemeClr val="bg1">
                <a:lumMod val="50000"/>
              </a:schemeClr>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36884968"/>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noFill/>
    <a:ln>
      <a:noFill/>
    </a:ln>
    <a:effectLst/>
  </c:spPr>
  <c:txPr>
    <a:bodyPr/>
    <a:lstStyle/>
    <a:p>
      <a:pPr>
        <a:defRPr sz="1400" b="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b="1"/>
              <a:t>Sex with casual partners</a:t>
            </a:r>
          </a:p>
        </c:rich>
      </c:tx>
      <c:layout>
        <c:manualLayout>
          <c:xMode val="edge"/>
          <c:yMode val="edge"/>
          <c:x val="0.2739858906525573"/>
          <c:y val="0"/>
        </c:manualLayout>
      </c:layout>
      <c:overlay val="0"/>
      <c:spPr>
        <a:noFill/>
        <a:ln>
          <a:noFill/>
        </a:ln>
        <a:effectLst/>
      </c:spPr>
      <c:txPr>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1"/>
          <c:order val="0"/>
          <c:tx>
            <c:strRef>
              <c:f>Bandung!$P$2</c:f>
              <c:strCache>
                <c:ptCount val="1"/>
                <c:pt idx="0">
                  <c:v>Had sex with a casual partner in the last 12 months</c:v>
                </c:pt>
              </c:strCache>
            </c:strRef>
          </c:tx>
          <c:spPr>
            <a:solidFill>
              <a:srgbClr val="78A7B7"/>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Bandung!$O$3:$O$6</c:f>
              <c:strCache>
                <c:ptCount val="4"/>
                <c:pt idx="0">
                  <c:v>TG</c:v>
                </c:pt>
                <c:pt idx="1">
                  <c:v>MSM</c:v>
                </c:pt>
                <c:pt idx="2">
                  <c:v>FSW</c:v>
                </c:pt>
                <c:pt idx="3">
                  <c:v>PWID</c:v>
                </c:pt>
              </c:strCache>
            </c:strRef>
          </c:cat>
          <c:val>
            <c:numRef>
              <c:f>Bandung!$P$3:$P$6</c:f>
              <c:numCache>
                <c:formatCode>General</c:formatCode>
                <c:ptCount val="4"/>
                <c:pt idx="0">
                  <c:v>42.9</c:v>
                </c:pt>
                <c:pt idx="1">
                  <c:v>49.1</c:v>
                </c:pt>
                <c:pt idx="2">
                  <c:v>39.799999999999997</c:v>
                </c:pt>
                <c:pt idx="3">
                  <c:v>37.700000000000003</c:v>
                </c:pt>
              </c:numCache>
            </c:numRef>
          </c:val>
          <c:extLst>
            <c:ext xmlns:c16="http://schemas.microsoft.com/office/drawing/2014/chart" uri="{C3380CC4-5D6E-409C-BE32-E72D297353CC}">
              <c16:uniqueId val="{00000000-55F1-4E9E-8115-47CF5B5B6D02}"/>
            </c:ext>
          </c:extLst>
        </c:ser>
        <c:ser>
          <c:idx val="0"/>
          <c:order val="1"/>
          <c:tx>
            <c:strRef>
              <c:f>Bandung!$Q$2</c:f>
              <c:strCache>
                <c:ptCount val="1"/>
                <c:pt idx="0">
                  <c:v>Condom use at last sex with a casual partner</c:v>
                </c:pt>
              </c:strCache>
            </c:strRef>
          </c:tx>
          <c:spPr>
            <a:solidFill>
              <a:srgbClr val="F78E1E"/>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Bandung!$O$3:$O$6</c:f>
              <c:strCache>
                <c:ptCount val="4"/>
                <c:pt idx="0">
                  <c:v>TG</c:v>
                </c:pt>
                <c:pt idx="1">
                  <c:v>MSM</c:v>
                </c:pt>
                <c:pt idx="2">
                  <c:v>FSW</c:v>
                </c:pt>
                <c:pt idx="3">
                  <c:v>PWID</c:v>
                </c:pt>
              </c:strCache>
            </c:strRef>
          </c:cat>
          <c:val>
            <c:numRef>
              <c:f>Bandung!$Q$3:$Q$6</c:f>
              <c:numCache>
                <c:formatCode>General</c:formatCode>
                <c:ptCount val="4"/>
                <c:pt idx="0">
                  <c:v>63.4</c:v>
                </c:pt>
                <c:pt idx="1">
                  <c:v>67.400000000000006</c:v>
                </c:pt>
                <c:pt idx="2">
                  <c:v>67.5</c:v>
                </c:pt>
                <c:pt idx="3">
                  <c:v>36.6</c:v>
                </c:pt>
              </c:numCache>
            </c:numRef>
          </c:val>
          <c:extLst>
            <c:ext xmlns:c16="http://schemas.microsoft.com/office/drawing/2014/chart" uri="{C3380CC4-5D6E-409C-BE32-E72D297353CC}">
              <c16:uniqueId val="{00000001-55F1-4E9E-8115-47CF5B5B6D02}"/>
            </c:ext>
          </c:extLst>
        </c:ser>
        <c:dLbls>
          <c:showLegendKey val="0"/>
          <c:showVal val="0"/>
          <c:showCatName val="0"/>
          <c:showSerName val="0"/>
          <c:showPercent val="0"/>
          <c:showBubbleSize val="0"/>
        </c:dLbls>
        <c:gapWidth val="139"/>
        <c:axId val="636884968"/>
        <c:axId val="636883656"/>
      </c:barChart>
      <c:catAx>
        <c:axId val="636884968"/>
        <c:scaling>
          <c:orientation val="minMax"/>
        </c:scaling>
        <c:delete val="0"/>
        <c:axPos val="b"/>
        <c:numFmt formatCode="General" sourceLinked="1"/>
        <c:majorTickMark val="out"/>
        <c:minorTickMark val="none"/>
        <c:tickLblPos val="nextTo"/>
        <c:spPr>
          <a:noFill/>
          <a:ln w="12700"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36883656"/>
        <c:crosses val="autoZero"/>
        <c:auto val="1"/>
        <c:lblAlgn val="ctr"/>
        <c:lblOffset val="100"/>
        <c:noMultiLvlLbl val="0"/>
      </c:catAx>
      <c:valAx>
        <c:axId val="636883656"/>
        <c:scaling>
          <c:orientation val="minMax"/>
          <c:max val="100"/>
        </c:scaling>
        <c:delete val="0"/>
        <c:axPos val="l"/>
        <c:majorGridlines>
          <c:spPr>
            <a:ln w="9525" cap="flat" cmpd="sng" algn="ctr">
              <a:solidFill>
                <a:schemeClr val="bg1">
                  <a:lumMod val="65000"/>
                </a:schemeClr>
              </a:solidFill>
              <a:prstDash val="dashDot"/>
              <a:round/>
            </a:ln>
            <a:effectLst/>
          </c:spPr>
        </c:majorGridlines>
        <c:title>
          <c:tx>
            <c:rich>
              <a:bodyPr rot="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2.4060186921079311E-2"/>
              <c:y val="9.9620068713821633E-2"/>
            </c:manualLayout>
          </c:layout>
          <c:overlay val="0"/>
          <c:spPr>
            <a:noFill/>
            <a:ln>
              <a:noFill/>
            </a:ln>
            <a:effectLst/>
          </c:spPr>
          <c:txPr>
            <a:bodyPr rot="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12700">
            <a:solidFill>
              <a:schemeClr val="bg1">
                <a:lumMod val="50000"/>
              </a:schemeClr>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36884968"/>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noFill/>
    <a:ln>
      <a:noFill/>
    </a:ln>
    <a:effectLst/>
  </c:spPr>
  <c:txPr>
    <a:bodyPr/>
    <a:lstStyle/>
    <a:p>
      <a:pPr>
        <a:defRPr sz="1400" b="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809050938696359"/>
          <c:y val="2.1190276613579216E-2"/>
          <c:w val="0.42772268753030074"/>
          <c:h val="0.86585079631181894"/>
        </c:manualLayout>
      </c:layout>
      <c:barChart>
        <c:barDir val="bar"/>
        <c:grouping val="clustered"/>
        <c:varyColors val="0"/>
        <c:ser>
          <c:idx val="0"/>
          <c:order val="0"/>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Injecting_needle_BandungA!$E$5:$E$9</c:f>
              <c:strCache>
                <c:ptCount val="5"/>
                <c:pt idx="0">
                  <c:v>Shared needle with another person when they last injected</c:v>
                </c:pt>
                <c:pt idx="1">
                  <c:v>Shared needle with another person in the last month</c:v>
                </c:pt>
                <c:pt idx="2">
                  <c:v>Shared needle with another person in the last 6 months</c:v>
                </c:pt>
                <c:pt idx="3">
                  <c:v>Used a needle stored in public spaces in the last month</c:v>
                </c:pt>
                <c:pt idx="4">
                  <c:v>Carried own needle when leaving the house in the last month</c:v>
                </c:pt>
              </c:strCache>
            </c:strRef>
          </c:cat>
          <c:val>
            <c:numRef>
              <c:f>Injecting_needle_BandungA!$F$5:$F$9</c:f>
              <c:numCache>
                <c:formatCode>0</c:formatCode>
                <c:ptCount val="5"/>
                <c:pt idx="0">
                  <c:v>44.2</c:v>
                </c:pt>
                <c:pt idx="1">
                  <c:v>58.9</c:v>
                </c:pt>
                <c:pt idx="2">
                  <c:v>70.7</c:v>
                </c:pt>
                <c:pt idx="3">
                  <c:v>14.8</c:v>
                </c:pt>
                <c:pt idx="4">
                  <c:v>34.700000000000003</c:v>
                </c:pt>
              </c:numCache>
            </c:numRef>
          </c:val>
          <c:extLst>
            <c:ext xmlns:c16="http://schemas.microsoft.com/office/drawing/2014/chart" uri="{C3380CC4-5D6E-409C-BE32-E72D297353CC}">
              <c16:uniqueId val="{00000000-7E2B-409B-9196-A3BEFFD1D2C4}"/>
            </c:ext>
          </c:extLst>
        </c:ser>
        <c:dLbls>
          <c:showLegendKey val="0"/>
          <c:showVal val="0"/>
          <c:showCatName val="0"/>
          <c:showSerName val="0"/>
          <c:showPercent val="0"/>
          <c:showBubbleSize val="0"/>
        </c:dLbls>
        <c:gapWidth val="102"/>
        <c:axId val="837281440"/>
        <c:axId val="837273952"/>
      </c:barChart>
      <c:catAx>
        <c:axId val="8372814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37273952"/>
        <c:crosses val="autoZero"/>
        <c:auto val="1"/>
        <c:lblAlgn val="ctr"/>
        <c:lblOffset val="100"/>
        <c:noMultiLvlLbl val="0"/>
      </c:catAx>
      <c:valAx>
        <c:axId val="837273952"/>
        <c:scaling>
          <c:orientation val="minMax"/>
          <c:max val="100"/>
        </c:scaling>
        <c:delete val="0"/>
        <c:axPos val="b"/>
        <c:majorGridlines>
          <c:spPr>
            <a:ln w="9525" cap="flat" cmpd="sng" algn="ctr">
              <a:solidFill>
                <a:schemeClr val="tx1">
                  <a:lumMod val="15000"/>
                  <a:lumOff val="85000"/>
                </a:schemeClr>
              </a:solidFill>
              <a:prstDash val="dashDot"/>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0.94936155273584433"/>
              <c:y val="0.9057837384744341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37281440"/>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Injecting_needle_BandungA!$F$13</c:f>
              <c:strCache>
                <c:ptCount val="1"/>
                <c:pt idx="0">
                  <c:v>Mean</c:v>
                </c:pt>
              </c:strCache>
            </c:strRef>
          </c:tx>
          <c:spPr>
            <a:solidFill>
              <a:srgbClr val="78A7B7"/>
            </a:solidFill>
            <a:ln>
              <a:noFill/>
            </a:ln>
            <a:effectLst/>
          </c:spPr>
          <c:invertIfNegative val="0"/>
          <c:cat>
            <c:strRef>
              <c:f>Injecting_needle_BandungA!$E$14:$E$16</c:f>
              <c:strCache>
                <c:ptCount val="3"/>
                <c:pt idx="0">
                  <c:v>Persons sharing needle at last injection</c:v>
                </c:pt>
                <c:pt idx="1">
                  <c:v>Persons sharing needle in the last month</c:v>
                </c:pt>
                <c:pt idx="2">
                  <c:v>Persons sharing needle in the last 6 months</c:v>
                </c:pt>
              </c:strCache>
            </c:strRef>
          </c:cat>
          <c:val>
            <c:numRef>
              <c:f>Injecting_needle_BandungA!$F$14:$F$16</c:f>
              <c:numCache>
                <c:formatCode>General</c:formatCode>
                <c:ptCount val="3"/>
                <c:pt idx="0">
                  <c:v>3.2</c:v>
                </c:pt>
                <c:pt idx="1">
                  <c:v>3.7</c:v>
                </c:pt>
                <c:pt idx="2">
                  <c:v>4.3</c:v>
                </c:pt>
              </c:numCache>
            </c:numRef>
          </c:val>
          <c:extLst>
            <c:ext xmlns:c16="http://schemas.microsoft.com/office/drawing/2014/chart" uri="{C3380CC4-5D6E-409C-BE32-E72D297353CC}">
              <c16:uniqueId val="{00000000-7FCA-4930-B372-D8BB8BB68E76}"/>
            </c:ext>
          </c:extLst>
        </c:ser>
        <c:ser>
          <c:idx val="1"/>
          <c:order val="1"/>
          <c:tx>
            <c:strRef>
              <c:f>Injecting_needle_BandungA!$G$13</c:f>
              <c:strCache>
                <c:ptCount val="1"/>
                <c:pt idx="0">
                  <c:v>Median</c:v>
                </c:pt>
              </c:strCache>
            </c:strRef>
          </c:tx>
          <c:spPr>
            <a:solidFill>
              <a:srgbClr val="F26B73"/>
            </a:solidFill>
            <a:ln>
              <a:noFill/>
            </a:ln>
            <a:effectLst/>
          </c:spPr>
          <c:invertIfNegative val="0"/>
          <c:cat>
            <c:strRef>
              <c:f>Injecting_needle_BandungA!$E$14:$E$16</c:f>
              <c:strCache>
                <c:ptCount val="3"/>
                <c:pt idx="0">
                  <c:v>Persons sharing needle at last injection</c:v>
                </c:pt>
                <c:pt idx="1">
                  <c:v>Persons sharing needle in the last month</c:v>
                </c:pt>
                <c:pt idx="2">
                  <c:v>Persons sharing needle in the last 6 months</c:v>
                </c:pt>
              </c:strCache>
            </c:strRef>
          </c:cat>
          <c:val>
            <c:numRef>
              <c:f>Injecting_needle_BandungA!$G$14:$G$16</c:f>
              <c:numCache>
                <c:formatCode>General</c:formatCode>
                <c:ptCount val="3"/>
                <c:pt idx="0">
                  <c:v>2</c:v>
                </c:pt>
                <c:pt idx="1">
                  <c:v>3</c:v>
                </c:pt>
                <c:pt idx="2">
                  <c:v>3</c:v>
                </c:pt>
              </c:numCache>
            </c:numRef>
          </c:val>
          <c:extLst>
            <c:ext xmlns:c16="http://schemas.microsoft.com/office/drawing/2014/chart" uri="{C3380CC4-5D6E-409C-BE32-E72D297353CC}">
              <c16:uniqueId val="{00000001-7FCA-4930-B372-D8BB8BB68E76}"/>
            </c:ext>
          </c:extLst>
        </c:ser>
        <c:dLbls>
          <c:showLegendKey val="0"/>
          <c:showVal val="0"/>
          <c:showCatName val="0"/>
          <c:showSerName val="0"/>
          <c:showPercent val="0"/>
          <c:showBubbleSize val="0"/>
        </c:dLbls>
        <c:gapWidth val="219"/>
        <c:overlap val="-27"/>
        <c:axId val="672004576"/>
        <c:axId val="671997920"/>
      </c:barChart>
      <c:catAx>
        <c:axId val="672004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71997920"/>
        <c:crosses val="autoZero"/>
        <c:auto val="1"/>
        <c:lblAlgn val="ctr"/>
        <c:lblOffset val="100"/>
        <c:noMultiLvlLbl val="0"/>
      </c:catAx>
      <c:valAx>
        <c:axId val="671997920"/>
        <c:scaling>
          <c:orientation val="minMax"/>
        </c:scaling>
        <c:delete val="0"/>
        <c:axPos val="l"/>
        <c:majorGridlines>
          <c:spPr>
            <a:ln w="9525" cap="flat" cmpd="sng" algn="ctr">
              <a:solidFill>
                <a:schemeClr val="tx1">
                  <a:lumMod val="15000"/>
                  <a:lumOff val="85000"/>
                </a:schemeClr>
              </a:solidFill>
              <a:prstDash val="dashDot"/>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Number</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72004576"/>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IBBS Group B</a:t>
            </a:r>
          </a:p>
        </c:rich>
      </c:tx>
      <c:overlay val="0"/>
    </c:title>
    <c:autoTitleDeleted val="0"/>
    <c:plotArea>
      <c:layout>
        <c:manualLayout>
          <c:layoutTarget val="inner"/>
          <c:xMode val="edge"/>
          <c:yMode val="edge"/>
          <c:x val="0.12823539272030651"/>
          <c:y val="0.12041006151025205"/>
          <c:w val="0.86926317049808433"/>
          <c:h val="0.48472632327209098"/>
        </c:manualLayout>
      </c:layout>
      <c:barChart>
        <c:barDir val="col"/>
        <c:grouping val="clustered"/>
        <c:varyColors val="0"/>
        <c:ser>
          <c:idx val="0"/>
          <c:order val="0"/>
          <c:tx>
            <c:strRef>
              <c:f>'Cndm use FSW'!$J$5</c:f>
              <c:strCache>
                <c:ptCount val="1"/>
                <c:pt idx="0">
                  <c:v>2009</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'Cndm use FSW'!$H$6:$I$9</c:f>
              <c:multiLvlStrCache>
                <c:ptCount val="4"/>
                <c:lvl>
                  <c:pt idx="0">
                    <c:v>Direct FSW</c:v>
                  </c:pt>
                  <c:pt idx="1">
                    <c:v>Indirect FSW</c:v>
                  </c:pt>
                  <c:pt idx="2">
                    <c:v>Direct FSW</c:v>
                  </c:pt>
                  <c:pt idx="3">
                    <c:v>Indirect FSW</c:v>
                  </c:pt>
                </c:lvl>
                <c:lvl>
                  <c:pt idx="0">
                    <c:v>with most recent client</c:v>
                  </c:pt>
                  <c:pt idx="2">
                    <c:v>consistent condom use in the last week</c:v>
                  </c:pt>
                </c:lvl>
              </c:multiLvlStrCache>
            </c:multiLvlStrRef>
          </c:cat>
          <c:val>
            <c:numRef>
              <c:f>'Cndm use FSW'!$J$6:$J$9</c:f>
              <c:numCache>
                <c:formatCode>0</c:formatCode>
                <c:ptCount val="4"/>
                <c:pt idx="0">
                  <c:v>64</c:v>
                </c:pt>
                <c:pt idx="1">
                  <c:v>65</c:v>
                </c:pt>
                <c:pt idx="2" formatCode="General">
                  <c:v>28</c:v>
                </c:pt>
                <c:pt idx="3" formatCode="General">
                  <c:v>31</c:v>
                </c:pt>
              </c:numCache>
            </c:numRef>
          </c:val>
          <c:extLst>
            <c:ext xmlns:c16="http://schemas.microsoft.com/office/drawing/2014/chart" uri="{C3380CC4-5D6E-409C-BE32-E72D297353CC}">
              <c16:uniqueId val="{00000000-0860-45D5-9E4C-CD8062838C97}"/>
            </c:ext>
          </c:extLst>
        </c:ser>
        <c:ser>
          <c:idx val="1"/>
          <c:order val="1"/>
          <c:tx>
            <c:strRef>
              <c:f>'Cndm use FSW'!$K$5</c:f>
              <c:strCache>
                <c:ptCount val="1"/>
                <c:pt idx="0">
                  <c:v>2013</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'Cndm use FSW'!$H$6:$I$9</c:f>
              <c:multiLvlStrCache>
                <c:ptCount val="4"/>
                <c:lvl>
                  <c:pt idx="0">
                    <c:v>Direct FSW</c:v>
                  </c:pt>
                  <c:pt idx="1">
                    <c:v>Indirect FSW</c:v>
                  </c:pt>
                  <c:pt idx="2">
                    <c:v>Direct FSW</c:v>
                  </c:pt>
                  <c:pt idx="3">
                    <c:v>Indirect FSW</c:v>
                  </c:pt>
                </c:lvl>
                <c:lvl>
                  <c:pt idx="0">
                    <c:v>with most recent client</c:v>
                  </c:pt>
                  <c:pt idx="2">
                    <c:v>consistent condom use in the last week</c:v>
                  </c:pt>
                </c:lvl>
              </c:multiLvlStrCache>
            </c:multiLvlStrRef>
          </c:cat>
          <c:val>
            <c:numRef>
              <c:f>'Cndm use FSW'!$K$6:$K$9</c:f>
              <c:numCache>
                <c:formatCode>0</c:formatCode>
                <c:ptCount val="4"/>
                <c:pt idx="0">
                  <c:v>68</c:v>
                </c:pt>
                <c:pt idx="1">
                  <c:v>58</c:v>
                </c:pt>
                <c:pt idx="2" formatCode="General">
                  <c:v>36</c:v>
                </c:pt>
                <c:pt idx="3" formatCode="General">
                  <c:v>36</c:v>
                </c:pt>
              </c:numCache>
            </c:numRef>
          </c:val>
          <c:extLst>
            <c:ext xmlns:c16="http://schemas.microsoft.com/office/drawing/2014/chart" uri="{C3380CC4-5D6E-409C-BE32-E72D297353CC}">
              <c16:uniqueId val="{00000001-0860-45D5-9E4C-CD8062838C97}"/>
            </c:ext>
          </c:extLst>
        </c:ser>
        <c:dLbls>
          <c:showLegendKey val="0"/>
          <c:showVal val="0"/>
          <c:showCatName val="0"/>
          <c:showSerName val="0"/>
          <c:showPercent val="0"/>
          <c:showBubbleSize val="0"/>
        </c:dLbls>
        <c:gapWidth val="170"/>
        <c:overlap val="-10"/>
        <c:axId val="162709504"/>
        <c:axId val="162711040"/>
      </c:barChart>
      <c:catAx>
        <c:axId val="162709504"/>
        <c:scaling>
          <c:orientation val="minMax"/>
        </c:scaling>
        <c:delete val="0"/>
        <c:axPos val="b"/>
        <c:numFmt formatCode="General" sourceLinked="0"/>
        <c:majorTickMark val="out"/>
        <c:minorTickMark val="none"/>
        <c:tickLblPos val="nextTo"/>
        <c:crossAx val="162711040"/>
        <c:crosses val="autoZero"/>
        <c:auto val="1"/>
        <c:lblAlgn val="ctr"/>
        <c:lblOffset val="100"/>
        <c:noMultiLvlLbl val="0"/>
      </c:catAx>
      <c:valAx>
        <c:axId val="162711040"/>
        <c:scaling>
          <c:orientation val="minMax"/>
          <c:max val="100"/>
          <c:min val="0"/>
        </c:scaling>
        <c:delete val="0"/>
        <c:axPos val="l"/>
        <c:majorGridlines>
          <c:spPr>
            <a:ln>
              <a:solidFill>
                <a:schemeClr val="bg1">
                  <a:lumMod val="85000"/>
                </a:schemeClr>
              </a:solidFill>
              <a:prstDash val="dash"/>
            </a:ln>
          </c:spPr>
        </c:majorGridlines>
        <c:title>
          <c:tx>
            <c:rich>
              <a:bodyPr rot="0" vert="horz"/>
              <a:lstStyle/>
              <a:p>
                <a:pPr>
                  <a:defRPr/>
                </a:pPr>
                <a:r>
                  <a:rPr lang="en-US"/>
                  <a:t>%</a:t>
                </a:r>
              </a:p>
            </c:rich>
          </c:tx>
          <c:layout>
            <c:manualLayout>
              <c:xMode val="edge"/>
              <c:yMode val="edge"/>
              <c:x val="0.11096774945171446"/>
              <c:y val="8.5249617235345576E-2"/>
            </c:manualLayout>
          </c:layout>
          <c:overlay val="0"/>
        </c:title>
        <c:numFmt formatCode="0" sourceLinked="1"/>
        <c:majorTickMark val="out"/>
        <c:minorTickMark val="none"/>
        <c:tickLblPos val="nextTo"/>
        <c:spPr>
          <a:ln>
            <a:noFill/>
          </a:ln>
        </c:spPr>
        <c:crossAx val="162709504"/>
        <c:crosses val="autoZero"/>
        <c:crossBetween val="between"/>
        <c:majorUnit val="20"/>
      </c:valAx>
    </c:plotArea>
    <c:legend>
      <c:legendPos val="t"/>
      <c:layout>
        <c:manualLayout>
          <c:xMode val="edge"/>
          <c:yMode val="edge"/>
          <c:x val="0.32506154214559385"/>
          <c:y val="0.10956610892388452"/>
          <c:w val="0.44111230842911875"/>
          <c:h val="6.6930227471566059E-2"/>
        </c:manualLayout>
      </c:layout>
      <c:overlay val="0"/>
    </c:legend>
    <c:plotVisOnly val="1"/>
    <c:dispBlanksAs val="gap"/>
    <c:showDLblsOverMax val="0"/>
  </c:chart>
  <c:spPr>
    <a:ln w="12700">
      <a:solidFill>
        <a:srgbClr val="00AEEF"/>
      </a:solidFill>
    </a:ln>
  </c:spPr>
  <c:txPr>
    <a:bodyPr/>
    <a:lstStyle/>
    <a:p>
      <a:pPr>
        <a:defRPr sz="1200" b="1">
          <a:latin typeface="Arial" pitchFamily="34" charset="0"/>
          <a:cs typeface="Arial" pitchFamily="34" charset="0"/>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GB" dirty="0"/>
              <a:t>IBBS</a:t>
            </a:r>
            <a:r>
              <a:rPr lang="en-GB" baseline="0" dirty="0"/>
              <a:t> Group A</a:t>
            </a:r>
            <a:endParaRPr lang="en-GB" dirty="0"/>
          </a:p>
        </c:rich>
      </c:tx>
      <c:layout>
        <c:manualLayout>
          <c:xMode val="edge"/>
          <c:yMode val="edge"/>
          <c:x val="0.33068715426790152"/>
          <c:y val="1.9512248468941382E-2"/>
        </c:manualLayout>
      </c:layout>
      <c:overlay val="0"/>
    </c:title>
    <c:autoTitleDeleted val="0"/>
    <c:plotArea>
      <c:layout>
        <c:manualLayout>
          <c:layoutTarget val="inner"/>
          <c:xMode val="edge"/>
          <c:yMode val="edge"/>
          <c:x val="0.12759315134099616"/>
          <c:y val="0.12370133420822398"/>
          <c:w val="0.76919468390804591"/>
          <c:h val="0.48272309711286088"/>
        </c:manualLayout>
      </c:layout>
      <c:lineChart>
        <c:grouping val="standard"/>
        <c:varyColors val="0"/>
        <c:ser>
          <c:idx val="1"/>
          <c:order val="0"/>
          <c:tx>
            <c:strRef>
              <c:f>'Cndm use FSW'!$A$6</c:f>
              <c:strCache>
                <c:ptCount val="1"/>
                <c:pt idx="0">
                  <c:v>Direct FSW (with most recent client)</c:v>
                </c:pt>
              </c:strCache>
            </c:strRef>
          </c:tx>
          <c:spPr>
            <a:ln w="38100" cap="rnd">
              <a:solidFill>
                <a:srgbClr val="00A99A"/>
              </a:solidFill>
              <a:prstDash val="solid"/>
            </a:ln>
          </c:spPr>
          <c:marker>
            <c:symbol val="none"/>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E9-423F-BC9A-4B60F100D4E3}"/>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E9-423F-BC9A-4B60F100D4E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'Cndm use FSW'!$D$5:$F$5</c:f>
              <c:strCache>
                <c:ptCount val="3"/>
                <c:pt idx="0">
                  <c:v>2007</c:v>
                </c:pt>
                <c:pt idx="1">
                  <c:v>2011</c:v>
                </c:pt>
                <c:pt idx="2">
                  <c:v>2015</c:v>
                </c:pt>
              </c:strCache>
            </c:strRef>
          </c:cat>
          <c:val>
            <c:numRef>
              <c:f>'Cndm use FSW'!$D$6:$F$6</c:f>
              <c:numCache>
                <c:formatCode>0</c:formatCode>
                <c:ptCount val="3"/>
                <c:pt idx="0">
                  <c:v>66.2</c:v>
                </c:pt>
                <c:pt idx="1">
                  <c:v>67.599999999999994</c:v>
                </c:pt>
                <c:pt idx="2" formatCode="General">
                  <c:v>74</c:v>
                </c:pt>
              </c:numCache>
            </c:numRef>
          </c:val>
          <c:smooth val="0"/>
          <c:extLst>
            <c:ext xmlns:c16="http://schemas.microsoft.com/office/drawing/2014/chart" uri="{C3380CC4-5D6E-409C-BE32-E72D297353CC}">
              <c16:uniqueId val="{00000002-B3E9-423F-BC9A-4B60F100D4E3}"/>
            </c:ext>
          </c:extLst>
        </c:ser>
        <c:ser>
          <c:idx val="3"/>
          <c:order val="1"/>
          <c:tx>
            <c:strRef>
              <c:f>'Cndm use FSW'!$A$7</c:f>
              <c:strCache>
                <c:ptCount val="1"/>
                <c:pt idx="0">
                  <c:v>Indirect FSW (with most recent client)</c:v>
                </c:pt>
              </c:strCache>
            </c:strRef>
          </c:tx>
          <c:spPr>
            <a:ln w="38100">
              <a:solidFill>
                <a:srgbClr val="F26B73"/>
              </a:solidFill>
              <a:prstDash val="solid"/>
            </a:ln>
          </c:spPr>
          <c:marker>
            <c:symbol val="none"/>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3E9-423F-BC9A-4B60F100D4E3}"/>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3E9-423F-BC9A-4B60F100D4E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'Cndm use FSW'!$D$5:$F$5</c:f>
              <c:strCache>
                <c:ptCount val="3"/>
                <c:pt idx="0">
                  <c:v>2007</c:v>
                </c:pt>
                <c:pt idx="1">
                  <c:v>2011</c:v>
                </c:pt>
                <c:pt idx="2">
                  <c:v>2015</c:v>
                </c:pt>
              </c:strCache>
            </c:strRef>
          </c:cat>
          <c:val>
            <c:numRef>
              <c:f>'Cndm use FSW'!$D$7:$F$7</c:f>
              <c:numCache>
                <c:formatCode>0</c:formatCode>
                <c:ptCount val="3"/>
                <c:pt idx="0">
                  <c:v>67</c:v>
                </c:pt>
                <c:pt idx="1">
                  <c:v>60.7</c:v>
                </c:pt>
                <c:pt idx="2" formatCode="General">
                  <c:v>52</c:v>
                </c:pt>
              </c:numCache>
            </c:numRef>
          </c:val>
          <c:smooth val="0"/>
          <c:extLst>
            <c:ext xmlns:c16="http://schemas.microsoft.com/office/drawing/2014/chart" uri="{C3380CC4-5D6E-409C-BE32-E72D297353CC}">
              <c16:uniqueId val="{00000005-B3E9-423F-BC9A-4B60F100D4E3}"/>
            </c:ext>
          </c:extLst>
        </c:ser>
        <c:ser>
          <c:idx val="0"/>
          <c:order val="2"/>
          <c:tx>
            <c:strRef>
              <c:f>'Cndm use FSW'!$A$8</c:f>
              <c:strCache>
                <c:ptCount val="1"/>
                <c:pt idx="0">
                  <c:v>Direct FSW (consistent use in the last week)</c:v>
                </c:pt>
              </c:strCache>
            </c:strRef>
          </c:tx>
          <c:spPr>
            <a:ln w="38100">
              <a:solidFill>
                <a:srgbClr val="00A99A"/>
              </a:solidFill>
              <a:prstDash val="sysDash"/>
            </a:ln>
          </c:spPr>
          <c:marker>
            <c:symbol val="none"/>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3E9-423F-BC9A-4B60F100D4E3}"/>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3E9-423F-BC9A-4B60F100D4E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'Cndm use FSW'!$D$5:$F$5</c:f>
              <c:strCache>
                <c:ptCount val="3"/>
                <c:pt idx="0">
                  <c:v>2007</c:v>
                </c:pt>
                <c:pt idx="1">
                  <c:v>2011</c:v>
                </c:pt>
                <c:pt idx="2">
                  <c:v>2015</c:v>
                </c:pt>
              </c:strCache>
            </c:strRef>
          </c:cat>
          <c:val>
            <c:numRef>
              <c:f>'Cndm use FSW'!$D$8:$F$8</c:f>
              <c:numCache>
                <c:formatCode>0</c:formatCode>
                <c:ptCount val="3"/>
                <c:pt idx="0">
                  <c:v>32</c:v>
                </c:pt>
                <c:pt idx="1">
                  <c:v>47</c:v>
                </c:pt>
                <c:pt idx="2" formatCode="General">
                  <c:v>43</c:v>
                </c:pt>
              </c:numCache>
            </c:numRef>
          </c:val>
          <c:smooth val="0"/>
          <c:extLst>
            <c:ext xmlns:c16="http://schemas.microsoft.com/office/drawing/2014/chart" uri="{C3380CC4-5D6E-409C-BE32-E72D297353CC}">
              <c16:uniqueId val="{00000008-B3E9-423F-BC9A-4B60F100D4E3}"/>
            </c:ext>
          </c:extLst>
        </c:ser>
        <c:ser>
          <c:idx val="4"/>
          <c:order val="3"/>
          <c:tx>
            <c:strRef>
              <c:f>'Cndm use FSW'!$A$9</c:f>
              <c:strCache>
                <c:ptCount val="1"/>
                <c:pt idx="0">
                  <c:v>Indirect FSW (consistent use in the last week)</c:v>
                </c:pt>
              </c:strCache>
            </c:strRef>
          </c:tx>
          <c:spPr>
            <a:ln w="38100">
              <a:solidFill>
                <a:srgbClr val="F26B73"/>
              </a:solidFill>
              <a:prstDash val="sysDash"/>
            </a:ln>
          </c:spPr>
          <c:marker>
            <c:symbol val="none"/>
          </c:marker>
          <c:dLbls>
            <c:dLbl>
              <c:idx val="2"/>
              <c:layout>
                <c:manualLayout>
                  <c:x val="1.0185065298711424E-16"/>
                  <c:y val="3.1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3E9-423F-BC9A-4B60F100D4E3}"/>
                </c:ext>
              </c:extLst>
            </c:dLbl>
            <c:dLbl>
              <c:idx val="4"/>
              <c:layout>
                <c:manualLayout>
                  <c:x val="0"/>
                  <c:y val="2.60162601626015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3E9-423F-BC9A-4B60F100D4E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'Cndm use FSW'!$D$5:$F$5</c:f>
              <c:strCache>
                <c:ptCount val="3"/>
                <c:pt idx="0">
                  <c:v>2007</c:v>
                </c:pt>
                <c:pt idx="1">
                  <c:v>2011</c:v>
                </c:pt>
                <c:pt idx="2">
                  <c:v>2015</c:v>
                </c:pt>
              </c:strCache>
            </c:strRef>
          </c:cat>
          <c:val>
            <c:numRef>
              <c:f>'Cndm use FSW'!$D$9:$F$9</c:f>
              <c:numCache>
                <c:formatCode>0</c:formatCode>
                <c:ptCount val="3"/>
                <c:pt idx="0">
                  <c:v>34</c:v>
                </c:pt>
                <c:pt idx="1">
                  <c:v>35</c:v>
                </c:pt>
                <c:pt idx="2" formatCode="General">
                  <c:v>40</c:v>
                </c:pt>
              </c:numCache>
            </c:numRef>
          </c:val>
          <c:smooth val="0"/>
          <c:extLst>
            <c:ext xmlns:c16="http://schemas.microsoft.com/office/drawing/2014/chart" uri="{C3380CC4-5D6E-409C-BE32-E72D297353CC}">
              <c16:uniqueId val="{0000000B-B3E9-423F-BC9A-4B60F100D4E3}"/>
            </c:ext>
          </c:extLst>
        </c:ser>
        <c:dLbls>
          <c:showLegendKey val="0"/>
          <c:showVal val="0"/>
          <c:showCatName val="0"/>
          <c:showSerName val="0"/>
          <c:showPercent val="0"/>
          <c:showBubbleSize val="0"/>
        </c:dLbls>
        <c:smooth val="0"/>
        <c:axId val="162794496"/>
        <c:axId val="162837248"/>
      </c:lineChart>
      <c:catAx>
        <c:axId val="162794496"/>
        <c:scaling>
          <c:orientation val="minMax"/>
        </c:scaling>
        <c:delete val="0"/>
        <c:axPos val="b"/>
        <c:numFmt formatCode="General" sourceLinked="1"/>
        <c:majorTickMark val="none"/>
        <c:minorTickMark val="none"/>
        <c:tickLblPos val="nextTo"/>
        <c:crossAx val="162837248"/>
        <c:crosses val="autoZero"/>
        <c:auto val="1"/>
        <c:lblAlgn val="ctr"/>
        <c:lblOffset val="100"/>
        <c:noMultiLvlLbl val="0"/>
      </c:catAx>
      <c:valAx>
        <c:axId val="162837248"/>
        <c:scaling>
          <c:orientation val="minMax"/>
          <c:max val="100"/>
          <c:min val="0"/>
        </c:scaling>
        <c:delete val="0"/>
        <c:axPos val="l"/>
        <c:majorGridlines>
          <c:spPr>
            <a:ln>
              <a:solidFill>
                <a:sysClr val="window" lastClr="FFFFFF">
                  <a:lumMod val="85000"/>
                </a:sysClr>
              </a:solidFill>
              <a:prstDash val="dash"/>
            </a:ln>
          </c:spPr>
        </c:majorGridlines>
        <c:title>
          <c:tx>
            <c:rich>
              <a:bodyPr rot="0" vert="horz"/>
              <a:lstStyle/>
              <a:p>
                <a:pPr>
                  <a:defRPr/>
                </a:pPr>
                <a:r>
                  <a:rPr lang="en-US"/>
                  <a:t>%</a:t>
                </a:r>
              </a:p>
            </c:rich>
          </c:tx>
          <c:layout>
            <c:manualLayout>
              <c:xMode val="edge"/>
              <c:yMode val="edge"/>
              <c:x val="0.11608615133723721"/>
              <c:y val="8.588746719160105E-2"/>
            </c:manualLayout>
          </c:layout>
          <c:overlay val="0"/>
        </c:title>
        <c:numFmt formatCode="#,##0" sourceLinked="0"/>
        <c:majorTickMark val="none"/>
        <c:minorTickMark val="none"/>
        <c:tickLblPos val="nextTo"/>
        <c:spPr>
          <a:ln>
            <a:noFill/>
          </a:ln>
        </c:spPr>
        <c:crossAx val="162794496"/>
        <c:crosses val="autoZero"/>
        <c:crossBetween val="between"/>
        <c:majorUnit val="20"/>
      </c:valAx>
    </c:plotArea>
    <c:legend>
      <c:legendPos val="b"/>
      <c:overlay val="0"/>
    </c:legend>
    <c:plotVisOnly val="1"/>
    <c:dispBlanksAs val="gap"/>
    <c:showDLblsOverMax val="0"/>
  </c:chart>
  <c:spPr>
    <a:ln w="12700">
      <a:solidFill>
        <a:srgbClr val="00AEEF"/>
      </a:solidFill>
    </a:ln>
  </c:spPr>
  <c:txPr>
    <a:bodyPr/>
    <a:lstStyle/>
    <a:p>
      <a:pPr>
        <a:defRPr sz="1200" b="1">
          <a:latin typeface="Arial" pitchFamily="34" charset="0"/>
          <a:cs typeface="Arial"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991481656058304"/>
          <c:h val="0.75348359828689981"/>
        </c:manualLayout>
      </c:layout>
      <c:barChart>
        <c:barDir val="bar"/>
        <c:grouping val="clustered"/>
        <c:varyColors val="0"/>
        <c:ser>
          <c:idx val="0"/>
          <c:order val="0"/>
          <c:spPr>
            <a:solidFill>
              <a:srgbClr val="FF7C80"/>
            </a:solidFill>
          </c:spPr>
          <c:invertIfNegative val="0"/>
          <c:dLbls>
            <c:spPr>
              <a:noFill/>
              <a:ln>
                <a:noFill/>
              </a:ln>
              <a:effectLst/>
            </c:spPr>
            <c:txPr>
              <a:bodyPr wrap="square" lIns="38100" tIns="19050" rIns="38100" bIns="19050" anchor="ctr">
                <a:spAutoFit/>
              </a:bodyPr>
              <a:lstStyle/>
              <a:p>
                <a:pPr>
                  <a:defRPr>
                    <a:solidFill>
                      <a:srgbClr val="F15B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IDN!$W$34:$W$35</c:f>
              <c:strCache>
                <c:ptCount val="2"/>
                <c:pt idx="0">
                  <c:v>National</c:v>
                </c:pt>
                <c:pt idx="1">
                  <c:v>Manado City</c:v>
                </c:pt>
              </c:strCache>
            </c:strRef>
          </c:cat>
          <c:val>
            <c:numRef>
              <c:f>IDN!$X$34:$X$35</c:f>
              <c:numCache>
                <c:formatCode>General</c:formatCode>
                <c:ptCount val="2"/>
                <c:pt idx="0">
                  <c:v>17.899999999999999</c:v>
                </c:pt>
                <c:pt idx="1">
                  <c:v>40.200000000000003</c:v>
                </c:pt>
              </c:numCache>
            </c:numRef>
          </c:val>
          <c:extLst>
            <c:ext xmlns:c16="http://schemas.microsoft.com/office/drawing/2014/chart" uri="{C3380CC4-5D6E-409C-BE32-E72D297353CC}">
              <c16:uniqueId val="{00000000-00C4-4CD2-822B-1464F8483D2D}"/>
            </c:ext>
          </c:extLst>
        </c:ser>
        <c:dLbls>
          <c:showLegendKey val="0"/>
          <c:showVal val="0"/>
          <c:showCatName val="0"/>
          <c:showSerName val="0"/>
          <c:showPercent val="0"/>
          <c:showBubbleSize val="0"/>
        </c:dLbls>
        <c:gapWidth val="25"/>
        <c:axId val="204126848"/>
        <c:axId val="204140928"/>
      </c:barChart>
      <c:catAx>
        <c:axId val="20412684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140928"/>
        <c:crosses val="autoZero"/>
        <c:auto val="1"/>
        <c:lblAlgn val="ctr"/>
        <c:lblOffset val="800"/>
        <c:noMultiLvlLbl val="0"/>
      </c:catAx>
      <c:valAx>
        <c:axId val="204140928"/>
        <c:scaling>
          <c:orientation val="minMax"/>
          <c:max val="55"/>
          <c:min val="0"/>
        </c:scaling>
        <c:delete val="1"/>
        <c:axPos val="t"/>
        <c:numFmt formatCode="General" sourceLinked="1"/>
        <c:majorTickMark val="out"/>
        <c:minorTickMark val="none"/>
        <c:tickLblPos val="nextTo"/>
        <c:crossAx val="204126848"/>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'Cndm use MSM'!$A$6</c:f>
              <c:strCache>
                <c:ptCount val="1"/>
                <c:pt idx="0">
                  <c:v>condom use at last sex</c:v>
                </c:pt>
              </c:strCache>
            </c:strRef>
          </c:tx>
          <c:spPr>
            <a:ln w="38100" cap="rnd">
              <a:solidFill>
                <a:srgbClr val="F78E1E"/>
              </a:solidFill>
              <a:prstDash val="solid"/>
            </a:ln>
          </c:spPr>
          <c:marker>
            <c:symbol val="none"/>
          </c:marker>
          <c:cat>
            <c:strRef>
              <c:f>'Cndm use MSM'!$B$5:$D$5</c:f>
              <c:strCache>
                <c:ptCount val="3"/>
                <c:pt idx="0">
                  <c:v>2007</c:v>
                </c:pt>
                <c:pt idx="1">
                  <c:v>2011</c:v>
                </c:pt>
                <c:pt idx="2">
                  <c:v>2015</c:v>
                </c:pt>
              </c:strCache>
            </c:strRef>
          </c:cat>
          <c:val>
            <c:numRef>
              <c:f>'Cndm use MSM'!$B$6:$D$6</c:f>
              <c:numCache>
                <c:formatCode>0</c:formatCode>
                <c:ptCount val="3"/>
                <c:pt idx="0">
                  <c:v>54.5</c:v>
                </c:pt>
                <c:pt idx="1">
                  <c:v>60.76</c:v>
                </c:pt>
                <c:pt idx="2">
                  <c:v>79.73</c:v>
                </c:pt>
              </c:numCache>
            </c:numRef>
          </c:val>
          <c:smooth val="0"/>
          <c:extLst>
            <c:ext xmlns:c16="http://schemas.microsoft.com/office/drawing/2014/chart" uri="{C3380CC4-5D6E-409C-BE32-E72D297353CC}">
              <c16:uniqueId val="{00000000-04F2-491B-868B-90EEAE28E8BB}"/>
            </c:ext>
          </c:extLst>
        </c:ser>
        <c:ser>
          <c:idx val="3"/>
          <c:order val="1"/>
          <c:tx>
            <c:strRef>
              <c:f>'Cndm use MSM'!$A$7</c:f>
              <c:strCache>
                <c:ptCount val="1"/>
                <c:pt idx="0">
                  <c:v>consistent condom use</c:v>
                </c:pt>
              </c:strCache>
            </c:strRef>
          </c:tx>
          <c:spPr>
            <a:ln w="38100">
              <a:solidFill>
                <a:srgbClr val="F78E1E"/>
              </a:solidFill>
              <a:prstDash val="sysDash"/>
            </a:ln>
          </c:spPr>
          <c:marker>
            <c:symbol val="none"/>
          </c:marker>
          <c:cat>
            <c:strRef>
              <c:f>'Cndm use MSM'!$B$5:$D$5</c:f>
              <c:strCache>
                <c:ptCount val="3"/>
                <c:pt idx="0">
                  <c:v>2007</c:v>
                </c:pt>
                <c:pt idx="1">
                  <c:v>2011</c:v>
                </c:pt>
                <c:pt idx="2">
                  <c:v>2015</c:v>
                </c:pt>
              </c:strCache>
            </c:strRef>
          </c:cat>
          <c:val>
            <c:numRef>
              <c:f>'Cndm use MSM'!$B$7:$D$7</c:f>
              <c:numCache>
                <c:formatCode>0</c:formatCode>
                <c:ptCount val="3"/>
                <c:pt idx="0">
                  <c:v>33</c:v>
                </c:pt>
                <c:pt idx="1">
                  <c:v>24.41</c:v>
                </c:pt>
                <c:pt idx="2">
                  <c:v>61.45</c:v>
                </c:pt>
              </c:numCache>
            </c:numRef>
          </c:val>
          <c:smooth val="0"/>
          <c:extLst>
            <c:ext xmlns:c16="http://schemas.microsoft.com/office/drawing/2014/chart" uri="{C3380CC4-5D6E-409C-BE32-E72D297353CC}">
              <c16:uniqueId val="{00000001-04F2-491B-868B-90EEAE28E8BB}"/>
            </c:ext>
          </c:extLst>
        </c:ser>
        <c:dLbls>
          <c:showLegendKey val="0"/>
          <c:showVal val="0"/>
          <c:showCatName val="0"/>
          <c:showSerName val="0"/>
          <c:showPercent val="0"/>
          <c:showBubbleSize val="0"/>
        </c:dLbls>
        <c:smooth val="0"/>
        <c:axId val="163112448"/>
        <c:axId val="163113984"/>
      </c:lineChart>
      <c:catAx>
        <c:axId val="163112448"/>
        <c:scaling>
          <c:orientation val="minMax"/>
        </c:scaling>
        <c:delete val="0"/>
        <c:axPos val="b"/>
        <c:numFmt formatCode="General" sourceLinked="1"/>
        <c:majorTickMark val="none"/>
        <c:minorTickMark val="none"/>
        <c:tickLblPos val="nextTo"/>
        <c:crossAx val="163113984"/>
        <c:crosses val="autoZero"/>
        <c:auto val="1"/>
        <c:lblAlgn val="ctr"/>
        <c:lblOffset val="100"/>
        <c:noMultiLvlLbl val="0"/>
      </c:catAx>
      <c:valAx>
        <c:axId val="163113984"/>
        <c:scaling>
          <c:orientation val="minMax"/>
          <c:max val="100"/>
          <c:min val="0"/>
        </c:scaling>
        <c:delete val="0"/>
        <c:axPos val="l"/>
        <c:majorGridlines>
          <c:spPr>
            <a:ln>
              <a:solidFill>
                <a:sysClr val="window" lastClr="FFFFFF">
                  <a:lumMod val="85000"/>
                </a:sysClr>
              </a:solidFill>
              <a:prstDash val="dash"/>
            </a:ln>
          </c:spPr>
        </c:majorGridlines>
        <c:title>
          <c:tx>
            <c:rich>
              <a:bodyPr rot="0" vert="horz"/>
              <a:lstStyle/>
              <a:p>
                <a:pPr>
                  <a:defRPr/>
                </a:pPr>
                <a:r>
                  <a:rPr lang="en-US"/>
                  <a:t>%</a:t>
                </a:r>
              </a:p>
            </c:rich>
          </c:tx>
          <c:layout>
            <c:manualLayout>
              <c:xMode val="edge"/>
              <c:yMode val="edge"/>
              <c:x val="0.32312451752354487"/>
              <c:y val="1.7036274286074422E-2"/>
            </c:manualLayout>
          </c:layout>
          <c:overlay val="0"/>
        </c:title>
        <c:numFmt formatCode="#,##0" sourceLinked="0"/>
        <c:majorTickMark val="none"/>
        <c:minorTickMark val="none"/>
        <c:tickLblPos val="nextTo"/>
        <c:crossAx val="163112448"/>
        <c:crosses val="autoZero"/>
        <c:crossBetween val="between"/>
        <c:majorUnit val="20"/>
      </c:valAx>
      <c:dTable>
        <c:showHorzBorder val="1"/>
        <c:showVertBorder val="1"/>
        <c:showOutline val="1"/>
        <c:showKeys val="1"/>
      </c:dTable>
    </c:plotArea>
    <c:plotVisOnly val="1"/>
    <c:dispBlanksAs val="gap"/>
    <c:showDLblsOverMax val="0"/>
  </c:chart>
  <c:spPr>
    <a:ln w="28575">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'Cndm use TG'!$A$6</c:f>
              <c:strCache>
                <c:ptCount val="1"/>
                <c:pt idx="0">
                  <c:v>condom use at last sex</c:v>
                </c:pt>
              </c:strCache>
            </c:strRef>
          </c:tx>
          <c:spPr>
            <a:ln w="38100" cap="rnd">
              <a:solidFill>
                <a:srgbClr val="F26B73"/>
              </a:solidFill>
              <a:prstDash val="solid"/>
            </a:ln>
          </c:spPr>
          <c:marker>
            <c:symbol val="none"/>
          </c:marker>
          <c:cat>
            <c:strRef>
              <c:f>'Cndm use TG'!$B$5:$D$5</c:f>
              <c:strCache>
                <c:ptCount val="3"/>
                <c:pt idx="0">
                  <c:v>2007</c:v>
                </c:pt>
                <c:pt idx="1">
                  <c:v>2011</c:v>
                </c:pt>
                <c:pt idx="2">
                  <c:v>2015</c:v>
                </c:pt>
              </c:strCache>
            </c:strRef>
          </c:cat>
          <c:val>
            <c:numRef>
              <c:f>'Cndm use TG'!$B$6:$D$6</c:f>
              <c:numCache>
                <c:formatCode>0</c:formatCode>
                <c:ptCount val="3"/>
                <c:pt idx="0">
                  <c:v>79.45</c:v>
                </c:pt>
                <c:pt idx="1">
                  <c:v>79.61</c:v>
                </c:pt>
                <c:pt idx="2">
                  <c:v>86.16</c:v>
                </c:pt>
              </c:numCache>
            </c:numRef>
          </c:val>
          <c:smooth val="0"/>
          <c:extLst>
            <c:ext xmlns:c16="http://schemas.microsoft.com/office/drawing/2014/chart" uri="{C3380CC4-5D6E-409C-BE32-E72D297353CC}">
              <c16:uniqueId val="{00000000-5050-4E9E-A33F-96C015695FC6}"/>
            </c:ext>
          </c:extLst>
        </c:ser>
        <c:ser>
          <c:idx val="3"/>
          <c:order val="1"/>
          <c:tx>
            <c:strRef>
              <c:f>'Cndm use TG'!$A$7</c:f>
              <c:strCache>
                <c:ptCount val="1"/>
                <c:pt idx="0">
                  <c:v>consistent condom use</c:v>
                </c:pt>
              </c:strCache>
            </c:strRef>
          </c:tx>
          <c:spPr>
            <a:ln w="38100">
              <a:solidFill>
                <a:srgbClr val="F26B73"/>
              </a:solidFill>
              <a:prstDash val="sysDash"/>
            </a:ln>
          </c:spPr>
          <c:marker>
            <c:symbol val="none"/>
          </c:marker>
          <c:cat>
            <c:strRef>
              <c:f>'Cndm use TG'!$B$5:$D$5</c:f>
              <c:strCache>
                <c:ptCount val="3"/>
                <c:pt idx="0">
                  <c:v>2007</c:v>
                </c:pt>
                <c:pt idx="1">
                  <c:v>2011</c:v>
                </c:pt>
                <c:pt idx="2">
                  <c:v>2015</c:v>
                </c:pt>
              </c:strCache>
            </c:strRef>
          </c:cat>
          <c:val>
            <c:numRef>
              <c:f>'Cndm use TG'!$B$7:$D$7</c:f>
              <c:numCache>
                <c:formatCode>0</c:formatCode>
                <c:ptCount val="3"/>
                <c:pt idx="0">
                  <c:v>38</c:v>
                </c:pt>
                <c:pt idx="1">
                  <c:v>41.25</c:v>
                </c:pt>
                <c:pt idx="2">
                  <c:v>55.66</c:v>
                </c:pt>
              </c:numCache>
            </c:numRef>
          </c:val>
          <c:smooth val="0"/>
          <c:extLst>
            <c:ext xmlns:c16="http://schemas.microsoft.com/office/drawing/2014/chart" uri="{C3380CC4-5D6E-409C-BE32-E72D297353CC}">
              <c16:uniqueId val="{00000001-5050-4E9E-A33F-96C015695FC6}"/>
            </c:ext>
          </c:extLst>
        </c:ser>
        <c:dLbls>
          <c:showLegendKey val="0"/>
          <c:showVal val="0"/>
          <c:showCatName val="0"/>
          <c:showSerName val="0"/>
          <c:showPercent val="0"/>
          <c:showBubbleSize val="0"/>
        </c:dLbls>
        <c:smooth val="0"/>
        <c:axId val="163889920"/>
        <c:axId val="163891456"/>
      </c:lineChart>
      <c:catAx>
        <c:axId val="163889920"/>
        <c:scaling>
          <c:orientation val="minMax"/>
        </c:scaling>
        <c:delete val="0"/>
        <c:axPos val="b"/>
        <c:numFmt formatCode="General" sourceLinked="1"/>
        <c:majorTickMark val="none"/>
        <c:minorTickMark val="none"/>
        <c:tickLblPos val="nextTo"/>
        <c:crossAx val="163891456"/>
        <c:crosses val="autoZero"/>
        <c:auto val="1"/>
        <c:lblAlgn val="ctr"/>
        <c:lblOffset val="100"/>
        <c:noMultiLvlLbl val="0"/>
      </c:catAx>
      <c:valAx>
        <c:axId val="163891456"/>
        <c:scaling>
          <c:orientation val="minMax"/>
          <c:max val="100"/>
          <c:min val="0"/>
        </c:scaling>
        <c:delete val="0"/>
        <c:axPos val="l"/>
        <c:majorGridlines>
          <c:spPr>
            <a:ln>
              <a:solidFill>
                <a:sysClr val="window" lastClr="FFFFFF">
                  <a:lumMod val="85000"/>
                </a:sysClr>
              </a:solidFill>
              <a:prstDash val="dash"/>
            </a:ln>
          </c:spPr>
        </c:majorGridlines>
        <c:title>
          <c:tx>
            <c:rich>
              <a:bodyPr rot="0" vert="horz"/>
              <a:lstStyle/>
              <a:p>
                <a:pPr>
                  <a:defRPr/>
                </a:pPr>
                <a:r>
                  <a:rPr lang="en-US"/>
                  <a:t>%</a:t>
                </a:r>
              </a:p>
            </c:rich>
          </c:tx>
          <c:layout>
            <c:manualLayout>
              <c:xMode val="edge"/>
              <c:yMode val="edge"/>
              <c:x val="0.32275500488909475"/>
              <c:y val="0"/>
            </c:manualLayout>
          </c:layout>
          <c:overlay val="0"/>
        </c:title>
        <c:numFmt formatCode="#,##0" sourceLinked="0"/>
        <c:majorTickMark val="none"/>
        <c:minorTickMark val="none"/>
        <c:tickLblPos val="nextTo"/>
        <c:crossAx val="163889920"/>
        <c:crosses val="autoZero"/>
        <c:crossBetween val="between"/>
        <c:majorUnit val="20"/>
      </c:valAx>
      <c:dTable>
        <c:showHorzBorder val="1"/>
        <c:showVertBorder val="1"/>
        <c:showOutline val="1"/>
        <c:showKeys val="1"/>
      </c:dTable>
    </c:plotArea>
    <c:plotVisOnly val="1"/>
    <c:dispBlanksAs val="gap"/>
    <c:showDLblsOverMax val="0"/>
  </c:chart>
  <c:spPr>
    <a:ln w="28575">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'Cndm use PWID'!$A$6</c:f>
              <c:strCache>
                <c:ptCount val="1"/>
                <c:pt idx="0">
                  <c:v>condom use at last sex</c:v>
                </c:pt>
              </c:strCache>
            </c:strRef>
          </c:tx>
          <c:spPr>
            <a:ln w="38100" cap="rnd">
              <a:solidFill>
                <a:srgbClr val="00AEEF"/>
              </a:solidFill>
              <a:prstDash val="solid"/>
            </a:ln>
          </c:spPr>
          <c:marker>
            <c:symbol val="none"/>
          </c:marker>
          <c:cat>
            <c:strRef>
              <c:f>'Cndm use PWID'!$B$5:$D$5</c:f>
              <c:strCache>
                <c:ptCount val="3"/>
                <c:pt idx="0">
                  <c:v>2007</c:v>
                </c:pt>
                <c:pt idx="1">
                  <c:v>2011</c:v>
                </c:pt>
                <c:pt idx="2">
                  <c:v>2015</c:v>
                </c:pt>
              </c:strCache>
            </c:strRef>
          </c:cat>
          <c:val>
            <c:numRef>
              <c:f>'Cndm use PWID'!$B$6:$D$6</c:f>
              <c:numCache>
                <c:formatCode>0</c:formatCode>
                <c:ptCount val="3"/>
                <c:pt idx="0">
                  <c:v>54</c:v>
                </c:pt>
                <c:pt idx="1">
                  <c:v>56.36</c:v>
                </c:pt>
                <c:pt idx="2">
                  <c:v>17.89</c:v>
                </c:pt>
              </c:numCache>
            </c:numRef>
          </c:val>
          <c:smooth val="0"/>
          <c:extLst>
            <c:ext xmlns:c16="http://schemas.microsoft.com/office/drawing/2014/chart" uri="{C3380CC4-5D6E-409C-BE32-E72D297353CC}">
              <c16:uniqueId val="{00000000-E9F4-4D52-BEAF-0CCEE7361084}"/>
            </c:ext>
          </c:extLst>
        </c:ser>
        <c:ser>
          <c:idx val="3"/>
          <c:order val="1"/>
          <c:tx>
            <c:strRef>
              <c:f>'Cndm use PWID'!$A$7</c:f>
              <c:strCache>
                <c:ptCount val="1"/>
                <c:pt idx="0">
                  <c:v>consistent condom use</c:v>
                </c:pt>
              </c:strCache>
            </c:strRef>
          </c:tx>
          <c:spPr>
            <a:ln w="38100">
              <a:solidFill>
                <a:srgbClr val="00AEEF"/>
              </a:solidFill>
              <a:prstDash val="sysDash"/>
            </a:ln>
          </c:spPr>
          <c:marker>
            <c:symbol val="none"/>
          </c:marker>
          <c:cat>
            <c:strRef>
              <c:f>'Cndm use PWID'!$B$5:$D$5</c:f>
              <c:strCache>
                <c:ptCount val="3"/>
                <c:pt idx="0">
                  <c:v>2007</c:v>
                </c:pt>
                <c:pt idx="1">
                  <c:v>2011</c:v>
                </c:pt>
                <c:pt idx="2">
                  <c:v>2015</c:v>
                </c:pt>
              </c:strCache>
            </c:strRef>
          </c:cat>
          <c:val>
            <c:numRef>
              <c:f>'Cndm use PWID'!$B$7:$D$7</c:f>
              <c:numCache>
                <c:formatCode>0</c:formatCode>
                <c:ptCount val="3"/>
                <c:pt idx="0">
                  <c:v>32</c:v>
                </c:pt>
                <c:pt idx="1">
                  <c:v>41</c:v>
                </c:pt>
                <c:pt idx="2">
                  <c:v>2.5</c:v>
                </c:pt>
              </c:numCache>
            </c:numRef>
          </c:val>
          <c:smooth val="0"/>
          <c:extLst>
            <c:ext xmlns:c16="http://schemas.microsoft.com/office/drawing/2014/chart" uri="{C3380CC4-5D6E-409C-BE32-E72D297353CC}">
              <c16:uniqueId val="{00000001-E9F4-4D52-BEAF-0CCEE7361084}"/>
            </c:ext>
          </c:extLst>
        </c:ser>
        <c:dLbls>
          <c:showLegendKey val="0"/>
          <c:showVal val="0"/>
          <c:showCatName val="0"/>
          <c:showSerName val="0"/>
          <c:showPercent val="0"/>
          <c:showBubbleSize val="0"/>
        </c:dLbls>
        <c:smooth val="0"/>
        <c:axId val="164003840"/>
        <c:axId val="164005376"/>
      </c:lineChart>
      <c:catAx>
        <c:axId val="164003840"/>
        <c:scaling>
          <c:orientation val="minMax"/>
        </c:scaling>
        <c:delete val="0"/>
        <c:axPos val="b"/>
        <c:numFmt formatCode="General" sourceLinked="1"/>
        <c:majorTickMark val="none"/>
        <c:minorTickMark val="none"/>
        <c:tickLblPos val="nextTo"/>
        <c:crossAx val="164005376"/>
        <c:crosses val="autoZero"/>
        <c:auto val="1"/>
        <c:lblAlgn val="ctr"/>
        <c:lblOffset val="100"/>
        <c:noMultiLvlLbl val="0"/>
      </c:catAx>
      <c:valAx>
        <c:axId val="164005376"/>
        <c:scaling>
          <c:orientation val="minMax"/>
          <c:max val="100"/>
          <c:min val="0"/>
        </c:scaling>
        <c:delete val="0"/>
        <c:axPos val="l"/>
        <c:majorGridlines>
          <c:spPr>
            <a:ln>
              <a:solidFill>
                <a:sysClr val="window" lastClr="FFFFFF">
                  <a:lumMod val="85000"/>
                </a:sysClr>
              </a:solidFill>
              <a:prstDash val="dash"/>
            </a:ln>
          </c:spPr>
        </c:majorGridlines>
        <c:title>
          <c:tx>
            <c:rich>
              <a:bodyPr rot="0" vert="horz"/>
              <a:lstStyle/>
              <a:p>
                <a:pPr>
                  <a:defRPr/>
                </a:pPr>
                <a:r>
                  <a:rPr lang="en-US"/>
                  <a:t>%</a:t>
                </a:r>
              </a:p>
            </c:rich>
          </c:tx>
          <c:layout>
            <c:manualLayout>
              <c:xMode val="edge"/>
              <c:yMode val="edge"/>
              <c:x val="0.32275500488909475"/>
              <c:y val="7.6476632281430074E-4"/>
            </c:manualLayout>
          </c:layout>
          <c:overlay val="0"/>
        </c:title>
        <c:numFmt formatCode="#,##0" sourceLinked="0"/>
        <c:majorTickMark val="none"/>
        <c:minorTickMark val="none"/>
        <c:tickLblPos val="nextTo"/>
        <c:crossAx val="164003840"/>
        <c:crosses val="autoZero"/>
        <c:crossBetween val="between"/>
        <c:majorUnit val="20"/>
      </c:valAx>
      <c:dTable>
        <c:showHorzBorder val="1"/>
        <c:showVertBorder val="1"/>
        <c:showOutline val="1"/>
        <c:showKeys val="1"/>
      </c:dTable>
    </c:plotArea>
    <c:plotVisOnly val="1"/>
    <c:dispBlanksAs val="gap"/>
    <c:showDLblsOverMax val="0"/>
  </c:chart>
  <c:spPr>
    <a:ln w="28575">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7358078819693014E-2"/>
          <c:y val="0.13017965777533622"/>
          <c:w val="0.89528081006919591"/>
          <c:h val="0.64120251683655827"/>
        </c:manualLayout>
      </c:layout>
      <c:barChart>
        <c:barDir val="col"/>
        <c:grouping val="clustered"/>
        <c:varyColors val="0"/>
        <c:ser>
          <c:idx val="0"/>
          <c:order val="0"/>
          <c:tx>
            <c:strRef>
              <c:f>'Cndm use high risk men'!$C$5</c:f>
              <c:strCache>
                <c:ptCount val="1"/>
                <c:pt idx="0">
                  <c:v>condom use at last sex</c:v>
                </c:pt>
              </c:strCache>
            </c:strRef>
          </c:tx>
          <c:spPr>
            <a:solidFill>
              <a:srgbClr val="B3CC82"/>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'Cndm use high risk men'!$A$6:$B$13</c:f>
              <c:multiLvlStrCache>
                <c:ptCount val="8"/>
                <c:lvl>
                  <c:pt idx="0">
                    <c:v>2011</c:v>
                  </c:pt>
                  <c:pt idx="1">
                    <c:v>2015</c:v>
                  </c:pt>
                  <c:pt idx="2">
                    <c:v>2011</c:v>
                  </c:pt>
                  <c:pt idx="3">
                    <c:v>2015</c:v>
                  </c:pt>
                  <c:pt idx="4">
                    <c:v>2011</c:v>
                  </c:pt>
                  <c:pt idx="5">
                    <c:v>2015</c:v>
                  </c:pt>
                  <c:pt idx="6">
                    <c:v>2011</c:v>
                  </c:pt>
                  <c:pt idx="7">
                    <c:v>2015</c:v>
                  </c:pt>
                </c:lvl>
                <c:lvl>
                  <c:pt idx="0">
                    <c:v>Shipmen (ABK)</c:v>
                  </c:pt>
                  <c:pt idx="2">
                    <c:v>Workforce (TKBM)</c:v>
                  </c:pt>
                  <c:pt idx="4">
                    <c:v>Truck drivers (Supi Truk)</c:v>
                  </c:pt>
                  <c:pt idx="6">
                    <c:v>Motorcycle taxi drivers (Ojek)</c:v>
                  </c:pt>
                </c:lvl>
              </c:multiLvlStrCache>
            </c:multiLvlStrRef>
          </c:cat>
          <c:val>
            <c:numRef>
              <c:f>'Cndm use high risk men'!$C$6:$C$13</c:f>
              <c:numCache>
                <c:formatCode>0</c:formatCode>
                <c:ptCount val="8"/>
                <c:pt idx="0">
                  <c:v>12.01</c:v>
                </c:pt>
                <c:pt idx="1">
                  <c:v>12.39</c:v>
                </c:pt>
                <c:pt idx="2">
                  <c:v>2</c:v>
                </c:pt>
                <c:pt idx="3">
                  <c:v>25.5</c:v>
                </c:pt>
                <c:pt idx="4">
                  <c:v>12.86</c:v>
                </c:pt>
                <c:pt idx="5">
                  <c:v>11.09</c:v>
                </c:pt>
                <c:pt idx="6">
                  <c:v>14.83</c:v>
                </c:pt>
                <c:pt idx="7">
                  <c:v>6.79</c:v>
                </c:pt>
              </c:numCache>
            </c:numRef>
          </c:val>
          <c:extLst>
            <c:ext xmlns:c16="http://schemas.microsoft.com/office/drawing/2014/chart" uri="{C3380CC4-5D6E-409C-BE32-E72D297353CC}">
              <c16:uniqueId val="{00000000-E9B1-4800-B81D-C669009F5ABE}"/>
            </c:ext>
          </c:extLst>
        </c:ser>
        <c:ser>
          <c:idx val="1"/>
          <c:order val="1"/>
          <c:tx>
            <c:strRef>
              <c:f>'Cndm use high risk men'!$D$5</c:f>
              <c:strCache>
                <c:ptCount val="1"/>
                <c:pt idx="0">
                  <c:v>consistent condom use</c:v>
                </c:pt>
              </c:strCache>
            </c:strRef>
          </c:tx>
          <c:spPr>
            <a:solidFill>
              <a:srgbClr val="5C732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'Cndm use high risk men'!$A$6:$B$13</c:f>
              <c:multiLvlStrCache>
                <c:ptCount val="8"/>
                <c:lvl>
                  <c:pt idx="0">
                    <c:v>2011</c:v>
                  </c:pt>
                  <c:pt idx="1">
                    <c:v>2015</c:v>
                  </c:pt>
                  <c:pt idx="2">
                    <c:v>2011</c:v>
                  </c:pt>
                  <c:pt idx="3">
                    <c:v>2015</c:v>
                  </c:pt>
                  <c:pt idx="4">
                    <c:v>2011</c:v>
                  </c:pt>
                  <c:pt idx="5">
                    <c:v>2015</c:v>
                  </c:pt>
                  <c:pt idx="6">
                    <c:v>2011</c:v>
                  </c:pt>
                  <c:pt idx="7">
                    <c:v>2015</c:v>
                  </c:pt>
                </c:lvl>
                <c:lvl>
                  <c:pt idx="0">
                    <c:v>Shipmen (ABK)</c:v>
                  </c:pt>
                  <c:pt idx="2">
                    <c:v>Workforce (TKBM)</c:v>
                  </c:pt>
                  <c:pt idx="4">
                    <c:v>Truck drivers (Supi Truk)</c:v>
                  </c:pt>
                  <c:pt idx="6">
                    <c:v>Motorcycle taxi drivers (Ojek)</c:v>
                  </c:pt>
                </c:lvl>
              </c:multiLvlStrCache>
            </c:multiLvlStrRef>
          </c:cat>
          <c:val>
            <c:numRef>
              <c:f>'Cndm use high risk men'!$D$6:$D$13</c:f>
              <c:numCache>
                <c:formatCode>0</c:formatCode>
                <c:ptCount val="8"/>
                <c:pt idx="0">
                  <c:v>3.88</c:v>
                </c:pt>
                <c:pt idx="1">
                  <c:v>4.33</c:v>
                </c:pt>
                <c:pt idx="2">
                  <c:v>0.75</c:v>
                </c:pt>
                <c:pt idx="3">
                  <c:v>5.37</c:v>
                </c:pt>
                <c:pt idx="4">
                  <c:v>4.4000000000000004</c:v>
                </c:pt>
                <c:pt idx="5">
                  <c:v>1.32</c:v>
                </c:pt>
                <c:pt idx="6">
                  <c:v>5.67</c:v>
                </c:pt>
                <c:pt idx="7">
                  <c:v>0.81</c:v>
                </c:pt>
              </c:numCache>
            </c:numRef>
          </c:val>
          <c:extLst>
            <c:ext xmlns:c16="http://schemas.microsoft.com/office/drawing/2014/chart" uri="{C3380CC4-5D6E-409C-BE32-E72D297353CC}">
              <c16:uniqueId val="{00000001-E9B1-4800-B81D-C669009F5ABE}"/>
            </c:ext>
          </c:extLst>
        </c:ser>
        <c:dLbls>
          <c:showLegendKey val="0"/>
          <c:showVal val="0"/>
          <c:showCatName val="0"/>
          <c:showSerName val="0"/>
          <c:showPercent val="0"/>
          <c:showBubbleSize val="0"/>
        </c:dLbls>
        <c:gapWidth val="150"/>
        <c:overlap val="-5"/>
        <c:axId val="170749952"/>
        <c:axId val="170751488"/>
      </c:barChart>
      <c:catAx>
        <c:axId val="170749952"/>
        <c:scaling>
          <c:orientation val="minMax"/>
        </c:scaling>
        <c:delete val="0"/>
        <c:axPos val="b"/>
        <c:numFmt formatCode="General" sourceLinked="0"/>
        <c:majorTickMark val="out"/>
        <c:minorTickMark val="none"/>
        <c:tickLblPos val="nextTo"/>
        <c:crossAx val="170751488"/>
        <c:crosses val="autoZero"/>
        <c:auto val="1"/>
        <c:lblAlgn val="ctr"/>
        <c:lblOffset val="100"/>
        <c:noMultiLvlLbl val="0"/>
      </c:catAx>
      <c:valAx>
        <c:axId val="170751488"/>
        <c:scaling>
          <c:orientation val="minMax"/>
          <c:max val="100"/>
          <c:min val="0"/>
        </c:scaling>
        <c:delete val="0"/>
        <c:axPos val="l"/>
        <c:majorGridlines>
          <c:spPr>
            <a:ln>
              <a:solidFill>
                <a:schemeClr val="bg1">
                  <a:lumMod val="75000"/>
                </a:schemeClr>
              </a:solidFill>
              <a:prstDash val="dashDot"/>
            </a:ln>
          </c:spPr>
        </c:majorGridlines>
        <c:title>
          <c:tx>
            <c:rich>
              <a:bodyPr rot="0" vert="horz"/>
              <a:lstStyle/>
              <a:p>
                <a:pPr>
                  <a:defRPr/>
                </a:pPr>
                <a:r>
                  <a:rPr lang="en-US"/>
                  <a:t>%</a:t>
                </a:r>
              </a:p>
            </c:rich>
          </c:tx>
          <c:layout>
            <c:manualLayout>
              <c:xMode val="edge"/>
              <c:yMode val="edge"/>
              <c:x val="7.1874502903046214E-2"/>
              <c:y val="9.6168284197033507E-2"/>
            </c:manualLayout>
          </c:layout>
          <c:overlay val="0"/>
        </c:title>
        <c:numFmt formatCode="0" sourceLinked="1"/>
        <c:majorTickMark val="out"/>
        <c:minorTickMark val="none"/>
        <c:tickLblPos val="nextTo"/>
        <c:crossAx val="170749952"/>
        <c:crosses val="autoZero"/>
        <c:crossBetween val="between"/>
        <c:majorUnit val="20"/>
      </c:valAx>
    </c:plotArea>
    <c:legend>
      <c:legendPos val="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63513350583827"/>
          <c:y val="0.12102422311714851"/>
          <c:w val="0.83541446011828024"/>
          <c:h val="0.55085786032471129"/>
        </c:manualLayout>
      </c:layout>
      <c:barChart>
        <c:barDir val="col"/>
        <c:grouping val="clustered"/>
        <c:varyColors val="0"/>
        <c:ser>
          <c:idx val="1"/>
          <c:order val="0"/>
          <c:tx>
            <c:strRef>
              <c:f>'Consist cndm use comm sex'!$B$3</c:f>
              <c:strCache>
                <c:ptCount val="1"/>
                <c:pt idx="0">
                  <c:v>condom use at last sex</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'Consist cndm use comm sex'!$A$4:$A$8</c:f>
              <c:strCache>
                <c:ptCount val="5"/>
                <c:pt idx="0">
                  <c:v>Direct FSW *
(with clients)</c:v>
                </c:pt>
                <c:pt idx="1">
                  <c:v>Indirect FSW *
(with clients)</c:v>
                </c:pt>
                <c:pt idx="2">
                  <c:v>MSM **
(with paid male partners)</c:v>
                </c:pt>
                <c:pt idx="3">
                  <c:v>Waria *
(with male clients)</c:v>
                </c:pt>
                <c:pt idx="4">
                  <c:v>PWID **
(with paid partners)</c:v>
                </c:pt>
              </c:strCache>
            </c:strRef>
          </c:cat>
          <c:val>
            <c:numRef>
              <c:f>'Consist cndm use comm sex'!$B$4:$B$8</c:f>
              <c:numCache>
                <c:formatCode>0</c:formatCode>
                <c:ptCount val="5"/>
                <c:pt idx="0">
                  <c:v>68</c:v>
                </c:pt>
                <c:pt idx="1">
                  <c:v>58</c:v>
                </c:pt>
                <c:pt idx="2">
                  <c:v>74</c:v>
                </c:pt>
                <c:pt idx="3">
                  <c:v>54</c:v>
                </c:pt>
                <c:pt idx="4">
                  <c:v>54</c:v>
                </c:pt>
              </c:numCache>
            </c:numRef>
          </c:val>
          <c:extLst>
            <c:ext xmlns:c16="http://schemas.microsoft.com/office/drawing/2014/chart" uri="{C3380CC4-5D6E-409C-BE32-E72D297353CC}">
              <c16:uniqueId val="{00000000-BFBD-4AA9-8E3B-00E96B862CDF}"/>
            </c:ext>
          </c:extLst>
        </c:ser>
        <c:ser>
          <c:idx val="0"/>
          <c:order val="1"/>
          <c:tx>
            <c:strRef>
              <c:f>'Consist cndm use comm sex'!$C$3</c:f>
              <c:strCache>
                <c:ptCount val="1"/>
                <c:pt idx="0">
                  <c:v>consistent condom use</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'Consist cndm use comm sex'!$A$4:$A$8</c:f>
              <c:strCache>
                <c:ptCount val="5"/>
                <c:pt idx="0">
                  <c:v>Direct FSW *
(with clients)</c:v>
                </c:pt>
                <c:pt idx="1">
                  <c:v>Indirect FSW *
(with clients)</c:v>
                </c:pt>
                <c:pt idx="2">
                  <c:v>MSM **
(with paid male partners)</c:v>
                </c:pt>
                <c:pt idx="3">
                  <c:v>Waria *
(with male clients)</c:v>
                </c:pt>
                <c:pt idx="4">
                  <c:v>PWID **
(with paid partners)</c:v>
                </c:pt>
              </c:strCache>
            </c:strRef>
          </c:cat>
          <c:val>
            <c:numRef>
              <c:f>'Consist cndm use comm sex'!$C$4:$C$8</c:f>
              <c:numCache>
                <c:formatCode>0</c:formatCode>
                <c:ptCount val="5"/>
                <c:pt idx="0">
                  <c:v>36</c:v>
                </c:pt>
                <c:pt idx="1">
                  <c:v>36</c:v>
                </c:pt>
                <c:pt idx="2">
                  <c:v>42</c:v>
                </c:pt>
                <c:pt idx="3">
                  <c:v>42</c:v>
                </c:pt>
                <c:pt idx="4">
                  <c:v>16</c:v>
                </c:pt>
              </c:numCache>
            </c:numRef>
          </c:val>
          <c:extLst>
            <c:ext xmlns:c16="http://schemas.microsoft.com/office/drawing/2014/chart" uri="{C3380CC4-5D6E-409C-BE32-E72D297353CC}">
              <c16:uniqueId val="{00000001-BFBD-4AA9-8E3B-00E96B862CDF}"/>
            </c:ext>
          </c:extLst>
        </c:ser>
        <c:dLbls>
          <c:showLegendKey val="0"/>
          <c:showVal val="0"/>
          <c:showCatName val="0"/>
          <c:showSerName val="0"/>
          <c:showPercent val="0"/>
          <c:showBubbleSize val="0"/>
        </c:dLbls>
        <c:gapWidth val="96"/>
        <c:axId val="175580288"/>
        <c:axId val="175581824"/>
      </c:barChart>
      <c:scatterChart>
        <c:scatterStyle val="lineMarker"/>
        <c:varyColors val="0"/>
        <c:ser>
          <c:idx val="2"/>
          <c:order val="2"/>
          <c:tx>
            <c:strRef>
              <c:f>'Consist cndm use comm sex'!$B$11</c:f>
              <c:strCache>
                <c:ptCount val="1"/>
                <c:pt idx="0">
                  <c:v>target</c:v>
                </c:pt>
              </c:strCache>
            </c:strRef>
          </c:tx>
          <c:spPr>
            <a:ln w="19050">
              <a:solidFill>
                <a:srgbClr val="E31837"/>
              </a:solidFill>
              <a:prstDash val="dash"/>
            </a:ln>
          </c:spPr>
          <c:marker>
            <c:symbol val="none"/>
          </c:marker>
          <c:xVal>
            <c:numRef>
              <c:f>'Consist cndm use comm sex'!$A$12:$A$13</c:f>
              <c:numCache>
                <c:formatCode>General</c:formatCode>
                <c:ptCount val="2"/>
                <c:pt idx="0">
                  <c:v>0</c:v>
                </c:pt>
                <c:pt idx="1">
                  <c:v>1</c:v>
                </c:pt>
              </c:numCache>
            </c:numRef>
          </c:xVal>
          <c:yVal>
            <c:numRef>
              <c:f>'Consist cndm use comm sex'!$B$12:$B$13</c:f>
              <c:numCache>
                <c:formatCode>General</c:formatCode>
                <c:ptCount val="2"/>
                <c:pt idx="0">
                  <c:v>90</c:v>
                </c:pt>
                <c:pt idx="1">
                  <c:v>90</c:v>
                </c:pt>
              </c:numCache>
            </c:numRef>
          </c:yVal>
          <c:smooth val="0"/>
          <c:extLst>
            <c:ext xmlns:c16="http://schemas.microsoft.com/office/drawing/2014/chart" uri="{C3380CC4-5D6E-409C-BE32-E72D297353CC}">
              <c16:uniqueId val="{00000002-BFBD-4AA9-8E3B-00E96B862CDF}"/>
            </c:ext>
          </c:extLst>
        </c:ser>
        <c:dLbls>
          <c:showLegendKey val="0"/>
          <c:showVal val="0"/>
          <c:showCatName val="0"/>
          <c:showSerName val="0"/>
          <c:showPercent val="0"/>
          <c:showBubbleSize val="0"/>
        </c:dLbls>
        <c:axId val="175585536"/>
        <c:axId val="175584000"/>
      </c:scatterChart>
      <c:catAx>
        <c:axId val="175580288"/>
        <c:scaling>
          <c:orientation val="minMax"/>
        </c:scaling>
        <c:delete val="0"/>
        <c:axPos val="b"/>
        <c:numFmt formatCode="General" sourceLinked="0"/>
        <c:majorTickMark val="out"/>
        <c:minorTickMark val="none"/>
        <c:tickLblPos val="nextTo"/>
        <c:crossAx val="175581824"/>
        <c:crosses val="autoZero"/>
        <c:auto val="1"/>
        <c:lblAlgn val="ctr"/>
        <c:lblOffset val="100"/>
        <c:noMultiLvlLbl val="0"/>
      </c:catAx>
      <c:valAx>
        <c:axId val="175581824"/>
        <c:scaling>
          <c:orientation val="minMax"/>
          <c:max val="100"/>
        </c:scaling>
        <c:delete val="0"/>
        <c:axPos val="l"/>
        <c:title>
          <c:tx>
            <c:rich>
              <a:bodyPr rot="0" vert="horz"/>
              <a:lstStyle/>
              <a:p>
                <a:pPr>
                  <a:defRPr/>
                </a:pPr>
                <a:r>
                  <a:rPr lang="en-US"/>
                  <a:t>%</a:t>
                </a:r>
              </a:p>
            </c:rich>
          </c:tx>
          <c:layout>
            <c:manualLayout>
              <c:xMode val="edge"/>
              <c:yMode val="edge"/>
              <c:x val="8.4062238379801688E-3"/>
              <c:y val="0.10604905670650369"/>
            </c:manualLayout>
          </c:layout>
          <c:overlay val="0"/>
        </c:title>
        <c:numFmt formatCode="0" sourceLinked="1"/>
        <c:majorTickMark val="out"/>
        <c:minorTickMark val="none"/>
        <c:tickLblPos val="nextTo"/>
        <c:crossAx val="175580288"/>
        <c:crosses val="autoZero"/>
        <c:crossBetween val="between"/>
        <c:majorUnit val="20"/>
      </c:valAx>
      <c:valAx>
        <c:axId val="175584000"/>
        <c:scaling>
          <c:orientation val="minMax"/>
          <c:max val="100"/>
          <c:min val="0"/>
        </c:scaling>
        <c:delete val="1"/>
        <c:axPos val="r"/>
        <c:numFmt formatCode="General" sourceLinked="1"/>
        <c:majorTickMark val="out"/>
        <c:minorTickMark val="none"/>
        <c:tickLblPos val="nextTo"/>
        <c:crossAx val="175585536"/>
        <c:crosses val="max"/>
        <c:crossBetween val="midCat"/>
        <c:majorUnit val="10"/>
      </c:valAx>
      <c:valAx>
        <c:axId val="175585536"/>
        <c:scaling>
          <c:orientation val="minMax"/>
          <c:max val="1"/>
          <c:min val="0"/>
        </c:scaling>
        <c:delete val="1"/>
        <c:axPos val="t"/>
        <c:numFmt formatCode="General" sourceLinked="1"/>
        <c:majorTickMark val="out"/>
        <c:minorTickMark val="none"/>
        <c:tickLblPos val="nextTo"/>
        <c:crossAx val="175584000"/>
        <c:crosses val="max"/>
        <c:crossBetween val="midCat"/>
        <c:majorUnit val="0.2"/>
      </c:valAx>
    </c:plotArea>
    <c:legend>
      <c:legendPos val="t"/>
      <c:legendEntry>
        <c:idx val="2"/>
        <c:delete val="1"/>
      </c:legendEntry>
      <c:layout>
        <c:manualLayout>
          <c:xMode val="edge"/>
          <c:yMode val="edge"/>
          <c:x val="0.17944458356133045"/>
          <c:y val="2.0356234096692113E-2"/>
          <c:w val="0.63796975908046827"/>
          <c:h val="7.2887606606426111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384537999619721E-2"/>
          <c:y val="0.17111250187996371"/>
          <c:w val="0.89630977357603758"/>
          <c:h val="0.49833098034649548"/>
        </c:manualLayout>
      </c:layout>
      <c:barChart>
        <c:barDir val="col"/>
        <c:grouping val="clustered"/>
        <c:varyColors val="0"/>
        <c:ser>
          <c:idx val="0"/>
          <c:order val="0"/>
          <c:tx>
            <c:strRef>
              <c:f>'FSW_No. of clients'!$B$3</c:f>
              <c:strCache>
                <c:ptCount val="1"/>
                <c:pt idx="0">
                  <c:v>Direct FSW</c:v>
                </c:pt>
              </c:strCache>
            </c:strRef>
          </c:tx>
          <c:spPr>
            <a:solidFill>
              <a:srgbClr val="00AEEF"/>
            </a:solidFill>
            <a:ln>
              <a:noFill/>
            </a:ln>
          </c:spPr>
          <c:invertIfNegative val="0"/>
          <c:dPt>
            <c:idx val="0"/>
            <c:invertIfNegative val="0"/>
            <c:bubble3D val="0"/>
            <c:spPr>
              <a:pattFill prst="narHorz">
                <a:fgClr>
                  <a:srgbClr val="00AEEF"/>
                </a:fgClr>
                <a:bgClr>
                  <a:sysClr val="window" lastClr="FFFFFF"/>
                </a:bgClr>
              </a:pattFill>
              <a:ln>
                <a:noFill/>
              </a:ln>
            </c:spPr>
            <c:extLst>
              <c:ext xmlns:c16="http://schemas.microsoft.com/office/drawing/2014/chart" uri="{C3380CC4-5D6E-409C-BE32-E72D297353CC}">
                <c16:uniqueId val="{00000001-67FF-46C8-8425-2FCEBA450D4D}"/>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FF-46C8-8425-2FCEBA450D4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'FSW_No. of clients'!$A$4:$A$13</c:f>
              <c:strCache>
                <c:ptCount val="10"/>
                <c:pt idx="0">
                  <c:v>Indonesia</c:v>
                </c:pt>
                <c:pt idx="1">
                  <c:v>Kota Palembang</c:v>
                </c:pt>
                <c:pt idx="2">
                  <c:v>Kota Bengkulu</c:v>
                </c:pt>
                <c:pt idx="3">
                  <c:v>Kota Yogyakarta</c:v>
                </c:pt>
                <c:pt idx="4">
                  <c:v>Kota Tangerang</c:v>
                </c:pt>
                <c:pt idx="5">
                  <c:v>Kota Pontianak</c:v>
                </c:pt>
                <c:pt idx="6">
                  <c:v>Samarinda</c:v>
                </c:pt>
                <c:pt idx="7">
                  <c:v>Kota Bitung</c:v>
                </c:pt>
                <c:pt idx="8">
                  <c:v>Kota Makassar</c:v>
                </c:pt>
                <c:pt idx="9">
                  <c:v>Mimika</c:v>
                </c:pt>
              </c:strCache>
            </c:strRef>
          </c:cat>
          <c:val>
            <c:numRef>
              <c:f>'FSW_No. of clients'!$B$4:$B$13</c:f>
              <c:numCache>
                <c:formatCode>@</c:formatCode>
                <c:ptCount val="10"/>
                <c:pt idx="0">
                  <c:v>4</c:v>
                </c:pt>
                <c:pt idx="1">
                  <c:v>5</c:v>
                </c:pt>
                <c:pt idx="2">
                  <c:v>3</c:v>
                </c:pt>
                <c:pt idx="3">
                  <c:v>5</c:v>
                </c:pt>
                <c:pt idx="4">
                  <c:v>2</c:v>
                </c:pt>
                <c:pt idx="5">
                  <c:v>4</c:v>
                </c:pt>
                <c:pt idx="6">
                  <c:v>5</c:v>
                </c:pt>
                <c:pt idx="7">
                  <c:v>2</c:v>
                </c:pt>
                <c:pt idx="8">
                  <c:v>7</c:v>
                </c:pt>
                <c:pt idx="9">
                  <c:v>3</c:v>
                </c:pt>
              </c:numCache>
            </c:numRef>
          </c:val>
          <c:extLst>
            <c:ext xmlns:c16="http://schemas.microsoft.com/office/drawing/2014/chart" uri="{C3380CC4-5D6E-409C-BE32-E72D297353CC}">
              <c16:uniqueId val="{00000002-67FF-46C8-8425-2FCEBA450D4D}"/>
            </c:ext>
          </c:extLst>
        </c:ser>
        <c:ser>
          <c:idx val="1"/>
          <c:order val="1"/>
          <c:tx>
            <c:strRef>
              <c:f>'FSW_No. of clients'!$C$3</c:f>
              <c:strCache>
                <c:ptCount val="1"/>
                <c:pt idx="0">
                  <c:v>Indirect FSW</c:v>
                </c:pt>
              </c:strCache>
            </c:strRef>
          </c:tx>
          <c:spPr>
            <a:solidFill>
              <a:srgbClr val="88C540"/>
            </a:solidFill>
            <a:ln>
              <a:noFill/>
            </a:ln>
          </c:spPr>
          <c:invertIfNegative val="0"/>
          <c:dPt>
            <c:idx val="0"/>
            <c:invertIfNegative val="0"/>
            <c:bubble3D val="0"/>
            <c:spPr>
              <a:pattFill prst="narHorz">
                <a:fgClr>
                  <a:srgbClr val="88C540"/>
                </a:fgClr>
                <a:bgClr>
                  <a:sysClr val="window" lastClr="FFFFFF"/>
                </a:bgClr>
              </a:pattFill>
              <a:ln>
                <a:noFill/>
              </a:ln>
            </c:spPr>
            <c:extLst>
              <c:ext xmlns:c16="http://schemas.microsoft.com/office/drawing/2014/chart" uri="{C3380CC4-5D6E-409C-BE32-E72D297353CC}">
                <c16:uniqueId val="{00000004-67FF-46C8-8425-2FCEBA450D4D}"/>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7FF-46C8-8425-2FCEBA450D4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'FSW_No. of clients'!$A$4:$A$13</c:f>
              <c:strCache>
                <c:ptCount val="10"/>
                <c:pt idx="0">
                  <c:v>Indonesia</c:v>
                </c:pt>
                <c:pt idx="1">
                  <c:v>Kota Palembang</c:v>
                </c:pt>
                <c:pt idx="2">
                  <c:v>Kota Bengkulu</c:v>
                </c:pt>
                <c:pt idx="3">
                  <c:v>Kota Yogyakarta</c:v>
                </c:pt>
                <c:pt idx="4">
                  <c:v>Kota Tangerang</c:v>
                </c:pt>
                <c:pt idx="5">
                  <c:v>Kota Pontianak</c:v>
                </c:pt>
                <c:pt idx="6">
                  <c:v>Samarinda</c:v>
                </c:pt>
                <c:pt idx="7">
                  <c:v>Kota Bitung</c:v>
                </c:pt>
                <c:pt idx="8">
                  <c:v>Kota Makassar</c:v>
                </c:pt>
                <c:pt idx="9">
                  <c:v>Mimika</c:v>
                </c:pt>
              </c:strCache>
            </c:strRef>
          </c:cat>
          <c:val>
            <c:numRef>
              <c:f>'FSW_No. of clients'!$C$4:$C$13</c:f>
              <c:numCache>
                <c:formatCode>@</c:formatCode>
                <c:ptCount val="10"/>
                <c:pt idx="0">
                  <c:v>2</c:v>
                </c:pt>
                <c:pt idx="1">
                  <c:v>4</c:v>
                </c:pt>
                <c:pt idx="2">
                  <c:v>4</c:v>
                </c:pt>
                <c:pt idx="3">
                  <c:v>1</c:v>
                </c:pt>
                <c:pt idx="4">
                  <c:v>2</c:v>
                </c:pt>
                <c:pt idx="5">
                  <c:v>2</c:v>
                </c:pt>
                <c:pt idx="6">
                  <c:v>2</c:v>
                </c:pt>
                <c:pt idx="7">
                  <c:v>2</c:v>
                </c:pt>
                <c:pt idx="8">
                  <c:v>3</c:v>
                </c:pt>
                <c:pt idx="9">
                  <c:v>2</c:v>
                </c:pt>
              </c:numCache>
            </c:numRef>
          </c:val>
          <c:extLst>
            <c:ext xmlns:c16="http://schemas.microsoft.com/office/drawing/2014/chart" uri="{C3380CC4-5D6E-409C-BE32-E72D297353CC}">
              <c16:uniqueId val="{00000005-67FF-46C8-8425-2FCEBA450D4D}"/>
            </c:ext>
          </c:extLst>
        </c:ser>
        <c:dLbls>
          <c:showLegendKey val="0"/>
          <c:showVal val="0"/>
          <c:showCatName val="0"/>
          <c:showSerName val="0"/>
          <c:showPercent val="0"/>
          <c:showBubbleSize val="0"/>
        </c:dLbls>
        <c:gapWidth val="150"/>
        <c:axId val="175744512"/>
        <c:axId val="175746048"/>
      </c:barChart>
      <c:catAx>
        <c:axId val="175744512"/>
        <c:scaling>
          <c:orientation val="minMax"/>
        </c:scaling>
        <c:delete val="0"/>
        <c:axPos val="b"/>
        <c:numFmt formatCode="General" sourceLinked="0"/>
        <c:majorTickMark val="out"/>
        <c:minorTickMark val="none"/>
        <c:tickLblPos val="nextTo"/>
        <c:crossAx val="175746048"/>
        <c:crosses val="autoZero"/>
        <c:auto val="1"/>
        <c:lblAlgn val="ctr"/>
        <c:lblOffset val="100"/>
        <c:noMultiLvlLbl val="0"/>
      </c:catAx>
      <c:valAx>
        <c:axId val="175746048"/>
        <c:scaling>
          <c:orientation val="minMax"/>
        </c:scaling>
        <c:delete val="0"/>
        <c:axPos val="l"/>
        <c:title>
          <c:tx>
            <c:rich>
              <a:bodyPr rot="-5400000" vert="horz"/>
              <a:lstStyle/>
              <a:p>
                <a:pPr>
                  <a:defRPr/>
                </a:pPr>
                <a:r>
                  <a:rPr lang="en-GB"/>
                  <a:t>Number of clients</a:t>
                </a:r>
                <a:r>
                  <a:rPr lang="en-GB" baseline="0"/>
                  <a:t> per week</a:t>
                </a:r>
                <a:endParaRPr lang="en-GB"/>
              </a:p>
            </c:rich>
          </c:tx>
          <c:layout>
            <c:manualLayout>
              <c:xMode val="edge"/>
              <c:yMode val="edge"/>
              <c:x val="2.2567226266528005E-3"/>
              <c:y val="0.14495216881989162"/>
            </c:manualLayout>
          </c:layout>
          <c:overlay val="0"/>
        </c:title>
        <c:numFmt formatCode="@" sourceLinked="1"/>
        <c:majorTickMark val="out"/>
        <c:minorTickMark val="none"/>
        <c:tickLblPos val="nextTo"/>
        <c:crossAx val="175744512"/>
        <c:crosses val="autoZero"/>
        <c:crossBetween val="between"/>
      </c:valAx>
    </c:plotArea>
    <c:legend>
      <c:legendPos val="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98018752484689"/>
          <c:y val="0.14127693900647739"/>
          <c:w val="0.87038128637281686"/>
          <c:h val="0.55559368152375443"/>
        </c:manualLayout>
      </c:layout>
      <c:barChart>
        <c:barDir val="col"/>
        <c:grouping val="clustered"/>
        <c:varyColors val="0"/>
        <c:ser>
          <c:idx val="0"/>
          <c:order val="0"/>
          <c:tx>
            <c:strRef>
              <c:f>'Waria_No. of clients'!$B$2</c:f>
              <c:strCache>
                <c:ptCount val="1"/>
                <c:pt idx="0">
                  <c:v>MSM *</c:v>
                </c:pt>
              </c:strCache>
            </c:strRef>
          </c:tx>
          <c:spPr>
            <a:solidFill>
              <a:srgbClr val="EC008C"/>
            </a:solidFill>
            <a:ln>
              <a:noFill/>
            </a:ln>
          </c:spPr>
          <c:invertIfNegative val="0"/>
          <c:dPt>
            <c:idx val="0"/>
            <c:invertIfNegative val="0"/>
            <c:bubble3D val="0"/>
            <c:spPr>
              <a:pattFill prst="pct60">
                <a:fgClr>
                  <a:srgbClr val="EC008C"/>
                </a:fgClr>
                <a:bgClr>
                  <a:sysClr val="window" lastClr="FFFFFF"/>
                </a:bgClr>
              </a:pattFill>
              <a:ln>
                <a:noFill/>
              </a:ln>
            </c:spPr>
            <c:extLst>
              <c:ext xmlns:c16="http://schemas.microsoft.com/office/drawing/2014/chart" uri="{C3380CC4-5D6E-409C-BE32-E72D297353CC}">
                <c16:uniqueId val="{00000001-54CE-485C-BBA1-EA671DBABD5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'Waria_No. of clients'!$A$3:$A$9</c:f>
              <c:strCache>
                <c:ptCount val="7"/>
                <c:pt idx="0">
                  <c:v>Indonesia</c:v>
                </c:pt>
                <c:pt idx="1">
                  <c:v>Samarinda</c:v>
                </c:pt>
                <c:pt idx="2">
                  <c:v>Kota Palembang</c:v>
                </c:pt>
                <c:pt idx="3">
                  <c:v>Kota Pontianak</c:v>
                </c:pt>
                <c:pt idx="4">
                  <c:v>Kota Makassar</c:v>
                </c:pt>
                <c:pt idx="5">
                  <c:v>Kota Tangerang</c:v>
                </c:pt>
                <c:pt idx="6">
                  <c:v>Kota Yogyakarta</c:v>
                </c:pt>
              </c:strCache>
            </c:strRef>
          </c:cat>
          <c:val>
            <c:numRef>
              <c:f>'Waria_No. of clients'!$B$3:$B$9</c:f>
              <c:numCache>
                <c:formatCode>General</c:formatCode>
                <c:ptCount val="7"/>
                <c:pt idx="0">
                  <c:v>2</c:v>
                </c:pt>
                <c:pt idx="4">
                  <c:v>1</c:v>
                </c:pt>
                <c:pt idx="5">
                  <c:v>2</c:v>
                </c:pt>
                <c:pt idx="6">
                  <c:v>3</c:v>
                </c:pt>
              </c:numCache>
            </c:numRef>
          </c:val>
          <c:extLst>
            <c:ext xmlns:c16="http://schemas.microsoft.com/office/drawing/2014/chart" uri="{C3380CC4-5D6E-409C-BE32-E72D297353CC}">
              <c16:uniqueId val="{00000002-54CE-485C-BBA1-EA671DBABD53}"/>
            </c:ext>
          </c:extLst>
        </c:ser>
        <c:ser>
          <c:idx val="1"/>
          <c:order val="1"/>
          <c:tx>
            <c:strRef>
              <c:f>'Waria_No. of clients'!$C$2</c:f>
              <c:strCache>
                <c:ptCount val="1"/>
                <c:pt idx="0">
                  <c:v>Waria **</c:v>
                </c:pt>
              </c:strCache>
            </c:strRef>
          </c:tx>
          <c:spPr>
            <a:solidFill>
              <a:srgbClr val="F78E1E"/>
            </a:solidFill>
            <a:ln>
              <a:noFill/>
            </a:ln>
          </c:spPr>
          <c:invertIfNegative val="0"/>
          <c:dPt>
            <c:idx val="0"/>
            <c:invertIfNegative val="0"/>
            <c:bubble3D val="0"/>
            <c:spPr>
              <a:pattFill prst="pct60">
                <a:fgClr>
                  <a:srgbClr val="F78E1E"/>
                </a:fgClr>
                <a:bgClr>
                  <a:sysClr val="window" lastClr="FFFFFF"/>
                </a:bgClr>
              </a:pattFill>
              <a:ln>
                <a:noFill/>
              </a:ln>
            </c:spPr>
            <c:extLst>
              <c:ext xmlns:c16="http://schemas.microsoft.com/office/drawing/2014/chart" uri="{C3380CC4-5D6E-409C-BE32-E72D297353CC}">
                <c16:uniqueId val="{00000004-54CE-485C-BBA1-EA671DBABD5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'Waria_No. of clients'!$A$3:$A$9</c:f>
              <c:strCache>
                <c:ptCount val="7"/>
                <c:pt idx="0">
                  <c:v>Indonesia</c:v>
                </c:pt>
                <c:pt idx="1">
                  <c:v>Samarinda</c:v>
                </c:pt>
                <c:pt idx="2">
                  <c:v>Kota Palembang</c:v>
                </c:pt>
                <c:pt idx="3">
                  <c:v>Kota Pontianak</c:v>
                </c:pt>
                <c:pt idx="4">
                  <c:v>Kota Makassar</c:v>
                </c:pt>
                <c:pt idx="5">
                  <c:v>Kota Tangerang</c:v>
                </c:pt>
                <c:pt idx="6">
                  <c:v>Kota Yogyakarta</c:v>
                </c:pt>
              </c:strCache>
            </c:strRef>
          </c:cat>
          <c:val>
            <c:numRef>
              <c:f>'Waria_No. of clients'!$C$3:$C$9</c:f>
              <c:numCache>
                <c:formatCode>General</c:formatCode>
                <c:ptCount val="7"/>
                <c:pt idx="0">
                  <c:v>4</c:v>
                </c:pt>
                <c:pt idx="1">
                  <c:v>2</c:v>
                </c:pt>
                <c:pt idx="2">
                  <c:v>3</c:v>
                </c:pt>
                <c:pt idx="3">
                  <c:v>3</c:v>
                </c:pt>
                <c:pt idx="4">
                  <c:v>8</c:v>
                </c:pt>
              </c:numCache>
            </c:numRef>
          </c:val>
          <c:extLst>
            <c:ext xmlns:c16="http://schemas.microsoft.com/office/drawing/2014/chart" uri="{C3380CC4-5D6E-409C-BE32-E72D297353CC}">
              <c16:uniqueId val="{00000005-54CE-485C-BBA1-EA671DBABD53}"/>
            </c:ext>
          </c:extLst>
        </c:ser>
        <c:dLbls>
          <c:showLegendKey val="0"/>
          <c:showVal val="0"/>
          <c:showCatName val="0"/>
          <c:showSerName val="0"/>
          <c:showPercent val="0"/>
          <c:showBubbleSize val="0"/>
        </c:dLbls>
        <c:gapWidth val="150"/>
        <c:axId val="175920640"/>
        <c:axId val="175922176"/>
      </c:barChart>
      <c:catAx>
        <c:axId val="175920640"/>
        <c:scaling>
          <c:orientation val="minMax"/>
        </c:scaling>
        <c:delete val="0"/>
        <c:axPos val="b"/>
        <c:numFmt formatCode="General" sourceLinked="1"/>
        <c:majorTickMark val="out"/>
        <c:minorTickMark val="none"/>
        <c:tickLblPos val="nextTo"/>
        <c:crossAx val="175922176"/>
        <c:crosses val="autoZero"/>
        <c:auto val="1"/>
        <c:lblAlgn val="ctr"/>
        <c:lblOffset val="100"/>
        <c:noMultiLvlLbl val="0"/>
      </c:catAx>
      <c:valAx>
        <c:axId val="175922176"/>
        <c:scaling>
          <c:orientation val="minMax"/>
          <c:max val="10"/>
          <c:min val="0"/>
        </c:scaling>
        <c:delete val="0"/>
        <c:axPos val="l"/>
        <c:title>
          <c:tx>
            <c:rich>
              <a:bodyPr rot="-5400000" vert="horz"/>
              <a:lstStyle/>
              <a:p>
                <a:pPr>
                  <a:defRPr/>
                </a:pPr>
                <a:r>
                  <a:rPr lang="en-GB"/>
                  <a:t>Number (median)</a:t>
                </a:r>
              </a:p>
            </c:rich>
          </c:tx>
          <c:layout>
            <c:manualLayout>
              <c:xMode val="edge"/>
              <c:yMode val="edge"/>
              <c:x val="3.1261528088805411E-2"/>
              <c:y val="0.18611933829372246"/>
            </c:manualLayout>
          </c:layout>
          <c:overlay val="0"/>
        </c:title>
        <c:numFmt formatCode="General" sourceLinked="1"/>
        <c:majorTickMark val="out"/>
        <c:minorTickMark val="none"/>
        <c:tickLblPos val="nextTo"/>
        <c:crossAx val="175920640"/>
        <c:crosses val="autoZero"/>
        <c:crossBetween val="between"/>
        <c:majorUnit val="2"/>
      </c:valAx>
    </c:plotArea>
    <c:legend>
      <c:legendPos val="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4564179477565305E-2"/>
          <c:y val="0.17419846557641833"/>
          <c:w val="0.88211836020497436"/>
          <c:h val="0.39141505148394912"/>
        </c:manualLayout>
      </c:layout>
      <c:barChart>
        <c:barDir val="col"/>
        <c:grouping val="clustered"/>
        <c:varyColors val="0"/>
        <c:ser>
          <c:idx val="0"/>
          <c:order val="0"/>
          <c:tx>
            <c:strRef>
              <c:f>'PWID condom use'!$C$2</c:f>
              <c:strCache>
                <c:ptCount val="1"/>
                <c:pt idx="0">
                  <c:v>condom use at last sex</c:v>
                </c:pt>
              </c:strCache>
            </c:strRef>
          </c:tx>
          <c:spPr>
            <a:solidFill>
              <a:srgbClr val="E31837"/>
            </a:solidFill>
            <a:ln>
              <a:noFill/>
            </a:ln>
          </c:spPr>
          <c:invertIfNegative val="0"/>
          <c:dPt>
            <c:idx val="4"/>
            <c:invertIfNegative val="0"/>
            <c:bubble3D val="0"/>
            <c:spPr>
              <a:pattFill prst="dkUpDiag">
                <a:fgClr>
                  <a:srgbClr val="E31837"/>
                </a:fgClr>
                <a:bgClr>
                  <a:sysClr val="window" lastClr="FFFFFF"/>
                </a:bgClr>
              </a:pattFill>
              <a:ln>
                <a:noFill/>
              </a:ln>
            </c:spPr>
            <c:extLst>
              <c:ext xmlns:c16="http://schemas.microsoft.com/office/drawing/2014/chart" uri="{C3380CC4-5D6E-409C-BE32-E72D297353CC}">
                <c16:uniqueId val="{00000001-447E-4289-B538-1EAF50FFEE41}"/>
              </c:ext>
            </c:extLst>
          </c:dPt>
          <c:dPt>
            <c:idx val="9"/>
            <c:invertIfNegative val="0"/>
            <c:bubble3D val="0"/>
            <c:spPr>
              <a:pattFill prst="dkUpDiag">
                <a:fgClr>
                  <a:srgbClr val="E31837"/>
                </a:fgClr>
                <a:bgClr>
                  <a:sysClr val="window" lastClr="FFFFFF"/>
                </a:bgClr>
              </a:pattFill>
              <a:ln>
                <a:noFill/>
              </a:ln>
            </c:spPr>
            <c:extLst>
              <c:ext xmlns:c16="http://schemas.microsoft.com/office/drawing/2014/chart" uri="{C3380CC4-5D6E-409C-BE32-E72D297353CC}">
                <c16:uniqueId val="{00000003-447E-4289-B538-1EAF50FFEE41}"/>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'PWID condom use'!$A$3:$B$12</c:f>
              <c:multiLvlStrCache>
                <c:ptCount val="10"/>
                <c:lvl>
                  <c:pt idx="0">
                    <c:v>Kota 
Makassar</c:v>
                  </c:pt>
                  <c:pt idx="1">
                    <c:v>Kota 
Pontianak</c:v>
                  </c:pt>
                  <c:pt idx="2">
                    <c:v>Kota  
Yogyakarta</c:v>
                  </c:pt>
                  <c:pt idx="3">
                    <c:v>Kota 
Tangerang</c:v>
                  </c:pt>
                  <c:pt idx="4">
                    <c:v>Indonesia</c:v>
                  </c:pt>
                  <c:pt idx="5">
                    <c:v>Kota 
Pontianak</c:v>
                  </c:pt>
                  <c:pt idx="6">
                    <c:v>Kota 
Makassar</c:v>
                  </c:pt>
                  <c:pt idx="7">
                    <c:v>Kota 
Tangerang</c:v>
                  </c:pt>
                  <c:pt idx="8">
                    <c:v>Kota  
Yogyakarta</c:v>
                  </c:pt>
                  <c:pt idx="9">
                    <c:v>Indonesia</c:v>
                  </c:pt>
                </c:lvl>
                <c:lvl>
                  <c:pt idx="0">
                    <c:v>with casual partner</c:v>
                  </c:pt>
                  <c:pt idx="5">
                    <c:v>with paid partner</c:v>
                  </c:pt>
                </c:lvl>
              </c:multiLvlStrCache>
            </c:multiLvlStrRef>
          </c:cat>
          <c:val>
            <c:numRef>
              <c:f>'PWID condom use'!$C$3:$C$12</c:f>
              <c:numCache>
                <c:formatCode>General</c:formatCode>
                <c:ptCount val="10"/>
                <c:pt idx="0">
                  <c:v>28</c:v>
                </c:pt>
                <c:pt idx="1">
                  <c:v>37</c:v>
                </c:pt>
                <c:pt idx="2">
                  <c:v>48</c:v>
                </c:pt>
                <c:pt idx="3">
                  <c:v>69</c:v>
                </c:pt>
                <c:pt idx="4">
                  <c:v>44</c:v>
                </c:pt>
                <c:pt idx="5">
                  <c:v>44</c:v>
                </c:pt>
                <c:pt idx="6">
                  <c:v>44</c:v>
                </c:pt>
                <c:pt idx="7">
                  <c:v>58</c:v>
                </c:pt>
                <c:pt idx="8">
                  <c:v>62</c:v>
                </c:pt>
                <c:pt idx="9">
                  <c:v>54</c:v>
                </c:pt>
              </c:numCache>
            </c:numRef>
          </c:val>
          <c:extLst>
            <c:ext xmlns:c16="http://schemas.microsoft.com/office/drawing/2014/chart" uri="{C3380CC4-5D6E-409C-BE32-E72D297353CC}">
              <c16:uniqueId val="{00000004-447E-4289-B538-1EAF50FFEE41}"/>
            </c:ext>
          </c:extLst>
        </c:ser>
        <c:ser>
          <c:idx val="1"/>
          <c:order val="1"/>
          <c:tx>
            <c:strRef>
              <c:f>'PWID condom use'!$D$2</c:f>
              <c:strCache>
                <c:ptCount val="1"/>
                <c:pt idx="0">
                  <c:v>consistent condom use in the last month</c:v>
                </c:pt>
              </c:strCache>
            </c:strRef>
          </c:tx>
          <c:spPr>
            <a:solidFill>
              <a:srgbClr val="00AEEF"/>
            </a:solidFill>
            <a:ln>
              <a:noFill/>
            </a:ln>
          </c:spPr>
          <c:invertIfNegative val="0"/>
          <c:dPt>
            <c:idx val="4"/>
            <c:invertIfNegative val="0"/>
            <c:bubble3D val="0"/>
            <c:spPr>
              <a:pattFill prst="dkUpDiag">
                <a:fgClr>
                  <a:srgbClr val="00AEEF"/>
                </a:fgClr>
                <a:bgClr>
                  <a:sysClr val="window" lastClr="FFFFFF"/>
                </a:bgClr>
              </a:pattFill>
              <a:ln>
                <a:noFill/>
              </a:ln>
            </c:spPr>
            <c:extLst>
              <c:ext xmlns:c16="http://schemas.microsoft.com/office/drawing/2014/chart" uri="{C3380CC4-5D6E-409C-BE32-E72D297353CC}">
                <c16:uniqueId val="{00000006-447E-4289-B538-1EAF50FFEE41}"/>
              </c:ext>
            </c:extLst>
          </c:dPt>
          <c:dPt>
            <c:idx val="9"/>
            <c:invertIfNegative val="0"/>
            <c:bubble3D val="0"/>
            <c:spPr>
              <a:pattFill prst="dkUpDiag">
                <a:fgClr>
                  <a:srgbClr val="00AEEF"/>
                </a:fgClr>
                <a:bgClr>
                  <a:sysClr val="window" lastClr="FFFFFF"/>
                </a:bgClr>
              </a:pattFill>
              <a:ln>
                <a:noFill/>
              </a:ln>
            </c:spPr>
            <c:extLst>
              <c:ext xmlns:c16="http://schemas.microsoft.com/office/drawing/2014/chart" uri="{C3380CC4-5D6E-409C-BE32-E72D297353CC}">
                <c16:uniqueId val="{00000008-447E-4289-B538-1EAF50FFEE41}"/>
              </c:ext>
            </c:extLst>
          </c:dPt>
          <c:dLbls>
            <c:dLbl>
              <c:idx val="1"/>
              <c:delete val="1"/>
              <c:extLst>
                <c:ext xmlns:c15="http://schemas.microsoft.com/office/drawing/2012/chart" uri="{CE6537A1-D6FC-4f65-9D91-7224C49458BB}"/>
                <c:ext xmlns:c16="http://schemas.microsoft.com/office/drawing/2014/chart" uri="{C3380CC4-5D6E-409C-BE32-E72D297353CC}">
                  <c16:uniqueId val="{00000009-447E-4289-B538-1EAF50FFEE41}"/>
                </c:ext>
              </c:extLst>
            </c:dLbl>
            <c:dLbl>
              <c:idx val="5"/>
              <c:delete val="1"/>
              <c:extLst>
                <c:ext xmlns:c15="http://schemas.microsoft.com/office/drawing/2012/chart" uri="{CE6537A1-D6FC-4f65-9D91-7224C49458BB}"/>
                <c:ext xmlns:c16="http://schemas.microsoft.com/office/drawing/2014/chart" uri="{C3380CC4-5D6E-409C-BE32-E72D297353CC}">
                  <c16:uniqueId val="{0000000A-447E-4289-B538-1EAF50FFEE4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'PWID condom use'!$A$3:$B$12</c:f>
              <c:multiLvlStrCache>
                <c:ptCount val="10"/>
                <c:lvl>
                  <c:pt idx="0">
                    <c:v>Kota 
Makassar</c:v>
                  </c:pt>
                  <c:pt idx="1">
                    <c:v>Kota 
Pontianak</c:v>
                  </c:pt>
                  <c:pt idx="2">
                    <c:v>Kota  
Yogyakarta</c:v>
                  </c:pt>
                  <c:pt idx="3">
                    <c:v>Kota 
Tangerang</c:v>
                  </c:pt>
                  <c:pt idx="4">
                    <c:v>Indonesia</c:v>
                  </c:pt>
                  <c:pt idx="5">
                    <c:v>Kota 
Pontianak</c:v>
                  </c:pt>
                  <c:pt idx="6">
                    <c:v>Kota 
Makassar</c:v>
                  </c:pt>
                  <c:pt idx="7">
                    <c:v>Kota 
Tangerang</c:v>
                  </c:pt>
                  <c:pt idx="8">
                    <c:v>Kota  
Yogyakarta</c:v>
                  </c:pt>
                  <c:pt idx="9">
                    <c:v>Indonesia</c:v>
                  </c:pt>
                </c:lvl>
                <c:lvl>
                  <c:pt idx="0">
                    <c:v>with casual partner</c:v>
                  </c:pt>
                  <c:pt idx="5">
                    <c:v>with paid partner</c:v>
                  </c:pt>
                </c:lvl>
              </c:multiLvlStrCache>
            </c:multiLvlStrRef>
          </c:cat>
          <c:val>
            <c:numRef>
              <c:f>'PWID condom use'!$D$3:$D$12</c:f>
              <c:numCache>
                <c:formatCode>General</c:formatCode>
                <c:ptCount val="10"/>
                <c:pt idx="0">
                  <c:v>20</c:v>
                </c:pt>
                <c:pt idx="1">
                  <c:v>0</c:v>
                </c:pt>
                <c:pt idx="2">
                  <c:v>16</c:v>
                </c:pt>
                <c:pt idx="3">
                  <c:v>30</c:v>
                </c:pt>
                <c:pt idx="4">
                  <c:v>17</c:v>
                </c:pt>
                <c:pt idx="5">
                  <c:v>0</c:v>
                </c:pt>
                <c:pt idx="6">
                  <c:v>4</c:v>
                </c:pt>
                <c:pt idx="7">
                  <c:v>14</c:v>
                </c:pt>
                <c:pt idx="8">
                  <c:v>31</c:v>
                </c:pt>
                <c:pt idx="9">
                  <c:v>16</c:v>
                </c:pt>
              </c:numCache>
            </c:numRef>
          </c:val>
          <c:extLst>
            <c:ext xmlns:c16="http://schemas.microsoft.com/office/drawing/2014/chart" uri="{C3380CC4-5D6E-409C-BE32-E72D297353CC}">
              <c16:uniqueId val="{0000000B-447E-4289-B538-1EAF50FFEE41}"/>
            </c:ext>
          </c:extLst>
        </c:ser>
        <c:dLbls>
          <c:showLegendKey val="0"/>
          <c:showVal val="0"/>
          <c:showCatName val="0"/>
          <c:showSerName val="0"/>
          <c:showPercent val="0"/>
          <c:showBubbleSize val="0"/>
        </c:dLbls>
        <c:gapWidth val="150"/>
        <c:axId val="176093056"/>
        <c:axId val="176094592"/>
      </c:barChart>
      <c:scatterChart>
        <c:scatterStyle val="lineMarker"/>
        <c:varyColors val="0"/>
        <c:ser>
          <c:idx val="2"/>
          <c:order val="2"/>
          <c:tx>
            <c:strRef>
              <c:f>'PWID condom use'!$C$15</c:f>
              <c:strCache>
                <c:ptCount val="1"/>
                <c:pt idx="0">
                  <c:v>targ</c:v>
                </c:pt>
              </c:strCache>
            </c:strRef>
          </c:tx>
          <c:spPr>
            <a:ln w="19050">
              <a:solidFill>
                <a:srgbClr val="F78E1E"/>
              </a:solidFill>
              <a:prstDash val="dash"/>
            </a:ln>
          </c:spPr>
          <c:marker>
            <c:symbol val="none"/>
          </c:marker>
          <c:xVal>
            <c:numRef>
              <c:f>'PWID condom use'!$B$16:$B$17</c:f>
              <c:numCache>
                <c:formatCode>General</c:formatCode>
                <c:ptCount val="2"/>
                <c:pt idx="0">
                  <c:v>0</c:v>
                </c:pt>
                <c:pt idx="1">
                  <c:v>1</c:v>
                </c:pt>
              </c:numCache>
            </c:numRef>
          </c:xVal>
          <c:yVal>
            <c:numRef>
              <c:f>'PWID condom use'!$C$16:$C$17</c:f>
              <c:numCache>
                <c:formatCode>General</c:formatCode>
                <c:ptCount val="2"/>
                <c:pt idx="0">
                  <c:v>90</c:v>
                </c:pt>
                <c:pt idx="1">
                  <c:v>90</c:v>
                </c:pt>
              </c:numCache>
            </c:numRef>
          </c:yVal>
          <c:smooth val="0"/>
          <c:extLst>
            <c:ext xmlns:c16="http://schemas.microsoft.com/office/drawing/2014/chart" uri="{C3380CC4-5D6E-409C-BE32-E72D297353CC}">
              <c16:uniqueId val="{0000000C-447E-4289-B538-1EAF50FFEE41}"/>
            </c:ext>
          </c:extLst>
        </c:ser>
        <c:dLbls>
          <c:showLegendKey val="0"/>
          <c:showVal val="0"/>
          <c:showCatName val="0"/>
          <c:showSerName val="0"/>
          <c:showPercent val="0"/>
          <c:showBubbleSize val="0"/>
        </c:dLbls>
        <c:axId val="176233472"/>
        <c:axId val="176231936"/>
      </c:scatterChart>
      <c:catAx>
        <c:axId val="176093056"/>
        <c:scaling>
          <c:orientation val="minMax"/>
        </c:scaling>
        <c:delete val="0"/>
        <c:axPos val="b"/>
        <c:numFmt formatCode="General" sourceLinked="0"/>
        <c:majorTickMark val="out"/>
        <c:minorTickMark val="none"/>
        <c:tickLblPos val="nextTo"/>
        <c:crossAx val="176094592"/>
        <c:crosses val="autoZero"/>
        <c:auto val="1"/>
        <c:lblAlgn val="ctr"/>
        <c:lblOffset val="100"/>
        <c:noMultiLvlLbl val="0"/>
      </c:catAx>
      <c:valAx>
        <c:axId val="176094592"/>
        <c:scaling>
          <c:orientation val="minMax"/>
          <c:max val="100"/>
          <c:min val="0"/>
        </c:scaling>
        <c:delete val="0"/>
        <c:axPos val="l"/>
        <c:title>
          <c:tx>
            <c:rich>
              <a:bodyPr rot="0" vert="horz"/>
              <a:lstStyle/>
              <a:p>
                <a:pPr>
                  <a:defRPr/>
                </a:pPr>
                <a:r>
                  <a:rPr lang="en-US"/>
                  <a:t>%</a:t>
                </a:r>
              </a:p>
            </c:rich>
          </c:tx>
          <c:layout>
            <c:manualLayout>
              <c:xMode val="edge"/>
              <c:yMode val="edge"/>
              <c:x val="0"/>
              <c:y val="0.1449387576552931"/>
            </c:manualLayout>
          </c:layout>
          <c:overlay val="0"/>
        </c:title>
        <c:numFmt formatCode="General" sourceLinked="1"/>
        <c:majorTickMark val="out"/>
        <c:minorTickMark val="none"/>
        <c:tickLblPos val="nextTo"/>
        <c:crossAx val="176093056"/>
        <c:crosses val="autoZero"/>
        <c:crossBetween val="between"/>
        <c:majorUnit val="20"/>
      </c:valAx>
      <c:valAx>
        <c:axId val="176231936"/>
        <c:scaling>
          <c:orientation val="minMax"/>
          <c:max val="100"/>
          <c:min val="0"/>
        </c:scaling>
        <c:delete val="1"/>
        <c:axPos val="r"/>
        <c:numFmt formatCode="General" sourceLinked="1"/>
        <c:majorTickMark val="out"/>
        <c:minorTickMark val="none"/>
        <c:tickLblPos val="nextTo"/>
        <c:crossAx val="176233472"/>
        <c:crosses val="max"/>
        <c:crossBetween val="midCat"/>
        <c:majorUnit val="10"/>
      </c:valAx>
      <c:valAx>
        <c:axId val="176233472"/>
        <c:scaling>
          <c:orientation val="minMax"/>
          <c:max val="1"/>
          <c:min val="0"/>
        </c:scaling>
        <c:delete val="1"/>
        <c:axPos val="t"/>
        <c:numFmt formatCode="General" sourceLinked="1"/>
        <c:majorTickMark val="out"/>
        <c:minorTickMark val="none"/>
        <c:tickLblPos val="nextTo"/>
        <c:crossAx val="176231936"/>
        <c:crosses val="max"/>
        <c:crossBetween val="midCat"/>
        <c:majorUnit val="0.2"/>
      </c:valAx>
    </c:plotArea>
    <c:legend>
      <c:legendPos val="t"/>
      <c:legendEntry>
        <c:idx val="2"/>
        <c:delete val="1"/>
      </c:legendEntry>
      <c:layout>
        <c:manualLayout>
          <c:xMode val="edge"/>
          <c:yMode val="edge"/>
          <c:x val="3.666954130733658E-2"/>
          <c:y val="2.0671834625322998E-2"/>
          <c:w val="0.95301287339082608"/>
          <c:h val="0.13603315089489784"/>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6419835818395"/>
          <c:y val="0.10574468085106382"/>
          <c:w val="0.86285447031886975"/>
          <c:h val="0.64326213212710115"/>
        </c:manualLayout>
      </c:layout>
      <c:barChart>
        <c:barDir val="col"/>
        <c:grouping val="clustered"/>
        <c:varyColors val="0"/>
        <c:ser>
          <c:idx val="0"/>
          <c:order val="0"/>
          <c:spPr>
            <a:solidFill>
              <a:srgbClr val="00AEE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'IDU_sharing needles'!$A$5:$B$10</c:f>
              <c:multiLvlStrCache>
                <c:ptCount val="6"/>
                <c:lvl>
                  <c:pt idx="0">
                    <c:v>2007</c:v>
                  </c:pt>
                  <c:pt idx="1">
                    <c:v>2011</c:v>
                  </c:pt>
                  <c:pt idx="2">
                    <c:v>2015</c:v>
                  </c:pt>
                  <c:pt idx="3">
                    <c:v>2007</c:v>
                  </c:pt>
                  <c:pt idx="4">
                    <c:v>2011</c:v>
                  </c:pt>
                  <c:pt idx="5">
                    <c:v>2015</c:v>
                  </c:pt>
                </c:lvl>
                <c:lvl>
                  <c:pt idx="0">
                    <c:v>Shared needles on the last day of injection</c:v>
                  </c:pt>
                  <c:pt idx="3">
                    <c:v>Shared needles in the last week</c:v>
                  </c:pt>
                </c:lvl>
              </c:multiLvlStrCache>
            </c:multiLvlStrRef>
          </c:cat>
          <c:val>
            <c:numRef>
              <c:f>'IDU_sharing needles'!$C$5:$C$10</c:f>
              <c:numCache>
                <c:formatCode>0</c:formatCode>
                <c:ptCount val="6"/>
                <c:pt idx="0">
                  <c:v>15</c:v>
                </c:pt>
                <c:pt idx="1">
                  <c:v>13.26</c:v>
                </c:pt>
                <c:pt idx="2">
                  <c:v>9.9600000000000009</c:v>
                </c:pt>
                <c:pt idx="3">
                  <c:v>12.17</c:v>
                </c:pt>
                <c:pt idx="4">
                  <c:v>8.5399999999999991</c:v>
                </c:pt>
                <c:pt idx="5">
                  <c:v>5.81</c:v>
                </c:pt>
              </c:numCache>
            </c:numRef>
          </c:val>
          <c:extLst>
            <c:ext xmlns:c16="http://schemas.microsoft.com/office/drawing/2014/chart" uri="{C3380CC4-5D6E-409C-BE32-E72D297353CC}">
              <c16:uniqueId val="{00000000-BFC1-42F1-AF6D-FE208BE2A25C}"/>
            </c:ext>
          </c:extLst>
        </c:ser>
        <c:dLbls>
          <c:showLegendKey val="0"/>
          <c:showVal val="0"/>
          <c:showCatName val="0"/>
          <c:showSerName val="0"/>
          <c:showPercent val="0"/>
          <c:showBubbleSize val="0"/>
        </c:dLbls>
        <c:gapWidth val="219"/>
        <c:axId val="176473216"/>
        <c:axId val="176474752"/>
      </c:barChart>
      <c:catAx>
        <c:axId val="176473216"/>
        <c:scaling>
          <c:orientation val="minMax"/>
        </c:scaling>
        <c:delete val="0"/>
        <c:axPos val="b"/>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6474752"/>
        <c:crosses val="autoZero"/>
        <c:auto val="1"/>
        <c:lblAlgn val="ctr"/>
        <c:lblOffset val="100"/>
        <c:noMultiLvlLbl val="0"/>
      </c:catAx>
      <c:valAx>
        <c:axId val="176474752"/>
        <c:scaling>
          <c:orientation val="minMax"/>
          <c:max val="100"/>
          <c:min val="0"/>
        </c:scaling>
        <c:delete val="0"/>
        <c:axPos val="l"/>
        <c:majorGridlines>
          <c:spPr>
            <a:ln w="9525" cap="flat" cmpd="sng" algn="ctr">
              <a:solidFill>
                <a:schemeClr val="bg1">
                  <a:lumMod val="75000"/>
                </a:schemeClr>
              </a:solidFill>
              <a:prstDash val="dashDot"/>
              <a:round/>
            </a:ln>
            <a:effectLst/>
          </c:spPr>
        </c:majorGridlines>
        <c:title>
          <c:tx>
            <c:rich>
              <a:bodyPr rot="0" vert="horz"/>
              <a:lstStyle/>
              <a:p>
                <a:pPr>
                  <a:defRPr/>
                </a:pPr>
                <a:r>
                  <a:rPr lang="en-US"/>
                  <a:t>%</a:t>
                </a:r>
              </a:p>
            </c:rich>
          </c:tx>
          <c:layout>
            <c:manualLayout>
              <c:xMode val="edge"/>
              <c:yMode val="edge"/>
              <c:x val="9.4128692690009494E-2"/>
              <c:y val="6.0737421120232303E-2"/>
            </c:manualLayout>
          </c:layout>
          <c:overlay val="0"/>
        </c:title>
        <c:numFmt formatCode="0" sourceLinked="1"/>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6473216"/>
        <c:crosses val="autoZero"/>
        <c:crossBetween val="between"/>
        <c:majorUnit val="20"/>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barChart>
        <c:barDir val="col"/>
        <c:grouping val="clustered"/>
        <c:varyColors val="0"/>
        <c:ser>
          <c:idx val="0"/>
          <c:order val="0"/>
          <c:tx>
            <c:strRef>
              <c:f>'PWId_freq of idu'!$B$2</c:f>
              <c:strCache>
                <c:ptCount val="1"/>
                <c:pt idx="0">
                  <c:v>Frequency of injecting drugs in the last week</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'PWId_freq of idu'!$A$3:$A$7</c:f>
              <c:strCache>
                <c:ptCount val="5"/>
                <c:pt idx="0">
                  <c:v>Indonesia</c:v>
                </c:pt>
                <c:pt idx="1">
                  <c:v>Kota Yogyakarta</c:v>
                </c:pt>
                <c:pt idx="2">
                  <c:v>Kota Tangerang</c:v>
                </c:pt>
                <c:pt idx="3">
                  <c:v>Kota Pontianak</c:v>
                </c:pt>
                <c:pt idx="4">
                  <c:v>Kota Makassar</c:v>
                </c:pt>
              </c:strCache>
            </c:strRef>
          </c:cat>
          <c:val>
            <c:numRef>
              <c:f>'PWId_freq of idu'!$B$3:$B$7</c:f>
              <c:numCache>
                <c:formatCode>General</c:formatCode>
                <c:ptCount val="5"/>
                <c:pt idx="0">
                  <c:v>2</c:v>
                </c:pt>
                <c:pt idx="1">
                  <c:v>2</c:v>
                </c:pt>
                <c:pt idx="2">
                  <c:v>2</c:v>
                </c:pt>
                <c:pt idx="3">
                  <c:v>3</c:v>
                </c:pt>
                <c:pt idx="4">
                  <c:v>1</c:v>
                </c:pt>
              </c:numCache>
            </c:numRef>
          </c:val>
          <c:extLst>
            <c:ext xmlns:c16="http://schemas.microsoft.com/office/drawing/2014/chart" uri="{C3380CC4-5D6E-409C-BE32-E72D297353CC}">
              <c16:uniqueId val="{00000000-8E95-4BC2-AB4D-C92FCFA9507F}"/>
            </c:ext>
          </c:extLst>
        </c:ser>
        <c:dLbls>
          <c:showLegendKey val="0"/>
          <c:showVal val="0"/>
          <c:showCatName val="0"/>
          <c:showSerName val="0"/>
          <c:showPercent val="0"/>
          <c:showBubbleSize val="0"/>
        </c:dLbls>
        <c:gapWidth val="150"/>
        <c:axId val="43434368"/>
        <c:axId val="43435904"/>
      </c:barChart>
      <c:catAx>
        <c:axId val="43434368"/>
        <c:scaling>
          <c:orientation val="minMax"/>
        </c:scaling>
        <c:delete val="0"/>
        <c:axPos val="b"/>
        <c:numFmt formatCode="General" sourceLinked="0"/>
        <c:majorTickMark val="out"/>
        <c:minorTickMark val="none"/>
        <c:tickLblPos val="nextTo"/>
        <c:crossAx val="43435904"/>
        <c:crosses val="autoZero"/>
        <c:auto val="1"/>
        <c:lblAlgn val="ctr"/>
        <c:lblOffset val="100"/>
        <c:noMultiLvlLbl val="0"/>
      </c:catAx>
      <c:valAx>
        <c:axId val="43435904"/>
        <c:scaling>
          <c:orientation val="minMax"/>
          <c:max val="5"/>
          <c:min val="0"/>
        </c:scaling>
        <c:delete val="0"/>
        <c:axPos val="l"/>
        <c:majorGridlines>
          <c:spPr>
            <a:ln>
              <a:solidFill>
                <a:schemeClr val="bg1">
                  <a:lumMod val="85000"/>
                </a:schemeClr>
              </a:solidFill>
              <a:prstDash val="dash"/>
            </a:ln>
          </c:spPr>
        </c:majorGridlines>
        <c:title>
          <c:tx>
            <c:rich>
              <a:bodyPr rot="-5400000" vert="horz"/>
              <a:lstStyle/>
              <a:p>
                <a:pPr>
                  <a:defRPr/>
                </a:pPr>
                <a:r>
                  <a:rPr lang="en-US"/>
                  <a:t>Number</a:t>
                </a:r>
              </a:p>
            </c:rich>
          </c:tx>
          <c:layout>
            <c:manualLayout>
              <c:xMode val="edge"/>
              <c:yMode val="edge"/>
              <c:x val="2.0311930940348725E-2"/>
              <c:y val="0.31822390021522939"/>
            </c:manualLayout>
          </c:layout>
          <c:overlay val="0"/>
        </c:title>
        <c:numFmt formatCode="General" sourceLinked="1"/>
        <c:majorTickMark val="out"/>
        <c:minorTickMark val="none"/>
        <c:tickLblPos val="nextTo"/>
        <c:crossAx val="43434368"/>
        <c:crosses val="autoZero"/>
        <c:crossBetween val="between"/>
        <c:majorUnit val="1"/>
      </c:valAx>
    </c:plotArea>
    <c:plotVisOnly val="1"/>
    <c:dispBlanksAs val="gap"/>
    <c:showDLblsOverMax val="0"/>
  </c:chart>
  <c:spPr>
    <a:ln w="19050">
      <a:solidFill>
        <a:srgbClr val="00AEEF"/>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560816974292358"/>
          <c:h val="0.75348359828689981"/>
        </c:manualLayout>
      </c:layout>
      <c:barChart>
        <c:barDir val="bar"/>
        <c:grouping val="clustered"/>
        <c:varyColors val="0"/>
        <c:ser>
          <c:idx val="0"/>
          <c:order val="0"/>
          <c:spPr>
            <a:solidFill>
              <a:srgbClr val="00CCFF"/>
            </a:solidFill>
          </c:spPr>
          <c:invertIfNegative val="0"/>
          <c:dLbls>
            <c:spPr>
              <a:noFill/>
              <a:ln>
                <a:noFill/>
              </a:ln>
              <a:effectLst/>
            </c:spPr>
            <c:txPr>
              <a:bodyPr wrap="square" lIns="38100" tIns="19050" rIns="38100" bIns="19050" anchor="ctr">
                <a:spAutoFit/>
              </a:bodyPr>
              <a:lstStyle/>
              <a:p>
                <a:pPr>
                  <a:defRPr>
                    <a:solidFill>
                      <a:srgbClr val="00CC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IDN!$W$36:$W$37</c:f>
              <c:strCache>
                <c:ptCount val="2"/>
                <c:pt idx="0">
                  <c:v>National</c:v>
                </c:pt>
                <c:pt idx="1">
                  <c:v>East Jakarta</c:v>
                </c:pt>
              </c:strCache>
            </c:strRef>
          </c:cat>
          <c:val>
            <c:numRef>
              <c:f>IDN!$X$36:$X$37</c:f>
              <c:numCache>
                <c:formatCode>General</c:formatCode>
                <c:ptCount val="2"/>
                <c:pt idx="0">
                  <c:v>13.7</c:v>
                </c:pt>
                <c:pt idx="1">
                  <c:v>43.9</c:v>
                </c:pt>
              </c:numCache>
            </c:numRef>
          </c:val>
          <c:extLst>
            <c:ext xmlns:c16="http://schemas.microsoft.com/office/drawing/2014/chart" uri="{C3380CC4-5D6E-409C-BE32-E72D297353CC}">
              <c16:uniqueId val="{00000000-8860-478D-B0AE-85B7A0DB40C7}"/>
            </c:ext>
          </c:extLst>
        </c:ser>
        <c:dLbls>
          <c:showLegendKey val="0"/>
          <c:showVal val="0"/>
          <c:showCatName val="0"/>
          <c:showSerName val="0"/>
          <c:showPercent val="0"/>
          <c:showBubbleSize val="0"/>
        </c:dLbls>
        <c:gapWidth val="25"/>
        <c:axId val="204881920"/>
        <c:axId val="204883456"/>
      </c:barChart>
      <c:catAx>
        <c:axId val="204881920"/>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883456"/>
        <c:crosses val="autoZero"/>
        <c:auto val="1"/>
        <c:lblAlgn val="ctr"/>
        <c:lblOffset val="800"/>
        <c:noMultiLvlLbl val="0"/>
      </c:catAx>
      <c:valAx>
        <c:axId val="204883456"/>
        <c:scaling>
          <c:orientation val="minMax"/>
          <c:max val="55"/>
          <c:min val="0"/>
        </c:scaling>
        <c:delete val="1"/>
        <c:axPos val="t"/>
        <c:numFmt formatCode="General" sourceLinked="1"/>
        <c:majorTickMark val="out"/>
        <c:minorTickMark val="none"/>
        <c:tickLblPos val="nextTo"/>
        <c:crossAx val="204881920"/>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barChart>
        <c:barDir val="col"/>
        <c:grouping val="clustered"/>
        <c:varyColors val="0"/>
        <c:ser>
          <c:idx val="0"/>
          <c:order val="0"/>
          <c:tx>
            <c:strRef>
              <c:f>'PWId_freq of idu'!$C$2</c:f>
              <c:strCache>
                <c:ptCount val="1"/>
                <c:pt idx="0">
                  <c:v>Average number of years of injecting drugs</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'PWId_freq of idu'!$A$3:$A$7</c:f>
              <c:strCache>
                <c:ptCount val="5"/>
                <c:pt idx="0">
                  <c:v>Indonesia</c:v>
                </c:pt>
                <c:pt idx="1">
                  <c:v>Kota Yogyakarta</c:v>
                </c:pt>
                <c:pt idx="2">
                  <c:v>Kota Tangerang</c:v>
                </c:pt>
                <c:pt idx="3">
                  <c:v>Kota Pontianak</c:v>
                </c:pt>
                <c:pt idx="4">
                  <c:v>Kota Makassar</c:v>
                </c:pt>
              </c:strCache>
            </c:strRef>
          </c:cat>
          <c:val>
            <c:numRef>
              <c:f>'PWId_freq of idu'!$C$3:$C$7</c:f>
              <c:numCache>
                <c:formatCode>General</c:formatCode>
                <c:ptCount val="5"/>
                <c:pt idx="0">
                  <c:v>7</c:v>
                </c:pt>
                <c:pt idx="1">
                  <c:v>6</c:v>
                </c:pt>
                <c:pt idx="2">
                  <c:v>8</c:v>
                </c:pt>
                <c:pt idx="3">
                  <c:v>9</c:v>
                </c:pt>
                <c:pt idx="4">
                  <c:v>6</c:v>
                </c:pt>
              </c:numCache>
            </c:numRef>
          </c:val>
          <c:extLst>
            <c:ext xmlns:c16="http://schemas.microsoft.com/office/drawing/2014/chart" uri="{C3380CC4-5D6E-409C-BE32-E72D297353CC}">
              <c16:uniqueId val="{00000000-7D53-449F-890D-83301066193B}"/>
            </c:ext>
          </c:extLst>
        </c:ser>
        <c:dLbls>
          <c:showLegendKey val="0"/>
          <c:showVal val="0"/>
          <c:showCatName val="0"/>
          <c:showSerName val="0"/>
          <c:showPercent val="0"/>
          <c:showBubbleSize val="0"/>
        </c:dLbls>
        <c:gapWidth val="150"/>
        <c:axId val="43723392"/>
        <c:axId val="43725184"/>
      </c:barChart>
      <c:catAx>
        <c:axId val="43723392"/>
        <c:scaling>
          <c:orientation val="minMax"/>
        </c:scaling>
        <c:delete val="0"/>
        <c:axPos val="b"/>
        <c:numFmt formatCode="General" sourceLinked="0"/>
        <c:majorTickMark val="out"/>
        <c:minorTickMark val="none"/>
        <c:tickLblPos val="nextTo"/>
        <c:crossAx val="43725184"/>
        <c:crosses val="autoZero"/>
        <c:auto val="1"/>
        <c:lblAlgn val="ctr"/>
        <c:lblOffset val="100"/>
        <c:noMultiLvlLbl val="0"/>
      </c:catAx>
      <c:valAx>
        <c:axId val="43725184"/>
        <c:scaling>
          <c:orientation val="minMax"/>
          <c:max val="10"/>
          <c:min val="0"/>
        </c:scaling>
        <c:delete val="0"/>
        <c:axPos val="l"/>
        <c:majorGridlines>
          <c:spPr>
            <a:ln>
              <a:solidFill>
                <a:schemeClr val="bg1">
                  <a:lumMod val="85000"/>
                </a:schemeClr>
              </a:solidFill>
              <a:prstDash val="dash"/>
            </a:ln>
          </c:spPr>
        </c:majorGridlines>
        <c:title>
          <c:tx>
            <c:rich>
              <a:bodyPr rot="-5400000" vert="horz"/>
              <a:lstStyle/>
              <a:p>
                <a:pPr>
                  <a:defRPr/>
                </a:pPr>
                <a:r>
                  <a:rPr lang="en-US"/>
                  <a:t>Number (average)</a:t>
                </a:r>
              </a:p>
            </c:rich>
          </c:tx>
          <c:layout>
            <c:manualLayout>
              <c:xMode val="edge"/>
              <c:yMode val="edge"/>
              <c:x val="5.803408840099636E-3"/>
              <c:y val="0.23158131188350223"/>
            </c:manualLayout>
          </c:layout>
          <c:overlay val="0"/>
        </c:title>
        <c:numFmt formatCode="General" sourceLinked="1"/>
        <c:majorTickMark val="out"/>
        <c:minorTickMark val="none"/>
        <c:tickLblPos val="nextTo"/>
        <c:crossAx val="43723392"/>
        <c:crosses val="autoZero"/>
        <c:crossBetween val="between"/>
        <c:majorUnit val="2"/>
      </c:valAx>
    </c:plotArea>
    <c:plotVisOnly val="1"/>
    <c:dispBlanksAs val="gap"/>
    <c:showDLblsOverMax val="0"/>
  </c:chart>
  <c:spPr>
    <a:ln w="19050">
      <a:solidFill>
        <a:srgbClr val="00AEEF"/>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738089162089302E-2"/>
          <c:y val="0.11084597745554066"/>
          <c:w val="0.82943800219131547"/>
          <c:h val="0.74270141597605865"/>
        </c:manualLayout>
      </c:layout>
      <c:barChart>
        <c:barDir val="col"/>
        <c:grouping val="clustered"/>
        <c:varyColors val="0"/>
        <c:ser>
          <c:idx val="1"/>
          <c:order val="0"/>
          <c:tx>
            <c:strRef>
              <c:f>'KP_reported idu'!$B$2</c:f>
              <c:strCache>
                <c:ptCount val="1"/>
                <c:pt idx="0">
                  <c:v>ever injected drugs</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'KP_reported idu'!$A$3:$A$7</c:f>
              <c:strCache>
                <c:ptCount val="5"/>
                <c:pt idx="0">
                  <c:v>Direct FSW</c:v>
                </c:pt>
                <c:pt idx="1">
                  <c:v>Indirect FSW</c:v>
                </c:pt>
                <c:pt idx="2">
                  <c:v>High risk men</c:v>
                </c:pt>
                <c:pt idx="3">
                  <c:v>Waria</c:v>
                </c:pt>
                <c:pt idx="4">
                  <c:v>MSM</c:v>
                </c:pt>
              </c:strCache>
            </c:strRef>
          </c:cat>
          <c:val>
            <c:numRef>
              <c:f>'KP_reported idu'!$B$3:$B$7</c:f>
              <c:numCache>
                <c:formatCode>General</c:formatCode>
                <c:ptCount val="5"/>
                <c:pt idx="0">
                  <c:v>1</c:v>
                </c:pt>
                <c:pt idx="1">
                  <c:v>1</c:v>
                </c:pt>
                <c:pt idx="2">
                  <c:v>0</c:v>
                </c:pt>
                <c:pt idx="3">
                  <c:v>1</c:v>
                </c:pt>
                <c:pt idx="4">
                  <c:v>2</c:v>
                </c:pt>
              </c:numCache>
            </c:numRef>
          </c:val>
          <c:extLst>
            <c:ext xmlns:c16="http://schemas.microsoft.com/office/drawing/2014/chart" uri="{C3380CC4-5D6E-409C-BE32-E72D297353CC}">
              <c16:uniqueId val="{00000000-62D0-40D2-9E60-FE48BE933E2B}"/>
            </c:ext>
          </c:extLst>
        </c:ser>
        <c:ser>
          <c:idx val="0"/>
          <c:order val="1"/>
          <c:tx>
            <c:strRef>
              <c:f>'KP_reported idu'!$C$2</c:f>
              <c:strCache>
                <c:ptCount val="1"/>
                <c:pt idx="0">
                  <c:v>injected drugs in the past year</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'KP_reported idu'!$A$3:$A$7</c:f>
              <c:strCache>
                <c:ptCount val="5"/>
                <c:pt idx="0">
                  <c:v>Direct FSW</c:v>
                </c:pt>
                <c:pt idx="1">
                  <c:v>Indirect FSW</c:v>
                </c:pt>
                <c:pt idx="2">
                  <c:v>High risk men</c:v>
                </c:pt>
                <c:pt idx="3">
                  <c:v>Waria</c:v>
                </c:pt>
                <c:pt idx="4">
                  <c:v>MSM</c:v>
                </c:pt>
              </c:strCache>
            </c:strRef>
          </c:cat>
          <c:val>
            <c:numRef>
              <c:f>'KP_reported idu'!$C$3:$C$7</c:f>
              <c:numCache>
                <c:formatCode>General</c:formatCode>
                <c:ptCount val="5"/>
                <c:pt idx="2">
                  <c:v>0</c:v>
                </c:pt>
                <c:pt idx="3">
                  <c:v>0.7</c:v>
                </c:pt>
                <c:pt idx="4">
                  <c:v>1</c:v>
                </c:pt>
              </c:numCache>
            </c:numRef>
          </c:val>
          <c:extLst>
            <c:ext xmlns:c16="http://schemas.microsoft.com/office/drawing/2014/chart" uri="{C3380CC4-5D6E-409C-BE32-E72D297353CC}">
              <c16:uniqueId val="{00000001-62D0-40D2-9E60-FE48BE933E2B}"/>
            </c:ext>
          </c:extLst>
        </c:ser>
        <c:dLbls>
          <c:showLegendKey val="0"/>
          <c:showVal val="0"/>
          <c:showCatName val="0"/>
          <c:showSerName val="0"/>
          <c:showPercent val="0"/>
          <c:showBubbleSize val="0"/>
        </c:dLbls>
        <c:gapWidth val="96"/>
        <c:axId val="176872064"/>
        <c:axId val="176873856"/>
      </c:barChart>
      <c:catAx>
        <c:axId val="176872064"/>
        <c:scaling>
          <c:orientation val="minMax"/>
        </c:scaling>
        <c:delete val="0"/>
        <c:axPos val="b"/>
        <c:numFmt formatCode="General" sourceLinked="0"/>
        <c:majorTickMark val="out"/>
        <c:minorTickMark val="none"/>
        <c:tickLblPos val="nextTo"/>
        <c:crossAx val="176873856"/>
        <c:crosses val="autoZero"/>
        <c:auto val="1"/>
        <c:lblAlgn val="ctr"/>
        <c:lblOffset val="100"/>
        <c:noMultiLvlLbl val="0"/>
      </c:catAx>
      <c:valAx>
        <c:axId val="176873856"/>
        <c:scaling>
          <c:orientation val="minMax"/>
        </c:scaling>
        <c:delete val="0"/>
        <c:axPos val="l"/>
        <c:title>
          <c:tx>
            <c:rich>
              <a:bodyPr rot="0" vert="horz"/>
              <a:lstStyle/>
              <a:p>
                <a:pPr>
                  <a:defRPr/>
                </a:pPr>
                <a:r>
                  <a:rPr lang="en-US"/>
                  <a:t>%</a:t>
                </a:r>
              </a:p>
            </c:rich>
          </c:tx>
          <c:layout>
            <c:manualLayout>
              <c:xMode val="edge"/>
              <c:yMode val="edge"/>
              <c:x val="8.4061774886834799E-3"/>
              <c:y val="8.0298063600419051E-2"/>
            </c:manualLayout>
          </c:layout>
          <c:overlay val="0"/>
        </c:title>
        <c:numFmt formatCode="General" sourceLinked="1"/>
        <c:majorTickMark val="out"/>
        <c:minorTickMark val="none"/>
        <c:tickLblPos val="nextTo"/>
        <c:crossAx val="176872064"/>
        <c:crosses val="autoZero"/>
        <c:crossBetween val="between"/>
      </c:valAx>
    </c:plotArea>
    <c:legend>
      <c:legendPos val="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738089162089302E-2"/>
          <c:y val="0.11543918055373721"/>
          <c:w val="0.82943800219131547"/>
          <c:h val="0.73810811653293928"/>
        </c:manualLayout>
      </c:layout>
      <c:barChart>
        <c:barDir val="col"/>
        <c:grouping val="clustered"/>
        <c:varyColors val="0"/>
        <c:ser>
          <c:idx val="1"/>
          <c:order val="0"/>
          <c:tx>
            <c:strRef>
              <c:f>KP_Married!$B$3</c:f>
              <c:strCache>
                <c:ptCount val="1"/>
                <c:pt idx="0">
                  <c:v>bought sex in the past year</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KP_Married!$A$4:$A$9</c:f>
              <c:strCache>
                <c:ptCount val="6"/>
                <c:pt idx="0">
                  <c:v>Direct FSW</c:v>
                </c:pt>
                <c:pt idx="1">
                  <c:v>Indirect FSW</c:v>
                </c:pt>
                <c:pt idx="2">
                  <c:v>High risk men</c:v>
                </c:pt>
                <c:pt idx="3">
                  <c:v>MSM</c:v>
                </c:pt>
                <c:pt idx="4">
                  <c:v>Waria</c:v>
                </c:pt>
                <c:pt idx="5">
                  <c:v>PWID</c:v>
                </c:pt>
              </c:strCache>
            </c:strRef>
          </c:cat>
          <c:val>
            <c:numRef>
              <c:f>KP_Married!$B$4:$B$9</c:f>
              <c:numCache>
                <c:formatCode>General</c:formatCode>
                <c:ptCount val="6"/>
                <c:pt idx="2">
                  <c:v>11</c:v>
                </c:pt>
                <c:pt idx="3">
                  <c:v>7</c:v>
                </c:pt>
                <c:pt idx="4">
                  <c:v>63</c:v>
                </c:pt>
                <c:pt idx="5">
                  <c:v>20</c:v>
                </c:pt>
              </c:numCache>
            </c:numRef>
          </c:val>
          <c:extLst>
            <c:ext xmlns:c16="http://schemas.microsoft.com/office/drawing/2014/chart" uri="{C3380CC4-5D6E-409C-BE32-E72D297353CC}">
              <c16:uniqueId val="{00000000-8DF5-4E95-ADAD-11AB0A354932}"/>
            </c:ext>
          </c:extLst>
        </c:ser>
        <c:ser>
          <c:idx val="0"/>
          <c:order val="1"/>
          <c:tx>
            <c:strRef>
              <c:f>KP_Married!$C$3</c:f>
              <c:strCache>
                <c:ptCount val="1"/>
                <c:pt idx="0">
                  <c:v>currently married</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KP_Married!$A$4:$A$9</c:f>
              <c:strCache>
                <c:ptCount val="6"/>
                <c:pt idx="0">
                  <c:v>Direct FSW</c:v>
                </c:pt>
                <c:pt idx="1">
                  <c:v>Indirect FSW</c:v>
                </c:pt>
                <c:pt idx="2">
                  <c:v>High risk men</c:v>
                </c:pt>
                <c:pt idx="3">
                  <c:v>MSM</c:v>
                </c:pt>
                <c:pt idx="4">
                  <c:v>Waria</c:v>
                </c:pt>
                <c:pt idx="5">
                  <c:v>PWID</c:v>
                </c:pt>
              </c:strCache>
            </c:strRef>
          </c:cat>
          <c:val>
            <c:numRef>
              <c:f>KP_Married!$C$4:$C$9</c:f>
              <c:numCache>
                <c:formatCode>General</c:formatCode>
                <c:ptCount val="6"/>
                <c:pt idx="0">
                  <c:v>20</c:v>
                </c:pt>
                <c:pt idx="1">
                  <c:v>28</c:v>
                </c:pt>
                <c:pt idx="2">
                  <c:v>75</c:v>
                </c:pt>
                <c:pt idx="3">
                  <c:v>15</c:v>
                </c:pt>
                <c:pt idx="4">
                  <c:v>4</c:v>
                </c:pt>
                <c:pt idx="5">
                  <c:v>37</c:v>
                </c:pt>
              </c:numCache>
            </c:numRef>
          </c:val>
          <c:extLst>
            <c:ext xmlns:c16="http://schemas.microsoft.com/office/drawing/2014/chart" uri="{C3380CC4-5D6E-409C-BE32-E72D297353CC}">
              <c16:uniqueId val="{00000001-8DF5-4E95-ADAD-11AB0A354932}"/>
            </c:ext>
          </c:extLst>
        </c:ser>
        <c:dLbls>
          <c:showLegendKey val="0"/>
          <c:showVal val="0"/>
          <c:showCatName val="0"/>
          <c:showSerName val="0"/>
          <c:showPercent val="0"/>
          <c:showBubbleSize val="0"/>
        </c:dLbls>
        <c:gapWidth val="96"/>
        <c:axId val="177766784"/>
        <c:axId val="177768320"/>
      </c:barChart>
      <c:catAx>
        <c:axId val="177766784"/>
        <c:scaling>
          <c:orientation val="minMax"/>
        </c:scaling>
        <c:delete val="0"/>
        <c:axPos val="b"/>
        <c:numFmt formatCode="General" sourceLinked="0"/>
        <c:majorTickMark val="out"/>
        <c:minorTickMark val="none"/>
        <c:tickLblPos val="nextTo"/>
        <c:crossAx val="177768320"/>
        <c:crosses val="autoZero"/>
        <c:auto val="1"/>
        <c:lblAlgn val="ctr"/>
        <c:lblOffset val="100"/>
        <c:noMultiLvlLbl val="0"/>
      </c:catAx>
      <c:valAx>
        <c:axId val="177768320"/>
        <c:scaling>
          <c:orientation val="minMax"/>
          <c:max val="100"/>
        </c:scaling>
        <c:delete val="0"/>
        <c:axPos val="l"/>
        <c:title>
          <c:tx>
            <c:rich>
              <a:bodyPr rot="0" vert="horz"/>
              <a:lstStyle/>
              <a:p>
                <a:pPr>
                  <a:defRPr/>
                </a:pPr>
                <a:r>
                  <a:rPr lang="en-GB"/>
                  <a:t>%</a:t>
                </a:r>
              </a:p>
            </c:rich>
          </c:tx>
          <c:layout>
            <c:manualLayout>
              <c:xMode val="edge"/>
              <c:yMode val="edge"/>
              <c:x val="0"/>
              <c:y val="9.6230322753598801E-2"/>
            </c:manualLayout>
          </c:layout>
          <c:overlay val="0"/>
        </c:title>
        <c:numFmt formatCode="General" sourceLinked="1"/>
        <c:majorTickMark val="out"/>
        <c:minorTickMark val="none"/>
        <c:tickLblPos val="nextTo"/>
        <c:crossAx val="177766784"/>
        <c:crosses val="autoZero"/>
        <c:crossBetween val="between"/>
        <c:majorUnit val="20"/>
      </c:valAx>
    </c:plotArea>
    <c:legend>
      <c:legendPos val="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476545763848237E-2"/>
          <c:y val="0.12388926258589536"/>
          <c:w val="0.88438358435470155"/>
          <c:h val="0.71544573260000788"/>
        </c:manualLayout>
      </c:layout>
      <c:barChart>
        <c:barDir val="col"/>
        <c:grouping val="clustered"/>
        <c:varyColors val="0"/>
        <c:ser>
          <c:idx val="2"/>
          <c:order val="0"/>
          <c:tx>
            <c:strRef>
              <c:f>'Premarital sex'!$B$5</c:f>
              <c:strCache>
                <c:ptCount val="1"/>
                <c:pt idx="0">
                  <c:v>Male</c:v>
                </c:pt>
              </c:strCache>
            </c:strRef>
          </c:tx>
          <c:spPr>
            <a:solidFill>
              <a:srgbClr val="00AEEF"/>
            </a:solidFill>
            <a:ln w="38100">
              <a:noFill/>
            </a:ln>
          </c:spPr>
          <c:invertIfNegative val="0"/>
          <c:cat>
            <c:strRef>
              <c:f>'Premarital sex'!$A$6:$A$12</c:f>
              <c:strCache>
                <c:ptCount val="7"/>
                <c:pt idx="0">
                  <c:v>Kota Jayapura</c:v>
                </c:pt>
                <c:pt idx="1">
                  <c:v>Kota Denpasar</c:v>
                </c:pt>
                <c:pt idx="2">
                  <c:v>Kota Batam</c:v>
                </c:pt>
                <c:pt idx="3">
                  <c:v>Kota Semarang</c:v>
                </c:pt>
                <c:pt idx="4">
                  <c:v>Kota Medan</c:v>
                </c:pt>
                <c:pt idx="5">
                  <c:v>Kota Surabaya</c:v>
                </c:pt>
                <c:pt idx="6">
                  <c:v>DKI Jakarta</c:v>
                </c:pt>
              </c:strCache>
            </c:strRef>
          </c:cat>
          <c:val>
            <c:numRef>
              <c:f>'Premarital sex'!$B$6:$B$12</c:f>
              <c:numCache>
                <c:formatCode>0</c:formatCode>
                <c:ptCount val="7"/>
                <c:pt idx="0">
                  <c:v>11.75</c:v>
                </c:pt>
                <c:pt idx="1">
                  <c:v>8.31</c:v>
                </c:pt>
                <c:pt idx="2">
                  <c:v>6.39</c:v>
                </c:pt>
                <c:pt idx="3">
                  <c:v>6.62</c:v>
                </c:pt>
                <c:pt idx="4">
                  <c:v>5.69</c:v>
                </c:pt>
                <c:pt idx="5">
                  <c:v>3.42</c:v>
                </c:pt>
                <c:pt idx="6">
                  <c:v>1.6</c:v>
                </c:pt>
              </c:numCache>
            </c:numRef>
          </c:val>
          <c:extLst>
            <c:ext xmlns:c16="http://schemas.microsoft.com/office/drawing/2014/chart" uri="{C3380CC4-5D6E-409C-BE32-E72D297353CC}">
              <c16:uniqueId val="{00000000-38FF-40CA-9712-313488FB4BB6}"/>
            </c:ext>
          </c:extLst>
        </c:ser>
        <c:ser>
          <c:idx val="0"/>
          <c:order val="1"/>
          <c:tx>
            <c:strRef>
              <c:f>'Premarital sex'!$C$5</c:f>
              <c:strCache>
                <c:ptCount val="1"/>
                <c:pt idx="0">
                  <c:v>Female</c:v>
                </c:pt>
              </c:strCache>
            </c:strRef>
          </c:tx>
          <c:spPr>
            <a:solidFill>
              <a:srgbClr val="F26B73"/>
            </a:solidFill>
            <a:ln w="38100">
              <a:noFill/>
            </a:ln>
          </c:spPr>
          <c:invertIfNegative val="0"/>
          <c:cat>
            <c:strRef>
              <c:f>'Premarital sex'!$A$6:$A$12</c:f>
              <c:strCache>
                <c:ptCount val="7"/>
                <c:pt idx="0">
                  <c:v>Kota Jayapura</c:v>
                </c:pt>
                <c:pt idx="1">
                  <c:v>Kota Denpasar</c:v>
                </c:pt>
                <c:pt idx="2">
                  <c:v>Kota Batam</c:v>
                </c:pt>
                <c:pt idx="3">
                  <c:v>Kota Semarang</c:v>
                </c:pt>
                <c:pt idx="4">
                  <c:v>Kota Medan</c:v>
                </c:pt>
                <c:pt idx="5">
                  <c:v>Kota Surabaya</c:v>
                </c:pt>
                <c:pt idx="6">
                  <c:v>DKI Jakarta</c:v>
                </c:pt>
              </c:strCache>
            </c:strRef>
          </c:cat>
          <c:val>
            <c:numRef>
              <c:f>'Premarital sex'!$C$6:$C$12</c:f>
              <c:numCache>
                <c:formatCode>0</c:formatCode>
                <c:ptCount val="7"/>
                <c:pt idx="0">
                  <c:v>4.9000000000000004</c:v>
                </c:pt>
                <c:pt idx="1">
                  <c:v>2.4900000000000002</c:v>
                </c:pt>
                <c:pt idx="2">
                  <c:v>2.52</c:v>
                </c:pt>
                <c:pt idx="3">
                  <c:v>2.31</c:v>
                </c:pt>
                <c:pt idx="4">
                  <c:v>0.99</c:v>
                </c:pt>
                <c:pt idx="5">
                  <c:v>1.25</c:v>
                </c:pt>
                <c:pt idx="6">
                  <c:v>0.46</c:v>
                </c:pt>
              </c:numCache>
            </c:numRef>
          </c:val>
          <c:extLst>
            <c:ext xmlns:c16="http://schemas.microsoft.com/office/drawing/2014/chart" uri="{C3380CC4-5D6E-409C-BE32-E72D297353CC}">
              <c16:uniqueId val="{00000001-38FF-40CA-9712-313488FB4BB6}"/>
            </c:ext>
          </c:extLst>
        </c:ser>
        <c:ser>
          <c:idx val="1"/>
          <c:order val="2"/>
          <c:tx>
            <c:strRef>
              <c:f>'Premarital sex'!$D$5</c:f>
              <c:strCache>
                <c:ptCount val="1"/>
                <c:pt idx="0">
                  <c:v>Total</c:v>
                </c:pt>
              </c:strCache>
            </c:strRef>
          </c:tx>
          <c:spPr>
            <a:solidFill>
              <a:srgbClr val="00A99A"/>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'Premarital sex'!$A$6:$A$12</c:f>
              <c:strCache>
                <c:ptCount val="7"/>
                <c:pt idx="0">
                  <c:v>Kota Jayapura</c:v>
                </c:pt>
                <c:pt idx="1">
                  <c:v>Kota Denpasar</c:v>
                </c:pt>
                <c:pt idx="2">
                  <c:v>Kota Batam</c:v>
                </c:pt>
                <c:pt idx="3">
                  <c:v>Kota Semarang</c:v>
                </c:pt>
                <c:pt idx="4">
                  <c:v>Kota Medan</c:v>
                </c:pt>
                <c:pt idx="5">
                  <c:v>Kota Surabaya</c:v>
                </c:pt>
                <c:pt idx="6">
                  <c:v>DKI Jakarta</c:v>
                </c:pt>
              </c:strCache>
            </c:strRef>
          </c:cat>
          <c:val>
            <c:numRef>
              <c:f>'Premarital sex'!$D$6:$D$12</c:f>
              <c:numCache>
                <c:formatCode>0</c:formatCode>
                <c:ptCount val="7"/>
                <c:pt idx="0">
                  <c:v>8.4</c:v>
                </c:pt>
                <c:pt idx="1">
                  <c:v>5.2</c:v>
                </c:pt>
                <c:pt idx="2">
                  <c:v>4.13</c:v>
                </c:pt>
                <c:pt idx="3">
                  <c:v>4.13</c:v>
                </c:pt>
                <c:pt idx="4">
                  <c:v>2.5299999999999998</c:v>
                </c:pt>
                <c:pt idx="5">
                  <c:v>2.27</c:v>
                </c:pt>
                <c:pt idx="6">
                  <c:v>0.93</c:v>
                </c:pt>
              </c:numCache>
            </c:numRef>
          </c:val>
          <c:extLst>
            <c:ext xmlns:c16="http://schemas.microsoft.com/office/drawing/2014/chart" uri="{C3380CC4-5D6E-409C-BE32-E72D297353CC}">
              <c16:uniqueId val="{00000002-38FF-40CA-9712-313488FB4BB6}"/>
            </c:ext>
          </c:extLst>
        </c:ser>
        <c:dLbls>
          <c:showLegendKey val="0"/>
          <c:showVal val="0"/>
          <c:showCatName val="0"/>
          <c:showSerName val="0"/>
          <c:showPercent val="0"/>
          <c:showBubbleSize val="0"/>
        </c:dLbls>
        <c:gapWidth val="150"/>
        <c:axId val="179312896"/>
        <c:axId val="179318784"/>
      </c:barChart>
      <c:catAx>
        <c:axId val="179312896"/>
        <c:scaling>
          <c:orientation val="minMax"/>
        </c:scaling>
        <c:delete val="0"/>
        <c:axPos val="b"/>
        <c:numFmt formatCode="General" sourceLinked="1"/>
        <c:majorTickMark val="none"/>
        <c:minorTickMark val="none"/>
        <c:tickLblPos val="nextTo"/>
        <c:crossAx val="179318784"/>
        <c:crosses val="autoZero"/>
        <c:auto val="1"/>
        <c:lblAlgn val="ctr"/>
        <c:lblOffset val="100"/>
        <c:noMultiLvlLbl val="0"/>
      </c:catAx>
      <c:valAx>
        <c:axId val="179318784"/>
        <c:scaling>
          <c:orientation val="minMax"/>
          <c:max val="20"/>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7.0376524232090454E-2"/>
              <c:y val="8.1664226645036211E-2"/>
            </c:manualLayout>
          </c:layout>
          <c:overlay val="0"/>
        </c:title>
        <c:numFmt formatCode="0" sourceLinked="0"/>
        <c:majorTickMark val="none"/>
        <c:minorTickMark val="none"/>
        <c:tickLblPos val="nextTo"/>
        <c:spPr>
          <a:ln>
            <a:noFill/>
          </a:ln>
        </c:spPr>
        <c:crossAx val="179312896"/>
        <c:crosses val="autoZero"/>
        <c:crossBetween val="between"/>
        <c:majorUnit val="5"/>
      </c:valAx>
    </c:plotArea>
    <c:legend>
      <c:legendPos val="t"/>
      <c:overlay val="0"/>
    </c:legend>
    <c:plotVisOnly val="1"/>
    <c:dispBlanksAs val="span"/>
    <c:showDLblsOverMax val="0"/>
  </c:chart>
  <c:spPr>
    <a:ln w="28575">
      <a:no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550915265127653E-2"/>
          <c:y val="0.11852866949323643"/>
          <c:w val="0.86391167243410871"/>
          <c:h val="0.70852740763173849"/>
        </c:manualLayout>
      </c:layout>
      <c:barChart>
        <c:barDir val="col"/>
        <c:grouping val="clustered"/>
        <c:varyColors val="0"/>
        <c:ser>
          <c:idx val="2"/>
          <c:order val="0"/>
          <c:tx>
            <c:strRef>
              <c:f>'Premarital sex'!$B$5</c:f>
              <c:strCache>
                <c:ptCount val="1"/>
                <c:pt idx="0">
                  <c:v>Male</c:v>
                </c:pt>
              </c:strCache>
            </c:strRef>
          </c:tx>
          <c:spPr>
            <a:solidFill>
              <a:srgbClr val="00AEEF"/>
            </a:solidFill>
            <a:ln w="38100">
              <a:noFill/>
            </a:ln>
          </c:spPr>
          <c:invertIfNegative val="0"/>
          <c:cat>
            <c:strRef>
              <c:f>'Premarital sex'!$A$6:$A$12</c:f>
              <c:strCache>
                <c:ptCount val="7"/>
                <c:pt idx="0">
                  <c:v>Kota Jayapura</c:v>
                </c:pt>
                <c:pt idx="1">
                  <c:v>Kota Denpasar</c:v>
                </c:pt>
                <c:pt idx="2">
                  <c:v>Kota Semarang</c:v>
                </c:pt>
                <c:pt idx="3">
                  <c:v>Kota Medan</c:v>
                </c:pt>
                <c:pt idx="4">
                  <c:v>Kota Batam</c:v>
                </c:pt>
                <c:pt idx="5">
                  <c:v>Kota Surabaya</c:v>
                </c:pt>
                <c:pt idx="6">
                  <c:v>DKI Jakarta</c:v>
                </c:pt>
              </c:strCache>
            </c:strRef>
          </c:cat>
          <c:val>
            <c:numRef>
              <c:f>'Premarital sex'!$B$6:$B$12</c:f>
              <c:numCache>
                <c:formatCode>0</c:formatCode>
                <c:ptCount val="7"/>
                <c:pt idx="0">
                  <c:v>30.67</c:v>
                </c:pt>
                <c:pt idx="1">
                  <c:v>20.93</c:v>
                </c:pt>
                <c:pt idx="2">
                  <c:v>18.420000000000002</c:v>
                </c:pt>
                <c:pt idx="3">
                  <c:v>19.23</c:v>
                </c:pt>
                <c:pt idx="4">
                  <c:v>17.239999999999998</c:v>
                </c:pt>
                <c:pt idx="5">
                  <c:v>13.33</c:v>
                </c:pt>
                <c:pt idx="6">
                  <c:v>0</c:v>
                </c:pt>
              </c:numCache>
            </c:numRef>
          </c:val>
          <c:extLst>
            <c:ext xmlns:c16="http://schemas.microsoft.com/office/drawing/2014/chart" uri="{C3380CC4-5D6E-409C-BE32-E72D297353CC}">
              <c16:uniqueId val="{00000000-572D-48E5-8BCA-D13B7A62EB57}"/>
            </c:ext>
          </c:extLst>
        </c:ser>
        <c:ser>
          <c:idx val="0"/>
          <c:order val="1"/>
          <c:tx>
            <c:strRef>
              <c:f>'Premarital sex'!$C$5</c:f>
              <c:strCache>
                <c:ptCount val="1"/>
                <c:pt idx="0">
                  <c:v>Female</c:v>
                </c:pt>
              </c:strCache>
            </c:strRef>
          </c:tx>
          <c:spPr>
            <a:solidFill>
              <a:srgbClr val="F26B73"/>
            </a:solidFill>
            <a:ln w="38100">
              <a:noFill/>
            </a:ln>
          </c:spPr>
          <c:invertIfNegative val="0"/>
          <c:cat>
            <c:strRef>
              <c:f>'Premarital sex'!$A$6:$A$12</c:f>
              <c:strCache>
                <c:ptCount val="7"/>
                <c:pt idx="0">
                  <c:v>Kota Jayapura</c:v>
                </c:pt>
                <c:pt idx="1">
                  <c:v>Kota Denpasar</c:v>
                </c:pt>
                <c:pt idx="2">
                  <c:v>Kota Semarang</c:v>
                </c:pt>
                <c:pt idx="3">
                  <c:v>Kota Medan</c:v>
                </c:pt>
                <c:pt idx="4">
                  <c:v>Kota Batam</c:v>
                </c:pt>
                <c:pt idx="5">
                  <c:v>Kota Surabaya</c:v>
                </c:pt>
                <c:pt idx="6">
                  <c:v>DKI Jakarta</c:v>
                </c:pt>
              </c:strCache>
            </c:strRef>
          </c:cat>
          <c:val>
            <c:numRef>
              <c:f>'Premarital sex'!$C$6:$C$12</c:f>
              <c:numCache>
                <c:formatCode>0</c:formatCode>
                <c:ptCount val="7"/>
                <c:pt idx="0">
                  <c:v>22.58</c:v>
                </c:pt>
                <c:pt idx="1">
                  <c:v>23.53</c:v>
                </c:pt>
                <c:pt idx="2">
                  <c:v>5.56</c:v>
                </c:pt>
                <c:pt idx="3">
                  <c:v>5.26</c:v>
                </c:pt>
                <c:pt idx="4">
                  <c:v>0</c:v>
                </c:pt>
                <c:pt idx="5">
                  <c:v>0</c:v>
                </c:pt>
                <c:pt idx="6">
                  <c:v>0</c:v>
                </c:pt>
              </c:numCache>
            </c:numRef>
          </c:val>
          <c:extLst>
            <c:ext xmlns:c16="http://schemas.microsoft.com/office/drawing/2014/chart" uri="{C3380CC4-5D6E-409C-BE32-E72D297353CC}">
              <c16:uniqueId val="{00000001-572D-48E5-8BCA-D13B7A62EB57}"/>
            </c:ext>
          </c:extLst>
        </c:ser>
        <c:ser>
          <c:idx val="1"/>
          <c:order val="2"/>
          <c:tx>
            <c:strRef>
              <c:f>'Premarital sex'!$D$5</c:f>
              <c:strCache>
                <c:ptCount val="1"/>
                <c:pt idx="0">
                  <c:v>Total</c:v>
                </c:pt>
              </c:strCache>
            </c:strRef>
          </c:tx>
          <c:spPr>
            <a:solidFill>
              <a:srgbClr val="00A99A"/>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'Premarital sex'!$A$6:$A$12</c:f>
              <c:strCache>
                <c:ptCount val="7"/>
                <c:pt idx="0">
                  <c:v>Kota Jayapura</c:v>
                </c:pt>
                <c:pt idx="1">
                  <c:v>Kota Denpasar</c:v>
                </c:pt>
                <c:pt idx="2">
                  <c:v>Kota Semarang</c:v>
                </c:pt>
                <c:pt idx="3">
                  <c:v>Kota Medan</c:v>
                </c:pt>
                <c:pt idx="4">
                  <c:v>Kota Batam</c:v>
                </c:pt>
                <c:pt idx="5">
                  <c:v>Kota Surabaya</c:v>
                </c:pt>
                <c:pt idx="6">
                  <c:v>DKI Jakarta</c:v>
                </c:pt>
              </c:strCache>
            </c:strRef>
          </c:cat>
          <c:val>
            <c:numRef>
              <c:f>'Premarital sex'!$D$6:$D$12</c:f>
              <c:numCache>
                <c:formatCode>0</c:formatCode>
                <c:ptCount val="7"/>
                <c:pt idx="0">
                  <c:v>28.3</c:v>
                </c:pt>
                <c:pt idx="1">
                  <c:v>21.67</c:v>
                </c:pt>
                <c:pt idx="2">
                  <c:v>14.29</c:v>
                </c:pt>
                <c:pt idx="3">
                  <c:v>13.33</c:v>
                </c:pt>
                <c:pt idx="4">
                  <c:v>10.87</c:v>
                </c:pt>
                <c:pt idx="5">
                  <c:v>8.33</c:v>
                </c:pt>
                <c:pt idx="6">
                  <c:v>0</c:v>
                </c:pt>
              </c:numCache>
            </c:numRef>
          </c:val>
          <c:extLst>
            <c:ext xmlns:c16="http://schemas.microsoft.com/office/drawing/2014/chart" uri="{C3380CC4-5D6E-409C-BE32-E72D297353CC}">
              <c16:uniqueId val="{00000002-572D-48E5-8BCA-D13B7A62EB57}"/>
            </c:ext>
          </c:extLst>
        </c:ser>
        <c:dLbls>
          <c:showLegendKey val="0"/>
          <c:showVal val="0"/>
          <c:showCatName val="0"/>
          <c:showSerName val="0"/>
          <c:showPercent val="0"/>
          <c:showBubbleSize val="0"/>
        </c:dLbls>
        <c:gapWidth val="150"/>
        <c:axId val="226288384"/>
        <c:axId val="226289920"/>
      </c:barChart>
      <c:scatterChart>
        <c:scatterStyle val="smoothMarker"/>
        <c:varyColors val="0"/>
        <c:ser>
          <c:idx val="3"/>
          <c:order val="3"/>
          <c:tx>
            <c:strRef>
              <c:f>'Premarital sex'!$B$14</c:f>
              <c:strCache>
                <c:ptCount val="1"/>
                <c:pt idx="0">
                  <c:v>target</c:v>
                </c:pt>
              </c:strCache>
            </c:strRef>
          </c:tx>
          <c:spPr>
            <a:ln w="22225">
              <a:solidFill>
                <a:srgbClr val="E31837"/>
              </a:solidFill>
              <a:prstDash val="dash"/>
            </a:ln>
          </c:spPr>
          <c:marker>
            <c:symbol val="none"/>
          </c:marker>
          <c:xVal>
            <c:numRef>
              <c:f>'Premarital sex'!$A$15:$A$16</c:f>
              <c:numCache>
                <c:formatCode>General</c:formatCode>
                <c:ptCount val="2"/>
                <c:pt idx="0">
                  <c:v>0</c:v>
                </c:pt>
                <c:pt idx="1">
                  <c:v>1</c:v>
                </c:pt>
              </c:numCache>
            </c:numRef>
          </c:xVal>
          <c:yVal>
            <c:numRef>
              <c:f>'Premarital sex'!$B$15:$B$16</c:f>
              <c:numCache>
                <c:formatCode>General</c:formatCode>
                <c:ptCount val="2"/>
                <c:pt idx="0">
                  <c:v>90</c:v>
                </c:pt>
                <c:pt idx="1">
                  <c:v>90</c:v>
                </c:pt>
              </c:numCache>
            </c:numRef>
          </c:yVal>
          <c:smooth val="1"/>
          <c:extLst>
            <c:ext xmlns:c16="http://schemas.microsoft.com/office/drawing/2014/chart" uri="{C3380CC4-5D6E-409C-BE32-E72D297353CC}">
              <c16:uniqueId val="{00000003-572D-48E5-8BCA-D13B7A62EB57}"/>
            </c:ext>
          </c:extLst>
        </c:ser>
        <c:dLbls>
          <c:showLegendKey val="0"/>
          <c:showVal val="0"/>
          <c:showCatName val="0"/>
          <c:showSerName val="0"/>
          <c:showPercent val="0"/>
          <c:showBubbleSize val="0"/>
        </c:dLbls>
        <c:axId val="226297728"/>
        <c:axId val="226296192"/>
      </c:scatterChart>
      <c:catAx>
        <c:axId val="226288384"/>
        <c:scaling>
          <c:orientation val="minMax"/>
        </c:scaling>
        <c:delete val="0"/>
        <c:axPos val="b"/>
        <c:numFmt formatCode="General" sourceLinked="1"/>
        <c:majorTickMark val="none"/>
        <c:minorTickMark val="none"/>
        <c:tickLblPos val="nextTo"/>
        <c:crossAx val="226289920"/>
        <c:crosses val="autoZero"/>
        <c:auto val="1"/>
        <c:lblAlgn val="ctr"/>
        <c:lblOffset val="100"/>
        <c:noMultiLvlLbl val="0"/>
      </c:catAx>
      <c:valAx>
        <c:axId val="226289920"/>
        <c:scaling>
          <c:orientation val="minMax"/>
          <c:max val="100"/>
          <c:min val="0"/>
        </c:scaling>
        <c:delete val="0"/>
        <c:axPos val="l"/>
        <c:title>
          <c:tx>
            <c:rich>
              <a:bodyPr rot="0" vert="horz"/>
              <a:lstStyle/>
              <a:p>
                <a:pPr>
                  <a:defRPr/>
                </a:pPr>
                <a:r>
                  <a:rPr lang="en-US"/>
                  <a:t>%</a:t>
                </a:r>
              </a:p>
            </c:rich>
          </c:tx>
          <c:layout>
            <c:manualLayout>
              <c:xMode val="edge"/>
              <c:yMode val="edge"/>
              <c:x val="7.9991914480572718E-2"/>
              <c:y val="9.9268372703412086E-2"/>
            </c:manualLayout>
          </c:layout>
          <c:overlay val="0"/>
        </c:title>
        <c:numFmt formatCode="0" sourceLinked="0"/>
        <c:majorTickMark val="none"/>
        <c:minorTickMark val="none"/>
        <c:tickLblPos val="nextTo"/>
        <c:crossAx val="226288384"/>
        <c:crosses val="autoZero"/>
        <c:crossBetween val="between"/>
        <c:majorUnit val="10"/>
      </c:valAx>
      <c:valAx>
        <c:axId val="226296192"/>
        <c:scaling>
          <c:orientation val="minMax"/>
          <c:max val="100"/>
          <c:min val="0"/>
        </c:scaling>
        <c:delete val="1"/>
        <c:axPos val="r"/>
        <c:numFmt formatCode="General" sourceLinked="1"/>
        <c:majorTickMark val="out"/>
        <c:minorTickMark val="none"/>
        <c:tickLblPos val="nextTo"/>
        <c:crossAx val="226297728"/>
        <c:crosses val="max"/>
        <c:crossBetween val="midCat"/>
        <c:majorUnit val="10"/>
      </c:valAx>
      <c:valAx>
        <c:axId val="226297728"/>
        <c:scaling>
          <c:orientation val="minMax"/>
          <c:max val="1"/>
          <c:min val="0"/>
        </c:scaling>
        <c:delete val="1"/>
        <c:axPos val="t"/>
        <c:numFmt formatCode="General" sourceLinked="1"/>
        <c:majorTickMark val="out"/>
        <c:minorTickMark val="none"/>
        <c:tickLblPos val="nextTo"/>
        <c:crossAx val="226296192"/>
        <c:crosses val="max"/>
        <c:crossBetween val="midCat"/>
        <c:majorUnit val="0.2"/>
      </c:valAx>
    </c:plotArea>
    <c:legend>
      <c:legendPos val="t"/>
      <c:legendEntry>
        <c:idx val="3"/>
        <c:delete val="1"/>
      </c:legendEntry>
      <c:overlay val="0"/>
    </c:legend>
    <c:plotVisOnly val="1"/>
    <c:dispBlanksAs val="span"/>
    <c:showDLblsOverMax val="0"/>
  </c:chart>
  <c:spPr>
    <a:ln w="28575">
      <a:no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IBBS Group B</a:t>
            </a:r>
          </a:p>
        </c:rich>
      </c:tx>
      <c:overlay val="0"/>
    </c:title>
    <c:autoTitleDeleted val="0"/>
    <c:plotArea>
      <c:layout>
        <c:manualLayout>
          <c:layoutTarget val="inner"/>
          <c:xMode val="edge"/>
          <c:yMode val="edge"/>
          <c:x val="0.12576689814814815"/>
          <c:y val="0.13994313210848644"/>
          <c:w val="0.83700833333333324"/>
          <c:h val="0.6951066272965879"/>
        </c:manualLayout>
      </c:layout>
      <c:barChart>
        <c:barDir val="col"/>
        <c:grouping val="clustered"/>
        <c:varyColors val="0"/>
        <c:ser>
          <c:idx val="3"/>
          <c:order val="0"/>
          <c:tx>
            <c:strRef>
              <c:f>'comp knowledge_KP'!$J$2</c:f>
              <c:strCache>
                <c:ptCount val="1"/>
                <c:pt idx="0">
                  <c:v>2009</c:v>
                </c:pt>
              </c:strCache>
            </c:strRef>
          </c:tx>
          <c:spPr>
            <a:solidFill>
              <a:srgbClr val="F78E1E"/>
            </a:solidFill>
            <a:ln>
              <a:no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knowledge_KP'!$I$3:$I$7</c:f>
              <c:strCache>
                <c:ptCount val="5"/>
                <c:pt idx="0">
                  <c:v>PWID</c:v>
                </c:pt>
                <c:pt idx="1">
                  <c:v>MSM</c:v>
                </c:pt>
                <c:pt idx="2">
                  <c:v>Direct FSW</c:v>
                </c:pt>
                <c:pt idx="3">
                  <c:v>Indirect FSW</c:v>
                </c:pt>
                <c:pt idx="4">
                  <c:v>TG</c:v>
                </c:pt>
              </c:strCache>
            </c:strRef>
          </c:cat>
          <c:val>
            <c:numRef>
              <c:f>'comp knowledge_KP'!$J$3:$J$7</c:f>
              <c:numCache>
                <c:formatCode>General</c:formatCode>
                <c:ptCount val="5"/>
                <c:pt idx="0">
                  <c:v>31</c:v>
                </c:pt>
                <c:pt idx="2">
                  <c:v>21</c:v>
                </c:pt>
                <c:pt idx="3">
                  <c:v>21</c:v>
                </c:pt>
                <c:pt idx="4">
                  <c:v>28</c:v>
                </c:pt>
              </c:numCache>
            </c:numRef>
          </c:val>
          <c:extLst>
            <c:ext xmlns:c16="http://schemas.microsoft.com/office/drawing/2014/chart" uri="{C3380CC4-5D6E-409C-BE32-E72D297353CC}">
              <c16:uniqueId val="{00000000-A683-4C16-912C-9E886E29A673}"/>
            </c:ext>
          </c:extLst>
        </c:ser>
        <c:ser>
          <c:idx val="4"/>
          <c:order val="1"/>
          <c:tx>
            <c:strRef>
              <c:f>'comp knowledge_KP'!$K$2</c:f>
              <c:strCache>
                <c:ptCount val="1"/>
                <c:pt idx="0">
                  <c:v>2013</c:v>
                </c:pt>
              </c:strCache>
            </c:strRef>
          </c:tx>
          <c:spPr>
            <a:solidFill>
              <a:srgbClr val="E31837"/>
            </a:solidFill>
            <a:ln>
              <a:no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knowledge_KP'!$I$3:$I$7</c:f>
              <c:strCache>
                <c:ptCount val="5"/>
                <c:pt idx="0">
                  <c:v>PWID</c:v>
                </c:pt>
                <c:pt idx="1">
                  <c:v>MSM</c:v>
                </c:pt>
                <c:pt idx="2">
                  <c:v>Direct FSW</c:v>
                </c:pt>
                <c:pt idx="3">
                  <c:v>Indirect FSW</c:v>
                </c:pt>
                <c:pt idx="4">
                  <c:v>TG</c:v>
                </c:pt>
              </c:strCache>
            </c:strRef>
          </c:cat>
          <c:val>
            <c:numRef>
              <c:f>'comp knowledge_KP'!$K$3:$K$7</c:f>
              <c:numCache>
                <c:formatCode>General</c:formatCode>
                <c:ptCount val="5"/>
                <c:pt idx="0">
                  <c:v>42</c:v>
                </c:pt>
                <c:pt idx="1">
                  <c:v>74</c:v>
                </c:pt>
                <c:pt idx="2">
                  <c:v>20</c:v>
                </c:pt>
                <c:pt idx="3">
                  <c:v>16</c:v>
                </c:pt>
                <c:pt idx="4">
                  <c:v>24</c:v>
                </c:pt>
              </c:numCache>
            </c:numRef>
          </c:val>
          <c:extLst>
            <c:ext xmlns:c16="http://schemas.microsoft.com/office/drawing/2014/chart" uri="{C3380CC4-5D6E-409C-BE32-E72D297353CC}">
              <c16:uniqueId val="{00000001-A683-4C16-912C-9E886E29A673}"/>
            </c:ext>
          </c:extLst>
        </c:ser>
        <c:dLbls>
          <c:showLegendKey val="0"/>
          <c:showVal val="0"/>
          <c:showCatName val="0"/>
          <c:showSerName val="0"/>
          <c:showPercent val="0"/>
          <c:showBubbleSize val="0"/>
        </c:dLbls>
        <c:gapWidth val="140"/>
        <c:overlap val="-10"/>
        <c:axId val="226310400"/>
        <c:axId val="175849472"/>
      </c:barChart>
      <c:catAx>
        <c:axId val="226310400"/>
        <c:scaling>
          <c:orientation val="minMax"/>
        </c:scaling>
        <c:delete val="0"/>
        <c:axPos val="b"/>
        <c:numFmt formatCode="General" sourceLinked="1"/>
        <c:majorTickMark val="out"/>
        <c:minorTickMark val="none"/>
        <c:tickLblPos val="nextTo"/>
        <c:crossAx val="175849472"/>
        <c:crosses val="autoZero"/>
        <c:auto val="1"/>
        <c:lblAlgn val="ctr"/>
        <c:lblOffset val="100"/>
        <c:noMultiLvlLbl val="0"/>
      </c:catAx>
      <c:valAx>
        <c:axId val="175849472"/>
        <c:scaling>
          <c:orientation val="minMax"/>
          <c:max val="100"/>
          <c:min val="0"/>
        </c:scaling>
        <c:delete val="0"/>
        <c:axPos val="l"/>
        <c:majorGridlines>
          <c:spPr>
            <a:ln>
              <a:solidFill>
                <a:schemeClr val="bg1">
                  <a:lumMod val="95000"/>
                </a:schemeClr>
              </a:solidFill>
              <a:prstDash val="dash"/>
            </a:ln>
          </c:spPr>
        </c:majorGridlines>
        <c:title>
          <c:tx>
            <c:rich>
              <a:bodyPr rot="0" vert="horz"/>
              <a:lstStyle/>
              <a:p>
                <a:pPr>
                  <a:defRPr/>
                </a:pPr>
                <a:r>
                  <a:rPr lang="en-US"/>
                  <a:t>%</a:t>
                </a:r>
              </a:p>
            </c:rich>
          </c:tx>
          <c:layout>
            <c:manualLayout>
              <c:xMode val="edge"/>
              <c:yMode val="edge"/>
              <c:x val="9.2929372464805537E-2"/>
              <c:y val="0.10104385389326334"/>
            </c:manualLayout>
          </c:layout>
          <c:overlay val="0"/>
        </c:title>
        <c:numFmt formatCode="General" sourceLinked="1"/>
        <c:majorTickMark val="out"/>
        <c:minorTickMark val="none"/>
        <c:tickLblPos val="nextTo"/>
        <c:crossAx val="226310400"/>
        <c:crosses val="autoZero"/>
        <c:crossBetween val="between"/>
        <c:majorUnit val="20"/>
      </c:valAx>
    </c:plotArea>
    <c:legend>
      <c:legendPos val="t"/>
      <c:layout>
        <c:manualLayout>
          <c:xMode val="edge"/>
          <c:yMode val="edge"/>
          <c:x val="0.34048726851851852"/>
          <c:y val="0.11916666666666667"/>
          <c:w val="0.34548379629629627"/>
          <c:h val="0.10931813210848644"/>
        </c:manualLayout>
      </c:layout>
      <c:overlay val="0"/>
    </c:legend>
    <c:plotVisOnly val="1"/>
    <c:dispBlanksAs val="gap"/>
    <c:showDLblsOverMax val="0"/>
  </c:chart>
  <c:spPr>
    <a:ln w="12700">
      <a:solidFill>
        <a:srgbClr val="F78E1E"/>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IBBS Group A</a:t>
            </a:r>
          </a:p>
        </c:rich>
      </c:tx>
      <c:overlay val="0"/>
    </c:title>
    <c:autoTitleDeleted val="0"/>
    <c:plotArea>
      <c:layout>
        <c:manualLayout>
          <c:layoutTarget val="inner"/>
          <c:xMode val="edge"/>
          <c:yMode val="edge"/>
          <c:x val="0.11571059765070348"/>
          <c:y val="0.13994313210848644"/>
          <c:w val="0.85423475754055345"/>
          <c:h val="0.69793853893263347"/>
        </c:manualLayout>
      </c:layout>
      <c:barChart>
        <c:barDir val="col"/>
        <c:grouping val="clustered"/>
        <c:varyColors val="0"/>
        <c:ser>
          <c:idx val="2"/>
          <c:order val="0"/>
          <c:tx>
            <c:strRef>
              <c:f>'comprehensive knowledge'!$C$5</c:f>
              <c:strCache>
                <c:ptCount val="1"/>
                <c:pt idx="0">
                  <c:v>2007</c:v>
                </c:pt>
              </c:strCache>
            </c:strRef>
          </c:tx>
          <c:spPr>
            <a:solidFill>
              <a:srgbClr val="F78E1E"/>
            </a:solidFill>
            <a:ln w="38100">
              <a:noFill/>
            </a:ln>
          </c:spPr>
          <c:invertIfNegative val="0"/>
          <c:dLbls>
            <c:spPr>
              <a:noFill/>
              <a:ln>
                <a:noFill/>
              </a:ln>
              <a:effectLst/>
            </c:spPr>
            <c:txPr>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'comprehensive knowledge'!$B$6:$B$10</c:f>
              <c:strCache>
                <c:ptCount val="5"/>
                <c:pt idx="0">
                  <c:v>Direct 
FSW</c:v>
                </c:pt>
                <c:pt idx="1">
                  <c:v>Indirect 
FSW</c:v>
                </c:pt>
                <c:pt idx="2">
                  <c:v>MSM</c:v>
                </c:pt>
                <c:pt idx="3">
                  <c:v>PWID</c:v>
                </c:pt>
                <c:pt idx="4">
                  <c:v>TG</c:v>
                </c:pt>
              </c:strCache>
            </c:strRef>
          </c:cat>
          <c:val>
            <c:numRef>
              <c:f>'comprehensive knowledge'!$C$6:$C$10</c:f>
              <c:numCache>
                <c:formatCode>0</c:formatCode>
                <c:ptCount val="5"/>
                <c:pt idx="0">
                  <c:v>23.38</c:v>
                </c:pt>
                <c:pt idx="1">
                  <c:v>26.31</c:v>
                </c:pt>
                <c:pt idx="2">
                  <c:v>40.520000000000003</c:v>
                </c:pt>
                <c:pt idx="3">
                  <c:v>58.62</c:v>
                </c:pt>
                <c:pt idx="4">
                  <c:v>35.22</c:v>
                </c:pt>
              </c:numCache>
            </c:numRef>
          </c:val>
          <c:extLst>
            <c:ext xmlns:c16="http://schemas.microsoft.com/office/drawing/2014/chart" uri="{C3380CC4-5D6E-409C-BE32-E72D297353CC}">
              <c16:uniqueId val="{00000000-DA7F-4D78-917E-720A21E4C2B4}"/>
            </c:ext>
          </c:extLst>
        </c:ser>
        <c:ser>
          <c:idx val="0"/>
          <c:order val="1"/>
          <c:tx>
            <c:strRef>
              <c:f>'comprehensive knowledge'!$D$5</c:f>
              <c:strCache>
                <c:ptCount val="1"/>
                <c:pt idx="0">
                  <c:v>2011</c:v>
                </c:pt>
              </c:strCache>
            </c:strRef>
          </c:tx>
          <c:spPr>
            <a:solidFill>
              <a:srgbClr val="CDC884"/>
            </a:solidFill>
            <a:ln w="38100">
              <a:noFill/>
            </a:ln>
          </c:spPr>
          <c:invertIfNegative val="0"/>
          <c:dLbls>
            <c:spPr>
              <a:noFill/>
              <a:ln>
                <a:noFill/>
              </a:ln>
              <a:effectLst/>
            </c:spPr>
            <c:txPr>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'comprehensive knowledge'!$B$6:$B$10</c:f>
              <c:strCache>
                <c:ptCount val="5"/>
                <c:pt idx="0">
                  <c:v>Direct 
FSW</c:v>
                </c:pt>
                <c:pt idx="1">
                  <c:v>Indirect 
FSW</c:v>
                </c:pt>
                <c:pt idx="2">
                  <c:v>MSM</c:v>
                </c:pt>
                <c:pt idx="3">
                  <c:v>PWID</c:v>
                </c:pt>
                <c:pt idx="4">
                  <c:v>TG</c:v>
                </c:pt>
              </c:strCache>
            </c:strRef>
          </c:cat>
          <c:val>
            <c:numRef>
              <c:f>'comprehensive knowledge'!$D$6:$D$10</c:f>
              <c:numCache>
                <c:formatCode>0</c:formatCode>
                <c:ptCount val="5"/>
                <c:pt idx="0">
                  <c:v>15.4</c:v>
                </c:pt>
                <c:pt idx="1">
                  <c:v>16.260000000000002</c:v>
                </c:pt>
                <c:pt idx="2">
                  <c:v>25.5</c:v>
                </c:pt>
                <c:pt idx="3">
                  <c:v>43.87</c:v>
                </c:pt>
                <c:pt idx="4">
                  <c:v>34.06</c:v>
                </c:pt>
              </c:numCache>
            </c:numRef>
          </c:val>
          <c:extLst>
            <c:ext xmlns:c16="http://schemas.microsoft.com/office/drawing/2014/chart" uri="{C3380CC4-5D6E-409C-BE32-E72D297353CC}">
              <c16:uniqueId val="{00000001-DA7F-4D78-917E-720A21E4C2B4}"/>
            </c:ext>
          </c:extLst>
        </c:ser>
        <c:ser>
          <c:idx val="1"/>
          <c:order val="2"/>
          <c:tx>
            <c:strRef>
              <c:f>'comprehensive knowledge'!$E$5</c:f>
              <c:strCache>
                <c:ptCount val="1"/>
                <c:pt idx="0">
                  <c:v>2015</c:v>
                </c:pt>
              </c:strCache>
            </c:strRef>
          </c:tx>
          <c:spPr>
            <a:solidFill>
              <a:srgbClr val="00A99A"/>
            </a:solidFill>
          </c:spPr>
          <c:invertIfNegative val="0"/>
          <c:dLbls>
            <c:spPr>
              <a:noFill/>
              <a:ln>
                <a:noFill/>
              </a:ln>
              <a:effectLst/>
            </c:spPr>
            <c:txPr>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'comprehensive knowledge'!$B$6:$B$10</c:f>
              <c:strCache>
                <c:ptCount val="5"/>
                <c:pt idx="0">
                  <c:v>Direct 
FSW</c:v>
                </c:pt>
                <c:pt idx="1">
                  <c:v>Indirect 
FSW</c:v>
                </c:pt>
                <c:pt idx="2">
                  <c:v>MSM</c:v>
                </c:pt>
                <c:pt idx="3">
                  <c:v>PWID</c:v>
                </c:pt>
                <c:pt idx="4">
                  <c:v>TG</c:v>
                </c:pt>
              </c:strCache>
            </c:strRef>
          </c:cat>
          <c:val>
            <c:numRef>
              <c:f>'comprehensive knowledge'!$E$6:$E$10</c:f>
              <c:numCache>
                <c:formatCode>0</c:formatCode>
                <c:ptCount val="5"/>
                <c:pt idx="0">
                  <c:v>19.71</c:v>
                </c:pt>
                <c:pt idx="1">
                  <c:v>15.73</c:v>
                </c:pt>
                <c:pt idx="2">
                  <c:v>65.58</c:v>
                </c:pt>
                <c:pt idx="3">
                  <c:v>48.3</c:v>
                </c:pt>
                <c:pt idx="4">
                  <c:v>34.799999999999997</c:v>
                </c:pt>
              </c:numCache>
            </c:numRef>
          </c:val>
          <c:extLst>
            <c:ext xmlns:c16="http://schemas.microsoft.com/office/drawing/2014/chart" uri="{C3380CC4-5D6E-409C-BE32-E72D297353CC}">
              <c16:uniqueId val="{00000002-DA7F-4D78-917E-720A21E4C2B4}"/>
            </c:ext>
          </c:extLst>
        </c:ser>
        <c:dLbls>
          <c:showLegendKey val="0"/>
          <c:showVal val="0"/>
          <c:showCatName val="0"/>
          <c:showSerName val="0"/>
          <c:showPercent val="0"/>
          <c:showBubbleSize val="0"/>
        </c:dLbls>
        <c:gapWidth val="70"/>
        <c:overlap val="-10"/>
        <c:axId val="199602560"/>
        <c:axId val="199604096"/>
      </c:barChart>
      <c:catAx>
        <c:axId val="199602560"/>
        <c:scaling>
          <c:orientation val="minMax"/>
        </c:scaling>
        <c:delete val="0"/>
        <c:axPos val="b"/>
        <c:numFmt formatCode="General" sourceLinked="1"/>
        <c:majorTickMark val="none"/>
        <c:minorTickMark val="none"/>
        <c:tickLblPos val="nextTo"/>
        <c:crossAx val="199604096"/>
        <c:crosses val="autoZero"/>
        <c:auto val="1"/>
        <c:lblAlgn val="ctr"/>
        <c:lblOffset val="100"/>
        <c:noMultiLvlLbl val="0"/>
      </c:catAx>
      <c:valAx>
        <c:axId val="199604096"/>
        <c:scaling>
          <c:orientation val="minMax"/>
          <c:max val="100"/>
          <c:min val="0"/>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8.3169398907103828E-2"/>
              <c:y val="0.10595226377952756"/>
            </c:manualLayout>
          </c:layout>
          <c:overlay val="0"/>
        </c:title>
        <c:numFmt formatCode="0" sourceLinked="0"/>
        <c:majorTickMark val="none"/>
        <c:minorTickMark val="none"/>
        <c:tickLblPos val="nextTo"/>
        <c:crossAx val="199602560"/>
        <c:crosses val="autoZero"/>
        <c:crossBetween val="between"/>
        <c:majorUnit val="20"/>
      </c:valAx>
    </c:plotArea>
    <c:legend>
      <c:legendPos val="t"/>
      <c:layout>
        <c:manualLayout>
          <c:xMode val="edge"/>
          <c:yMode val="edge"/>
          <c:x val="0.26073078703703706"/>
          <c:y val="0.11916666666666667"/>
          <c:w val="0.47853819444444445"/>
          <c:h val="0.10931813210848644"/>
        </c:manualLayout>
      </c:layout>
      <c:overlay val="0"/>
    </c:legend>
    <c:plotVisOnly val="1"/>
    <c:dispBlanksAs val="span"/>
    <c:showDLblsOverMax val="0"/>
  </c:chart>
  <c:spPr>
    <a:ln w="12700">
      <a:solidFill>
        <a:srgbClr val="F78E1E"/>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Comprehensive</a:t>
            </a:r>
            <a:r>
              <a:rPr lang="en-US" baseline="0" dirty="0"/>
              <a:t> knowledge of HIV among adults</a:t>
            </a:r>
            <a:endParaRPr lang="en-US" dirty="0"/>
          </a:p>
        </c:rich>
      </c:tx>
      <c:overlay val="0"/>
    </c:title>
    <c:autoTitleDeleted val="0"/>
    <c:plotArea>
      <c:layout>
        <c:manualLayout>
          <c:layoutTarget val="inner"/>
          <c:xMode val="edge"/>
          <c:yMode val="edge"/>
          <c:x val="0.14255110163729068"/>
          <c:y val="0.19974622679310805"/>
          <c:w val="0.8309140500744856"/>
          <c:h val="0.50252563761438451"/>
        </c:manualLayout>
      </c:layout>
      <c:barChart>
        <c:barDir val="col"/>
        <c:grouping val="clustered"/>
        <c:varyColors val="0"/>
        <c:ser>
          <c:idx val="0"/>
          <c:order val="0"/>
          <c:tx>
            <c:strRef>
              <c:f>'comp know_gen ppln'!$C$2</c:f>
              <c:strCache>
                <c:ptCount val="1"/>
                <c:pt idx="0">
                  <c:v>Male (15-54 yr)</c:v>
                </c:pt>
              </c:strCache>
            </c:strRef>
          </c:tx>
          <c:spPr>
            <a:solidFill>
              <a:srgbClr val="00AEEF"/>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'comp know_gen ppln'!$A$3:$B$5</c:f>
              <c:multiLvlStrCache>
                <c:ptCount val="3"/>
                <c:lvl>
                  <c:pt idx="0">
                    <c:v>Total</c:v>
                  </c:pt>
                  <c:pt idx="1">
                    <c:v>Urban</c:v>
                  </c:pt>
                  <c:pt idx="2">
                    <c:v>Rural</c:v>
                  </c:pt>
                </c:lvl>
                <c:lvl>
                  <c:pt idx="1">
                    <c:v>Residence</c:v>
                  </c:pt>
                </c:lvl>
              </c:multiLvlStrCache>
            </c:multiLvlStrRef>
          </c:cat>
          <c:val>
            <c:numRef>
              <c:f>'comp know_gen ppln'!$C$3:$C$5</c:f>
              <c:numCache>
                <c:formatCode>General</c:formatCode>
                <c:ptCount val="3"/>
                <c:pt idx="0">
                  <c:v>12.3</c:v>
                </c:pt>
                <c:pt idx="1">
                  <c:v>16</c:v>
                </c:pt>
                <c:pt idx="2">
                  <c:v>8.3000000000000007</c:v>
                </c:pt>
              </c:numCache>
            </c:numRef>
          </c:val>
          <c:extLst>
            <c:ext xmlns:c16="http://schemas.microsoft.com/office/drawing/2014/chart" uri="{C3380CC4-5D6E-409C-BE32-E72D297353CC}">
              <c16:uniqueId val="{00000000-C505-4668-8190-A871B404BD78}"/>
            </c:ext>
          </c:extLst>
        </c:ser>
        <c:ser>
          <c:idx val="1"/>
          <c:order val="1"/>
          <c:tx>
            <c:strRef>
              <c:f>'comp know_gen ppln'!$D$2</c:f>
              <c:strCache>
                <c:ptCount val="1"/>
                <c:pt idx="0">
                  <c:v>Female (15-49 yr)</c:v>
                </c:pt>
              </c:strCache>
            </c:strRef>
          </c:tx>
          <c:spPr>
            <a:solidFill>
              <a:srgbClr val="EC008C"/>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'comp know_gen ppln'!$A$3:$B$5</c:f>
              <c:multiLvlStrCache>
                <c:ptCount val="3"/>
                <c:lvl>
                  <c:pt idx="0">
                    <c:v>Total</c:v>
                  </c:pt>
                  <c:pt idx="1">
                    <c:v>Urban</c:v>
                  </c:pt>
                  <c:pt idx="2">
                    <c:v>Rural</c:v>
                  </c:pt>
                </c:lvl>
                <c:lvl>
                  <c:pt idx="1">
                    <c:v>Residence</c:v>
                  </c:pt>
                </c:lvl>
              </c:multiLvlStrCache>
            </c:multiLvlStrRef>
          </c:cat>
          <c:val>
            <c:numRef>
              <c:f>'comp know_gen ppln'!$D$3:$D$5</c:f>
              <c:numCache>
                <c:formatCode>General</c:formatCode>
                <c:ptCount val="3"/>
                <c:pt idx="0">
                  <c:v>11.4</c:v>
                </c:pt>
                <c:pt idx="1">
                  <c:v>15.3</c:v>
                </c:pt>
                <c:pt idx="2">
                  <c:v>7.3</c:v>
                </c:pt>
              </c:numCache>
            </c:numRef>
          </c:val>
          <c:extLst>
            <c:ext xmlns:c16="http://schemas.microsoft.com/office/drawing/2014/chart" uri="{C3380CC4-5D6E-409C-BE32-E72D297353CC}">
              <c16:uniqueId val="{00000001-C505-4668-8190-A871B404BD78}"/>
            </c:ext>
          </c:extLst>
        </c:ser>
        <c:dLbls>
          <c:showLegendKey val="0"/>
          <c:showVal val="0"/>
          <c:showCatName val="0"/>
          <c:showSerName val="0"/>
          <c:showPercent val="0"/>
          <c:showBubbleSize val="0"/>
        </c:dLbls>
        <c:gapWidth val="150"/>
        <c:axId val="43766912"/>
        <c:axId val="43768448"/>
      </c:barChart>
      <c:catAx>
        <c:axId val="43766912"/>
        <c:scaling>
          <c:orientation val="minMax"/>
        </c:scaling>
        <c:delete val="0"/>
        <c:axPos val="b"/>
        <c:numFmt formatCode="General" sourceLinked="0"/>
        <c:majorTickMark val="out"/>
        <c:minorTickMark val="none"/>
        <c:tickLblPos val="nextTo"/>
        <c:crossAx val="43768448"/>
        <c:crosses val="autoZero"/>
        <c:auto val="1"/>
        <c:lblAlgn val="ctr"/>
        <c:lblOffset val="100"/>
        <c:noMultiLvlLbl val="0"/>
      </c:catAx>
      <c:valAx>
        <c:axId val="43768448"/>
        <c:scaling>
          <c:orientation val="minMax"/>
          <c:max val="100"/>
          <c:min val="0"/>
        </c:scaling>
        <c:delete val="0"/>
        <c:axPos val="l"/>
        <c:majorGridlines>
          <c:spPr>
            <a:ln>
              <a:solidFill>
                <a:schemeClr val="bg1">
                  <a:lumMod val="95000"/>
                </a:schemeClr>
              </a:solidFill>
              <a:prstDash val="dash"/>
            </a:ln>
          </c:spPr>
        </c:majorGridlines>
        <c:title>
          <c:tx>
            <c:rich>
              <a:bodyPr rot="0" vert="horz"/>
              <a:lstStyle/>
              <a:p>
                <a:pPr>
                  <a:defRPr/>
                </a:pPr>
                <a:r>
                  <a:rPr lang="en-US"/>
                  <a:t>%</a:t>
                </a:r>
              </a:p>
            </c:rich>
          </c:tx>
          <c:layout>
            <c:manualLayout>
              <c:xMode val="edge"/>
              <c:yMode val="edge"/>
              <c:x val="0.10613939315289482"/>
              <c:y val="0.15866898950306516"/>
            </c:manualLayout>
          </c:layout>
          <c:overlay val="0"/>
        </c:title>
        <c:numFmt formatCode="General" sourceLinked="1"/>
        <c:majorTickMark val="out"/>
        <c:minorTickMark val="none"/>
        <c:tickLblPos val="nextTo"/>
        <c:crossAx val="43766912"/>
        <c:crosses val="autoZero"/>
        <c:crossBetween val="between"/>
        <c:majorUnit val="20"/>
      </c:valAx>
    </c:plotArea>
    <c:legend>
      <c:legendPos val="b"/>
      <c:overlay val="0"/>
    </c:legend>
    <c:plotVisOnly val="1"/>
    <c:dispBlanksAs val="gap"/>
    <c:showDLblsOverMax val="0"/>
  </c:chart>
  <c:spPr>
    <a:ln w="12700">
      <a:solidFill>
        <a:srgbClr val="E31837"/>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Comprehensive HIV knowledge among young people (15-24 </a:t>
            </a:r>
            <a:r>
              <a:rPr lang="en-US" dirty="0" err="1"/>
              <a:t>yr</a:t>
            </a:r>
            <a:r>
              <a:rPr lang="en-US" dirty="0"/>
              <a:t>)</a:t>
            </a:r>
          </a:p>
        </c:rich>
      </c:tx>
      <c:overlay val="0"/>
    </c:title>
    <c:autoTitleDeleted val="0"/>
    <c:plotArea>
      <c:layout>
        <c:manualLayout>
          <c:layoutTarget val="inner"/>
          <c:xMode val="edge"/>
          <c:yMode val="edge"/>
          <c:x val="0.15139605106669854"/>
          <c:y val="0.19974622679310805"/>
          <c:w val="0.8309140500744856"/>
          <c:h val="0.51952176423385832"/>
        </c:manualLayout>
      </c:layout>
      <c:barChart>
        <c:barDir val="col"/>
        <c:grouping val="clustered"/>
        <c:varyColors val="0"/>
        <c:ser>
          <c:idx val="0"/>
          <c:order val="0"/>
          <c:tx>
            <c:strRef>
              <c:f>'comp know_gen ppln'!$B$30</c:f>
              <c:strCache>
                <c:ptCount val="1"/>
                <c:pt idx="0">
                  <c:v>Young males</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know_gen ppln'!$C$29:$E$29</c:f>
              <c:strCache>
                <c:ptCount val="3"/>
                <c:pt idx="0">
                  <c:v>15-19 yr</c:v>
                </c:pt>
                <c:pt idx="1">
                  <c:v>20-24 yr</c:v>
                </c:pt>
                <c:pt idx="2">
                  <c:v>15-24 yr</c:v>
                </c:pt>
              </c:strCache>
            </c:strRef>
          </c:cat>
          <c:val>
            <c:numRef>
              <c:f>'comp know_gen ppln'!$C$30:$E$30</c:f>
              <c:numCache>
                <c:formatCode>General</c:formatCode>
                <c:ptCount val="3"/>
                <c:pt idx="0">
                  <c:v>4</c:v>
                </c:pt>
                <c:pt idx="1">
                  <c:v>10.8</c:v>
                </c:pt>
                <c:pt idx="2">
                  <c:v>10.3</c:v>
                </c:pt>
              </c:numCache>
            </c:numRef>
          </c:val>
          <c:extLst>
            <c:ext xmlns:c16="http://schemas.microsoft.com/office/drawing/2014/chart" uri="{C3380CC4-5D6E-409C-BE32-E72D297353CC}">
              <c16:uniqueId val="{00000000-A320-4FF7-BAF4-6FE7A175AD18}"/>
            </c:ext>
          </c:extLst>
        </c:ser>
        <c:ser>
          <c:idx val="1"/>
          <c:order val="1"/>
          <c:tx>
            <c:strRef>
              <c:f>'comp know_gen ppln'!$B$31</c:f>
              <c:strCache>
                <c:ptCount val="1"/>
                <c:pt idx="0">
                  <c:v>Young females</c:v>
                </c:pt>
              </c:strCache>
            </c:strRef>
          </c:tx>
          <c:spPr>
            <a:solidFill>
              <a:srgbClr val="88C540"/>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know_gen ppln'!$C$29:$E$29</c:f>
              <c:strCache>
                <c:ptCount val="3"/>
                <c:pt idx="0">
                  <c:v>15-19 yr</c:v>
                </c:pt>
                <c:pt idx="1">
                  <c:v>20-24 yr</c:v>
                </c:pt>
                <c:pt idx="2">
                  <c:v>15-24 yr</c:v>
                </c:pt>
              </c:strCache>
            </c:strRef>
          </c:cat>
          <c:val>
            <c:numRef>
              <c:f>'comp know_gen ppln'!$C$31:$E$31</c:f>
              <c:numCache>
                <c:formatCode>General</c:formatCode>
                <c:ptCount val="3"/>
                <c:pt idx="0">
                  <c:v>9.4</c:v>
                </c:pt>
                <c:pt idx="1">
                  <c:v>13.6</c:v>
                </c:pt>
                <c:pt idx="2">
                  <c:v>11.4</c:v>
                </c:pt>
              </c:numCache>
            </c:numRef>
          </c:val>
          <c:extLst>
            <c:ext xmlns:c16="http://schemas.microsoft.com/office/drawing/2014/chart" uri="{C3380CC4-5D6E-409C-BE32-E72D297353CC}">
              <c16:uniqueId val="{00000001-A320-4FF7-BAF4-6FE7A175AD18}"/>
            </c:ext>
          </c:extLst>
        </c:ser>
        <c:dLbls>
          <c:showLegendKey val="0"/>
          <c:showVal val="0"/>
          <c:showCatName val="0"/>
          <c:showSerName val="0"/>
          <c:showPercent val="0"/>
          <c:showBubbleSize val="0"/>
        </c:dLbls>
        <c:gapWidth val="150"/>
        <c:axId val="44713472"/>
        <c:axId val="44715008"/>
      </c:barChart>
      <c:catAx>
        <c:axId val="44713472"/>
        <c:scaling>
          <c:orientation val="minMax"/>
        </c:scaling>
        <c:delete val="0"/>
        <c:axPos val="b"/>
        <c:numFmt formatCode="General" sourceLinked="0"/>
        <c:majorTickMark val="out"/>
        <c:minorTickMark val="none"/>
        <c:tickLblPos val="nextTo"/>
        <c:crossAx val="44715008"/>
        <c:crosses val="autoZero"/>
        <c:auto val="1"/>
        <c:lblAlgn val="ctr"/>
        <c:lblOffset val="100"/>
        <c:noMultiLvlLbl val="0"/>
      </c:catAx>
      <c:valAx>
        <c:axId val="44715008"/>
        <c:scaling>
          <c:orientation val="minMax"/>
          <c:max val="100"/>
          <c:min val="0"/>
        </c:scaling>
        <c:delete val="0"/>
        <c:axPos val="l"/>
        <c:majorGridlines>
          <c:spPr>
            <a:ln>
              <a:solidFill>
                <a:schemeClr val="bg1">
                  <a:lumMod val="95000"/>
                </a:schemeClr>
              </a:solidFill>
              <a:prstDash val="dash"/>
            </a:ln>
          </c:spPr>
        </c:majorGridlines>
        <c:title>
          <c:tx>
            <c:rich>
              <a:bodyPr rot="0" vert="horz"/>
              <a:lstStyle/>
              <a:p>
                <a:pPr>
                  <a:defRPr/>
                </a:pPr>
                <a:r>
                  <a:rPr lang="en-US"/>
                  <a:t>%</a:t>
                </a:r>
              </a:p>
            </c:rich>
          </c:tx>
          <c:layout>
            <c:manualLayout>
              <c:xMode val="edge"/>
              <c:yMode val="edge"/>
              <c:x val="0.11498434258230272"/>
              <c:y val="0.16048867906470954"/>
            </c:manualLayout>
          </c:layout>
          <c:overlay val="0"/>
        </c:title>
        <c:numFmt formatCode="General" sourceLinked="1"/>
        <c:majorTickMark val="out"/>
        <c:minorTickMark val="none"/>
        <c:tickLblPos val="nextTo"/>
        <c:crossAx val="44713472"/>
        <c:crosses val="autoZero"/>
        <c:crossBetween val="between"/>
        <c:majorUnit val="20"/>
      </c:valAx>
    </c:plotArea>
    <c:legend>
      <c:legendPos val="b"/>
      <c:overlay val="0"/>
    </c:legend>
    <c:plotVisOnly val="1"/>
    <c:dispBlanksAs val="gap"/>
    <c:showDLblsOverMax val="0"/>
  </c:chart>
  <c:spPr>
    <a:ln w="12700">
      <a:solidFill>
        <a:srgbClr val="E31837"/>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3218526570048309"/>
          <c:y val="0.17533481766053211"/>
          <c:w val="0.53266618357487927"/>
          <c:h val="0.65309152896955347"/>
        </c:manualLayout>
      </c:layout>
      <c:doughnutChart>
        <c:varyColors val="1"/>
        <c:ser>
          <c:idx val="0"/>
          <c:order val="0"/>
          <c:spPr>
            <a:ln w="22225">
              <a:solidFill>
                <a:sysClr val="window" lastClr="FFFFFF"/>
              </a:solidFill>
            </a:ln>
          </c:spPr>
          <c:dPt>
            <c:idx val="0"/>
            <c:bubble3D val="0"/>
            <c:spPr>
              <a:solidFill>
                <a:srgbClr val="FF7C80"/>
              </a:solidFill>
              <a:ln w="22225">
                <a:solidFill>
                  <a:sysClr val="window" lastClr="FFFFFF"/>
                </a:solidFill>
              </a:ln>
            </c:spPr>
            <c:extLst>
              <c:ext xmlns:c16="http://schemas.microsoft.com/office/drawing/2014/chart" uri="{C3380CC4-5D6E-409C-BE32-E72D297353CC}">
                <c16:uniqueId val="{00000001-90F1-4F35-A1EE-41D269144739}"/>
              </c:ext>
            </c:extLst>
          </c:dPt>
          <c:dPt>
            <c:idx val="1"/>
            <c:bubble3D val="0"/>
            <c:spPr>
              <a:solidFill>
                <a:srgbClr val="33CCCC"/>
              </a:solidFill>
              <a:ln w="22225">
                <a:solidFill>
                  <a:sysClr val="window" lastClr="FFFFFF"/>
                </a:solidFill>
              </a:ln>
            </c:spPr>
            <c:extLst>
              <c:ext xmlns:c16="http://schemas.microsoft.com/office/drawing/2014/chart" uri="{C3380CC4-5D6E-409C-BE32-E72D297353CC}">
                <c16:uniqueId val="{00000003-90F1-4F35-A1EE-41D269144739}"/>
              </c:ext>
            </c:extLst>
          </c:dPt>
          <c:cat>
            <c:strRef>
              <c:f>IDN!$Q$108:$R$108</c:f>
              <c:strCache>
                <c:ptCount val="2"/>
                <c:pt idx="0">
                  <c:v>International funding</c:v>
                </c:pt>
                <c:pt idx="1">
                  <c:v>Domestic funding</c:v>
                </c:pt>
              </c:strCache>
            </c:strRef>
          </c:cat>
          <c:val>
            <c:numRef>
              <c:f>IDN!$Q$109:$R$109</c:f>
              <c:numCache>
                <c:formatCode>_-* #,##0_-;\-* #,##0_-;_-* "-"??_-;_-@_-</c:formatCode>
                <c:ptCount val="2"/>
                <c:pt idx="0">
                  <c:v>34284251.759999998</c:v>
                </c:pt>
                <c:pt idx="1">
                  <c:v>84817860.030000001</c:v>
                </c:pt>
              </c:numCache>
            </c:numRef>
          </c:val>
          <c:extLst>
            <c:ext xmlns:c16="http://schemas.microsoft.com/office/drawing/2014/chart" uri="{C3380CC4-5D6E-409C-BE32-E72D297353CC}">
              <c16:uniqueId val="{00000004-7512-4FD4-A852-A2FE661ADF53}"/>
            </c:ext>
          </c:extLst>
        </c:ser>
        <c:dLbls>
          <c:showLegendKey val="0"/>
          <c:showVal val="0"/>
          <c:showCatName val="0"/>
          <c:showSerName val="0"/>
          <c:showPercent val="0"/>
          <c:showBubbleSize val="0"/>
          <c:showLeaderLines val="1"/>
        </c:dLbls>
        <c:firstSliceAng val="175"/>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560816974292369"/>
          <c:h val="0.85830569020603786"/>
        </c:manualLayout>
      </c:layout>
      <c:barChart>
        <c:barDir val="bar"/>
        <c:grouping val="clustered"/>
        <c:varyColors val="0"/>
        <c:ser>
          <c:idx val="0"/>
          <c:order val="0"/>
          <c:spPr>
            <a:solidFill>
              <a:srgbClr val="33CCCC"/>
            </a:solidFill>
          </c:spPr>
          <c:invertIfNegative val="0"/>
          <c:dLbls>
            <c:spPr>
              <a:noFill/>
              <a:ln>
                <a:noFill/>
              </a:ln>
              <a:effectLst/>
            </c:spPr>
            <c:txPr>
              <a:bodyPr wrap="square" lIns="38100" tIns="19050" rIns="38100" bIns="19050" anchor="ctr">
                <a:spAutoFit/>
              </a:bodyPr>
              <a:lstStyle/>
              <a:p>
                <a:pPr>
                  <a:defRPr>
                    <a:solidFill>
                      <a:srgbClr val="008E8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IDN!$W$38:$W$40</c:f>
              <c:strCache>
                <c:ptCount val="3"/>
                <c:pt idx="0">
                  <c:v>National</c:v>
                </c:pt>
                <c:pt idx="1">
                  <c:v>Jayapura City</c:v>
                </c:pt>
                <c:pt idx="2">
                  <c:v>Gianyar</c:v>
                </c:pt>
              </c:strCache>
            </c:strRef>
          </c:cat>
          <c:val>
            <c:numRef>
              <c:f>IDN!$X$38:$X$40</c:f>
              <c:numCache>
                <c:formatCode>General</c:formatCode>
                <c:ptCount val="3"/>
                <c:pt idx="0">
                  <c:v>2.1</c:v>
                </c:pt>
                <c:pt idx="1">
                  <c:v>6.1</c:v>
                </c:pt>
                <c:pt idx="2">
                  <c:v>5.0999999999999996</c:v>
                </c:pt>
              </c:numCache>
            </c:numRef>
          </c:val>
          <c:extLst>
            <c:ext xmlns:c16="http://schemas.microsoft.com/office/drawing/2014/chart" uri="{C3380CC4-5D6E-409C-BE32-E72D297353CC}">
              <c16:uniqueId val="{00000000-038C-439E-895F-6BDBC7C6CF39}"/>
            </c:ext>
          </c:extLst>
        </c:ser>
        <c:dLbls>
          <c:showLegendKey val="0"/>
          <c:showVal val="0"/>
          <c:showCatName val="0"/>
          <c:showSerName val="0"/>
          <c:showPercent val="0"/>
          <c:showBubbleSize val="0"/>
        </c:dLbls>
        <c:gapWidth val="25"/>
        <c:axId val="204907648"/>
        <c:axId val="204909184"/>
      </c:barChart>
      <c:catAx>
        <c:axId val="20490764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909184"/>
        <c:crosses val="autoZero"/>
        <c:auto val="1"/>
        <c:lblAlgn val="ctr"/>
        <c:lblOffset val="800"/>
        <c:noMultiLvlLbl val="0"/>
      </c:catAx>
      <c:valAx>
        <c:axId val="204909184"/>
        <c:scaling>
          <c:orientation val="minMax"/>
          <c:max val="55"/>
          <c:min val="0"/>
        </c:scaling>
        <c:delete val="1"/>
        <c:axPos val="t"/>
        <c:numFmt formatCode="General" sourceLinked="1"/>
        <c:majorTickMark val="out"/>
        <c:minorTickMark val="none"/>
        <c:tickLblPos val="nextTo"/>
        <c:crossAx val="204907648"/>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6599275362318839E-2"/>
          <c:y val="0.19084691878303944"/>
          <c:w val="0.52227538383477723"/>
          <c:h val="0.6436276053728579"/>
        </c:manualLayout>
      </c:layout>
      <c:doughnutChart>
        <c:varyColors val="1"/>
        <c:ser>
          <c:idx val="0"/>
          <c:order val="0"/>
          <c:spPr>
            <a:solidFill>
              <a:sysClr val="window" lastClr="FFFFFF">
                <a:lumMod val="65000"/>
              </a:sysClr>
            </a:solidFill>
            <a:ln w="22225">
              <a:solidFill>
                <a:sysClr val="window" lastClr="FFFFFF"/>
              </a:solidFill>
            </a:ln>
          </c:spPr>
          <c:dPt>
            <c:idx val="0"/>
            <c:bubble3D val="0"/>
            <c:extLst>
              <c:ext xmlns:c16="http://schemas.microsoft.com/office/drawing/2014/chart" uri="{C3380CC4-5D6E-409C-BE32-E72D297353CC}">
                <c16:uniqueId val="{00000000-FCD3-40EB-BCAC-CF3FA518A781}"/>
              </c:ext>
            </c:extLst>
          </c:dPt>
          <c:dPt>
            <c:idx val="1"/>
            <c:bubble3D val="0"/>
            <c:extLst>
              <c:ext xmlns:c16="http://schemas.microsoft.com/office/drawing/2014/chart" uri="{C3380CC4-5D6E-409C-BE32-E72D297353CC}">
                <c16:uniqueId val="{00000001-FCD3-40EB-BCAC-CF3FA518A781}"/>
              </c:ext>
            </c:extLst>
          </c:dPt>
          <c:dPt>
            <c:idx val="2"/>
            <c:bubble3D val="0"/>
            <c:extLst>
              <c:ext xmlns:c16="http://schemas.microsoft.com/office/drawing/2014/chart" uri="{C3380CC4-5D6E-409C-BE32-E72D297353CC}">
                <c16:uniqueId val="{00000002-FCD3-40EB-BCAC-CF3FA518A781}"/>
              </c:ext>
            </c:extLst>
          </c:dPt>
          <c:dPt>
            <c:idx val="3"/>
            <c:bubble3D val="0"/>
            <c:extLst>
              <c:ext xmlns:c16="http://schemas.microsoft.com/office/drawing/2014/chart" uri="{C3380CC4-5D6E-409C-BE32-E72D297353CC}">
                <c16:uniqueId val="{00000003-FCD3-40EB-BCAC-CF3FA518A781}"/>
              </c:ext>
            </c:extLst>
          </c:dPt>
          <c:cat>
            <c:strRef>
              <c:f>IDN!$P$113:$P$116</c:f>
              <c:strCache>
                <c:ptCount val="4"/>
                <c:pt idx="0">
                  <c:v>Key population prevention</c:v>
                </c:pt>
                <c:pt idx="1">
                  <c:v>Other prevention</c:v>
                </c:pt>
                <c:pt idx="2">
                  <c:v>Care and treatment</c:v>
                </c:pt>
                <c:pt idx="3">
                  <c:v>Other AIDS expenditure</c:v>
                </c:pt>
              </c:strCache>
            </c:strRef>
          </c:cat>
          <c:val>
            <c:numRef>
              <c:f>IDN!$Q$113:$Q$116</c:f>
              <c:numCache>
                <c:formatCode>_-* #,##0_-;\-* #,##0_-;_-* "-"??_-;_-@_-</c:formatCode>
                <c:ptCount val="4"/>
                <c:pt idx="0">
                  <c:v>4747765</c:v>
                </c:pt>
                <c:pt idx="1">
                  <c:v>1164496</c:v>
                </c:pt>
                <c:pt idx="2">
                  <c:v>2376087</c:v>
                </c:pt>
                <c:pt idx="3">
                  <c:v>1705282.0199999996</c:v>
                </c:pt>
              </c:numCache>
            </c:numRef>
          </c:val>
          <c:extLst>
            <c:ext xmlns:c16="http://schemas.microsoft.com/office/drawing/2014/chart" uri="{C3380CC4-5D6E-409C-BE32-E72D297353CC}">
              <c16:uniqueId val="{00000004-AC7D-4B60-8F32-A15681FE5E9F}"/>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userShapes r:id="rId3"/>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61691720353138"/>
          <c:y val="9.8076257501880384E-2"/>
          <c:w val="0.79107182056788361"/>
          <c:h val="0.72516118851876976"/>
        </c:manualLayout>
      </c:layout>
      <c:barChart>
        <c:barDir val="col"/>
        <c:grouping val="stacked"/>
        <c:varyColors val="0"/>
        <c:ser>
          <c:idx val="0"/>
          <c:order val="0"/>
          <c:tx>
            <c:strRef>
              <c:f>Indonesia!$B$1</c:f>
              <c:strCache>
                <c:ptCount val="1"/>
                <c:pt idx="0">
                  <c:v>International funding</c:v>
                </c:pt>
              </c:strCache>
            </c:strRef>
          </c:tx>
          <c:spPr>
            <a:solidFill>
              <a:srgbClr val="00A99A"/>
            </a:solidFill>
            <a:ln w="12700">
              <a:solidFill>
                <a:srgbClr val="FFFFFF"/>
              </a:solidFill>
            </a:ln>
          </c:spPr>
          <c:invertIfNegative val="0"/>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06-4278-BC3E-6EE2CE263A79}"/>
                </c:ext>
              </c:extLst>
            </c:dLbl>
            <c:numFmt formatCode="&quot;$&quot;#,##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Indonesia!$A$2:$A$12</c:f>
              <c:numCache>
                <c:formatCode>General</c:formatCode>
                <c:ptCount val="11"/>
                <c:pt idx="0">
                  <c:v>2006</c:v>
                </c:pt>
                <c:pt idx="1">
                  <c:v>2007</c:v>
                </c:pt>
                <c:pt idx="2">
                  <c:v>2008</c:v>
                </c:pt>
                <c:pt idx="3">
                  <c:v>2009</c:v>
                </c:pt>
                <c:pt idx="4">
                  <c:v>2010</c:v>
                </c:pt>
                <c:pt idx="5">
                  <c:v>2011</c:v>
                </c:pt>
                <c:pt idx="6">
                  <c:v>2012</c:v>
                </c:pt>
                <c:pt idx="7">
                  <c:v>2015</c:v>
                </c:pt>
                <c:pt idx="8">
                  <c:v>2016</c:v>
                </c:pt>
                <c:pt idx="9">
                  <c:v>2017</c:v>
                </c:pt>
                <c:pt idx="10">
                  <c:v>2018</c:v>
                </c:pt>
              </c:numCache>
            </c:numRef>
          </c:cat>
          <c:val>
            <c:numRef>
              <c:f>Indonesia!$B$2:$B$12</c:f>
              <c:numCache>
                <c:formatCode>0</c:formatCode>
                <c:ptCount val="11"/>
                <c:pt idx="0">
                  <c:v>41538089</c:v>
                </c:pt>
                <c:pt idx="1">
                  <c:v>43258120</c:v>
                </c:pt>
                <c:pt idx="2">
                  <c:v>29718019</c:v>
                </c:pt>
                <c:pt idx="3">
                  <c:v>38966576</c:v>
                </c:pt>
                <c:pt idx="4">
                  <c:v>41224115</c:v>
                </c:pt>
                <c:pt idx="5">
                  <c:v>42815648</c:v>
                </c:pt>
                <c:pt idx="6">
                  <c:v>50150781</c:v>
                </c:pt>
                <c:pt idx="7">
                  <c:v>59234913</c:v>
                </c:pt>
                <c:pt idx="8">
                  <c:v>70425033</c:v>
                </c:pt>
                <c:pt idx="9">
                  <c:v>66974139</c:v>
                </c:pt>
                <c:pt idx="10">
                  <c:v>34284252</c:v>
                </c:pt>
              </c:numCache>
            </c:numRef>
          </c:val>
          <c:extLst>
            <c:ext xmlns:c16="http://schemas.microsoft.com/office/drawing/2014/chart" uri="{C3380CC4-5D6E-409C-BE32-E72D297353CC}">
              <c16:uniqueId val="{00000001-ED06-4278-BC3E-6EE2CE263A79}"/>
            </c:ext>
          </c:extLst>
        </c:ser>
        <c:ser>
          <c:idx val="2"/>
          <c:order val="1"/>
          <c:tx>
            <c:strRef>
              <c:f>Indonesia!$C$1</c:f>
              <c:strCache>
                <c:ptCount val="1"/>
                <c:pt idx="0">
                  <c:v>Domestic funding</c:v>
                </c:pt>
              </c:strCache>
            </c:strRef>
          </c:tx>
          <c:spPr>
            <a:solidFill>
              <a:srgbClr val="F26B73"/>
            </a:solidFill>
            <a:ln>
              <a:solidFill>
                <a:srgbClr val="FFFFFF"/>
              </a:solidFill>
            </a:ln>
          </c:spPr>
          <c:invertIfNegative val="0"/>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D06-4278-BC3E-6EE2CE263A79}"/>
                </c:ext>
              </c:extLst>
            </c:dLbl>
            <c:numFmt formatCode="&quot;$&quot;#,##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Indonesia!$A$2:$A$12</c:f>
              <c:numCache>
                <c:formatCode>General</c:formatCode>
                <c:ptCount val="11"/>
                <c:pt idx="0">
                  <c:v>2006</c:v>
                </c:pt>
                <c:pt idx="1">
                  <c:v>2007</c:v>
                </c:pt>
                <c:pt idx="2">
                  <c:v>2008</c:v>
                </c:pt>
                <c:pt idx="3">
                  <c:v>2009</c:v>
                </c:pt>
                <c:pt idx="4">
                  <c:v>2010</c:v>
                </c:pt>
                <c:pt idx="5">
                  <c:v>2011</c:v>
                </c:pt>
                <c:pt idx="6">
                  <c:v>2012</c:v>
                </c:pt>
                <c:pt idx="7">
                  <c:v>2015</c:v>
                </c:pt>
                <c:pt idx="8">
                  <c:v>2016</c:v>
                </c:pt>
                <c:pt idx="9">
                  <c:v>2017</c:v>
                </c:pt>
                <c:pt idx="10">
                  <c:v>2018</c:v>
                </c:pt>
              </c:numCache>
            </c:numRef>
          </c:cat>
          <c:val>
            <c:numRef>
              <c:f>Indonesia!$C$2:$C$12</c:f>
              <c:numCache>
                <c:formatCode>0</c:formatCode>
                <c:ptCount val="11"/>
                <c:pt idx="0">
                  <c:v>15038484</c:v>
                </c:pt>
                <c:pt idx="1">
                  <c:v>15413277</c:v>
                </c:pt>
                <c:pt idx="2">
                  <c:v>19845267</c:v>
                </c:pt>
                <c:pt idx="3">
                  <c:v>21318844</c:v>
                </c:pt>
                <c:pt idx="4">
                  <c:v>27577082</c:v>
                </c:pt>
                <c:pt idx="5">
                  <c:v>29727973</c:v>
                </c:pt>
                <c:pt idx="6">
                  <c:v>36851913</c:v>
                </c:pt>
                <c:pt idx="7">
                  <c:v>55350175</c:v>
                </c:pt>
                <c:pt idx="8">
                  <c:v>103052033</c:v>
                </c:pt>
                <c:pt idx="9">
                  <c:v>85000479</c:v>
                </c:pt>
                <c:pt idx="10">
                  <c:v>84817860</c:v>
                </c:pt>
              </c:numCache>
            </c:numRef>
          </c:val>
          <c:extLst>
            <c:ext xmlns:c16="http://schemas.microsoft.com/office/drawing/2014/chart" uri="{C3380CC4-5D6E-409C-BE32-E72D297353CC}">
              <c16:uniqueId val="{00000003-ED06-4278-BC3E-6EE2CE263A79}"/>
            </c:ext>
          </c:extLst>
        </c:ser>
        <c:dLbls>
          <c:showLegendKey val="0"/>
          <c:showVal val="0"/>
          <c:showCatName val="0"/>
          <c:showSerName val="0"/>
          <c:showPercent val="0"/>
          <c:showBubbleSize val="0"/>
        </c:dLbls>
        <c:gapWidth val="150"/>
        <c:overlap val="100"/>
        <c:axId val="136119808"/>
        <c:axId val="136121344"/>
      </c:barChart>
      <c:lineChart>
        <c:grouping val="standard"/>
        <c:varyColors val="0"/>
        <c:ser>
          <c:idx val="1"/>
          <c:order val="2"/>
          <c:tx>
            <c:strRef>
              <c:f>Indonesia!$D$1</c:f>
              <c:strCache>
                <c:ptCount val="1"/>
                <c:pt idx="0">
                  <c:v>Total AIDS spending</c:v>
                </c:pt>
              </c:strCache>
            </c:strRef>
          </c:tx>
          <c:spPr>
            <a:ln w="34925">
              <a:solidFill>
                <a:srgbClr val="00B0F0"/>
              </a:solidFill>
            </a:ln>
          </c:spPr>
          <c:marker>
            <c:symbol val="circle"/>
            <c:size val="7"/>
            <c:spPr>
              <a:solidFill>
                <a:srgbClr val="00B0F0"/>
              </a:solidFill>
              <a:ln>
                <a:noFill/>
              </a:ln>
            </c:spPr>
          </c:marker>
          <c:dLbls>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D06-4278-BC3E-6EE2CE263A79}"/>
                </c:ext>
              </c:extLst>
            </c:dLbl>
            <c:numFmt formatCode="&quot;$&quot;#,##0.00" sourceLinked="0"/>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Indonesia!$A$2:$A$12</c:f>
              <c:numCache>
                <c:formatCode>General</c:formatCode>
                <c:ptCount val="11"/>
                <c:pt idx="0">
                  <c:v>2006</c:v>
                </c:pt>
                <c:pt idx="1">
                  <c:v>2007</c:v>
                </c:pt>
                <c:pt idx="2">
                  <c:v>2008</c:v>
                </c:pt>
                <c:pt idx="3">
                  <c:v>2009</c:v>
                </c:pt>
                <c:pt idx="4">
                  <c:v>2010</c:v>
                </c:pt>
                <c:pt idx="5">
                  <c:v>2011</c:v>
                </c:pt>
                <c:pt idx="6">
                  <c:v>2012</c:v>
                </c:pt>
                <c:pt idx="7">
                  <c:v>2015</c:v>
                </c:pt>
                <c:pt idx="8">
                  <c:v>2016</c:v>
                </c:pt>
                <c:pt idx="9">
                  <c:v>2017</c:v>
                </c:pt>
                <c:pt idx="10">
                  <c:v>2018</c:v>
                </c:pt>
              </c:numCache>
            </c:numRef>
          </c:cat>
          <c:val>
            <c:numRef>
              <c:f>Indonesia!$D$2:$D$12</c:f>
              <c:numCache>
                <c:formatCode>0</c:formatCode>
                <c:ptCount val="11"/>
                <c:pt idx="0">
                  <c:v>56576573</c:v>
                </c:pt>
                <c:pt idx="1">
                  <c:v>58671397</c:v>
                </c:pt>
                <c:pt idx="2">
                  <c:v>49563286</c:v>
                </c:pt>
                <c:pt idx="3">
                  <c:v>60285420</c:v>
                </c:pt>
                <c:pt idx="4">
                  <c:v>68801197</c:v>
                </c:pt>
                <c:pt idx="5">
                  <c:v>72543621</c:v>
                </c:pt>
                <c:pt idx="6">
                  <c:v>87002694</c:v>
                </c:pt>
                <c:pt idx="7">
                  <c:v>114585088</c:v>
                </c:pt>
                <c:pt idx="8">
                  <c:v>173477066</c:v>
                </c:pt>
                <c:pt idx="9">
                  <c:v>151974618</c:v>
                </c:pt>
                <c:pt idx="10">
                  <c:v>119102112</c:v>
                </c:pt>
              </c:numCache>
            </c:numRef>
          </c:val>
          <c:smooth val="1"/>
          <c:extLst>
            <c:ext xmlns:c16="http://schemas.microsoft.com/office/drawing/2014/chart" uri="{C3380CC4-5D6E-409C-BE32-E72D297353CC}">
              <c16:uniqueId val="{00000005-ED06-4278-BC3E-6EE2CE263A79}"/>
            </c:ext>
          </c:extLst>
        </c:ser>
        <c:dLbls>
          <c:showLegendKey val="0"/>
          <c:showVal val="0"/>
          <c:showCatName val="0"/>
          <c:showSerName val="0"/>
          <c:showPercent val="0"/>
          <c:showBubbleSize val="0"/>
        </c:dLbls>
        <c:marker val="1"/>
        <c:smooth val="0"/>
        <c:axId val="136119808"/>
        <c:axId val="136121344"/>
      </c:lineChart>
      <c:catAx>
        <c:axId val="136119808"/>
        <c:scaling>
          <c:orientation val="minMax"/>
        </c:scaling>
        <c:delete val="0"/>
        <c:axPos val="b"/>
        <c:numFmt formatCode="General" sourceLinked="1"/>
        <c:majorTickMark val="out"/>
        <c:minorTickMark val="none"/>
        <c:tickLblPos val="nextTo"/>
        <c:crossAx val="136121344"/>
        <c:crosses val="autoZero"/>
        <c:auto val="1"/>
        <c:lblAlgn val="ctr"/>
        <c:lblOffset val="100"/>
        <c:noMultiLvlLbl val="0"/>
      </c:catAx>
      <c:valAx>
        <c:axId val="136121344"/>
        <c:scaling>
          <c:orientation val="minMax"/>
          <c:min val="0"/>
        </c:scaling>
        <c:delete val="0"/>
        <c:axPos val="l"/>
        <c:majorGridlines>
          <c:spPr>
            <a:ln>
              <a:solidFill>
                <a:schemeClr val="tx2">
                  <a:lumMod val="20000"/>
                  <a:lumOff val="80000"/>
                </a:schemeClr>
              </a:solidFill>
              <a:prstDash val="sysDash"/>
            </a:ln>
          </c:spPr>
        </c:majorGridlines>
        <c:numFmt formatCode="0" sourceLinked="1"/>
        <c:majorTickMark val="out"/>
        <c:minorTickMark val="none"/>
        <c:tickLblPos val="nextTo"/>
        <c:crossAx val="136119808"/>
        <c:crosses val="autoZero"/>
        <c:crossBetween val="between"/>
        <c:dispUnits>
          <c:builtInUnit val="millions"/>
          <c:dispUnitsLbl>
            <c:layout>
              <c:manualLayout>
                <c:xMode val="edge"/>
                <c:yMode val="edge"/>
                <c:x val="1.5023144834168459E-2"/>
                <c:y val="3.1275990300811594E-2"/>
              </c:manualLayout>
            </c:layout>
            <c:tx>
              <c:rich>
                <a:bodyPr/>
                <a:lstStyle/>
                <a:p>
                  <a:pPr>
                    <a:defRPr/>
                  </a:pPr>
                  <a:r>
                    <a:rPr lang="en-GB"/>
                    <a:t>US$ million</a:t>
                  </a:r>
                </a:p>
              </c:rich>
            </c:tx>
          </c:dispUnitsLbl>
        </c:dispUnits>
      </c:valAx>
    </c:plotArea>
    <c:legend>
      <c:legendPos val="r"/>
      <c:layout>
        <c:manualLayout>
          <c:xMode val="edge"/>
          <c:yMode val="edge"/>
          <c:x val="2.5004026615931308E-2"/>
          <c:y val="0.90103166963848957"/>
          <c:w val="0.93397322208891698"/>
          <c:h val="9.8404052198885955E-2"/>
        </c:manualLayout>
      </c:layout>
      <c:overlay val="0"/>
    </c:legend>
    <c:plotVisOnly val="1"/>
    <c:dispBlanksAs val="gap"/>
    <c:showDLblsOverMax val="0"/>
  </c:chart>
  <c:spPr>
    <a:ln w="6350">
      <a:solidFill>
        <a:srgbClr val="00AEEF"/>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332075678040246"/>
          <c:y val="4.8525809273840773E-2"/>
          <c:w val="0.85667929632797135"/>
          <c:h val="0.78859880796150472"/>
        </c:manualLayout>
      </c:layout>
      <c:barChart>
        <c:barDir val="col"/>
        <c:grouping val="clustered"/>
        <c:varyColors val="0"/>
        <c:ser>
          <c:idx val="0"/>
          <c:order val="0"/>
          <c:spPr>
            <a:solidFill>
              <a:srgbClr val="00A99A"/>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Indonesia!$B$5:$O$5</c:f>
              <c:strCach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strCache>
            </c:strRef>
          </c:cat>
          <c:val>
            <c:numRef>
              <c:f>Indonesia!$B$6:$O$6</c:f>
              <c:numCache>
                <c:formatCode>0</c:formatCode>
                <c:ptCount val="14"/>
                <c:pt idx="0">
                  <c:v>7</c:v>
                </c:pt>
                <c:pt idx="1">
                  <c:v>8</c:v>
                </c:pt>
                <c:pt idx="2">
                  <c:v>10</c:v>
                </c:pt>
                <c:pt idx="3">
                  <c:v>7</c:v>
                </c:pt>
                <c:pt idx="4">
                  <c:v>22</c:v>
                </c:pt>
                <c:pt idx="5">
                  <c:v>26</c:v>
                </c:pt>
                <c:pt idx="6">
                  <c:v>44</c:v>
                </c:pt>
                <c:pt idx="7">
                  <c:v>63</c:v>
                </c:pt>
                <c:pt idx="8">
                  <c:v>10</c:v>
                </c:pt>
                <c:pt idx="9">
                  <c:v>3.0129999999999999</c:v>
                </c:pt>
                <c:pt idx="10">
                  <c:v>3</c:v>
                </c:pt>
                <c:pt idx="11">
                  <c:v>2</c:v>
                </c:pt>
                <c:pt idx="12">
                  <c:v>1</c:v>
                </c:pt>
                <c:pt idx="13">
                  <c:v>1</c:v>
                </c:pt>
              </c:numCache>
            </c:numRef>
          </c:val>
          <c:extLst>
            <c:ext xmlns:c16="http://schemas.microsoft.com/office/drawing/2014/chart" uri="{C3380CC4-5D6E-409C-BE32-E72D297353CC}">
              <c16:uniqueId val="{00000000-612F-476F-B63B-A4D9482350F0}"/>
            </c:ext>
          </c:extLst>
        </c:ser>
        <c:dLbls>
          <c:showLegendKey val="0"/>
          <c:showVal val="0"/>
          <c:showCatName val="0"/>
          <c:showSerName val="0"/>
          <c:showPercent val="0"/>
          <c:showBubbleSize val="0"/>
        </c:dLbls>
        <c:gapWidth val="90"/>
        <c:axId val="156177920"/>
        <c:axId val="156179456"/>
      </c:barChart>
      <c:scatterChart>
        <c:scatterStyle val="lineMarker"/>
        <c:varyColors val="0"/>
        <c:ser>
          <c:idx val="1"/>
          <c:order val="1"/>
          <c:tx>
            <c:strRef>
              <c:f>Indonesia!$Q$1</c:f>
              <c:strCache>
                <c:ptCount val="1"/>
                <c:pt idx="0">
                  <c:v>t1</c:v>
                </c:pt>
              </c:strCache>
            </c:strRef>
          </c:tx>
          <c:spPr>
            <a:ln w="25400">
              <a:solidFill>
                <a:srgbClr val="F78E1E"/>
              </a:solidFill>
              <a:prstDash val="dash"/>
            </a:ln>
          </c:spPr>
          <c:marker>
            <c:symbol val="none"/>
          </c:marker>
          <c:xVal>
            <c:numRef>
              <c:f>Indonesia!$P$2:$P$3</c:f>
              <c:numCache>
                <c:formatCode>General</c:formatCode>
                <c:ptCount val="2"/>
                <c:pt idx="0">
                  <c:v>0</c:v>
                </c:pt>
                <c:pt idx="1">
                  <c:v>1</c:v>
                </c:pt>
              </c:numCache>
            </c:numRef>
          </c:xVal>
          <c:yVal>
            <c:numRef>
              <c:f>Indonesia!$Q$2:$Q$3</c:f>
              <c:numCache>
                <c:formatCode>General</c:formatCode>
                <c:ptCount val="2"/>
                <c:pt idx="0">
                  <c:v>100</c:v>
                </c:pt>
                <c:pt idx="1">
                  <c:v>100</c:v>
                </c:pt>
              </c:numCache>
            </c:numRef>
          </c:yVal>
          <c:smooth val="0"/>
          <c:extLst>
            <c:ext xmlns:c16="http://schemas.microsoft.com/office/drawing/2014/chart" uri="{C3380CC4-5D6E-409C-BE32-E72D297353CC}">
              <c16:uniqueId val="{00000001-612F-476F-B63B-A4D9482350F0}"/>
            </c:ext>
          </c:extLst>
        </c:ser>
        <c:ser>
          <c:idx val="2"/>
          <c:order val="2"/>
          <c:tx>
            <c:strRef>
              <c:f>Indonesia!$R$1</c:f>
              <c:strCache>
                <c:ptCount val="1"/>
                <c:pt idx="0">
                  <c:v>t2</c:v>
                </c:pt>
              </c:strCache>
            </c:strRef>
          </c:tx>
          <c:spPr>
            <a:ln w="25400">
              <a:solidFill>
                <a:srgbClr val="00A99A"/>
              </a:solidFill>
              <a:prstDash val="dash"/>
            </a:ln>
          </c:spPr>
          <c:marker>
            <c:symbol val="none"/>
          </c:marker>
          <c:xVal>
            <c:numRef>
              <c:f>Indonesia!$P$2:$P$3</c:f>
              <c:numCache>
                <c:formatCode>General</c:formatCode>
                <c:ptCount val="2"/>
                <c:pt idx="0">
                  <c:v>0</c:v>
                </c:pt>
                <c:pt idx="1">
                  <c:v>1</c:v>
                </c:pt>
              </c:numCache>
            </c:numRef>
          </c:xVal>
          <c:yVal>
            <c:numRef>
              <c:f>Indonesia!$R$2:$R$3</c:f>
              <c:numCache>
                <c:formatCode>General</c:formatCode>
                <c:ptCount val="2"/>
                <c:pt idx="0">
                  <c:v>200</c:v>
                </c:pt>
                <c:pt idx="1">
                  <c:v>200</c:v>
                </c:pt>
              </c:numCache>
            </c:numRef>
          </c:yVal>
          <c:smooth val="0"/>
          <c:extLst>
            <c:ext xmlns:c16="http://schemas.microsoft.com/office/drawing/2014/chart" uri="{C3380CC4-5D6E-409C-BE32-E72D297353CC}">
              <c16:uniqueId val="{00000002-612F-476F-B63B-A4D9482350F0}"/>
            </c:ext>
          </c:extLst>
        </c:ser>
        <c:dLbls>
          <c:showLegendKey val="0"/>
          <c:showVal val="0"/>
          <c:showCatName val="0"/>
          <c:showSerName val="0"/>
          <c:showPercent val="0"/>
          <c:showBubbleSize val="0"/>
        </c:dLbls>
        <c:axId val="156203648"/>
        <c:axId val="156202112"/>
      </c:scatterChart>
      <c:catAx>
        <c:axId val="156177920"/>
        <c:scaling>
          <c:orientation val="minMax"/>
        </c:scaling>
        <c:delete val="0"/>
        <c:axPos val="b"/>
        <c:numFmt formatCode="General" sourceLinked="0"/>
        <c:majorTickMark val="out"/>
        <c:minorTickMark val="none"/>
        <c:tickLblPos val="nextTo"/>
        <c:txPr>
          <a:bodyPr rot="-2700000"/>
          <a:lstStyle/>
          <a:p>
            <a:pPr>
              <a:defRPr/>
            </a:pPr>
            <a:endParaRPr lang="en-US"/>
          </a:p>
        </c:txPr>
        <c:crossAx val="156179456"/>
        <c:crosses val="autoZero"/>
        <c:auto val="1"/>
        <c:lblAlgn val="ctr"/>
        <c:lblOffset val="100"/>
        <c:noMultiLvlLbl val="0"/>
      </c:catAx>
      <c:valAx>
        <c:axId val="156179456"/>
        <c:scaling>
          <c:orientation val="minMax"/>
          <c:max val="300"/>
          <c:min val="0"/>
        </c:scaling>
        <c:delete val="0"/>
        <c:axPos val="l"/>
        <c:title>
          <c:tx>
            <c:rich>
              <a:bodyPr rot="-5400000" vert="horz"/>
              <a:lstStyle/>
              <a:p>
                <a:pPr>
                  <a:defRPr/>
                </a:pPr>
                <a:r>
                  <a:rPr lang="en-US"/>
                  <a:t>Number of needles/syringes</a:t>
                </a:r>
              </a:p>
            </c:rich>
          </c:tx>
          <c:layout>
            <c:manualLayout>
              <c:xMode val="edge"/>
              <c:yMode val="edge"/>
              <c:x val="1.0050537224428679E-2"/>
              <c:y val="8.1466072169640538E-2"/>
            </c:manualLayout>
          </c:layout>
          <c:overlay val="0"/>
        </c:title>
        <c:numFmt formatCode="0" sourceLinked="1"/>
        <c:majorTickMark val="out"/>
        <c:minorTickMark val="none"/>
        <c:tickLblPos val="nextTo"/>
        <c:crossAx val="156177920"/>
        <c:crosses val="autoZero"/>
        <c:crossBetween val="between"/>
        <c:majorUnit val="100"/>
      </c:valAx>
      <c:valAx>
        <c:axId val="156202112"/>
        <c:scaling>
          <c:orientation val="minMax"/>
          <c:max val="400"/>
          <c:min val="0"/>
        </c:scaling>
        <c:delete val="1"/>
        <c:axPos val="r"/>
        <c:numFmt formatCode="General" sourceLinked="1"/>
        <c:majorTickMark val="out"/>
        <c:minorTickMark val="none"/>
        <c:tickLblPos val="nextTo"/>
        <c:crossAx val="156203648"/>
        <c:crosses val="max"/>
        <c:crossBetween val="midCat"/>
        <c:majorUnit val="100"/>
      </c:valAx>
      <c:valAx>
        <c:axId val="156203648"/>
        <c:scaling>
          <c:orientation val="minMax"/>
          <c:max val="1"/>
          <c:min val="0"/>
        </c:scaling>
        <c:delete val="1"/>
        <c:axPos val="t"/>
        <c:numFmt formatCode="General" sourceLinked="1"/>
        <c:majorTickMark val="out"/>
        <c:minorTickMark val="none"/>
        <c:tickLblPos val="nextTo"/>
        <c:crossAx val="156202112"/>
        <c:crosses val="max"/>
        <c:crossBetween val="midCat"/>
        <c:majorUnit val="0.2"/>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62972116405293"/>
          <c:y val="3.4809777847544798E-2"/>
          <c:w val="0.80338341994117735"/>
          <c:h val="0.88639110642347541"/>
        </c:manualLayout>
      </c:layout>
      <c:barChart>
        <c:barDir val="col"/>
        <c:grouping val="clustered"/>
        <c:varyColors val="0"/>
        <c:ser>
          <c:idx val="0"/>
          <c:order val="0"/>
          <c:tx>
            <c:strRef>
              <c:f>'prevention cvge  (2)'!$A$3</c:f>
              <c:strCache>
                <c:ptCount val="1"/>
                <c:pt idx="0">
                  <c:v>FSW</c:v>
                </c:pt>
              </c:strCache>
            </c:strRef>
          </c:tx>
          <c:spPr>
            <a:solidFill>
              <a:srgbClr val="00A99A"/>
            </a:solidFill>
            <a:ln w="50800">
              <a:noFill/>
            </a:ln>
          </c:spPr>
          <c:invertIfNegative val="0"/>
          <c:dPt>
            <c:idx val="2"/>
            <c:invertIfNegative val="0"/>
            <c:bubble3D val="0"/>
            <c:spPr>
              <a:pattFill prst="dkUpDiag">
                <a:fgClr>
                  <a:srgbClr val="00A99A"/>
                </a:fgClr>
                <a:bgClr>
                  <a:sysClr val="window" lastClr="FFFFFF"/>
                </a:bgClr>
              </a:pattFill>
              <a:ln w="50800">
                <a:noFill/>
              </a:ln>
            </c:spPr>
            <c:extLst>
              <c:ext xmlns:c16="http://schemas.microsoft.com/office/drawing/2014/chart" uri="{C3380CC4-5D6E-409C-BE32-E72D297353CC}">
                <c16:uniqueId val="{00000001-79B2-42D1-B65C-ACB9AF5A931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cvge  (2)'!$B$2:$D$2</c:f>
              <c:strCache>
                <c:ptCount val="3"/>
                <c:pt idx="0">
                  <c:v>2007</c:v>
                </c:pt>
                <c:pt idx="1">
                  <c:v>2011</c:v>
                </c:pt>
                <c:pt idx="2">
                  <c:v>2020 *</c:v>
                </c:pt>
              </c:strCache>
            </c:strRef>
          </c:cat>
          <c:val>
            <c:numRef>
              <c:f>'prevention cvge  (2)'!$B$3:$D$3</c:f>
              <c:numCache>
                <c:formatCode>0</c:formatCode>
                <c:ptCount val="3"/>
                <c:pt idx="0">
                  <c:v>24</c:v>
                </c:pt>
                <c:pt idx="1">
                  <c:v>19.899999999999999</c:v>
                </c:pt>
                <c:pt idx="2">
                  <c:v>53.7</c:v>
                </c:pt>
              </c:numCache>
            </c:numRef>
          </c:val>
          <c:extLst>
            <c:ext xmlns:c16="http://schemas.microsoft.com/office/drawing/2014/chart" uri="{C3380CC4-5D6E-409C-BE32-E72D297353CC}">
              <c16:uniqueId val="{00000002-79B2-42D1-B65C-ACB9AF5A9313}"/>
            </c:ext>
          </c:extLst>
        </c:ser>
        <c:ser>
          <c:idx val="1"/>
          <c:order val="1"/>
          <c:tx>
            <c:strRef>
              <c:f>'prevention cvge  (2)'!$A$4</c:f>
              <c:strCache>
                <c:ptCount val="1"/>
                <c:pt idx="0">
                  <c:v>MSM</c:v>
                </c:pt>
              </c:strCache>
            </c:strRef>
          </c:tx>
          <c:spPr>
            <a:solidFill>
              <a:srgbClr val="F78E1E"/>
            </a:solidFill>
            <a:ln w="50800">
              <a:noFill/>
            </a:ln>
          </c:spPr>
          <c:invertIfNegative val="0"/>
          <c:dPt>
            <c:idx val="2"/>
            <c:invertIfNegative val="0"/>
            <c:bubble3D val="0"/>
            <c:spPr>
              <a:pattFill prst="dkUpDiag">
                <a:fgClr>
                  <a:srgbClr val="F78E1E"/>
                </a:fgClr>
                <a:bgClr>
                  <a:sysClr val="window" lastClr="FFFFFF"/>
                </a:bgClr>
              </a:pattFill>
              <a:ln w="50800">
                <a:noFill/>
              </a:ln>
            </c:spPr>
            <c:extLst>
              <c:ext xmlns:c16="http://schemas.microsoft.com/office/drawing/2014/chart" uri="{C3380CC4-5D6E-409C-BE32-E72D297353CC}">
                <c16:uniqueId val="{00000004-79B2-42D1-B65C-ACB9AF5A931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cvge  (2)'!$B$2:$D$2</c:f>
              <c:strCache>
                <c:ptCount val="3"/>
                <c:pt idx="0">
                  <c:v>2007</c:v>
                </c:pt>
                <c:pt idx="1">
                  <c:v>2011</c:v>
                </c:pt>
                <c:pt idx="2">
                  <c:v>2020 *</c:v>
                </c:pt>
              </c:strCache>
            </c:strRef>
          </c:cat>
          <c:val>
            <c:numRef>
              <c:f>'prevention cvge  (2)'!$B$4:$D$4</c:f>
              <c:numCache>
                <c:formatCode>0</c:formatCode>
                <c:ptCount val="3"/>
                <c:pt idx="0">
                  <c:v>44</c:v>
                </c:pt>
                <c:pt idx="1">
                  <c:v>23.4</c:v>
                </c:pt>
                <c:pt idx="2">
                  <c:v>65.099999999999994</c:v>
                </c:pt>
              </c:numCache>
            </c:numRef>
          </c:val>
          <c:extLst>
            <c:ext xmlns:c16="http://schemas.microsoft.com/office/drawing/2014/chart" uri="{C3380CC4-5D6E-409C-BE32-E72D297353CC}">
              <c16:uniqueId val="{00000005-79B2-42D1-B65C-ACB9AF5A9313}"/>
            </c:ext>
          </c:extLst>
        </c:ser>
        <c:ser>
          <c:idx val="2"/>
          <c:order val="2"/>
          <c:tx>
            <c:strRef>
              <c:f>'prevention cvge  (2)'!$A$5</c:f>
              <c:strCache>
                <c:ptCount val="1"/>
                <c:pt idx="0">
                  <c:v>PWID</c:v>
                </c:pt>
              </c:strCache>
            </c:strRef>
          </c:tx>
          <c:spPr>
            <a:solidFill>
              <a:srgbClr val="00AEEF"/>
            </a:solidFill>
            <a:ln>
              <a:noFill/>
            </a:ln>
          </c:spPr>
          <c:invertIfNegative val="0"/>
          <c:dPt>
            <c:idx val="2"/>
            <c:invertIfNegative val="0"/>
            <c:bubble3D val="0"/>
            <c:spPr>
              <a:pattFill prst="dkUpDiag">
                <a:fgClr>
                  <a:srgbClr val="00AEEF"/>
                </a:fgClr>
                <a:bgClr>
                  <a:sysClr val="window" lastClr="FFFFFF"/>
                </a:bgClr>
              </a:pattFill>
              <a:ln>
                <a:noFill/>
              </a:ln>
            </c:spPr>
            <c:extLst>
              <c:ext xmlns:c16="http://schemas.microsoft.com/office/drawing/2014/chart" uri="{C3380CC4-5D6E-409C-BE32-E72D297353CC}">
                <c16:uniqueId val="{00000007-79B2-42D1-B65C-ACB9AF5A9313}"/>
              </c:ext>
            </c:extLst>
          </c:dPt>
          <c:dLbls>
            <c:dLbl>
              <c:idx val="0"/>
              <c:layout>
                <c:manualLayout>
                  <c:x val="1.4642262434768432E-3"/>
                  <c:y val="-1.006864915990204E-2"/>
                </c:manualLayout>
              </c:layout>
              <c:tx>
                <c:rich>
                  <a:bodyPr/>
                  <a:lstStyle/>
                  <a:p>
                    <a:pPr>
                      <a:defRPr/>
                    </a:pPr>
                    <a:r>
                      <a:rPr lang="en-US"/>
                      <a:t>43</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79B2-42D1-B65C-ACB9AF5A9313}"/>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9B2-42D1-B65C-ACB9AF5A931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'prevention cvge  (2)'!$B$2:$D$2</c:f>
              <c:strCache>
                <c:ptCount val="3"/>
                <c:pt idx="0">
                  <c:v>2007</c:v>
                </c:pt>
                <c:pt idx="1">
                  <c:v>2011</c:v>
                </c:pt>
                <c:pt idx="2">
                  <c:v>2020 *</c:v>
                </c:pt>
              </c:strCache>
            </c:strRef>
          </c:cat>
          <c:val>
            <c:numRef>
              <c:f>'prevention cvge  (2)'!$B$5:$D$5</c:f>
              <c:numCache>
                <c:formatCode>General</c:formatCode>
                <c:ptCount val="3"/>
                <c:pt idx="0">
                  <c:v>43</c:v>
                </c:pt>
                <c:pt idx="2">
                  <c:v>53</c:v>
                </c:pt>
              </c:numCache>
            </c:numRef>
          </c:val>
          <c:extLst>
            <c:ext xmlns:c16="http://schemas.microsoft.com/office/drawing/2014/chart" uri="{C3380CC4-5D6E-409C-BE32-E72D297353CC}">
              <c16:uniqueId val="{00000009-79B2-42D1-B65C-ACB9AF5A9313}"/>
            </c:ext>
          </c:extLst>
        </c:ser>
        <c:ser>
          <c:idx val="3"/>
          <c:order val="3"/>
          <c:tx>
            <c:strRef>
              <c:f>'prevention cvge  (2)'!$A$6</c:f>
              <c:strCache>
                <c:ptCount val="1"/>
                <c:pt idx="0">
                  <c:v>TG</c:v>
                </c:pt>
              </c:strCache>
            </c:strRef>
          </c:tx>
          <c:spPr>
            <a:solidFill>
              <a:srgbClr val="CDC884"/>
            </a:solidFill>
          </c:spPr>
          <c:invertIfNegative val="0"/>
          <c:dPt>
            <c:idx val="2"/>
            <c:invertIfNegative val="0"/>
            <c:bubble3D val="0"/>
            <c:spPr>
              <a:pattFill prst="dkUpDiag">
                <a:fgClr>
                  <a:srgbClr val="CDC884"/>
                </a:fgClr>
                <a:bgClr>
                  <a:sysClr val="window" lastClr="FFFFFF"/>
                </a:bgClr>
              </a:pattFill>
              <a:ln>
                <a:noFill/>
              </a:ln>
            </c:spPr>
            <c:extLst>
              <c:ext xmlns:c16="http://schemas.microsoft.com/office/drawing/2014/chart" uri="{C3380CC4-5D6E-409C-BE32-E72D297353CC}">
                <c16:uniqueId val="{0000000B-79B2-42D1-B65C-ACB9AF5A9313}"/>
              </c:ext>
            </c:extLst>
          </c:dPt>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9B2-42D1-B65C-ACB9AF5A931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'prevention cvge  (2)'!$B$2:$D$2</c:f>
              <c:strCache>
                <c:ptCount val="3"/>
                <c:pt idx="0">
                  <c:v>2007</c:v>
                </c:pt>
                <c:pt idx="1">
                  <c:v>2011</c:v>
                </c:pt>
                <c:pt idx="2">
                  <c:v>2020 *</c:v>
                </c:pt>
              </c:strCache>
            </c:strRef>
          </c:cat>
          <c:val>
            <c:numRef>
              <c:f>'prevention cvge  (2)'!$B$6:$D$6</c:f>
              <c:numCache>
                <c:formatCode>General</c:formatCode>
                <c:ptCount val="3"/>
                <c:pt idx="2">
                  <c:v>80</c:v>
                </c:pt>
              </c:numCache>
            </c:numRef>
          </c:val>
          <c:extLst>
            <c:ext xmlns:c16="http://schemas.microsoft.com/office/drawing/2014/chart" uri="{C3380CC4-5D6E-409C-BE32-E72D297353CC}">
              <c16:uniqueId val="{0000000C-79B2-42D1-B65C-ACB9AF5A9313}"/>
            </c:ext>
          </c:extLst>
        </c:ser>
        <c:dLbls>
          <c:showLegendKey val="0"/>
          <c:showVal val="0"/>
          <c:showCatName val="0"/>
          <c:showSerName val="0"/>
          <c:showPercent val="0"/>
          <c:showBubbleSize val="0"/>
        </c:dLbls>
        <c:gapWidth val="150"/>
        <c:axId val="77821824"/>
        <c:axId val="77823360"/>
      </c:barChart>
      <c:scatterChart>
        <c:scatterStyle val="smoothMarker"/>
        <c:varyColors val="0"/>
        <c:ser>
          <c:idx val="4"/>
          <c:order val="4"/>
          <c:tx>
            <c:strRef>
              <c:f>'prevention cvge  (2)'!$H$1</c:f>
              <c:strCache>
                <c:ptCount val="1"/>
                <c:pt idx="0">
                  <c:v>t</c:v>
                </c:pt>
              </c:strCache>
            </c:strRef>
          </c:tx>
          <c:spPr>
            <a:ln w="22225">
              <a:solidFill>
                <a:srgbClr val="F26B73"/>
              </a:solidFill>
              <a:prstDash val="sysDash"/>
            </a:ln>
          </c:spPr>
          <c:marker>
            <c:symbol val="none"/>
          </c:marker>
          <c:xVal>
            <c:numRef>
              <c:f>'prevention cvge  (2)'!$G$2:$G$3</c:f>
              <c:numCache>
                <c:formatCode>General</c:formatCode>
                <c:ptCount val="2"/>
                <c:pt idx="0">
                  <c:v>0</c:v>
                </c:pt>
                <c:pt idx="1">
                  <c:v>1</c:v>
                </c:pt>
              </c:numCache>
            </c:numRef>
          </c:xVal>
          <c:yVal>
            <c:numRef>
              <c:f>'prevention cvge  (2)'!$H$2:$H$3</c:f>
              <c:numCache>
                <c:formatCode>General</c:formatCode>
                <c:ptCount val="2"/>
                <c:pt idx="0">
                  <c:v>90</c:v>
                </c:pt>
                <c:pt idx="1">
                  <c:v>90</c:v>
                </c:pt>
              </c:numCache>
            </c:numRef>
          </c:yVal>
          <c:smooth val="1"/>
          <c:extLst>
            <c:ext xmlns:c16="http://schemas.microsoft.com/office/drawing/2014/chart" uri="{C3380CC4-5D6E-409C-BE32-E72D297353CC}">
              <c16:uniqueId val="{0000000D-79B2-42D1-B65C-ACB9AF5A9313}"/>
            </c:ext>
          </c:extLst>
        </c:ser>
        <c:dLbls>
          <c:showLegendKey val="0"/>
          <c:showVal val="0"/>
          <c:showCatName val="0"/>
          <c:showSerName val="0"/>
          <c:showPercent val="0"/>
          <c:showBubbleSize val="0"/>
        </c:dLbls>
        <c:axId val="383255504"/>
        <c:axId val="383256752"/>
      </c:scatterChart>
      <c:catAx>
        <c:axId val="77821824"/>
        <c:scaling>
          <c:orientation val="minMax"/>
        </c:scaling>
        <c:delete val="0"/>
        <c:axPos val="b"/>
        <c:numFmt formatCode="General" sourceLinked="1"/>
        <c:majorTickMark val="out"/>
        <c:minorTickMark val="none"/>
        <c:tickLblPos val="nextTo"/>
        <c:crossAx val="77823360"/>
        <c:crosses val="autoZero"/>
        <c:auto val="1"/>
        <c:lblAlgn val="ctr"/>
        <c:lblOffset val="100"/>
        <c:noMultiLvlLbl val="0"/>
      </c:catAx>
      <c:valAx>
        <c:axId val="77823360"/>
        <c:scaling>
          <c:orientation val="minMax"/>
          <c:max val="100"/>
          <c:min val="0"/>
        </c:scaling>
        <c:delete val="0"/>
        <c:axPos val="l"/>
        <c:title>
          <c:tx>
            <c:rich>
              <a:bodyPr rot="0" vert="horz"/>
              <a:lstStyle/>
              <a:p>
                <a:pPr>
                  <a:defRPr/>
                </a:pPr>
                <a:r>
                  <a:rPr lang="en-GB"/>
                  <a:t>%</a:t>
                </a:r>
              </a:p>
            </c:rich>
          </c:tx>
          <c:layout>
            <c:manualLayout>
              <c:xMode val="edge"/>
              <c:yMode val="edge"/>
              <c:x val="7.8677372504805717E-3"/>
              <c:y val="1.2831264503413431E-2"/>
            </c:manualLayout>
          </c:layout>
          <c:overlay val="0"/>
        </c:title>
        <c:numFmt formatCode="0" sourceLinked="1"/>
        <c:majorTickMark val="out"/>
        <c:minorTickMark val="none"/>
        <c:tickLblPos val="nextTo"/>
        <c:crossAx val="77821824"/>
        <c:crosses val="autoZero"/>
        <c:crossBetween val="between"/>
        <c:majorUnit val="10"/>
      </c:valAx>
      <c:valAx>
        <c:axId val="383256752"/>
        <c:scaling>
          <c:orientation val="minMax"/>
        </c:scaling>
        <c:delete val="1"/>
        <c:axPos val="r"/>
        <c:numFmt formatCode="General" sourceLinked="1"/>
        <c:majorTickMark val="out"/>
        <c:minorTickMark val="none"/>
        <c:tickLblPos val="nextTo"/>
        <c:crossAx val="383255504"/>
        <c:crosses val="max"/>
        <c:crossBetween val="midCat"/>
      </c:valAx>
      <c:valAx>
        <c:axId val="383255504"/>
        <c:scaling>
          <c:orientation val="minMax"/>
          <c:max val="1"/>
        </c:scaling>
        <c:delete val="1"/>
        <c:axPos val="t"/>
        <c:numFmt formatCode="General" sourceLinked="1"/>
        <c:majorTickMark val="out"/>
        <c:minorTickMark val="none"/>
        <c:tickLblPos val="nextTo"/>
        <c:crossAx val="383256752"/>
        <c:crosses val="max"/>
        <c:crossBetween val="midCat"/>
      </c:valAx>
    </c:plotArea>
    <c:legend>
      <c:legendPos val="t"/>
      <c:legendEntry>
        <c:idx val="4"/>
        <c:delete val="1"/>
      </c:legendEntry>
      <c:overlay val="0"/>
    </c:legend>
    <c:plotVisOnly val="1"/>
    <c:dispBlanksAs val="span"/>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81667837051465"/>
          <c:y val="5.3584117032392894E-2"/>
          <c:w val="0.83126603264225296"/>
          <c:h val="0.71809158946627905"/>
        </c:manualLayout>
      </c:layout>
      <c:lineChart>
        <c:grouping val="standard"/>
        <c:varyColors val="0"/>
        <c:ser>
          <c:idx val="0"/>
          <c:order val="0"/>
          <c:tx>
            <c:strRef>
              <c:f>'NSP and MMT sites'!$B$2</c:f>
              <c:strCache>
                <c:ptCount val="1"/>
                <c:pt idx="0">
                  <c:v>Needle and syringe (NSP) sites</c:v>
                </c:pt>
              </c:strCache>
            </c:strRef>
          </c:tx>
          <c:spPr>
            <a:ln>
              <a:solidFill>
                <a:srgbClr val="E31837"/>
              </a:solidFill>
            </a:ln>
          </c:spPr>
          <c:marker>
            <c:symbol val="none"/>
          </c:marker>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13-4521-A89F-D90C9AD9B38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'NSP and MMT sites'!$A$3:$A$15</c:f>
              <c:strCach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strCache>
            </c:strRef>
          </c:cat>
          <c:val>
            <c:numRef>
              <c:f>'NSP and MMT sites'!$B$3:$B$15</c:f>
              <c:numCache>
                <c:formatCode>General</c:formatCode>
                <c:ptCount val="13"/>
                <c:pt idx="0">
                  <c:v>4</c:v>
                </c:pt>
                <c:pt idx="1">
                  <c:v>4</c:v>
                </c:pt>
                <c:pt idx="2">
                  <c:v>11</c:v>
                </c:pt>
                <c:pt idx="3">
                  <c:v>17</c:v>
                </c:pt>
                <c:pt idx="4">
                  <c:v>120</c:v>
                </c:pt>
                <c:pt idx="5">
                  <c:v>147</c:v>
                </c:pt>
                <c:pt idx="6">
                  <c:v>182</c:v>
                </c:pt>
                <c:pt idx="7">
                  <c:v>169</c:v>
                </c:pt>
                <c:pt idx="8">
                  <c:v>180</c:v>
                </c:pt>
                <c:pt idx="9">
                  <c:v>194</c:v>
                </c:pt>
                <c:pt idx="10">
                  <c:v>194</c:v>
                </c:pt>
                <c:pt idx="11">
                  <c:v>215</c:v>
                </c:pt>
                <c:pt idx="12">
                  <c:v>232</c:v>
                </c:pt>
              </c:numCache>
            </c:numRef>
          </c:val>
          <c:smooth val="0"/>
          <c:extLst>
            <c:ext xmlns:c16="http://schemas.microsoft.com/office/drawing/2014/chart" uri="{C3380CC4-5D6E-409C-BE32-E72D297353CC}">
              <c16:uniqueId val="{00000001-3D13-4521-A89F-D90C9AD9B388}"/>
            </c:ext>
          </c:extLst>
        </c:ser>
        <c:ser>
          <c:idx val="1"/>
          <c:order val="1"/>
          <c:tx>
            <c:strRef>
              <c:f>'NSP and MMT sites'!$C$2</c:f>
              <c:strCache>
                <c:ptCount val="1"/>
                <c:pt idx="0">
                  <c:v>Methadone maintenance therapy (MMT) sites</c:v>
                </c:pt>
              </c:strCache>
            </c:strRef>
          </c:tx>
          <c:spPr>
            <a:ln>
              <a:solidFill>
                <a:srgbClr val="00AEEF"/>
              </a:solidFill>
            </a:ln>
          </c:spPr>
          <c:marker>
            <c:symbol val="none"/>
          </c:marker>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13-4521-A89F-D90C9AD9B38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'NSP and MMT sites'!$A$3:$A$15</c:f>
              <c:strCach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strCache>
            </c:strRef>
          </c:cat>
          <c:val>
            <c:numRef>
              <c:f>'NSP and MMT sites'!$C$3:$C$15</c:f>
              <c:numCache>
                <c:formatCode>General</c:formatCode>
                <c:ptCount val="13"/>
                <c:pt idx="0">
                  <c:v>2</c:v>
                </c:pt>
                <c:pt idx="1">
                  <c:v>2</c:v>
                </c:pt>
                <c:pt idx="2">
                  <c:v>2</c:v>
                </c:pt>
                <c:pt idx="3">
                  <c:v>3</c:v>
                </c:pt>
                <c:pt idx="4">
                  <c:v>11</c:v>
                </c:pt>
                <c:pt idx="5">
                  <c:v>24</c:v>
                </c:pt>
                <c:pt idx="6">
                  <c:v>35</c:v>
                </c:pt>
                <c:pt idx="7">
                  <c:v>49</c:v>
                </c:pt>
                <c:pt idx="8">
                  <c:v>65</c:v>
                </c:pt>
                <c:pt idx="9">
                  <c:v>74</c:v>
                </c:pt>
                <c:pt idx="10">
                  <c:v>83</c:v>
                </c:pt>
                <c:pt idx="11">
                  <c:v>87</c:v>
                </c:pt>
                <c:pt idx="12">
                  <c:v>90</c:v>
                </c:pt>
              </c:numCache>
            </c:numRef>
          </c:val>
          <c:smooth val="0"/>
          <c:extLst>
            <c:ext xmlns:c16="http://schemas.microsoft.com/office/drawing/2014/chart" uri="{C3380CC4-5D6E-409C-BE32-E72D297353CC}">
              <c16:uniqueId val="{00000003-3D13-4521-A89F-D90C9AD9B388}"/>
            </c:ext>
          </c:extLst>
        </c:ser>
        <c:dLbls>
          <c:showLegendKey val="0"/>
          <c:showVal val="0"/>
          <c:showCatName val="0"/>
          <c:showSerName val="0"/>
          <c:showPercent val="0"/>
          <c:showBubbleSize val="0"/>
        </c:dLbls>
        <c:smooth val="0"/>
        <c:axId val="227154176"/>
        <c:axId val="227172352"/>
      </c:lineChart>
      <c:catAx>
        <c:axId val="22715417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227172352"/>
        <c:crosses val="autoZero"/>
        <c:auto val="1"/>
        <c:lblAlgn val="ctr"/>
        <c:lblOffset val="100"/>
        <c:noMultiLvlLbl val="0"/>
      </c:catAx>
      <c:valAx>
        <c:axId val="227172352"/>
        <c:scaling>
          <c:orientation val="minMax"/>
        </c:scaling>
        <c:delete val="0"/>
        <c:axPos val="l"/>
        <c:title>
          <c:tx>
            <c:rich>
              <a:bodyPr rot="-5400000" vert="horz"/>
              <a:lstStyle/>
              <a:p>
                <a:pPr>
                  <a:defRPr/>
                </a:pPr>
                <a:r>
                  <a:rPr lang="en-GB"/>
                  <a:t>Number of sites</a:t>
                </a:r>
              </a:p>
            </c:rich>
          </c:tx>
          <c:layout>
            <c:manualLayout>
              <c:xMode val="edge"/>
              <c:yMode val="edge"/>
              <c:x val="2.2329987620588594E-4"/>
              <c:y val="0.21938244498283871"/>
            </c:manualLayout>
          </c:layout>
          <c:overlay val="0"/>
        </c:title>
        <c:numFmt formatCode="General" sourceLinked="1"/>
        <c:majorTickMark val="out"/>
        <c:minorTickMark val="none"/>
        <c:tickLblPos val="nextTo"/>
        <c:crossAx val="227154176"/>
        <c:crosses val="autoZero"/>
        <c:crossBetween val="between"/>
      </c:valAx>
    </c:plotArea>
    <c:legend>
      <c:legendPos val="r"/>
      <c:layout>
        <c:manualLayout>
          <c:xMode val="edge"/>
          <c:yMode val="edge"/>
          <c:x val="0.10776625882332563"/>
          <c:y val="4.3286462173929022E-2"/>
          <c:w val="0.33763437048690537"/>
          <c:h val="0.26528341653741078"/>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'HIV testing KP'!$B$41</c:f>
              <c:strCache>
                <c:ptCount val="1"/>
                <c:pt idx="0">
                  <c:v>&lt;25 yr</c:v>
                </c:pt>
              </c:strCache>
            </c:strRef>
          </c:tx>
          <c:spPr>
            <a:solidFill>
              <a:srgbClr val="CDC884"/>
            </a:solidFill>
            <a:ln>
              <a:noFill/>
            </a:ln>
            <a:effectLst/>
          </c:spPr>
          <c:invertIfNegative val="0"/>
          <c:cat>
            <c:strRef>
              <c:f>'HIV testing KP'!$A$42:$A$45</c:f>
              <c:strCache>
                <c:ptCount val="4"/>
                <c:pt idx="0">
                  <c:v>FSW</c:v>
                </c:pt>
                <c:pt idx="1">
                  <c:v>MSM</c:v>
                </c:pt>
                <c:pt idx="2">
                  <c:v>PWID</c:v>
                </c:pt>
                <c:pt idx="3">
                  <c:v>TG</c:v>
                </c:pt>
              </c:strCache>
            </c:strRef>
          </c:cat>
          <c:val>
            <c:numRef>
              <c:f>'HIV testing KP'!$B$42:$B$45</c:f>
              <c:numCache>
                <c:formatCode>General</c:formatCode>
                <c:ptCount val="4"/>
                <c:pt idx="0">
                  <c:v>32.9</c:v>
                </c:pt>
                <c:pt idx="1">
                  <c:v>47.4</c:v>
                </c:pt>
                <c:pt idx="2">
                  <c:v>38.799999999999997</c:v>
                </c:pt>
                <c:pt idx="3">
                  <c:v>61.1</c:v>
                </c:pt>
              </c:numCache>
            </c:numRef>
          </c:val>
          <c:extLst>
            <c:ext xmlns:c16="http://schemas.microsoft.com/office/drawing/2014/chart" uri="{C3380CC4-5D6E-409C-BE32-E72D297353CC}">
              <c16:uniqueId val="{00000000-3CE3-4FF1-A362-DC0F54D0B94B}"/>
            </c:ext>
          </c:extLst>
        </c:ser>
        <c:ser>
          <c:idx val="1"/>
          <c:order val="1"/>
          <c:tx>
            <c:strRef>
              <c:f>'HIV testing KP'!$C$41</c:f>
              <c:strCache>
                <c:ptCount val="1"/>
                <c:pt idx="0">
                  <c:v>25+ yr</c:v>
                </c:pt>
              </c:strCache>
            </c:strRef>
          </c:tx>
          <c:spPr>
            <a:solidFill>
              <a:srgbClr val="00A99A"/>
            </a:solidFill>
            <a:ln>
              <a:noFill/>
            </a:ln>
            <a:effectLst/>
          </c:spPr>
          <c:invertIfNegative val="0"/>
          <c:cat>
            <c:strRef>
              <c:f>'HIV testing KP'!$A$42:$A$45</c:f>
              <c:strCache>
                <c:ptCount val="4"/>
                <c:pt idx="0">
                  <c:v>FSW</c:v>
                </c:pt>
                <c:pt idx="1">
                  <c:v>MSM</c:v>
                </c:pt>
                <c:pt idx="2">
                  <c:v>PWID</c:v>
                </c:pt>
                <c:pt idx="3">
                  <c:v>TG</c:v>
                </c:pt>
              </c:strCache>
            </c:strRef>
          </c:cat>
          <c:val>
            <c:numRef>
              <c:f>'HIV testing KP'!$C$42:$C$45</c:f>
              <c:numCache>
                <c:formatCode>General</c:formatCode>
                <c:ptCount val="4"/>
                <c:pt idx="0">
                  <c:v>41.6</c:v>
                </c:pt>
                <c:pt idx="1">
                  <c:v>62.6</c:v>
                </c:pt>
                <c:pt idx="2">
                  <c:v>64.599999999999994</c:v>
                </c:pt>
                <c:pt idx="3">
                  <c:v>65.900000000000006</c:v>
                </c:pt>
              </c:numCache>
            </c:numRef>
          </c:val>
          <c:extLst>
            <c:ext xmlns:c16="http://schemas.microsoft.com/office/drawing/2014/chart" uri="{C3380CC4-5D6E-409C-BE32-E72D297353CC}">
              <c16:uniqueId val="{00000001-3CE3-4FF1-A362-DC0F54D0B94B}"/>
            </c:ext>
          </c:extLst>
        </c:ser>
        <c:ser>
          <c:idx val="2"/>
          <c:order val="2"/>
          <c:tx>
            <c:strRef>
              <c:f>'HIV testing KP'!$D$41</c:f>
              <c:strCache>
                <c:ptCount val="1"/>
                <c:pt idx="0">
                  <c:v>All</c:v>
                </c:pt>
              </c:strCache>
            </c:strRef>
          </c:tx>
          <c:spPr>
            <a:pattFill prst="dkUpDiag">
              <a:fgClr>
                <a:srgbClr val="00A99A"/>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testing KP'!$A$42:$A$45</c:f>
              <c:strCache>
                <c:ptCount val="4"/>
                <c:pt idx="0">
                  <c:v>FSW</c:v>
                </c:pt>
                <c:pt idx="1">
                  <c:v>MSM</c:v>
                </c:pt>
                <c:pt idx="2">
                  <c:v>PWID</c:v>
                </c:pt>
                <c:pt idx="3">
                  <c:v>TG</c:v>
                </c:pt>
              </c:strCache>
            </c:strRef>
          </c:cat>
          <c:val>
            <c:numRef>
              <c:f>'HIV testing KP'!$D$42:$D$45</c:f>
              <c:numCache>
                <c:formatCode>0</c:formatCode>
                <c:ptCount val="4"/>
                <c:pt idx="0">
                  <c:v>36.799999999999997</c:v>
                </c:pt>
                <c:pt idx="1">
                  <c:v>55.5</c:v>
                </c:pt>
                <c:pt idx="2">
                  <c:v>57.2</c:v>
                </c:pt>
                <c:pt idx="3">
                  <c:v>65</c:v>
                </c:pt>
              </c:numCache>
            </c:numRef>
          </c:val>
          <c:extLst>
            <c:ext xmlns:c16="http://schemas.microsoft.com/office/drawing/2014/chart" uri="{C3380CC4-5D6E-409C-BE32-E72D297353CC}">
              <c16:uniqueId val="{00000002-3CE3-4FF1-A362-DC0F54D0B94B}"/>
            </c:ext>
          </c:extLst>
        </c:ser>
        <c:dLbls>
          <c:showLegendKey val="0"/>
          <c:showVal val="0"/>
          <c:showCatName val="0"/>
          <c:showSerName val="0"/>
          <c:showPercent val="0"/>
          <c:showBubbleSize val="0"/>
        </c:dLbls>
        <c:gapWidth val="219"/>
        <c:axId val="484366944"/>
        <c:axId val="484367360"/>
      </c:barChart>
      <c:scatterChart>
        <c:scatterStyle val="smoothMarker"/>
        <c:varyColors val="0"/>
        <c:ser>
          <c:idx val="3"/>
          <c:order val="3"/>
          <c:tx>
            <c:strRef>
              <c:f>'HIV testing KP'!$C$49</c:f>
              <c:strCache>
                <c:ptCount val="1"/>
                <c:pt idx="0">
                  <c:v>Target (90%)</c:v>
                </c:pt>
              </c:strCache>
            </c:strRef>
          </c:tx>
          <c:spPr>
            <a:ln w="28575" cap="rnd">
              <a:solidFill>
                <a:srgbClr val="F26B73"/>
              </a:solidFill>
              <a:prstDash val="sysDash"/>
              <a:round/>
            </a:ln>
            <a:effectLst/>
          </c:spPr>
          <c:marker>
            <c:symbol val="none"/>
          </c:marker>
          <c:xVal>
            <c:numRef>
              <c:f>'HIV testing KP'!$B$50:$B$51</c:f>
              <c:numCache>
                <c:formatCode>General</c:formatCode>
                <c:ptCount val="2"/>
                <c:pt idx="0">
                  <c:v>0</c:v>
                </c:pt>
                <c:pt idx="1">
                  <c:v>1</c:v>
                </c:pt>
              </c:numCache>
            </c:numRef>
          </c:xVal>
          <c:yVal>
            <c:numRef>
              <c:f>'HIV testing KP'!$C$50:$C$51</c:f>
              <c:numCache>
                <c:formatCode>General</c:formatCode>
                <c:ptCount val="2"/>
                <c:pt idx="0">
                  <c:v>90</c:v>
                </c:pt>
                <c:pt idx="1">
                  <c:v>90</c:v>
                </c:pt>
              </c:numCache>
            </c:numRef>
          </c:yVal>
          <c:smooth val="1"/>
          <c:extLst>
            <c:ext xmlns:c16="http://schemas.microsoft.com/office/drawing/2014/chart" uri="{C3380CC4-5D6E-409C-BE32-E72D297353CC}">
              <c16:uniqueId val="{00000003-3CE3-4FF1-A362-DC0F54D0B94B}"/>
            </c:ext>
          </c:extLst>
        </c:ser>
        <c:dLbls>
          <c:showLegendKey val="0"/>
          <c:showVal val="0"/>
          <c:showCatName val="0"/>
          <c:showSerName val="0"/>
          <c:showPercent val="0"/>
          <c:showBubbleSize val="0"/>
        </c:dLbls>
        <c:axId val="484364864"/>
        <c:axId val="484366528"/>
      </c:scatterChart>
      <c:catAx>
        <c:axId val="484366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84367360"/>
        <c:crosses val="autoZero"/>
        <c:auto val="1"/>
        <c:lblAlgn val="ctr"/>
        <c:lblOffset val="100"/>
        <c:noMultiLvlLbl val="0"/>
      </c:catAx>
      <c:valAx>
        <c:axId val="484367360"/>
        <c:scaling>
          <c:orientation val="minMax"/>
          <c:max val="100"/>
        </c:scaling>
        <c:delete val="0"/>
        <c:axPos val="l"/>
        <c:majorGridlines>
          <c:spPr>
            <a:ln w="9525" cap="flat" cmpd="sng" algn="ctr">
              <a:solidFill>
                <a:schemeClr val="tx1">
                  <a:lumMod val="15000"/>
                  <a:lumOff val="85000"/>
                </a:schemeClr>
              </a:solidFill>
              <a:prstDash val="dashDot"/>
              <a:round/>
            </a:ln>
            <a:effectLst/>
          </c:spPr>
        </c:majorGridlines>
        <c:title>
          <c:tx>
            <c:rich>
              <a:bodyPr rot="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1.3951463893744529E-2"/>
              <c:y val="8.2098049667018013E-3"/>
            </c:manualLayout>
          </c:layout>
          <c:overlay val="0"/>
          <c:spPr>
            <a:noFill/>
            <a:ln>
              <a:noFill/>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84366944"/>
        <c:crosses val="autoZero"/>
        <c:crossBetween val="between"/>
      </c:valAx>
      <c:valAx>
        <c:axId val="484366528"/>
        <c:scaling>
          <c:orientation val="minMax"/>
        </c:scaling>
        <c:delete val="1"/>
        <c:axPos val="r"/>
        <c:numFmt formatCode="General" sourceLinked="1"/>
        <c:majorTickMark val="out"/>
        <c:minorTickMark val="none"/>
        <c:tickLblPos val="nextTo"/>
        <c:crossAx val="484364864"/>
        <c:crosses val="max"/>
        <c:crossBetween val="midCat"/>
      </c:valAx>
      <c:valAx>
        <c:axId val="484364864"/>
        <c:scaling>
          <c:orientation val="minMax"/>
          <c:max val="1"/>
        </c:scaling>
        <c:delete val="1"/>
        <c:axPos val="t"/>
        <c:numFmt formatCode="General" sourceLinked="1"/>
        <c:majorTickMark val="out"/>
        <c:minorTickMark val="none"/>
        <c:tickLblPos val="nextTo"/>
        <c:crossAx val="484366528"/>
        <c:crosses val="max"/>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9016325789465"/>
          <c:y val="3.5488725199672617E-2"/>
          <c:w val="0.86603757077535115"/>
          <c:h val="0.88025309739508384"/>
        </c:manualLayout>
      </c:layout>
      <c:lineChart>
        <c:grouping val="standard"/>
        <c:varyColors val="0"/>
        <c:ser>
          <c:idx val="0"/>
          <c:order val="0"/>
          <c:tx>
            <c:strRef>
              <c:f>'HIV testing KP'!$A$4</c:f>
              <c:strCache>
                <c:ptCount val="1"/>
                <c:pt idx="0">
                  <c:v>FSW</c:v>
                </c:pt>
              </c:strCache>
            </c:strRef>
          </c:tx>
          <c:spPr>
            <a:ln w="38100">
              <a:solidFill>
                <a:srgbClr val="00A99A"/>
              </a:solidFill>
            </a:ln>
          </c:spPr>
          <c:marker>
            <c:symbol val="none"/>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93D-4395-A3FF-2E9E4CA09B2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'HIV testing KP'!$B$3:$G$3</c:f>
              <c:strCache>
                <c:ptCount val="6"/>
                <c:pt idx="0">
                  <c:v>2005</c:v>
                </c:pt>
                <c:pt idx="1">
                  <c:v>2007</c:v>
                </c:pt>
                <c:pt idx="2">
                  <c:v>2009</c:v>
                </c:pt>
                <c:pt idx="3">
                  <c:v>2011</c:v>
                </c:pt>
                <c:pt idx="4">
                  <c:v>2015</c:v>
                </c:pt>
                <c:pt idx="5">
                  <c:v>2018-19</c:v>
                </c:pt>
              </c:strCache>
            </c:strRef>
          </c:cat>
          <c:val>
            <c:numRef>
              <c:f>'HIV testing KP'!$B$4:$G$4</c:f>
              <c:numCache>
                <c:formatCode>General</c:formatCode>
                <c:ptCount val="6"/>
                <c:pt idx="1">
                  <c:v>25</c:v>
                </c:pt>
                <c:pt idx="2">
                  <c:v>28</c:v>
                </c:pt>
                <c:pt idx="3">
                  <c:v>57</c:v>
                </c:pt>
                <c:pt idx="4">
                  <c:v>38</c:v>
                </c:pt>
                <c:pt idx="5">
                  <c:v>37</c:v>
                </c:pt>
              </c:numCache>
            </c:numRef>
          </c:val>
          <c:smooth val="0"/>
          <c:extLst>
            <c:ext xmlns:c16="http://schemas.microsoft.com/office/drawing/2014/chart" uri="{C3380CC4-5D6E-409C-BE32-E72D297353CC}">
              <c16:uniqueId val="{00000001-593D-4395-A3FF-2E9E4CA09B2B}"/>
            </c:ext>
          </c:extLst>
        </c:ser>
        <c:ser>
          <c:idx val="1"/>
          <c:order val="1"/>
          <c:tx>
            <c:strRef>
              <c:f>'HIV testing KP'!$A$5</c:f>
              <c:strCache>
                <c:ptCount val="1"/>
                <c:pt idx="0">
                  <c:v>MSM</c:v>
                </c:pt>
              </c:strCache>
            </c:strRef>
          </c:tx>
          <c:spPr>
            <a:ln w="38100">
              <a:solidFill>
                <a:srgbClr val="F26B73"/>
              </a:solidFill>
            </a:ln>
          </c:spPr>
          <c:marker>
            <c:symbol val="none"/>
          </c:marker>
          <c:dLbls>
            <c:dLbl>
              <c:idx val="5"/>
              <c:layout>
                <c:manualLayout>
                  <c:x val="-3.0581039755352801E-3"/>
                  <c:y val="2.81509916826615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93D-4395-A3FF-2E9E4CA09B2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'HIV testing KP'!$B$3:$G$3</c:f>
              <c:strCache>
                <c:ptCount val="6"/>
                <c:pt idx="0">
                  <c:v>2005</c:v>
                </c:pt>
                <c:pt idx="1">
                  <c:v>2007</c:v>
                </c:pt>
                <c:pt idx="2">
                  <c:v>2009</c:v>
                </c:pt>
                <c:pt idx="3">
                  <c:v>2011</c:v>
                </c:pt>
                <c:pt idx="4">
                  <c:v>2015</c:v>
                </c:pt>
                <c:pt idx="5">
                  <c:v>2018-19</c:v>
                </c:pt>
              </c:strCache>
            </c:strRef>
          </c:cat>
          <c:val>
            <c:numRef>
              <c:f>'HIV testing KP'!$B$5:$G$5</c:f>
              <c:numCache>
                <c:formatCode>General</c:formatCode>
                <c:ptCount val="6"/>
                <c:pt idx="0">
                  <c:v>15</c:v>
                </c:pt>
                <c:pt idx="1">
                  <c:v>32</c:v>
                </c:pt>
                <c:pt idx="2">
                  <c:v>34</c:v>
                </c:pt>
                <c:pt idx="3">
                  <c:v>39</c:v>
                </c:pt>
                <c:pt idx="4">
                  <c:v>54</c:v>
                </c:pt>
                <c:pt idx="5">
                  <c:v>56</c:v>
                </c:pt>
              </c:numCache>
            </c:numRef>
          </c:val>
          <c:smooth val="0"/>
          <c:extLst>
            <c:ext xmlns:c16="http://schemas.microsoft.com/office/drawing/2014/chart" uri="{C3380CC4-5D6E-409C-BE32-E72D297353CC}">
              <c16:uniqueId val="{00000003-593D-4395-A3FF-2E9E4CA09B2B}"/>
            </c:ext>
          </c:extLst>
        </c:ser>
        <c:ser>
          <c:idx val="2"/>
          <c:order val="2"/>
          <c:tx>
            <c:strRef>
              <c:f>'HIV testing KP'!$A$6</c:f>
              <c:strCache>
                <c:ptCount val="1"/>
                <c:pt idx="0">
                  <c:v>PWID</c:v>
                </c:pt>
              </c:strCache>
            </c:strRef>
          </c:tx>
          <c:spPr>
            <a:ln w="38100">
              <a:solidFill>
                <a:srgbClr val="00B0F0"/>
              </a:solidFill>
            </a:ln>
          </c:spPr>
          <c:marker>
            <c:symbol val="none"/>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93D-4395-A3FF-2E9E4CA09B2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'HIV testing KP'!$B$3:$G$3</c:f>
              <c:strCache>
                <c:ptCount val="6"/>
                <c:pt idx="0">
                  <c:v>2005</c:v>
                </c:pt>
                <c:pt idx="1">
                  <c:v>2007</c:v>
                </c:pt>
                <c:pt idx="2">
                  <c:v>2009</c:v>
                </c:pt>
                <c:pt idx="3">
                  <c:v>2011</c:v>
                </c:pt>
                <c:pt idx="4">
                  <c:v>2015</c:v>
                </c:pt>
                <c:pt idx="5">
                  <c:v>2018-19</c:v>
                </c:pt>
              </c:strCache>
            </c:strRef>
          </c:cat>
          <c:val>
            <c:numRef>
              <c:f>'HIV testing KP'!$B$6:$G$6</c:f>
              <c:numCache>
                <c:formatCode>General</c:formatCode>
                <c:ptCount val="6"/>
                <c:pt idx="0">
                  <c:v>18</c:v>
                </c:pt>
                <c:pt idx="1">
                  <c:v>36</c:v>
                </c:pt>
                <c:pt idx="2">
                  <c:v>44</c:v>
                </c:pt>
                <c:pt idx="3">
                  <c:v>63</c:v>
                </c:pt>
                <c:pt idx="4">
                  <c:v>39</c:v>
                </c:pt>
                <c:pt idx="5">
                  <c:v>57</c:v>
                </c:pt>
              </c:numCache>
            </c:numRef>
          </c:val>
          <c:smooth val="0"/>
          <c:extLst>
            <c:ext xmlns:c16="http://schemas.microsoft.com/office/drawing/2014/chart" uri="{C3380CC4-5D6E-409C-BE32-E72D297353CC}">
              <c16:uniqueId val="{00000005-593D-4395-A3FF-2E9E4CA09B2B}"/>
            </c:ext>
          </c:extLst>
        </c:ser>
        <c:ser>
          <c:idx val="3"/>
          <c:order val="3"/>
          <c:tx>
            <c:strRef>
              <c:f>'HIV testing KP'!$A$7</c:f>
              <c:strCache>
                <c:ptCount val="1"/>
                <c:pt idx="0">
                  <c:v>TG</c:v>
                </c:pt>
              </c:strCache>
            </c:strRef>
          </c:tx>
          <c:spPr>
            <a:ln>
              <a:noFill/>
            </a:ln>
          </c:spPr>
          <c:marker>
            <c:symbol val="square"/>
            <c:size val="9"/>
            <c:spPr>
              <a:solidFill>
                <a:srgbClr val="CDC884"/>
              </a:solidFill>
              <a:ln>
                <a:noFill/>
              </a:ln>
            </c:spPr>
          </c:marker>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KP'!$B$3:$G$3</c:f>
              <c:strCache>
                <c:ptCount val="6"/>
                <c:pt idx="0">
                  <c:v>2005</c:v>
                </c:pt>
                <c:pt idx="1">
                  <c:v>2007</c:v>
                </c:pt>
                <c:pt idx="2">
                  <c:v>2009</c:v>
                </c:pt>
                <c:pt idx="3">
                  <c:v>2011</c:v>
                </c:pt>
                <c:pt idx="4">
                  <c:v>2015</c:v>
                </c:pt>
                <c:pt idx="5">
                  <c:v>2018-19</c:v>
                </c:pt>
              </c:strCache>
            </c:strRef>
          </c:cat>
          <c:val>
            <c:numRef>
              <c:f>'HIV testing KP'!$B$7:$G$7</c:f>
              <c:numCache>
                <c:formatCode>General</c:formatCode>
                <c:ptCount val="6"/>
                <c:pt idx="5">
                  <c:v>65</c:v>
                </c:pt>
              </c:numCache>
            </c:numRef>
          </c:val>
          <c:smooth val="0"/>
          <c:extLst>
            <c:ext xmlns:c16="http://schemas.microsoft.com/office/drawing/2014/chart" uri="{C3380CC4-5D6E-409C-BE32-E72D297353CC}">
              <c16:uniqueId val="{00000006-593D-4395-A3FF-2E9E4CA09B2B}"/>
            </c:ext>
          </c:extLst>
        </c:ser>
        <c:dLbls>
          <c:showLegendKey val="0"/>
          <c:showVal val="0"/>
          <c:showCatName val="0"/>
          <c:showSerName val="0"/>
          <c:showPercent val="0"/>
          <c:showBubbleSize val="0"/>
        </c:dLbls>
        <c:smooth val="0"/>
        <c:axId val="184170752"/>
        <c:axId val="184201216"/>
      </c:lineChart>
      <c:catAx>
        <c:axId val="184170752"/>
        <c:scaling>
          <c:orientation val="minMax"/>
        </c:scaling>
        <c:delete val="0"/>
        <c:axPos val="b"/>
        <c:numFmt formatCode="General" sourceLinked="0"/>
        <c:majorTickMark val="out"/>
        <c:minorTickMark val="none"/>
        <c:tickLblPos val="nextTo"/>
        <c:crossAx val="184201216"/>
        <c:crosses val="autoZero"/>
        <c:auto val="1"/>
        <c:lblAlgn val="ctr"/>
        <c:lblOffset val="100"/>
        <c:noMultiLvlLbl val="0"/>
      </c:catAx>
      <c:valAx>
        <c:axId val="184201216"/>
        <c:scaling>
          <c:orientation val="minMax"/>
          <c:max val="100"/>
          <c:min val="0"/>
        </c:scaling>
        <c:delete val="0"/>
        <c:axPos val="l"/>
        <c:title>
          <c:tx>
            <c:rich>
              <a:bodyPr rot="0" vert="horz"/>
              <a:lstStyle/>
              <a:p>
                <a:pPr>
                  <a:defRPr/>
                </a:pPr>
                <a:r>
                  <a:rPr lang="en-US"/>
                  <a:t>%</a:t>
                </a:r>
              </a:p>
            </c:rich>
          </c:tx>
          <c:layout>
            <c:manualLayout>
              <c:xMode val="edge"/>
              <c:yMode val="edge"/>
              <c:x val="1.7902911218666474E-2"/>
              <c:y val="1.842101995315101E-2"/>
            </c:manualLayout>
          </c:layout>
          <c:overlay val="0"/>
        </c:title>
        <c:numFmt formatCode="General" sourceLinked="1"/>
        <c:majorTickMark val="out"/>
        <c:minorTickMark val="none"/>
        <c:tickLblPos val="nextTo"/>
        <c:crossAx val="184170752"/>
        <c:crosses val="autoZero"/>
        <c:crossBetween val="between"/>
        <c:majorUnit val="10"/>
      </c:valAx>
    </c:plotArea>
    <c:legend>
      <c:legendPos val="t"/>
      <c:layout>
        <c:manualLayout>
          <c:xMode val="edge"/>
          <c:yMode val="edge"/>
          <c:x val="0.30970020949216209"/>
          <c:y val="5.7722010555132215E-2"/>
          <c:w val="0.39588998049555735"/>
          <c:h val="5.4980478687764796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719828653493803E-2"/>
          <c:y val="0.11852866949323643"/>
          <c:w val="0.89697828455405337"/>
          <c:h val="0.70852740763173849"/>
        </c:manualLayout>
      </c:layout>
      <c:barChart>
        <c:barDir val="col"/>
        <c:grouping val="clustered"/>
        <c:varyColors val="0"/>
        <c:ser>
          <c:idx val="2"/>
          <c:order val="0"/>
          <c:tx>
            <c:strRef>
              <c:f>'Ever tested'!$B$5</c:f>
              <c:strCache>
                <c:ptCount val="1"/>
                <c:pt idx="0">
                  <c:v>2007</c:v>
                </c:pt>
              </c:strCache>
            </c:strRef>
          </c:tx>
          <c:spPr>
            <a:solidFill>
              <a:srgbClr val="F78E1E"/>
            </a:solidFill>
            <a:ln w="38100">
              <a:noFill/>
            </a:ln>
          </c:spPr>
          <c:invertIfNegative val="0"/>
          <c:cat>
            <c:strRef>
              <c:f>'Ever tested'!$A$6:$A$13</c:f>
              <c:strCache>
                <c:ptCount val="8"/>
                <c:pt idx="0">
                  <c:v>Direct FSW</c:v>
                </c:pt>
                <c:pt idx="1">
                  <c:v>Indirect FSW</c:v>
                </c:pt>
                <c:pt idx="2">
                  <c:v>High-risk men</c:v>
                </c:pt>
                <c:pt idx="3">
                  <c:v>TG</c:v>
                </c:pt>
                <c:pt idx="4">
                  <c:v>MSM</c:v>
                </c:pt>
                <c:pt idx="5">
                  <c:v>PWID</c:v>
                </c:pt>
                <c:pt idx="6">
                  <c:v>WBP</c:v>
                </c:pt>
                <c:pt idx="7">
                  <c:v>Youth</c:v>
                </c:pt>
              </c:strCache>
            </c:strRef>
          </c:cat>
          <c:val>
            <c:numRef>
              <c:f>'Ever tested'!$B$6:$B$13</c:f>
              <c:numCache>
                <c:formatCode>0</c:formatCode>
                <c:ptCount val="8"/>
                <c:pt idx="0">
                  <c:v>51</c:v>
                </c:pt>
                <c:pt idx="1">
                  <c:v>35</c:v>
                </c:pt>
                <c:pt idx="2">
                  <c:v>14</c:v>
                </c:pt>
                <c:pt idx="3">
                  <c:v>64</c:v>
                </c:pt>
                <c:pt idx="4">
                  <c:v>38</c:v>
                </c:pt>
                <c:pt idx="5">
                  <c:v>48</c:v>
                </c:pt>
              </c:numCache>
            </c:numRef>
          </c:val>
          <c:extLst>
            <c:ext xmlns:c16="http://schemas.microsoft.com/office/drawing/2014/chart" uri="{C3380CC4-5D6E-409C-BE32-E72D297353CC}">
              <c16:uniqueId val="{00000000-9CCF-4FF9-94DF-FC2931DB3B65}"/>
            </c:ext>
          </c:extLst>
        </c:ser>
        <c:ser>
          <c:idx val="0"/>
          <c:order val="1"/>
          <c:tx>
            <c:strRef>
              <c:f>'Ever tested'!$C$5</c:f>
              <c:strCache>
                <c:ptCount val="1"/>
                <c:pt idx="0">
                  <c:v>2011</c:v>
                </c:pt>
              </c:strCache>
            </c:strRef>
          </c:tx>
          <c:spPr>
            <a:solidFill>
              <a:srgbClr val="CDC884"/>
            </a:solidFill>
            <a:ln w="38100">
              <a:noFill/>
            </a:ln>
          </c:spPr>
          <c:invertIfNegative val="0"/>
          <c:cat>
            <c:strRef>
              <c:f>'Ever tested'!$A$6:$A$13</c:f>
              <c:strCache>
                <c:ptCount val="8"/>
                <c:pt idx="0">
                  <c:v>Direct FSW</c:v>
                </c:pt>
                <c:pt idx="1">
                  <c:v>Indirect FSW</c:v>
                </c:pt>
                <c:pt idx="2">
                  <c:v>High-risk men</c:v>
                </c:pt>
                <c:pt idx="3">
                  <c:v>TG</c:v>
                </c:pt>
                <c:pt idx="4">
                  <c:v>MSM</c:v>
                </c:pt>
                <c:pt idx="5">
                  <c:v>PWID</c:v>
                </c:pt>
                <c:pt idx="6">
                  <c:v>WBP</c:v>
                </c:pt>
                <c:pt idx="7">
                  <c:v>Youth</c:v>
                </c:pt>
              </c:strCache>
            </c:strRef>
          </c:cat>
          <c:val>
            <c:numRef>
              <c:f>'Ever tested'!$C$6:$C$13</c:f>
              <c:numCache>
                <c:formatCode>0</c:formatCode>
                <c:ptCount val="8"/>
                <c:pt idx="0">
                  <c:v>56.4</c:v>
                </c:pt>
                <c:pt idx="1">
                  <c:v>35.799999999999997</c:v>
                </c:pt>
                <c:pt idx="2">
                  <c:v>6.6</c:v>
                </c:pt>
                <c:pt idx="3">
                  <c:v>72.2</c:v>
                </c:pt>
                <c:pt idx="4">
                  <c:v>25.96</c:v>
                </c:pt>
                <c:pt idx="5">
                  <c:v>62.5</c:v>
                </c:pt>
                <c:pt idx="6">
                  <c:v>19.36</c:v>
                </c:pt>
                <c:pt idx="7">
                  <c:v>2.46</c:v>
                </c:pt>
              </c:numCache>
            </c:numRef>
          </c:val>
          <c:extLst>
            <c:ext xmlns:c16="http://schemas.microsoft.com/office/drawing/2014/chart" uri="{C3380CC4-5D6E-409C-BE32-E72D297353CC}">
              <c16:uniqueId val="{00000001-9CCF-4FF9-94DF-FC2931DB3B65}"/>
            </c:ext>
          </c:extLst>
        </c:ser>
        <c:ser>
          <c:idx val="1"/>
          <c:order val="2"/>
          <c:tx>
            <c:strRef>
              <c:f>'Ever tested'!$D$5</c:f>
              <c:strCache>
                <c:ptCount val="1"/>
                <c:pt idx="0">
                  <c:v>2015</c:v>
                </c:pt>
              </c:strCache>
            </c:strRef>
          </c:tx>
          <c:spPr>
            <a:solidFill>
              <a:srgbClr val="00A99A"/>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'Ever tested'!$A$6:$A$13</c:f>
              <c:strCache>
                <c:ptCount val="8"/>
                <c:pt idx="0">
                  <c:v>Direct FSW</c:v>
                </c:pt>
                <c:pt idx="1">
                  <c:v>Indirect FSW</c:v>
                </c:pt>
                <c:pt idx="2">
                  <c:v>High-risk men</c:v>
                </c:pt>
                <c:pt idx="3">
                  <c:v>TG</c:v>
                </c:pt>
                <c:pt idx="4">
                  <c:v>MSM</c:v>
                </c:pt>
                <c:pt idx="5">
                  <c:v>PWID</c:v>
                </c:pt>
                <c:pt idx="6">
                  <c:v>WBP</c:v>
                </c:pt>
                <c:pt idx="7">
                  <c:v>Youth</c:v>
                </c:pt>
              </c:strCache>
            </c:strRef>
          </c:cat>
          <c:val>
            <c:numRef>
              <c:f>'Ever tested'!$D$6:$D$13</c:f>
              <c:numCache>
                <c:formatCode>0</c:formatCode>
                <c:ptCount val="8"/>
                <c:pt idx="0">
                  <c:v>85.54</c:v>
                </c:pt>
                <c:pt idx="1">
                  <c:v>71.63</c:v>
                </c:pt>
                <c:pt idx="2">
                  <c:v>5.46</c:v>
                </c:pt>
                <c:pt idx="3">
                  <c:v>89.09</c:v>
                </c:pt>
                <c:pt idx="4">
                  <c:v>70.55</c:v>
                </c:pt>
                <c:pt idx="5">
                  <c:v>72.33</c:v>
                </c:pt>
                <c:pt idx="6">
                  <c:v>49.95</c:v>
                </c:pt>
                <c:pt idx="7">
                  <c:v>3.77</c:v>
                </c:pt>
              </c:numCache>
            </c:numRef>
          </c:val>
          <c:extLst>
            <c:ext xmlns:c16="http://schemas.microsoft.com/office/drawing/2014/chart" uri="{C3380CC4-5D6E-409C-BE32-E72D297353CC}">
              <c16:uniqueId val="{00000002-9CCF-4FF9-94DF-FC2931DB3B65}"/>
            </c:ext>
          </c:extLst>
        </c:ser>
        <c:dLbls>
          <c:showLegendKey val="0"/>
          <c:showVal val="0"/>
          <c:showCatName val="0"/>
          <c:showSerName val="0"/>
          <c:showPercent val="0"/>
          <c:showBubbleSize val="0"/>
        </c:dLbls>
        <c:gapWidth val="150"/>
        <c:axId val="228053760"/>
        <c:axId val="228055296"/>
      </c:barChart>
      <c:catAx>
        <c:axId val="228053760"/>
        <c:scaling>
          <c:orientation val="minMax"/>
        </c:scaling>
        <c:delete val="0"/>
        <c:axPos val="b"/>
        <c:numFmt formatCode="General" sourceLinked="1"/>
        <c:majorTickMark val="none"/>
        <c:minorTickMark val="none"/>
        <c:tickLblPos val="nextTo"/>
        <c:crossAx val="228055296"/>
        <c:crosses val="autoZero"/>
        <c:auto val="1"/>
        <c:lblAlgn val="ctr"/>
        <c:lblOffset val="100"/>
        <c:noMultiLvlLbl val="0"/>
      </c:catAx>
      <c:valAx>
        <c:axId val="228055296"/>
        <c:scaling>
          <c:orientation val="minMax"/>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5.6981132075471702E-2"/>
              <c:y val="7.7106299212598428E-2"/>
            </c:manualLayout>
          </c:layout>
          <c:overlay val="0"/>
        </c:title>
        <c:numFmt formatCode="0" sourceLinked="0"/>
        <c:majorTickMark val="none"/>
        <c:minorTickMark val="none"/>
        <c:tickLblPos val="nextTo"/>
        <c:crossAx val="228053760"/>
        <c:crosses val="autoZero"/>
        <c:crossBetween val="between"/>
        <c:majorUnit val="20"/>
      </c:valAx>
    </c:plotArea>
    <c:legend>
      <c:legendPos val="t"/>
      <c:layout>
        <c:manualLayout>
          <c:xMode val="edge"/>
          <c:yMode val="edge"/>
          <c:x val="0.31952112118060716"/>
          <c:y val="2.1276595744680851E-2"/>
          <c:w val="0.34837914128658448"/>
          <c:h val="8.6084771318478803E-2"/>
        </c:manualLayout>
      </c:layout>
      <c:overlay val="0"/>
    </c:legend>
    <c:plotVisOnly val="1"/>
    <c:dispBlanksAs val="span"/>
    <c:showDLblsOverMax val="0"/>
  </c:chart>
  <c:spPr>
    <a:ln w="28575">
      <a:no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276392534266549E-2"/>
          <c:y val="4.8271012129790541E-2"/>
          <c:w val="0.92211857198405744"/>
          <c:h val="0.5680035517972114"/>
        </c:manualLayout>
      </c:layout>
      <c:barChart>
        <c:barDir val="col"/>
        <c:grouping val="clustered"/>
        <c:varyColors val="0"/>
        <c:ser>
          <c:idx val="1"/>
          <c:order val="0"/>
          <c:tx>
            <c:strRef>
              <c:f>'KP_ever tested'!$C$24</c:f>
              <c:strCache>
                <c:ptCount val="1"/>
                <c:pt idx="0">
                  <c:v>Direct FSW</c:v>
                </c:pt>
              </c:strCache>
            </c:strRef>
          </c:tx>
          <c:spPr>
            <a:solidFill>
              <a:srgbClr val="00AEEF"/>
            </a:solidFill>
            <a:ln>
              <a:noFill/>
            </a:ln>
          </c:spPr>
          <c:invertIfNegative val="0"/>
          <c:dPt>
            <c:idx val="9"/>
            <c:invertIfNegative val="0"/>
            <c:bubble3D val="0"/>
            <c:spPr>
              <a:pattFill prst="dkUpDiag">
                <a:fgClr>
                  <a:srgbClr val="00AEEF"/>
                </a:fgClr>
                <a:bgClr>
                  <a:sysClr val="window" lastClr="FFFFFF"/>
                </a:bgClr>
              </a:pattFill>
              <a:ln>
                <a:noFill/>
              </a:ln>
            </c:spPr>
            <c:extLst>
              <c:ext xmlns:c16="http://schemas.microsoft.com/office/drawing/2014/chart" uri="{C3380CC4-5D6E-409C-BE32-E72D297353CC}">
                <c16:uniqueId val="{00000001-7336-4B29-A7AF-F2349316E20E}"/>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'KP_ever tested'!$B$25:$B$34</c:f>
              <c:strCache>
                <c:ptCount val="10"/>
                <c:pt idx="0">
                  <c:v>Kota Bengkulu</c:v>
                </c:pt>
                <c:pt idx="1">
                  <c:v>Kota Pontianak</c:v>
                </c:pt>
                <c:pt idx="2">
                  <c:v>Kota Bitung</c:v>
                </c:pt>
                <c:pt idx="3">
                  <c:v>Kota Palembang</c:v>
                </c:pt>
                <c:pt idx="4">
                  <c:v>Kota Makassar</c:v>
                </c:pt>
                <c:pt idx="5">
                  <c:v>Samarinda</c:v>
                </c:pt>
                <c:pt idx="6">
                  <c:v>Kota Tangerang</c:v>
                </c:pt>
                <c:pt idx="7">
                  <c:v>Kota Yogyakarta</c:v>
                </c:pt>
                <c:pt idx="8">
                  <c:v>Mimika</c:v>
                </c:pt>
                <c:pt idx="9">
                  <c:v>Indonesia</c:v>
                </c:pt>
              </c:strCache>
            </c:strRef>
          </c:cat>
          <c:val>
            <c:numRef>
              <c:f>'KP_ever tested'!$C$25:$C$34</c:f>
              <c:numCache>
                <c:formatCode>0</c:formatCode>
                <c:ptCount val="10"/>
                <c:pt idx="0">
                  <c:v>44</c:v>
                </c:pt>
                <c:pt idx="1">
                  <c:v>47</c:v>
                </c:pt>
                <c:pt idx="2">
                  <c:v>49</c:v>
                </c:pt>
                <c:pt idx="3">
                  <c:v>60</c:v>
                </c:pt>
                <c:pt idx="4">
                  <c:v>68</c:v>
                </c:pt>
                <c:pt idx="5">
                  <c:v>72</c:v>
                </c:pt>
                <c:pt idx="6">
                  <c:v>77</c:v>
                </c:pt>
                <c:pt idx="7">
                  <c:v>82</c:v>
                </c:pt>
                <c:pt idx="8">
                  <c:v>100</c:v>
                </c:pt>
                <c:pt idx="9">
                  <c:v>67</c:v>
                </c:pt>
              </c:numCache>
            </c:numRef>
          </c:val>
          <c:extLst>
            <c:ext xmlns:c16="http://schemas.microsoft.com/office/drawing/2014/chart" uri="{C3380CC4-5D6E-409C-BE32-E72D297353CC}">
              <c16:uniqueId val="{00000002-7336-4B29-A7AF-F2349316E20E}"/>
            </c:ext>
          </c:extLst>
        </c:ser>
        <c:ser>
          <c:idx val="0"/>
          <c:order val="1"/>
          <c:tx>
            <c:strRef>
              <c:f>'KP_ever tested'!$D$24</c:f>
              <c:strCache>
                <c:ptCount val="1"/>
                <c:pt idx="0">
                  <c:v>Indirect FSW</c:v>
                </c:pt>
              </c:strCache>
            </c:strRef>
          </c:tx>
          <c:spPr>
            <a:solidFill>
              <a:srgbClr val="EC008C"/>
            </a:solidFill>
            <a:ln>
              <a:noFill/>
            </a:ln>
          </c:spPr>
          <c:invertIfNegative val="0"/>
          <c:dPt>
            <c:idx val="9"/>
            <c:invertIfNegative val="0"/>
            <c:bubble3D val="0"/>
            <c:spPr>
              <a:pattFill prst="dkUpDiag">
                <a:fgClr>
                  <a:srgbClr val="EC008C"/>
                </a:fgClr>
                <a:bgClr>
                  <a:sysClr val="window" lastClr="FFFFFF"/>
                </a:bgClr>
              </a:pattFill>
              <a:ln>
                <a:noFill/>
              </a:ln>
            </c:spPr>
            <c:extLst>
              <c:ext xmlns:c16="http://schemas.microsoft.com/office/drawing/2014/chart" uri="{C3380CC4-5D6E-409C-BE32-E72D297353CC}">
                <c16:uniqueId val="{00000004-7336-4B29-A7AF-F2349316E20E}"/>
              </c:ext>
            </c:extLst>
          </c:dPt>
          <c:cat>
            <c:strRef>
              <c:f>'KP_ever tested'!$B$25:$B$34</c:f>
              <c:strCache>
                <c:ptCount val="10"/>
                <c:pt idx="0">
                  <c:v>Kota Bengkulu</c:v>
                </c:pt>
                <c:pt idx="1">
                  <c:v>Kota Pontianak</c:v>
                </c:pt>
                <c:pt idx="2">
                  <c:v>Kota Bitung</c:v>
                </c:pt>
                <c:pt idx="3">
                  <c:v>Kota Palembang</c:v>
                </c:pt>
                <c:pt idx="4">
                  <c:v>Kota Makassar</c:v>
                </c:pt>
                <c:pt idx="5">
                  <c:v>Samarinda</c:v>
                </c:pt>
                <c:pt idx="6">
                  <c:v>Kota Tangerang</c:v>
                </c:pt>
                <c:pt idx="7">
                  <c:v>Kota Yogyakarta</c:v>
                </c:pt>
                <c:pt idx="8">
                  <c:v>Mimika</c:v>
                </c:pt>
                <c:pt idx="9">
                  <c:v>Indonesia</c:v>
                </c:pt>
              </c:strCache>
            </c:strRef>
          </c:cat>
          <c:val>
            <c:numRef>
              <c:f>'KP_ever tested'!$D$25:$D$34</c:f>
              <c:numCache>
                <c:formatCode>General</c:formatCode>
                <c:ptCount val="10"/>
                <c:pt idx="0" formatCode="0">
                  <c:v>35</c:v>
                </c:pt>
                <c:pt idx="1">
                  <c:v>61</c:v>
                </c:pt>
                <c:pt idx="2">
                  <c:v>42</c:v>
                </c:pt>
                <c:pt idx="3" formatCode="0">
                  <c:v>49</c:v>
                </c:pt>
                <c:pt idx="4">
                  <c:v>47</c:v>
                </c:pt>
                <c:pt idx="5">
                  <c:v>24</c:v>
                </c:pt>
                <c:pt idx="6">
                  <c:v>16</c:v>
                </c:pt>
                <c:pt idx="7">
                  <c:v>27</c:v>
                </c:pt>
                <c:pt idx="8">
                  <c:v>76</c:v>
                </c:pt>
                <c:pt idx="9">
                  <c:v>42</c:v>
                </c:pt>
              </c:numCache>
            </c:numRef>
          </c:val>
          <c:extLst>
            <c:ext xmlns:c16="http://schemas.microsoft.com/office/drawing/2014/chart" uri="{C3380CC4-5D6E-409C-BE32-E72D297353CC}">
              <c16:uniqueId val="{00000005-7336-4B29-A7AF-F2349316E20E}"/>
            </c:ext>
          </c:extLst>
        </c:ser>
        <c:dLbls>
          <c:showLegendKey val="0"/>
          <c:showVal val="0"/>
          <c:showCatName val="0"/>
          <c:showSerName val="0"/>
          <c:showPercent val="0"/>
          <c:showBubbleSize val="0"/>
        </c:dLbls>
        <c:gapWidth val="96"/>
        <c:axId val="44774528"/>
        <c:axId val="44776064"/>
      </c:barChart>
      <c:scatterChart>
        <c:scatterStyle val="lineMarker"/>
        <c:varyColors val="0"/>
        <c:ser>
          <c:idx val="2"/>
          <c:order val="2"/>
          <c:tx>
            <c:strRef>
              <c:f>'KP_ever tested'!$C$37</c:f>
              <c:strCache>
                <c:ptCount val="1"/>
                <c:pt idx="0">
                  <c:v>t</c:v>
                </c:pt>
              </c:strCache>
            </c:strRef>
          </c:tx>
          <c:spPr>
            <a:ln w="19050">
              <a:solidFill>
                <a:srgbClr val="E31837"/>
              </a:solidFill>
              <a:prstDash val="dash"/>
            </a:ln>
          </c:spPr>
          <c:marker>
            <c:symbol val="none"/>
          </c:marker>
          <c:xVal>
            <c:numRef>
              <c:f>'KP_ever tested'!$B$38:$B$39</c:f>
              <c:numCache>
                <c:formatCode>General</c:formatCode>
                <c:ptCount val="2"/>
                <c:pt idx="0">
                  <c:v>0</c:v>
                </c:pt>
                <c:pt idx="1">
                  <c:v>1</c:v>
                </c:pt>
              </c:numCache>
            </c:numRef>
          </c:xVal>
          <c:yVal>
            <c:numRef>
              <c:f>'KP_ever tested'!$C$38:$C$39</c:f>
              <c:numCache>
                <c:formatCode>General</c:formatCode>
                <c:ptCount val="2"/>
                <c:pt idx="0">
                  <c:v>90</c:v>
                </c:pt>
                <c:pt idx="1">
                  <c:v>90</c:v>
                </c:pt>
              </c:numCache>
            </c:numRef>
          </c:yVal>
          <c:smooth val="0"/>
          <c:extLst>
            <c:ext xmlns:c16="http://schemas.microsoft.com/office/drawing/2014/chart" uri="{C3380CC4-5D6E-409C-BE32-E72D297353CC}">
              <c16:uniqueId val="{00000006-7336-4B29-A7AF-F2349316E20E}"/>
            </c:ext>
          </c:extLst>
        </c:ser>
        <c:dLbls>
          <c:showLegendKey val="0"/>
          <c:showVal val="0"/>
          <c:showCatName val="0"/>
          <c:showSerName val="0"/>
          <c:showPercent val="0"/>
          <c:showBubbleSize val="0"/>
        </c:dLbls>
        <c:axId val="44783872"/>
        <c:axId val="44782336"/>
      </c:scatterChart>
      <c:catAx>
        <c:axId val="44774528"/>
        <c:scaling>
          <c:orientation val="minMax"/>
        </c:scaling>
        <c:delete val="0"/>
        <c:axPos val="b"/>
        <c:numFmt formatCode="General" sourceLinked="0"/>
        <c:majorTickMark val="out"/>
        <c:minorTickMark val="none"/>
        <c:tickLblPos val="nextTo"/>
        <c:crossAx val="44776064"/>
        <c:crosses val="autoZero"/>
        <c:auto val="1"/>
        <c:lblAlgn val="ctr"/>
        <c:lblOffset val="100"/>
        <c:noMultiLvlLbl val="0"/>
      </c:catAx>
      <c:valAx>
        <c:axId val="44776064"/>
        <c:scaling>
          <c:orientation val="minMax"/>
          <c:max val="100"/>
          <c:min val="0"/>
        </c:scaling>
        <c:delete val="0"/>
        <c:axPos val="l"/>
        <c:title>
          <c:tx>
            <c:rich>
              <a:bodyPr rot="0" vert="horz"/>
              <a:lstStyle/>
              <a:p>
                <a:pPr>
                  <a:defRPr/>
                </a:pPr>
                <a:r>
                  <a:rPr lang="en-GB"/>
                  <a:t>%</a:t>
                </a:r>
              </a:p>
            </c:rich>
          </c:tx>
          <c:layout>
            <c:manualLayout>
              <c:xMode val="edge"/>
              <c:yMode val="edge"/>
              <c:x val="6.920141926703607E-4"/>
              <c:y val="0.14748266532886603"/>
            </c:manualLayout>
          </c:layout>
          <c:overlay val="0"/>
        </c:title>
        <c:numFmt formatCode="0" sourceLinked="1"/>
        <c:majorTickMark val="out"/>
        <c:minorTickMark val="none"/>
        <c:tickLblPos val="nextTo"/>
        <c:crossAx val="44774528"/>
        <c:crosses val="autoZero"/>
        <c:crossBetween val="between"/>
        <c:majorUnit val="20"/>
      </c:valAx>
      <c:valAx>
        <c:axId val="44782336"/>
        <c:scaling>
          <c:orientation val="minMax"/>
          <c:max val="100"/>
          <c:min val="0"/>
        </c:scaling>
        <c:delete val="1"/>
        <c:axPos val="r"/>
        <c:numFmt formatCode="General" sourceLinked="1"/>
        <c:majorTickMark val="out"/>
        <c:minorTickMark val="none"/>
        <c:tickLblPos val="nextTo"/>
        <c:crossAx val="44783872"/>
        <c:crosses val="max"/>
        <c:crossBetween val="midCat"/>
        <c:majorUnit val="20"/>
      </c:valAx>
      <c:valAx>
        <c:axId val="44783872"/>
        <c:scaling>
          <c:orientation val="minMax"/>
          <c:max val="1"/>
          <c:min val="0"/>
        </c:scaling>
        <c:delete val="1"/>
        <c:axPos val="t"/>
        <c:numFmt formatCode="General" sourceLinked="1"/>
        <c:majorTickMark val="out"/>
        <c:minorTickMark val="none"/>
        <c:tickLblPos val="nextTo"/>
        <c:crossAx val="44782336"/>
        <c:crosses val="max"/>
        <c:crossBetween val="midCat"/>
        <c:majorUnit val="0.2"/>
      </c:valAx>
    </c:plotArea>
    <c:legend>
      <c:legendPos val="r"/>
      <c:legendEntry>
        <c:idx val="2"/>
        <c:delete val="1"/>
      </c:legendEntry>
      <c:layout>
        <c:manualLayout>
          <c:xMode val="edge"/>
          <c:yMode val="edge"/>
          <c:x val="0.34202889569359385"/>
          <c:y val="0.86143482064741905"/>
          <c:w val="0.322935015067561"/>
          <c:h val="0.13856517935258092"/>
        </c:manualLayout>
      </c:layout>
      <c:overlay val="0"/>
    </c:legend>
    <c:plotVisOnly val="1"/>
    <c:dispBlanksAs val="gap"/>
    <c:showDLblsOverMax val="0"/>
  </c:chart>
  <c:txPr>
    <a:bodyPr/>
    <a:lstStyle/>
    <a:p>
      <a:pPr>
        <a:defRPr sz="1100" b="1">
          <a:latin typeface="Arial" pitchFamily="34" charset="0"/>
          <a:cs typeface="Arial" pitchFamily="34" charset="0"/>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365908606477482"/>
          <c:y val="0.11084597745554066"/>
          <c:w val="0.84634091393522526"/>
          <c:h val="0.43286685424474391"/>
        </c:manualLayout>
      </c:layout>
      <c:barChart>
        <c:barDir val="col"/>
        <c:grouping val="clustered"/>
        <c:varyColors val="0"/>
        <c:ser>
          <c:idx val="1"/>
          <c:order val="0"/>
          <c:tx>
            <c:strRef>
              <c:f>'KP_ever tested'!$C$11</c:f>
              <c:strCache>
                <c:ptCount val="1"/>
                <c:pt idx="0">
                  <c:v>PWID</c:v>
                </c:pt>
              </c:strCache>
            </c:strRef>
          </c:tx>
          <c:spPr>
            <a:solidFill>
              <a:srgbClr val="00AEEF"/>
            </a:solidFill>
            <a:ln>
              <a:noFill/>
            </a:ln>
          </c:spPr>
          <c:invertIfNegative val="0"/>
          <c:dPt>
            <c:idx val="4"/>
            <c:invertIfNegative val="0"/>
            <c:bubble3D val="0"/>
            <c:spPr>
              <a:pattFill prst="dkUpDiag">
                <a:fgClr>
                  <a:srgbClr val="00AEEF"/>
                </a:fgClr>
                <a:bgClr>
                  <a:sysClr val="window" lastClr="FFFFFF"/>
                </a:bgClr>
              </a:pattFill>
              <a:ln>
                <a:noFill/>
              </a:ln>
            </c:spPr>
            <c:extLst>
              <c:ext xmlns:c16="http://schemas.microsoft.com/office/drawing/2014/chart" uri="{C3380CC4-5D6E-409C-BE32-E72D297353CC}">
                <c16:uniqueId val="{00000001-3A2E-4F55-A937-7BD27D7F8DBC}"/>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'KP_ever tested'!$B$12:$B$16</c:f>
              <c:strCache>
                <c:ptCount val="5"/>
                <c:pt idx="0">
                  <c:v>Kota 
Makassar</c:v>
                </c:pt>
                <c:pt idx="1">
                  <c:v>Kota 
Yogyakarta</c:v>
                </c:pt>
                <c:pt idx="2">
                  <c:v>Kota 
Tangerang</c:v>
                </c:pt>
                <c:pt idx="3">
                  <c:v>Kota 
Pontianak</c:v>
                </c:pt>
                <c:pt idx="4">
                  <c:v>Indonesia</c:v>
                </c:pt>
              </c:strCache>
            </c:strRef>
          </c:cat>
          <c:val>
            <c:numRef>
              <c:f>'KP_ever tested'!$C$12:$C$16</c:f>
              <c:numCache>
                <c:formatCode>0</c:formatCode>
                <c:ptCount val="5"/>
                <c:pt idx="0">
                  <c:v>37</c:v>
                </c:pt>
                <c:pt idx="1">
                  <c:v>43</c:v>
                </c:pt>
                <c:pt idx="2">
                  <c:v>57</c:v>
                </c:pt>
                <c:pt idx="3">
                  <c:v>86</c:v>
                </c:pt>
                <c:pt idx="4">
                  <c:v>54</c:v>
                </c:pt>
              </c:numCache>
            </c:numRef>
          </c:val>
          <c:extLst>
            <c:ext xmlns:c16="http://schemas.microsoft.com/office/drawing/2014/chart" uri="{C3380CC4-5D6E-409C-BE32-E72D297353CC}">
              <c16:uniqueId val="{00000002-3A2E-4F55-A937-7BD27D7F8DBC}"/>
            </c:ext>
          </c:extLst>
        </c:ser>
        <c:dLbls>
          <c:showLegendKey val="0"/>
          <c:showVal val="0"/>
          <c:showCatName val="0"/>
          <c:showSerName val="0"/>
          <c:showPercent val="0"/>
          <c:showBubbleSize val="0"/>
        </c:dLbls>
        <c:gapWidth val="190"/>
        <c:axId val="44808448"/>
        <c:axId val="44818432"/>
      </c:barChart>
      <c:scatterChart>
        <c:scatterStyle val="lineMarker"/>
        <c:varyColors val="0"/>
        <c:ser>
          <c:idx val="0"/>
          <c:order val="1"/>
          <c:tx>
            <c:strRef>
              <c:f>'KP_ever tested'!$C$37</c:f>
              <c:strCache>
                <c:ptCount val="1"/>
                <c:pt idx="0">
                  <c:v>t</c:v>
                </c:pt>
              </c:strCache>
            </c:strRef>
          </c:tx>
          <c:spPr>
            <a:ln w="19050">
              <a:solidFill>
                <a:srgbClr val="E31837"/>
              </a:solidFill>
              <a:prstDash val="dash"/>
            </a:ln>
          </c:spPr>
          <c:marker>
            <c:symbol val="none"/>
          </c:marker>
          <c:xVal>
            <c:numRef>
              <c:f>'KP_ever tested'!$B$38:$B$39</c:f>
              <c:numCache>
                <c:formatCode>General</c:formatCode>
                <c:ptCount val="2"/>
                <c:pt idx="0">
                  <c:v>0</c:v>
                </c:pt>
                <c:pt idx="1">
                  <c:v>1</c:v>
                </c:pt>
              </c:numCache>
            </c:numRef>
          </c:xVal>
          <c:yVal>
            <c:numRef>
              <c:f>'KP_ever tested'!$C$38:$C$39</c:f>
              <c:numCache>
                <c:formatCode>General</c:formatCode>
                <c:ptCount val="2"/>
                <c:pt idx="0">
                  <c:v>90</c:v>
                </c:pt>
                <c:pt idx="1">
                  <c:v>90</c:v>
                </c:pt>
              </c:numCache>
            </c:numRef>
          </c:yVal>
          <c:smooth val="0"/>
          <c:extLst>
            <c:ext xmlns:c16="http://schemas.microsoft.com/office/drawing/2014/chart" uri="{C3380CC4-5D6E-409C-BE32-E72D297353CC}">
              <c16:uniqueId val="{00000003-3A2E-4F55-A937-7BD27D7F8DBC}"/>
            </c:ext>
          </c:extLst>
        </c:ser>
        <c:dLbls>
          <c:showLegendKey val="0"/>
          <c:showVal val="0"/>
          <c:showCatName val="0"/>
          <c:showSerName val="0"/>
          <c:showPercent val="0"/>
          <c:showBubbleSize val="0"/>
        </c:dLbls>
        <c:axId val="44821888"/>
        <c:axId val="44820352"/>
      </c:scatterChart>
      <c:catAx>
        <c:axId val="44808448"/>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44818432"/>
        <c:crosses val="autoZero"/>
        <c:auto val="1"/>
        <c:lblAlgn val="ctr"/>
        <c:lblOffset val="100"/>
        <c:noMultiLvlLbl val="0"/>
      </c:catAx>
      <c:valAx>
        <c:axId val="44818432"/>
        <c:scaling>
          <c:orientation val="minMax"/>
          <c:max val="100"/>
          <c:min val="0"/>
        </c:scaling>
        <c:delete val="0"/>
        <c:axPos val="l"/>
        <c:title>
          <c:tx>
            <c:rich>
              <a:bodyPr rot="0" vert="horz"/>
              <a:lstStyle/>
              <a:p>
                <a:pPr>
                  <a:defRPr/>
                </a:pPr>
                <a:r>
                  <a:rPr lang="en-GB"/>
                  <a:t>%</a:t>
                </a:r>
              </a:p>
            </c:rich>
          </c:tx>
          <c:layout>
            <c:manualLayout>
              <c:xMode val="edge"/>
              <c:yMode val="edge"/>
              <c:x val="2.2101344563779748E-3"/>
              <c:y val="7.0541653686383918E-2"/>
            </c:manualLayout>
          </c:layout>
          <c:overlay val="0"/>
        </c:title>
        <c:numFmt formatCode="0" sourceLinked="1"/>
        <c:majorTickMark val="out"/>
        <c:minorTickMark val="none"/>
        <c:tickLblPos val="nextTo"/>
        <c:crossAx val="44808448"/>
        <c:crosses val="autoZero"/>
        <c:crossBetween val="between"/>
        <c:majorUnit val="20"/>
      </c:valAx>
      <c:valAx>
        <c:axId val="44820352"/>
        <c:scaling>
          <c:orientation val="minMax"/>
          <c:max val="100"/>
          <c:min val="0"/>
        </c:scaling>
        <c:delete val="1"/>
        <c:axPos val="r"/>
        <c:numFmt formatCode="General" sourceLinked="1"/>
        <c:majorTickMark val="out"/>
        <c:minorTickMark val="none"/>
        <c:tickLblPos val="nextTo"/>
        <c:crossAx val="44821888"/>
        <c:crosses val="max"/>
        <c:crossBetween val="midCat"/>
        <c:majorUnit val="10"/>
      </c:valAx>
      <c:valAx>
        <c:axId val="44821888"/>
        <c:scaling>
          <c:orientation val="minMax"/>
          <c:max val="1"/>
          <c:min val="0"/>
        </c:scaling>
        <c:delete val="1"/>
        <c:axPos val="t"/>
        <c:numFmt formatCode="General" sourceLinked="1"/>
        <c:majorTickMark val="out"/>
        <c:minorTickMark val="none"/>
        <c:tickLblPos val="nextTo"/>
        <c:crossAx val="44820352"/>
        <c:crosses val="max"/>
        <c:crossBetween val="midCat"/>
        <c:majorUnit val="0.2"/>
      </c:valAx>
    </c:plotArea>
    <c:legend>
      <c:legendPos val="t"/>
      <c:legendEntry>
        <c:idx val="1"/>
        <c:delete val="1"/>
      </c:legendEntry>
      <c:layout>
        <c:manualLayout>
          <c:xMode val="edge"/>
          <c:yMode val="edge"/>
          <c:x val="0.41638290927121191"/>
          <c:y val="0"/>
          <c:w val="0.16723392861071013"/>
          <c:h val="0.1577308270987029"/>
        </c:manualLayout>
      </c:layout>
      <c:overlay val="0"/>
    </c:legend>
    <c:plotVisOnly val="1"/>
    <c:dispBlanksAs val="gap"/>
    <c:showDLblsOverMax val="0"/>
  </c:chart>
  <c:txPr>
    <a:bodyPr/>
    <a:lstStyle/>
    <a:p>
      <a:pPr>
        <a:defRPr sz="1200" b="1">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1.1054400355227929E-2"/>
          <c:y val="8.0348166954633649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6.9506220259052981E-2"/>
          <c:y val="0.11286239184894208"/>
          <c:w val="0.91558863068945651"/>
          <c:h val="0.50485305037281758"/>
        </c:manualLayout>
      </c:layout>
      <c:barChart>
        <c:barDir val="col"/>
        <c:grouping val="clustered"/>
        <c:varyColors val="0"/>
        <c:ser>
          <c:idx val="0"/>
          <c:order val="0"/>
          <c:tx>
            <c:strRef>
              <c:f>'HIV Prev KP (2)'!$C$2</c:f>
              <c:strCache>
                <c:ptCount val="1"/>
                <c:pt idx="0">
                  <c:v>%</c:v>
                </c:pt>
              </c:strCache>
            </c:strRef>
          </c:tx>
          <c:spPr>
            <a:solidFill>
              <a:srgbClr val="00A99A"/>
            </a:solidFill>
            <a:ln>
              <a:noFill/>
            </a:ln>
            <a:effectLst/>
          </c:spPr>
          <c:invertIfNegative val="0"/>
          <c:dPt>
            <c:idx val="17"/>
            <c:invertIfNegative val="0"/>
            <c:bubble3D val="0"/>
            <c:spPr>
              <a:pattFill prst="dkUpDiag">
                <a:fgClr>
                  <a:srgbClr val="00A99A"/>
                </a:fgClr>
                <a:bgClr>
                  <a:schemeClr val="bg1"/>
                </a:bgClr>
              </a:pattFill>
              <a:ln>
                <a:noFill/>
              </a:ln>
              <a:effectLst/>
            </c:spPr>
            <c:extLst>
              <c:ext xmlns:c16="http://schemas.microsoft.com/office/drawing/2014/chart" uri="{C3380CC4-5D6E-409C-BE32-E72D297353CC}">
                <c16:uniqueId val="{00000001-E939-4D8A-A9AE-2434E98F2BD3}"/>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 KP (2)'!$B$3:$B$20</c:f>
              <c:strCache>
                <c:ptCount val="18"/>
                <c:pt idx="0">
                  <c:v>Jayapura City</c:v>
                </c:pt>
                <c:pt idx="1">
                  <c:v>Gianyar</c:v>
                </c:pt>
                <c:pt idx="2">
                  <c:v>Depok City</c:v>
                </c:pt>
                <c:pt idx="3">
                  <c:v>Pangkal Pinang City</c:v>
                </c:pt>
                <c:pt idx="4">
                  <c:v>Maluku Tenggara Barat</c:v>
                </c:pt>
                <c:pt idx="5">
                  <c:v>North Jakarta</c:v>
                </c:pt>
                <c:pt idx="6">
                  <c:v>Bekasi City</c:v>
                </c:pt>
                <c:pt idx="7">
                  <c:v>Batam City</c:v>
                </c:pt>
                <c:pt idx="8">
                  <c:v>South Jakarta</c:v>
                </c:pt>
                <c:pt idx="9">
                  <c:v>Sumenep</c:v>
                </c:pt>
                <c:pt idx="10">
                  <c:v>Surabaya City</c:v>
                </c:pt>
                <c:pt idx="11">
                  <c:v>Balikpapan City</c:v>
                </c:pt>
                <c:pt idx="12">
                  <c:v>West Jakarta</c:v>
                </c:pt>
                <c:pt idx="13">
                  <c:v>Pekalongan City</c:v>
                </c:pt>
                <c:pt idx="14">
                  <c:v>Sukabumi City</c:v>
                </c:pt>
                <c:pt idx="15">
                  <c:v>Ogan Komering Ulu (OKU)</c:v>
                </c:pt>
                <c:pt idx="16">
                  <c:v>Simeulue</c:v>
                </c:pt>
                <c:pt idx="17">
                  <c:v>ALL SITES</c:v>
                </c:pt>
              </c:strCache>
            </c:strRef>
          </c:cat>
          <c:val>
            <c:numRef>
              <c:f>'HIV Prev KP (2)'!$C$3:$C$20</c:f>
              <c:numCache>
                <c:formatCode>General</c:formatCode>
                <c:ptCount val="18"/>
                <c:pt idx="0">
                  <c:v>6.1</c:v>
                </c:pt>
                <c:pt idx="1">
                  <c:v>5.0999999999999996</c:v>
                </c:pt>
                <c:pt idx="2">
                  <c:v>4.8</c:v>
                </c:pt>
                <c:pt idx="3">
                  <c:v>3.6</c:v>
                </c:pt>
                <c:pt idx="4">
                  <c:v>3.3</c:v>
                </c:pt>
                <c:pt idx="5">
                  <c:v>3</c:v>
                </c:pt>
                <c:pt idx="6">
                  <c:v>1.8</c:v>
                </c:pt>
                <c:pt idx="7">
                  <c:v>1.5</c:v>
                </c:pt>
                <c:pt idx="8">
                  <c:v>1.3</c:v>
                </c:pt>
                <c:pt idx="9">
                  <c:v>1.3</c:v>
                </c:pt>
                <c:pt idx="10">
                  <c:v>1</c:v>
                </c:pt>
                <c:pt idx="11">
                  <c:v>0.9</c:v>
                </c:pt>
                <c:pt idx="12">
                  <c:v>0.8</c:v>
                </c:pt>
                <c:pt idx="13">
                  <c:v>0.5</c:v>
                </c:pt>
                <c:pt idx="14">
                  <c:v>0.3</c:v>
                </c:pt>
                <c:pt idx="15">
                  <c:v>0</c:v>
                </c:pt>
                <c:pt idx="16">
                  <c:v>0</c:v>
                </c:pt>
                <c:pt idx="17">
                  <c:v>2.1</c:v>
                </c:pt>
              </c:numCache>
            </c:numRef>
          </c:val>
          <c:extLst>
            <c:ext xmlns:c16="http://schemas.microsoft.com/office/drawing/2014/chart" uri="{C3380CC4-5D6E-409C-BE32-E72D297353CC}">
              <c16:uniqueId val="{00000002-E939-4D8A-A9AE-2434E98F2BD3}"/>
            </c:ext>
          </c:extLst>
        </c:ser>
        <c:dLbls>
          <c:showLegendKey val="0"/>
          <c:showVal val="0"/>
          <c:showCatName val="0"/>
          <c:showSerName val="0"/>
          <c:showPercent val="0"/>
          <c:showBubbleSize val="0"/>
        </c:dLbls>
        <c:gapWidth val="109"/>
        <c:axId val="1646369823"/>
        <c:axId val="1646370655"/>
      </c:barChart>
      <c:catAx>
        <c:axId val="1646369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46370655"/>
        <c:crosses val="autoZero"/>
        <c:auto val="1"/>
        <c:lblAlgn val="ctr"/>
        <c:lblOffset val="100"/>
        <c:noMultiLvlLbl val="0"/>
      </c:catAx>
      <c:valAx>
        <c:axId val="1646370655"/>
        <c:scaling>
          <c:orientation val="minMax"/>
        </c:scaling>
        <c:delete val="0"/>
        <c:axPos val="l"/>
        <c:majorGridlines>
          <c:spPr>
            <a:ln w="9525" cap="flat" cmpd="sng" algn="ctr">
              <a:solidFill>
                <a:schemeClr val="tx1">
                  <a:lumMod val="15000"/>
                  <a:lumOff val="85000"/>
                </a:schemeClr>
              </a:solidFill>
              <a:prstDash val="dash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46369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446843211726889"/>
          <c:y val="7.8438684747739851E-2"/>
          <c:w val="0.79470763828795021"/>
          <c:h val="0.42214601444710426"/>
        </c:manualLayout>
      </c:layout>
      <c:barChart>
        <c:barDir val="col"/>
        <c:grouping val="clustered"/>
        <c:varyColors val="0"/>
        <c:ser>
          <c:idx val="1"/>
          <c:order val="0"/>
          <c:tx>
            <c:strRef>
              <c:f>'KP_ever tested'!$C$2</c:f>
              <c:strCache>
                <c:ptCount val="1"/>
                <c:pt idx="0">
                  <c:v>MSM</c:v>
                </c:pt>
              </c:strCache>
            </c:strRef>
          </c:tx>
          <c:spPr>
            <a:solidFill>
              <a:srgbClr val="88C540"/>
            </a:solidFill>
            <a:ln>
              <a:noFill/>
            </a:ln>
          </c:spPr>
          <c:invertIfNegative val="0"/>
          <c:dPt>
            <c:idx val="6"/>
            <c:invertIfNegative val="0"/>
            <c:bubble3D val="0"/>
            <c:spPr>
              <a:pattFill prst="dkUpDiag">
                <a:fgClr>
                  <a:srgbClr val="88C540"/>
                </a:fgClr>
                <a:bgClr>
                  <a:sysClr val="window" lastClr="FFFFFF"/>
                </a:bgClr>
              </a:pattFill>
              <a:ln>
                <a:noFill/>
              </a:ln>
            </c:spPr>
            <c:extLst>
              <c:ext xmlns:c16="http://schemas.microsoft.com/office/drawing/2014/chart" uri="{C3380CC4-5D6E-409C-BE32-E72D297353CC}">
                <c16:uniqueId val="{00000001-B056-4A8C-8D1D-9C88217E7081}"/>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'KP_ever tested'!$B$3:$B$9</c:f>
              <c:strCache>
                <c:ptCount val="7"/>
                <c:pt idx="0">
                  <c:v>Samarinda</c:v>
                </c:pt>
                <c:pt idx="1">
                  <c:v>Kota Palembang</c:v>
                </c:pt>
                <c:pt idx="2">
                  <c:v>Kota Makassar</c:v>
                </c:pt>
                <c:pt idx="3">
                  <c:v>Kota Pontianak</c:v>
                </c:pt>
                <c:pt idx="4">
                  <c:v>Kota Yogyakarta</c:v>
                </c:pt>
                <c:pt idx="5">
                  <c:v>Kota Tangerang</c:v>
                </c:pt>
                <c:pt idx="6">
                  <c:v>Indonesia</c:v>
                </c:pt>
              </c:strCache>
            </c:strRef>
          </c:cat>
          <c:val>
            <c:numRef>
              <c:f>'KP_ever tested'!$C$3:$C$9</c:f>
              <c:numCache>
                <c:formatCode>General</c:formatCode>
                <c:ptCount val="7"/>
                <c:pt idx="2" formatCode="0">
                  <c:v>20</c:v>
                </c:pt>
                <c:pt idx="4" formatCode="0">
                  <c:v>63</c:v>
                </c:pt>
                <c:pt idx="5" formatCode="0">
                  <c:v>39</c:v>
                </c:pt>
                <c:pt idx="6" formatCode="0">
                  <c:v>38</c:v>
                </c:pt>
              </c:numCache>
            </c:numRef>
          </c:val>
          <c:extLst>
            <c:ext xmlns:c16="http://schemas.microsoft.com/office/drawing/2014/chart" uri="{C3380CC4-5D6E-409C-BE32-E72D297353CC}">
              <c16:uniqueId val="{00000002-B056-4A8C-8D1D-9C88217E7081}"/>
            </c:ext>
          </c:extLst>
        </c:ser>
        <c:ser>
          <c:idx val="0"/>
          <c:order val="1"/>
          <c:tx>
            <c:strRef>
              <c:f>'KP_ever tested'!$D$2</c:f>
              <c:strCache>
                <c:ptCount val="1"/>
                <c:pt idx="0">
                  <c:v>Waria</c:v>
                </c:pt>
              </c:strCache>
            </c:strRef>
          </c:tx>
          <c:spPr>
            <a:solidFill>
              <a:srgbClr val="F78E1E"/>
            </a:solidFill>
            <a:ln>
              <a:noFill/>
            </a:ln>
          </c:spPr>
          <c:invertIfNegative val="0"/>
          <c:dPt>
            <c:idx val="6"/>
            <c:invertIfNegative val="0"/>
            <c:bubble3D val="0"/>
            <c:spPr>
              <a:pattFill prst="dkUpDiag">
                <a:fgClr>
                  <a:srgbClr val="F78E1E"/>
                </a:fgClr>
                <a:bgClr>
                  <a:sysClr val="window" lastClr="FFFFFF"/>
                </a:bgClr>
              </a:pattFill>
              <a:ln>
                <a:noFill/>
              </a:ln>
            </c:spPr>
            <c:extLst>
              <c:ext xmlns:c16="http://schemas.microsoft.com/office/drawing/2014/chart" uri="{C3380CC4-5D6E-409C-BE32-E72D297353CC}">
                <c16:uniqueId val="{00000004-B056-4A8C-8D1D-9C88217E7081}"/>
              </c:ext>
            </c:extLst>
          </c:dPt>
          <c:cat>
            <c:strRef>
              <c:f>'KP_ever tested'!$B$3:$B$9</c:f>
              <c:strCache>
                <c:ptCount val="7"/>
                <c:pt idx="0">
                  <c:v>Samarinda</c:v>
                </c:pt>
                <c:pt idx="1">
                  <c:v>Kota Palembang</c:v>
                </c:pt>
                <c:pt idx="2">
                  <c:v>Kota Makassar</c:v>
                </c:pt>
                <c:pt idx="3">
                  <c:v>Kota Pontianak</c:v>
                </c:pt>
                <c:pt idx="4">
                  <c:v>Kota Yogyakarta</c:v>
                </c:pt>
                <c:pt idx="5">
                  <c:v>Kota Tangerang</c:v>
                </c:pt>
                <c:pt idx="6">
                  <c:v>Indonesia</c:v>
                </c:pt>
              </c:strCache>
            </c:strRef>
          </c:cat>
          <c:val>
            <c:numRef>
              <c:f>'KP_ever tested'!$D$3:$D$9</c:f>
              <c:numCache>
                <c:formatCode>0</c:formatCode>
                <c:ptCount val="7"/>
                <c:pt idx="0">
                  <c:v>22</c:v>
                </c:pt>
                <c:pt idx="1">
                  <c:v>52</c:v>
                </c:pt>
                <c:pt idx="2">
                  <c:v>61</c:v>
                </c:pt>
                <c:pt idx="3">
                  <c:v>69</c:v>
                </c:pt>
                <c:pt idx="6">
                  <c:v>54</c:v>
                </c:pt>
              </c:numCache>
            </c:numRef>
          </c:val>
          <c:extLst>
            <c:ext xmlns:c16="http://schemas.microsoft.com/office/drawing/2014/chart" uri="{C3380CC4-5D6E-409C-BE32-E72D297353CC}">
              <c16:uniqueId val="{00000005-B056-4A8C-8D1D-9C88217E7081}"/>
            </c:ext>
          </c:extLst>
        </c:ser>
        <c:dLbls>
          <c:showLegendKey val="0"/>
          <c:showVal val="0"/>
          <c:showCatName val="0"/>
          <c:showSerName val="0"/>
          <c:showPercent val="0"/>
          <c:showBubbleSize val="0"/>
        </c:dLbls>
        <c:gapWidth val="96"/>
        <c:axId val="44844544"/>
        <c:axId val="44846080"/>
      </c:barChart>
      <c:scatterChart>
        <c:scatterStyle val="lineMarker"/>
        <c:varyColors val="0"/>
        <c:ser>
          <c:idx val="2"/>
          <c:order val="2"/>
          <c:tx>
            <c:strRef>
              <c:f>'KP_ever tested'!$C$37</c:f>
              <c:strCache>
                <c:ptCount val="1"/>
                <c:pt idx="0">
                  <c:v>t</c:v>
                </c:pt>
              </c:strCache>
            </c:strRef>
          </c:tx>
          <c:spPr>
            <a:ln w="19050">
              <a:solidFill>
                <a:srgbClr val="E31837"/>
              </a:solidFill>
              <a:prstDash val="dash"/>
            </a:ln>
          </c:spPr>
          <c:marker>
            <c:symbol val="none"/>
          </c:marker>
          <c:xVal>
            <c:numRef>
              <c:f>'KP_ever tested'!$B$38:$B$39</c:f>
              <c:numCache>
                <c:formatCode>General</c:formatCode>
                <c:ptCount val="2"/>
                <c:pt idx="0">
                  <c:v>0</c:v>
                </c:pt>
                <c:pt idx="1">
                  <c:v>1</c:v>
                </c:pt>
              </c:numCache>
            </c:numRef>
          </c:xVal>
          <c:yVal>
            <c:numRef>
              <c:f>'KP_ever tested'!$C$38:$C$39</c:f>
              <c:numCache>
                <c:formatCode>General</c:formatCode>
                <c:ptCount val="2"/>
                <c:pt idx="0">
                  <c:v>90</c:v>
                </c:pt>
                <c:pt idx="1">
                  <c:v>90</c:v>
                </c:pt>
              </c:numCache>
            </c:numRef>
          </c:yVal>
          <c:smooth val="0"/>
          <c:extLst>
            <c:ext xmlns:c16="http://schemas.microsoft.com/office/drawing/2014/chart" uri="{C3380CC4-5D6E-409C-BE32-E72D297353CC}">
              <c16:uniqueId val="{00000006-B056-4A8C-8D1D-9C88217E7081}"/>
            </c:ext>
          </c:extLst>
        </c:ser>
        <c:dLbls>
          <c:showLegendKey val="0"/>
          <c:showVal val="0"/>
          <c:showCatName val="0"/>
          <c:showSerName val="0"/>
          <c:showPercent val="0"/>
          <c:showBubbleSize val="0"/>
        </c:dLbls>
        <c:axId val="44866176"/>
        <c:axId val="44864640"/>
      </c:scatterChart>
      <c:catAx>
        <c:axId val="44844544"/>
        <c:scaling>
          <c:orientation val="minMax"/>
        </c:scaling>
        <c:delete val="0"/>
        <c:axPos val="b"/>
        <c:numFmt formatCode="General" sourceLinked="0"/>
        <c:majorTickMark val="out"/>
        <c:minorTickMark val="none"/>
        <c:tickLblPos val="nextTo"/>
        <c:crossAx val="44846080"/>
        <c:crosses val="autoZero"/>
        <c:auto val="1"/>
        <c:lblAlgn val="ctr"/>
        <c:lblOffset val="100"/>
        <c:noMultiLvlLbl val="0"/>
      </c:catAx>
      <c:valAx>
        <c:axId val="44846080"/>
        <c:scaling>
          <c:orientation val="minMax"/>
          <c:max val="100"/>
          <c:min val="0"/>
        </c:scaling>
        <c:delete val="0"/>
        <c:axPos val="l"/>
        <c:title>
          <c:tx>
            <c:rich>
              <a:bodyPr rot="0" vert="horz"/>
              <a:lstStyle/>
              <a:p>
                <a:pPr>
                  <a:defRPr/>
                </a:pPr>
                <a:r>
                  <a:rPr lang="en-GB"/>
                  <a:t>%</a:t>
                </a:r>
              </a:p>
            </c:rich>
          </c:tx>
          <c:layout>
            <c:manualLayout>
              <c:xMode val="edge"/>
              <c:yMode val="edge"/>
              <c:x val="1.5563912719865223E-3"/>
              <c:y val="3.4938132733408331E-2"/>
            </c:manualLayout>
          </c:layout>
          <c:overlay val="0"/>
        </c:title>
        <c:numFmt formatCode="General" sourceLinked="1"/>
        <c:majorTickMark val="out"/>
        <c:minorTickMark val="none"/>
        <c:tickLblPos val="nextTo"/>
        <c:crossAx val="44844544"/>
        <c:crosses val="autoZero"/>
        <c:crossBetween val="between"/>
        <c:majorUnit val="20"/>
      </c:valAx>
      <c:valAx>
        <c:axId val="44864640"/>
        <c:scaling>
          <c:orientation val="minMax"/>
          <c:max val="100"/>
          <c:min val="0"/>
        </c:scaling>
        <c:delete val="1"/>
        <c:axPos val="r"/>
        <c:numFmt formatCode="General" sourceLinked="1"/>
        <c:majorTickMark val="out"/>
        <c:minorTickMark val="none"/>
        <c:tickLblPos val="nextTo"/>
        <c:crossAx val="44866176"/>
        <c:crosses val="max"/>
        <c:crossBetween val="midCat"/>
        <c:majorUnit val="10"/>
      </c:valAx>
      <c:valAx>
        <c:axId val="44866176"/>
        <c:scaling>
          <c:orientation val="minMax"/>
          <c:max val="1"/>
          <c:min val="0"/>
        </c:scaling>
        <c:delete val="1"/>
        <c:axPos val="t"/>
        <c:numFmt formatCode="General" sourceLinked="1"/>
        <c:majorTickMark val="out"/>
        <c:minorTickMark val="none"/>
        <c:tickLblPos val="nextTo"/>
        <c:crossAx val="44864640"/>
        <c:crosses val="max"/>
        <c:crossBetween val="midCat"/>
        <c:majorUnit val="0.2"/>
      </c:valAx>
    </c:plotArea>
    <c:legend>
      <c:legendPos val="b"/>
      <c:legendEntry>
        <c:idx val="2"/>
        <c:delete val="1"/>
      </c:legendEntry>
      <c:layout>
        <c:manualLayout>
          <c:xMode val="edge"/>
          <c:yMode val="edge"/>
          <c:x val="0.35586657917760284"/>
          <c:y val="0"/>
          <c:w val="0.30943460547540264"/>
          <c:h val="0.10582450900533986"/>
        </c:manualLayout>
      </c:layout>
      <c:overlay val="0"/>
    </c:legend>
    <c:plotVisOnly val="1"/>
    <c:dispBlanksAs val="gap"/>
    <c:showDLblsOverMax val="0"/>
  </c:chart>
  <c:txPr>
    <a:bodyPr/>
    <a:lstStyle/>
    <a:p>
      <a:pPr>
        <a:defRPr sz="1200" b="1">
          <a:latin typeface="Arial" pitchFamily="34" charset="0"/>
          <a:cs typeface="Arial" pitchFamily="34" charset="0"/>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62525517643629"/>
          <c:y val="5.1862712320879661E-2"/>
          <c:w val="0.81354099834742877"/>
          <c:h val="0.64469081121804217"/>
        </c:manualLayout>
      </c:layout>
      <c:barChart>
        <c:barDir val="col"/>
        <c:grouping val="clustered"/>
        <c:varyColors val="0"/>
        <c:ser>
          <c:idx val="1"/>
          <c:order val="0"/>
          <c:tx>
            <c:strRef>
              <c:f>IDN!$A$2</c:f>
              <c:strCache>
                <c:ptCount val="1"/>
                <c:pt idx="0">
                  <c:v>Indonesia</c:v>
                </c:pt>
              </c:strCache>
            </c:strRef>
          </c:tx>
          <c:spPr>
            <a:solidFill>
              <a:srgbClr val="E31837"/>
            </a:solidFill>
            <a:ln>
              <a:noFill/>
            </a:ln>
          </c:spPr>
          <c:invertIfNegative val="0"/>
          <c:dPt>
            <c:idx val="0"/>
            <c:invertIfNegative val="0"/>
            <c:bubble3D val="0"/>
            <c:spPr>
              <a:solidFill>
                <a:srgbClr val="63CDF6"/>
              </a:solidFill>
              <a:ln>
                <a:noFill/>
              </a:ln>
            </c:spPr>
            <c:extLst>
              <c:ext xmlns:c16="http://schemas.microsoft.com/office/drawing/2014/chart" uri="{C3380CC4-5D6E-409C-BE32-E72D297353CC}">
                <c16:uniqueId val="{00000001-0EBA-4180-ADA9-60F4EE6E6F1C}"/>
              </c:ext>
            </c:extLst>
          </c:dPt>
          <c:dPt>
            <c:idx val="1"/>
            <c:invertIfNegative val="0"/>
            <c:bubble3D val="0"/>
            <c:spPr>
              <a:solidFill>
                <a:srgbClr val="F26B73"/>
              </a:solidFill>
              <a:ln>
                <a:noFill/>
              </a:ln>
            </c:spPr>
            <c:extLst>
              <c:ext xmlns:c16="http://schemas.microsoft.com/office/drawing/2014/chart" uri="{C3380CC4-5D6E-409C-BE32-E72D297353CC}">
                <c16:uniqueId val="{00000003-0EBA-4180-ADA9-60F4EE6E6F1C}"/>
              </c:ext>
            </c:extLst>
          </c:dPt>
          <c:dPt>
            <c:idx val="3"/>
            <c:invertIfNegative val="0"/>
            <c:bubble3D val="0"/>
            <c:spPr>
              <a:solidFill>
                <a:srgbClr val="00A99A"/>
              </a:solidFill>
              <a:ln>
                <a:noFill/>
              </a:ln>
            </c:spPr>
            <c:extLst>
              <c:ext xmlns:c16="http://schemas.microsoft.com/office/drawing/2014/chart" uri="{C3380CC4-5D6E-409C-BE32-E72D297353CC}">
                <c16:uniqueId val="{00000005-0EBA-4180-ADA9-60F4EE6E6F1C}"/>
              </c:ext>
            </c:extLst>
          </c:dPt>
          <c:dPt>
            <c:idx val="4"/>
            <c:invertIfNegative val="0"/>
            <c:bubble3D val="0"/>
            <c:spPr>
              <a:solidFill>
                <a:srgbClr val="78A7B7"/>
              </a:solidFill>
              <a:ln>
                <a:noFill/>
              </a:ln>
            </c:spPr>
            <c:extLst>
              <c:ext xmlns:c16="http://schemas.microsoft.com/office/drawing/2014/chart" uri="{C3380CC4-5D6E-409C-BE32-E72D297353CC}">
                <c16:uniqueId val="{00000007-0EBA-4180-ADA9-60F4EE6E6F1C}"/>
              </c:ext>
            </c:extLst>
          </c:dPt>
          <c:dPt>
            <c:idx val="5"/>
            <c:invertIfNegative val="0"/>
            <c:bubble3D val="0"/>
            <c:spPr>
              <a:solidFill>
                <a:srgbClr val="CDC884"/>
              </a:solidFill>
              <a:ln>
                <a:noFill/>
              </a:ln>
            </c:spPr>
            <c:extLst>
              <c:ext xmlns:c16="http://schemas.microsoft.com/office/drawing/2014/chart" uri="{C3380CC4-5D6E-409C-BE32-E72D297353CC}">
                <c16:uniqueId val="{00000009-0EBA-4180-ADA9-60F4EE6E6F1C}"/>
              </c:ext>
            </c:extLst>
          </c:dPt>
          <c:dLbls>
            <c:dLbl>
              <c:idx val="0"/>
              <c:tx>
                <c:rich>
                  <a:bodyPr/>
                  <a:lstStyle/>
                  <a:p>
                    <a:r>
                      <a:rPr lang="en-US"/>
                      <a:t>540,000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EBA-4180-ADA9-60F4EE6E6F1C}"/>
                </c:ext>
              </c:extLst>
            </c:dLbl>
            <c:dLbl>
              <c:idx val="4"/>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0EBA-4180-ADA9-60F4EE6E6F1C}"/>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IDN!$B$1:$F$1</c:f>
              <c:strCache>
                <c:ptCount val="5"/>
                <c:pt idx="0">
                  <c:v>Estimated PLHIV</c:v>
                </c:pt>
                <c:pt idx="1">
                  <c:v>PLHIV who
know their status</c:v>
                </c:pt>
                <c:pt idx="2">
                  <c:v>PLHIV 
on ART</c:v>
                </c:pt>
                <c:pt idx="3">
                  <c:v>PLHIV tested 
for viral load</c:v>
                </c:pt>
                <c:pt idx="4">
                  <c:v>PLHIV with 
suppressed viral load *</c:v>
                </c:pt>
              </c:strCache>
            </c:strRef>
          </c:cat>
          <c:val>
            <c:numRef>
              <c:f>IDN!$B$2:$F$2</c:f>
              <c:numCache>
                <c:formatCode>General</c:formatCode>
                <c:ptCount val="5"/>
                <c:pt idx="0">
                  <c:v>543259</c:v>
                </c:pt>
                <c:pt idx="1">
                  <c:v>387210</c:v>
                </c:pt>
                <c:pt idx="2">
                  <c:v>153016</c:v>
                </c:pt>
                <c:pt idx="3">
                  <c:v>22319</c:v>
                </c:pt>
                <c:pt idx="4">
                  <c:v>0</c:v>
                </c:pt>
              </c:numCache>
            </c:numRef>
          </c:val>
          <c:extLst>
            <c:ext xmlns:c16="http://schemas.microsoft.com/office/drawing/2014/chart" uri="{C3380CC4-5D6E-409C-BE32-E72D297353CC}">
              <c16:uniqueId val="{0000000A-0EBA-4180-ADA9-60F4EE6E6F1C}"/>
            </c:ext>
          </c:extLst>
        </c:ser>
        <c:dLbls>
          <c:showLegendKey val="0"/>
          <c:showVal val="0"/>
          <c:showCatName val="0"/>
          <c:showSerName val="0"/>
          <c:showPercent val="0"/>
          <c:showBubbleSize val="0"/>
        </c:dLbls>
        <c:gapWidth val="100"/>
        <c:overlap val="100"/>
        <c:axId val="278045824"/>
        <c:axId val="278047360"/>
      </c:barChart>
      <c:catAx>
        <c:axId val="278045824"/>
        <c:scaling>
          <c:orientation val="minMax"/>
        </c:scaling>
        <c:delete val="0"/>
        <c:axPos val="b"/>
        <c:numFmt formatCode="General" sourceLinked="1"/>
        <c:majorTickMark val="out"/>
        <c:minorTickMark val="none"/>
        <c:tickLblPos val="nextTo"/>
        <c:crossAx val="278047360"/>
        <c:crosses val="autoZero"/>
        <c:auto val="1"/>
        <c:lblAlgn val="ctr"/>
        <c:lblOffset val="100"/>
        <c:noMultiLvlLbl val="0"/>
      </c:catAx>
      <c:valAx>
        <c:axId val="278047360"/>
        <c:scaling>
          <c:orientation val="minMax"/>
        </c:scaling>
        <c:delete val="0"/>
        <c:axPos val="l"/>
        <c:majorGridlines>
          <c:spPr>
            <a:ln w="15875">
              <a:solidFill>
                <a:schemeClr val="accent5">
                  <a:lumMod val="20000"/>
                  <a:lumOff val="80000"/>
                </a:schemeClr>
              </a:solidFill>
              <a:prstDash val="sysDash"/>
            </a:ln>
          </c:spPr>
        </c:majorGridlines>
        <c:title>
          <c:tx>
            <c:rich>
              <a:bodyPr rot="-5400000" vert="horz"/>
              <a:lstStyle/>
              <a:p>
                <a:pPr>
                  <a:defRPr/>
                </a:pPr>
                <a:r>
                  <a:rPr lang="en-GB"/>
                  <a:t>Number of people</a:t>
                </a:r>
              </a:p>
            </c:rich>
          </c:tx>
          <c:layout>
            <c:manualLayout>
              <c:xMode val="edge"/>
              <c:yMode val="edge"/>
              <c:x val="8.3103674540682421E-3"/>
              <c:y val="0.19604768153980753"/>
            </c:manualLayout>
          </c:layout>
          <c:overlay val="0"/>
        </c:title>
        <c:numFmt formatCode="General" sourceLinked="1"/>
        <c:majorTickMark val="out"/>
        <c:minorTickMark val="none"/>
        <c:tickLblPos val="nextTo"/>
        <c:crossAx val="278045824"/>
        <c:crosses val="autoZero"/>
        <c:crossBetween val="between"/>
      </c:valAx>
    </c:plotArea>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5019340785899"/>
          <c:y val="0.12298953662182362"/>
          <c:w val="0.86783237151000003"/>
          <c:h val="0.65526546849805212"/>
        </c:manualLayout>
      </c:layout>
      <c:barChart>
        <c:barDir val="col"/>
        <c:grouping val="stacked"/>
        <c:varyColors val="0"/>
        <c:ser>
          <c:idx val="0"/>
          <c:order val="0"/>
          <c:tx>
            <c:strRef>
              <c:f>Indonesia!$C$2</c:f>
              <c:strCache>
                <c:ptCount val="1"/>
                <c:pt idx="0">
                  <c:v>Progress (%)</c:v>
                </c:pt>
              </c:strCache>
            </c:strRef>
          </c:tx>
          <c:spPr>
            <a:solidFill>
              <a:srgbClr val="009999"/>
            </a:solidFill>
            <a:ln>
              <a:noFill/>
            </a:ln>
            <a:effectLst/>
          </c:spPr>
          <c:invertIfNegative val="0"/>
          <c:dLbls>
            <c:dLbl>
              <c:idx val="0"/>
              <c:tx>
                <c:rich>
                  <a:bodyPr/>
                  <a:lstStyle/>
                  <a:p>
                    <a:r>
                      <a:rPr lang="en-US">
                        <a:solidFill>
                          <a:schemeClr val="bg1">
                            <a:lumMod val="50000"/>
                          </a:schemeClr>
                        </a:solidFill>
                      </a:rPr>
                      <a:t>NA</a:t>
                    </a:r>
                    <a:endParaRPr lang="en-US" dirty="0">
                      <a:solidFill>
                        <a:schemeClr val="bg1">
                          <a:lumMod val="50000"/>
                        </a:schemeClr>
                      </a:solidFill>
                    </a:endParaRP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AFF-4A55-850B-D280143B8611}"/>
                </c:ext>
              </c:extLst>
            </c:dLbl>
            <c:dLbl>
              <c:idx val="2"/>
              <c:delete val="1"/>
              <c:extLst>
                <c:ext xmlns:c15="http://schemas.microsoft.com/office/drawing/2012/chart" uri="{CE6537A1-D6FC-4f65-9D91-7224C49458BB}"/>
                <c:ext xmlns:c16="http://schemas.microsoft.com/office/drawing/2014/chart" uri="{C3380CC4-5D6E-409C-BE32-E72D297353CC}">
                  <c16:uniqueId val="{00000000-455D-4B71-B75D-2B6F337C92F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Indonesia!$B$3:$B$5</c:f>
              <c:strCache>
                <c:ptCount val="3"/>
                <c:pt idx="0">
                  <c:v>PLHIV who know 
their status</c:v>
                </c:pt>
                <c:pt idx="1">
                  <c:v>PLHIV on 
treatment</c:v>
                </c:pt>
                <c:pt idx="2">
                  <c:v>PLHIV with suppressed
viral load</c:v>
                </c:pt>
              </c:strCache>
            </c:strRef>
          </c:cat>
          <c:val>
            <c:numRef>
              <c:f>Indonesia!$C$3:$C$5</c:f>
              <c:numCache>
                <c:formatCode>_(* #,##0_);_(* \(#,##0\);_(* "-"??_);_(@_)</c:formatCode>
                <c:ptCount val="3"/>
                <c:pt idx="0">
                  <c:v>0</c:v>
                </c:pt>
                <c:pt idx="1">
                  <c:v>28.166307</c:v>
                </c:pt>
                <c:pt idx="2">
                  <c:v>0</c:v>
                </c:pt>
              </c:numCache>
            </c:numRef>
          </c:val>
          <c:extLst>
            <c:ext xmlns:c16="http://schemas.microsoft.com/office/drawing/2014/chart" uri="{C3380CC4-5D6E-409C-BE32-E72D297353CC}">
              <c16:uniqueId val="{00000001-455D-4B71-B75D-2B6F337C92F1}"/>
            </c:ext>
          </c:extLst>
        </c:ser>
        <c:ser>
          <c:idx val="1"/>
          <c:order val="1"/>
          <c:tx>
            <c:strRef>
              <c:f>Indonesia!$D$2</c:f>
              <c:strCache>
                <c:ptCount val="1"/>
                <c:pt idx="0">
                  <c:v>Gap</c:v>
                </c:pt>
              </c:strCache>
            </c:strRef>
          </c:tx>
          <c:spPr>
            <a:pattFill prst="dkDnDiag">
              <a:fgClr>
                <a:srgbClr val="BFBFBF"/>
              </a:fgClr>
              <a:bgClr>
                <a:schemeClr val="bg1"/>
              </a:bgClr>
            </a:pattFill>
            <a:ln>
              <a:noFill/>
            </a:ln>
            <a:effectLst/>
          </c:spPr>
          <c:invertIfNegative val="0"/>
          <c:dLbls>
            <c:dLbl>
              <c:idx val="2"/>
              <c:layout>
                <c:manualLayout>
                  <c:x val="0"/>
                  <c:y val="0.24884259259259259"/>
                </c:manualLayout>
              </c:layout>
              <c:tx>
                <c:rich>
                  <a:bodyPr/>
                  <a:lstStyle/>
                  <a:p>
                    <a:r>
                      <a:rPr lang="en-US" dirty="0">
                        <a:solidFill>
                          <a:schemeClr val="bg1">
                            <a:lumMod val="50000"/>
                          </a:schemeClr>
                        </a:solidFill>
                      </a:rPr>
                      <a:t>NA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AFF-4A55-850B-D280143B861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Indonesia!$B$3:$B$5</c:f>
              <c:strCache>
                <c:ptCount val="3"/>
                <c:pt idx="0">
                  <c:v>PLHIV who know 
their status</c:v>
                </c:pt>
                <c:pt idx="1">
                  <c:v>PLHIV on 
treatment</c:v>
                </c:pt>
                <c:pt idx="2">
                  <c:v>PLHIV with suppressed
viral load</c:v>
                </c:pt>
              </c:strCache>
            </c:strRef>
          </c:cat>
          <c:val>
            <c:numRef>
              <c:f>Indonesia!$D$3:$D$5</c:f>
              <c:numCache>
                <c:formatCode>_(* #,##0_);_(* \(#,##0\);_(* "-"??_);_(@_)</c:formatCode>
                <c:ptCount val="3"/>
                <c:pt idx="0">
                  <c:v>95</c:v>
                </c:pt>
                <c:pt idx="1">
                  <c:v>61.833692999999997</c:v>
                </c:pt>
                <c:pt idx="2">
                  <c:v>86</c:v>
                </c:pt>
              </c:numCache>
            </c:numRef>
          </c:val>
          <c:extLst>
            <c:ext xmlns:c16="http://schemas.microsoft.com/office/drawing/2014/chart" uri="{C3380CC4-5D6E-409C-BE32-E72D297353CC}">
              <c16:uniqueId val="{00000002-455D-4B71-B75D-2B6F337C92F1}"/>
            </c:ext>
          </c:extLst>
        </c:ser>
        <c:dLbls>
          <c:showLegendKey val="0"/>
          <c:showVal val="0"/>
          <c:showCatName val="0"/>
          <c:showSerName val="0"/>
          <c:showPercent val="0"/>
          <c:showBubbleSize val="0"/>
        </c:dLbls>
        <c:gapWidth val="150"/>
        <c:overlap val="100"/>
        <c:axId val="48401024"/>
        <c:axId val="48406912"/>
      </c:barChart>
      <c:scatterChart>
        <c:scatterStyle val="lineMarker"/>
        <c:varyColors val="0"/>
        <c:ser>
          <c:idx val="2"/>
          <c:order val="2"/>
          <c:tx>
            <c:strRef>
              <c:f>Indonesia!$E$2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5050"/>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Indonesia!$B$3:$B$5</c:f>
              <c:strCache>
                <c:ptCount val="3"/>
                <c:pt idx="0">
                  <c:v>PLHIV who know 
their status</c:v>
                </c:pt>
                <c:pt idx="1">
                  <c:v>PLHIV on 
treatment</c:v>
                </c:pt>
                <c:pt idx="2">
                  <c:v>PLHIV with suppressed
viral load</c:v>
                </c:pt>
              </c:strCache>
            </c:strRef>
          </c:xVal>
          <c:yVal>
            <c:numRef>
              <c:f>Indonesia!$E$3:$E$5</c:f>
              <c:numCache>
                <c:formatCode>General</c:formatCode>
                <c:ptCount val="3"/>
                <c:pt idx="0">
                  <c:v>95</c:v>
                </c:pt>
                <c:pt idx="1">
                  <c:v>90</c:v>
                </c:pt>
                <c:pt idx="2">
                  <c:v>86</c:v>
                </c:pt>
              </c:numCache>
            </c:numRef>
          </c:yVal>
          <c:smooth val="0"/>
          <c:extLst>
            <c:ext xmlns:c16="http://schemas.microsoft.com/office/drawing/2014/chart" uri="{C3380CC4-5D6E-409C-BE32-E72D297353CC}">
              <c16:uniqueId val="{00000003-455D-4B71-B75D-2B6F337C92F1}"/>
            </c:ext>
          </c:extLst>
        </c:ser>
        <c:dLbls>
          <c:showLegendKey val="0"/>
          <c:showVal val="0"/>
          <c:showCatName val="0"/>
          <c:showSerName val="0"/>
          <c:showPercent val="0"/>
          <c:showBubbleSize val="0"/>
        </c:dLbls>
        <c:axId val="48401024"/>
        <c:axId val="48406912"/>
      </c:scatterChart>
      <c:catAx>
        <c:axId val="48401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8406912"/>
        <c:crosses val="autoZero"/>
        <c:auto val="1"/>
        <c:lblAlgn val="ctr"/>
        <c:lblOffset val="100"/>
        <c:noMultiLvlLbl val="0"/>
      </c:catAx>
      <c:valAx>
        <c:axId val="48406912"/>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8.055113937466879E-2"/>
              <c:y val="9.3223167731836212E-2"/>
            </c:manualLayout>
          </c:layout>
          <c:overlay val="0"/>
          <c:spPr>
            <a:noFill/>
            <a:ln>
              <a:noFill/>
            </a:ln>
            <a:effectLst/>
          </c:sp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8401024"/>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cap="flat" cmpd="sng" algn="ctr">
      <a:solidFill>
        <a:schemeClr val="tx1">
          <a:lumMod val="15000"/>
          <a:lumOff val="85000"/>
        </a:schemeClr>
      </a:solid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177821169309684"/>
          <c:y val="8.5898561446773533E-2"/>
          <c:w val="0.75035311277211503"/>
          <c:h val="0.58372237598989674"/>
        </c:manualLayout>
      </c:layout>
      <c:barChart>
        <c:barDir val="col"/>
        <c:grouping val="clustered"/>
        <c:varyColors val="0"/>
        <c:ser>
          <c:idx val="1"/>
          <c:order val="1"/>
          <c:tx>
            <c:strRef>
              <c:f>IDN!$E$2</c:f>
              <c:strCache>
                <c:ptCount val="1"/>
                <c:pt idx="0">
                  <c:v>Number of health facilities that offer ART</c:v>
                </c:pt>
              </c:strCache>
            </c:strRef>
          </c:tx>
          <c:spPr>
            <a:solidFill>
              <a:srgbClr val="00A99A"/>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98C7-49CD-849C-46CDC704EBD8}"/>
                </c:ext>
              </c:extLst>
            </c:dLbl>
            <c:dLbl>
              <c:idx val="1"/>
              <c:delete val="1"/>
              <c:extLst>
                <c:ext xmlns:c15="http://schemas.microsoft.com/office/drawing/2012/chart" uri="{CE6537A1-D6FC-4f65-9D91-7224C49458BB}"/>
                <c:ext xmlns:c16="http://schemas.microsoft.com/office/drawing/2014/chart" uri="{C3380CC4-5D6E-409C-BE32-E72D297353CC}">
                  <c16:uniqueId val="{00000001-98C7-49CD-849C-46CDC704EBD8}"/>
                </c:ext>
              </c:extLst>
            </c:dLbl>
            <c:dLbl>
              <c:idx val="2"/>
              <c:delete val="1"/>
              <c:extLst>
                <c:ext xmlns:c15="http://schemas.microsoft.com/office/drawing/2012/chart" uri="{CE6537A1-D6FC-4f65-9D91-7224C49458BB}"/>
                <c:ext xmlns:c16="http://schemas.microsoft.com/office/drawing/2014/chart" uri="{C3380CC4-5D6E-409C-BE32-E72D297353CC}">
                  <c16:uniqueId val="{00000002-98C7-49CD-849C-46CDC704EBD8}"/>
                </c:ext>
              </c:extLst>
            </c:dLbl>
            <c:dLbl>
              <c:idx val="3"/>
              <c:delete val="1"/>
              <c:extLst>
                <c:ext xmlns:c15="http://schemas.microsoft.com/office/drawing/2012/chart" uri="{CE6537A1-D6FC-4f65-9D91-7224C49458BB}"/>
                <c:ext xmlns:c16="http://schemas.microsoft.com/office/drawing/2014/chart" uri="{C3380CC4-5D6E-409C-BE32-E72D297353CC}">
                  <c16:uniqueId val="{00000003-98C7-49CD-849C-46CDC704EBD8}"/>
                </c:ext>
              </c:extLst>
            </c:dLbl>
            <c:dLbl>
              <c:idx val="4"/>
              <c:delete val="1"/>
              <c:extLst>
                <c:ext xmlns:c15="http://schemas.microsoft.com/office/drawing/2012/chart" uri="{CE6537A1-D6FC-4f65-9D91-7224C49458BB}"/>
                <c:ext xmlns:c16="http://schemas.microsoft.com/office/drawing/2014/chart" uri="{C3380CC4-5D6E-409C-BE32-E72D297353CC}">
                  <c16:uniqueId val="{00000004-98C7-49CD-849C-46CDC704EBD8}"/>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IDN!$C$3:$C$24</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IDN!$E$3:$E$24</c:f>
              <c:numCache>
                <c:formatCode>General</c:formatCode>
                <c:ptCount val="22"/>
                <c:pt idx="8" formatCode="#,##0">
                  <c:v>150</c:v>
                </c:pt>
                <c:pt idx="9" formatCode="#,##0">
                  <c:v>180</c:v>
                </c:pt>
                <c:pt idx="10" formatCode="#,##0">
                  <c:v>259</c:v>
                </c:pt>
                <c:pt idx="11" formatCode="#,##0">
                  <c:v>303</c:v>
                </c:pt>
                <c:pt idx="13" formatCode="#,##0">
                  <c:v>446</c:v>
                </c:pt>
                <c:pt idx="14" formatCode="#,##0">
                  <c:v>465</c:v>
                </c:pt>
              </c:numCache>
            </c:numRef>
          </c:val>
          <c:extLst>
            <c:ext xmlns:c16="http://schemas.microsoft.com/office/drawing/2014/chart" uri="{C3380CC4-5D6E-409C-BE32-E72D297353CC}">
              <c16:uniqueId val="{00000005-98C7-49CD-849C-46CDC704EBD8}"/>
            </c:ext>
          </c:extLst>
        </c:ser>
        <c:dLbls>
          <c:showLegendKey val="0"/>
          <c:showVal val="0"/>
          <c:showCatName val="0"/>
          <c:showSerName val="0"/>
          <c:showPercent val="0"/>
          <c:showBubbleSize val="0"/>
        </c:dLbls>
        <c:gapWidth val="60"/>
        <c:axId val="503556352"/>
        <c:axId val="503554432"/>
      </c:barChart>
      <c:lineChart>
        <c:grouping val="standard"/>
        <c:varyColors val="0"/>
        <c:ser>
          <c:idx val="0"/>
          <c:order val="0"/>
          <c:tx>
            <c:strRef>
              <c:f>IDN!$D$2</c:f>
              <c:strCache>
                <c:ptCount val="1"/>
                <c:pt idx="0">
                  <c:v>Number of people on ART</c:v>
                </c:pt>
              </c:strCache>
            </c:strRef>
          </c:tx>
          <c:spPr>
            <a:ln w="38100">
              <a:solidFill>
                <a:srgbClr val="00AEEF"/>
              </a:solidFill>
            </a:ln>
          </c:spPr>
          <c:marker>
            <c:symbol val="none"/>
          </c:marker>
          <c:dLbls>
            <c:dLbl>
              <c:idx val="2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8C7-49CD-849C-46CDC704EBD8}"/>
                </c:ext>
              </c:extLst>
            </c:dLbl>
            <c:spPr>
              <a:noFill/>
              <a:ln>
                <a:noFill/>
              </a:ln>
              <a:effectLst/>
            </c:spPr>
            <c:txPr>
              <a:bodyPr wrap="square" lIns="38100" tIns="19050" rIns="38100" bIns="19050" anchor="ctr">
                <a:spAutoFit/>
              </a:bodyPr>
              <a:lstStyle/>
              <a:p>
                <a:pPr>
                  <a:defRPr>
                    <a:solidFill>
                      <a:srgbClr val="00B0F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IDN!$C$3:$C$24</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IDN!$D$3:$D$24</c:f>
              <c:numCache>
                <c:formatCode>_-* #,##0_-;\-* #,##0_-;_-* "-"??_-;_-@_-</c:formatCode>
                <c:ptCount val="22"/>
                <c:pt idx="0">
                  <c:v>4</c:v>
                </c:pt>
                <c:pt idx="1">
                  <c:v>8</c:v>
                </c:pt>
                <c:pt idx="2">
                  <c:v>12</c:v>
                </c:pt>
                <c:pt idx="3">
                  <c:v>16</c:v>
                </c:pt>
                <c:pt idx="4">
                  <c:v>20</c:v>
                </c:pt>
                <c:pt idx="5">
                  <c:v>605</c:v>
                </c:pt>
                <c:pt idx="6">
                  <c:v>4904</c:v>
                </c:pt>
                <c:pt idx="7">
                  <c:v>7471</c:v>
                </c:pt>
                <c:pt idx="8">
                  <c:v>10733</c:v>
                </c:pt>
                <c:pt idx="9">
                  <c:v>16085</c:v>
                </c:pt>
                <c:pt idx="10">
                  <c:v>20090</c:v>
                </c:pt>
                <c:pt idx="11">
                  <c:v>24861</c:v>
                </c:pt>
                <c:pt idx="12">
                  <c:v>31195</c:v>
                </c:pt>
                <c:pt idx="13">
                  <c:v>37798</c:v>
                </c:pt>
                <c:pt idx="14">
                  <c:v>50304</c:v>
                </c:pt>
                <c:pt idx="15">
                  <c:v>63199</c:v>
                </c:pt>
                <c:pt idx="16">
                  <c:v>77748</c:v>
                </c:pt>
                <c:pt idx="17">
                  <c:v>91369</c:v>
                </c:pt>
                <c:pt idx="18">
                  <c:v>108479</c:v>
                </c:pt>
                <c:pt idx="19">
                  <c:v>127613</c:v>
                </c:pt>
                <c:pt idx="20">
                  <c:v>142906</c:v>
                </c:pt>
                <c:pt idx="21">
                  <c:v>153016</c:v>
                </c:pt>
              </c:numCache>
            </c:numRef>
          </c:val>
          <c:smooth val="0"/>
          <c:extLst>
            <c:ext xmlns:c16="http://schemas.microsoft.com/office/drawing/2014/chart" uri="{C3380CC4-5D6E-409C-BE32-E72D297353CC}">
              <c16:uniqueId val="{00000007-98C7-49CD-849C-46CDC704EBD8}"/>
            </c:ext>
          </c:extLst>
        </c:ser>
        <c:dLbls>
          <c:showLegendKey val="0"/>
          <c:showVal val="0"/>
          <c:showCatName val="0"/>
          <c:showSerName val="0"/>
          <c:showPercent val="0"/>
          <c:showBubbleSize val="0"/>
        </c:dLbls>
        <c:marker val="1"/>
        <c:smooth val="0"/>
        <c:axId val="503268096"/>
        <c:axId val="503269632"/>
      </c:lineChart>
      <c:catAx>
        <c:axId val="503268096"/>
        <c:scaling>
          <c:orientation val="minMax"/>
        </c:scaling>
        <c:delete val="0"/>
        <c:axPos val="b"/>
        <c:numFmt formatCode="General" sourceLinked="1"/>
        <c:majorTickMark val="out"/>
        <c:minorTickMark val="none"/>
        <c:tickLblPos val="nextTo"/>
        <c:crossAx val="503269632"/>
        <c:crosses val="autoZero"/>
        <c:auto val="1"/>
        <c:lblAlgn val="ctr"/>
        <c:lblOffset val="100"/>
        <c:noMultiLvlLbl val="0"/>
      </c:catAx>
      <c:valAx>
        <c:axId val="503269632"/>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solidFill>
                      <a:srgbClr val="00B0F0"/>
                    </a:solidFill>
                  </a:defRPr>
                </a:pPr>
                <a:r>
                  <a:rPr lang="en-US">
                    <a:solidFill>
                      <a:srgbClr val="00B0F0"/>
                    </a:solidFill>
                  </a:rPr>
                  <a:t># peopleon ART</a:t>
                </a:r>
              </a:p>
            </c:rich>
          </c:tx>
          <c:overlay val="0"/>
        </c:title>
        <c:numFmt formatCode="#,##0" sourceLinked="0"/>
        <c:majorTickMark val="out"/>
        <c:minorTickMark val="none"/>
        <c:tickLblPos val="nextTo"/>
        <c:crossAx val="503268096"/>
        <c:crosses val="autoZero"/>
        <c:crossBetween val="between"/>
        <c:majorUnit val="30000"/>
      </c:valAx>
      <c:valAx>
        <c:axId val="503554432"/>
        <c:scaling>
          <c:orientation val="minMax"/>
          <c:max val="600"/>
          <c:min val="0"/>
        </c:scaling>
        <c:delete val="0"/>
        <c:axPos val="r"/>
        <c:title>
          <c:tx>
            <c:rich>
              <a:bodyPr rot="-5400000" vert="horz"/>
              <a:lstStyle/>
              <a:p>
                <a:pPr>
                  <a:defRPr>
                    <a:solidFill>
                      <a:srgbClr val="00A99A"/>
                    </a:solidFill>
                  </a:defRPr>
                </a:pPr>
                <a:r>
                  <a:rPr lang="en-US">
                    <a:solidFill>
                      <a:srgbClr val="00A99A"/>
                    </a:solidFill>
                  </a:rPr>
                  <a:t># ART sites</a:t>
                </a:r>
              </a:p>
            </c:rich>
          </c:tx>
          <c:overlay val="0"/>
        </c:title>
        <c:numFmt formatCode="General" sourceLinked="1"/>
        <c:majorTickMark val="out"/>
        <c:minorTickMark val="none"/>
        <c:tickLblPos val="nextTo"/>
        <c:crossAx val="503556352"/>
        <c:crosses val="max"/>
        <c:crossBetween val="between"/>
        <c:majorUnit val="100"/>
      </c:valAx>
      <c:catAx>
        <c:axId val="503556352"/>
        <c:scaling>
          <c:orientation val="minMax"/>
        </c:scaling>
        <c:delete val="1"/>
        <c:axPos val="b"/>
        <c:numFmt formatCode="General" sourceLinked="1"/>
        <c:majorTickMark val="out"/>
        <c:minorTickMark val="none"/>
        <c:tickLblPos val="nextTo"/>
        <c:crossAx val="503554432"/>
        <c:crosses val="autoZero"/>
        <c:auto val="1"/>
        <c:lblAlgn val="ctr"/>
        <c:lblOffset val="100"/>
        <c:noMultiLvlLbl val="0"/>
      </c:cat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0.21150516899673255"/>
          <c:w val="0.74971237970253723"/>
          <c:h val="0.47347581552305962"/>
        </c:manualLayout>
      </c:layout>
      <c:barChart>
        <c:barDir val="col"/>
        <c:grouping val="clustered"/>
        <c:varyColors val="0"/>
        <c:ser>
          <c:idx val="0"/>
          <c:order val="0"/>
          <c:tx>
            <c:strRef>
              <c:f>IDN_13!$B$3</c:f>
              <c:strCache>
                <c:ptCount val="1"/>
                <c:pt idx="0">
                  <c:v>Estimate</c:v>
                </c:pt>
              </c:strCache>
            </c:strRef>
          </c:tx>
          <c:spPr>
            <a:solidFill>
              <a:srgbClr val="00A99A"/>
            </a:solidFill>
          </c:spPr>
          <c:invertIfNegative val="0"/>
          <c:dLbls>
            <c:dLbl>
              <c:idx val="0"/>
              <c:tx>
                <c:rich>
                  <a:bodyPr/>
                  <a:lstStyle/>
                  <a:p>
                    <a:r>
                      <a:rPr lang="en-US"/>
                      <a:t>520 000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092-43F5-B4E5-58689866F134}"/>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IDN_13!$A$4:$A$6</c:f>
              <c:strCache>
                <c:ptCount val="3"/>
                <c:pt idx="0">
                  <c:v>Estimated number
of adults 15+
living with HIV</c:v>
                </c:pt>
                <c:pt idx="1">
                  <c:v>Number of adults receiving ART</c:v>
                </c:pt>
                <c:pt idx="2">
                  <c:v>ART coverage (%)</c:v>
                </c:pt>
              </c:strCache>
            </c:strRef>
          </c:cat>
          <c:val>
            <c:numRef>
              <c:f>IDN_13!$B$4:$B$6</c:f>
              <c:numCache>
                <c:formatCode>General</c:formatCode>
                <c:ptCount val="3"/>
                <c:pt idx="0" formatCode="_(* #,##0_);_(* \(#,##0\);_(* &quot;-&quot;??_);_(@_)">
                  <c:v>524345</c:v>
                </c:pt>
              </c:numCache>
            </c:numRef>
          </c:val>
          <c:extLst>
            <c:ext xmlns:c16="http://schemas.microsoft.com/office/drawing/2014/chart" uri="{C3380CC4-5D6E-409C-BE32-E72D297353CC}">
              <c16:uniqueId val="{00000000-7459-42BE-81D6-8E5E280F1A3E}"/>
            </c:ext>
          </c:extLst>
        </c:ser>
        <c:ser>
          <c:idx val="3"/>
          <c:order val="3"/>
          <c:tx>
            <c:strRef>
              <c:f>IDN_13!$E$3</c:f>
              <c:strCache>
                <c:ptCount val="1"/>
                <c:pt idx="0">
                  <c:v>children (0-14 yr) 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459-42BE-81D6-8E5E280F1A3E}"/>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IDN_13!$A$4:$A$6</c:f>
              <c:strCache>
                <c:ptCount val="3"/>
                <c:pt idx="0">
                  <c:v>Estimated number
of adults 15+
living with HIV</c:v>
                </c:pt>
                <c:pt idx="1">
                  <c:v>Number of adults receiving ART</c:v>
                </c:pt>
                <c:pt idx="2">
                  <c:v>ART coverage (%)</c:v>
                </c:pt>
              </c:strCache>
            </c:strRef>
          </c:cat>
          <c:val>
            <c:numRef>
              <c:f>IDN_13!$E$4:$E$6</c:f>
              <c:numCache>
                <c:formatCode>_(* #,##0_);_(* \(#,##0\);_(* "-"??_);_(@_)</c:formatCode>
                <c:ptCount val="3"/>
                <c:pt idx="1">
                  <c:v>148359</c:v>
                </c:pt>
              </c:numCache>
            </c:numRef>
          </c:val>
          <c:extLst>
            <c:ext xmlns:c16="http://schemas.microsoft.com/office/drawing/2014/chart" uri="{C3380CC4-5D6E-409C-BE32-E72D297353CC}">
              <c16:uniqueId val="{00000002-7459-42BE-81D6-8E5E280F1A3E}"/>
            </c:ext>
          </c:extLst>
        </c:ser>
        <c:dLbls>
          <c:showLegendKey val="0"/>
          <c:showVal val="0"/>
          <c:showCatName val="0"/>
          <c:showSerName val="0"/>
          <c:showPercent val="0"/>
          <c:showBubbleSize val="0"/>
        </c:dLbls>
        <c:gapWidth val="90"/>
        <c:overlap val="100"/>
        <c:axId val="215421696"/>
        <c:axId val="215423232"/>
      </c:barChart>
      <c:barChart>
        <c:barDir val="col"/>
        <c:grouping val="clustered"/>
        <c:varyColors val="0"/>
        <c:ser>
          <c:idx val="4"/>
          <c:order val="4"/>
          <c:tx>
            <c:strRef>
              <c:f>IDN_13!$F$3</c:f>
              <c:strCache>
                <c:ptCount val="1"/>
                <c:pt idx="0">
                  <c:v>Estimated ART coverage</c:v>
                </c:pt>
              </c:strCache>
            </c:strRef>
          </c:tx>
          <c:spPr>
            <a:solidFill>
              <a:srgbClr val="00AEEF"/>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459-42BE-81D6-8E5E280F1A3E}"/>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IDN_13!$A$4:$A$6</c:f>
              <c:strCache>
                <c:ptCount val="3"/>
                <c:pt idx="0">
                  <c:v>Estimated number
of adults 15+
living with HIV</c:v>
                </c:pt>
                <c:pt idx="1">
                  <c:v>Number of adults receiving ART</c:v>
                </c:pt>
                <c:pt idx="2">
                  <c:v>ART coverage (%)</c:v>
                </c:pt>
              </c:strCache>
            </c:strRef>
          </c:cat>
          <c:val>
            <c:numRef>
              <c:f>IDN_13!$F$4:$F$6</c:f>
              <c:numCache>
                <c:formatCode>General</c:formatCode>
                <c:ptCount val="3"/>
                <c:pt idx="2" formatCode="#,##0">
                  <c:v>28.294156999999998</c:v>
                </c:pt>
              </c:numCache>
            </c:numRef>
          </c:val>
          <c:extLst>
            <c:ext xmlns:c16="http://schemas.microsoft.com/office/drawing/2014/chart" uri="{C3380CC4-5D6E-409C-BE32-E72D297353CC}">
              <c16:uniqueId val="{00000004-7459-42BE-81D6-8E5E280F1A3E}"/>
            </c:ext>
          </c:extLst>
        </c:ser>
        <c:dLbls>
          <c:showLegendKey val="0"/>
          <c:showVal val="0"/>
          <c:showCatName val="0"/>
          <c:showSerName val="0"/>
          <c:showPercent val="0"/>
          <c:showBubbleSize val="0"/>
        </c:dLbls>
        <c:gapWidth val="90"/>
        <c:axId val="215447808"/>
        <c:axId val="215445888"/>
      </c:barChart>
      <c:lineChart>
        <c:grouping val="standard"/>
        <c:varyColors val="0"/>
        <c:ser>
          <c:idx val="1"/>
          <c:order val="1"/>
          <c:tx>
            <c:strRef>
              <c:f>IDN_13!$C$3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5-7459-42BE-81D6-8E5E280F1A3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IDN_13!$A$4:$A$6</c:f>
              <c:strCache>
                <c:ptCount val="3"/>
                <c:pt idx="0">
                  <c:v>Estimated number
of adults 15+
living with HIV</c:v>
                </c:pt>
                <c:pt idx="1">
                  <c:v>Number of adults receiving ART</c:v>
                </c:pt>
                <c:pt idx="2">
                  <c:v>ART coverage (%)</c:v>
                </c:pt>
              </c:strCache>
            </c:strRef>
          </c:cat>
          <c:val>
            <c:numRef>
              <c:f>IDN_13!$C$4:$C$6</c:f>
              <c:numCache>
                <c:formatCode>General</c:formatCode>
                <c:ptCount val="3"/>
                <c:pt idx="0" formatCode="_(* #,##0_);_(* \(#,##0\);_(* &quot;-&quot;??_);_(@_)">
                  <c:v>492420</c:v>
                </c:pt>
              </c:numCache>
            </c:numRef>
          </c:val>
          <c:smooth val="0"/>
          <c:extLst>
            <c:ext xmlns:c16="http://schemas.microsoft.com/office/drawing/2014/chart" uri="{C3380CC4-5D6E-409C-BE32-E72D297353CC}">
              <c16:uniqueId val="{00000006-7459-42BE-81D6-8E5E280F1A3E}"/>
            </c:ext>
          </c:extLst>
        </c:ser>
        <c:ser>
          <c:idx val="2"/>
          <c:order val="2"/>
          <c:tx>
            <c:strRef>
              <c:f>IDN_13!$D$3</c:f>
              <c:strCache>
                <c:ptCount val="1"/>
                <c:pt idx="0">
                  <c:v>Upper estimate</c:v>
                </c:pt>
              </c:strCache>
            </c:strRef>
          </c:tx>
          <c:marker>
            <c:symbol val="dash"/>
            <c:size val="10"/>
            <c:spPr>
              <a:solidFill>
                <a:schemeClr val="tx1"/>
              </a:solidFill>
              <a:ln>
                <a:noFill/>
              </a:ln>
            </c:spPr>
          </c:marker>
          <c:cat>
            <c:strRef>
              <c:f>IDN_13!$A$4:$A$6</c:f>
              <c:strCache>
                <c:ptCount val="3"/>
                <c:pt idx="0">
                  <c:v>Estimated number
of adults 15+
living with HIV</c:v>
                </c:pt>
                <c:pt idx="1">
                  <c:v>Number of adults receiving ART</c:v>
                </c:pt>
                <c:pt idx="2">
                  <c:v>ART coverage (%)</c:v>
                </c:pt>
              </c:strCache>
            </c:strRef>
          </c:cat>
          <c:val>
            <c:numRef>
              <c:f>IDN_13!$D$4:$D$6</c:f>
              <c:numCache>
                <c:formatCode>General</c:formatCode>
                <c:ptCount val="3"/>
                <c:pt idx="0" formatCode="_(* #,##0_);_(* \(#,##0\);_(* &quot;-&quot;??_);_(@_)">
                  <c:v>554494</c:v>
                </c:pt>
              </c:numCache>
            </c:numRef>
          </c:val>
          <c:smooth val="0"/>
          <c:extLst>
            <c:ext xmlns:c16="http://schemas.microsoft.com/office/drawing/2014/chart" uri="{C3380CC4-5D6E-409C-BE32-E72D297353CC}">
              <c16:uniqueId val="{00000007-7459-42BE-81D6-8E5E280F1A3E}"/>
            </c:ext>
          </c:extLst>
        </c:ser>
        <c:dLbls>
          <c:showLegendKey val="0"/>
          <c:showVal val="0"/>
          <c:showCatName val="0"/>
          <c:showSerName val="0"/>
          <c:showPercent val="0"/>
          <c:showBubbleSize val="0"/>
        </c:dLbls>
        <c:hiLowLines/>
        <c:marker val="1"/>
        <c:smooth val="0"/>
        <c:axId val="215421696"/>
        <c:axId val="215423232"/>
      </c:lineChart>
      <c:lineChart>
        <c:grouping val="standard"/>
        <c:varyColors val="0"/>
        <c:ser>
          <c:idx val="5"/>
          <c:order val="5"/>
          <c:tx>
            <c:strRef>
              <c:f>IDN_13!$G$3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8-7459-42BE-81D6-8E5E280F1A3E}"/>
              </c:ext>
            </c:extLst>
          </c:dPt>
          <c:cat>
            <c:strRef>
              <c:f>IDN_13!$A$4:$A$6</c:f>
              <c:strCache>
                <c:ptCount val="3"/>
                <c:pt idx="0">
                  <c:v>Estimated number
of adults 15+
living with HIV</c:v>
                </c:pt>
                <c:pt idx="1">
                  <c:v>Number of adults receiving ART</c:v>
                </c:pt>
                <c:pt idx="2">
                  <c:v>ART coverage (%)</c:v>
                </c:pt>
              </c:strCache>
            </c:strRef>
          </c:cat>
          <c:val>
            <c:numRef>
              <c:f>IDN_13!$G$4:$G$6</c:f>
              <c:numCache>
                <c:formatCode>General</c:formatCode>
                <c:ptCount val="3"/>
                <c:pt idx="2" formatCode="#,##0">
                  <c:v>26.571453999999999</c:v>
                </c:pt>
              </c:numCache>
            </c:numRef>
          </c:val>
          <c:smooth val="0"/>
          <c:extLst>
            <c:ext xmlns:c16="http://schemas.microsoft.com/office/drawing/2014/chart" uri="{C3380CC4-5D6E-409C-BE32-E72D297353CC}">
              <c16:uniqueId val="{00000009-7459-42BE-81D6-8E5E280F1A3E}"/>
            </c:ext>
          </c:extLst>
        </c:ser>
        <c:ser>
          <c:idx val="6"/>
          <c:order val="6"/>
          <c:tx>
            <c:strRef>
              <c:f>IDN_13!$H$3</c:f>
              <c:strCache>
                <c:ptCount val="1"/>
                <c:pt idx="0">
                  <c:v>ART Upper estimate</c:v>
                </c:pt>
              </c:strCache>
            </c:strRef>
          </c:tx>
          <c:marker>
            <c:symbol val="dash"/>
            <c:size val="10"/>
            <c:spPr>
              <a:solidFill>
                <a:schemeClr val="tx1"/>
              </a:solidFill>
              <a:ln>
                <a:noFill/>
              </a:ln>
            </c:spPr>
          </c:marker>
          <c:cat>
            <c:strRef>
              <c:f>IDN_13!$A$4:$A$6</c:f>
              <c:strCache>
                <c:ptCount val="3"/>
                <c:pt idx="0">
                  <c:v>Estimated number
of adults 15+
living with HIV</c:v>
                </c:pt>
                <c:pt idx="1">
                  <c:v>Number of adults receiving ART</c:v>
                </c:pt>
                <c:pt idx="2">
                  <c:v>ART coverage (%)</c:v>
                </c:pt>
              </c:strCache>
            </c:strRef>
          </c:cat>
          <c:val>
            <c:numRef>
              <c:f>IDN_13!$H$4:$H$6</c:f>
              <c:numCache>
                <c:formatCode>General</c:formatCode>
                <c:ptCount val="3"/>
                <c:pt idx="2" formatCode="#,##0">
                  <c:v>29.921026000000001</c:v>
                </c:pt>
              </c:numCache>
            </c:numRef>
          </c:val>
          <c:smooth val="0"/>
          <c:extLst>
            <c:ext xmlns:c16="http://schemas.microsoft.com/office/drawing/2014/chart" uri="{C3380CC4-5D6E-409C-BE32-E72D297353CC}">
              <c16:uniqueId val="{0000000A-7459-42BE-81D6-8E5E280F1A3E}"/>
            </c:ext>
          </c:extLst>
        </c:ser>
        <c:dLbls>
          <c:showLegendKey val="0"/>
          <c:showVal val="0"/>
          <c:showCatName val="0"/>
          <c:showSerName val="0"/>
          <c:showPercent val="0"/>
          <c:showBubbleSize val="0"/>
        </c:dLbls>
        <c:hiLowLines/>
        <c:marker val="1"/>
        <c:smooth val="0"/>
        <c:axId val="215447808"/>
        <c:axId val="215445888"/>
      </c:lineChart>
      <c:catAx>
        <c:axId val="215421696"/>
        <c:scaling>
          <c:orientation val="minMax"/>
        </c:scaling>
        <c:delete val="0"/>
        <c:axPos val="b"/>
        <c:numFmt formatCode="General" sourceLinked="0"/>
        <c:majorTickMark val="out"/>
        <c:minorTickMark val="none"/>
        <c:tickLblPos val="nextTo"/>
        <c:crossAx val="215423232"/>
        <c:crosses val="autoZero"/>
        <c:auto val="1"/>
        <c:lblAlgn val="ctr"/>
        <c:lblOffset val="100"/>
        <c:noMultiLvlLbl val="0"/>
      </c:catAx>
      <c:valAx>
        <c:axId val="215423232"/>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215421696"/>
        <c:crosses val="autoZero"/>
        <c:crossBetween val="between"/>
      </c:valAx>
      <c:valAx>
        <c:axId val="215445888"/>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215447808"/>
        <c:crosses val="max"/>
        <c:crossBetween val="between"/>
        <c:majorUnit val="20"/>
      </c:valAx>
      <c:catAx>
        <c:axId val="215447808"/>
        <c:scaling>
          <c:orientation val="minMax"/>
        </c:scaling>
        <c:delete val="1"/>
        <c:axPos val="b"/>
        <c:numFmt formatCode="General" sourceLinked="1"/>
        <c:majorTickMark val="out"/>
        <c:minorTickMark val="none"/>
        <c:tickLblPos val="nextTo"/>
        <c:crossAx val="215445888"/>
        <c:crosses val="autoZero"/>
        <c:auto val="1"/>
        <c:lblAlgn val="ctr"/>
        <c:lblOffset val="100"/>
        <c:noMultiLvlLbl val="0"/>
      </c:cat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9313115751835"/>
          <c:y val="8.5898561446773533E-2"/>
          <c:w val="0.80133824983833535"/>
          <c:h val="0.58372237598989674"/>
        </c:manualLayout>
      </c:layout>
      <c:barChart>
        <c:barDir val="col"/>
        <c:grouping val="clustered"/>
        <c:varyColors val="0"/>
        <c:ser>
          <c:idx val="1"/>
          <c:order val="1"/>
          <c:tx>
            <c:strRef>
              <c:f>Indonesia!$E$1</c:f>
              <c:strCache>
                <c:ptCount val="1"/>
                <c:pt idx="0">
                  <c:v>% PLHIV on ART</c:v>
                </c:pt>
              </c:strCache>
            </c:strRef>
          </c:tx>
          <c:spPr>
            <a:solidFill>
              <a:srgbClr val="F26B73"/>
            </a:solidFill>
            <a:ln>
              <a:noFill/>
            </a:ln>
          </c:spPr>
          <c:invertIfNegative val="0"/>
          <c:dLbls>
            <c:dLbl>
              <c:idx val="2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A4B-4359-9653-58F7185E8034}"/>
                </c:ext>
              </c:extLst>
            </c:dLbl>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Indonesia!$C$2:$C$23</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Indonesia!$E$2:$E$23</c:f>
              <c:numCache>
                <c:formatCode>_-* #,##0_-;\-* #,##0_-;_-* "-"??_-;_-@_-</c:formatCode>
                <c:ptCount val="22"/>
                <c:pt idx="0">
                  <c:v>1.0017E-2</c:v>
                </c:pt>
                <c:pt idx="1">
                  <c:v>1.3199000000000001E-2</c:v>
                </c:pt>
                <c:pt idx="2">
                  <c:v>1.2739E-2</c:v>
                </c:pt>
                <c:pt idx="3">
                  <c:v>1.2135E-2</c:v>
                </c:pt>
                <c:pt idx="4">
                  <c:v>1.1767E-2</c:v>
                </c:pt>
                <c:pt idx="5">
                  <c:v>0.28761900000000001</c:v>
                </c:pt>
                <c:pt idx="6">
                  <c:v>1.9429320000000001</c:v>
                </c:pt>
                <c:pt idx="7">
                  <c:v>2.5419350000000001</c:v>
                </c:pt>
                <c:pt idx="8">
                  <c:v>3.2262040000000001</c:v>
                </c:pt>
                <c:pt idx="9">
                  <c:v>4.3455469999999998</c:v>
                </c:pt>
                <c:pt idx="10">
                  <c:v>4.9507880000000002</c:v>
                </c:pt>
                <c:pt idx="11">
                  <c:v>5.68032</c:v>
                </c:pt>
                <c:pt idx="12">
                  <c:v>6.7015260000000003</c:v>
                </c:pt>
                <c:pt idx="13">
                  <c:v>7.7381180000000001</c:v>
                </c:pt>
                <c:pt idx="14">
                  <c:v>9.9394790000000004</c:v>
                </c:pt>
                <c:pt idx="15">
                  <c:v>12.163455000000001</c:v>
                </c:pt>
                <c:pt idx="16">
                  <c:v>14.691749</c:v>
                </c:pt>
                <c:pt idx="17">
                  <c:v>17.036792999999999</c:v>
                </c:pt>
                <c:pt idx="18">
                  <c:v>20.055686000000001</c:v>
                </c:pt>
                <c:pt idx="19">
                  <c:v>23.490701000000001</c:v>
                </c:pt>
                <c:pt idx="20">
                  <c:v>26.271754999999999</c:v>
                </c:pt>
                <c:pt idx="21">
                  <c:v>28.166307</c:v>
                </c:pt>
              </c:numCache>
            </c:numRef>
          </c:val>
          <c:extLst>
            <c:ext xmlns:c16="http://schemas.microsoft.com/office/drawing/2014/chart" uri="{C3380CC4-5D6E-409C-BE32-E72D297353CC}">
              <c16:uniqueId val="{00000009-3A4B-4359-9653-58F7185E8034}"/>
            </c:ext>
          </c:extLst>
        </c:ser>
        <c:dLbls>
          <c:showLegendKey val="0"/>
          <c:showVal val="0"/>
          <c:showCatName val="0"/>
          <c:showSerName val="0"/>
          <c:showPercent val="0"/>
          <c:showBubbleSize val="0"/>
        </c:dLbls>
        <c:gapWidth val="60"/>
        <c:axId val="38429440"/>
        <c:axId val="38427264"/>
      </c:barChart>
      <c:lineChart>
        <c:grouping val="standard"/>
        <c:varyColors val="0"/>
        <c:ser>
          <c:idx val="0"/>
          <c:order val="0"/>
          <c:tx>
            <c:strRef>
              <c:f>Indonesia!$D$1</c:f>
              <c:strCache>
                <c:ptCount val="1"/>
                <c:pt idx="0">
                  <c:v> Number of people on ART </c:v>
                </c:pt>
              </c:strCache>
            </c:strRef>
          </c:tx>
          <c:spPr>
            <a:ln w="38100">
              <a:solidFill>
                <a:srgbClr val="00AEEF"/>
              </a:solidFill>
            </a:ln>
          </c:spPr>
          <c:marker>
            <c:symbol val="none"/>
          </c:marker>
          <c:dLbls>
            <c:dLbl>
              <c:idx val="21"/>
              <c:spPr>
                <a:noFill/>
                <a:ln>
                  <a:noFill/>
                </a:ln>
                <a:effectLst/>
              </c:spPr>
              <c:txPr>
                <a:bodyPr wrap="square" lIns="38100" tIns="19050" rIns="38100" bIns="19050" anchor="ctr">
                  <a:spAutoFit/>
                </a:bodyPr>
                <a:lstStyle/>
                <a:p>
                  <a:pPr>
                    <a:defRPr>
                      <a:solidFill>
                        <a:srgbClr val="00B0F0"/>
                      </a:solidFill>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A4B-4359-9653-58F7185E803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Indonesia!$C$2:$C$23</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Indonesia!$D$2:$D$23</c:f>
              <c:numCache>
                <c:formatCode>_-* #,##0_-;\-* #,##0_-;_-* "-"??_-;_-@_-</c:formatCode>
                <c:ptCount val="22"/>
                <c:pt idx="0">
                  <c:v>4</c:v>
                </c:pt>
                <c:pt idx="1">
                  <c:v>8</c:v>
                </c:pt>
                <c:pt idx="2">
                  <c:v>12</c:v>
                </c:pt>
                <c:pt idx="3">
                  <c:v>16</c:v>
                </c:pt>
                <c:pt idx="4">
                  <c:v>20</c:v>
                </c:pt>
                <c:pt idx="5">
                  <c:v>605</c:v>
                </c:pt>
                <c:pt idx="6">
                  <c:v>4904</c:v>
                </c:pt>
                <c:pt idx="7">
                  <c:v>7471</c:v>
                </c:pt>
                <c:pt idx="8">
                  <c:v>10733</c:v>
                </c:pt>
                <c:pt idx="9">
                  <c:v>16085</c:v>
                </c:pt>
                <c:pt idx="10">
                  <c:v>20090</c:v>
                </c:pt>
                <c:pt idx="11">
                  <c:v>24861</c:v>
                </c:pt>
                <c:pt idx="12">
                  <c:v>31195</c:v>
                </c:pt>
                <c:pt idx="13">
                  <c:v>37798</c:v>
                </c:pt>
                <c:pt idx="14">
                  <c:v>50304</c:v>
                </c:pt>
                <c:pt idx="15">
                  <c:v>63199</c:v>
                </c:pt>
                <c:pt idx="16">
                  <c:v>77748</c:v>
                </c:pt>
                <c:pt idx="17">
                  <c:v>91369</c:v>
                </c:pt>
                <c:pt idx="18">
                  <c:v>108479</c:v>
                </c:pt>
                <c:pt idx="19">
                  <c:v>127613</c:v>
                </c:pt>
                <c:pt idx="20">
                  <c:v>142906</c:v>
                </c:pt>
                <c:pt idx="21">
                  <c:v>153016</c:v>
                </c:pt>
              </c:numCache>
            </c:numRef>
          </c:val>
          <c:smooth val="0"/>
          <c:extLst>
            <c:ext xmlns:c16="http://schemas.microsoft.com/office/drawing/2014/chart" uri="{C3380CC4-5D6E-409C-BE32-E72D297353CC}">
              <c16:uniqueId val="{0000000B-3A4B-4359-9653-58F7185E8034}"/>
            </c:ext>
          </c:extLst>
        </c:ser>
        <c:dLbls>
          <c:showLegendKey val="0"/>
          <c:showVal val="0"/>
          <c:showCatName val="0"/>
          <c:showSerName val="0"/>
          <c:showPercent val="0"/>
          <c:showBubbleSize val="0"/>
        </c:dLbls>
        <c:marker val="1"/>
        <c:smooth val="0"/>
        <c:axId val="38415360"/>
        <c:axId val="38425344"/>
      </c:lineChart>
      <c:lineChart>
        <c:grouping val="standard"/>
        <c:varyColors val="0"/>
        <c:ser>
          <c:idx val="2"/>
          <c:order val="2"/>
          <c:tx>
            <c:strRef>
              <c:f>Indonesia!$F$1</c:f>
              <c:strCache>
                <c:ptCount val="1"/>
                <c:pt idx="0">
                  <c:v>% Lower</c:v>
                </c:pt>
              </c:strCache>
            </c:strRef>
          </c:tx>
          <c:spPr>
            <a:ln>
              <a:noFill/>
            </a:ln>
          </c:spPr>
          <c:marker>
            <c:symbol val="dash"/>
            <c:size val="8"/>
            <c:spPr>
              <a:solidFill>
                <a:sysClr val="windowText" lastClr="000000"/>
              </a:solidFill>
              <a:ln>
                <a:noFill/>
              </a:ln>
            </c:spPr>
          </c:marker>
          <c:cat>
            <c:strRef>
              <c:f>Indonesia!$C$2:$C$23</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Indonesia!$F$2:$F$23</c:f>
              <c:numCache>
                <c:formatCode>_-* #,##0_-;\-* #,##0_-;_-* "-"??_-;_-@_-</c:formatCode>
                <c:ptCount val="22"/>
                <c:pt idx="0">
                  <c:v>9.5270000000000007E-3</c:v>
                </c:pt>
                <c:pt idx="1">
                  <c:v>1.2552000000000001E-2</c:v>
                </c:pt>
                <c:pt idx="2">
                  <c:v>1.2178E-2</c:v>
                </c:pt>
                <c:pt idx="3">
                  <c:v>1.159E-2</c:v>
                </c:pt>
                <c:pt idx="4">
                  <c:v>1.1220000000000001E-2</c:v>
                </c:pt>
                <c:pt idx="5">
                  <c:v>0.27398499999999998</c:v>
                </c:pt>
                <c:pt idx="6">
                  <c:v>1.85059</c:v>
                </c:pt>
                <c:pt idx="7">
                  <c:v>2.4236819999999999</c:v>
                </c:pt>
                <c:pt idx="8">
                  <c:v>3.0756779999999999</c:v>
                </c:pt>
                <c:pt idx="9">
                  <c:v>4.148644</c:v>
                </c:pt>
                <c:pt idx="10">
                  <c:v>4.7247909999999997</c:v>
                </c:pt>
                <c:pt idx="11">
                  <c:v>5.4221890000000004</c:v>
                </c:pt>
                <c:pt idx="12">
                  <c:v>6.3870019999999998</c:v>
                </c:pt>
                <c:pt idx="13">
                  <c:v>7.3718890000000004</c:v>
                </c:pt>
                <c:pt idx="14">
                  <c:v>9.4626769999999993</c:v>
                </c:pt>
                <c:pt idx="15">
                  <c:v>11.556454</c:v>
                </c:pt>
                <c:pt idx="16">
                  <c:v>13.934861</c:v>
                </c:pt>
                <c:pt idx="17">
                  <c:v>16.125301</c:v>
                </c:pt>
                <c:pt idx="18">
                  <c:v>18.931262</c:v>
                </c:pt>
                <c:pt idx="19">
                  <c:v>22.138767000000001</c:v>
                </c:pt>
                <c:pt idx="20">
                  <c:v>24.709658000000001</c:v>
                </c:pt>
                <c:pt idx="21">
                  <c:v>26.433789999999998</c:v>
                </c:pt>
              </c:numCache>
            </c:numRef>
          </c:val>
          <c:smooth val="0"/>
          <c:extLst>
            <c:ext xmlns:c16="http://schemas.microsoft.com/office/drawing/2014/chart" uri="{C3380CC4-5D6E-409C-BE32-E72D297353CC}">
              <c16:uniqueId val="{0000000C-3A4B-4359-9653-58F7185E8034}"/>
            </c:ext>
          </c:extLst>
        </c:ser>
        <c:ser>
          <c:idx val="3"/>
          <c:order val="3"/>
          <c:tx>
            <c:strRef>
              <c:f>Indonesia!$G$1</c:f>
              <c:strCache>
                <c:ptCount val="1"/>
                <c:pt idx="0">
                  <c:v>%Upper</c:v>
                </c:pt>
              </c:strCache>
            </c:strRef>
          </c:tx>
          <c:spPr>
            <a:ln>
              <a:noFill/>
            </a:ln>
          </c:spPr>
          <c:marker>
            <c:symbol val="dash"/>
            <c:size val="8"/>
            <c:spPr>
              <a:solidFill>
                <a:sysClr val="windowText" lastClr="000000"/>
              </a:solidFill>
              <a:ln>
                <a:noFill/>
              </a:ln>
            </c:spPr>
          </c:marker>
          <c:cat>
            <c:strRef>
              <c:f>Indonesia!$C$2:$C$23</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Indonesia!$G$2:$G$23</c:f>
              <c:numCache>
                <c:formatCode>_-* #,##0_-;\-* #,##0_-;_-* "-"??_-;_-@_-</c:formatCode>
                <c:ptCount val="22"/>
                <c:pt idx="0">
                  <c:v>1.0477E-2</c:v>
                </c:pt>
                <c:pt idx="1">
                  <c:v>1.3788999999999999E-2</c:v>
                </c:pt>
                <c:pt idx="2">
                  <c:v>1.3354E-2</c:v>
                </c:pt>
                <c:pt idx="3">
                  <c:v>1.273E-2</c:v>
                </c:pt>
                <c:pt idx="4">
                  <c:v>1.2341E-2</c:v>
                </c:pt>
                <c:pt idx="5">
                  <c:v>0.30150399999999999</c:v>
                </c:pt>
                <c:pt idx="6">
                  <c:v>2.0355439999999998</c:v>
                </c:pt>
                <c:pt idx="7">
                  <c:v>2.664409</c:v>
                </c:pt>
                <c:pt idx="8">
                  <c:v>3.3834399999999998</c:v>
                </c:pt>
                <c:pt idx="9">
                  <c:v>4.5579000000000001</c:v>
                </c:pt>
                <c:pt idx="10">
                  <c:v>5.193378</c:v>
                </c:pt>
                <c:pt idx="11">
                  <c:v>5.9650439999999998</c:v>
                </c:pt>
                <c:pt idx="12">
                  <c:v>7.0311810000000001</c:v>
                </c:pt>
                <c:pt idx="13">
                  <c:v>8.1187470000000008</c:v>
                </c:pt>
                <c:pt idx="14">
                  <c:v>10.430971</c:v>
                </c:pt>
                <c:pt idx="15">
                  <c:v>12.782933999999999</c:v>
                </c:pt>
                <c:pt idx="16">
                  <c:v>15.441528999999999</c:v>
                </c:pt>
                <c:pt idx="17">
                  <c:v>17.923824</c:v>
                </c:pt>
                <c:pt idx="18">
                  <c:v>21.110439</c:v>
                </c:pt>
                <c:pt idx="19">
                  <c:v>24.789231999999998</c:v>
                </c:pt>
                <c:pt idx="20">
                  <c:v>27.767538999999999</c:v>
                </c:pt>
                <c:pt idx="21">
                  <c:v>29.799226000000001</c:v>
                </c:pt>
              </c:numCache>
            </c:numRef>
          </c:val>
          <c:smooth val="0"/>
          <c:extLst>
            <c:ext xmlns:c16="http://schemas.microsoft.com/office/drawing/2014/chart" uri="{C3380CC4-5D6E-409C-BE32-E72D297353CC}">
              <c16:uniqueId val="{0000000D-3A4B-4359-9653-58F7185E8034}"/>
            </c:ext>
          </c:extLst>
        </c:ser>
        <c:dLbls>
          <c:showLegendKey val="0"/>
          <c:showVal val="0"/>
          <c:showCatName val="0"/>
          <c:showSerName val="0"/>
          <c:showPercent val="0"/>
          <c:showBubbleSize val="0"/>
        </c:dLbls>
        <c:hiLowLines/>
        <c:marker val="1"/>
        <c:smooth val="0"/>
        <c:axId val="38429440"/>
        <c:axId val="38427264"/>
      </c:lineChart>
      <c:catAx>
        <c:axId val="38415360"/>
        <c:scaling>
          <c:orientation val="minMax"/>
        </c:scaling>
        <c:delete val="0"/>
        <c:axPos val="b"/>
        <c:numFmt formatCode="General" sourceLinked="1"/>
        <c:majorTickMark val="out"/>
        <c:minorTickMark val="none"/>
        <c:tickLblPos val="nextTo"/>
        <c:crossAx val="38425344"/>
        <c:crosses val="autoZero"/>
        <c:auto val="1"/>
        <c:lblAlgn val="ctr"/>
        <c:lblOffset val="100"/>
        <c:noMultiLvlLbl val="0"/>
      </c:catAx>
      <c:valAx>
        <c:axId val="38425344"/>
        <c:scaling>
          <c:orientation val="minMax"/>
          <c:max val="160000"/>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a:t>
                </a:r>
              </a:p>
            </c:rich>
          </c:tx>
          <c:overlay val="0"/>
        </c:title>
        <c:numFmt formatCode="#,##0" sourceLinked="0"/>
        <c:majorTickMark val="out"/>
        <c:minorTickMark val="none"/>
        <c:tickLblPos val="nextTo"/>
        <c:crossAx val="38415360"/>
        <c:crosses val="autoZero"/>
        <c:crossBetween val="between"/>
        <c:majorUnit val="40000"/>
      </c:valAx>
      <c:valAx>
        <c:axId val="38427264"/>
        <c:scaling>
          <c:orientation val="minMax"/>
          <c:max val="100"/>
          <c:min val="0"/>
        </c:scaling>
        <c:delete val="0"/>
        <c:axPos val="r"/>
        <c:title>
          <c:tx>
            <c:rich>
              <a:bodyPr rot="-5400000" vert="horz"/>
              <a:lstStyle/>
              <a:p>
                <a:pPr>
                  <a:defRPr/>
                </a:pPr>
                <a:r>
                  <a:rPr lang="en-US"/>
                  <a:t>ART coverage (%)</a:t>
                </a:r>
              </a:p>
            </c:rich>
          </c:tx>
          <c:overlay val="0"/>
        </c:title>
        <c:numFmt formatCode="_-* #,##0_-;\-* #,##0_-;_-* &quot;-&quot;??_-;_-@_-" sourceLinked="1"/>
        <c:majorTickMark val="out"/>
        <c:minorTickMark val="none"/>
        <c:tickLblPos val="nextTo"/>
        <c:crossAx val="38429440"/>
        <c:crosses val="max"/>
        <c:crossBetween val="between"/>
        <c:majorUnit val="20"/>
      </c:valAx>
      <c:catAx>
        <c:axId val="38429440"/>
        <c:scaling>
          <c:orientation val="minMax"/>
        </c:scaling>
        <c:delete val="1"/>
        <c:axPos val="b"/>
        <c:numFmt formatCode="General" sourceLinked="1"/>
        <c:majorTickMark val="out"/>
        <c:minorTickMark val="none"/>
        <c:tickLblPos val="nextTo"/>
        <c:crossAx val="38427264"/>
        <c:crosses val="autoZero"/>
        <c:auto val="1"/>
        <c:lblAlgn val="ctr"/>
        <c:lblOffset val="100"/>
        <c:noMultiLvlLbl val="0"/>
      </c:catAx>
    </c:plotArea>
    <c:legend>
      <c:legendPos val="b"/>
      <c:legendEntry>
        <c:idx val="2"/>
        <c:delete val="1"/>
      </c:legendEntry>
      <c:legendEntry>
        <c:idx val="3"/>
        <c:delete val="1"/>
      </c:legendEntry>
      <c:layout>
        <c:manualLayout>
          <c:xMode val="edge"/>
          <c:yMode val="edge"/>
          <c:x val="0.20292113621666857"/>
          <c:y val="0.86267022328730647"/>
          <c:w val="0.60120487656434252"/>
          <c:h val="6.8857762971936201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403550089233766E-2"/>
          <c:y val="3.5120332881064906E-2"/>
          <c:w val="0.9027692010453281"/>
          <c:h val="0.65191719852781216"/>
        </c:manualLayout>
      </c:layout>
      <c:barChart>
        <c:barDir val="col"/>
        <c:grouping val="clustered"/>
        <c:varyColors val="0"/>
        <c:ser>
          <c:idx val="0"/>
          <c:order val="0"/>
          <c:tx>
            <c:strRef>
              <c:f>'Cascade_Women vs Men'!$C$1</c:f>
              <c:strCache>
                <c:ptCount val="1"/>
                <c:pt idx="0">
                  <c:v>Women (aged 15 and older) living with HIV</c:v>
                </c:pt>
              </c:strCache>
            </c:strRef>
          </c:tx>
          <c:spPr>
            <a:solidFill>
              <a:srgbClr val="00A99A"/>
            </a:solidFill>
            <a:ln>
              <a:noFill/>
            </a:ln>
            <a:effectLst/>
          </c:spPr>
          <c:invertIfNegative val="0"/>
          <c:dLbls>
            <c:dLbl>
              <c:idx val="0"/>
              <c:tx>
                <c:rich>
                  <a:bodyPr/>
                  <a:lstStyle/>
                  <a:p>
                    <a:r>
                      <a:rPr lang="en-US">
                        <a:solidFill>
                          <a:schemeClr val="bg1">
                            <a:lumMod val="50000"/>
                          </a:schemeClr>
                        </a:solidFill>
                      </a:rPr>
                      <a:t>NA</a:t>
                    </a:r>
                    <a:endParaRPr lang="en-US" dirty="0">
                      <a:solidFill>
                        <a:schemeClr val="bg1">
                          <a:lumMod val="50000"/>
                        </a:schemeClr>
                      </a:solidFill>
                    </a:endParaRP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C25-4B62-B77B-5D43A540ADF9}"/>
                </c:ext>
              </c:extLst>
            </c:dLbl>
            <c:dLbl>
              <c:idx val="2"/>
              <c:tx>
                <c:rich>
                  <a:bodyPr/>
                  <a:lstStyle/>
                  <a:p>
                    <a:r>
                      <a:rPr lang="en-US" dirty="0">
                        <a:solidFill>
                          <a:schemeClr val="bg1">
                            <a:lumMod val="50000"/>
                          </a:schemeClr>
                        </a:solidFill>
                      </a:rPr>
                      <a:t>NA</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C25-4B62-B77B-5D43A540ADF9}"/>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'Cascade_Women vs Men'!$C$8:$C$10</c:f>
                <c:numCache>
                  <c:formatCode>General</c:formatCode>
                  <c:ptCount val="3"/>
                  <c:pt idx="0">
                    <c:v>0</c:v>
                  </c:pt>
                  <c:pt idx="1">
                    <c:v>2</c:v>
                  </c:pt>
                  <c:pt idx="2">
                    <c:v>0</c:v>
                  </c:pt>
                </c:numCache>
              </c:numRef>
            </c:plus>
            <c:minus>
              <c:numRef>
                <c:f>'Cascade_Women vs Men'!$D$8:$D$10</c:f>
                <c:numCache>
                  <c:formatCode>General</c:formatCode>
                  <c:ptCount val="3"/>
                  <c:pt idx="0">
                    <c:v>0</c:v>
                  </c:pt>
                  <c:pt idx="1">
                    <c:v>1</c:v>
                  </c:pt>
                  <c:pt idx="2">
                    <c:v>0</c:v>
                  </c:pt>
                </c:numCache>
              </c:numRef>
            </c:minus>
            <c:spPr>
              <a:noFill/>
              <a:ln w="15875" cap="flat" cmpd="sng" algn="ctr">
                <a:solidFill>
                  <a:schemeClr val="tx1">
                    <a:lumMod val="65000"/>
                    <a:lumOff val="35000"/>
                  </a:schemeClr>
                </a:solidFill>
                <a:round/>
              </a:ln>
              <a:effectLst/>
            </c:spPr>
          </c:errBars>
          <c:cat>
            <c:strRef>
              <c:f>'Cascade_Women vs Men'!$B$2:$B$4</c:f>
              <c:strCache>
                <c:ptCount val="3"/>
                <c:pt idx="0">
                  <c:v>People living with HIV
who know their status</c:v>
                </c:pt>
                <c:pt idx="1">
                  <c:v>People living with HIV
who are on treatment</c:v>
                </c:pt>
                <c:pt idx="2">
                  <c:v>People living with HIV
who have suppressed viral load</c:v>
                </c:pt>
              </c:strCache>
            </c:strRef>
          </c:cat>
          <c:val>
            <c:numRef>
              <c:f>'Cascade_Women vs Men'!$C$2:$C$4</c:f>
              <c:numCache>
                <c:formatCode>General</c:formatCode>
                <c:ptCount val="3"/>
                <c:pt idx="0">
                  <c:v>0</c:v>
                </c:pt>
                <c:pt idx="1">
                  <c:v>24</c:v>
                </c:pt>
                <c:pt idx="2">
                  <c:v>0</c:v>
                </c:pt>
              </c:numCache>
            </c:numRef>
          </c:val>
          <c:extLst>
            <c:ext xmlns:c16="http://schemas.microsoft.com/office/drawing/2014/chart" uri="{C3380CC4-5D6E-409C-BE32-E72D297353CC}">
              <c16:uniqueId val="{00000000-AD3D-45A7-9F61-98E07BC5ABC1}"/>
            </c:ext>
          </c:extLst>
        </c:ser>
        <c:ser>
          <c:idx val="1"/>
          <c:order val="1"/>
          <c:tx>
            <c:strRef>
              <c:f>'Cascade_Women vs Men'!$D$1</c:f>
              <c:strCache>
                <c:ptCount val="1"/>
                <c:pt idx="0">
                  <c:v>Men (aged 15 and older) living with HIV</c:v>
                </c:pt>
              </c:strCache>
            </c:strRef>
          </c:tx>
          <c:spPr>
            <a:solidFill>
              <a:srgbClr val="ED7D3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'Cascade_Women vs Men'!$E$8:$E$10</c:f>
                <c:numCache>
                  <c:formatCode>General</c:formatCode>
                  <c:ptCount val="3"/>
                  <c:pt idx="0">
                    <c:v>0</c:v>
                  </c:pt>
                  <c:pt idx="1">
                    <c:v>2</c:v>
                  </c:pt>
                  <c:pt idx="2">
                    <c:v>0</c:v>
                  </c:pt>
                </c:numCache>
              </c:numRef>
            </c:plus>
            <c:minus>
              <c:numRef>
                <c:f>'Cascade_Women vs Men'!$F$8:$F$10</c:f>
                <c:numCache>
                  <c:formatCode>General</c:formatCode>
                  <c:ptCount val="3"/>
                  <c:pt idx="0">
                    <c:v>0</c:v>
                  </c:pt>
                  <c:pt idx="1">
                    <c:v>2</c:v>
                  </c:pt>
                  <c:pt idx="2">
                    <c:v>0</c:v>
                  </c:pt>
                </c:numCache>
              </c:numRef>
            </c:minus>
            <c:spPr>
              <a:noFill/>
              <a:ln w="15875" cap="flat" cmpd="sng" algn="ctr">
                <a:solidFill>
                  <a:schemeClr val="tx1">
                    <a:lumMod val="65000"/>
                    <a:lumOff val="35000"/>
                  </a:schemeClr>
                </a:solidFill>
                <a:round/>
              </a:ln>
              <a:effectLst/>
            </c:spPr>
          </c:errBars>
          <c:cat>
            <c:strRef>
              <c:f>'Cascade_Women vs Men'!$B$2:$B$4</c:f>
              <c:strCache>
                <c:ptCount val="3"/>
                <c:pt idx="0">
                  <c:v>People living with HIV
who know their status</c:v>
                </c:pt>
                <c:pt idx="1">
                  <c:v>People living with HIV
who are on treatment</c:v>
                </c:pt>
                <c:pt idx="2">
                  <c:v>People living with HIV
who have suppressed viral load</c:v>
                </c:pt>
              </c:strCache>
            </c:strRef>
          </c:cat>
          <c:val>
            <c:numRef>
              <c:f>'Cascade_Women vs Men'!$D$2:$D$4</c:f>
              <c:numCache>
                <c:formatCode>General</c:formatCode>
                <c:ptCount val="3"/>
                <c:pt idx="0">
                  <c:v>0</c:v>
                </c:pt>
                <c:pt idx="1">
                  <c:v>31</c:v>
                </c:pt>
                <c:pt idx="2">
                  <c:v>0</c:v>
                </c:pt>
              </c:numCache>
            </c:numRef>
          </c:val>
          <c:extLst>
            <c:ext xmlns:c16="http://schemas.microsoft.com/office/drawing/2014/chart" uri="{C3380CC4-5D6E-409C-BE32-E72D297353CC}">
              <c16:uniqueId val="{00000001-AD3D-45A7-9F61-98E07BC5ABC1}"/>
            </c:ext>
          </c:extLst>
        </c:ser>
        <c:dLbls>
          <c:showLegendKey val="0"/>
          <c:showVal val="0"/>
          <c:showCatName val="0"/>
          <c:showSerName val="0"/>
          <c:showPercent val="0"/>
          <c:showBubbleSize val="0"/>
        </c:dLbls>
        <c:gapWidth val="149"/>
        <c:overlap val="-7"/>
        <c:axId val="446923488"/>
        <c:axId val="446911424"/>
      </c:barChart>
      <c:catAx>
        <c:axId val="44692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46911424"/>
        <c:crosses val="autoZero"/>
        <c:auto val="1"/>
        <c:lblAlgn val="ctr"/>
        <c:lblOffset val="100"/>
        <c:noMultiLvlLbl val="0"/>
      </c:catAx>
      <c:valAx>
        <c:axId val="446911424"/>
        <c:scaling>
          <c:orientation val="minMax"/>
          <c:max val="100"/>
          <c:min val="0"/>
        </c:scaling>
        <c:delete val="0"/>
        <c:axPos val="l"/>
        <c:majorGridlines>
          <c:spPr>
            <a:ln w="9525" cap="flat" cmpd="sng" algn="ctr">
              <a:solidFill>
                <a:schemeClr val="tx1">
                  <a:lumMod val="15000"/>
                  <a:lumOff val="85000"/>
                </a:schemeClr>
              </a:solidFill>
              <a:prstDash val="dashDot"/>
              <a:round/>
            </a:ln>
            <a:effectLst/>
          </c:spPr>
        </c:majorGridlines>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1.658172308202854E-2"/>
              <c:y val="3.3400274812387704E-3"/>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46923488"/>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0.21150516899673255"/>
          <c:w val="0.74971237970253723"/>
          <c:h val="0.47347581552305962"/>
        </c:manualLayout>
      </c:layout>
      <c:barChart>
        <c:barDir val="col"/>
        <c:grouping val="clustered"/>
        <c:varyColors val="0"/>
        <c:ser>
          <c:idx val="0"/>
          <c:order val="0"/>
          <c:tx>
            <c:strRef>
              <c:f>IDN_13!$B$3</c:f>
              <c:strCache>
                <c:ptCount val="1"/>
                <c:pt idx="0">
                  <c:v>Estimate</c:v>
                </c:pt>
              </c:strCache>
            </c:strRef>
          </c:tx>
          <c:spPr>
            <a:solidFill>
              <a:srgbClr val="00A99A"/>
            </a:solidFill>
          </c:spPr>
          <c:invertIfNegative val="0"/>
          <c:dLbls>
            <c:dLbl>
              <c:idx val="0"/>
              <c:tx>
                <c:rich>
                  <a:bodyPr/>
                  <a:lstStyle/>
                  <a:p>
                    <a:r>
                      <a:rPr lang="en-US"/>
                      <a:t>10,000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640-4216-A19C-F748C6C39F05}"/>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IDN_13!$A$4:$A$6</c:f>
              <c:strCache>
                <c:ptCount val="3"/>
                <c:pt idx="0">
                  <c:v>Estimated number 
of pregnant women 
living with HIV</c:v>
                </c:pt>
                <c:pt idx="1">
                  <c:v>Number of 
pregnant women
receiving ARVs for PMTCT</c:v>
                </c:pt>
                <c:pt idx="2">
                  <c:v>PMTCT coverage (%)</c:v>
                </c:pt>
              </c:strCache>
            </c:strRef>
          </c:cat>
          <c:val>
            <c:numRef>
              <c:f>IDN_13!$B$4:$B$6</c:f>
              <c:numCache>
                <c:formatCode>General</c:formatCode>
                <c:ptCount val="3"/>
                <c:pt idx="0" formatCode="_(* #,##0_);_(* \(#,##0\);_(* &quot;-&quot;??_);_(@_)">
                  <c:v>10412</c:v>
                </c:pt>
              </c:numCache>
            </c:numRef>
          </c:val>
          <c:extLst>
            <c:ext xmlns:c16="http://schemas.microsoft.com/office/drawing/2014/chart" uri="{C3380CC4-5D6E-409C-BE32-E72D297353CC}">
              <c16:uniqueId val="{00000000-3CE4-4867-A435-5691EF417EBD}"/>
            </c:ext>
          </c:extLst>
        </c:ser>
        <c:ser>
          <c:idx val="3"/>
          <c:order val="3"/>
          <c:tx>
            <c:strRef>
              <c:f>IDN_13!$E$3</c:f>
              <c:strCache>
                <c:ptCount val="1"/>
                <c:pt idx="0">
                  <c:v>children (0-14 yr) 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CE4-4867-A435-5691EF417EBD}"/>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IDN_13!$A$4:$A$6</c:f>
              <c:strCache>
                <c:ptCount val="3"/>
                <c:pt idx="0">
                  <c:v>Estimated number 
of pregnant women 
living with HIV</c:v>
                </c:pt>
                <c:pt idx="1">
                  <c:v>Number of 
pregnant women
receiving ARVs for PMTCT</c:v>
                </c:pt>
                <c:pt idx="2">
                  <c:v>PMTCT coverage (%)</c:v>
                </c:pt>
              </c:strCache>
            </c:strRef>
          </c:cat>
          <c:val>
            <c:numRef>
              <c:f>IDN_13!$E$4:$E$6</c:f>
              <c:numCache>
                <c:formatCode>_(* #,##0_);_(* \(#,##0\);_(* "-"??_);_(@_)</c:formatCode>
                <c:ptCount val="3"/>
                <c:pt idx="1">
                  <c:v>1520</c:v>
                </c:pt>
              </c:numCache>
            </c:numRef>
          </c:val>
          <c:extLst>
            <c:ext xmlns:c16="http://schemas.microsoft.com/office/drawing/2014/chart" uri="{C3380CC4-5D6E-409C-BE32-E72D297353CC}">
              <c16:uniqueId val="{00000002-3CE4-4867-A435-5691EF417EBD}"/>
            </c:ext>
          </c:extLst>
        </c:ser>
        <c:dLbls>
          <c:showLegendKey val="0"/>
          <c:showVal val="0"/>
          <c:showCatName val="0"/>
          <c:showSerName val="0"/>
          <c:showPercent val="0"/>
          <c:showBubbleSize val="0"/>
        </c:dLbls>
        <c:gapWidth val="90"/>
        <c:overlap val="100"/>
        <c:axId val="140995200"/>
        <c:axId val="141001088"/>
      </c:barChart>
      <c:barChart>
        <c:barDir val="col"/>
        <c:grouping val="clustered"/>
        <c:varyColors val="0"/>
        <c:ser>
          <c:idx val="4"/>
          <c:order val="4"/>
          <c:tx>
            <c:strRef>
              <c:f>IDN_13!$F$3</c:f>
              <c:strCache>
                <c:ptCount val="1"/>
                <c:pt idx="0">
                  <c:v>Estimated ART coverage</c:v>
                </c:pt>
              </c:strCache>
            </c:strRef>
          </c:tx>
          <c:spPr>
            <a:solidFill>
              <a:srgbClr val="00AEEF"/>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E4-4867-A435-5691EF417EBD}"/>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IDN_13!$A$4:$A$6</c:f>
              <c:strCache>
                <c:ptCount val="3"/>
                <c:pt idx="0">
                  <c:v>Estimated number 
of pregnant women 
living with HIV</c:v>
                </c:pt>
                <c:pt idx="1">
                  <c:v>Number of 
pregnant women
receiving ARVs for PMTCT</c:v>
                </c:pt>
                <c:pt idx="2">
                  <c:v>PMTCT coverage (%)</c:v>
                </c:pt>
              </c:strCache>
            </c:strRef>
          </c:cat>
          <c:val>
            <c:numRef>
              <c:f>IDN_13!$F$4:$F$6</c:f>
              <c:numCache>
                <c:formatCode>General</c:formatCode>
                <c:ptCount val="3"/>
                <c:pt idx="2" formatCode="#,##0">
                  <c:v>15</c:v>
                </c:pt>
              </c:numCache>
            </c:numRef>
          </c:val>
          <c:extLst>
            <c:ext xmlns:c16="http://schemas.microsoft.com/office/drawing/2014/chart" uri="{C3380CC4-5D6E-409C-BE32-E72D297353CC}">
              <c16:uniqueId val="{00000004-3CE4-4867-A435-5691EF417EBD}"/>
            </c:ext>
          </c:extLst>
        </c:ser>
        <c:dLbls>
          <c:showLegendKey val="0"/>
          <c:showVal val="0"/>
          <c:showCatName val="0"/>
          <c:showSerName val="0"/>
          <c:showPercent val="0"/>
          <c:showBubbleSize val="0"/>
        </c:dLbls>
        <c:gapWidth val="90"/>
        <c:axId val="141021568"/>
        <c:axId val="141003008"/>
      </c:barChart>
      <c:lineChart>
        <c:grouping val="standard"/>
        <c:varyColors val="0"/>
        <c:ser>
          <c:idx val="1"/>
          <c:order val="1"/>
          <c:tx>
            <c:strRef>
              <c:f>IDN_13!$C$3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5-3CE4-4867-A435-5691EF417EB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IDN_13!$A$4:$A$6</c:f>
              <c:strCache>
                <c:ptCount val="3"/>
                <c:pt idx="0">
                  <c:v>Estimated number 
of pregnant women 
living with HIV</c:v>
                </c:pt>
                <c:pt idx="1">
                  <c:v>Number of 
pregnant women
receiving ARVs for PMTCT</c:v>
                </c:pt>
                <c:pt idx="2">
                  <c:v>PMTCT coverage (%)</c:v>
                </c:pt>
              </c:strCache>
            </c:strRef>
          </c:cat>
          <c:val>
            <c:numRef>
              <c:f>IDN_13!$C$4:$C$6</c:f>
              <c:numCache>
                <c:formatCode>General</c:formatCode>
                <c:ptCount val="3"/>
                <c:pt idx="0" formatCode="_(* #,##0_);_(* \(#,##0\);_(* &quot;-&quot;??_);_(@_)">
                  <c:v>8938</c:v>
                </c:pt>
              </c:numCache>
            </c:numRef>
          </c:val>
          <c:smooth val="0"/>
          <c:extLst>
            <c:ext xmlns:c16="http://schemas.microsoft.com/office/drawing/2014/chart" uri="{C3380CC4-5D6E-409C-BE32-E72D297353CC}">
              <c16:uniqueId val="{00000006-3CE4-4867-A435-5691EF417EBD}"/>
            </c:ext>
          </c:extLst>
        </c:ser>
        <c:ser>
          <c:idx val="2"/>
          <c:order val="2"/>
          <c:tx>
            <c:strRef>
              <c:f>IDN_13!$D$3</c:f>
              <c:strCache>
                <c:ptCount val="1"/>
                <c:pt idx="0">
                  <c:v>Upper estimate</c:v>
                </c:pt>
              </c:strCache>
            </c:strRef>
          </c:tx>
          <c:marker>
            <c:symbol val="dash"/>
            <c:size val="10"/>
            <c:spPr>
              <a:solidFill>
                <a:schemeClr val="tx1"/>
              </a:solidFill>
              <a:ln>
                <a:noFill/>
              </a:ln>
            </c:spPr>
          </c:marker>
          <c:cat>
            <c:strRef>
              <c:f>IDN_13!$A$4:$A$6</c:f>
              <c:strCache>
                <c:ptCount val="3"/>
                <c:pt idx="0">
                  <c:v>Estimated number 
of pregnant women 
living with HIV</c:v>
                </c:pt>
                <c:pt idx="1">
                  <c:v>Number of 
pregnant women
receiving ARVs for PMTCT</c:v>
                </c:pt>
                <c:pt idx="2">
                  <c:v>PMTCT coverage (%)</c:v>
                </c:pt>
              </c:strCache>
            </c:strRef>
          </c:cat>
          <c:val>
            <c:numRef>
              <c:f>IDN_13!$D$4:$D$6</c:f>
              <c:numCache>
                <c:formatCode>General</c:formatCode>
                <c:ptCount val="3"/>
                <c:pt idx="0" formatCode="_(* #,##0_);_(* \(#,##0\);_(* &quot;-&quot;??_);_(@_)">
                  <c:v>11883</c:v>
                </c:pt>
              </c:numCache>
            </c:numRef>
          </c:val>
          <c:smooth val="0"/>
          <c:extLst>
            <c:ext xmlns:c16="http://schemas.microsoft.com/office/drawing/2014/chart" uri="{C3380CC4-5D6E-409C-BE32-E72D297353CC}">
              <c16:uniqueId val="{00000007-3CE4-4867-A435-5691EF417EBD}"/>
            </c:ext>
          </c:extLst>
        </c:ser>
        <c:dLbls>
          <c:showLegendKey val="0"/>
          <c:showVal val="0"/>
          <c:showCatName val="0"/>
          <c:showSerName val="0"/>
          <c:showPercent val="0"/>
          <c:showBubbleSize val="0"/>
        </c:dLbls>
        <c:hiLowLines/>
        <c:marker val="1"/>
        <c:smooth val="0"/>
        <c:axId val="140995200"/>
        <c:axId val="141001088"/>
      </c:lineChart>
      <c:lineChart>
        <c:grouping val="standard"/>
        <c:varyColors val="0"/>
        <c:ser>
          <c:idx val="5"/>
          <c:order val="5"/>
          <c:tx>
            <c:strRef>
              <c:f>IDN_13!$G$3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8-3CE4-4867-A435-5691EF417EBD}"/>
              </c:ext>
            </c:extLst>
          </c:dPt>
          <c:cat>
            <c:strRef>
              <c:f>IDN_13!$A$4:$A$6</c:f>
              <c:strCache>
                <c:ptCount val="3"/>
                <c:pt idx="0">
                  <c:v>Estimated number 
of pregnant women 
living with HIV</c:v>
                </c:pt>
                <c:pt idx="1">
                  <c:v>Number of 
pregnant women
receiving ARVs for PMTCT</c:v>
                </c:pt>
                <c:pt idx="2">
                  <c:v>PMTCT coverage (%)</c:v>
                </c:pt>
              </c:strCache>
            </c:strRef>
          </c:cat>
          <c:val>
            <c:numRef>
              <c:f>IDN_13!$G$4:$G$6</c:f>
              <c:numCache>
                <c:formatCode>General</c:formatCode>
                <c:ptCount val="3"/>
                <c:pt idx="2" formatCode="#,##0">
                  <c:v>13</c:v>
                </c:pt>
              </c:numCache>
            </c:numRef>
          </c:val>
          <c:smooth val="0"/>
          <c:extLst>
            <c:ext xmlns:c16="http://schemas.microsoft.com/office/drawing/2014/chart" uri="{C3380CC4-5D6E-409C-BE32-E72D297353CC}">
              <c16:uniqueId val="{00000009-3CE4-4867-A435-5691EF417EBD}"/>
            </c:ext>
          </c:extLst>
        </c:ser>
        <c:ser>
          <c:idx val="6"/>
          <c:order val="6"/>
          <c:tx>
            <c:strRef>
              <c:f>IDN_13!$H$3</c:f>
              <c:strCache>
                <c:ptCount val="1"/>
                <c:pt idx="0">
                  <c:v>ART Upper estimate</c:v>
                </c:pt>
              </c:strCache>
            </c:strRef>
          </c:tx>
          <c:marker>
            <c:symbol val="dash"/>
            <c:size val="10"/>
            <c:spPr>
              <a:solidFill>
                <a:schemeClr val="tx1"/>
              </a:solidFill>
              <a:ln>
                <a:noFill/>
              </a:ln>
            </c:spPr>
          </c:marker>
          <c:cat>
            <c:strRef>
              <c:f>IDN_13!$A$4:$A$6</c:f>
              <c:strCache>
                <c:ptCount val="3"/>
                <c:pt idx="0">
                  <c:v>Estimated number 
of pregnant women 
living with HIV</c:v>
                </c:pt>
                <c:pt idx="1">
                  <c:v>Number of 
pregnant women
receiving ARVs for PMTCT</c:v>
                </c:pt>
                <c:pt idx="2">
                  <c:v>PMTCT coverage (%)</c:v>
                </c:pt>
              </c:strCache>
            </c:strRef>
          </c:cat>
          <c:val>
            <c:numRef>
              <c:f>IDN_13!$H$4:$H$6</c:f>
              <c:numCache>
                <c:formatCode>General</c:formatCode>
                <c:ptCount val="3"/>
                <c:pt idx="2" formatCode="#,##0">
                  <c:v>17</c:v>
                </c:pt>
              </c:numCache>
            </c:numRef>
          </c:val>
          <c:smooth val="0"/>
          <c:extLst>
            <c:ext xmlns:c16="http://schemas.microsoft.com/office/drawing/2014/chart" uri="{C3380CC4-5D6E-409C-BE32-E72D297353CC}">
              <c16:uniqueId val="{0000000A-3CE4-4867-A435-5691EF417EBD}"/>
            </c:ext>
          </c:extLst>
        </c:ser>
        <c:dLbls>
          <c:showLegendKey val="0"/>
          <c:showVal val="0"/>
          <c:showCatName val="0"/>
          <c:showSerName val="0"/>
          <c:showPercent val="0"/>
          <c:showBubbleSize val="0"/>
        </c:dLbls>
        <c:hiLowLines/>
        <c:marker val="1"/>
        <c:smooth val="0"/>
        <c:axId val="141021568"/>
        <c:axId val="141003008"/>
      </c:lineChart>
      <c:catAx>
        <c:axId val="140995200"/>
        <c:scaling>
          <c:orientation val="minMax"/>
        </c:scaling>
        <c:delete val="0"/>
        <c:axPos val="b"/>
        <c:numFmt formatCode="General" sourceLinked="0"/>
        <c:majorTickMark val="out"/>
        <c:minorTickMark val="none"/>
        <c:tickLblPos val="nextTo"/>
        <c:crossAx val="141001088"/>
        <c:crosses val="autoZero"/>
        <c:auto val="1"/>
        <c:lblAlgn val="ctr"/>
        <c:lblOffset val="100"/>
        <c:noMultiLvlLbl val="0"/>
      </c:catAx>
      <c:valAx>
        <c:axId val="141001088"/>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140995200"/>
        <c:crosses val="autoZero"/>
        <c:crossBetween val="between"/>
      </c:valAx>
      <c:valAx>
        <c:axId val="141003008"/>
        <c:scaling>
          <c:orientation val="minMax"/>
          <c:max val="100"/>
          <c:min val="0"/>
        </c:scaling>
        <c:delete val="0"/>
        <c:axPos val="r"/>
        <c:title>
          <c:tx>
            <c:rich>
              <a:bodyPr rot="-5400000" vert="horz"/>
              <a:lstStyle/>
              <a:p>
                <a:pPr>
                  <a:defRPr/>
                </a:pPr>
                <a:r>
                  <a:rPr lang="en-US" sz="1400" b="1" i="0" u="none" strike="noStrike" baseline="0">
                    <a:effectLst/>
                  </a:rPr>
                  <a:t>PMTCT </a:t>
                </a:r>
                <a:r>
                  <a:rPr lang="en-US"/>
                  <a:t>coverage (%)</a:t>
                </a:r>
              </a:p>
            </c:rich>
          </c:tx>
          <c:overlay val="0"/>
        </c:title>
        <c:numFmt formatCode="General" sourceLinked="1"/>
        <c:majorTickMark val="out"/>
        <c:minorTickMark val="none"/>
        <c:tickLblPos val="nextTo"/>
        <c:crossAx val="141021568"/>
        <c:crosses val="max"/>
        <c:crossBetween val="between"/>
        <c:majorUnit val="20"/>
      </c:valAx>
      <c:catAx>
        <c:axId val="141021568"/>
        <c:scaling>
          <c:orientation val="minMax"/>
        </c:scaling>
        <c:delete val="1"/>
        <c:axPos val="b"/>
        <c:numFmt formatCode="General" sourceLinked="1"/>
        <c:majorTickMark val="out"/>
        <c:minorTickMark val="none"/>
        <c:tickLblPos val="nextTo"/>
        <c:crossAx val="141003008"/>
        <c:crosses val="autoZero"/>
        <c:auto val="1"/>
        <c:lblAlgn val="ctr"/>
        <c:lblOffset val="100"/>
        <c:noMultiLvlLbl val="0"/>
      </c:cat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IDN!$A$5</c:f>
              <c:strCache>
                <c:ptCount val="1"/>
                <c:pt idx="0">
                  <c:v>Indonesia</c:v>
                </c:pt>
              </c:strCache>
            </c:strRef>
          </c:tx>
          <c:spPr>
            <a:solidFill>
              <a:srgbClr val="0099FF"/>
            </a:solidFill>
            <a:ln>
              <a:noFill/>
            </a:ln>
            <a:effectLst/>
          </c:spPr>
          <c:invertIfNegative val="0"/>
          <c:dPt>
            <c:idx val="0"/>
            <c:invertIfNegative val="0"/>
            <c:bubble3D val="0"/>
            <c:spPr>
              <a:solidFill>
                <a:srgbClr val="63CDF6"/>
              </a:solidFill>
              <a:ln>
                <a:noFill/>
              </a:ln>
              <a:effectLst/>
            </c:spPr>
            <c:extLst>
              <c:ext xmlns:c16="http://schemas.microsoft.com/office/drawing/2014/chart" uri="{C3380CC4-5D6E-409C-BE32-E72D297353CC}">
                <c16:uniqueId val="{00000001-5664-448B-9110-244F6D41E329}"/>
              </c:ext>
            </c:extLst>
          </c:dPt>
          <c:dPt>
            <c:idx val="1"/>
            <c:invertIfNegative val="0"/>
            <c:bubble3D val="0"/>
            <c:spPr>
              <a:solidFill>
                <a:srgbClr val="33CCCC"/>
              </a:solidFill>
              <a:ln>
                <a:noFill/>
              </a:ln>
              <a:effectLst/>
            </c:spPr>
            <c:extLst>
              <c:ext xmlns:c16="http://schemas.microsoft.com/office/drawing/2014/chart" uri="{C3380CC4-5D6E-409C-BE32-E72D297353CC}">
                <c16:uniqueId val="{00000003-5664-448B-9110-244F6D41E329}"/>
              </c:ext>
            </c:extLst>
          </c:dPt>
          <c:dPt>
            <c:idx val="2"/>
            <c:invertIfNegative val="0"/>
            <c:bubble3D val="0"/>
            <c:spPr>
              <a:solidFill>
                <a:srgbClr val="F78F20"/>
              </a:solidFill>
              <a:ln>
                <a:noFill/>
              </a:ln>
              <a:effectLst/>
            </c:spPr>
            <c:extLst>
              <c:ext xmlns:c16="http://schemas.microsoft.com/office/drawing/2014/chart" uri="{C3380CC4-5D6E-409C-BE32-E72D297353CC}">
                <c16:uniqueId val="{00000005-5664-448B-9110-244F6D41E329}"/>
              </c:ext>
            </c:extLst>
          </c:dPt>
          <c:dPt>
            <c:idx val="3"/>
            <c:invertIfNegative val="0"/>
            <c:bubble3D val="0"/>
            <c:spPr>
              <a:solidFill>
                <a:srgbClr val="F26B73"/>
              </a:solidFill>
              <a:ln>
                <a:noFill/>
              </a:ln>
              <a:effectLst/>
            </c:spPr>
            <c:extLst>
              <c:ext xmlns:c16="http://schemas.microsoft.com/office/drawing/2014/chart" uri="{C3380CC4-5D6E-409C-BE32-E72D297353CC}">
                <c16:uniqueId val="{00000007-5664-448B-9110-244F6D41E329}"/>
              </c:ext>
            </c:extLst>
          </c:dPt>
          <c:dLbls>
            <c:dLbl>
              <c:idx val="0"/>
              <c:tx>
                <c:rich>
                  <a:bodyPr/>
                  <a:lstStyle/>
                  <a:p>
                    <a:r>
                      <a:rPr lang="en-US"/>
                      <a:t>10,000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664-448B-9110-244F6D41E329}"/>
                </c:ext>
              </c:extLst>
            </c:dLbl>
            <c:dLbl>
              <c:idx val="3"/>
              <c:tx>
                <c:rich>
                  <a:bodyPr/>
                  <a:lstStyle/>
                  <a:p>
                    <a:r>
                      <a:rPr lang="en-US"/>
                      <a:t>3,200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5664-448B-9110-244F6D41E329}"/>
                </c:ext>
              </c:extLst>
            </c:dLbl>
            <c:spPr>
              <a:solidFill>
                <a:schemeClr val="bg1"/>
              </a:solid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IDN!$B$4:$E$4</c:f>
              <c:strCache>
                <c:ptCount val="4"/>
                <c:pt idx="0">
                  <c:v>Estimated pregnant women living with HIV</c:v>
                </c:pt>
                <c:pt idx="1">
                  <c:v>Pregnant women receiving ART to prevent vertical transmission</c:v>
                </c:pt>
                <c:pt idx="2">
                  <c:v>Infants receiving a virological test for HIV within 2 months of birth</c:v>
                </c:pt>
                <c:pt idx="3">
                  <c:v>New child infections</c:v>
                </c:pt>
              </c:strCache>
            </c:strRef>
          </c:cat>
          <c:val>
            <c:numRef>
              <c:f>IDN!$B$5:$E$5</c:f>
              <c:numCache>
                <c:formatCode>General</c:formatCode>
                <c:ptCount val="4"/>
                <c:pt idx="0">
                  <c:v>10412</c:v>
                </c:pt>
                <c:pt idx="1">
                  <c:v>1520</c:v>
                </c:pt>
                <c:pt idx="2">
                  <c:v>544</c:v>
                </c:pt>
                <c:pt idx="3">
                  <c:v>3208</c:v>
                </c:pt>
              </c:numCache>
            </c:numRef>
          </c:val>
          <c:extLst>
            <c:ext xmlns:c16="http://schemas.microsoft.com/office/drawing/2014/chart" uri="{C3380CC4-5D6E-409C-BE32-E72D297353CC}">
              <c16:uniqueId val="{00000008-5664-448B-9110-244F6D41E329}"/>
            </c:ext>
          </c:extLst>
        </c:ser>
        <c:dLbls>
          <c:showLegendKey val="0"/>
          <c:showVal val="0"/>
          <c:showCatName val="0"/>
          <c:showSerName val="0"/>
          <c:showPercent val="0"/>
          <c:showBubbleSize val="0"/>
        </c:dLbls>
        <c:gapWidth val="144"/>
        <c:axId val="140219904"/>
        <c:axId val="140221440"/>
      </c:barChart>
      <c:lineChart>
        <c:grouping val="standard"/>
        <c:varyColors val="0"/>
        <c:ser>
          <c:idx val="1"/>
          <c:order val="1"/>
          <c:tx>
            <c:strRef>
              <c:f>IDN!$A$6</c:f>
              <c:strCache>
                <c:ptCount val="1"/>
                <c:pt idx="0">
                  <c:v>Proportion</c:v>
                </c:pt>
              </c:strCache>
            </c:strRef>
          </c:tx>
          <c:spPr>
            <a:ln>
              <a:noFill/>
            </a:ln>
          </c:spPr>
          <c:marker>
            <c:spPr>
              <a:noFill/>
              <a:ln>
                <a:noFill/>
              </a:ln>
            </c:spPr>
          </c:marker>
          <c:dLbls>
            <c:dLbl>
              <c:idx val="1"/>
              <c:spPr/>
              <c:txPr>
                <a:bodyPr/>
                <a:lstStyle/>
                <a:p>
                  <a:pPr>
                    <a:defRPr sz="2000" b="1">
                      <a:solidFill>
                        <a:srgbClr val="00A99A"/>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9-5664-448B-9110-244F6D41E329}"/>
                </c:ext>
              </c:extLst>
            </c:dLbl>
            <c:dLbl>
              <c:idx val="2"/>
              <c:spPr/>
              <c:txPr>
                <a:bodyPr/>
                <a:lstStyle/>
                <a:p>
                  <a:pPr>
                    <a:defRPr sz="2000" b="1">
                      <a:solidFill>
                        <a:srgbClr val="F78F20"/>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A-5664-448B-9110-244F6D41E329}"/>
                </c:ext>
              </c:extLst>
            </c:dLbl>
            <c:dLbl>
              <c:idx val="3"/>
              <c:spPr/>
              <c:txPr>
                <a:bodyPr/>
                <a:lstStyle/>
                <a:p>
                  <a:pPr>
                    <a:defRPr sz="2000" b="1">
                      <a:solidFill>
                        <a:srgbClr val="F26B73"/>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B-5664-448B-9110-244F6D41E329}"/>
                </c:ext>
              </c:extLst>
            </c:dLbl>
            <c:spPr>
              <a:noFill/>
              <a:ln>
                <a:noFill/>
              </a:ln>
              <a:effectLst/>
            </c:spPr>
            <c:txPr>
              <a:bodyPr/>
              <a:lstStyle/>
              <a:p>
                <a:pPr>
                  <a:defRPr sz="20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IDN!$B$4:$E$4</c:f>
              <c:strCache>
                <c:ptCount val="4"/>
                <c:pt idx="0">
                  <c:v>Estimated pregnant women living with HIV</c:v>
                </c:pt>
                <c:pt idx="1">
                  <c:v>Pregnant women receiving ART to prevent vertical transmission</c:v>
                </c:pt>
                <c:pt idx="2">
                  <c:v>Infants receiving a virological test for HIV within 2 months of birth</c:v>
                </c:pt>
                <c:pt idx="3">
                  <c:v>New child infections</c:v>
                </c:pt>
              </c:strCache>
            </c:strRef>
          </c:cat>
          <c:val>
            <c:numRef>
              <c:f>IDN!$B$6:$E$6</c:f>
              <c:numCache>
                <c:formatCode>0%</c:formatCode>
                <c:ptCount val="4"/>
                <c:pt idx="1">
                  <c:v>0.145985401459854</c:v>
                </c:pt>
                <c:pt idx="2">
                  <c:v>5.2247406838263545E-2</c:v>
                </c:pt>
                <c:pt idx="3">
                  <c:v>0.30810603150211296</c:v>
                </c:pt>
              </c:numCache>
            </c:numRef>
          </c:val>
          <c:smooth val="0"/>
          <c:extLst>
            <c:ext xmlns:c16="http://schemas.microsoft.com/office/drawing/2014/chart" uri="{C3380CC4-5D6E-409C-BE32-E72D297353CC}">
              <c16:uniqueId val="{0000000C-5664-448B-9110-244F6D41E329}"/>
            </c:ext>
          </c:extLst>
        </c:ser>
        <c:dLbls>
          <c:showLegendKey val="0"/>
          <c:showVal val="0"/>
          <c:showCatName val="0"/>
          <c:showSerName val="0"/>
          <c:showPercent val="0"/>
          <c:showBubbleSize val="0"/>
        </c:dLbls>
        <c:marker val="1"/>
        <c:smooth val="0"/>
        <c:axId val="140225152"/>
        <c:axId val="140223616"/>
      </c:lineChart>
      <c:catAx>
        <c:axId val="140219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40221440"/>
        <c:crosses val="autoZero"/>
        <c:auto val="1"/>
        <c:lblAlgn val="ctr"/>
        <c:lblOffset val="100"/>
        <c:noMultiLvlLbl val="0"/>
      </c:catAx>
      <c:valAx>
        <c:axId val="140221440"/>
        <c:scaling>
          <c:orientation val="minMax"/>
        </c:scaling>
        <c:delete val="0"/>
        <c:axPos val="l"/>
        <c:majorGridlines>
          <c:spPr>
            <a:ln w="9525" cap="flat" cmpd="sng" algn="ctr">
              <a:solidFill>
                <a:schemeClr val="accent5">
                  <a:lumMod val="20000"/>
                  <a:lumOff val="80000"/>
                </a:schemeClr>
              </a:solidFill>
              <a:prstDash val="sysDash"/>
              <a:round/>
            </a:ln>
            <a:effectLst/>
          </c:spPr>
        </c:majorGridlines>
        <c:title>
          <c:tx>
            <c:rich>
              <a:bodyPr rot="-5400000" vert="horz"/>
              <a:lstStyle/>
              <a:p>
                <a:pPr>
                  <a:defRPr/>
                </a:pPr>
                <a:r>
                  <a:rPr lang="en-US"/>
                  <a:t>Number</a:t>
                </a:r>
              </a:p>
            </c:rich>
          </c:tx>
          <c:overlay val="0"/>
        </c:title>
        <c:numFmt formatCode="General" sourceLinked="1"/>
        <c:majorTickMark val="none"/>
        <c:minorTickMark val="none"/>
        <c:tickLblPos val="nextTo"/>
        <c:spPr>
          <a:noFill/>
          <a:ln>
            <a:noFill/>
          </a:ln>
          <a:effectLst/>
        </c:spPr>
        <c:txPr>
          <a:bodyPr rot="-60000000" vert="horz"/>
          <a:lstStyle/>
          <a:p>
            <a:pPr>
              <a:defRPr/>
            </a:pPr>
            <a:endParaRPr lang="en-US"/>
          </a:p>
        </c:txPr>
        <c:crossAx val="140219904"/>
        <c:crosses val="autoZero"/>
        <c:crossBetween val="between"/>
      </c:valAx>
      <c:valAx>
        <c:axId val="140223616"/>
        <c:scaling>
          <c:orientation val="minMax"/>
          <c:max val="1"/>
          <c:min val="0"/>
        </c:scaling>
        <c:delete val="0"/>
        <c:axPos val="r"/>
        <c:numFmt formatCode="0%" sourceLinked="0"/>
        <c:majorTickMark val="out"/>
        <c:minorTickMark val="none"/>
        <c:tickLblPos val="nextTo"/>
        <c:spPr>
          <a:ln>
            <a:noFill/>
          </a:ln>
        </c:spPr>
        <c:txPr>
          <a:bodyPr/>
          <a:lstStyle/>
          <a:p>
            <a:pPr>
              <a:defRPr>
                <a:solidFill>
                  <a:schemeClr val="bg1"/>
                </a:solidFill>
              </a:defRPr>
            </a:pPr>
            <a:endParaRPr lang="en-US"/>
          </a:p>
        </c:txPr>
        <c:crossAx val="140225152"/>
        <c:crosses val="max"/>
        <c:crossBetween val="between"/>
        <c:majorUnit val="1"/>
      </c:valAx>
      <c:catAx>
        <c:axId val="140225152"/>
        <c:scaling>
          <c:orientation val="minMax"/>
        </c:scaling>
        <c:delete val="1"/>
        <c:axPos val="b"/>
        <c:numFmt formatCode="General" sourceLinked="1"/>
        <c:majorTickMark val="out"/>
        <c:minorTickMark val="none"/>
        <c:tickLblPos val="nextTo"/>
        <c:crossAx val="14022361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1.0293450160835168E-3"/>
          <c:y val="7.7669894722812535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5.7478834882481795E-2"/>
          <c:y val="0.11018411961712096"/>
          <c:w val="0.92748357113255575"/>
          <c:h val="0.563731807519534"/>
        </c:manualLayout>
      </c:layout>
      <c:barChart>
        <c:barDir val="col"/>
        <c:grouping val="clustered"/>
        <c:varyColors val="0"/>
        <c:ser>
          <c:idx val="0"/>
          <c:order val="0"/>
          <c:tx>
            <c:strRef>
              <c:f>'HIV Prev KP _2018-2019'!$B$2</c:f>
              <c:strCache>
                <c:ptCount val="1"/>
                <c:pt idx="0">
                  <c:v>%</c:v>
                </c:pt>
              </c:strCache>
            </c:strRef>
          </c:tx>
          <c:spPr>
            <a:solidFill>
              <a:srgbClr val="F26B73"/>
            </a:solidFill>
            <a:ln>
              <a:noFill/>
            </a:ln>
            <a:effectLst/>
          </c:spPr>
          <c:invertIfNegative val="0"/>
          <c:dPt>
            <c:idx val="17"/>
            <c:invertIfNegative val="0"/>
            <c:bubble3D val="0"/>
            <c:extLst>
              <c:ext xmlns:c16="http://schemas.microsoft.com/office/drawing/2014/chart" uri="{C3380CC4-5D6E-409C-BE32-E72D297353CC}">
                <c16:uniqueId val="{00000001-D0F2-4D72-B6ED-21D5821E4E72}"/>
              </c:ext>
            </c:extLst>
          </c:dPt>
          <c:dPt>
            <c:idx val="19"/>
            <c:invertIfNegative val="0"/>
            <c:bubble3D val="0"/>
            <c:spPr>
              <a:pattFill prst="dkUpDiag">
                <a:fgClr>
                  <a:srgbClr val="F26B73"/>
                </a:fgClr>
                <a:bgClr>
                  <a:sysClr val="window" lastClr="FFFFFF"/>
                </a:bgClr>
              </a:pattFill>
              <a:ln>
                <a:noFill/>
              </a:ln>
              <a:effectLst/>
            </c:spPr>
            <c:extLst>
              <c:ext xmlns:c16="http://schemas.microsoft.com/office/drawing/2014/chart" uri="{C3380CC4-5D6E-409C-BE32-E72D297353CC}">
                <c16:uniqueId val="{00000003-D0F2-4D72-B6ED-21D5821E4E72}"/>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 KP _2018-2019'!$A$3:$A$22</c:f>
              <c:strCache>
                <c:ptCount val="20"/>
                <c:pt idx="0">
                  <c:v>Manado City</c:v>
                </c:pt>
                <c:pt idx="1">
                  <c:v>Bogor City</c:v>
                </c:pt>
                <c:pt idx="2">
                  <c:v>Denpasar City</c:v>
                </c:pt>
                <c:pt idx="3">
                  <c:v>Depok City</c:v>
                </c:pt>
                <c:pt idx="4">
                  <c:v>South Jakarta</c:v>
                </c:pt>
                <c:pt idx="5">
                  <c:v>Yogyakarta City</c:v>
                </c:pt>
                <c:pt idx="6">
                  <c:v>Bandar Lampung City</c:v>
                </c:pt>
                <c:pt idx="7">
                  <c:v>Batam City</c:v>
                </c:pt>
                <c:pt idx="8">
                  <c:v>North Jakarta</c:v>
                </c:pt>
                <c:pt idx="9">
                  <c:v>Bogor</c:v>
                </c:pt>
                <c:pt idx="10">
                  <c:v>Tangerang</c:v>
                </c:pt>
                <c:pt idx="11">
                  <c:v>Probolinggo City</c:v>
                </c:pt>
                <c:pt idx="12">
                  <c:v>Mataram City</c:v>
                </c:pt>
                <c:pt idx="13">
                  <c:v>Surakarta City</c:v>
                </c:pt>
                <c:pt idx="14">
                  <c:v>Cilegon City</c:v>
                </c:pt>
                <c:pt idx="15">
                  <c:v>Buleleng</c:v>
                </c:pt>
                <c:pt idx="16">
                  <c:v>Tegal City</c:v>
                </c:pt>
                <c:pt idx="17">
                  <c:v>Mimika</c:v>
                </c:pt>
                <c:pt idx="18">
                  <c:v>Prabumulih City</c:v>
                </c:pt>
                <c:pt idx="19">
                  <c:v>ALL SITES</c:v>
                </c:pt>
              </c:strCache>
            </c:strRef>
          </c:cat>
          <c:val>
            <c:numRef>
              <c:f>'HIV Prev KP _2018-2019'!$B$3:$B$22</c:f>
              <c:numCache>
                <c:formatCode>General</c:formatCode>
                <c:ptCount val="20"/>
                <c:pt idx="0">
                  <c:v>40.200000000000003</c:v>
                </c:pt>
                <c:pt idx="1">
                  <c:v>38.4</c:v>
                </c:pt>
                <c:pt idx="2">
                  <c:v>38.1</c:v>
                </c:pt>
                <c:pt idx="3">
                  <c:v>33.299999999999997</c:v>
                </c:pt>
                <c:pt idx="4">
                  <c:v>28.2</c:v>
                </c:pt>
                <c:pt idx="5">
                  <c:v>27.7</c:v>
                </c:pt>
                <c:pt idx="6">
                  <c:v>21.6</c:v>
                </c:pt>
                <c:pt idx="7">
                  <c:v>19.600000000000001</c:v>
                </c:pt>
                <c:pt idx="8">
                  <c:v>17.899999999999999</c:v>
                </c:pt>
                <c:pt idx="9">
                  <c:v>12</c:v>
                </c:pt>
                <c:pt idx="10">
                  <c:v>11.2</c:v>
                </c:pt>
                <c:pt idx="11">
                  <c:v>10.1</c:v>
                </c:pt>
                <c:pt idx="12">
                  <c:v>9.8000000000000007</c:v>
                </c:pt>
                <c:pt idx="13">
                  <c:v>9.4</c:v>
                </c:pt>
                <c:pt idx="14">
                  <c:v>7.5</c:v>
                </c:pt>
                <c:pt idx="15">
                  <c:v>4</c:v>
                </c:pt>
                <c:pt idx="16">
                  <c:v>4</c:v>
                </c:pt>
                <c:pt idx="17">
                  <c:v>2.2000000000000002</c:v>
                </c:pt>
                <c:pt idx="18">
                  <c:v>0</c:v>
                </c:pt>
                <c:pt idx="19">
                  <c:v>17.899999999999999</c:v>
                </c:pt>
              </c:numCache>
            </c:numRef>
          </c:val>
          <c:extLst>
            <c:ext xmlns:c16="http://schemas.microsoft.com/office/drawing/2014/chart" uri="{C3380CC4-5D6E-409C-BE32-E72D297353CC}">
              <c16:uniqueId val="{00000004-D0F2-4D72-B6ED-21D5821E4E72}"/>
            </c:ext>
          </c:extLst>
        </c:ser>
        <c:dLbls>
          <c:showLegendKey val="0"/>
          <c:showVal val="0"/>
          <c:showCatName val="0"/>
          <c:showSerName val="0"/>
          <c:showPercent val="0"/>
          <c:showBubbleSize val="0"/>
        </c:dLbls>
        <c:gapWidth val="109"/>
        <c:axId val="1646369823"/>
        <c:axId val="1646370655"/>
      </c:barChart>
      <c:catAx>
        <c:axId val="1646369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46370655"/>
        <c:crosses val="autoZero"/>
        <c:auto val="1"/>
        <c:lblAlgn val="ctr"/>
        <c:lblOffset val="100"/>
        <c:noMultiLvlLbl val="0"/>
      </c:catAx>
      <c:valAx>
        <c:axId val="1646370655"/>
        <c:scaling>
          <c:orientation val="minMax"/>
        </c:scaling>
        <c:delete val="0"/>
        <c:axPos val="l"/>
        <c:majorGridlines>
          <c:spPr>
            <a:ln w="9525" cap="flat" cmpd="sng" algn="ctr">
              <a:solidFill>
                <a:schemeClr val="tx1">
                  <a:lumMod val="15000"/>
                  <a:lumOff val="85000"/>
                </a:schemeClr>
              </a:solidFill>
              <a:prstDash val="dash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46369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0.08481</cdr:x>
      <cdr:y>0.89822</cdr:y>
    </cdr:from>
    <cdr:to>
      <cdr:x>0.83863</cdr:x>
      <cdr:y>0.98219</cdr:y>
    </cdr:to>
    <cdr:sp macro="" textlink="">
      <cdr:nvSpPr>
        <cdr:cNvPr id="2" name="TextBox 1"/>
        <cdr:cNvSpPr txBox="1"/>
      </cdr:nvSpPr>
      <cdr:spPr>
        <a:xfrm xmlns:a="http://schemas.openxmlformats.org/drawingml/2006/main">
          <a:off x="685835" y="3362329"/>
          <a:ext cx="6095965" cy="314327"/>
        </a:xfrm>
        <a:prstGeom xmlns:a="http://schemas.openxmlformats.org/drawingml/2006/main" prst="rect">
          <a:avLst/>
        </a:prstGeom>
        <a:ln xmlns:a="http://schemas.openxmlformats.org/drawingml/2006/main">
          <a:solidFill>
            <a:schemeClr val="bg1">
              <a:lumMod val="50000"/>
            </a:schemeClr>
          </a:solidFill>
        </a:ln>
      </cdr:spPr>
      <cdr:txBody>
        <a:bodyPr xmlns:a="http://schemas.openxmlformats.org/drawingml/2006/main" vertOverflow="clip" wrap="square" rtlCol="0"/>
        <a:lstStyle xmlns:a="http://schemas.openxmlformats.org/drawingml/2006/main"/>
        <a:p xmlns:a="http://schemas.openxmlformats.org/drawingml/2006/main">
          <a:r>
            <a:rPr lang="en-US" sz="1200" dirty="0">
              <a:latin typeface="Arial" pitchFamily="34" charset="0"/>
              <a:cs typeface="Arial" pitchFamily="34" charset="0"/>
            </a:rPr>
            <a:t>* consistent</a:t>
          </a:r>
          <a:r>
            <a:rPr lang="en-US" sz="1200" baseline="0" dirty="0">
              <a:latin typeface="Arial" pitchFamily="34" charset="0"/>
              <a:cs typeface="Arial" pitchFamily="34" charset="0"/>
            </a:rPr>
            <a:t> condom use in the last week;    ** consistent condom use in the last month</a:t>
          </a:r>
          <a:endParaRPr lang="th-TH" sz="1200" dirty="0">
            <a:latin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0.07626</cdr:x>
      <cdr:y>0.89503</cdr:y>
    </cdr:from>
    <cdr:to>
      <cdr:x>0.85952</cdr:x>
      <cdr:y>0.96613</cdr:y>
    </cdr:to>
    <cdr:sp macro="" textlink="">
      <cdr:nvSpPr>
        <cdr:cNvPr id="2" name="TextBox 2"/>
        <cdr:cNvSpPr txBox="1"/>
      </cdr:nvSpPr>
      <cdr:spPr>
        <a:xfrm xmlns:a="http://schemas.openxmlformats.org/drawingml/2006/main">
          <a:off x="633412" y="3716965"/>
          <a:ext cx="6505575" cy="295275"/>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bg1">
              <a:lumMod val="65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200">
              <a:latin typeface="Arial" pitchFamily="34" charset="0"/>
              <a:cs typeface="Arial" pitchFamily="34" charset="0"/>
            </a:rPr>
            <a:t>* number of males who sold sex to MSM;     ** number of male clients among </a:t>
          </a:r>
          <a:r>
            <a:rPr lang="en-US" sz="1200" baseline="0">
              <a:latin typeface="Arial" pitchFamily="34" charset="0"/>
              <a:cs typeface="Arial" pitchFamily="34" charset="0"/>
            </a:rPr>
            <a:t> Waria</a:t>
          </a:r>
          <a:endParaRPr lang="th-TH" sz="1200">
            <a:latin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0.36268</cdr:x>
      <cdr:y>0.36887</cdr:y>
    </cdr:from>
    <cdr:to>
      <cdr:x>0.63732</cdr:x>
      <cdr:y>0.61072</cdr:y>
    </cdr:to>
    <cdr:sp macro="" textlink="">
      <cdr:nvSpPr>
        <cdr:cNvPr id="2" name="TextBox 3">
          <a:extLst xmlns:a="http://schemas.openxmlformats.org/drawingml/2006/main">
            <a:ext uri="{FF2B5EF4-FFF2-40B4-BE49-F238E27FC236}">
              <a16:creationId xmlns:a16="http://schemas.microsoft.com/office/drawing/2014/main" id="{0E3109DF-C98C-4BF6-BA1E-7E0DA1FA3CCB}"/>
            </a:ext>
          </a:extLst>
        </cdr:cNvPr>
        <cdr:cNvSpPr txBox="1"/>
      </cdr:nvSpPr>
      <cdr:spPr>
        <a:xfrm xmlns:a="http://schemas.openxmlformats.org/drawingml/2006/main">
          <a:off x="1597240" y="1248656"/>
          <a:ext cx="1209537" cy="81868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wrap="square"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ysClr val="windowText" lastClr="000000"/>
              </a:solidFill>
              <a:effectLst/>
              <a:uLnTx/>
              <a:uFillTx/>
              <a:latin typeface="Arial" pitchFamily="34" charset="0"/>
              <a:cs typeface="Arial" pitchFamily="34" charset="0"/>
            </a:rPr>
            <a:t>119</a:t>
          </a: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 </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million US$</a:t>
          </a:r>
        </a:p>
      </cdr:txBody>
    </cdr:sp>
  </cdr:relSizeAnchor>
</c:userShapes>
</file>

<file path=ppt/drawings/drawing4.xml><?xml version="1.0" encoding="utf-8"?>
<c:userShapes xmlns:c="http://schemas.openxmlformats.org/drawingml/2006/chart">
  <cdr:relSizeAnchor xmlns:cdr="http://schemas.openxmlformats.org/drawingml/2006/chartDrawing">
    <cdr:from>
      <cdr:x>0.20591</cdr:x>
      <cdr:y>0.4346</cdr:y>
    </cdr:from>
    <cdr:to>
      <cdr:x>0.4806</cdr:x>
      <cdr:y>0.63236</cdr:y>
    </cdr:to>
    <cdr:sp macro="" textlink="">
      <cdr:nvSpPr>
        <cdr:cNvPr id="3" name="TextBox 24">
          <a:extLst xmlns:a="http://schemas.openxmlformats.org/drawingml/2006/main">
            <a:ext uri="{FF2B5EF4-FFF2-40B4-BE49-F238E27FC236}">
              <a16:creationId xmlns:a16="http://schemas.microsoft.com/office/drawing/2014/main" id="{16BBE6C0-DAB0-4830-B0B3-B95B60A3FD25}"/>
            </a:ext>
          </a:extLst>
        </cdr:cNvPr>
        <cdr:cNvSpPr txBox="1"/>
      </cdr:nvSpPr>
      <cdr:spPr>
        <a:xfrm xmlns:a="http://schemas.openxmlformats.org/drawingml/2006/main">
          <a:off x="867561" y="1502364"/>
          <a:ext cx="1157333" cy="68363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400" b="1">
              <a:latin typeface="Arial" panose="020B0604020202020204" pitchFamily="34" charset="0"/>
              <a:cs typeface="Arial" panose="020B0604020202020204" pitchFamily="34" charset="0"/>
            </a:rPr>
            <a:t>Data not available</a:t>
          </a: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0.9</cdr:y>
    </cdr:from>
    <cdr:to>
      <cdr:x>1</cdr:x>
      <cdr:y>0.98644</cdr:y>
    </cdr:to>
    <cdr:sp macro="" textlink="">
      <cdr:nvSpPr>
        <cdr:cNvPr id="2" name="TextBox 1"/>
        <cdr:cNvSpPr txBox="1"/>
      </cdr:nvSpPr>
      <cdr:spPr>
        <a:xfrm xmlns:a="http://schemas.openxmlformats.org/drawingml/2006/main">
          <a:off x="0" y="3783740"/>
          <a:ext cx="8669482" cy="363408"/>
        </a:xfrm>
        <a:prstGeom xmlns:a="http://schemas.openxmlformats.org/drawingml/2006/main" prst="rect">
          <a:avLst/>
        </a:prstGeom>
        <a:ln xmlns:a="http://schemas.openxmlformats.org/drawingml/2006/main">
          <a:noFill/>
          <a:prstDash val="sysDash"/>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latin typeface="Arial" pitchFamily="34" charset="0"/>
              <a:cs typeface="Arial" pitchFamily="34" charset="0"/>
            </a:rPr>
            <a:t>*</a:t>
          </a:r>
          <a:r>
            <a:rPr lang="en-US" sz="1100" b="1" baseline="0" dirty="0">
              <a:latin typeface="Arial" pitchFamily="34" charset="0"/>
              <a:cs typeface="Arial" pitchFamily="34" charset="0"/>
            </a:rPr>
            <a:t> </a:t>
          </a:r>
          <a:r>
            <a:rPr lang="en-US" sz="1100" b="1" dirty="0">
              <a:latin typeface="Arial" pitchFamily="34" charset="0"/>
              <a:cs typeface="Arial" pitchFamily="34" charset="0"/>
            </a:rPr>
            <a:t>Number of people on ART who received a viral load test in the past year and have VL of &lt;1000copies/ml</a:t>
          </a:r>
          <a:endParaRPr lang="th-TH" sz="1100" b="1" dirty="0">
            <a:latin typeface="Arial"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drawings/drawing7.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A4D19-E788-4915-926C-DCFADFD0DB7A}" type="datetimeFigureOut">
              <a:rPr lang="en-US" smtClean="0"/>
              <a:t>22/08/2022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29CE37-99C1-4B7C-9F65-3BB2EC47B8C7}" type="slidenum">
              <a:rPr lang="en-US" smtClean="0"/>
              <a:t>‹#›</a:t>
            </a:fld>
            <a:endParaRPr lang="en-US"/>
          </a:p>
        </p:txBody>
      </p:sp>
    </p:spTree>
    <p:extLst>
      <p:ext uri="{BB962C8B-B14F-4D97-AF65-F5344CB8AC3E}">
        <p14:creationId xmlns:p14="http://schemas.microsoft.com/office/powerpoint/2010/main" val="3592497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Arial" charset="0"/>
                <a:ea typeface="ＭＳ Ｐゴシック" charset="0"/>
                <a:cs typeface="Cordia New" charset="0"/>
              </a:defRPr>
            </a:lvl1pPr>
            <a:lvl2pPr marL="685669" indent="-263719" eaLnBrk="0" hangingPunct="0">
              <a:defRPr sz="2600">
                <a:solidFill>
                  <a:schemeClr val="tx1"/>
                </a:solidFill>
                <a:latin typeface="Arial" charset="0"/>
                <a:ea typeface="Cordia New" charset="0"/>
                <a:cs typeface="Cordia New" charset="0"/>
              </a:defRPr>
            </a:lvl2pPr>
            <a:lvl3pPr marL="1054875" indent="-210975" eaLnBrk="0" hangingPunct="0">
              <a:defRPr sz="2600">
                <a:solidFill>
                  <a:schemeClr val="tx1"/>
                </a:solidFill>
                <a:latin typeface="Arial" charset="0"/>
                <a:ea typeface="Cordia New" charset="0"/>
                <a:cs typeface="Cordia New" charset="0"/>
              </a:defRPr>
            </a:lvl3pPr>
            <a:lvl4pPr marL="1476825" indent="-210975" eaLnBrk="0" hangingPunct="0">
              <a:defRPr sz="2600">
                <a:solidFill>
                  <a:schemeClr val="tx1"/>
                </a:solidFill>
                <a:latin typeface="Arial" charset="0"/>
                <a:ea typeface="Cordia New" charset="0"/>
                <a:cs typeface="Cordia New" charset="0"/>
              </a:defRPr>
            </a:lvl4pPr>
            <a:lvl5pPr marL="1898774" indent="-210975" eaLnBrk="0" hangingPunct="0">
              <a:defRPr sz="2600">
                <a:solidFill>
                  <a:schemeClr val="tx1"/>
                </a:solidFill>
                <a:latin typeface="Arial" charset="0"/>
                <a:ea typeface="Cordia New" charset="0"/>
                <a:cs typeface="Cordia New" charset="0"/>
              </a:defRPr>
            </a:lvl5pPr>
            <a:lvl6pPr marL="2320724" indent="-210975" eaLnBrk="0" fontAlgn="base" hangingPunct="0">
              <a:spcBef>
                <a:spcPct val="0"/>
              </a:spcBef>
              <a:spcAft>
                <a:spcPct val="0"/>
              </a:spcAft>
              <a:defRPr sz="2600">
                <a:solidFill>
                  <a:schemeClr val="tx1"/>
                </a:solidFill>
                <a:latin typeface="Arial" charset="0"/>
                <a:ea typeface="Cordia New" charset="0"/>
                <a:cs typeface="Cordia New" charset="0"/>
              </a:defRPr>
            </a:lvl6pPr>
            <a:lvl7pPr marL="2742674" indent="-210975" eaLnBrk="0" fontAlgn="base" hangingPunct="0">
              <a:spcBef>
                <a:spcPct val="0"/>
              </a:spcBef>
              <a:spcAft>
                <a:spcPct val="0"/>
              </a:spcAft>
              <a:defRPr sz="2600">
                <a:solidFill>
                  <a:schemeClr val="tx1"/>
                </a:solidFill>
                <a:latin typeface="Arial" charset="0"/>
                <a:ea typeface="Cordia New" charset="0"/>
                <a:cs typeface="Cordia New" charset="0"/>
              </a:defRPr>
            </a:lvl7pPr>
            <a:lvl8pPr marL="3164624" indent="-210975" eaLnBrk="0" fontAlgn="base" hangingPunct="0">
              <a:spcBef>
                <a:spcPct val="0"/>
              </a:spcBef>
              <a:spcAft>
                <a:spcPct val="0"/>
              </a:spcAft>
              <a:defRPr sz="2600">
                <a:solidFill>
                  <a:schemeClr val="tx1"/>
                </a:solidFill>
                <a:latin typeface="Arial" charset="0"/>
                <a:ea typeface="Cordia New" charset="0"/>
                <a:cs typeface="Cordia New" charset="0"/>
              </a:defRPr>
            </a:lvl8pPr>
            <a:lvl9pPr marL="3586574" indent="-210975" eaLnBrk="0" fontAlgn="base" hangingPunct="0">
              <a:spcBef>
                <a:spcPct val="0"/>
              </a:spcBef>
              <a:spcAft>
                <a:spcPct val="0"/>
              </a:spcAft>
              <a:defRPr sz="2600">
                <a:solidFill>
                  <a:schemeClr val="tx1"/>
                </a:solidFill>
                <a:latin typeface="Arial" charset="0"/>
                <a:ea typeface="Cordia New" charset="0"/>
                <a:cs typeface="Cordia New" charset="0"/>
              </a:defRPr>
            </a:lvl9pPr>
          </a:lstStyle>
          <a:p>
            <a:pPr eaLnBrk="1" hangingPunct="1"/>
            <a:fld id="{05BAF77B-11FF-6348-AA49-C7DF953FEF33}" type="slidenum">
              <a:rPr lang="th-TH" sz="1100">
                <a:solidFill>
                  <a:prstClr val="black"/>
                </a:solidFill>
                <a:latin typeface="Calibri" charset="0"/>
              </a:rPr>
              <a:pPr eaLnBrk="1" hangingPunct="1"/>
              <a:t>3</a:t>
            </a:fld>
            <a:endParaRPr lang="th-TH" sz="1100">
              <a:solidFill>
                <a:prstClr val="black"/>
              </a:solidFill>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2786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0484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3A29CE37-99C1-4B7C-9F65-3BB2EC47B8C7}" type="slidenum">
              <a:rPr lang="en-US" smtClean="0"/>
              <a:t>19</a:t>
            </a:fld>
            <a:endParaRPr lang="en-US"/>
          </a:p>
        </p:txBody>
      </p:sp>
    </p:spTree>
    <p:extLst>
      <p:ext uri="{BB962C8B-B14F-4D97-AF65-F5344CB8AC3E}">
        <p14:creationId xmlns:p14="http://schemas.microsoft.com/office/powerpoint/2010/main" val="2507082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20</a:t>
            </a:fld>
            <a:endParaRPr lang="en-US"/>
          </a:p>
        </p:txBody>
      </p:sp>
    </p:spTree>
    <p:extLst>
      <p:ext uri="{BB962C8B-B14F-4D97-AF65-F5344CB8AC3E}">
        <p14:creationId xmlns:p14="http://schemas.microsoft.com/office/powerpoint/2010/main" val="2075870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29CE37-99C1-4B7C-9F65-3BB2EC47B8C7}" type="slidenum">
              <a:rPr lang="en-US" smtClean="0"/>
              <a:t>21</a:t>
            </a:fld>
            <a:endParaRPr lang="en-US"/>
          </a:p>
        </p:txBody>
      </p:sp>
    </p:spTree>
    <p:extLst>
      <p:ext uri="{BB962C8B-B14F-4D97-AF65-F5344CB8AC3E}">
        <p14:creationId xmlns:p14="http://schemas.microsoft.com/office/powerpoint/2010/main" val="3476653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29CE37-99C1-4B7C-9F65-3BB2EC47B8C7}" type="slidenum">
              <a:rPr lang="en-US" smtClean="0"/>
              <a:t>22</a:t>
            </a:fld>
            <a:endParaRPr lang="en-US"/>
          </a:p>
        </p:txBody>
      </p:sp>
    </p:spTree>
    <p:extLst>
      <p:ext uri="{BB962C8B-B14F-4D97-AF65-F5344CB8AC3E}">
        <p14:creationId xmlns:p14="http://schemas.microsoft.com/office/powerpoint/2010/main" val="2231307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23</a:t>
            </a:fld>
            <a:endParaRPr lang="en-US"/>
          </a:p>
        </p:txBody>
      </p:sp>
    </p:spTree>
    <p:extLst>
      <p:ext uri="{BB962C8B-B14F-4D97-AF65-F5344CB8AC3E}">
        <p14:creationId xmlns:p14="http://schemas.microsoft.com/office/powerpoint/2010/main" val="3137206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24</a:t>
            </a:fld>
            <a:endParaRPr lang="en-US"/>
          </a:p>
        </p:txBody>
      </p:sp>
    </p:spTree>
    <p:extLst>
      <p:ext uri="{BB962C8B-B14F-4D97-AF65-F5344CB8AC3E}">
        <p14:creationId xmlns:p14="http://schemas.microsoft.com/office/powerpoint/2010/main" val="1434347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28</a:t>
            </a:fld>
            <a:endParaRPr lang="en-US"/>
          </a:p>
        </p:txBody>
      </p:sp>
    </p:spTree>
    <p:extLst>
      <p:ext uri="{BB962C8B-B14F-4D97-AF65-F5344CB8AC3E}">
        <p14:creationId xmlns:p14="http://schemas.microsoft.com/office/powerpoint/2010/main" val="553606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37</a:t>
            </a:fld>
            <a:endParaRPr lang="en-US"/>
          </a:p>
        </p:txBody>
      </p:sp>
    </p:spTree>
    <p:extLst>
      <p:ext uri="{BB962C8B-B14F-4D97-AF65-F5344CB8AC3E}">
        <p14:creationId xmlns:p14="http://schemas.microsoft.com/office/powerpoint/2010/main" val="860067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17" name="Google Shape;517;p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3A29CE37-99C1-4B7C-9F65-3BB2EC47B8C7}" type="slidenum">
              <a:rPr lang="en-US" smtClean="0"/>
              <a:t>38</a:t>
            </a:fld>
            <a:endParaRPr lang="en-US"/>
          </a:p>
        </p:txBody>
      </p:sp>
    </p:spTree>
    <p:extLst>
      <p:ext uri="{BB962C8B-B14F-4D97-AF65-F5344CB8AC3E}">
        <p14:creationId xmlns:p14="http://schemas.microsoft.com/office/powerpoint/2010/main" val="2875487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39</a:t>
            </a:fld>
            <a:endParaRPr lang="en-US"/>
          </a:p>
        </p:txBody>
      </p:sp>
    </p:spTree>
    <p:extLst>
      <p:ext uri="{BB962C8B-B14F-4D97-AF65-F5344CB8AC3E}">
        <p14:creationId xmlns:p14="http://schemas.microsoft.com/office/powerpoint/2010/main" val="159485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3A29CE37-99C1-4B7C-9F65-3BB2EC47B8C7}" type="slidenum">
              <a:rPr lang="en-US" smtClean="0"/>
              <a:t>40</a:t>
            </a:fld>
            <a:endParaRPr lang="en-US"/>
          </a:p>
        </p:txBody>
      </p:sp>
    </p:spTree>
    <p:extLst>
      <p:ext uri="{BB962C8B-B14F-4D97-AF65-F5344CB8AC3E}">
        <p14:creationId xmlns:p14="http://schemas.microsoft.com/office/powerpoint/2010/main" val="2930727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41</a:t>
            </a:fld>
            <a:endParaRPr lang="en-US"/>
          </a:p>
        </p:txBody>
      </p:sp>
    </p:spTree>
    <p:extLst>
      <p:ext uri="{BB962C8B-B14F-4D97-AF65-F5344CB8AC3E}">
        <p14:creationId xmlns:p14="http://schemas.microsoft.com/office/powerpoint/2010/main" val="3965760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42</a:t>
            </a:fld>
            <a:endParaRPr lang="en-US"/>
          </a:p>
        </p:txBody>
      </p:sp>
    </p:spTree>
    <p:extLst>
      <p:ext uri="{BB962C8B-B14F-4D97-AF65-F5344CB8AC3E}">
        <p14:creationId xmlns:p14="http://schemas.microsoft.com/office/powerpoint/2010/main" val="21687544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43</a:t>
            </a:fld>
            <a:endParaRPr lang="en-US"/>
          </a:p>
        </p:txBody>
      </p:sp>
    </p:spTree>
    <p:extLst>
      <p:ext uri="{BB962C8B-B14F-4D97-AF65-F5344CB8AC3E}">
        <p14:creationId xmlns:p14="http://schemas.microsoft.com/office/powerpoint/2010/main" val="10015651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7699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49988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19990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2757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2537349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49</a:t>
            </a:fld>
            <a:endParaRPr lang="en-US"/>
          </a:p>
        </p:txBody>
      </p:sp>
    </p:spTree>
    <p:extLst>
      <p:ext uri="{BB962C8B-B14F-4D97-AF65-F5344CB8AC3E}">
        <p14:creationId xmlns:p14="http://schemas.microsoft.com/office/powerpoint/2010/main" val="11287714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53</a:t>
            </a:fld>
            <a:endParaRPr lang="en-US"/>
          </a:p>
        </p:txBody>
      </p:sp>
    </p:spTree>
    <p:extLst>
      <p:ext uri="{BB962C8B-B14F-4D97-AF65-F5344CB8AC3E}">
        <p14:creationId xmlns:p14="http://schemas.microsoft.com/office/powerpoint/2010/main" val="3458419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59</a:t>
            </a:fld>
            <a:endParaRPr lang="en-US"/>
          </a:p>
        </p:txBody>
      </p:sp>
    </p:spTree>
    <p:extLst>
      <p:ext uri="{BB962C8B-B14F-4D97-AF65-F5344CB8AC3E}">
        <p14:creationId xmlns:p14="http://schemas.microsoft.com/office/powerpoint/2010/main" val="40941402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60</a:t>
            </a:fld>
            <a:endParaRPr lang="en-US"/>
          </a:p>
        </p:txBody>
      </p:sp>
    </p:spTree>
    <p:extLst>
      <p:ext uri="{BB962C8B-B14F-4D97-AF65-F5344CB8AC3E}">
        <p14:creationId xmlns:p14="http://schemas.microsoft.com/office/powerpoint/2010/main" val="17483419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62</a:t>
            </a:fld>
            <a:endParaRPr lang="en-US"/>
          </a:p>
        </p:txBody>
      </p:sp>
    </p:spTree>
    <p:extLst>
      <p:ext uri="{BB962C8B-B14F-4D97-AF65-F5344CB8AC3E}">
        <p14:creationId xmlns:p14="http://schemas.microsoft.com/office/powerpoint/2010/main" val="39897295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A29CE37-99C1-4B7C-9F65-3BB2EC47B8C7}" type="slidenum">
              <a:rPr lang="en-US" smtClean="0"/>
              <a:t>66</a:t>
            </a:fld>
            <a:endParaRPr lang="en-US"/>
          </a:p>
        </p:txBody>
      </p:sp>
    </p:spTree>
    <p:extLst>
      <p:ext uri="{BB962C8B-B14F-4D97-AF65-F5344CB8AC3E}">
        <p14:creationId xmlns:p14="http://schemas.microsoft.com/office/powerpoint/2010/main" val="29416371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513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29CE37-99C1-4B7C-9F65-3BB2EC47B8C7}" type="slidenum">
              <a:rPr lang="en-US" smtClean="0"/>
              <a:t>69</a:t>
            </a:fld>
            <a:endParaRPr lang="en-US"/>
          </a:p>
        </p:txBody>
      </p:sp>
    </p:spTree>
    <p:extLst>
      <p:ext uri="{BB962C8B-B14F-4D97-AF65-F5344CB8AC3E}">
        <p14:creationId xmlns:p14="http://schemas.microsoft.com/office/powerpoint/2010/main" val="35808362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5155D2-FE66-43E9-A760-AE978E3D391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98686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82</a:t>
            </a:fld>
            <a:endParaRPr lang="en-US"/>
          </a:p>
        </p:txBody>
      </p:sp>
    </p:spTree>
    <p:extLst>
      <p:ext uri="{BB962C8B-B14F-4D97-AF65-F5344CB8AC3E}">
        <p14:creationId xmlns:p14="http://schemas.microsoft.com/office/powerpoint/2010/main" val="2570245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8034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072835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121092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401128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458379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09389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5.xml"/><Relationship Id="rId1" Type="http://schemas.openxmlformats.org/officeDocument/2006/relationships/themeOverride" Target="../theme/themeOverride9.xml"/></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hemeOverride" Target="../theme/themeOverride10.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hemeOverride" Target="../theme/themeOverride11.xml"/></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hemeOverride" Target="../theme/themeOverride12.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hemeOverride" Target="../theme/themeOverride13.xml"/></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hemeOverride" Target="../theme/themeOverride14.xml"/></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hemeOverride" Target="../theme/themeOverride15.xml"/></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hemeOverride" Target="../theme/themeOverride1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3.xml"/><Relationship Id="rId1" Type="http://schemas.openxmlformats.org/officeDocument/2006/relationships/themeOverride" Target="../theme/themeOverride1.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2.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3.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4.xml"/></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6.xml"/></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7.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cs typeface="Arial" pitchFamily="34" charset="0"/>
              </a:rPr>
              <a:t>HIV and AIDS</a:t>
            </a:r>
            <a:endParaRPr lang="th-TH" sz="3600" b="1">
              <a:solidFill>
                <a:prstClr val="white"/>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3632807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12713887"/>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288"/>
        <p:cNvGrpSpPr/>
        <p:nvPr/>
      </p:nvGrpSpPr>
      <p:grpSpPr>
        <a:xfrm>
          <a:off x="0" y="0"/>
          <a:ext cx="0" cy="0"/>
          <a:chOff x="0" y="0"/>
          <a:chExt cx="0" cy="0"/>
        </a:xfrm>
      </p:grpSpPr>
      <p:sp>
        <p:nvSpPr>
          <p:cNvPr id="289" name="Google Shape;289;p48"/>
          <p:cNvSpPr txBox="1">
            <a:spLocks noGrp="1"/>
          </p:cNvSpPr>
          <p:nvPr>
            <p:ph type="body" idx="1"/>
          </p:nvPr>
        </p:nvSpPr>
        <p:spPr>
          <a:xfrm>
            <a:off x="660338" y="5929331"/>
            <a:ext cx="10198197" cy="788737"/>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0" name="Google Shape;290;p48"/>
          <p:cNvSpPr txBox="1">
            <a:spLocks noGrp="1"/>
          </p:cNvSpPr>
          <p:nvPr>
            <p:ph type="body" idx="2"/>
          </p:nvPr>
        </p:nvSpPr>
        <p:spPr>
          <a:xfrm>
            <a:off x="660338" y="1571612"/>
            <a:ext cx="10769700" cy="4000528"/>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1" name="Google Shape;291;p48"/>
          <p:cNvSpPr txBox="1">
            <a:spLocks noGrp="1"/>
          </p:cNvSpPr>
          <p:nvPr>
            <p:ph type="body" idx="3"/>
          </p:nvPr>
        </p:nvSpPr>
        <p:spPr>
          <a:xfrm>
            <a:off x="660333" y="5572140"/>
            <a:ext cx="10769704" cy="357190"/>
          </a:xfrm>
          <a:prstGeom prst="rect">
            <a:avLst/>
          </a:prstGeom>
          <a:noFill/>
          <a:ln>
            <a:noFill/>
          </a:ln>
        </p:spPr>
        <p:txBody>
          <a:bodyPr spcFirstLastPara="1" wrap="square" lIns="91425" tIns="45700" rIns="91425" bIns="45700" anchor="t" anchorCtr="0"/>
          <a:lstStyle>
            <a:lvl1pPr marL="457200" marR="0" lvl="0" indent="-228600" algn="ctr"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2" name="Google Shape;292;p48"/>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578560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3"/>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533400" marR="0" lvl="0" indent="-533400" algn="l" defTabSz="914400" rtl="0" eaLnBrk="1" fontAlgn="auto" latinLnBrk="0" hangingPunct="1">
              <a:lnSpc>
                <a:spcPct val="150000"/>
              </a:lnSpc>
              <a:spcBef>
                <a:spcPct val="20000"/>
              </a:spcBef>
              <a:spcAft>
                <a:spcPts val="0"/>
              </a:spcAft>
              <a:buClrTx/>
              <a:buSzPct val="250000"/>
              <a:buFontTx/>
              <a:buBlip>
                <a:blip r:embed="rId3"/>
              </a:buBlip>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Click to edit Master subtitle style</a:t>
            </a:r>
            <a:endParaRPr kumimoji="0" lang="th-TH"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endParaRPr lang="th-TH" sz="1800"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588826208"/>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Objec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endParaRPr lang="th-TH" sz="1800"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169181222"/>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endParaRPr lang="th-TH" sz="1800"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404134529"/>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endParaRPr lang="th-TH" sz="1800"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1881874699"/>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endParaRPr lang="th-TH" sz="1800" dirty="0"/>
          </a:p>
        </p:txBody>
      </p:sp>
    </p:spTree>
    <p:extLst>
      <p:ext uri="{BB962C8B-B14F-4D97-AF65-F5344CB8AC3E}">
        <p14:creationId xmlns:p14="http://schemas.microsoft.com/office/powerpoint/2010/main" val="1547170843"/>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dirty="0"/>
          </a:p>
        </p:txBody>
      </p:sp>
    </p:spTree>
    <p:extLst>
      <p:ext uri="{BB962C8B-B14F-4D97-AF65-F5344CB8AC3E}">
        <p14:creationId xmlns:p14="http://schemas.microsoft.com/office/powerpoint/2010/main" val="3594646376"/>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endParaRPr lang="th-TH" sz="1800"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hasCustomPrompt="1"/>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dirty="0"/>
              <a:t>Click to add text</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4195213881"/>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hasCustomPrompt="1"/>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dirty="0"/>
              <a:t>Click to add text</a:t>
            </a:r>
            <a:endParaRPr lang="th-TH" dirty="0"/>
          </a:p>
        </p:txBody>
      </p:sp>
    </p:spTree>
    <p:extLst>
      <p:ext uri="{BB962C8B-B14F-4D97-AF65-F5344CB8AC3E}">
        <p14:creationId xmlns:p14="http://schemas.microsoft.com/office/powerpoint/2010/main" val="2576893633"/>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CE34AF6-B99F-4998-9EFE-79F9FF7AED77}"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4972654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9A89330-3AB6-4CD8-8F28-6322241E3B87}"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83818632"/>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F72ADF5B-B043-4A3D-8754-79096499BEA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73040577"/>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0066BFE7-352A-4516-B202-657E07A0671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03593671"/>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4E25B873-DB15-4E51-9128-A90C2DCF88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89700431"/>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406B6320-1B31-421B-AC8C-36BA56882A7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81573920"/>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44E7D12-1011-4EBE-8944-A53D5F2F039D}"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576153961"/>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F78ADB19-0AB1-4A20-BBA7-4782F3D7A33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75302320"/>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BFBD6B5F-59AD-422D-A325-F87DCFC6401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84728824"/>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defTabSz="457200" fontAlgn="base">
              <a:spcBef>
                <a:spcPct val="0"/>
              </a:spcBef>
              <a:spcAft>
                <a:spcPct val="0"/>
              </a:spcAft>
              <a:defRPr/>
            </a:pPr>
            <a:fld id="{F5845613-47D0-4D7F-9152-CF8044F1764D}" type="datetime1">
              <a:rPr lang="en-US" smtClean="0">
                <a:ea typeface="ＭＳ Ｐゴシック" charset="-128"/>
                <a:cs typeface="Cordia New" pitchFamily="34" charset="-34"/>
              </a:rPr>
              <a:pPr defTabSz="457200" fontAlgn="base">
                <a:spcBef>
                  <a:spcPct val="0"/>
                </a:spcBef>
                <a:spcAft>
                  <a:spcPct val="0"/>
                </a:spcAft>
                <a:defRPr/>
              </a:pPr>
              <a:t>22/08/2022</a:t>
            </a:fld>
            <a:endParaRPr lang="en-US">
              <a:ea typeface="ＭＳ Ｐゴシック" charset="-128"/>
              <a:cs typeface="Cordia New" pitchFamily="34" charset="-34"/>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solidFill>
                  <a:prstClr val="black"/>
                </a:solidFill>
                <a:cs typeface="ＭＳ Ｐゴシック" charset="-128"/>
              </a:defRPr>
            </a:lvl1pPr>
          </a:lstStyle>
          <a:p>
            <a:pPr defTabSz="457200" fontAlgn="base">
              <a:spcBef>
                <a:spcPct val="0"/>
              </a:spcBef>
              <a:spcAft>
                <a:spcPct val="0"/>
              </a:spcAft>
              <a:defRPr/>
            </a:pPr>
            <a:endParaRPr lang="en-US">
              <a:ea typeface="ＭＳ Ｐゴシック" charset="-128"/>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defTabSz="457200" fontAlgn="base">
              <a:spcBef>
                <a:spcPct val="0"/>
              </a:spcBef>
              <a:spcAft>
                <a:spcPct val="0"/>
              </a:spcAft>
              <a:defRPr/>
            </a:pPr>
            <a:fld id="{F48997B0-05C9-4CF0-954B-59D54BCBC850}" type="slidenum">
              <a:rPr lang="en-US" sz="1800" smtClean="0">
                <a:ea typeface="ＭＳ Ｐゴシック" charset="-128"/>
              </a:rPr>
              <a:pPr defTabSz="457200" fontAlgn="base">
                <a:spcBef>
                  <a:spcPct val="0"/>
                </a:spcBef>
                <a:spcAft>
                  <a:spcPct val="0"/>
                </a:spcAft>
                <a:defRPr/>
              </a:pPr>
              <a:t>‹#›</a:t>
            </a:fld>
            <a:endParaRPr lang="en-US" sz="1800">
              <a:ea typeface="ＭＳ Ｐゴシック" charset="-128"/>
            </a:endParaRPr>
          </a:p>
        </p:txBody>
      </p:sp>
    </p:spTree>
    <p:extLst>
      <p:ext uri="{BB962C8B-B14F-4D97-AF65-F5344CB8AC3E}">
        <p14:creationId xmlns:p14="http://schemas.microsoft.com/office/powerpoint/2010/main" val="244900240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924976621"/>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59424939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D8D7C9C1-C5FB-475F-9D8C-375F6777181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23177799"/>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179361871"/>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245597453"/>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703910069"/>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620024404"/>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4051673711"/>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2646124197"/>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5B995D1-5562-436D-907F-5CBB1B3663F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24916078"/>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BF50CBA-5619-4340-95E2-F3FA8B6A6E5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32512986"/>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0ACA7A2E-3143-40BC-BE03-6AD844F3402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83507218"/>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6182A0DA-7EA2-4B0F-A53F-4E19D3C7D6B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6575228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2C4660C-B8DC-4E4D-A54C-17746FFE3F5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92412958"/>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DA9B10E9-7EBF-4690-8309-4CD3531673B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84731646"/>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8C9F4F6-A55C-4573-AE0B-097D8F7FFCC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074347575"/>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9DE8D1C-B0D3-4EA1-9529-155C397DB7C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31797908"/>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7C25BF-11D5-4D60-BAE7-913568AD088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54675190"/>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76456232"/>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25535480"/>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46979761"/>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7430501"/>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706622"/>
      </p:ext>
    </p:extLst>
  </p:cSld>
  <p:clrMapOvr>
    <a:overrideClrMapping bg1="lt1" tx1="dk1" bg2="lt2" tx2="dk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84077540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75ECE391-F292-44DC-B32B-F41B972831F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18083614"/>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69565173"/>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08968023"/>
      </p:ext>
    </p:extLst>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anchor="ctr"/>
          <a:lstStyle/>
          <a:p>
            <a:pPr algn="ctr" defTabSz="914252">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5"/>
            <a:ext cx="10769700" cy="3448055"/>
          </a:xfrm>
          <a:prstGeom prst="rect">
            <a:avLst/>
          </a:prstGeom>
        </p:spPr>
        <p:txBody>
          <a:bodyPr lIns="91425" tIns="45714" rIns="91425" bIns="45714">
            <a:normAutofit/>
          </a:bodyPr>
          <a:lstStyle>
            <a:lvl1pPr marL="533315" marR="0" indent="-533315" algn="l" defTabSz="914252"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128" indent="0" algn="ctr">
              <a:buNone/>
              <a:defRPr>
                <a:solidFill>
                  <a:schemeClr val="tx1">
                    <a:tint val="75000"/>
                  </a:schemeClr>
                </a:solidFill>
              </a:defRPr>
            </a:lvl2pPr>
            <a:lvl3pPr marL="914252" indent="0" algn="ctr">
              <a:buNone/>
              <a:defRPr>
                <a:solidFill>
                  <a:schemeClr val="tx1">
                    <a:tint val="75000"/>
                  </a:schemeClr>
                </a:solidFill>
              </a:defRPr>
            </a:lvl3pPr>
            <a:lvl4pPr marL="1371380" indent="0" algn="ctr">
              <a:buNone/>
              <a:defRPr>
                <a:solidFill>
                  <a:schemeClr val="tx1">
                    <a:tint val="75000"/>
                  </a:schemeClr>
                </a:solidFill>
              </a:defRPr>
            </a:lvl4pPr>
            <a:lvl5pPr marL="1828508" indent="0" algn="ctr">
              <a:buNone/>
              <a:defRPr>
                <a:solidFill>
                  <a:schemeClr val="tx1">
                    <a:tint val="75000"/>
                  </a:schemeClr>
                </a:solidFill>
              </a:defRPr>
            </a:lvl5pPr>
            <a:lvl6pPr marL="2285635" indent="0" algn="ctr">
              <a:buNone/>
              <a:defRPr>
                <a:solidFill>
                  <a:schemeClr val="tx1">
                    <a:tint val="75000"/>
                  </a:schemeClr>
                </a:solidFill>
              </a:defRPr>
            </a:lvl6pPr>
            <a:lvl7pPr marL="2742761" indent="0" algn="ctr">
              <a:buNone/>
              <a:defRPr>
                <a:solidFill>
                  <a:schemeClr val="tx1">
                    <a:tint val="75000"/>
                  </a:schemeClr>
                </a:solidFill>
              </a:defRPr>
            </a:lvl7pPr>
            <a:lvl8pPr marL="3199887" indent="0" algn="ctr">
              <a:buNone/>
              <a:defRPr>
                <a:solidFill>
                  <a:schemeClr val="tx1">
                    <a:tint val="75000"/>
                  </a:schemeClr>
                </a:solidFill>
              </a:defRPr>
            </a:lvl8pPr>
            <a:lvl9pPr marL="365701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425" tIns="45714" rIns="91425" bIns="45714">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425" tIns="45714" rIns="91425" bIns="4571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C1686FBB-9831-46E6-9981-230720176647}" type="slidenum">
              <a:rPr lang="th-TH"/>
              <a:pPr/>
              <a:t>‹#›</a:t>
            </a:fld>
            <a:endParaRPr lang="th-TH"/>
          </a:p>
        </p:txBody>
      </p:sp>
    </p:spTree>
    <p:extLst>
      <p:ext uri="{BB962C8B-B14F-4D97-AF65-F5344CB8AC3E}">
        <p14:creationId xmlns:p14="http://schemas.microsoft.com/office/powerpoint/2010/main" val="1529329616"/>
      </p:ext>
    </p:extLst>
  </p:cSld>
  <p:clrMapOvr>
    <a:overrideClrMapping bg1="lt1" tx1="dk1" bg2="lt2" tx2="dk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anchor="ctr"/>
          <a:lstStyle/>
          <a:p>
            <a:pPr algn="ctr" defTabSz="914252">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425" tIns="45714" rIns="91425" bIns="45714">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425" tIns="45714" rIns="91425" bIns="4571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425" tIns="45714" rIns="91425" bIns="4571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822C89E7-66CC-4752-855B-4906FA3CC489}" type="slidenum">
              <a:rPr lang="th-TH"/>
              <a:pPr/>
              <a:t>‹#›</a:t>
            </a:fld>
            <a:endParaRPr lang="th-TH"/>
          </a:p>
        </p:txBody>
      </p:sp>
    </p:spTree>
    <p:extLst>
      <p:ext uri="{BB962C8B-B14F-4D97-AF65-F5344CB8AC3E}">
        <p14:creationId xmlns:p14="http://schemas.microsoft.com/office/powerpoint/2010/main" val="1387175255"/>
      </p:ext>
    </p:extLst>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anchor="ctr"/>
          <a:lstStyle/>
          <a:p>
            <a:pPr algn="ctr" defTabSz="914252">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425" tIns="45714" rIns="91425" bIns="45714">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425" tIns="45714" rIns="91425" bIns="4571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425" tIns="45714" rIns="91425" bIns="4571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425" tIns="45714" rIns="91425" bIns="4571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E3CF5CA1-0E0C-4B9F-B7C2-149D7BEEBC49}" type="slidenum">
              <a:rPr lang="th-TH"/>
              <a:pPr/>
              <a:t>‹#›</a:t>
            </a:fld>
            <a:endParaRPr lang="th-TH"/>
          </a:p>
        </p:txBody>
      </p:sp>
    </p:spTree>
    <p:extLst>
      <p:ext uri="{BB962C8B-B14F-4D97-AF65-F5344CB8AC3E}">
        <p14:creationId xmlns:p14="http://schemas.microsoft.com/office/powerpoint/2010/main" val="3291803098"/>
      </p:ext>
    </p:extLst>
  </p:cSld>
  <p:clrMapOvr>
    <a:overrideClrMapping bg1="lt1" tx1="dk1" bg2="lt2" tx2="dk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anchor="ctr"/>
          <a:lstStyle/>
          <a:p>
            <a:pPr algn="ctr" defTabSz="914252">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425" tIns="45714" rIns="91425" bIns="45714">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425" tIns="45714" rIns="91425" bIns="4571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425" tIns="45714" rIns="91425" bIns="4571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425" tIns="45714" rIns="91425" bIns="4571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425" tIns="45714" rIns="91425" bIns="4571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425" tIns="45714" rIns="91425" bIns="4571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BEFA153-8D7F-4725-A54A-8AA873547D1A}" type="slidenum">
              <a:rPr lang="th-TH"/>
              <a:pPr/>
              <a:t>‹#›</a:t>
            </a:fld>
            <a:endParaRPr lang="th-TH"/>
          </a:p>
        </p:txBody>
      </p:sp>
    </p:spTree>
    <p:extLst>
      <p:ext uri="{BB962C8B-B14F-4D97-AF65-F5344CB8AC3E}">
        <p14:creationId xmlns:p14="http://schemas.microsoft.com/office/powerpoint/2010/main" val="2031568517"/>
      </p:ext>
    </p:extLst>
  </p:cSld>
  <p:clrMapOvr>
    <a:overrideClrMapping bg1="lt1" tx1="dk1" bg2="lt2" tx2="dk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anchor="ctr"/>
          <a:lstStyle/>
          <a:p>
            <a:pPr algn="ctr" defTabSz="914252">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425" tIns="45714" rIns="91425" bIns="45714">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2CFEFD5F-7D2C-414B-A0FF-4EE489A8E4A0}" type="slidenum">
              <a:rPr lang="th-TH"/>
              <a:pPr/>
              <a:t>‹#›</a:t>
            </a:fld>
            <a:endParaRPr lang="th-TH"/>
          </a:p>
        </p:txBody>
      </p:sp>
    </p:spTree>
    <p:extLst>
      <p:ext uri="{BB962C8B-B14F-4D97-AF65-F5344CB8AC3E}">
        <p14:creationId xmlns:p14="http://schemas.microsoft.com/office/powerpoint/2010/main" val="3544745820"/>
      </p:ext>
    </p:extLst>
  </p:cSld>
  <p:clrMapOvr>
    <a:overrideClrMapping bg1="lt1" tx1="dk1" bg2="lt2" tx2="dk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DB33342-68E8-4399-AB68-F53A101C26C2}" type="slidenum">
              <a:rPr lang="th-TH"/>
              <a:pPr/>
              <a:t>‹#›</a:t>
            </a:fld>
            <a:endParaRPr lang="th-TH"/>
          </a:p>
        </p:txBody>
      </p:sp>
    </p:spTree>
    <p:extLst>
      <p:ext uri="{BB962C8B-B14F-4D97-AF65-F5344CB8AC3E}">
        <p14:creationId xmlns:p14="http://schemas.microsoft.com/office/powerpoint/2010/main" val="3812209145"/>
      </p:ext>
    </p:extLst>
  </p:cSld>
  <p:clrMapOvr>
    <a:overrideClrMapping bg1="lt1" tx1="dk1" bg2="lt2" tx2="dk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anchor="ctr"/>
          <a:lstStyle/>
          <a:p>
            <a:pPr algn="ctr" defTabSz="914252">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425" tIns="45714" rIns="91425" bIns="45714">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425" tIns="45714" rIns="91425" bIns="4571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425" tIns="45714" rIns="91425" bIns="45714"/>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425" tIns="45714" rIns="91425" bIns="4571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F9AAE4B8-992D-40C5-BBFE-E50A646FA9E9}" type="slidenum">
              <a:rPr lang="th-TH"/>
              <a:pPr/>
              <a:t>‹#›</a:t>
            </a:fld>
            <a:endParaRPr lang="th-TH"/>
          </a:p>
        </p:txBody>
      </p:sp>
    </p:spTree>
    <p:extLst>
      <p:ext uri="{BB962C8B-B14F-4D97-AF65-F5344CB8AC3E}">
        <p14:creationId xmlns:p14="http://schemas.microsoft.com/office/powerpoint/2010/main" val="2562764893"/>
      </p:ext>
    </p:extLst>
  </p:cSld>
  <p:clrMapOvr>
    <a:overrideClrMapping bg1="lt1" tx1="dk1" bg2="lt2" tx2="dk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36"/>
            <a:ext cx="10198197" cy="788737"/>
          </a:xfrm>
          <a:prstGeom prst="rect">
            <a:avLst/>
          </a:prstGeom>
        </p:spPr>
        <p:txBody>
          <a:bodyPr lIns="91425" tIns="45714" rIns="91425" bIns="4571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425" tIns="45714" rIns="91425" bIns="45714">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425" tIns="45714" rIns="91425" bIns="45714"/>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C4B7C14A-1A31-42AF-A895-AB06819613D6}" type="slidenum">
              <a:rPr lang="th-TH"/>
              <a:pPr/>
              <a:t>‹#›</a:t>
            </a:fld>
            <a:endParaRPr lang="th-TH"/>
          </a:p>
        </p:txBody>
      </p:sp>
    </p:spTree>
    <p:extLst>
      <p:ext uri="{BB962C8B-B14F-4D97-AF65-F5344CB8AC3E}">
        <p14:creationId xmlns:p14="http://schemas.microsoft.com/office/powerpoint/2010/main" val="224074403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C00CEA7E-8B56-4B62-A667-82EE9206C91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47841591"/>
      </p:ext>
    </p:extLst>
  </p:cSld>
  <p:clrMapOvr>
    <a:overrideClrMapping bg1="lt1" tx1="dk1" bg2="lt2" tx2="dk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54" tIns="45583" rIns="91154" bIns="45583">
            <a:normAutofit/>
          </a:bodyPr>
          <a:lstStyle>
            <a:lvl1pPr marL="531751" marR="0" indent="-531751" algn="l" defTabSz="911598"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02" indent="0" algn="ctr">
              <a:buNone/>
              <a:defRPr>
                <a:solidFill>
                  <a:schemeClr val="tx1">
                    <a:tint val="75000"/>
                  </a:schemeClr>
                </a:solidFill>
              </a:defRPr>
            </a:lvl2pPr>
            <a:lvl3pPr marL="911598" indent="0" algn="ctr">
              <a:buNone/>
              <a:defRPr>
                <a:solidFill>
                  <a:schemeClr val="tx1">
                    <a:tint val="75000"/>
                  </a:schemeClr>
                </a:solidFill>
              </a:defRPr>
            </a:lvl3pPr>
            <a:lvl4pPr marL="1367398" indent="0" algn="ctr">
              <a:buNone/>
              <a:defRPr>
                <a:solidFill>
                  <a:schemeClr val="tx1">
                    <a:tint val="75000"/>
                  </a:schemeClr>
                </a:solidFill>
              </a:defRPr>
            </a:lvl4pPr>
            <a:lvl5pPr marL="1823173" indent="0" algn="ctr">
              <a:buNone/>
              <a:defRPr>
                <a:solidFill>
                  <a:schemeClr val="tx1">
                    <a:tint val="75000"/>
                  </a:schemeClr>
                </a:solidFill>
              </a:defRPr>
            </a:lvl5pPr>
            <a:lvl6pPr marL="2278988" indent="0" algn="ctr">
              <a:buNone/>
              <a:defRPr>
                <a:solidFill>
                  <a:schemeClr val="tx1">
                    <a:tint val="75000"/>
                  </a:schemeClr>
                </a:solidFill>
              </a:defRPr>
            </a:lvl6pPr>
            <a:lvl7pPr marL="2734797" indent="0" algn="ctr">
              <a:buNone/>
              <a:defRPr>
                <a:solidFill>
                  <a:schemeClr val="tx1">
                    <a:tint val="75000"/>
                  </a:schemeClr>
                </a:solidFill>
              </a:defRPr>
            </a:lvl7pPr>
            <a:lvl8pPr marL="3190579" indent="0" algn="ctr">
              <a:buNone/>
              <a:defRPr>
                <a:solidFill>
                  <a:schemeClr val="tx1">
                    <a:tint val="75000"/>
                  </a:schemeClr>
                </a:solidFill>
              </a:defRPr>
            </a:lvl8pPr>
            <a:lvl9pPr marL="364635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2824574300"/>
      </p:ext>
    </p:extLst>
  </p:cSld>
  <p:clrMapOvr>
    <a:overrideClrMapping bg1="lt1" tx1="dk1" bg2="lt2" tx2="dk2" accent1="accent1" accent2="accent2" accent3="accent3" accent4="accent4" accent5="accent5" accent6="accent6" hlink="hlink" folHlink="folHlink"/>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3819379048"/>
      </p:ext>
    </p:extLst>
  </p:cSld>
  <p:clrMapOvr>
    <a:overrideClrMapping bg1="lt1" tx1="dk1" bg2="lt2" tx2="dk2" accent1="accent1" accent2="accent2" accent3="accent3" accent4="accent4" accent5="accent5" accent6="accent6" hlink="hlink" folHlink="folHlink"/>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411812239"/>
      </p:ext>
    </p:extLst>
  </p:cSld>
  <p:clrMapOvr>
    <a:overrideClrMapping bg1="lt1" tx1="dk1" bg2="lt2" tx2="dk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3443073458"/>
      </p:ext>
    </p:extLst>
  </p:cSld>
  <p:clrMapOvr>
    <a:overrideClrMapping bg1="lt1" tx1="dk1" bg2="lt2" tx2="dk2" accent1="accent1" accent2="accent2" accent3="accent3" accent4="accent4" accent5="accent5" accent6="accent6" hlink="hlink" folHlink="folHlink"/>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3860650104"/>
      </p:ext>
    </p:extLst>
  </p:cSld>
  <p:clrMapOvr>
    <a:overrideClrMapping bg1="lt1" tx1="dk1" bg2="lt2" tx2="dk2" accent1="accent1" accent2="accent2" accent3="accent3" accent4="accent4" accent5="accent5" accent6="accent6" hlink="hlink" folHlink="folHlink"/>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4290137365"/>
      </p:ext>
    </p:extLst>
  </p:cSld>
  <p:clrMapOvr>
    <a:overrideClrMapping bg1="lt1" tx1="dk1" bg2="lt2" tx2="dk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54" tIns="45583" rIns="91154" bIns="45583"/>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914422017"/>
      </p:ext>
    </p:extLst>
  </p:cSld>
  <p:clrMapOvr>
    <a:overrideClrMapping bg1="lt1" tx1="dk1" bg2="lt2" tx2="dk2" accent1="accent1" accent2="accent2" accent3="accent3" accent4="accent4" accent5="accent5" accent6="accent6" hlink="hlink" folHlink="folHlink"/>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4"/>
            <a:ext cx="10198197" cy="788737"/>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54" tIns="45583" rIns="91154" bIns="45583">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54" tIns="45583" rIns="91154" bIns="45583"/>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1085434442"/>
      </p:ext>
    </p:extLst>
  </p:cSld>
  <p:clrMapOvr>
    <a:overrideClrMapping bg1="lt1" tx1="dk1" bg2="lt2" tx2="dk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85682741"/>
      </p:ext>
    </p:extLst>
  </p:cSld>
  <p:clrMapOvr>
    <a:overrideClrMapping bg1="lt1" tx1="dk1" bg2="lt2" tx2="dk2" accent1="accent1" accent2="accent2" accent3="accent3" accent4="accent4" accent5="accent5" accent6="accent6" hlink="hlink" folHlink="folHlink"/>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81544648"/>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1DE6EE92-F350-43C8-9E97-730AB88D034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93819991"/>
      </p:ext>
    </p:extLst>
  </p:cSld>
  <p:clrMapOvr>
    <a:overrideClrMapping bg1="lt1" tx1="dk1" bg2="lt2" tx2="dk2" accent1="accent1" accent2="accent2" accent3="accent3" accent4="accent4" accent5="accent5" accent6="accent6" hlink="hlink" folHlink="folHlink"/>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18609290"/>
      </p:ext>
    </p:extLst>
  </p:cSld>
  <p:clrMapOvr>
    <a:overrideClrMapping bg1="lt1" tx1="dk1" bg2="lt2" tx2="dk2" accent1="accent1" accent2="accent2" accent3="accent3" accent4="accent4" accent5="accent5" accent6="accent6" hlink="hlink" folHlink="folHlink"/>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03546727"/>
      </p:ext>
    </p:extLst>
  </p:cSld>
  <p:clrMapOvr>
    <a:overrideClrMapping bg1="lt1" tx1="dk1" bg2="lt2" tx2="dk2" accent1="accent1" accent2="accent2" accent3="accent3" accent4="accent4" accent5="accent5" accent6="accent6" hlink="hlink" folHlink="folHlink"/>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441071772"/>
      </p:ext>
    </p:extLst>
  </p:cSld>
  <p:clrMapOvr>
    <a:overrideClrMapping bg1="lt1" tx1="dk1" bg2="lt2" tx2="dk2" accent1="accent1" accent2="accent2" accent3="accent3" accent4="accent4" accent5="accent5" accent6="accent6" hlink="hlink" folHlink="folHlink"/>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761186984"/>
      </p:ext>
    </p:extLst>
  </p:cSld>
  <p:clrMapOvr>
    <a:overrideClrMapping bg1="lt1" tx1="dk1" bg2="lt2" tx2="dk2" accent1="accent1" accent2="accent2" accent3="accent3" accent4="accent4" accent5="accent5" accent6="accent6" hlink="hlink" folHlink="folHlink"/>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98259228"/>
      </p:ext>
    </p:extLst>
  </p:cSld>
  <p:clrMapOvr>
    <a:overrideClrMapping bg1="lt1" tx1="dk1" bg2="lt2" tx2="dk2" accent1="accent1" accent2="accent2" accent3="accent3" accent4="accent4" accent5="accent5" accent6="accent6" hlink="hlink" folHlink="folHlink"/>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2914219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450D7E4-5F40-4353-9B39-EEE547ACD20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54859675"/>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47390536-0270-4C0D-84E5-9948DAAA74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0599088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128"/>
                <a:cs typeface="Arial" pitchFamily="34" charset="0"/>
              </a:rPr>
              <a:t>HIV and AIDS</a:t>
            </a:r>
            <a:endParaRPr lang="th-TH" sz="3600" b="1">
              <a:solidFill>
                <a:prstClr val="white"/>
              </a:solidFill>
              <a:ea typeface="ＭＳ Ｐゴシック" charset="-128"/>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a:defRPr/>
            </a:pPr>
            <a:r>
              <a:rPr lang="en-US" sz="3500" kern="700" dirty="0">
                <a:solidFill>
                  <a:srgbClr val="21416C"/>
                </a:solidFill>
                <a:ea typeface="ＭＳ Ｐゴシック" charset="-128"/>
                <a:cs typeface="Arial" pitchFamily="34" charset="0"/>
              </a:rPr>
              <a:t>Data Hub for Asia-Pacific</a:t>
            </a:r>
            <a:endParaRPr lang="th-TH" sz="3500" kern="700" dirty="0">
              <a:solidFill>
                <a:srgbClr val="21416C"/>
              </a:solidFill>
              <a:ea typeface="ＭＳ Ｐゴシック" charset="-128"/>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a:defRPr/>
            </a:pPr>
            <a:r>
              <a:rPr lang="en-US" sz="2600" kern="700" dirty="0">
                <a:solidFill>
                  <a:srgbClr val="21416C"/>
                </a:solidFill>
                <a:ea typeface="ＭＳ Ｐゴシック" charset="-128"/>
                <a:cs typeface="Arial" pitchFamily="34" charset="0"/>
              </a:rPr>
              <a:t>Review in slides</a:t>
            </a:r>
            <a:endParaRPr lang="th-TH" sz="2600" kern="700" dirty="0">
              <a:solidFill>
                <a:srgbClr val="21416C"/>
              </a:solidFill>
              <a:ea typeface="ＭＳ Ｐゴシック" charset="-128"/>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973479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34580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811116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D8A6E20D-BE0A-4438-8931-716AC483E45B}" type="slidenum">
              <a:rPr lang="th-TH"/>
              <a:pPr/>
              <a:t>‹#›</a:t>
            </a:fld>
            <a:endParaRPr lang="th-TH"/>
          </a:p>
        </p:txBody>
      </p:sp>
    </p:spTree>
    <p:extLst>
      <p:ext uri="{BB962C8B-B14F-4D97-AF65-F5344CB8AC3E}">
        <p14:creationId xmlns:p14="http://schemas.microsoft.com/office/powerpoint/2010/main" val="69553591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890FD049-8DD9-49CE-9708-12D8E8D53618}" type="slidenum">
              <a:rPr lang="th-TH"/>
              <a:pPr/>
              <a:t>‹#›</a:t>
            </a:fld>
            <a:endParaRPr lang="th-TH"/>
          </a:p>
        </p:txBody>
      </p:sp>
    </p:spTree>
    <p:extLst>
      <p:ext uri="{BB962C8B-B14F-4D97-AF65-F5344CB8AC3E}">
        <p14:creationId xmlns:p14="http://schemas.microsoft.com/office/powerpoint/2010/main" val="3355375464"/>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A66D930-B12D-449E-AB85-5DBA07E47763}" type="slidenum">
              <a:rPr lang="th-TH"/>
              <a:pPr/>
              <a:t>‹#›</a:t>
            </a:fld>
            <a:endParaRPr lang="th-TH"/>
          </a:p>
        </p:txBody>
      </p:sp>
    </p:spTree>
    <p:extLst>
      <p:ext uri="{BB962C8B-B14F-4D97-AF65-F5344CB8AC3E}">
        <p14:creationId xmlns:p14="http://schemas.microsoft.com/office/powerpoint/2010/main" val="1166100679"/>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7D023F92-6C0E-48DB-BE7E-E1551ED0484F}" type="slidenum">
              <a:rPr lang="th-TH"/>
              <a:pPr/>
              <a:t>‹#›</a:t>
            </a:fld>
            <a:endParaRPr lang="th-TH"/>
          </a:p>
        </p:txBody>
      </p:sp>
    </p:spTree>
    <p:extLst>
      <p:ext uri="{BB962C8B-B14F-4D97-AF65-F5344CB8AC3E}">
        <p14:creationId xmlns:p14="http://schemas.microsoft.com/office/powerpoint/2010/main" val="4204727968"/>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F62A3D9F-6471-4DB5-BC63-339456BCCE28}" type="slidenum">
              <a:rPr lang="th-TH"/>
              <a:pPr/>
              <a:t>‹#›</a:t>
            </a:fld>
            <a:endParaRPr lang="th-TH"/>
          </a:p>
        </p:txBody>
      </p:sp>
    </p:spTree>
    <p:extLst>
      <p:ext uri="{BB962C8B-B14F-4D97-AF65-F5344CB8AC3E}">
        <p14:creationId xmlns:p14="http://schemas.microsoft.com/office/powerpoint/2010/main" val="4199302885"/>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E502EA1D-3866-4FCC-B9B0-A1BEA74E9A12}" type="slidenum">
              <a:rPr lang="th-TH"/>
              <a:pPr/>
              <a:t>‹#›</a:t>
            </a:fld>
            <a:endParaRPr lang="th-TH"/>
          </a:p>
        </p:txBody>
      </p:sp>
    </p:spTree>
    <p:extLst>
      <p:ext uri="{BB962C8B-B14F-4D97-AF65-F5344CB8AC3E}">
        <p14:creationId xmlns:p14="http://schemas.microsoft.com/office/powerpoint/2010/main" val="4006375619"/>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B89959-C552-4698-9984-28F8E19001AF}" type="slidenum">
              <a:rPr lang="th-TH"/>
              <a:pPr/>
              <a:t>‹#›</a:t>
            </a:fld>
            <a:endParaRPr lang="th-TH"/>
          </a:p>
        </p:txBody>
      </p:sp>
    </p:spTree>
    <p:extLst>
      <p:ext uri="{BB962C8B-B14F-4D97-AF65-F5344CB8AC3E}">
        <p14:creationId xmlns:p14="http://schemas.microsoft.com/office/powerpoint/2010/main" val="49630859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93BB4B8B-33A0-4789-B001-FDB9FCAFDFD1}" type="slidenum">
              <a:rPr lang="th-TH"/>
              <a:pPr/>
              <a:t>‹#›</a:t>
            </a:fld>
            <a:endParaRPr lang="th-TH"/>
          </a:p>
        </p:txBody>
      </p:sp>
    </p:spTree>
    <p:extLst>
      <p:ext uri="{BB962C8B-B14F-4D97-AF65-F5344CB8AC3E}">
        <p14:creationId xmlns:p14="http://schemas.microsoft.com/office/powerpoint/2010/main" val="4212620354"/>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C1686FBB-9831-46E6-9981-230720176647}" type="slidenum">
              <a:rPr lang="th-TH"/>
              <a:pPr/>
              <a:t>‹#›</a:t>
            </a:fld>
            <a:endParaRPr lang="th-TH"/>
          </a:p>
        </p:txBody>
      </p:sp>
    </p:spTree>
    <p:extLst>
      <p:ext uri="{BB962C8B-B14F-4D97-AF65-F5344CB8AC3E}">
        <p14:creationId xmlns:p14="http://schemas.microsoft.com/office/powerpoint/2010/main" val="41876339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8825494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822C89E7-66CC-4752-855B-4906FA3CC489}" type="slidenum">
              <a:rPr lang="th-TH"/>
              <a:pPr/>
              <a:t>‹#›</a:t>
            </a:fld>
            <a:endParaRPr lang="th-TH"/>
          </a:p>
        </p:txBody>
      </p:sp>
    </p:spTree>
    <p:extLst>
      <p:ext uri="{BB962C8B-B14F-4D97-AF65-F5344CB8AC3E}">
        <p14:creationId xmlns:p14="http://schemas.microsoft.com/office/powerpoint/2010/main" val="1870894841"/>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E3CF5CA1-0E0C-4B9F-B7C2-149D7BEEBC49}" type="slidenum">
              <a:rPr lang="th-TH"/>
              <a:pPr/>
              <a:t>‹#›</a:t>
            </a:fld>
            <a:endParaRPr lang="th-TH"/>
          </a:p>
        </p:txBody>
      </p:sp>
    </p:spTree>
    <p:extLst>
      <p:ext uri="{BB962C8B-B14F-4D97-AF65-F5344CB8AC3E}">
        <p14:creationId xmlns:p14="http://schemas.microsoft.com/office/powerpoint/2010/main" val="1114758826"/>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BEFA153-8D7F-4725-A54A-8AA873547D1A}" type="slidenum">
              <a:rPr lang="th-TH"/>
              <a:pPr/>
              <a:t>‹#›</a:t>
            </a:fld>
            <a:endParaRPr lang="th-TH"/>
          </a:p>
        </p:txBody>
      </p:sp>
    </p:spTree>
    <p:extLst>
      <p:ext uri="{BB962C8B-B14F-4D97-AF65-F5344CB8AC3E}">
        <p14:creationId xmlns:p14="http://schemas.microsoft.com/office/powerpoint/2010/main" val="4175477956"/>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2CFEFD5F-7D2C-414B-A0FF-4EE489A8E4A0}" type="slidenum">
              <a:rPr lang="th-TH"/>
              <a:pPr/>
              <a:t>‹#›</a:t>
            </a:fld>
            <a:endParaRPr lang="th-TH"/>
          </a:p>
        </p:txBody>
      </p:sp>
    </p:spTree>
    <p:extLst>
      <p:ext uri="{BB962C8B-B14F-4D97-AF65-F5344CB8AC3E}">
        <p14:creationId xmlns:p14="http://schemas.microsoft.com/office/powerpoint/2010/main" val="388459347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DB33342-68E8-4399-AB68-F53A101C26C2}" type="slidenum">
              <a:rPr lang="th-TH"/>
              <a:pPr/>
              <a:t>‹#›</a:t>
            </a:fld>
            <a:endParaRPr lang="th-TH"/>
          </a:p>
        </p:txBody>
      </p:sp>
    </p:spTree>
    <p:extLst>
      <p:ext uri="{BB962C8B-B14F-4D97-AF65-F5344CB8AC3E}">
        <p14:creationId xmlns:p14="http://schemas.microsoft.com/office/powerpoint/2010/main" val="3645351508"/>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F9AAE4B8-992D-40C5-BBFE-E50A646FA9E9}" type="slidenum">
              <a:rPr lang="th-TH"/>
              <a:pPr/>
              <a:t>‹#›</a:t>
            </a:fld>
            <a:endParaRPr lang="th-TH"/>
          </a:p>
        </p:txBody>
      </p:sp>
    </p:spTree>
    <p:extLst>
      <p:ext uri="{BB962C8B-B14F-4D97-AF65-F5344CB8AC3E}">
        <p14:creationId xmlns:p14="http://schemas.microsoft.com/office/powerpoint/2010/main" val="3833507496"/>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C4B7C14A-1A31-42AF-A895-AB06819613D6}" type="slidenum">
              <a:rPr lang="th-TH"/>
              <a:pPr/>
              <a:t>‹#›</a:t>
            </a:fld>
            <a:endParaRPr lang="th-TH"/>
          </a:p>
        </p:txBody>
      </p:sp>
    </p:spTree>
    <p:extLst>
      <p:ext uri="{BB962C8B-B14F-4D97-AF65-F5344CB8AC3E}">
        <p14:creationId xmlns:p14="http://schemas.microsoft.com/office/powerpoint/2010/main" val="2061681250"/>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F85D373-0DC3-44ED-9C1A-51829019E23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44202038"/>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E850323-ED6B-4761-ABB3-A6F2FC5E0FC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08883663"/>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8E6C547D-351B-4D6F-A8AC-214AFBB2880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839129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4357869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9A753DF5-DDDE-469F-AA5A-FCF676D57CA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26886473"/>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7C44C12-9506-45AF-AF04-F131831DCA4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63141264"/>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D06B109-FA3E-4F2E-95AA-93DD2E5294E5}"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01604134"/>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C9C146AD-1A44-4697-B83A-9BD12F73D5F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61439097"/>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A91636E2-C123-405B-BCE7-EC7576A2E49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95360925"/>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1631105438"/>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585833862"/>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4155559055"/>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633176569"/>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1145050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47700661"/>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551327725"/>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4091971160"/>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616278684"/>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16659092"/>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2038342"/>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32111035"/>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45534606"/>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560310"/>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630675913"/>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1402606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05894027"/>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10290800"/>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1989832519"/>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3427325160"/>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3419452749"/>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4028421625"/>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892975932"/>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922335712"/>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663006319"/>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4071127858"/>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87446134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988930792"/>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1781882654"/>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3213786663"/>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60009101"/>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666265416"/>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876927144"/>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396317509"/>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846960120"/>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5B995D1-5562-436D-907F-5CBB1B3663F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03441032"/>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BF50CBA-5619-4340-95E2-F3FA8B6A6E5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75452837"/>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0ACA7A2E-3143-40BC-BE03-6AD844F3402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7842799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337837922"/>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6182A0DA-7EA2-4B0F-A53F-4E19D3C7D6B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68670008"/>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DA9B10E9-7EBF-4690-8309-4CD3531673B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43713805"/>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8C9F4F6-A55C-4573-AE0B-097D8F7FFCC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362510690"/>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9DE8D1C-B0D3-4EA1-9529-155C397DB7C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34699889"/>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7C25BF-11D5-4D60-BAE7-913568AD088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18594774"/>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3"/>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533400" marR="0" lvl="0" indent="-533400" algn="l" defTabSz="914400" rtl="0" eaLnBrk="1" fontAlgn="auto" latinLnBrk="0" hangingPunct="1">
              <a:lnSpc>
                <a:spcPct val="150000"/>
              </a:lnSpc>
              <a:spcBef>
                <a:spcPct val="20000"/>
              </a:spcBef>
              <a:spcAft>
                <a:spcPts val="0"/>
              </a:spcAft>
              <a:buClrTx/>
              <a:buSzPct val="250000"/>
              <a:buFontTx/>
              <a:buBlip>
                <a:blip r:embed="rId3"/>
              </a:buBlip>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Click to edit Master subtitle style</a:t>
            </a:r>
            <a:endParaRPr kumimoji="0" lang="th-TH"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1689083407"/>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Objec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4165867015"/>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3485178040"/>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104060118"/>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Tree>
    <p:extLst>
      <p:ext uri="{BB962C8B-B14F-4D97-AF65-F5344CB8AC3E}">
        <p14:creationId xmlns:p14="http://schemas.microsoft.com/office/powerpoint/2010/main" val="249965181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44872196"/>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Tree>
    <p:extLst>
      <p:ext uri="{BB962C8B-B14F-4D97-AF65-F5344CB8AC3E}">
        <p14:creationId xmlns:p14="http://schemas.microsoft.com/office/powerpoint/2010/main" val="1931319843"/>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hasCustomPrompt="1"/>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dirty="0"/>
              <a:t>Click to add text</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3804406812"/>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hasCustomPrompt="1"/>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dirty="0"/>
              <a:t>Click to add text</a:t>
            </a:r>
            <a:endParaRPr lang="th-TH" dirty="0"/>
          </a:p>
        </p:txBody>
      </p:sp>
    </p:spTree>
    <p:extLst>
      <p:ext uri="{BB962C8B-B14F-4D97-AF65-F5344CB8AC3E}">
        <p14:creationId xmlns:p14="http://schemas.microsoft.com/office/powerpoint/2010/main" val="3248681934"/>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47"/>
        <p:cNvGrpSpPr/>
        <p:nvPr/>
      </p:nvGrpSpPr>
      <p:grpSpPr>
        <a:xfrm>
          <a:off x="0" y="0"/>
          <a:ext cx="0" cy="0"/>
          <a:chOff x="0" y="0"/>
          <a:chExt cx="0" cy="0"/>
        </a:xfrm>
      </p:grpSpPr>
      <p:sp>
        <p:nvSpPr>
          <p:cNvPr id="248" name="Google Shape;248;p41"/>
          <p:cNvSpPr/>
          <p:nvPr/>
        </p:nvSpPr>
        <p:spPr>
          <a:xfrm>
            <a:off x="0" y="1628775"/>
            <a:ext cx="239184" cy="649288"/>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249" name="Google Shape;249;p41"/>
          <p:cNvSpPr txBox="1">
            <a:spLocks noGrp="1"/>
          </p:cNvSpPr>
          <p:nvPr>
            <p:ph type="title"/>
          </p:nvPr>
        </p:nvSpPr>
        <p:spPr>
          <a:xfrm>
            <a:off x="226475" y="1571612"/>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250" name="Google Shape;250;p41"/>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529986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51"/>
        <p:cNvGrpSpPr/>
        <p:nvPr/>
      </p:nvGrpSpPr>
      <p:grpSpPr>
        <a:xfrm>
          <a:off x="0" y="0"/>
          <a:ext cx="0" cy="0"/>
          <a:chOff x="0" y="0"/>
          <a:chExt cx="0" cy="0"/>
        </a:xfrm>
      </p:grpSpPr>
      <p:sp>
        <p:nvSpPr>
          <p:cNvPr id="252" name="Google Shape;252;p42"/>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1925684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3"/>
        <p:cNvGrpSpPr/>
        <p:nvPr/>
      </p:nvGrpSpPr>
      <p:grpSpPr>
        <a:xfrm>
          <a:off x="0" y="0"/>
          <a:ext cx="0" cy="0"/>
          <a:chOff x="0" y="0"/>
          <a:chExt cx="0" cy="0"/>
        </a:xfrm>
      </p:grpSpPr>
      <p:sp>
        <p:nvSpPr>
          <p:cNvPr id="254" name="Google Shape;254;p43"/>
          <p:cNvSpPr/>
          <p:nvPr/>
        </p:nvSpPr>
        <p:spPr>
          <a:xfrm>
            <a:off x="0" y="1628775"/>
            <a:ext cx="239184" cy="649288"/>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255" name="Google Shape;255;p43"/>
          <p:cNvSpPr txBox="1">
            <a:spLocks noGrp="1"/>
          </p:cNvSpPr>
          <p:nvPr>
            <p:ph type="subTitle" idx="1"/>
          </p:nvPr>
        </p:nvSpPr>
        <p:spPr>
          <a:xfrm>
            <a:off x="660338" y="1978291"/>
            <a:ext cx="10769700" cy="3448055"/>
          </a:xfrm>
          <a:prstGeom prst="rect">
            <a:avLst/>
          </a:prstGeom>
          <a:noFill/>
          <a:ln>
            <a:noFill/>
          </a:ln>
        </p:spPr>
        <p:txBody>
          <a:bodyPr spcFirstLastPara="1" wrap="square" lIns="91425" tIns="45700" rIns="91425" bIns="45700" anchor="t" anchorCtr="0"/>
          <a:lstStyle>
            <a:lvl1pPr marR="0" lvl="0" algn="l" rtl="0">
              <a:lnSpc>
                <a:spcPct val="150000"/>
              </a:lnSpc>
              <a:spcBef>
                <a:spcPts val="360"/>
              </a:spcBef>
              <a:spcAft>
                <a:spcPts val="0"/>
              </a:spcAft>
              <a:buClr>
                <a:schemeClr val="dk1"/>
              </a:buClr>
              <a:buSzPts val="4500"/>
              <a:buFont typeface="Arial"/>
              <a:buChar char="•"/>
              <a:defRPr sz="1800" b="1" i="0" u="none" strike="noStrike" cap="none">
                <a:solidFill>
                  <a:schemeClr val="dk1"/>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256" name="Google Shape;256;p43"/>
          <p:cNvSpPr txBox="1">
            <a:spLocks noGrp="1"/>
          </p:cNvSpPr>
          <p:nvPr>
            <p:ph type="title"/>
          </p:nvPr>
        </p:nvSpPr>
        <p:spPr>
          <a:xfrm>
            <a:off x="226475" y="1571612"/>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257" name="Google Shape;257;p43"/>
          <p:cNvSpPr txBox="1">
            <a:spLocks noGrp="1"/>
          </p:cNvSpPr>
          <p:nvPr>
            <p:ph type="body" idx="2"/>
          </p:nvPr>
        </p:nvSpPr>
        <p:spPr>
          <a:xfrm>
            <a:off x="660338" y="5429265"/>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8" name="Google Shape;258;p43"/>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084882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and Object">
  <p:cSld name="Title and Object">
    <p:spTree>
      <p:nvGrpSpPr>
        <p:cNvPr id="1" name="Shape 259"/>
        <p:cNvGrpSpPr/>
        <p:nvPr/>
      </p:nvGrpSpPr>
      <p:grpSpPr>
        <a:xfrm>
          <a:off x="0" y="0"/>
          <a:ext cx="0" cy="0"/>
          <a:chOff x="0" y="0"/>
          <a:chExt cx="0" cy="0"/>
        </a:xfrm>
      </p:grpSpPr>
      <p:sp>
        <p:nvSpPr>
          <p:cNvPr id="260" name="Google Shape;260;p44"/>
          <p:cNvSpPr/>
          <p:nvPr/>
        </p:nvSpPr>
        <p:spPr>
          <a:xfrm>
            <a:off x="0" y="1628775"/>
            <a:ext cx="239184" cy="649288"/>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261" name="Google Shape;261;p44"/>
          <p:cNvSpPr txBox="1">
            <a:spLocks noGrp="1"/>
          </p:cNvSpPr>
          <p:nvPr>
            <p:ph type="title"/>
          </p:nvPr>
        </p:nvSpPr>
        <p:spPr>
          <a:xfrm>
            <a:off x="226475" y="1571612"/>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262" name="Google Shape;262;p44"/>
          <p:cNvSpPr txBox="1">
            <a:spLocks noGrp="1"/>
          </p:cNvSpPr>
          <p:nvPr>
            <p:ph type="body" idx="1"/>
          </p:nvPr>
        </p:nvSpPr>
        <p:spPr>
          <a:xfrm>
            <a:off x="660338" y="1978289"/>
            <a:ext cx="10769700" cy="3448056"/>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3" name="Google Shape;263;p44"/>
          <p:cNvSpPr txBox="1">
            <a:spLocks noGrp="1"/>
          </p:cNvSpPr>
          <p:nvPr>
            <p:ph type="body" idx="2"/>
          </p:nvPr>
        </p:nvSpPr>
        <p:spPr>
          <a:xfrm>
            <a:off x="660338" y="5429265"/>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4" name="Google Shape;264;p44"/>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9161349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65"/>
        <p:cNvGrpSpPr/>
        <p:nvPr/>
      </p:nvGrpSpPr>
      <p:grpSpPr>
        <a:xfrm>
          <a:off x="0" y="0"/>
          <a:ext cx="0" cy="0"/>
          <a:chOff x="0" y="0"/>
          <a:chExt cx="0" cy="0"/>
        </a:xfrm>
      </p:grpSpPr>
      <p:sp>
        <p:nvSpPr>
          <p:cNvPr id="266" name="Google Shape;266;p45"/>
          <p:cNvSpPr/>
          <p:nvPr/>
        </p:nvSpPr>
        <p:spPr>
          <a:xfrm>
            <a:off x="0" y="1628775"/>
            <a:ext cx="239184" cy="649288"/>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267" name="Google Shape;267;p45"/>
          <p:cNvSpPr txBox="1">
            <a:spLocks noGrp="1"/>
          </p:cNvSpPr>
          <p:nvPr>
            <p:ph type="title"/>
          </p:nvPr>
        </p:nvSpPr>
        <p:spPr>
          <a:xfrm>
            <a:off x="226475" y="1571612"/>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268" name="Google Shape;268;p45"/>
          <p:cNvSpPr txBox="1">
            <a:spLocks noGrp="1"/>
          </p:cNvSpPr>
          <p:nvPr>
            <p:ph type="body" idx="1"/>
          </p:nvPr>
        </p:nvSpPr>
        <p:spPr>
          <a:xfrm>
            <a:off x="660335" y="1978289"/>
            <a:ext cx="5280000" cy="3448056"/>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9" name="Google Shape;269;p45"/>
          <p:cNvSpPr txBox="1">
            <a:spLocks noGrp="1"/>
          </p:cNvSpPr>
          <p:nvPr>
            <p:ph type="body" idx="2"/>
          </p:nvPr>
        </p:nvSpPr>
        <p:spPr>
          <a:xfrm>
            <a:off x="6150037" y="1978289"/>
            <a:ext cx="5280000" cy="3448056"/>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0" name="Google Shape;270;p45"/>
          <p:cNvSpPr txBox="1">
            <a:spLocks noGrp="1"/>
          </p:cNvSpPr>
          <p:nvPr>
            <p:ph type="body" idx="3"/>
          </p:nvPr>
        </p:nvSpPr>
        <p:spPr>
          <a:xfrm>
            <a:off x="660338" y="5429265"/>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1" name="Google Shape;271;p45"/>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8008281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72"/>
        <p:cNvGrpSpPr/>
        <p:nvPr/>
      </p:nvGrpSpPr>
      <p:grpSpPr>
        <a:xfrm>
          <a:off x="0" y="0"/>
          <a:ext cx="0" cy="0"/>
          <a:chOff x="0" y="0"/>
          <a:chExt cx="0" cy="0"/>
        </a:xfrm>
      </p:grpSpPr>
      <p:sp>
        <p:nvSpPr>
          <p:cNvPr id="273" name="Google Shape;273;p46"/>
          <p:cNvSpPr/>
          <p:nvPr/>
        </p:nvSpPr>
        <p:spPr>
          <a:xfrm>
            <a:off x="0" y="1628775"/>
            <a:ext cx="239184" cy="649288"/>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274" name="Google Shape;274;p46"/>
          <p:cNvSpPr txBox="1">
            <a:spLocks noGrp="1"/>
          </p:cNvSpPr>
          <p:nvPr>
            <p:ph type="title"/>
          </p:nvPr>
        </p:nvSpPr>
        <p:spPr>
          <a:xfrm>
            <a:off x="226475" y="1571612"/>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275" name="Google Shape;275;p46"/>
          <p:cNvSpPr txBox="1">
            <a:spLocks noGrp="1"/>
          </p:cNvSpPr>
          <p:nvPr>
            <p:ph type="body" idx="1"/>
          </p:nvPr>
        </p:nvSpPr>
        <p:spPr>
          <a:xfrm>
            <a:off x="660335" y="2500305"/>
            <a:ext cx="5280000" cy="2926039"/>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6" name="Google Shape;276;p46"/>
          <p:cNvSpPr txBox="1">
            <a:spLocks noGrp="1"/>
          </p:cNvSpPr>
          <p:nvPr>
            <p:ph type="body" idx="2"/>
          </p:nvPr>
        </p:nvSpPr>
        <p:spPr>
          <a:xfrm>
            <a:off x="660335" y="1978289"/>
            <a:ext cx="5280000" cy="522000"/>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7" name="Google Shape;277;p46"/>
          <p:cNvSpPr txBox="1">
            <a:spLocks noGrp="1"/>
          </p:cNvSpPr>
          <p:nvPr>
            <p:ph type="body" idx="3"/>
          </p:nvPr>
        </p:nvSpPr>
        <p:spPr>
          <a:xfrm>
            <a:off x="6150037" y="2500305"/>
            <a:ext cx="5280000" cy="2926039"/>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8" name="Google Shape;278;p46"/>
          <p:cNvSpPr txBox="1">
            <a:spLocks noGrp="1"/>
          </p:cNvSpPr>
          <p:nvPr>
            <p:ph type="body" idx="4"/>
          </p:nvPr>
        </p:nvSpPr>
        <p:spPr>
          <a:xfrm>
            <a:off x="6150037" y="1978289"/>
            <a:ext cx="5280000" cy="522000"/>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9" name="Google Shape;279;p46"/>
          <p:cNvSpPr txBox="1">
            <a:spLocks noGrp="1"/>
          </p:cNvSpPr>
          <p:nvPr>
            <p:ph type="body" idx="5"/>
          </p:nvPr>
        </p:nvSpPr>
        <p:spPr>
          <a:xfrm>
            <a:off x="660338" y="5429265"/>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0" name="Google Shape;280;p46"/>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718548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81"/>
        <p:cNvGrpSpPr/>
        <p:nvPr/>
      </p:nvGrpSpPr>
      <p:grpSpPr>
        <a:xfrm>
          <a:off x="0" y="0"/>
          <a:ext cx="0" cy="0"/>
          <a:chOff x="0" y="0"/>
          <a:chExt cx="0" cy="0"/>
        </a:xfrm>
      </p:grpSpPr>
      <p:sp>
        <p:nvSpPr>
          <p:cNvPr id="282" name="Google Shape;282;p47"/>
          <p:cNvSpPr/>
          <p:nvPr/>
        </p:nvSpPr>
        <p:spPr>
          <a:xfrm>
            <a:off x="0" y="1628775"/>
            <a:ext cx="239184" cy="649288"/>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283" name="Google Shape;283;p47"/>
          <p:cNvSpPr txBox="1">
            <a:spLocks noGrp="1"/>
          </p:cNvSpPr>
          <p:nvPr>
            <p:ph type="title"/>
          </p:nvPr>
        </p:nvSpPr>
        <p:spPr>
          <a:xfrm>
            <a:off x="226475" y="1571612"/>
            <a:ext cx="4440765" cy="1214446"/>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284" name="Google Shape;284;p47"/>
          <p:cNvSpPr txBox="1">
            <a:spLocks noGrp="1"/>
          </p:cNvSpPr>
          <p:nvPr>
            <p:ph type="body" idx="1"/>
          </p:nvPr>
        </p:nvSpPr>
        <p:spPr>
          <a:xfrm>
            <a:off x="4857741" y="1571613"/>
            <a:ext cx="6572296" cy="3854733"/>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5" name="Google Shape;285;p47"/>
          <p:cNvSpPr txBox="1">
            <a:spLocks noGrp="1"/>
          </p:cNvSpPr>
          <p:nvPr>
            <p:ph type="body" idx="2"/>
          </p:nvPr>
        </p:nvSpPr>
        <p:spPr>
          <a:xfrm>
            <a:off x="660334" y="2857496"/>
            <a:ext cx="4006905" cy="2571768"/>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6" name="Google Shape;286;p47"/>
          <p:cNvSpPr txBox="1">
            <a:spLocks noGrp="1"/>
          </p:cNvSpPr>
          <p:nvPr>
            <p:ph type="body" idx="3"/>
          </p:nvPr>
        </p:nvSpPr>
        <p:spPr>
          <a:xfrm>
            <a:off x="660338" y="5429265"/>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7" name="Google Shape;287;p47"/>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818486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image" Target="../media/image7.png"/><Relationship Id="rId5" Type="http://schemas.openxmlformats.org/officeDocument/2006/relationships/slideLayout" Target="../slideLayouts/slideLayout65.xml"/><Relationship Id="rId10" Type="http://schemas.openxmlformats.org/officeDocument/2006/relationships/image" Target="../media/image6.png"/><Relationship Id="rId4" Type="http://schemas.openxmlformats.org/officeDocument/2006/relationships/slideLayout" Target="../slideLayouts/slideLayout64.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image" Target="../media/image7.png"/><Relationship Id="rId5" Type="http://schemas.openxmlformats.org/officeDocument/2006/relationships/slideLayout" Target="../slideLayouts/slideLayout73.xml"/><Relationship Id="rId10" Type="http://schemas.openxmlformats.org/officeDocument/2006/relationships/image" Target="../media/image6.png"/><Relationship Id="rId4" Type="http://schemas.openxmlformats.org/officeDocument/2006/relationships/slideLayout" Target="../slideLayouts/slideLayout72.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image" Target="../media/image4.png"/><Relationship Id="rId5" Type="http://schemas.openxmlformats.org/officeDocument/2006/relationships/slideLayout" Target="../slideLayouts/slideLayout81.xml"/><Relationship Id="rId10" Type="http://schemas.openxmlformats.org/officeDocument/2006/relationships/image" Target="../media/image3.png"/><Relationship Id="rId4" Type="http://schemas.openxmlformats.org/officeDocument/2006/relationships/slideLayout" Target="../slideLayouts/slideLayout80.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image" Target="../media/image4.png"/><Relationship Id="rId5" Type="http://schemas.openxmlformats.org/officeDocument/2006/relationships/slideLayout" Target="../slideLayouts/slideLayout89.xml"/><Relationship Id="rId10" Type="http://schemas.openxmlformats.org/officeDocument/2006/relationships/image" Target="../media/image3.png"/><Relationship Id="rId4" Type="http://schemas.openxmlformats.org/officeDocument/2006/relationships/slideLayout" Target="../slideLayouts/slideLayout88.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image" Target="../media/image4.png"/><Relationship Id="rId5" Type="http://schemas.openxmlformats.org/officeDocument/2006/relationships/slideLayout" Target="../slideLayouts/slideLayout97.xml"/><Relationship Id="rId10" Type="http://schemas.openxmlformats.org/officeDocument/2006/relationships/image" Target="../media/image3.png"/><Relationship Id="rId4" Type="http://schemas.openxmlformats.org/officeDocument/2006/relationships/slideLayout" Target="../slideLayouts/slideLayout96.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image" Target="../media/image4.png"/><Relationship Id="rId5" Type="http://schemas.openxmlformats.org/officeDocument/2006/relationships/slideLayout" Target="../slideLayouts/slideLayout105.xml"/><Relationship Id="rId10" Type="http://schemas.openxmlformats.org/officeDocument/2006/relationships/image" Target="../media/image3.png"/><Relationship Id="rId4" Type="http://schemas.openxmlformats.org/officeDocument/2006/relationships/slideLayout" Target="../slideLayouts/slideLayout104.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4.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3.png"/><Relationship Id="rId5" Type="http://schemas.openxmlformats.org/officeDocument/2006/relationships/slideLayout" Target="../slideLayouts/slideLayout113.xml"/><Relationship Id="rId10" Type="http://schemas.openxmlformats.org/officeDocument/2006/relationships/theme" Target="../theme/theme16.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7.png"/><Relationship Id="rId5" Type="http://schemas.openxmlformats.org/officeDocument/2006/relationships/slideLayout" Target="../slideLayouts/slideLayout122.xml"/><Relationship Id="rId10" Type="http://schemas.openxmlformats.org/officeDocument/2006/relationships/image" Target="../media/image6.png"/><Relationship Id="rId4" Type="http://schemas.openxmlformats.org/officeDocument/2006/relationships/slideLayout" Target="../slideLayouts/slideLayout121.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33.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image" Target="../media/image4.png"/><Relationship Id="rId5" Type="http://schemas.openxmlformats.org/officeDocument/2006/relationships/slideLayout" Target="../slideLayouts/slideLayout130.xml"/><Relationship Id="rId10" Type="http://schemas.openxmlformats.org/officeDocument/2006/relationships/image" Target="../media/image3.png"/><Relationship Id="rId4" Type="http://schemas.openxmlformats.org/officeDocument/2006/relationships/slideLayout" Target="../slideLayouts/slideLayout129.xml"/><Relationship Id="rId9"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image" Target="../media/image4.png"/><Relationship Id="rId5" Type="http://schemas.openxmlformats.org/officeDocument/2006/relationships/slideLayout" Target="../slideLayouts/slideLayout138.xml"/><Relationship Id="rId10" Type="http://schemas.openxmlformats.org/officeDocument/2006/relationships/image" Target="../media/image3.png"/><Relationship Id="rId4" Type="http://schemas.openxmlformats.org/officeDocument/2006/relationships/slideLayout" Target="../slideLayouts/slideLayout137.xml"/><Relationship Id="rId9"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49.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image" Target="../media/image4.png"/><Relationship Id="rId5" Type="http://schemas.openxmlformats.org/officeDocument/2006/relationships/slideLayout" Target="../slideLayouts/slideLayout146.xml"/><Relationship Id="rId10" Type="http://schemas.openxmlformats.org/officeDocument/2006/relationships/image" Target="../media/image3.png"/><Relationship Id="rId4" Type="http://schemas.openxmlformats.org/officeDocument/2006/relationships/slideLayout" Target="../slideLayouts/slideLayout145.xml"/><Relationship Id="rId9"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57.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image" Target="../media/image7.png"/><Relationship Id="rId5" Type="http://schemas.openxmlformats.org/officeDocument/2006/relationships/slideLayout" Target="../slideLayouts/slideLayout154.xml"/><Relationship Id="rId10" Type="http://schemas.openxmlformats.org/officeDocument/2006/relationships/image" Target="../media/image6.png"/><Relationship Id="rId4" Type="http://schemas.openxmlformats.org/officeDocument/2006/relationships/slideLayout" Target="../slideLayouts/slideLayout153.xml"/><Relationship Id="rId9"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image" Target="../media/image4.png"/><Relationship Id="rId5" Type="http://schemas.openxmlformats.org/officeDocument/2006/relationships/slideLayout" Target="../slideLayouts/slideLayout162.xml"/><Relationship Id="rId10" Type="http://schemas.openxmlformats.org/officeDocument/2006/relationships/image" Target="../media/image3.png"/><Relationship Id="rId4" Type="http://schemas.openxmlformats.org/officeDocument/2006/relationships/slideLayout" Target="../slideLayouts/slideLayout161.xml"/><Relationship Id="rId9" Type="http://schemas.openxmlformats.org/officeDocument/2006/relationships/theme" Target="../theme/theme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4.png"/><Relationship Id="rId5" Type="http://schemas.openxmlformats.org/officeDocument/2006/relationships/slideLayout" Target="../slideLayouts/slideLayout15.xml"/><Relationship Id="rId10" Type="http://schemas.openxmlformats.org/officeDocument/2006/relationships/image" Target="../media/image3.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4.png"/><Relationship Id="rId5" Type="http://schemas.openxmlformats.org/officeDocument/2006/relationships/slideLayout" Target="../slideLayouts/slideLayout25.xml"/><Relationship Id="rId10" Type="http://schemas.openxmlformats.org/officeDocument/2006/relationships/image" Target="../media/image3.png"/><Relationship Id="rId4" Type="http://schemas.openxmlformats.org/officeDocument/2006/relationships/slideLayout" Target="../slideLayouts/slideLayout24.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4.png"/><Relationship Id="rId5" Type="http://schemas.openxmlformats.org/officeDocument/2006/relationships/slideLayout" Target="../slideLayouts/slideLayout33.xml"/><Relationship Id="rId10" Type="http://schemas.openxmlformats.org/officeDocument/2006/relationships/image" Target="../media/image3.png"/><Relationship Id="rId4" Type="http://schemas.openxmlformats.org/officeDocument/2006/relationships/slideLayout" Target="../slideLayouts/slideLayout32.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png"/><Relationship Id="rId5" Type="http://schemas.openxmlformats.org/officeDocument/2006/relationships/slideLayout" Target="../slideLayouts/slideLayout41.xml"/><Relationship Id="rId10" Type="http://schemas.openxmlformats.org/officeDocument/2006/relationships/image" Target="../media/image3.png"/><Relationship Id="rId4" Type="http://schemas.openxmlformats.org/officeDocument/2006/relationships/slideLayout" Target="../slideLayouts/slideLayout40.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7.png"/><Relationship Id="rId5" Type="http://schemas.openxmlformats.org/officeDocument/2006/relationships/slideLayout" Target="../slideLayouts/slideLayout49.xml"/><Relationship Id="rId10" Type="http://schemas.openxmlformats.org/officeDocument/2006/relationships/image" Target="../media/image6.png"/><Relationship Id="rId4" Type="http://schemas.openxmlformats.org/officeDocument/2006/relationships/slideLayout" Target="../slideLayouts/slideLayout48.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image" Target="../media/image4.png"/><Relationship Id="rId5" Type="http://schemas.openxmlformats.org/officeDocument/2006/relationships/slideLayout" Target="../slideLayouts/slideLayout57.xml"/><Relationship Id="rId10" Type="http://schemas.openxmlformats.org/officeDocument/2006/relationships/image" Target="../media/image3.png"/><Relationship Id="rId4" Type="http://schemas.openxmlformats.org/officeDocument/2006/relationships/slideLayout" Target="../slideLayouts/slideLayout56.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4" name="TextBox 13"/>
          <p:cNvSpPr txBox="1"/>
          <p:nvPr userDrawn="1"/>
        </p:nvSpPr>
        <p:spPr>
          <a:xfrm>
            <a:off x="9340851" y="6508751"/>
            <a:ext cx="2286000" cy="284163"/>
          </a:xfrm>
          <a:prstGeom prst="rect">
            <a:avLst/>
          </a:prstGeom>
          <a:noFill/>
        </p:spPr>
        <p:txBody>
          <a:bodyPr lIns="99569" tIns="49785" rIns="99569" bIns="49785">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userDrawn="1"/>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655454"/>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8233185"/>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654889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FED0FFA-12A3-47D5-BCA6-FEA19FF20125}"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033322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color-02 more red.png"/>
          <p:cNvPicPr>
            <a:picLocks noChangeAspect="1"/>
          </p:cNvPicPr>
          <p:nvPr/>
        </p:nvPicPr>
        <p:blipFill>
          <a:blip r:embed="rId10" cstate="print"/>
          <a:srcRect r="8307" b="15313"/>
          <a:stretch>
            <a:fillRect/>
          </a:stretch>
        </p:blipFill>
        <p:spPr>
          <a:xfrm>
            <a:off x="4308011" y="1103466"/>
            <a:ext cx="7883989" cy="5754535"/>
          </a:xfrm>
          <a:prstGeom prst="rect">
            <a:avLst/>
          </a:prstGeom>
        </p:spPr>
      </p:pic>
      <p:sp>
        <p:nvSpPr>
          <p:cNvPr id="6" name="Slide Number Placeholder 5"/>
          <p:cNvSpPr>
            <a:spLocks noGrp="1"/>
          </p:cNvSpPr>
          <p:nvPr>
            <p:ph type="sldNum" sz="quarter" idx="4"/>
          </p:nvPr>
        </p:nvSpPr>
        <p:spPr>
          <a:xfrm>
            <a:off x="10858533" y="6358557"/>
            <a:ext cx="723867" cy="365125"/>
          </a:xfrm>
          <a:prstGeom prst="rect">
            <a:avLst/>
          </a:prstGeom>
        </p:spPr>
        <p:txBody>
          <a:bodyPr vert="horz" lIns="91440" tIns="45720" rIns="91440" bIns="45720" rtlCol="0" anchor="b" anchorCtr="0"/>
          <a:lstStyle>
            <a:lvl1pPr algn="r">
              <a:defRPr sz="1200">
                <a:solidFill>
                  <a:schemeClr val="tx1">
                    <a:tint val="75000"/>
                  </a:schemeClr>
                </a:solidFill>
              </a:defRPr>
            </a:lvl1p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
        <p:nvSpPr>
          <p:cNvPr id="24" name="Freeform 23"/>
          <p:cNvSpPr/>
          <p:nvPr/>
        </p:nvSpPr>
        <p:spPr>
          <a:xfrm>
            <a:off x="0" y="360700"/>
            <a:ext cx="11715789" cy="8889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dirty="0">
              <a:solidFill>
                <a:prstClr val="white"/>
              </a:solidFill>
            </a:endParaRPr>
          </a:p>
        </p:txBody>
      </p:sp>
      <p:cxnSp>
        <p:nvCxnSpPr>
          <p:cNvPr id="25" name="Straight Connector 24"/>
          <p:cNvCxnSpPr/>
          <p:nvPr/>
        </p:nvCxnSpPr>
        <p:spPr>
          <a:xfrm>
            <a:off x="0" y="1246536"/>
            <a:ext cx="11715789"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7979" y="642918"/>
            <a:ext cx="4340840" cy="654540"/>
          </a:xfrm>
          <a:prstGeom prst="rect">
            <a:avLst/>
          </a:prstGeom>
          <a:noFill/>
        </p:spPr>
        <p:txBody>
          <a:bodyPr wrap="square" lIns="99569" tIns="49785" rIns="99569" bIns="49785" rtlCol="0">
            <a:spAutoFit/>
          </a:bodyPr>
          <a:lstStyle/>
          <a:p>
            <a:r>
              <a:rPr lang="en-US" sz="3600" b="1" dirty="0">
                <a:solidFill>
                  <a:prstClr val="white"/>
                </a:solidFill>
              </a:rPr>
              <a:t>HIV and AIDS</a:t>
            </a:r>
            <a:endParaRPr lang="th-TH" sz="3600" b="1" dirty="0">
              <a:solidFill>
                <a:prstClr val="white"/>
              </a:solidFill>
            </a:endParaRPr>
          </a:p>
        </p:txBody>
      </p:sp>
      <p:sp>
        <p:nvSpPr>
          <p:cNvPr id="27" name="TextBox 26"/>
          <p:cNvSpPr txBox="1"/>
          <p:nvPr/>
        </p:nvSpPr>
        <p:spPr>
          <a:xfrm>
            <a:off x="7147960" y="799863"/>
            <a:ext cx="4948833" cy="439097"/>
          </a:xfrm>
          <a:prstGeom prst="rect">
            <a:avLst/>
          </a:prstGeom>
          <a:noFill/>
        </p:spPr>
        <p:txBody>
          <a:bodyPr wrap="square" lIns="99569" tIns="49785" rIns="99569" bIns="49785" rtlCol="0">
            <a:spAutoFit/>
          </a:bodyPr>
          <a:lstStyle/>
          <a:p>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11" name="Picture 10" descr="Unaid logo_approve.png"/>
          <p:cNvPicPr>
            <a:picLocks noChangeAspect="1"/>
          </p:cNvPicPr>
          <p:nvPr/>
        </p:nvPicPr>
        <p:blipFill>
          <a:blip r:embed="rId11" cstate="print"/>
          <a:srcRect b="15549"/>
          <a:stretch>
            <a:fillRect/>
          </a:stretch>
        </p:blipFill>
        <p:spPr>
          <a:xfrm>
            <a:off x="67280" y="452190"/>
            <a:ext cx="2787681" cy="805110"/>
          </a:xfrm>
          <a:prstGeom prst="rect">
            <a:avLst/>
          </a:prstGeom>
        </p:spPr>
      </p:pic>
    </p:spTree>
    <p:extLst>
      <p:ext uri="{BB962C8B-B14F-4D97-AF65-F5344CB8AC3E}">
        <p14:creationId xmlns:p14="http://schemas.microsoft.com/office/powerpoint/2010/main" val="2090307450"/>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pic>
        <p:nvPicPr>
          <p:cNvPr id="240" name="Google Shape;240;p40" descr="color-02 more red.png"/>
          <p:cNvPicPr preferRelativeResize="0"/>
          <p:nvPr/>
        </p:nvPicPr>
        <p:blipFill rotWithShape="1">
          <a:blip r:embed="rId10">
            <a:alphaModFix/>
          </a:blip>
          <a:srcRect r="8306" b="15314"/>
          <a:stretch/>
        </p:blipFill>
        <p:spPr>
          <a:xfrm>
            <a:off x="4307418" y="1103314"/>
            <a:ext cx="7884583" cy="5754687"/>
          </a:xfrm>
          <a:prstGeom prst="rect">
            <a:avLst/>
          </a:prstGeom>
          <a:noFill/>
          <a:ln>
            <a:noFill/>
          </a:ln>
        </p:spPr>
      </p:pic>
      <p:sp>
        <p:nvSpPr>
          <p:cNvPr id="241" name="Google Shape;241;p40"/>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200">
                <a:solidFill>
                  <a:srgbClr val="898989"/>
                </a:solidFill>
                <a:latin typeface="Arial"/>
                <a:ea typeface="Arial"/>
                <a:cs typeface="Arial"/>
                <a:sym typeface="Arial"/>
              </a:defRPr>
            </a:lvl1pPr>
            <a:lvl2pPr marL="0" marR="0" lvl="1" indent="0" algn="r" rtl="0">
              <a:spcBef>
                <a:spcPts val="0"/>
              </a:spcBef>
              <a:spcAft>
                <a:spcPts val="0"/>
              </a:spcAft>
              <a:buNone/>
              <a:defRPr sz="1200">
                <a:solidFill>
                  <a:srgbClr val="898989"/>
                </a:solidFill>
                <a:latin typeface="Arial"/>
                <a:ea typeface="Arial"/>
                <a:cs typeface="Arial"/>
                <a:sym typeface="Arial"/>
              </a:defRPr>
            </a:lvl2pPr>
            <a:lvl3pPr marL="0" marR="0" lvl="2" indent="0" algn="r" rtl="0">
              <a:spcBef>
                <a:spcPts val="0"/>
              </a:spcBef>
              <a:spcAft>
                <a:spcPts val="0"/>
              </a:spcAft>
              <a:buNone/>
              <a:defRPr sz="1200">
                <a:solidFill>
                  <a:srgbClr val="898989"/>
                </a:solidFill>
                <a:latin typeface="Arial"/>
                <a:ea typeface="Arial"/>
                <a:cs typeface="Arial"/>
                <a:sym typeface="Arial"/>
              </a:defRPr>
            </a:lvl3pPr>
            <a:lvl4pPr marL="0" marR="0" lvl="3" indent="0" algn="r" rtl="0">
              <a:spcBef>
                <a:spcPts val="0"/>
              </a:spcBef>
              <a:spcAft>
                <a:spcPts val="0"/>
              </a:spcAft>
              <a:buNone/>
              <a:defRPr sz="1200">
                <a:solidFill>
                  <a:srgbClr val="898989"/>
                </a:solidFill>
                <a:latin typeface="Arial"/>
                <a:ea typeface="Arial"/>
                <a:cs typeface="Arial"/>
                <a:sym typeface="Arial"/>
              </a:defRPr>
            </a:lvl4pPr>
            <a:lvl5pPr marL="0" marR="0" lvl="4" indent="0" algn="r" rtl="0">
              <a:spcBef>
                <a:spcPts val="0"/>
              </a:spcBef>
              <a:spcAft>
                <a:spcPts val="0"/>
              </a:spcAft>
              <a:buNone/>
              <a:defRPr sz="1200">
                <a:solidFill>
                  <a:srgbClr val="898989"/>
                </a:solidFill>
                <a:latin typeface="Arial"/>
                <a:ea typeface="Arial"/>
                <a:cs typeface="Arial"/>
                <a:sym typeface="Arial"/>
              </a:defRPr>
            </a:lvl5pPr>
            <a:lvl6pPr marL="0" marR="0" lvl="5" indent="0" algn="r" rtl="0">
              <a:spcBef>
                <a:spcPts val="0"/>
              </a:spcBef>
              <a:spcAft>
                <a:spcPts val="0"/>
              </a:spcAft>
              <a:buNone/>
              <a:defRPr sz="1200">
                <a:solidFill>
                  <a:srgbClr val="898989"/>
                </a:solidFill>
                <a:latin typeface="Arial"/>
                <a:ea typeface="Arial"/>
                <a:cs typeface="Arial"/>
                <a:sym typeface="Arial"/>
              </a:defRPr>
            </a:lvl6pPr>
            <a:lvl7pPr marL="0" marR="0" lvl="6" indent="0" algn="r" rtl="0">
              <a:spcBef>
                <a:spcPts val="0"/>
              </a:spcBef>
              <a:spcAft>
                <a:spcPts val="0"/>
              </a:spcAft>
              <a:buNone/>
              <a:defRPr sz="1200">
                <a:solidFill>
                  <a:srgbClr val="898989"/>
                </a:solidFill>
                <a:latin typeface="Arial"/>
                <a:ea typeface="Arial"/>
                <a:cs typeface="Arial"/>
                <a:sym typeface="Arial"/>
              </a:defRPr>
            </a:lvl7pPr>
            <a:lvl8pPr marL="0" marR="0" lvl="7" indent="0" algn="r" rtl="0">
              <a:spcBef>
                <a:spcPts val="0"/>
              </a:spcBef>
              <a:spcAft>
                <a:spcPts val="0"/>
              </a:spcAft>
              <a:buNone/>
              <a:defRPr sz="1200">
                <a:solidFill>
                  <a:srgbClr val="898989"/>
                </a:solidFill>
                <a:latin typeface="Arial"/>
                <a:ea typeface="Arial"/>
                <a:cs typeface="Arial"/>
                <a:sym typeface="Arial"/>
              </a:defRPr>
            </a:lvl8pPr>
            <a:lvl9pPr marL="0" marR="0" lvl="8" indent="0" algn="r" rtl="0">
              <a:spcBef>
                <a:spcPts val="0"/>
              </a:spcBef>
              <a:spcAft>
                <a:spcPts val="0"/>
              </a:spcAft>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
        <p:nvSpPr>
          <p:cNvPr id="242" name="Google Shape;242;p40"/>
          <p:cNvSpPr/>
          <p:nvPr/>
        </p:nvSpPr>
        <p:spPr>
          <a:xfrm>
            <a:off x="1" y="360363"/>
            <a:ext cx="11715751" cy="889000"/>
          </a:xfrm>
          <a:custGeom>
            <a:avLst/>
            <a:gdLst/>
            <a:ahLst/>
            <a:cxnLst/>
            <a:rect l="0" t="0" r="0" b="0"/>
            <a:pathLst>
              <a:path w="8786842" h="888980" extrusionOk="0">
                <a:moveTo>
                  <a:pt x="0" y="0"/>
                </a:moveTo>
                <a:lnTo>
                  <a:pt x="8786842" y="0"/>
                </a:lnTo>
                <a:lnTo>
                  <a:pt x="8786842" y="888980"/>
                </a:lnTo>
                <a:lnTo>
                  <a:pt x="0" y="888980"/>
                </a:lnTo>
                <a:lnTo>
                  <a:pt x="0" y="0"/>
                </a:lnTo>
                <a:close/>
              </a:path>
            </a:pathLst>
          </a:custGeom>
          <a:solidFill>
            <a:srgbClr val="8782AF"/>
          </a:solidFill>
          <a:ln>
            <a:noFill/>
          </a:ln>
        </p:spPr>
        <p:txBody>
          <a:bodyPr spcFirstLastPara="1" wrap="square" lIns="99550" tIns="49775" rIns="99550" bIns="49775" anchor="ctr" anchorCtr="0">
            <a:noAutofit/>
          </a:bodyPr>
          <a:lstStyle/>
          <a:p>
            <a:pPr marL="0" marR="0" lvl="0" indent="0" algn="ctr" rtl="0">
              <a:spcBef>
                <a:spcPts val="0"/>
              </a:spcBef>
              <a:spcAft>
                <a:spcPts val="0"/>
              </a:spcAft>
              <a:buNone/>
            </a:pPr>
            <a:endParaRPr sz="2800">
              <a:solidFill>
                <a:srgbClr val="FFFFFF"/>
              </a:solidFill>
              <a:latin typeface="Arial"/>
              <a:ea typeface="Arial"/>
              <a:cs typeface="Arial"/>
              <a:sym typeface="Arial"/>
            </a:endParaRPr>
          </a:p>
        </p:txBody>
      </p:sp>
      <p:cxnSp>
        <p:nvCxnSpPr>
          <p:cNvPr id="243" name="Google Shape;243;p40"/>
          <p:cNvCxnSpPr/>
          <p:nvPr/>
        </p:nvCxnSpPr>
        <p:spPr>
          <a:xfrm>
            <a:off x="1" y="1246189"/>
            <a:ext cx="11715751" cy="1587"/>
          </a:xfrm>
          <a:prstGeom prst="straightConnector1">
            <a:avLst/>
          </a:prstGeom>
          <a:noFill/>
          <a:ln w="19050" cap="flat" cmpd="sng">
            <a:solidFill>
              <a:srgbClr val="C1001F"/>
            </a:solidFill>
            <a:prstDash val="solid"/>
            <a:round/>
            <a:headEnd type="none" w="sm" len="sm"/>
            <a:tailEnd type="none" w="sm" len="sm"/>
          </a:ln>
        </p:spPr>
      </p:cxnSp>
      <p:sp>
        <p:nvSpPr>
          <p:cNvPr id="244" name="Google Shape;244;p40"/>
          <p:cNvSpPr txBox="1"/>
          <p:nvPr/>
        </p:nvSpPr>
        <p:spPr>
          <a:xfrm>
            <a:off x="3048001" y="642938"/>
            <a:ext cx="4341284" cy="654050"/>
          </a:xfrm>
          <a:prstGeom prst="rect">
            <a:avLst/>
          </a:prstGeom>
          <a:noFill/>
          <a:ln>
            <a:noFill/>
          </a:ln>
        </p:spPr>
        <p:txBody>
          <a:bodyPr spcFirstLastPara="1" wrap="square" lIns="99550" tIns="49775" rIns="99550" bIns="49775" anchor="t" anchorCtr="0">
            <a:noAutofit/>
          </a:bodyPr>
          <a:lstStyle/>
          <a:p>
            <a:pPr marL="0" marR="0" lvl="0" indent="0" algn="l" rtl="0">
              <a:spcBef>
                <a:spcPts val="0"/>
              </a:spcBef>
              <a:spcAft>
                <a:spcPts val="0"/>
              </a:spcAft>
              <a:buNone/>
            </a:pPr>
            <a:r>
              <a:rPr lang="en-US" sz="3600" b="1">
                <a:solidFill>
                  <a:srgbClr val="FFFFFF"/>
                </a:solidFill>
                <a:latin typeface="Arial"/>
                <a:ea typeface="Arial"/>
                <a:cs typeface="Arial"/>
                <a:sym typeface="Arial"/>
              </a:rPr>
              <a:t>HIV and AIDS</a:t>
            </a:r>
            <a:endParaRPr sz="3600" b="1">
              <a:solidFill>
                <a:srgbClr val="FFFFFF"/>
              </a:solidFill>
              <a:latin typeface="Arial"/>
              <a:ea typeface="Arial"/>
              <a:cs typeface="Arial"/>
              <a:sym typeface="Arial"/>
            </a:endParaRPr>
          </a:p>
        </p:txBody>
      </p:sp>
      <p:sp>
        <p:nvSpPr>
          <p:cNvPr id="245" name="Google Shape;245;p40"/>
          <p:cNvSpPr txBox="1"/>
          <p:nvPr/>
        </p:nvSpPr>
        <p:spPr>
          <a:xfrm>
            <a:off x="7147985" y="800100"/>
            <a:ext cx="4948767" cy="438150"/>
          </a:xfrm>
          <a:prstGeom prst="rect">
            <a:avLst/>
          </a:prstGeom>
          <a:noFill/>
          <a:ln>
            <a:noFill/>
          </a:ln>
        </p:spPr>
        <p:txBody>
          <a:bodyPr spcFirstLastPara="1" wrap="square" lIns="99550" tIns="49775" rIns="99550" bIns="49775" anchor="t" anchorCtr="0">
            <a:noAutofit/>
          </a:bodyPr>
          <a:lstStyle/>
          <a:p>
            <a:pPr marL="0" marR="0" lvl="0" indent="0" algn="l" rtl="0">
              <a:spcBef>
                <a:spcPts val="0"/>
              </a:spcBef>
              <a:spcAft>
                <a:spcPts val="0"/>
              </a:spcAft>
              <a:buNone/>
            </a:pPr>
            <a:r>
              <a:rPr lang="en-US" sz="2200">
                <a:solidFill>
                  <a:srgbClr val="FFFFFF"/>
                </a:solidFill>
                <a:latin typeface="Arial"/>
                <a:ea typeface="Arial"/>
                <a:cs typeface="Arial"/>
                <a:sym typeface="Arial"/>
              </a:rPr>
              <a:t>Data Hub for Asia-Pacific</a:t>
            </a:r>
            <a:endParaRPr sz="2200">
              <a:solidFill>
                <a:srgbClr val="FFFFFF"/>
              </a:solidFill>
              <a:latin typeface="Arial"/>
              <a:ea typeface="Arial"/>
              <a:cs typeface="Arial"/>
              <a:sym typeface="Arial"/>
            </a:endParaRPr>
          </a:p>
        </p:txBody>
      </p:sp>
      <p:pic>
        <p:nvPicPr>
          <p:cNvPr id="246" name="Google Shape;246;p40" descr="Unaid logo_approve.png"/>
          <p:cNvPicPr preferRelativeResize="0"/>
          <p:nvPr/>
        </p:nvPicPr>
        <p:blipFill rotWithShape="1">
          <a:blip r:embed="rId11">
            <a:alphaModFix/>
          </a:blip>
          <a:srcRect b="15549"/>
          <a:stretch/>
        </p:blipFill>
        <p:spPr>
          <a:xfrm>
            <a:off x="67733" y="452438"/>
            <a:ext cx="2787651" cy="804862"/>
          </a:xfrm>
          <a:prstGeom prst="rect">
            <a:avLst/>
          </a:prstGeom>
          <a:noFill/>
          <a:ln>
            <a:noFill/>
          </a:ln>
        </p:spPr>
      </p:pic>
    </p:spTree>
    <p:extLst>
      <p:ext uri="{BB962C8B-B14F-4D97-AF65-F5344CB8AC3E}">
        <p14:creationId xmlns:p14="http://schemas.microsoft.com/office/powerpoint/2010/main" val="2070270677"/>
      </p:ext>
    </p:extLst>
  </p:cSld>
  <p:clrMap bg1="lt1" tx1="dk1" bg2="dk2" tx2="lt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color-02 more red.png"/>
          <p:cNvPicPr>
            <a:picLocks noChangeAspect="1"/>
          </p:cNvPicPr>
          <p:nvPr/>
        </p:nvPicPr>
        <p:blipFill>
          <a:blip r:embed="rId10" cstate="print"/>
          <a:srcRect r="8307" b="15313"/>
          <a:stretch>
            <a:fillRect/>
          </a:stretch>
        </p:blipFill>
        <p:spPr>
          <a:xfrm>
            <a:off x="4308011" y="1103466"/>
            <a:ext cx="7883989" cy="5754535"/>
          </a:xfrm>
          <a:prstGeom prst="rect">
            <a:avLst/>
          </a:prstGeom>
        </p:spPr>
      </p:pic>
      <p:sp>
        <p:nvSpPr>
          <p:cNvPr id="6" name="Slide Number Placeholder 5"/>
          <p:cNvSpPr>
            <a:spLocks noGrp="1"/>
          </p:cNvSpPr>
          <p:nvPr>
            <p:ph type="sldNum" sz="quarter" idx="4"/>
          </p:nvPr>
        </p:nvSpPr>
        <p:spPr>
          <a:xfrm>
            <a:off x="10858533" y="6358557"/>
            <a:ext cx="723867" cy="365125"/>
          </a:xfrm>
          <a:prstGeom prst="rect">
            <a:avLst/>
          </a:prstGeom>
        </p:spPr>
        <p:txBody>
          <a:bodyPr vert="horz" lIns="91440" tIns="45720" rIns="91440" bIns="45720" rtlCol="0" anchor="b" anchorCtr="0"/>
          <a:lstStyle>
            <a:lvl1pPr algn="r">
              <a:defRPr sz="1200">
                <a:solidFill>
                  <a:schemeClr val="tx1">
                    <a:tint val="75000"/>
                  </a:schemeClr>
                </a:solidFill>
              </a:defRPr>
            </a:lvl1pPr>
          </a:lstStyle>
          <a:p>
            <a:fld id="{26C2CD33-3677-460D-89D1-390D86E77732}" type="slidenum">
              <a:rPr lang="th-TH" smtClean="0"/>
              <a:pPr/>
              <a:t>‹#›</a:t>
            </a:fld>
            <a:endParaRPr lang="th-TH" dirty="0"/>
          </a:p>
        </p:txBody>
      </p:sp>
      <p:sp>
        <p:nvSpPr>
          <p:cNvPr id="24" name="Freeform 23"/>
          <p:cNvSpPr/>
          <p:nvPr/>
        </p:nvSpPr>
        <p:spPr>
          <a:xfrm>
            <a:off x="0" y="360700"/>
            <a:ext cx="11715789" cy="8889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1800" dirty="0"/>
          </a:p>
        </p:txBody>
      </p:sp>
      <p:cxnSp>
        <p:nvCxnSpPr>
          <p:cNvPr id="25" name="Straight Connector 24"/>
          <p:cNvCxnSpPr/>
          <p:nvPr/>
        </p:nvCxnSpPr>
        <p:spPr>
          <a:xfrm>
            <a:off x="0" y="1246536"/>
            <a:ext cx="11715789"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7979" y="642918"/>
            <a:ext cx="4340840" cy="654540"/>
          </a:xfrm>
          <a:prstGeom prst="rect">
            <a:avLst/>
          </a:prstGeom>
          <a:noFill/>
        </p:spPr>
        <p:txBody>
          <a:bodyPr wrap="square" lIns="99569" tIns="49785" rIns="99569" bIns="49785" rtlCol="0">
            <a:spAutoFit/>
          </a:bodyPr>
          <a:lstStyle/>
          <a:p>
            <a:r>
              <a:rPr lang="en-US" sz="3600" b="1" dirty="0">
                <a:solidFill>
                  <a:schemeClr val="bg1"/>
                </a:solidFill>
                <a:latin typeface="Arial" pitchFamily="34" charset="0"/>
              </a:rPr>
              <a:t>HIV and AIDS</a:t>
            </a:r>
            <a:endParaRPr lang="th-TH" sz="3600" b="1" dirty="0">
              <a:solidFill>
                <a:schemeClr val="bg1"/>
              </a:solidFill>
              <a:latin typeface="Arial" pitchFamily="34" charset="0"/>
            </a:endParaRPr>
          </a:p>
        </p:txBody>
      </p:sp>
      <p:sp>
        <p:nvSpPr>
          <p:cNvPr id="27" name="TextBox 26"/>
          <p:cNvSpPr txBox="1"/>
          <p:nvPr/>
        </p:nvSpPr>
        <p:spPr>
          <a:xfrm>
            <a:off x="7147960" y="799863"/>
            <a:ext cx="4948833" cy="439097"/>
          </a:xfrm>
          <a:prstGeom prst="rect">
            <a:avLst/>
          </a:prstGeom>
          <a:noFill/>
        </p:spPr>
        <p:txBody>
          <a:bodyPr wrap="square" lIns="99569" tIns="49785" rIns="99569" bIns="49785" rtlCol="0">
            <a:spAutoFit/>
          </a:bodyPr>
          <a:lstStyle/>
          <a:p>
            <a:r>
              <a:rPr lang="en-US" sz="2200" kern="700" dirty="0">
                <a:solidFill>
                  <a:schemeClr val="bg1"/>
                </a:solidFill>
                <a:latin typeface="Arial" pitchFamily="34" charset="0"/>
                <a:cs typeface="Arial" pitchFamily="34" charset="0"/>
              </a:rPr>
              <a:t>Data Hub for Asia-Pacific</a:t>
            </a:r>
            <a:endParaRPr lang="th-TH" sz="2200" kern="700" dirty="0">
              <a:solidFill>
                <a:schemeClr val="bg1"/>
              </a:solidFill>
              <a:latin typeface="Arial" pitchFamily="34" charset="0"/>
            </a:endParaRPr>
          </a:p>
        </p:txBody>
      </p:sp>
      <p:pic>
        <p:nvPicPr>
          <p:cNvPr id="11" name="Picture 10" descr="Unaid logo_approve.png"/>
          <p:cNvPicPr>
            <a:picLocks noChangeAspect="1"/>
          </p:cNvPicPr>
          <p:nvPr/>
        </p:nvPicPr>
        <p:blipFill>
          <a:blip r:embed="rId11" cstate="print"/>
          <a:srcRect b="15549"/>
          <a:stretch>
            <a:fillRect/>
          </a:stretch>
        </p:blipFill>
        <p:spPr>
          <a:xfrm>
            <a:off x="67280" y="452190"/>
            <a:ext cx="2787681" cy="805110"/>
          </a:xfrm>
          <a:prstGeom prst="rect">
            <a:avLst/>
          </a:prstGeom>
        </p:spPr>
      </p:pic>
    </p:spTree>
    <p:extLst>
      <p:ext uri="{BB962C8B-B14F-4D97-AF65-F5344CB8AC3E}">
        <p14:creationId xmlns:p14="http://schemas.microsoft.com/office/powerpoint/2010/main" val="1079287669"/>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EEF2A234-29C7-43D8-8E5B-39A7FBEA9AF5}"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p:nvPicPr>
        <p:blipFill>
          <a:blip r:embed="rId12"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299949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fld id="{1F8B3E62-EE03-2C4C-8EF5-2BEB3E63236F}" type="slidenum">
              <a:rPr lang="th-TH">
                <a:latin typeface="Arial" charset="0"/>
                <a:ea typeface="ＭＳ Ｐゴシック" charset="0"/>
                <a:cs typeface="Cordia New" charset="0"/>
              </a:rPr>
              <a:pPr/>
              <a:t>‹#›</a:t>
            </a:fld>
            <a:endParaRPr lang="th-TH">
              <a:latin typeface="Arial" charset="0"/>
              <a:ea typeface="ＭＳ Ｐゴシック" charset="0"/>
              <a:cs typeface="Cordia New" charset="0"/>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1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cs typeface="Cordia New"/>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3420561"/>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FED0FFA-12A3-47D5-BCA6-FEA19FF20125}"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1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7392563"/>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base">
              <a:spcBef>
                <a:spcPct val="0"/>
              </a:spcBef>
              <a:spcAft>
                <a:spcPct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base">
              <a:spcBef>
                <a:spcPct val="0"/>
              </a:spcBef>
              <a:spcAft>
                <a:spcPct val="0"/>
              </a:spcAft>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991423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3080"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2" name="TextBox 11"/>
          <p:cNvSpPr txBox="1"/>
          <p:nvPr userDrawn="1"/>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a:defRPr/>
            </a:pPr>
            <a:r>
              <a:rPr lang="en-US" sz="20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573425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44"/>
            <a:ext cx="723900" cy="365125"/>
          </a:xfrm>
          <a:prstGeom prst="rect">
            <a:avLst/>
          </a:prstGeom>
        </p:spPr>
        <p:txBody>
          <a:bodyPr vert="horz" wrap="square" lIns="91425" tIns="45714" rIns="91425" bIns="45714" numCol="1" anchor="b" anchorCtr="0" compatLnSpc="1">
            <a:prstTxWarp prst="textNoShape">
              <a:avLst/>
            </a:prstTxWarp>
          </a:bodyPr>
          <a:lstStyle>
            <a:lvl1pPr algn="r">
              <a:defRPr sz="1200">
                <a:solidFill>
                  <a:srgbClr val="898989"/>
                </a:solidFill>
              </a:defRPr>
            </a:lvl1pPr>
          </a:lstStyle>
          <a:p>
            <a:pPr defTabSz="914252" fontAlgn="base">
              <a:spcBef>
                <a:spcPct val="0"/>
              </a:spcBef>
              <a:spcAft>
                <a:spcPct val="0"/>
              </a:spcAft>
            </a:pPr>
            <a:fld id="{68342273-0D69-4AC5-AE29-6A307D77DA9D}" type="slidenum">
              <a:rPr lang="th-TH">
                <a:ea typeface="ＭＳ Ｐゴシック" charset="-128"/>
              </a:rPr>
              <a:pPr defTabSz="914252" fontAlgn="base">
                <a:spcBef>
                  <a:spcPct val="0"/>
                </a:spcBef>
                <a:spcAft>
                  <a:spcPct val="0"/>
                </a:spcAft>
              </a:pPr>
              <a:t>‹#›</a:t>
            </a:fld>
            <a:endParaRPr lang="th-TH">
              <a:ea typeface="ＭＳ Ｐゴシック" charset="-128"/>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54" tIns="49777" rIns="99554" bIns="49777" anchor="ctr"/>
          <a:lstStyle/>
          <a:p>
            <a:pPr algn="ctr" defTabSz="914252">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2939"/>
            <a:ext cx="4341284" cy="654524"/>
          </a:xfrm>
          <a:prstGeom prst="rect">
            <a:avLst/>
          </a:prstGeom>
          <a:noFill/>
          <a:ln>
            <a:noFill/>
          </a:ln>
        </p:spPr>
        <p:txBody>
          <a:bodyPr lIns="99554" tIns="49777" rIns="99554" bIns="49777">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914252" fontAlgn="base">
              <a:spcBef>
                <a:spcPct val="0"/>
              </a:spcBef>
              <a:spcAft>
                <a:spcPct val="0"/>
              </a:spcAft>
              <a:defRPr/>
            </a:pPr>
            <a:r>
              <a:rPr lang="en-US" sz="3600" b="1">
                <a:solidFill>
                  <a:prstClr val="white"/>
                </a:solidFill>
                <a:ea typeface="ＭＳ Ｐゴシック" charset="-128"/>
              </a:rPr>
              <a:t>HIV and AIDS</a:t>
            </a:r>
            <a:endParaRPr lang="th-TH" sz="3600" b="1">
              <a:solidFill>
                <a:prstClr val="white"/>
              </a:solidFill>
              <a:ea typeface="ＭＳ Ｐゴシック" charset="-128"/>
            </a:endParaRPr>
          </a:p>
        </p:txBody>
      </p:sp>
      <p:sp>
        <p:nvSpPr>
          <p:cNvPr id="27" name="TextBox 26"/>
          <p:cNvSpPr txBox="1"/>
          <p:nvPr/>
        </p:nvSpPr>
        <p:spPr>
          <a:xfrm>
            <a:off x="7147990" y="800100"/>
            <a:ext cx="4948767" cy="439080"/>
          </a:xfrm>
          <a:prstGeom prst="rect">
            <a:avLst/>
          </a:prstGeom>
          <a:noFill/>
        </p:spPr>
        <p:txBody>
          <a:bodyPr lIns="99554" tIns="49777" rIns="99554" bIns="49777">
            <a:spAutoFit/>
          </a:bodyPr>
          <a:lstStyle/>
          <a:p>
            <a:pPr defTabSz="914252">
              <a:defRPr/>
            </a:pPr>
            <a:r>
              <a:rPr lang="en-US" sz="2200" kern="700" dirty="0">
                <a:solidFill>
                  <a:prstClr val="white"/>
                </a:solidFill>
                <a:ea typeface="ＭＳ Ｐゴシック" charset="-128"/>
                <a:cs typeface="Arial" pitchFamily="34" charset="0"/>
              </a:rPr>
              <a:t>Data Hub for Asia-Pacific</a:t>
            </a:r>
            <a:endParaRPr lang="th-TH" sz="2200" kern="700" dirty="0">
              <a:solidFill>
                <a:prstClr val="white"/>
              </a:solidFill>
              <a:ea typeface="ＭＳ Ｐゴシック" charset="-128"/>
            </a:endParaRPr>
          </a:p>
        </p:txBody>
      </p:sp>
      <p:pic>
        <p:nvPicPr>
          <p:cNvPr id="4104"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8434155"/>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5pPr>
      <a:lvl6pPr marL="457128" algn="ctr" rtl="0" fontAlgn="base">
        <a:spcBef>
          <a:spcPct val="0"/>
        </a:spcBef>
        <a:spcAft>
          <a:spcPct val="0"/>
        </a:spcAft>
        <a:defRPr sz="4400">
          <a:solidFill>
            <a:schemeClr val="tx1"/>
          </a:solidFill>
          <a:latin typeface="Arial" pitchFamily="34" charset="0"/>
          <a:cs typeface="Cordia New" pitchFamily="34" charset="-34"/>
        </a:defRPr>
      </a:lvl6pPr>
      <a:lvl7pPr marL="914252" algn="ctr" rtl="0" fontAlgn="base">
        <a:spcBef>
          <a:spcPct val="0"/>
        </a:spcBef>
        <a:spcAft>
          <a:spcPct val="0"/>
        </a:spcAft>
        <a:defRPr sz="4400">
          <a:solidFill>
            <a:schemeClr val="tx1"/>
          </a:solidFill>
          <a:latin typeface="Arial" pitchFamily="34" charset="0"/>
          <a:cs typeface="Cordia New" pitchFamily="34" charset="-34"/>
        </a:defRPr>
      </a:lvl7pPr>
      <a:lvl8pPr marL="1371380" algn="ctr" rtl="0" fontAlgn="base">
        <a:spcBef>
          <a:spcPct val="0"/>
        </a:spcBef>
        <a:spcAft>
          <a:spcPct val="0"/>
        </a:spcAft>
        <a:defRPr sz="4400">
          <a:solidFill>
            <a:schemeClr val="tx1"/>
          </a:solidFill>
          <a:latin typeface="Arial" pitchFamily="34" charset="0"/>
          <a:cs typeface="Cordia New" pitchFamily="34" charset="-34"/>
        </a:defRPr>
      </a:lvl8pPr>
      <a:lvl9pPr marL="1828508"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844" indent="-342844" algn="l" rtl="0" eaLnBrk="0" fontAlgn="base" hangingPunct="0">
        <a:spcBef>
          <a:spcPct val="20000"/>
        </a:spcBef>
        <a:spcAft>
          <a:spcPct val="0"/>
        </a:spcAft>
        <a:buFont typeface="Arial" pitchFamily="34" charset="0"/>
        <a:buChar char="•"/>
        <a:defRPr sz="3200" kern="1200">
          <a:solidFill>
            <a:schemeClr val="tx1"/>
          </a:solidFill>
          <a:latin typeface="Arial" charset="0"/>
          <a:ea typeface="ＭＳ Ｐゴシック" charset="0"/>
          <a:cs typeface="Cordia New" charset="0"/>
        </a:defRPr>
      </a:lvl1pPr>
      <a:lvl2pPr marL="742832" indent="-285704" algn="l" rtl="0" eaLnBrk="0" fontAlgn="base" hangingPunct="0">
        <a:spcBef>
          <a:spcPct val="20000"/>
        </a:spcBef>
        <a:spcAft>
          <a:spcPct val="0"/>
        </a:spcAft>
        <a:buFont typeface="Arial" pitchFamily="34" charset="0"/>
        <a:buChar char="–"/>
        <a:defRPr sz="2800" kern="1200">
          <a:solidFill>
            <a:schemeClr val="tx1"/>
          </a:solidFill>
          <a:latin typeface="Arial" charset="0"/>
          <a:ea typeface="Cordia New" charset="0"/>
          <a:cs typeface="Cordia New" charset="0"/>
        </a:defRPr>
      </a:lvl2pPr>
      <a:lvl3pPr marL="1142816" indent="-228564" algn="l" rtl="0" eaLnBrk="0" fontAlgn="base" hangingPunct="0">
        <a:spcBef>
          <a:spcPct val="20000"/>
        </a:spcBef>
        <a:spcAft>
          <a:spcPct val="0"/>
        </a:spcAft>
        <a:buFont typeface="Arial" pitchFamily="34" charset="0"/>
        <a:buChar char="•"/>
        <a:defRPr sz="2400" kern="1200">
          <a:solidFill>
            <a:schemeClr val="tx1"/>
          </a:solidFill>
          <a:latin typeface="Arial" charset="0"/>
          <a:ea typeface="Cordia New" charset="0"/>
          <a:cs typeface="Cordia New" charset="0"/>
        </a:defRPr>
      </a:lvl3pPr>
      <a:lvl4pPr marL="1599944" indent="-228564" algn="l" rtl="0" eaLnBrk="0" fontAlgn="base" hangingPunct="0">
        <a:spcBef>
          <a:spcPct val="20000"/>
        </a:spcBef>
        <a:spcAft>
          <a:spcPct val="0"/>
        </a:spcAft>
        <a:buFont typeface="Arial" pitchFamily="34" charset="0"/>
        <a:buChar char="–"/>
        <a:defRPr sz="2100" kern="1200">
          <a:solidFill>
            <a:schemeClr val="tx1"/>
          </a:solidFill>
          <a:latin typeface="Arial" charset="0"/>
          <a:ea typeface="Cordia New" charset="0"/>
          <a:cs typeface="Cordia New" charset="0"/>
        </a:defRPr>
      </a:lvl4pPr>
      <a:lvl5pPr marL="2057072" indent="-228564" algn="l" rtl="0" eaLnBrk="0" fontAlgn="base" hangingPunct="0">
        <a:spcBef>
          <a:spcPct val="20000"/>
        </a:spcBef>
        <a:spcAft>
          <a:spcPct val="0"/>
        </a:spcAft>
        <a:buFont typeface="Arial" pitchFamily="34" charset="0"/>
        <a:buChar char="»"/>
        <a:defRPr sz="2100" kern="1200">
          <a:solidFill>
            <a:schemeClr val="tx1"/>
          </a:solidFill>
          <a:latin typeface="Arial" charset="0"/>
          <a:ea typeface="Cordia New" charset="0"/>
          <a:cs typeface="Cordia New" charset="0"/>
        </a:defRPr>
      </a:lvl5pPr>
      <a:lvl6pPr marL="2514197" indent="-228564" algn="l" defTabSz="9142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71325" indent="-228564" algn="l" defTabSz="9142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8451" indent="-228564" algn="l" defTabSz="9142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85578" indent="-228564" algn="l" defTabSz="9142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4252" rtl="0" eaLnBrk="1" latinLnBrk="0" hangingPunct="1">
        <a:defRPr sz="2800" kern="1200">
          <a:solidFill>
            <a:schemeClr val="tx1"/>
          </a:solidFill>
          <a:latin typeface="+mn-lt"/>
          <a:ea typeface="+mn-ea"/>
          <a:cs typeface="+mn-cs"/>
        </a:defRPr>
      </a:lvl1pPr>
      <a:lvl2pPr marL="457128" algn="l" defTabSz="914252" rtl="0" eaLnBrk="1" latinLnBrk="0" hangingPunct="1">
        <a:defRPr sz="2800" kern="1200">
          <a:solidFill>
            <a:schemeClr val="tx1"/>
          </a:solidFill>
          <a:latin typeface="+mn-lt"/>
          <a:ea typeface="+mn-ea"/>
          <a:cs typeface="+mn-cs"/>
        </a:defRPr>
      </a:lvl2pPr>
      <a:lvl3pPr marL="914252" algn="l" defTabSz="914252" rtl="0" eaLnBrk="1" latinLnBrk="0" hangingPunct="1">
        <a:defRPr sz="2800" kern="1200">
          <a:solidFill>
            <a:schemeClr val="tx1"/>
          </a:solidFill>
          <a:latin typeface="+mn-lt"/>
          <a:ea typeface="+mn-ea"/>
          <a:cs typeface="+mn-cs"/>
        </a:defRPr>
      </a:lvl3pPr>
      <a:lvl4pPr marL="1371380" algn="l" defTabSz="914252" rtl="0" eaLnBrk="1" latinLnBrk="0" hangingPunct="1">
        <a:defRPr sz="2800" kern="1200">
          <a:solidFill>
            <a:schemeClr val="tx1"/>
          </a:solidFill>
          <a:latin typeface="+mn-lt"/>
          <a:ea typeface="+mn-ea"/>
          <a:cs typeface="+mn-cs"/>
        </a:defRPr>
      </a:lvl4pPr>
      <a:lvl5pPr marL="1828508" algn="l" defTabSz="914252" rtl="0" eaLnBrk="1" latinLnBrk="0" hangingPunct="1">
        <a:defRPr sz="2800" kern="1200">
          <a:solidFill>
            <a:schemeClr val="tx1"/>
          </a:solidFill>
          <a:latin typeface="+mn-lt"/>
          <a:ea typeface="+mn-ea"/>
          <a:cs typeface="+mn-cs"/>
        </a:defRPr>
      </a:lvl5pPr>
      <a:lvl6pPr marL="2285635" algn="l" defTabSz="914252" rtl="0" eaLnBrk="1" latinLnBrk="0" hangingPunct="1">
        <a:defRPr sz="2800" kern="1200">
          <a:solidFill>
            <a:schemeClr val="tx1"/>
          </a:solidFill>
          <a:latin typeface="+mn-lt"/>
          <a:ea typeface="+mn-ea"/>
          <a:cs typeface="+mn-cs"/>
        </a:defRPr>
      </a:lvl6pPr>
      <a:lvl7pPr marL="2742761" algn="l" defTabSz="914252" rtl="0" eaLnBrk="1" latinLnBrk="0" hangingPunct="1">
        <a:defRPr sz="2800" kern="1200">
          <a:solidFill>
            <a:schemeClr val="tx1"/>
          </a:solidFill>
          <a:latin typeface="+mn-lt"/>
          <a:ea typeface="+mn-ea"/>
          <a:cs typeface="+mn-cs"/>
        </a:defRPr>
      </a:lvl7pPr>
      <a:lvl8pPr marL="3199887" algn="l" defTabSz="914252" rtl="0" eaLnBrk="1" latinLnBrk="0" hangingPunct="1">
        <a:defRPr sz="2800" kern="1200">
          <a:solidFill>
            <a:schemeClr val="tx1"/>
          </a:solidFill>
          <a:latin typeface="+mn-lt"/>
          <a:ea typeface="+mn-ea"/>
          <a:cs typeface="+mn-cs"/>
        </a:defRPr>
      </a:lvl8pPr>
      <a:lvl9pPr marL="3657015" algn="l" defTabSz="914252" rtl="0" eaLnBrk="1" latinLnBrk="0" hangingPunct="1">
        <a:defRPr sz="2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2"/>
            <a:ext cx="723900" cy="365125"/>
          </a:xfrm>
          <a:prstGeom prst="rect">
            <a:avLst/>
          </a:prstGeom>
        </p:spPr>
        <p:txBody>
          <a:bodyPr vert="horz" wrap="square" lIns="91154" tIns="45583" rIns="91154" bIns="45583"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73" tIns="49647" rIns="99273" bIns="49647"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3"/>
            <a:ext cx="4341284" cy="654261"/>
          </a:xfrm>
          <a:prstGeom prst="rect">
            <a:avLst/>
          </a:prstGeom>
          <a:noFill/>
          <a:ln>
            <a:noFill/>
          </a:ln>
        </p:spPr>
        <p:txBody>
          <a:bodyPr lIns="99273" tIns="49647" rIns="99273" bIns="49647">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39"/>
            <a:ext cx="4948767" cy="438818"/>
          </a:xfrm>
          <a:prstGeom prst="rect">
            <a:avLst/>
          </a:prstGeom>
          <a:noFill/>
        </p:spPr>
        <p:txBody>
          <a:bodyPr lIns="99273" tIns="49647" rIns="99273" bIns="49647">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3083759"/>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802" algn="ctr" rtl="0" fontAlgn="base">
        <a:spcBef>
          <a:spcPct val="0"/>
        </a:spcBef>
        <a:spcAft>
          <a:spcPct val="0"/>
        </a:spcAft>
        <a:defRPr sz="4400">
          <a:solidFill>
            <a:schemeClr val="tx1"/>
          </a:solidFill>
          <a:latin typeface="Arial" charset="0"/>
          <a:cs typeface="Cordia New" pitchFamily="34" charset="-34"/>
        </a:defRPr>
      </a:lvl6pPr>
      <a:lvl7pPr marL="911598" algn="ctr" rtl="0" fontAlgn="base">
        <a:spcBef>
          <a:spcPct val="0"/>
        </a:spcBef>
        <a:spcAft>
          <a:spcPct val="0"/>
        </a:spcAft>
        <a:defRPr sz="4400">
          <a:solidFill>
            <a:schemeClr val="tx1"/>
          </a:solidFill>
          <a:latin typeface="Arial" charset="0"/>
          <a:cs typeface="Cordia New" pitchFamily="34" charset="-34"/>
        </a:defRPr>
      </a:lvl7pPr>
      <a:lvl8pPr marL="1367398" algn="ctr" rtl="0" fontAlgn="base">
        <a:spcBef>
          <a:spcPct val="0"/>
        </a:spcBef>
        <a:spcAft>
          <a:spcPct val="0"/>
        </a:spcAft>
        <a:defRPr sz="4400">
          <a:solidFill>
            <a:schemeClr val="tx1"/>
          </a:solidFill>
          <a:latin typeface="Arial" charset="0"/>
          <a:cs typeface="Cordia New" pitchFamily="34" charset="-34"/>
        </a:defRPr>
      </a:lvl8pPr>
      <a:lvl9pPr marL="1823173" algn="ctr" rtl="0" fontAlgn="base">
        <a:spcBef>
          <a:spcPct val="0"/>
        </a:spcBef>
        <a:spcAft>
          <a:spcPct val="0"/>
        </a:spcAft>
        <a:defRPr sz="4400">
          <a:solidFill>
            <a:schemeClr val="tx1"/>
          </a:solidFill>
          <a:latin typeface="Arial" charset="0"/>
          <a:cs typeface="Cordia New" pitchFamily="34" charset="-34"/>
        </a:defRPr>
      </a:lvl9pPr>
    </p:titleStyle>
    <p:bodyStyle>
      <a:lvl1pPr marL="341848" indent="-341848"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677" indent="-28486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498" indent="-227909"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275"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1081"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8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6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466"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4253"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98" rtl="0" eaLnBrk="1" latinLnBrk="0" hangingPunct="1">
        <a:defRPr sz="2800" kern="1200">
          <a:solidFill>
            <a:schemeClr val="tx1"/>
          </a:solidFill>
          <a:latin typeface="+mn-lt"/>
          <a:ea typeface="+mn-ea"/>
          <a:cs typeface="+mn-cs"/>
        </a:defRPr>
      </a:lvl1pPr>
      <a:lvl2pPr marL="455802" algn="l" defTabSz="911598" rtl="0" eaLnBrk="1" latinLnBrk="0" hangingPunct="1">
        <a:defRPr sz="2800" kern="1200">
          <a:solidFill>
            <a:schemeClr val="tx1"/>
          </a:solidFill>
          <a:latin typeface="+mn-lt"/>
          <a:ea typeface="+mn-ea"/>
          <a:cs typeface="+mn-cs"/>
        </a:defRPr>
      </a:lvl2pPr>
      <a:lvl3pPr marL="911598" algn="l" defTabSz="911598" rtl="0" eaLnBrk="1" latinLnBrk="0" hangingPunct="1">
        <a:defRPr sz="2800" kern="1200">
          <a:solidFill>
            <a:schemeClr val="tx1"/>
          </a:solidFill>
          <a:latin typeface="+mn-lt"/>
          <a:ea typeface="+mn-ea"/>
          <a:cs typeface="+mn-cs"/>
        </a:defRPr>
      </a:lvl3pPr>
      <a:lvl4pPr marL="1367398" algn="l" defTabSz="911598" rtl="0" eaLnBrk="1" latinLnBrk="0" hangingPunct="1">
        <a:defRPr sz="2800" kern="1200">
          <a:solidFill>
            <a:schemeClr val="tx1"/>
          </a:solidFill>
          <a:latin typeface="+mn-lt"/>
          <a:ea typeface="+mn-ea"/>
          <a:cs typeface="+mn-cs"/>
        </a:defRPr>
      </a:lvl4pPr>
      <a:lvl5pPr marL="1823173" algn="l" defTabSz="911598" rtl="0" eaLnBrk="1" latinLnBrk="0" hangingPunct="1">
        <a:defRPr sz="2800" kern="1200">
          <a:solidFill>
            <a:schemeClr val="tx1"/>
          </a:solidFill>
          <a:latin typeface="+mn-lt"/>
          <a:ea typeface="+mn-ea"/>
          <a:cs typeface="+mn-cs"/>
        </a:defRPr>
      </a:lvl5pPr>
      <a:lvl6pPr marL="2278988" algn="l" defTabSz="911598" rtl="0" eaLnBrk="1" latinLnBrk="0" hangingPunct="1">
        <a:defRPr sz="2800" kern="1200">
          <a:solidFill>
            <a:schemeClr val="tx1"/>
          </a:solidFill>
          <a:latin typeface="+mn-lt"/>
          <a:ea typeface="+mn-ea"/>
          <a:cs typeface="+mn-cs"/>
        </a:defRPr>
      </a:lvl6pPr>
      <a:lvl7pPr marL="2734797" algn="l" defTabSz="911598" rtl="0" eaLnBrk="1" latinLnBrk="0" hangingPunct="1">
        <a:defRPr sz="2800" kern="1200">
          <a:solidFill>
            <a:schemeClr val="tx1"/>
          </a:solidFill>
          <a:latin typeface="+mn-lt"/>
          <a:ea typeface="+mn-ea"/>
          <a:cs typeface="+mn-cs"/>
        </a:defRPr>
      </a:lvl7pPr>
      <a:lvl8pPr marL="3190579" algn="l" defTabSz="911598" rtl="0" eaLnBrk="1" latinLnBrk="0" hangingPunct="1">
        <a:defRPr sz="2800" kern="1200">
          <a:solidFill>
            <a:schemeClr val="tx1"/>
          </a:solidFill>
          <a:latin typeface="+mn-lt"/>
          <a:ea typeface="+mn-ea"/>
          <a:cs typeface="+mn-cs"/>
        </a:defRPr>
      </a:lvl8pPr>
      <a:lvl9pPr marL="3646352" algn="l" defTabSz="911598" rtl="0" eaLnBrk="1" latinLnBrk="0" hangingPunct="1">
        <a:defRPr sz="2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3084113"/>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F60F2B91-8F98-4088-B5AB-31B14FD422A4}"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3080" name="Picture 10" descr="Unaid logo_approve.png"/>
          <p:cNvPicPr>
            <a:picLocks noChangeAspect="1"/>
          </p:cNvPicPr>
          <p:nvPr userDrawn="1"/>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2" name="TextBox 11"/>
          <p:cNvSpPr txBox="1"/>
          <p:nvPr userDrawn="1"/>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a:defRPr/>
            </a:pPr>
            <a:r>
              <a:rPr lang="en-US" sz="20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812673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4" name="TextBox 13"/>
          <p:cNvSpPr txBox="1"/>
          <p:nvPr/>
        </p:nvSpPr>
        <p:spPr>
          <a:xfrm>
            <a:off x="9340851" y="6508751"/>
            <a:ext cx="2286000" cy="284163"/>
          </a:xfrm>
          <a:prstGeom prst="rect">
            <a:avLst/>
          </a:prstGeom>
          <a:noFill/>
        </p:spPr>
        <p:txBody>
          <a:bodyPr lIns="99569" tIns="49785" rIns="99569" bIns="49785">
            <a:spAutoFit/>
          </a:bodyPr>
          <a:lstStyle/>
          <a:p>
            <a:pPr algn="r">
              <a:defRPr/>
            </a:pPr>
            <a:r>
              <a:rPr lang="en-US" sz="1200" kern="700" dirty="0">
                <a:solidFill>
                  <a:srgbClr val="8782AF"/>
                </a:solidFill>
                <a:ea typeface="ＭＳ Ｐゴシック" charset="-128"/>
                <a:cs typeface="Arial" pitchFamily="34" charset="0"/>
              </a:rPr>
              <a:t>www.aidsdatahub.org</a:t>
            </a:r>
            <a:endParaRPr lang="th-TH" sz="1200" kern="700" dirty="0">
              <a:solidFill>
                <a:srgbClr val="8782AF"/>
              </a:solidFill>
              <a:ea typeface="ＭＳ Ｐゴシック" charset="-128"/>
            </a:endParaRPr>
          </a:p>
        </p:txBody>
      </p:sp>
      <p:pic>
        <p:nvPicPr>
          <p:cNvPr id="1028"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3513958"/>
      </p:ext>
    </p:extLst>
  </p:cSld>
  <p:clrMap bg1="lt1" tx1="dk1" bg2="lt2" tx2="dk2" accent1="accent1" accent2="accent2" accent3="accent3" accent4="accent4" accent5="accent5" accent6="accent6" hlink="hlink" folHlink="folHlink"/>
  <p:sldLayoutIdLst>
    <p:sldLayoutId id="2147483683" r:id="rId1"/>
    <p:sldLayoutId id="2147483684" r:id="rId2"/>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31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9E5A6CD6-E7A0-4929-89C9-30B1037C6206}" type="slidenum">
              <a:rPr lang="th-TH">
                <a:ea typeface="ＭＳ Ｐゴシック" charset="-128"/>
              </a:rPr>
              <a:pPr fontAlgn="base">
                <a:spcBef>
                  <a:spcPct val="0"/>
                </a:spcBef>
                <a:spcAft>
                  <a:spcPct val="0"/>
                </a:spcAft>
              </a:pPr>
              <a:t>‹#›</a:t>
            </a:fld>
            <a:endParaRPr lang="th-TH">
              <a:ea typeface="ＭＳ Ｐゴシック" charset="-128"/>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128"/>
              </a:rPr>
              <a:t>HIV and AIDS</a:t>
            </a:r>
            <a:endParaRPr lang="th-TH" sz="3600" b="1">
              <a:solidFill>
                <a:prstClr val="white"/>
              </a:solidFill>
              <a:ea typeface="ＭＳ Ｐゴシック" charset="-128"/>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128"/>
                <a:cs typeface="Arial" pitchFamily="34" charset="0"/>
              </a:rPr>
              <a:t>Data Hub for Asia-Pacific</a:t>
            </a:r>
            <a:endParaRPr lang="th-TH" sz="2200" kern="700" dirty="0">
              <a:solidFill>
                <a:prstClr val="white"/>
              </a:solidFill>
              <a:ea typeface="ＭＳ Ｐゴシック" charset="-128"/>
            </a:endParaRPr>
          </a:p>
        </p:txBody>
      </p:sp>
      <p:pic>
        <p:nvPicPr>
          <p:cNvPr id="13320"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2" name="TextBox 11"/>
          <p:cNvSpPr txBox="1">
            <a:spLocks noChangeArrowheads="1"/>
          </p:cNvSpPr>
          <p:nvPr/>
        </p:nvSpPr>
        <p:spPr bwMode="auto">
          <a:xfrm>
            <a:off x="9290051" y="301625"/>
            <a:ext cx="2220383" cy="400050"/>
          </a:xfrm>
          <a:prstGeom prst="rect">
            <a:avLst/>
          </a:prstGeom>
          <a:noFill/>
          <a:ln>
            <a:noFill/>
          </a:ln>
          <a:effectLst>
            <a:outerShdw blurRad="50800" dist="38100" dir="5400000" algn="t"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defRPr/>
            </a:pPr>
            <a:r>
              <a:rPr lang="en-US" sz="2000" b="1" i="1" dirty="0">
                <a:ln w="3175" cmpd="sng">
                  <a:noFill/>
                  <a:prstDash val="solid"/>
                </a:ln>
                <a:solidFill>
                  <a:srgbClr val="FFC000"/>
                </a:solidFill>
                <a:effectLst>
                  <a:outerShdw blurRad="38100" dist="38100" dir="2700000" algn="tl">
                    <a:srgbClr val="000000">
                      <a:alpha val="43137"/>
                    </a:srgbClr>
                  </a:outerShdw>
                </a:effectLst>
                <a:ea typeface="ＭＳ Ｐゴシック" charset="-128"/>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ea typeface="ＭＳ Ｐゴシック" charset="-128"/>
            </a:endParaRPr>
          </a:p>
        </p:txBody>
      </p:sp>
    </p:spTree>
    <p:extLst>
      <p:ext uri="{BB962C8B-B14F-4D97-AF65-F5344CB8AC3E}">
        <p14:creationId xmlns:p14="http://schemas.microsoft.com/office/powerpoint/2010/main" val="117961367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68342273-0D69-4AC5-AE29-6A307D77DA9D}" type="slidenum">
              <a:rPr lang="th-TH">
                <a:ea typeface="ＭＳ Ｐゴシック" charset="-128"/>
              </a:rPr>
              <a:pPr fontAlgn="base">
                <a:spcBef>
                  <a:spcPct val="0"/>
                </a:spcBef>
                <a:spcAft>
                  <a:spcPct val="0"/>
                </a:spcAft>
              </a:pPr>
              <a:t>‹#›</a:t>
            </a:fld>
            <a:endParaRPr lang="th-TH">
              <a:ea typeface="ＭＳ Ｐゴシック" charset="-128"/>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128"/>
              </a:rPr>
              <a:t>HIV and AIDS</a:t>
            </a:r>
            <a:endParaRPr lang="th-TH" sz="3600" b="1">
              <a:solidFill>
                <a:prstClr val="white"/>
              </a:solidFill>
              <a:ea typeface="ＭＳ Ｐゴシック" charset="-128"/>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128"/>
                <a:cs typeface="Arial" pitchFamily="34" charset="0"/>
              </a:rPr>
              <a:t>Data Hub for Asia-Pacific</a:t>
            </a:r>
            <a:endParaRPr lang="th-TH" sz="2200" kern="700" dirty="0">
              <a:solidFill>
                <a:prstClr val="white"/>
              </a:solidFill>
              <a:ea typeface="ＭＳ Ｐゴシック" charset="-128"/>
            </a:endParaRPr>
          </a:p>
        </p:txBody>
      </p:sp>
      <p:pic>
        <p:nvPicPr>
          <p:cNvPr id="4104"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570578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64207BED-8092-4FA5-8EE5-C722CC28086E}"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245618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021220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dirty="0">
                <a:solidFill>
                  <a:prstClr val="white"/>
                </a:solidFill>
              </a:rPr>
              <a:t>HIV and AIDS</a:t>
            </a:r>
            <a:endParaRPr lang="th-TH" sz="3600" b="1" dirty="0">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3080"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2" name="TextBox 11"/>
          <p:cNvSpPr txBox="1"/>
          <p:nvPr/>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a:defRPr/>
            </a:pPr>
            <a:r>
              <a:rPr lang="en-US" sz="20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1015087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146.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6.xml"/><Relationship Id="rId1" Type="http://schemas.openxmlformats.org/officeDocument/2006/relationships/slideLayout" Target="../slideLayouts/slideLayout146.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146.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146.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33.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hyperlink" Target="http://www.aidsdatahub.org/"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0.xml"/><Relationship Id="rId1" Type="http://schemas.openxmlformats.org/officeDocument/2006/relationships/slideLayout" Target="../slideLayouts/slideLayout33.xml"/><Relationship Id="rId5" Type="http://schemas.openxmlformats.org/officeDocument/2006/relationships/chart" Target="../charts/chart19.xml"/><Relationship Id="rId4" Type="http://schemas.openxmlformats.org/officeDocument/2006/relationships/chart" Target="../charts/chart18.xml"/></Relationships>
</file>

<file path=ppt/slides/_rels/slide1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1.xml"/><Relationship Id="rId1" Type="http://schemas.openxmlformats.org/officeDocument/2006/relationships/slideLayout" Target="../slideLayouts/slideLayout33.xml"/><Relationship Id="rId4" Type="http://schemas.openxmlformats.org/officeDocument/2006/relationships/chart" Target="../charts/chart20.xml"/></Relationships>
</file>

<file path=ppt/slides/_rels/slide1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2.xml"/><Relationship Id="rId1" Type="http://schemas.openxmlformats.org/officeDocument/2006/relationships/slideLayout" Target="../slideLayouts/slideLayout33.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64.xml"/><Relationship Id="rId2" Type="http://schemas.openxmlformats.org/officeDocument/2006/relationships/slide" Target="slide3.xml"/><Relationship Id="rId1" Type="http://schemas.openxmlformats.org/officeDocument/2006/relationships/slideLayout" Target="../slideLayouts/slideLayout37.xml"/><Relationship Id="rId6" Type="http://schemas.openxmlformats.org/officeDocument/2006/relationships/slide" Target="slide61.xml"/><Relationship Id="rId5" Type="http://schemas.openxmlformats.org/officeDocument/2006/relationships/slide" Target="slide58.xml"/><Relationship Id="rId4" Type="http://schemas.openxmlformats.org/officeDocument/2006/relationships/slide" Target="slide36.xml"/></Relationships>
</file>

<file path=ppt/slides/_rels/slide2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3.xml"/><Relationship Id="rId1" Type="http://schemas.openxmlformats.org/officeDocument/2006/relationships/slideLayout" Target="../slideLayouts/slideLayout33.xml"/><Relationship Id="rId4" Type="http://schemas.openxmlformats.org/officeDocument/2006/relationships/chart" Target="../charts/chart22.xml"/></Relationships>
</file>

<file path=ppt/slides/_rels/slide2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4.xml"/><Relationship Id="rId1" Type="http://schemas.openxmlformats.org/officeDocument/2006/relationships/slideLayout" Target="../slideLayouts/slideLayout33.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5.xml"/><Relationship Id="rId1" Type="http://schemas.openxmlformats.org/officeDocument/2006/relationships/slideLayout" Target="../slideLayouts/slideLayout33.xml"/><Relationship Id="rId4" Type="http://schemas.openxmlformats.org/officeDocument/2006/relationships/chart" Target="../charts/chart24.xml"/></Relationships>
</file>

<file path=ppt/slides/_rels/slide2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6.xml"/><Relationship Id="rId1" Type="http://schemas.openxmlformats.org/officeDocument/2006/relationships/slideLayout" Target="../slideLayouts/slideLayout33.xml"/><Relationship Id="rId4" Type="http://schemas.openxmlformats.org/officeDocument/2006/relationships/chart" Target="../charts/chart25.xml"/></Relationships>
</file>

<file path=ppt/slides/_rels/slide2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7.xml"/><Relationship Id="rId1" Type="http://schemas.openxmlformats.org/officeDocument/2006/relationships/slideLayout" Target="../slideLayouts/slideLayout33.xml"/><Relationship Id="rId4" Type="http://schemas.openxmlformats.org/officeDocument/2006/relationships/chart" Target="../charts/chart26.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8.xml"/><Relationship Id="rId1" Type="http://schemas.openxmlformats.org/officeDocument/2006/relationships/slideLayout" Target="../slideLayouts/slideLayout33.xml"/><Relationship Id="rId5" Type="http://schemas.openxmlformats.org/officeDocument/2006/relationships/chart" Target="../charts/chart32.xml"/><Relationship Id="rId4" Type="http://schemas.openxmlformats.org/officeDocument/2006/relationships/chart" Target="../charts/chart31.xml"/></Relationships>
</file>

<file path=ppt/slides/_rels/slide2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3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 Id="rId4" Type="http://schemas.openxmlformats.org/officeDocument/2006/relationships/chart" Target="../charts/chart36.xml"/></Relationships>
</file>

<file path=ppt/slides/_rels/slide3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39.xml"/><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9.xml"/><Relationship Id="rId1" Type="http://schemas.openxmlformats.org/officeDocument/2006/relationships/slideLayout" Target="../slideLayouts/slideLayout33.xml"/><Relationship Id="rId4" Type="http://schemas.openxmlformats.org/officeDocument/2006/relationships/chart" Target="../charts/chart41.xml"/></Relationships>
</file>

<file path=ppt/slides/_rels/slide3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0.xml"/><Relationship Id="rId1" Type="http://schemas.openxmlformats.org/officeDocument/2006/relationships/slideLayout" Target="../slideLayouts/slideLayout33.xml"/><Relationship Id="rId4" Type="http://schemas.openxmlformats.org/officeDocument/2006/relationships/chart" Target="../charts/chart42.xml"/></Relationships>
</file>

<file path=ppt/slides/_rels/slide3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1.xml"/><Relationship Id="rId1" Type="http://schemas.openxmlformats.org/officeDocument/2006/relationships/slideLayout" Target="../slideLayouts/slideLayout33.xml"/><Relationship Id="rId4" Type="http://schemas.openxmlformats.org/officeDocument/2006/relationships/chart" Target="../charts/chart4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2.xml"/><Relationship Id="rId1" Type="http://schemas.openxmlformats.org/officeDocument/2006/relationships/slideLayout" Target="../slideLayouts/slideLayout33.xml"/><Relationship Id="rId5" Type="http://schemas.openxmlformats.org/officeDocument/2006/relationships/chart" Target="../charts/chart45.xml"/><Relationship Id="rId4" Type="http://schemas.openxmlformats.org/officeDocument/2006/relationships/chart" Target="../charts/chart44.xml"/></Relationships>
</file>

<file path=ppt/slides/_rels/slide4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3.xml"/><Relationship Id="rId1" Type="http://schemas.openxmlformats.org/officeDocument/2006/relationships/slideLayout" Target="../slideLayouts/slideLayout33.xml"/><Relationship Id="rId4" Type="http://schemas.openxmlformats.org/officeDocument/2006/relationships/chart" Target="../charts/chart46.xml"/></Relationships>
</file>

<file path=ppt/slides/_rels/slide4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4.xml"/><Relationship Id="rId1" Type="http://schemas.openxmlformats.org/officeDocument/2006/relationships/slideLayout" Target="../slideLayouts/slideLayout33.xml"/><Relationship Id="rId4" Type="http://schemas.openxmlformats.org/officeDocument/2006/relationships/chart" Target="../charts/chart47.xml"/></Relationships>
</file>

<file path=ppt/slides/_rels/slide4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5.xml"/><Relationship Id="rId1" Type="http://schemas.openxmlformats.org/officeDocument/2006/relationships/slideLayout" Target="../slideLayouts/slideLayout41.xml"/><Relationship Id="rId5" Type="http://schemas.openxmlformats.org/officeDocument/2006/relationships/chart" Target="../charts/chart49.xml"/><Relationship Id="rId4" Type="http://schemas.openxmlformats.org/officeDocument/2006/relationships/chart" Target="../charts/chart48.xml"/></Relationships>
</file>

<file path=ppt/slides/_rels/slide4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6.xml"/><Relationship Id="rId1" Type="http://schemas.openxmlformats.org/officeDocument/2006/relationships/slideLayout" Target="../slideLayouts/slideLayout33.xml"/><Relationship Id="rId4" Type="http://schemas.openxmlformats.org/officeDocument/2006/relationships/chart" Target="../charts/chart50.xml"/></Relationships>
</file>

<file path=ppt/slides/_rels/slide4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7.xml"/><Relationship Id="rId1" Type="http://schemas.openxmlformats.org/officeDocument/2006/relationships/slideLayout" Target="../slideLayouts/slideLayout33.xml"/><Relationship Id="rId4" Type="http://schemas.openxmlformats.org/officeDocument/2006/relationships/chart" Target="../charts/chart51.xml"/></Relationships>
</file>

<file path=ppt/slides/_rels/slide4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8.xml"/><Relationship Id="rId1" Type="http://schemas.openxmlformats.org/officeDocument/2006/relationships/slideLayout" Target="../slideLayouts/slideLayout33.xml"/><Relationship Id="rId4" Type="http://schemas.openxmlformats.org/officeDocument/2006/relationships/chart" Target="../charts/chart52.xml"/></Relationships>
</file>

<file path=ppt/slides/_rels/slide4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9.xml"/><Relationship Id="rId1" Type="http://schemas.openxmlformats.org/officeDocument/2006/relationships/slideLayout" Target="../slideLayouts/slideLayout33.xml"/><Relationship Id="rId4" Type="http://schemas.openxmlformats.org/officeDocument/2006/relationships/chart" Target="../charts/chart53.xml"/></Relationships>
</file>

<file path=ppt/slides/_rels/slide48.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0.xml"/><Relationship Id="rId1" Type="http://schemas.openxmlformats.org/officeDocument/2006/relationships/slideLayout" Target="../slideLayouts/slideLayout33.xml"/><Relationship Id="rId4" Type="http://schemas.openxmlformats.org/officeDocument/2006/relationships/chart" Target="../charts/chart5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www.aidsdatahub.org/" TargetMode="External"/><Relationship Id="rId1" Type="http://schemas.openxmlformats.org/officeDocument/2006/relationships/slideLayout" Target="../slideLayouts/slideLayout154.xml"/></Relationships>
</file>

<file path=ppt/slides/_rels/slide50.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hyperlink" Target="http://www.aidsdatahub.org/" TargetMode="External"/><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1.xml"/><Relationship Id="rId1" Type="http://schemas.openxmlformats.org/officeDocument/2006/relationships/slideLayout" Target="../slideLayouts/slideLayout33.xml"/><Relationship Id="rId5" Type="http://schemas.openxmlformats.org/officeDocument/2006/relationships/chart" Target="../charts/chart60.xml"/><Relationship Id="rId4" Type="http://schemas.openxmlformats.org/officeDocument/2006/relationships/chart" Target="../charts/chart59.xml"/></Relationships>
</file>

<file path=ppt/slides/_rels/slide5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55.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56.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57.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2.xml"/><Relationship Id="rId1" Type="http://schemas.openxmlformats.org/officeDocument/2006/relationships/slideLayout" Target="../slideLayouts/slideLayout33.xml"/><Relationship Id="rId5" Type="http://schemas.openxmlformats.org/officeDocument/2006/relationships/chart" Target="../charts/chart66.xml"/><Relationship Id="rId4" Type="http://schemas.openxmlformats.org/officeDocument/2006/relationships/chart" Target="../charts/chart65.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www.aidsdatahub.org/" TargetMode="External"/><Relationship Id="rId1" Type="http://schemas.openxmlformats.org/officeDocument/2006/relationships/slideLayout" Target="../slideLayouts/slideLayout154.xml"/></Relationships>
</file>

<file path=ppt/slides/_rels/slide6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3.xml"/><Relationship Id="rId1" Type="http://schemas.openxmlformats.org/officeDocument/2006/relationships/slideLayout" Target="../slideLayouts/slideLayout33.xml"/><Relationship Id="rId5" Type="http://schemas.openxmlformats.org/officeDocument/2006/relationships/chart" Target="../charts/chart68.xml"/><Relationship Id="rId4" Type="http://schemas.openxmlformats.org/officeDocument/2006/relationships/chart" Target="../charts/chart6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4.xml"/><Relationship Id="rId1" Type="http://schemas.openxmlformats.org/officeDocument/2006/relationships/slideLayout" Target="../slideLayouts/slideLayout33.xml"/><Relationship Id="rId5" Type="http://schemas.openxmlformats.org/officeDocument/2006/relationships/chart" Target="../charts/chart70.xml"/><Relationship Id="rId4" Type="http://schemas.openxmlformats.org/officeDocument/2006/relationships/chart" Target="../charts/chart69.xml"/></Relationships>
</file>

<file path=ppt/slides/_rels/slide63.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 Id="rId4" Type="http://schemas.openxmlformats.org/officeDocument/2006/relationships/chart" Target="../charts/chart7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hyperlink" Target="http://www.aidsdatahub.org/" TargetMode="External"/><Relationship Id="rId1" Type="http://schemas.openxmlformats.org/officeDocument/2006/relationships/slideLayout" Target="../slideLayouts/slideLayout154.xml"/></Relationships>
</file>

<file path=ppt/slides/_rels/slide6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5.xml"/><Relationship Id="rId1" Type="http://schemas.openxmlformats.org/officeDocument/2006/relationships/slideLayout" Target="../slideLayouts/slideLayout41.xml"/><Relationship Id="rId4" Type="http://schemas.openxmlformats.org/officeDocument/2006/relationships/chart" Target="../charts/chart73.xml"/></Relationships>
</file>

<file path=ppt/slides/_rels/slide67.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6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6.xml"/><Relationship Id="rId1" Type="http://schemas.openxmlformats.org/officeDocument/2006/relationships/slideLayout" Target="../slideLayouts/slideLayout154.xml"/><Relationship Id="rId4" Type="http://schemas.openxmlformats.org/officeDocument/2006/relationships/chart" Target="../charts/chart75.xml"/></Relationships>
</file>

<file path=ppt/slides/_rels/slide6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7.xml"/><Relationship Id="rId1" Type="http://schemas.openxmlformats.org/officeDocument/2006/relationships/slideLayout" Target="../slideLayouts/slideLayout33.xml"/><Relationship Id="rId5" Type="http://schemas.openxmlformats.org/officeDocument/2006/relationships/chart" Target="../charts/chart76.xml"/><Relationship Id="rId4" Type="http://schemas.openxmlformats.org/officeDocument/2006/relationships/hyperlink" Target="http://www.aidsinfoonline.or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xml"/><Relationship Id="rId1" Type="http://schemas.openxmlformats.org/officeDocument/2006/relationships/slideLayout" Target="../slideLayouts/slideLayout93.xml"/></Relationships>
</file>

<file path=ppt/slides/_rels/slide70.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71.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 Id="rId5" Type="http://schemas.openxmlformats.org/officeDocument/2006/relationships/chart" Target="../charts/chart80.xml"/><Relationship Id="rId4" Type="http://schemas.openxmlformats.org/officeDocument/2006/relationships/chart" Target="../charts/chart79.xml"/></Relationships>
</file>

<file path=ppt/slides/_rels/slide72.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hyperlink" Target="http://www.aidsdatahub.org/" TargetMode="External"/><Relationship Id="rId1" Type="http://schemas.openxmlformats.org/officeDocument/2006/relationships/slideLayout" Target="../slideLayouts/slideLayout154.xml"/></Relationships>
</file>

<file path=ppt/slides/_rels/slide73.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hyperlink" Target="http://www.aidsdatahub.org/" TargetMode="External"/><Relationship Id="rId1" Type="http://schemas.openxmlformats.org/officeDocument/2006/relationships/slideLayout" Target="../slideLayouts/slideLayout154.xml"/></Relationships>
</file>

<file path=ppt/slides/_rels/slide74.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hyperlink" Target="http://www.aidsdatahub.org/" TargetMode="External"/><Relationship Id="rId1" Type="http://schemas.openxmlformats.org/officeDocument/2006/relationships/slideLayout" Target="../slideLayouts/slideLayout154.xml"/></Relationships>
</file>

<file path=ppt/slides/_rels/slide75.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hyperlink" Target="http://www.aidsdatahub.org/" TargetMode="External"/><Relationship Id="rId1" Type="http://schemas.openxmlformats.org/officeDocument/2006/relationships/slideLayout" Target="../slideLayouts/slideLayout154.xml"/></Relationships>
</file>

<file path=ppt/slides/_rels/slide76.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hyperlink" Target="http://www.aidsdatahub.org/" TargetMode="External"/><Relationship Id="rId1" Type="http://schemas.openxmlformats.org/officeDocument/2006/relationships/slideLayout" Target="../slideLayouts/slideLayout154.xml"/></Relationships>
</file>

<file path=ppt/slides/_rels/slide77.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hyperlink" Target="http://www.aidsdatahub.org/" TargetMode="External"/><Relationship Id="rId1" Type="http://schemas.openxmlformats.org/officeDocument/2006/relationships/slideLayout" Target="../slideLayouts/slideLayou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hyperlink" Target="http://www.aidsdatahub.org/" TargetMode="External"/><Relationship Id="rId1" Type="http://schemas.openxmlformats.org/officeDocument/2006/relationships/slideLayout" Target="../slideLayouts/slideLayout154.xml"/></Relationships>
</file>

<file path=ppt/slides/_rels/slide7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hyperlink" Target="http://www.aidsdatahub.org/" TargetMode="External"/><Relationship Id="rId1" Type="http://schemas.openxmlformats.org/officeDocument/2006/relationships/slideLayout" Target="../slideLayouts/slideLayout154.xm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xml"/><Relationship Id="rId1" Type="http://schemas.openxmlformats.org/officeDocument/2006/relationships/slideLayout" Target="../slideLayouts/slideLayout146.xml"/><Relationship Id="rId4" Type="http://schemas.openxmlformats.org/officeDocument/2006/relationships/chart" Target="../charts/chart3.xml"/></Relationships>
</file>

<file path=ppt/slides/_rels/slide8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image" Target="../media/image8.jpeg"/><Relationship Id="rId1" Type="http://schemas.openxmlformats.org/officeDocument/2006/relationships/slideLayout" Target="../slideLayouts/slideLayout34.xml"/></Relationships>
</file>

<file path=ppt/slides/_rels/slide8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8.xml"/><Relationship Id="rId1" Type="http://schemas.openxmlformats.org/officeDocument/2006/relationships/slideLayout" Target="../slideLayouts/slideLayout162.xml"/></Relationships>
</file>

<file path=ppt/slides/_rels/slide8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9.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hyperlink" Target="http://www.aidsdatahub.org/" TargetMode="External"/><Relationship Id="rId7"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49.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bwMode="auto">
          <a:xfrm>
            <a:off x="342900" y="4334848"/>
            <a:ext cx="81153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a:cs typeface="Cordia New" pitchFamily="34" charset="-34"/>
              </a:rPr>
              <a:t>Indonesia</a:t>
            </a:r>
            <a:endParaRPr lang="th-TH" dirty="0"/>
          </a:p>
        </p:txBody>
      </p:sp>
      <p:sp>
        <p:nvSpPr>
          <p:cNvPr id="2" name="TextBox 1">
            <a:extLst>
              <a:ext uri="{FF2B5EF4-FFF2-40B4-BE49-F238E27FC236}">
                <a16:creationId xmlns:a16="http://schemas.microsoft.com/office/drawing/2014/main" id="{B3C76EC5-29CF-445D-9BEE-1C026B06A98F}"/>
              </a:ext>
            </a:extLst>
          </p:cNvPr>
          <p:cNvSpPr txBox="1"/>
          <p:nvPr/>
        </p:nvSpPr>
        <p:spPr>
          <a:xfrm>
            <a:off x="304800" y="6000747"/>
            <a:ext cx="4495800" cy="415222"/>
          </a:xfrm>
          <a:prstGeom prst="rect">
            <a:avLst/>
          </a:prstGeom>
          <a:noFill/>
        </p:spPr>
        <p:txBody>
          <a:bodyPr wrap="square" lIns="91154" tIns="45583" rIns="91154" bIns="45583" rtlCol="0">
            <a:spAutoFit/>
          </a:bodyPr>
          <a:lstStyle/>
          <a:p>
            <a:r>
              <a:rPr lang="en-US" sz="2100" b="1" dirty="0">
                <a:solidFill>
                  <a:schemeClr val="bg1"/>
                </a:solidFill>
              </a:rPr>
              <a:t>Last updated:  August 2022</a:t>
            </a:r>
            <a:endParaRPr lang="en-GB" sz="2100" b="1" dirty="0">
              <a:solidFill>
                <a:schemeClr val="bg1"/>
              </a:solidFill>
            </a:endParaRPr>
          </a:p>
        </p:txBody>
      </p:sp>
    </p:spTree>
    <p:extLst>
      <p:ext uri="{BB962C8B-B14F-4D97-AF65-F5344CB8AC3E}">
        <p14:creationId xmlns:p14="http://schemas.microsoft.com/office/powerpoint/2010/main" val="4136100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HIV prevalence among FSW by city, 2018-2019</a:t>
            </a:r>
            <a:br>
              <a:rPr lang="en-GB"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10</a:t>
            </a:fld>
            <a:endParaRPr lang="th-TH" dirty="0">
              <a:solidFill>
                <a:prstClr val="black">
                  <a:tint val="75000"/>
                </a:prstClr>
              </a:solidFill>
            </a:endParaRPr>
          </a:p>
        </p:txBody>
      </p:sp>
      <p:sp>
        <p:nvSpPr>
          <p:cNvPr id="6" name="TextBox 1"/>
          <p:cNvSpPr txBox="1"/>
          <p:nvPr/>
        </p:nvSpPr>
        <p:spPr>
          <a:xfrm>
            <a:off x="152400" y="6471142"/>
            <a:ext cx="10134600" cy="386862"/>
          </a:xfrm>
          <a:prstGeom prst="rect">
            <a:avLst/>
          </a:prstGeom>
        </p:spPr>
        <p:txBody>
          <a:bodyPr wrap="square" lIns="91425" tIns="45714" rIns="91425" bIns="45714" rtlCol="0" anchor="ctr"/>
          <a:lstStyle>
            <a:defPPr>
              <a:defRPr lang="en-US"/>
            </a:defPPr>
            <a:lvl1pPr>
              <a:defRPr sz="800">
                <a:latin typeface="Arial" pitchFamily="34" charset="0"/>
                <a:cs typeface="Arial" pitchFamily="34" charset="0"/>
              </a:defRPr>
            </a:lvl1pPr>
          </a:lstStyle>
          <a:p>
            <a:pPr defTabSz="914252"/>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Integrated Biological and Behavioral Survey among key populations and Global AIDS Monitoring</a:t>
            </a:r>
          </a:p>
        </p:txBody>
      </p:sp>
      <p:graphicFrame>
        <p:nvGraphicFramePr>
          <p:cNvPr id="8" name="Chart 7">
            <a:extLst>
              <a:ext uri="{FF2B5EF4-FFF2-40B4-BE49-F238E27FC236}">
                <a16:creationId xmlns:a16="http://schemas.microsoft.com/office/drawing/2014/main" id="{EA15D885-C994-48A8-AD58-1D593E54BF5F}"/>
              </a:ext>
            </a:extLst>
          </p:cNvPr>
          <p:cNvGraphicFramePr>
            <a:graphicFrameLocks/>
          </p:cNvGraphicFramePr>
          <p:nvPr>
            <p:extLst>
              <p:ext uri="{D42A27DB-BD31-4B8C-83A1-F6EECF244321}">
                <p14:modId xmlns:p14="http://schemas.microsoft.com/office/powerpoint/2010/main" val="2568793603"/>
              </p:ext>
            </p:extLst>
          </p:nvPr>
        </p:nvGraphicFramePr>
        <p:xfrm>
          <a:off x="1409700" y="1823612"/>
          <a:ext cx="9372600" cy="47418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8484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HIV prevalence among MSM by city, 2018-2019</a:t>
            </a:r>
            <a:br>
              <a:rPr lang="en-GB"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11</a:t>
            </a:fld>
            <a:endParaRPr lang="th-TH" dirty="0">
              <a:solidFill>
                <a:prstClr val="black">
                  <a:tint val="75000"/>
                </a:prstClr>
              </a:solidFill>
            </a:endParaRPr>
          </a:p>
        </p:txBody>
      </p:sp>
      <p:sp>
        <p:nvSpPr>
          <p:cNvPr id="6" name="TextBox 1"/>
          <p:cNvSpPr txBox="1"/>
          <p:nvPr/>
        </p:nvSpPr>
        <p:spPr>
          <a:xfrm>
            <a:off x="152400" y="6471142"/>
            <a:ext cx="10134600" cy="386862"/>
          </a:xfrm>
          <a:prstGeom prst="rect">
            <a:avLst/>
          </a:prstGeom>
        </p:spPr>
        <p:txBody>
          <a:bodyPr wrap="square" lIns="91425" tIns="45714" rIns="91425" bIns="45714" rtlCol="0" anchor="ctr"/>
          <a:lstStyle>
            <a:defPPr>
              <a:defRPr lang="en-US"/>
            </a:defPPr>
            <a:lvl1pPr>
              <a:defRPr sz="800">
                <a:latin typeface="Arial" pitchFamily="34" charset="0"/>
                <a:cs typeface="Arial" pitchFamily="34" charset="0"/>
              </a:defRPr>
            </a:lvl1pPr>
          </a:lstStyle>
          <a:p>
            <a:pPr defTabSz="914252"/>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Integrated Biological and Behavioral Survey among key populations and Global AIDS Monitoring</a:t>
            </a:r>
          </a:p>
        </p:txBody>
      </p:sp>
      <p:graphicFrame>
        <p:nvGraphicFramePr>
          <p:cNvPr id="7" name="Chart 6">
            <a:extLst>
              <a:ext uri="{FF2B5EF4-FFF2-40B4-BE49-F238E27FC236}">
                <a16:creationId xmlns:a16="http://schemas.microsoft.com/office/drawing/2014/main" id="{9A2A108A-8C1E-44DE-9F83-6A315A296DE7}"/>
              </a:ext>
            </a:extLst>
          </p:cNvPr>
          <p:cNvGraphicFramePr>
            <a:graphicFrameLocks/>
          </p:cNvGraphicFramePr>
          <p:nvPr>
            <p:extLst>
              <p:ext uri="{D42A27DB-BD31-4B8C-83A1-F6EECF244321}">
                <p14:modId xmlns:p14="http://schemas.microsoft.com/office/powerpoint/2010/main" val="1358555922"/>
              </p:ext>
            </p:extLst>
          </p:nvPr>
        </p:nvGraphicFramePr>
        <p:xfrm>
          <a:off x="1028700" y="1771847"/>
          <a:ext cx="10134600" cy="47418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59781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HIV prevalence among PWID by city, 2018-2019</a:t>
            </a:r>
            <a:br>
              <a:rPr lang="en-GB"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12</a:t>
            </a:fld>
            <a:endParaRPr lang="th-TH" dirty="0">
              <a:solidFill>
                <a:prstClr val="black">
                  <a:tint val="75000"/>
                </a:prstClr>
              </a:solidFill>
            </a:endParaRPr>
          </a:p>
        </p:txBody>
      </p:sp>
      <p:sp>
        <p:nvSpPr>
          <p:cNvPr id="6" name="TextBox 1"/>
          <p:cNvSpPr txBox="1"/>
          <p:nvPr/>
        </p:nvSpPr>
        <p:spPr>
          <a:xfrm>
            <a:off x="152400" y="6471142"/>
            <a:ext cx="10134600" cy="386862"/>
          </a:xfrm>
          <a:prstGeom prst="rect">
            <a:avLst/>
          </a:prstGeom>
        </p:spPr>
        <p:txBody>
          <a:bodyPr wrap="square" lIns="91425" tIns="45714" rIns="91425" bIns="45714" rtlCol="0" anchor="ctr"/>
          <a:lstStyle>
            <a:defPPr>
              <a:defRPr lang="en-US"/>
            </a:defPPr>
            <a:lvl1pPr>
              <a:defRPr sz="800">
                <a:latin typeface="Arial" pitchFamily="34" charset="0"/>
                <a:cs typeface="Arial" pitchFamily="34" charset="0"/>
              </a:defRPr>
            </a:lvl1pPr>
          </a:lstStyle>
          <a:p>
            <a:pPr defTabSz="914252"/>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Integrated Biological and Behavioral Survey among key populations and Global AIDS Monitoring</a:t>
            </a:r>
          </a:p>
        </p:txBody>
      </p:sp>
      <p:graphicFrame>
        <p:nvGraphicFramePr>
          <p:cNvPr id="8" name="Chart 7">
            <a:extLst>
              <a:ext uri="{FF2B5EF4-FFF2-40B4-BE49-F238E27FC236}">
                <a16:creationId xmlns:a16="http://schemas.microsoft.com/office/drawing/2014/main" id="{A6ABCE86-1286-4EBF-BBEB-28D01FDC17BE}"/>
              </a:ext>
            </a:extLst>
          </p:cNvPr>
          <p:cNvGraphicFramePr>
            <a:graphicFrameLocks/>
          </p:cNvGraphicFramePr>
          <p:nvPr>
            <p:extLst>
              <p:ext uri="{D42A27DB-BD31-4B8C-83A1-F6EECF244321}">
                <p14:modId xmlns:p14="http://schemas.microsoft.com/office/powerpoint/2010/main" val="2303590340"/>
              </p:ext>
            </p:extLst>
          </p:nvPr>
        </p:nvGraphicFramePr>
        <p:xfrm>
          <a:off x="1735410" y="2059702"/>
          <a:ext cx="8721180" cy="41886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73483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HIV prevalence among TG people by city, 2018-2019</a:t>
            </a:r>
            <a:br>
              <a:rPr lang="en-GB"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13</a:t>
            </a:fld>
            <a:endParaRPr lang="th-TH" dirty="0">
              <a:solidFill>
                <a:prstClr val="black">
                  <a:tint val="75000"/>
                </a:prstClr>
              </a:solidFill>
            </a:endParaRPr>
          </a:p>
        </p:txBody>
      </p:sp>
      <p:sp>
        <p:nvSpPr>
          <p:cNvPr id="6" name="TextBox 1"/>
          <p:cNvSpPr txBox="1"/>
          <p:nvPr/>
        </p:nvSpPr>
        <p:spPr>
          <a:xfrm>
            <a:off x="152400" y="6471142"/>
            <a:ext cx="10134600" cy="386862"/>
          </a:xfrm>
          <a:prstGeom prst="rect">
            <a:avLst/>
          </a:prstGeom>
        </p:spPr>
        <p:txBody>
          <a:bodyPr wrap="square" lIns="91425" tIns="45714" rIns="91425" bIns="45714" rtlCol="0" anchor="ctr"/>
          <a:lstStyle>
            <a:defPPr>
              <a:defRPr lang="en-US"/>
            </a:defPPr>
            <a:lvl1pPr>
              <a:defRPr sz="800">
                <a:latin typeface="Arial" pitchFamily="34" charset="0"/>
                <a:cs typeface="Arial" pitchFamily="34" charset="0"/>
              </a:defRPr>
            </a:lvl1pPr>
          </a:lstStyle>
          <a:p>
            <a:pPr defTabSz="914252"/>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Integrated Biological and Behavioral Survey among key populations and Global AIDS Monitoring</a:t>
            </a:r>
          </a:p>
        </p:txBody>
      </p:sp>
      <p:graphicFrame>
        <p:nvGraphicFramePr>
          <p:cNvPr id="7" name="Chart 6">
            <a:extLst>
              <a:ext uri="{FF2B5EF4-FFF2-40B4-BE49-F238E27FC236}">
                <a16:creationId xmlns:a16="http://schemas.microsoft.com/office/drawing/2014/main" id="{BE743F35-DA2F-47DA-B20F-78BE055D8BAD}"/>
              </a:ext>
            </a:extLst>
          </p:cNvPr>
          <p:cNvGraphicFramePr>
            <a:graphicFrameLocks/>
          </p:cNvGraphicFramePr>
          <p:nvPr>
            <p:extLst>
              <p:ext uri="{D42A27DB-BD31-4B8C-83A1-F6EECF244321}">
                <p14:modId xmlns:p14="http://schemas.microsoft.com/office/powerpoint/2010/main" val="3202568001"/>
              </p:ext>
            </p:extLst>
          </p:nvPr>
        </p:nvGraphicFramePr>
        <p:xfrm>
          <a:off x="1657350" y="1981200"/>
          <a:ext cx="8877300" cy="42640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45160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noGrp="1"/>
          </p:cNvGraphicFramePr>
          <p:nvPr>
            <p:extLst>
              <p:ext uri="{D42A27DB-BD31-4B8C-83A1-F6EECF244321}">
                <p14:modId xmlns:p14="http://schemas.microsoft.com/office/powerpoint/2010/main" val="1674971335"/>
              </p:ext>
            </p:extLst>
          </p:nvPr>
        </p:nvGraphicFramePr>
        <p:xfrm>
          <a:off x="4038600" y="2438400"/>
          <a:ext cx="4343400" cy="356616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28600" y="1525538"/>
            <a:ext cx="8402672" cy="714388"/>
          </a:xfrm>
        </p:spPr>
        <p:txBody>
          <a:bodyPr/>
          <a:lstStyle/>
          <a:p>
            <a:r>
              <a:rPr lang="en-GB" dirty="0"/>
              <a:t>HIV prevalence among key populations, 2007 - 2019</a:t>
            </a:r>
            <a:br>
              <a:rPr lang="en-GB"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14</a:t>
            </a:fld>
            <a:endParaRPr lang="th-TH" dirty="0">
              <a:solidFill>
                <a:prstClr val="black">
                  <a:tint val="75000"/>
                </a:prstClr>
              </a:solidFill>
            </a:endParaRPr>
          </a:p>
        </p:txBody>
      </p:sp>
      <p:sp>
        <p:nvSpPr>
          <p:cNvPr id="6" name="TextBox 1"/>
          <p:cNvSpPr txBox="1"/>
          <p:nvPr/>
        </p:nvSpPr>
        <p:spPr>
          <a:xfrm>
            <a:off x="217470" y="6540501"/>
            <a:ext cx="8763000" cy="381000"/>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4"/>
              </a:rPr>
              <a:t>www.aidsdatahub.org</a:t>
            </a:r>
            <a:r>
              <a:rPr lang="en-US" dirty="0">
                <a:solidFill>
                  <a:prstClr val="black"/>
                </a:solidFill>
              </a:rPr>
              <a:t> based on Integrated Biological and Behavioral Surveys  and Global AIDS Monitoring</a:t>
            </a:r>
          </a:p>
        </p:txBody>
      </p:sp>
      <p:graphicFrame>
        <p:nvGraphicFramePr>
          <p:cNvPr id="10" name="Chart 9"/>
          <p:cNvGraphicFramePr>
            <a:graphicFrameLocks noGrp="1"/>
          </p:cNvGraphicFramePr>
          <p:nvPr>
            <p:extLst>
              <p:ext uri="{D42A27DB-BD31-4B8C-83A1-F6EECF244321}">
                <p14:modId xmlns:p14="http://schemas.microsoft.com/office/powerpoint/2010/main" val="1079393035"/>
              </p:ext>
            </p:extLst>
          </p:nvPr>
        </p:nvGraphicFramePr>
        <p:xfrm>
          <a:off x="7959543" y="2438401"/>
          <a:ext cx="4232457" cy="356545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a:extLst>
              <a:ext uri="{FF2B5EF4-FFF2-40B4-BE49-F238E27FC236}">
                <a16:creationId xmlns:a16="http://schemas.microsoft.com/office/drawing/2014/main" id="{E4F52664-04AD-4988-B7B7-8A0AEC77B887}"/>
              </a:ext>
            </a:extLst>
          </p:cNvPr>
          <p:cNvGraphicFramePr>
            <a:graphicFrameLocks noGrp="1"/>
          </p:cNvGraphicFramePr>
          <p:nvPr>
            <p:extLst>
              <p:ext uri="{D42A27DB-BD31-4B8C-83A1-F6EECF244321}">
                <p14:modId xmlns:p14="http://schemas.microsoft.com/office/powerpoint/2010/main" val="600119889"/>
              </p:ext>
            </p:extLst>
          </p:nvPr>
        </p:nvGraphicFramePr>
        <p:xfrm>
          <a:off x="0" y="2667000"/>
          <a:ext cx="4233672" cy="3139086"/>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Box 3">
            <a:extLst>
              <a:ext uri="{FF2B5EF4-FFF2-40B4-BE49-F238E27FC236}">
                <a16:creationId xmlns:a16="http://schemas.microsoft.com/office/drawing/2014/main" id="{56022817-BB4E-44EA-9B39-84BF9FC2408F}"/>
              </a:ext>
            </a:extLst>
          </p:cNvPr>
          <p:cNvSpPr txBox="1"/>
          <p:nvPr/>
        </p:nvSpPr>
        <p:spPr>
          <a:xfrm>
            <a:off x="1447800" y="2518797"/>
            <a:ext cx="1981200" cy="313932"/>
          </a:xfrm>
          <a:prstGeom prst="rect">
            <a:avLst/>
          </a:prstGeom>
          <a:noFill/>
        </p:spPr>
        <p:txBody>
          <a:bodyPr wrap="square" rtlCol="0">
            <a:spAutoFit/>
          </a:bodyPr>
          <a:lstStyle/>
          <a:p>
            <a:r>
              <a:rPr lang="en-US" sz="1440" b="1" dirty="0"/>
              <a:t>IBBS 2018-2019</a:t>
            </a:r>
          </a:p>
        </p:txBody>
      </p:sp>
      <p:sp>
        <p:nvSpPr>
          <p:cNvPr id="5" name="TextBox 4">
            <a:extLst>
              <a:ext uri="{FF2B5EF4-FFF2-40B4-BE49-F238E27FC236}">
                <a16:creationId xmlns:a16="http://schemas.microsoft.com/office/drawing/2014/main" id="{F9E69D74-7BB0-43B3-92C7-2E4D2C6EA3E6}"/>
              </a:ext>
            </a:extLst>
          </p:cNvPr>
          <p:cNvSpPr txBox="1"/>
          <p:nvPr/>
        </p:nvSpPr>
        <p:spPr>
          <a:xfrm>
            <a:off x="2819400" y="6209707"/>
            <a:ext cx="6477000" cy="415498"/>
          </a:xfrm>
          <a:prstGeom prst="rect">
            <a:avLst/>
          </a:prstGeom>
          <a:noFill/>
        </p:spPr>
        <p:txBody>
          <a:bodyPr wrap="square" rtlCol="0">
            <a:spAutoFit/>
          </a:bodyPr>
          <a:lstStyle/>
          <a:p>
            <a:r>
              <a:rPr lang="en-US" sz="1050" b="1" dirty="0"/>
              <a:t>Note</a:t>
            </a:r>
            <a:r>
              <a:rPr lang="en-US" sz="1050" dirty="0"/>
              <a:t>: In addition to new survey sites, IBBS 2018-2019 included some sites from Group A and Group B. Therefore, caution is needed when interpreting HIV prevalence trend data across different IBBS groups</a:t>
            </a:r>
          </a:p>
        </p:txBody>
      </p:sp>
      <p:grpSp>
        <p:nvGrpSpPr>
          <p:cNvPr id="14" name="Group 13">
            <a:extLst>
              <a:ext uri="{FF2B5EF4-FFF2-40B4-BE49-F238E27FC236}">
                <a16:creationId xmlns:a16="http://schemas.microsoft.com/office/drawing/2014/main" id="{78CD1E6E-FEC3-4ECF-8D59-208893D009D0}"/>
              </a:ext>
            </a:extLst>
          </p:cNvPr>
          <p:cNvGrpSpPr/>
          <p:nvPr/>
        </p:nvGrpSpPr>
        <p:grpSpPr>
          <a:xfrm>
            <a:off x="4191000" y="2438400"/>
            <a:ext cx="182880" cy="3550566"/>
            <a:chOff x="4236720" y="2438400"/>
            <a:chExt cx="182880" cy="3550566"/>
          </a:xfrm>
        </p:grpSpPr>
        <p:cxnSp>
          <p:nvCxnSpPr>
            <p:cNvPr id="13" name="Straight Connector 12">
              <a:extLst>
                <a:ext uri="{FF2B5EF4-FFF2-40B4-BE49-F238E27FC236}">
                  <a16:creationId xmlns:a16="http://schemas.microsoft.com/office/drawing/2014/main" id="{4081183E-0162-4C12-B227-C4FF7D4CF7A5}"/>
                </a:ext>
              </a:extLst>
            </p:cNvPr>
            <p:cNvCxnSpPr/>
            <p:nvPr/>
          </p:nvCxnSpPr>
          <p:spPr>
            <a:xfrm>
              <a:off x="4328160" y="2514600"/>
              <a:ext cx="0" cy="338328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DE791C28-B9F8-462A-8425-816D551BAE64}"/>
                </a:ext>
              </a:extLst>
            </p:cNvPr>
            <p:cNvSpPr/>
            <p:nvPr/>
          </p:nvSpPr>
          <p:spPr>
            <a:xfrm>
              <a:off x="4236720" y="2438400"/>
              <a:ext cx="182880" cy="18288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1" name="Oval 10">
              <a:extLst>
                <a:ext uri="{FF2B5EF4-FFF2-40B4-BE49-F238E27FC236}">
                  <a16:creationId xmlns:a16="http://schemas.microsoft.com/office/drawing/2014/main" id="{67357164-0560-4B9F-BA3A-DBA12A360805}"/>
                </a:ext>
              </a:extLst>
            </p:cNvPr>
            <p:cNvSpPr/>
            <p:nvPr/>
          </p:nvSpPr>
          <p:spPr>
            <a:xfrm>
              <a:off x="4236720" y="5806086"/>
              <a:ext cx="182880" cy="18288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15" name="Group 14">
            <a:extLst>
              <a:ext uri="{FF2B5EF4-FFF2-40B4-BE49-F238E27FC236}">
                <a16:creationId xmlns:a16="http://schemas.microsoft.com/office/drawing/2014/main" id="{D300F686-86E3-49DD-87B0-FDB8D483C204}"/>
              </a:ext>
            </a:extLst>
          </p:cNvPr>
          <p:cNvGrpSpPr/>
          <p:nvPr/>
        </p:nvGrpSpPr>
        <p:grpSpPr>
          <a:xfrm>
            <a:off x="8046720" y="2438400"/>
            <a:ext cx="182880" cy="3550566"/>
            <a:chOff x="4236720" y="2438400"/>
            <a:chExt cx="182880" cy="3550566"/>
          </a:xfrm>
        </p:grpSpPr>
        <p:cxnSp>
          <p:nvCxnSpPr>
            <p:cNvPr id="16" name="Straight Connector 15">
              <a:extLst>
                <a:ext uri="{FF2B5EF4-FFF2-40B4-BE49-F238E27FC236}">
                  <a16:creationId xmlns:a16="http://schemas.microsoft.com/office/drawing/2014/main" id="{964E823D-E1A8-4F72-8B71-F83FDABC8F61}"/>
                </a:ext>
              </a:extLst>
            </p:cNvPr>
            <p:cNvCxnSpPr/>
            <p:nvPr/>
          </p:nvCxnSpPr>
          <p:spPr>
            <a:xfrm>
              <a:off x="4328160" y="2514600"/>
              <a:ext cx="0" cy="338328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BAB276EA-C57D-49DA-B6CB-3F316594E40B}"/>
                </a:ext>
              </a:extLst>
            </p:cNvPr>
            <p:cNvSpPr/>
            <p:nvPr/>
          </p:nvSpPr>
          <p:spPr>
            <a:xfrm>
              <a:off x="4236720" y="2438400"/>
              <a:ext cx="182880" cy="18288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8" name="Oval 17">
              <a:extLst>
                <a:ext uri="{FF2B5EF4-FFF2-40B4-BE49-F238E27FC236}">
                  <a16:creationId xmlns:a16="http://schemas.microsoft.com/office/drawing/2014/main" id="{56E25B5A-A1C6-4385-ACBE-B2646BBD0A4A}"/>
                </a:ext>
              </a:extLst>
            </p:cNvPr>
            <p:cNvSpPr/>
            <p:nvPr/>
          </p:nvSpPr>
          <p:spPr>
            <a:xfrm>
              <a:off x="4236720" y="5806086"/>
              <a:ext cx="182880" cy="18288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Tree>
    <p:extLst>
      <p:ext uri="{BB962C8B-B14F-4D97-AF65-F5344CB8AC3E}">
        <p14:creationId xmlns:p14="http://schemas.microsoft.com/office/powerpoint/2010/main" val="2928559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20222"/>
            <a:ext cx="8402672" cy="504000"/>
          </a:xfrm>
        </p:spPr>
        <p:txBody>
          <a:bodyPr/>
          <a:lstStyle/>
          <a:p>
            <a:r>
              <a:rPr lang="en-US" dirty="0"/>
              <a:t>HIV prevalence among direct FSW by city, 2007-2015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15</a:t>
            </a:fld>
            <a:endParaRPr lang="th-TH" dirty="0">
              <a:solidFill>
                <a:prstClr val="black">
                  <a:tint val="75000"/>
                </a:prstClr>
              </a:solidFill>
            </a:endParaRPr>
          </a:p>
        </p:txBody>
      </p:sp>
      <p:sp>
        <p:nvSpPr>
          <p:cNvPr id="5" name="TextBox 1"/>
          <p:cNvSpPr txBox="1"/>
          <p:nvPr/>
        </p:nvSpPr>
        <p:spPr>
          <a:xfrm>
            <a:off x="37987" y="6383624"/>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2"/>
              </a:rPr>
              <a:t>www.aidsdatahub.org</a:t>
            </a:r>
            <a:r>
              <a:rPr lang="en-US" dirty="0">
                <a:solidFill>
                  <a:prstClr val="black"/>
                </a:solidFill>
              </a:rPr>
              <a:t> based on Integrated Biological and Behavioral Surveys (IBBS) </a:t>
            </a:r>
          </a:p>
        </p:txBody>
      </p:sp>
      <p:graphicFrame>
        <p:nvGraphicFramePr>
          <p:cNvPr id="10" name="Chart 9"/>
          <p:cNvGraphicFramePr>
            <a:graphicFrameLocks noGrp="1"/>
          </p:cNvGraphicFramePr>
          <p:nvPr>
            <p:extLst>
              <p:ext uri="{D42A27DB-BD31-4B8C-83A1-F6EECF244321}">
                <p14:modId xmlns:p14="http://schemas.microsoft.com/office/powerpoint/2010/main" val="3843020343"/>
              </p:ext>
            </p:extLst>
          </p:nvPr>
        </p:nvGraphicFramePr>
        <p:xfrm>
          <a:off x="6858000" y="2441242"/>
          <a:ext cx="4343400" cy="35661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00000000-0008-0000-0F00-000002000000}"/>
              </a:ext>
            </a:extLst>
          </p:cNvPr>
          <p:cNvGraphicFramePr>
            <a:graphicFrameLocks noGrp="1"/>
          </p:cNvGraphicFramePr>
          <p:nvPr>
            <p:extLst>
              <p:ext uri="{D42A27DB-BD31-4B8C-83A1-F6EECF244321}">
                <p14:modId xmlns:p14="http://schemas.microsoft.com/office/powerpoint/2010/main" val="1929815994"/>
              </p:ext>
            </p:extLst>
          </p:nvPr>
        </p:nvGraphicFramePr>
        <p:xfrm>
          <a:off x="716736" y="2441242"/>
          <a:ext cx="6095999" cy="35661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99772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prevalence among direct FSW by city, 2009 and 2013</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16</a:t>
            </a:fld>
            <a:endParaRPr lang="th-TH" dirty="0">
              <a:solidFill>
                <a:prstClr val="black">
                  <a:tint val="75000"/>
                </a:prstClr>
              </a:solidFill>
            </a:endParaRPr>
          </a:p>
        </p:txBody>
      </p:sp>
      <p:sp>
        <p:nvSpPr>
          <p:cNvPr id="5" name="TextBox 1"/>
          <p:cNvSpPr txBox="1"/>
          <p:nvPr/>
        </p:nvSpPr>
        <p:spPr>
          <a:xfrm>
            <a:off x="381000" y="6529633"/>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2"/>
              </a:rPr>
              <a:t>www.aidsdatahub.org</a:t>
            </a:r>
            <a:r>
              <a:rPr lang="en-US" dirty="0">
                <a:solidFill>
                  <a:prstClr val="black"/>
                </a:solidFill>
              </a:rPr>
              <a:t> based on Integrated Biological and Behavioral Surveys (IBBS) </a:t>
            </a:r>
          </a:p>
        </p:txBody>
      </p:sp>
      <p:graphicFrame>
        <p:nvGraphicFramePr>
          <p:cNvPr id="8" name="Chart 7"/>
          <p:cNvGraphicFramePr>
            <a:graphicFrameLocks noGrp="1"/>
          </p:cNvGraphicFramePr>
          <p:nvPr>
            <p:extLst>
              <p:ext uri="{D42A27DB-BD31-4B8C-83A1-F6EECF244321}">
                <p14:modId xmlns:p14="http://schemas.microsoft.com/office/powerpoint/2010/main" val="1182199540"/>
              </p:ext>
            </p:extLst>
          </p:nvPr>
        </p:nvGraphicFramePr>
        <p:xfrm>
          <a:off x="1981200" y="2362200"/>
          <a:ext cx="8077200" cy="396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1254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prevalence among indirect FSW by city, 2007 - 2015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a:solidFill>
                  <a:prstClr val="black">
                    <a:tint val="75000"/>
                  </a:prstClr>
                </a:solidFill>
                <a:latin typeface="Arial"/>
                <a:cs typeface="Cordia New" panose="020B0304020202020204" pitchFamily="34" charset="-34"/>
              </a:rPr>
              <a:pPr>
                <a:defRPr/>
              </a:pPr>
              <a:t>17</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199933" y="6471138"/>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pPr>
              <a:defRPr/>
            </a:pPr>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Integrated Biological and Behavioral Surveys (IBBS) </a:t>
            </a:r>
          </a:p>
        </p:txBody>
      </p:sp>
      <p:graphicFrame>
        <p:nvGraphicFramePr>
          <p:cNvPr id="8" name="Chart 7"/>
          <p:cNvGraphicFramePr>
            <a:graphicFrameLocks noGrp="1"/>
          </p:cNvGraphicFramePr>
          <p:nvPr>
            <p:extLst>
              <p:ext uri="{D42A27DB-BD31-4B8C-83A1-F6EECF244321}">
                <p14:modId xmlns:p14="http://schemas.microsoft.com/office/powerpoint/2010/main" val="655227402"/>
              </p:ext>
            </p:extLst>
          </p:nvPr>
        </p:nvGraphicFramePr>
        <p:xfrm>
          <a:off x="1772148" y="2477905"/>
          <a:ext cx="5212080" cy="35661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noGrp="1"/>
          </p:cNvGraphicFramePr>
          <p:nvPr>
            <p:extLst>
              <p:ext uri="{D42A27DB-BD31-4B8C-83A1-F6EECF244321}">
                <p14:modId xmlns:p14="http://schemas.microsoft.com/office/powerpoint/2010/main" val="221119485"/>
              </p:ext>
            </p:extLst>
          </p:nvPr>
        </p:nvGraphicFramePr>
        <p:xfrm>
          <a:off x="7045487" y="2462915"/>
          <a:ext cx="3383280" cy="35661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98084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prevalence among indirect FSW by city, 2009 &amp; 2013</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a:solidFill>
                  <a:prstClr val="black">
                    <a:tint val="75000"/>
                  </a:prstClr>
                </a:solidFill>
                <a:latin typeface="Arial"/>
                <a:cs typeface="Cordia New" panose="020B0304020202020204" pitchFamily="34" charset="-34"/>
              </a:rPr>
              <a:pPr>
                <a:defRPr/>
              </a:pPr>
              <a:t>18</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27398" y="6465145"/>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pPr>
              <a:defRPr/>
            </a:pPr>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Integrated Biological and Behavioral Surveys (IBBS) </a:t>
            </a:r>
          </a:p>
        </p:txBody>
      </p:sp>
      <p:graphicFrame>
        <p:nvGraphicFramePr>
          <p:cNvPr id="8" name="Chart 7"/>
          <p:cNvGraphicFramePr>
            <a:graphicFrameLocks noGrp="1"/>
          </p:cNvGraphicFramePr>
          <p:nvPr/>
        </p:nvGraphicFramePr>
        <p:xfrm>
          <a:off x="2209800" y="2209800"/>
          <a:ext cx="7772400" cy="3886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12045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80331"/>
            <a:ext cx="10439400" cy="504000"/>
          </a:xfrm>
        </p:spPr>
        <p:txBody>
          <a:bodyPr/>
          <a:lstStyle/>
          <a:p>
            <a:r>
              <a:rPr lang="en-US" dirty="0"/>
              <a:t>HIV prevalence trends among MSM in selected cities, 2007 - 2019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19</a:t>
            </a:fld>
            <a:endParaRPr lang="th-TH" dirty="0">
              <a:solidFill>
                <a:prstClr val="black">
                  <a:tint val="75000"/>
                </a:prstClr>
              </a:solidFill>
            </a:endParaRPr>
          </a:p>
        </p:txBody>
      </p:sp>
      <p:sp>
        <p:nvSpPr>
          <p:cNvPr id="5" name="TextBox 1"/>
          <p:cNvSpPr txBox="1"/>
          <p:nvPr/>
        </p:nvSpPr>
        <p:spPr>
          <a:xfrm>
            <a:off x="152400" y="6471138"/>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Integrated Biological and Behavioral Surveys (IBBS) </a:t>
            </a:r>
          </a:p>
        </p:txBody>
      </p:sp>
      <p:graphicFrame>
        <p:nvGraphicFramePr>
          <p:cNvPr id="10" name="Chart 9">
            <a:extLst>
              <a:ext uri="{FF2B5EF4-FFF2-40B4-BE49-F238E27FC236}">
                <a16:creationId xmlns:a16="http://schemas.microsoft.com/office/drawing/2014/main" id="{9BB665B5-BE3D-4E61-924E-9E735358F208}"/>
              </a:ext>
            </a:extLst>
          </p:cNvPr>
          <p:cNvGraphicFramePr>
            <a:graphicFrameLocks/>
          </p:cNvGraphicFramePr>
          <p:nvPr>
            <p:extLst>
              <p:ext uri="{D42A27DB-BD31-4B8C-83A1-F6EECF244321}">
                <p14:modId xmlns:p14="http://schemas.microsoft.com/office/powerpoint/2010/main" val="2478028113"/>
              </p:ext>
            </p:extLst>
          </p:nvPr>
        </p:nvGraphicFramePr>
        <p:xfrm>
          <a:off x="914400" y="2084331"/>
          <a:ext cx="10439400" cy="42736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45461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2B18B03E-95A6-4B56-B9D1-DEBF1F74A4F4}" type="slidenum">
              <a:rPr lang="th-TH">
                <a:solidFill>
                  <a:prstClr val="black">
                    <a:tint val="75000"/>
                  </a:prstClr>
                </a:solidFill>
              </a:rPr>
              <a:pPr>
                <a:defRPr/>
              </a:pPr>
              <a:t>2</a:t>
            </a:fld>
            <a:endParaRPr lang="th-TH" dirty="0">
              <a:solidFill>
                <a:prstClr val="black">
                  <a:tint val="75000"/>
                </a:prstClr>
              </a:solidFill>
            </a:endParaRPr>
          </a:p>
        </p:txBody>
      </p:sp>
      <p:sp>
        <p:nvSpPr>
          <p:cNvPr id="5" name="Subtitle 4"/>
          <p:cNvSpPr>
            <a:spLocks noGrp="1"/>
          </p:cNvSpPr>
          <p:nvPr>
            <p:ph type="subTitle" idx="1"/>
          </p:nvPr>
        </p:nvSpPr>
        <p:spPr>
          <a:xfrm>
            <a:off x="457200" y="2501900"/>
            <a:ext cx="8077200" cy="3448050"/>
          </a:xfrm>
        </p:spPr>
        <p:txBody>
          <a:bodyPr/>
          <a:lstStyle/>
          <a:p>
            <a:pPr>
              <a:defRPr/>
            </a:pPr>
            <a:r>
              <a:rPr lang="en-US" dirty="0">
                <a:hlinkClick r:id="rId2" action="ppaction://hlinksldjump"/>
              </a:rPr>
              <a:t>Basic socio-demographic indicators</a:t>
            </a:r>
            <a:endParaRPr lang="en-US" dirty="0"/>
          </a:p>
          <a:p>
            <a:pPr>
              <a:defRPr/>
            </a:pPr>
            <a:r>
              <a:rPr lang="en-US" dirty="0">
                <a:hlinkClick r:id="rId3" action="ppaction://hlinksldjump"/>
              </a:rPr>
              <a:t>HIV prevalence and epidemiological status</a:t>
            </a:r>
            <a:endParaRPr lang="en-US" dirty="0"/>
          </a:p>
          <a:p>
            <a:pPr>
              <a:defRPr/>
            </a:pPr>
            <a:r>
              <a:rPr lang="en-US" dirty="0">
                <a:hlinkClick r:id="rId4" action="ppaction://hlinksldjump"/>
              </a:rPr>
              <a:t>Risk behaviors</a:t>
            </a:r>
            <a:endParaRPr lang="en-US" dirty="0"/>
          </a:p>
          <a:p>
            <a:pPr>
              <a:defRPr/>
            </a:pPr>
            <a:r>
              <a:rPr lang="en-US" dirty="0">
                <a:hlinkClick r:id="rId5" action="ppaction://hlinksldjump"/>
              </a:rPr>
              <a:t>Vulnerability and HIV knowledge </a:t>
            </a:r>
            <a:endParaRPr lang="en-US" dirty="0"/>
          </a:p>
          <a:p>
            <a:pPr>
              <a:defRPr/>
            </a:pPr>
            <a:r>
              <a:rPr lang="en-US" dirty="0">
                <a:hlinkClick r:id="rId6" action="ppaction://hlinksldjump"/>
              </a:rPr>
              <a:t>HIV expenditure </a:t>
            </a:r>
            <a:endParaRPr lang="en-US" dirty="0"/>
          </a:p>
          <a:p>
            <a:pPr>
              <a:defRPr/>
            </a:pPr>
            <a:r>
              <a:rPr lang="en-US" dirty="0">
                <a:hlinkClick r:id="rId7" action="ppaction://hlinksldjump"/>
              </a:rPr>
              <a:t>National response </a:t>
            </a:r>
            <a:endParaRPr lang="en-US" dirty="0"/>
          </a:p>
          <a:p>
            <a:pPr marL="0" indent="0">
              <a:buNone/>
              <a:defRPr/>
            </a:pPr>
            <a:endParaRPr lang="th-TH" dirty="0"/>
          </a:p>
        </p:txBody>
      </p:sp>
      <p:sp>
        <p:nvSpPr>
          <p:cNvPr id="23556" name="Title 3"/>
          <p:cNvSpPr>
            <a:spLocks noGrp="1"/>
          </p:cNvSpPr>
          <p:nvPr>
            <p:ph type="title"/>
          </p:nvPr>
        </p:nvSpPr>
        <p:spPr bwMode="auto">
          <a:xfrm>
            <a:off x="284163" y="1630362"/>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CONTENT</a:t>
            </a:r>
            <a:endParaRPr lang="th-TH" dirty="0"/>
          </a:p>
        </p:txBody>
      </p:sp>
    </p:spTree>
    <p:extLst>
      <p:ext uri="{BB962C8B-B14F-4D97-AF65-F5344CB8AC3E}">
        <p14:creationId xmlns:p14="http://schemas.microsoft.com/office/powerpoint/2010/main" val="1141537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580331"/>
            <a:ext cx="11734801" cy="504000"/>
          </a:xfrm>
        </p:spPr>
        <p:txBody>
          <a:bodyPr/>
          <a:lstStyle/>
          <a:p>
            <a:r>
              <a:rPr lang="en-US" dirty="0"/>
              <a:t>HIV prevalence among MSM in selected cities, latest available year, 2013 - 2019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20</a:t>
            </a:fld>
            <a:endParaRPr lang="th-TH" dirty="0">
              <a:solidFill>
                <a:prstClr val="black">
                  <a:tint val="75000"/>
                </a:prstClr>
              </a:solidFill>
            </a:endParaRPr>
          </a:p>
        </p:txBody>
      </p:sp>
      <p:sp>
        <p:nvSpPr>
          <p:cNvPr id="5" name="TextBox 1"/>
          <p:cNvSpPr txBox="1"/>
          <p:nvPr/>
        </p:nvSpPr>
        <p:spPr>
          <a:xfrm>
            <a:off x="152400" y="6471138"/>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Integrated Biological and Behavioral Surveys (IBBS) </a:t>
            </a:r>
          </a:p>
        </p:txBody>
      </p:sp>
      <p:graphicFrame>
        <p:nvGraphicFramePr>
          <p:cNvPr id="6" name="Chart 5">
            <a:extLst>
              <a:ext uri="{FF2B5EF4-FFF2-40B4-BE49-F238E27FC236}">
                <a16:creationId xmlns:a16="http://schemas.microsoft.com/office/drawing/2014/main" id="{E86C64AC-9EE6-4EC4-89A3-00CE9EAEC970}"/>
              </a:ext>
            </a:extLst>
          </p:cNvPr>
          <p:cNvGraphicFramePr>
            <a:graphicFrameLocks/>
          </p:cNvGraphicFramePr>
          <p:nvPr>
            <p:extLst>
              <p:ext uri="{D42A27DB-BD31-4B8C-83A1-F6EECF244321}">
                <p14:modId xmlns:p14="http://schemas.microsoft.com/office/powerpoint/2010/main" val="1018772885"/>
              </p:ext>
            </p:extLst>
          </p:nvPr>
        </p:nvGraphicFramePr>
        <p:xfrm>
          <a:off x="1447800" y="2209800"/>
          <a:ext cx="8839200" cy="426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9033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prevalence trends among PWID in selected cities, 2007 - 2019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21</a:t>
            </a:fld>
            <a:endParaRPr lang="th-TH" dirty="0">
              <a:solidFill>
                <a:prstClr val="black">
                  <a:tint val="75000"/>
                </a:prstClr>
              </a:solidFill>
            </a:endParaRPr>
          </a:p>
        </p:txBody>
      </p:sp>
      <p:sp>
        <p:nvSpPr>
          <p:cNvPr id="5" name="TextBox 1"/>
          <p:cNvSpPr txBox="1"/>
          <p:nvPr/>
        </p:nvSpPr>
        <p:spPr>
          <a:xfrm>
            <a:off x="66502" y="6529633"/>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Integrated Biological and Behavioral Surveys (IBBS) </a:t>
            </a:r>
          </a:p>
        </p:txBody>
      </p:sp>
      <p:graphicFrame>
        <p:nvGraphicFramePr>
          <p:cNvPr id="8" name="Chart 7">
            <a:extLst>
              <a:ext uri="{FF2B5EF4-FFF2-40B4-BE49-F238E27FC236}">
                <a16:creationId xmlns:a16="http://schemas.microsoft.com/office/drawing/2014/main" id="{68EA9E23-3E47-4945-9896-A7025343C596}"/>
              </a:ext>
            </a:extLst>
          </p:cNvPr>
          <p:cNvGraphicFramePr>
            <a:graphicFrameLocks/>
          </p:cNvGraphicFramePr>
          <p:nvPr>
            <p:extLst>
              <p:ext uri="{D42A27DB-BD31-4B8C-83A1-F6EECF244321}">
                <p14:modId xmlns:p14="http://schemas.microsoft.com/office/powerpoint/2010/main" val="1615700158"/>
              </p:ext>
            </p:extLst>
          </p:nvPr>
        </p:nvGraphicFramePr>
        <p:xfrm>
          <a:off x="761962" y="2075611"/>
          <a:ext cx="10668076" cy="428232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62172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75" y="1571612"/>
            <a:ext cx="11813125" cy="504000"/>
          </a:xfrm>
        </p:spPr>
        <p:txBody>
          <a:bodyPr/>
          <a:lstStyle/>
          <a:p>
            <a:r>
              <a:rPr lang="en-US" dirty="0"/>
              <a:t>HIV prevalence among PWID in selected cities, latest available year, 2013 - 2019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22</a:t>
            </a:fld>
            <a:endParaRPr lang="th-TH" dirty="0">
              <a:solidFill>
                <a:prstClr val="black">
                  <a:tint val="75000"/>
                </a:prstClr>
              </a:solidFill>
            </a:endParaRPr>
          </a:p>
        </p:txBody>
      </p:sp>
      <p:sp>
        <p:nvSpPr>
          <p:cNvPr id="5" name="TextBox 1"/>
          <p:cNvSpPr txBox="1"/>
          <p:nvPr/>
        </p:nvSpPr>
        <p:spPr>
          <a:xfrm>
            <a:off x="66502" y="6529633"/>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Integrated Biological and Behavioral Surveys (IBBS) </a:t>
            </a:r>
          </a:p>
        </p:txBody>
      </p:sp>
      <p:graphicFrame>
        <p:nvGraphicFramePr>
          <p:cNvPr id="6" name="Chart 5">
            <a:extLst>
              <a:ext uri="{FF2B5EF4-FFF2-40B4-BE49-F238E27FC236}">
                <a16:creationId xmlns:a16="http://schemas.microsoft.com/office/drawing/2014/main" id="{DD2451B5-562B-4367-A479-1F07A2EC9CC1}"/>
              </a:ext>
            </a:extLst>
          </p:cNvPr>
          <p:cNvGraphicFramePr>
            <a:graphicFrameLocks/>
          </p:cNvGraphicFramePr>
          <p:nvPr>
            <p:extLst>
              <p:ext uri="{D42A27DB-BD31-4B8C-83A1-F6EECF244321}">
                <p14:modId xmlns:p14="http://schemas.microsoft.com/office/powerpoint/2010/main" val="833273404"/>
              </p:ext>
            </p:extLst>
          </p:nvPr>
        </p:nvGraphicFramePr>
        <p:xfrm>
          <a:off x="685800" y="2285999"/>
          <a:ext cx="10744238" cy="42436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68864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67422"/>
            <a:ext cx="9982200" cy="504000"/>
          </a:xfrm>
        </p:spPr>
        <p:txBody>
          <a:bodyPr/>
          <a:lstStyle/>
          <a:p>
            <a:r>
              <a:rPr lang="en-US" dirty="0"/>
              <a:t>HIV prevalence trends among TG in selected cities city, 2007 - 2019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23</a:t>
            </a:fld>
            <a:endParaRPr lang="th-TH" dirty="0">
              <a:solidFill>
                <a:prstClr val="black">
                  <a:tint val="75000"/>
                </a:prstClr>
              </a:solidFill>
            </a:endParaRPr>
          </a:p>
        </p:txBody>
      </p:sp>
      <p:sp>
        <p:nvSpPr>
          <p:cNvPr id="5" name="TextBox 1"/>
          <p:cNvSpPr txBox="1"/>
          <p:nvPr/>
        </p:nvSpPr>
        <p:spPr>
          <a:xfrm>
            <a:off x="0" y="6625205"/>
            <a:ext cx="8305800" cy="23793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Integrated Biological and Behavioral Surveys (IBBS) </a:t>
            </a:r>
          </a:p>
        </p:txBody>
      </p:sp>
      <p:graphicFrame>
        <p:nvGraphicFramePr>
          <p:cNvPr id="11" name="Chart 10">
            <a:extLst>
              <a:ext uri="{FF2B5EF4-FFF2-40B4-BE49-F238E27FC236}">
                <a16:creationId xmlns:a16="http://schemas.microsoft.com/office/drawing/2014/main" id="{33D15A69-3CC1-4E05-BE08-830CC3FCFC76}"/>
              </a:ext>
            </a:extLst>
          </p:cNvPr>
          <p:cNvGraphicFramePr>
            <a:graphicFrameLocks/>
          </p:cNvGraphicFramePr>
          <p:nvPr>
            <p:extLst>
              <p:ext uri="{D42A27DB-BD31-4B8C-83A1-F6EECF244321}">
                <p14:modId xmlns:p14="http://schemas.microsoft.com/office/powerpoint/2010/main" val="1637355602"/>
              </p:ext>
            </p:extLst>
          </p:nvPr>
        </p:nvGraphicFramePr>
        <p:xfrm>
          <a:off x="974916" y="2071422"/>
          <a:ext cx="10242169" cy="44055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4340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67422"/>
            <a:ext cx="11506200" cy="504000"/>
          </a:xfrm>
        </p:spPr>
        <p:txBody>
          <a:bodyPr/>
          <a:lstStyle/>
          <a:p>
            <a:r>
              <a:rPr lang="en-US" dirty="0"/>
              <a:t>HIV prevalence among TG in selected cities, latest available year, 2013 - 2019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24</a:t>
            </a:fld>
            <a:endParaRPr lang="th-TH" dirty="0">
              <a:solidFill>
                <a:prstClr val="black">
                  <a:tint val="75000"/>
                </a:prstClr>
              </a:solidFill>
            </a:endParaRPr>
          </a:p>
        </p:txBody>
      </p:sp>
      <p:sp>
        <p:nvSpPr>
          <p:cNvPr id="5" name="TextBox 1"/>
          <p:cNvSpPr txBox="1"/>
          <p:nvPr/>
        </p:nvSpPr>
        <p:spPr>
          <a:xfrm>
            <a:off x="0" y="6625205"/>
            <a:ext cx="8305800" cy="23793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Integrated Biological and Behavioral Surveys (IBBS) </a:t>
            </a:r>
          </a:p>
        </p:txBody>
      </p:sp>
      <p:graphicFrame>
        <p:nvGraphicFramePr>
          <p:cNvPr id="8" name="Chart 7">
            <a:extLst>
              <a:ext uri="{FF2B5EF4-FFF2-40B4-BE49-F238E27FC236}">
                <a16:creationId xmlns:a16="http://schemas.microsoft.com/office/drawing/2014/main" id="{00000000-0008-0000-1A00-000003000000}"/>
              </a:ext>
            </a:extLst>
          </p:cNvPr>
          <p:cNvGraphicFramePr>
            <a:graphicFrameLocks/>
          </p:cNvGraphicFramePr>
          <p:nvPr/>
        </p:nvGraphicFramePr>
        <p:xfrm>
          <a:off x="647700" y="2362200"/>
          <a:ext cx="10896600" cy="37671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29770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Syphilis prevalence among key population groups, 2007 - 2015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25</a:t>
            </a:fld>
            <a:endParaRPr lang="th-TH" dirty="0">
              <a:solidFill>
                <a:prstClr val="black">
                  <a:tint val="75000"/>
                </a:prstClr>
              </a:solidFill>
            </a:endParaRPr>
          </a:p>
        </p:txBody>
      </p:sp>
      <p:sp>
        <p:nvSpPr>
          <p:cNvPr id="5" name="TextBox 1"/>
          <p:cNvSpPr txBox="1"/>
          <p:nvPr/>
        </p:nvSpPr>
        <p:spPr>
          <a:xfrm>
            <a:off x="247023" y="6357939"/>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2"/>
              </a:rPr>
              <a:t>www.aidsdatahub.org</a:t>
            </a:r>
            <a:r>
              <a:rPr lang="en-US" dirty="0">
                <a:solidFill>
                  <a:prstClr val="black"/>
                </a:solidFill>
              </a:rPr>
              <a:t> based on Integrated Biological and Behavioral Surveys (IBBS) </a:t>
            </a:r>
          </a:p>
        </p:txBody>
      </p:sp>
      <p:graphicFrame>
        <p:nvGraphicFramePr>
          <p:cNvPr id="7" name="Chart 6"/>
          <p:cNvGraphicFramePr>
            <a:graphicFrameLocks noGrp="1"/>
          </p:cNvGraphicFramePr>
          <p:nvPr>
            <p:extLst>
              <p:ext uri="{D42A27DB-BD31-4B8C-83A1-F6EECF244321}">
                <p14:modId xmlns:p14="http://schemas.microsoft.com/office/powerpoint/2010/main" val="2580796416"/>
              </p:ext>
            </p:extLst>
          </p:nvPr>
        </p:nvGraphicFramePr>
        <p:xfrm>
          <a:off x="1687033" y="2627306"/>
          <a:ext cx="4343400" cy="32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noGrp="1"/>
          </p:cNvGraphicFramePr>
          <p:nvPr>
            <p:extLst>
              <p:ext uri="{D42A27DB-BD31-4B8C-83A1-F6EECF244321}">
                <p14:modId xmlns:p14="http://schemas.microsoft.com/office/powerpoint/2010/main" val="1818597830"/>
              </p:ext>
            </p:extLst>
          </p:nvPr>
        </p:nvGraphicFramePr>
        <p:xfrm>
          <a:off x="6150934" y="2627306"/>
          <a:ext cx="4343400" cy="324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00113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Syphilis prevalence among MSM by city, 2007 - 2015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26</a:t>
            </a:fld>
            <a:endParaRPr lang="th-TH" dirty="0">
              <a:solidFill>
                <a:prstClr val="black">
                  <a:tint val="75000"/>
                </a:prstClr>
              </a:solidFill>
            </a:endParaRPr>
          </a:p>
        </p:txBody>
      </p:sp>
      <p:sp>
        <p:nvSpPr>
          <p:cNvPr id="5" name="TextBox 1"/>
          <p:cNvSpPr txBox="1"/>
          <p:nvPr/>
        </p:nvSpPr>
        <p:spPr>
          <a:xfrm>
            <a:off x="76200" y="6471138"/>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2"/>
              </a:rPr>
              <a:t>www.aidsdatahub.org</a:t>
            </a:r>
            <a:r>
              <a:rPr lang="en-US" dirty="0">
                <a:solidFill>
                  <a:prstClr val="black"/>
                </a:solidFill>
              </a:rPr>
              <a:t> based on Integrated Biological and Behavioral Surveys (IBBS) </a:t>
            </a:r>
          </a:p>
        </p:txBody>
      </p:sp>
      <p:graphicFrame>
        <p:nvGraphicFramePr>
          <p:cNvPr id="8" name="Chart 7"/>
          <p:cNvGraphicFramePr>
            <a:graphicFrameLocks/>
          </p:cNvGraphicFramePr>
          <p:nvPr>
            <p:extLst>
              <p:ext uri="{D42A27DB-BD31-4B8C-83A1-F6EECF244321}">
                <p14:modId xmlns:p14="http://schemas.microsoft.com/office/powerpoint/2010/main" val="3821576339"/>
              </p:ext>
            </p:extLst>
          </p:nvPr>
        </p:nvGraphicFramePr>
        <p:xfrm>
          <a:off x="1985962" y="2286000"/>
          <a:ext cx="8220076"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6849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Syphilis prevalence among TG by city, 2007 - 2015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27</a:t>
            </a:fld>
            <a:endParaRPr lang="th-TH" dirty="0">
              <a:solidFill>
                <a:prstClr val="black">
                  <a:tint val="75000"/>
                </a:prstClr>
              </a:solidFill>
            </a:endParaRPr>
          </a:p>
        </p:txBody>
      </p:sp>
      <p:sp>
        <p:nvSpPr>
          <p:cNvPr id="5" name="TextBox 1"/>
          <p:cNvSpPr txBox="1"/>
          <p:nvPr/>
        </p:nvSpPr>
        <p:spPr>
          <a:xfrm>
            <a:off x="226475" y="6471138"/>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2"/>
              </a:rPr>
              <a:t>www.aidsdatahub.org</a:t>
            </a:r>
            <a:r>
              <a:rPr lang="en-US" dirty="0">
                <a:solidFill>
                  <a:prstClr val="black"/>
                </a:solidFill>
              </a:rPr>
              <a:t> based on Integrated Biological and Behavioral Surveys (IBBS) </a:t>
            </a:r>
          </a:p>
        </p:txBody>
      </p:sp>
      <p:graphicFrame>
        <p:nvGraphicFramePr>
          <p:cNvPr id="6" name="Chart 5"/>
          <p:cNvGraphicFramePr>
            <a:graphicFrameLocks/>
          </p:cNvGraphicFramePr>
          <p:nvPr>
            <p:extLst>
              <p:ext uri="{D42A27DB-BD31-4B8C-83A1-F6EECF244321}">
                <p14:modId xmlns:p14="http://schemas.microsoft.com/office/powerpoint/2010/main" val="655491134"/>
              </p:ext>
            </p:extLst>
          </p:nvPr>
        </p:nvGraphicFramePr>
        <p:xfrm>
          <a:off x="2024062" y="2286000"/>
          <a:ext cx="8143876" cy="4185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94527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13367"/>
            <a:ext cx="9715528" cy="504000"/>
          </a:xfrm>
        </p:spPr>
        <p:txBody>
          <a:bodyPr/>
          <a:lstStyle/>
          <a:p>
            <a:r>
              <a:rPr lang="en-US" dirty="0"/>
              <a:t>Chlamydia prevalence among key population groups, 2007 - 2015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28</a:t>
            </a:fld>
            <a:endParaRPr lang="th-TH" dirty="0">
              <a:solidFill>
                <a:prstClr val="black">
                  <a:tint val="75000"/>
                </a:prstClr>
              </a:solidFill>
            </a:endParaRPr>
          </a:p>
        </p:txBody>
      </p:sp>
      <p:sp>
        <p:nvSpPr>
          <p:cNvPr id="5" name="TextBox 1"/>
          <p:cNvSpPr txBox="1"/>
          <p:nvPr/>
        </p:nvSpPr>
        <p:spPr>
          <a:xfrm>
            <a:off x="228600" y="6501568"/>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Integrated Biological and Behavioral Surveys (IBBS) </a:t>
            </a:r>
          </a:p>
        </p:txBody>
      </p:sp>
      <p:graphicFrame>
        <p:nvGraphicFramePr>
          <p:cNvPr id="8" name="Chart 7"/>
          <p:cNvGraphicFramePr>
            <a:graphicFrameLocks noGrp="1"/>
          </p:cNvGraphicFramePr>
          <p:nvPr>
            <p:extLst>
              <p:ext uri="{D42A27DB-BD31-4B8C-83A1-F6EECF244321}">
                <p14:modId xmlns:p14="http://schemas.microsoft.com/office/powerpoint/2010/main" val="313289102"/>
              </p:ext>
            </p:extLst>
          </p:nvPr>
        </p:nvGraphicFramePr>
        <p:xfrm>
          <a:off x="1676400" y="2438400"/>
          <a:ext cx="4343400" cy="35661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noGrp="1"/>
          </p:cNvGraphicFramePr>
          <p:nvPr>
            <p:extLst>
              <p:ext uri="{D42A27DB-BD31-4B8C-83A1-F6EECF244321}">
                <p14:modId xmlns:p14="http://schemas.microsoft.com/office/powerpoint/2010/main" val="4052241800"/>
              </p:ext>
            </p:extLst>
          </p:nvPr>
        </p:nvGraphicFramePr>
        <p:xfrm>
          <a:off x="6172200" y="2438400"/>
          <a:ext cx="4343400" cy="35661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39207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9192112" cy="504000"/>
          </a:xfrm>
        </p:spPr>
        <p:txBody>
          <a:bodyPr/>
          <a:lstStyle/>
          <a:p>
            <a:r>
              <a:rPr lang="en-US" dirty="0"/>
              <a:t>Chlamydia prevalence among direct FSW by city, 2007 - 2015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29</a:t>
            </a:fld>
            <a:endParaRPr lang="th-TH" dirty="0">
              <a:solidFill>
                <a:prstClr val="black">
                  <a:tint val="75000"/>
                </a:prstClr>
              </a:solidFill>
            </a:endParaRPr>
          </a:p>
        </p:txBody>
      </p:sp>
      <p:sp>
        <p:nvSpPr>
          <p:cNvPr id="5" name="TextBox 1"/>
          <p:cNvSpPr txBox="1"/>
          <p:nvPr/>
        </p:nvSpPr>
        <p:spPr>
          <a:xfrm>
            <a:off x="0" y="6486549"/>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2"/>
              </a:rPr>
              <a:t>www.aidsdatahub.org</a:t>
            </a:r>
            <a:r>
              <a:rPr lang="en-US" dirty="0">
                <a:solidFill>
                  <a:prstClr val="black"/>
                </a:solidFill>
              </a:rPr>
              <a:t> based on Integrated Biological and Behavioral Surveys (IBBS) </a:t>
            </a:r>
          </a:p>
        </p:txBody>
      </p:sp>
      <p:graphicFrame>
        <p:nvGraphicFramePr>
          <p:cNvPr id="6" name="Chart 5"/>
          <p:cNvGraphicFramePr>
            <a:graphicFrameLocks noGrp="1"/>
          </p:cNvGraphicFramePr>
          <p:nvPr>
            <p:extLst>
              <p:ext uri="{D42A27DB-BD31-4B8C-83A1-F6EECF244321}">
                <p14:modId xmlns:p14="http://schemas.microsoft.com/office/powerpoint/2010/main" val="3479867543"/>
              </p:ext>
            </p:extLst>
          </p:nvPr>
        </p:nvGraphicFramePr>
        <p:xfrm>
          <a:off x="1890712" y="2438400"/>
          <a:ext cx="8320088" cy="396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4938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3"/>
          <p:cNvSpPr>
            <a:spLocks noGrp="1"/>
          </p:cNvSpPr>
          <p:nvPr>
            <p:ph type="title"/>
          </p:nvPr>
        </p:nvSpPr>
        <p:spPr bwMode="auto">
          <a:xfrm>
            <a:off x="228600" y="1524000"/>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t>BASIC SOCIO-DEMOGRAPHIC INDICATORS</a:t>
            </a:r>
            <a:endParaRPr lang="th-TH" dirty="0"/>
          </a:p>
        </p:txBody>
      </p:sp>
      <p:graphicFrame>
        <p:nvGraphicFramePr>
          <p:cNvPr id="4" name="Group 2"/>
          <p:cNvGraphicFramePr>
            <a:graphicFrameLocks noGrp="1"/>
          </p:cNvGraphicFramePr>
          <p:nvPr>
            <p:extLst>
              <p:ext uri="{D42A27DB-BD31-4B8C-83A1-F6EECF244321}">
                <p14:modId xmlns:p14="http://schemas.microsoft.com/office/powerpoint/2010/main" val="1178396900"/>
              </p:ext>
            </p:extLst>
          </p:nvPr>
        </p:nvGraphicFramePr>
        <p:xfrm>
          <a:off x="1847528" y="1988842"/>
          <a:ext cx="8352928" cy="4060153"/>
        </p:xfrm>
        <a:graphic>
          <a:graphicData uri="http://schemas.openxmlformats.org/drawingml/2006/table">
            <a:tbl>
              <a:tblPr/>
              <a:tblGrid>
                <a:gridCol w="6622098">
                  <a:extLst>
                    <a:ext uri="{9D8B030D-6E8A-4147-A177-3AD203B41FA5}">
                      <a16:colId xmlns:a16="http://schemas.microsoft.com/office/drawing/2014/main" val="20000"/>
                    </a:ext>
                  </a:extLst>
                </a:gridCol>
                <a:gridCol w="1730830">
                  <a:extLst>
                    <a:ext uri="{9D8B030D-6E8A-4147-A177-3AD203B41FA5}">
                      <a16:colId xmlns:a16="http://schemas.microsoft.com/office/drawing/2014/main" val="20001"/>
                    </a:ext>
                  </a:extLst>
                </a:gridCol>
              </a:tblGrid>
              <a:tr h="2993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population (in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257,564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2993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Population aged 15-49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140,116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00757">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kern="1200" cap="none" normalizeH="0" baseline="0" dirty="0">
                          <a:ln>
                            <a:noFill/>
                          </a:ln>
                          <a:solidFill>
                            <a:schemeClr val="tx1"/>
                          </a:solidFill>
                          <a:effectLst/>
                          <a:latin typeface="Arial" charset="0"/>
                          <a:ea typeface="+mn-ea"/>
                          <a:cs typeface="Arial" charset="0"/>
                        </a:rPr>
                        <a:t>Maternal mortality ratio (per 100 000 live births)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126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2993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Percentage of population in urban areas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54 (2015) </a:t>
                      </a:r>
                      <a:r>
                        <a:rPr lang="en-GB" sz="1400" b="1" i="0" u="none" strike="noStrike" kern="1200" baseline="30000" dirty="0">
                          <a:solidFill>
                            <a:schemeClr val="tx1"/>
                          </a:solidFill>
                          <a:effectLst/>
                          <a:latin typeface="Arial" pitchFamily="34" charset="0"/>
                          <a:ea typeface="+mn-ea"/>
                          <a:cs typeface="Arial" pitchFamily="34" charset="0"/>
                        </a:rPr>
                        <a:t>2 </a:t>
                      </a: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00757">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Antenatal care coverage -  At least one visit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95.4 (2013) </a:t>
                      </a:r>
                      <a:r>
                        <a:rPr lang="en-GB" sz="1400" b="1" i="0" u="none" strike="noStrike" kern="1200" baseline="30000" dirty="0">
                          <a:solidFill>
                            <a:schemeClr val="tx1"/>
                          </a:solidFill>
                          <a:effectLst/>
                          <a:latin typeface="Arial" pitchFamily="34" charset="0"/>
                          <a:ea typeface="+mn-ea"/>
                          <a:cs typeface="Arial" pitchFamily="34" charset="0"/>
                        </a:rPr>
                        <a:t>7</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300757">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Crude birth rate (births per 1,000 population)</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20 (2014) </a:t>
                      </a:r>
                      <a:r>
                        <a:rPr lang="en-GB" sz="1400" b="1" i="0" u="none" strike="noStrike" kern="1200" baseline="30000" dirty="0">
                          <a:solidFill>
                            <a:schemeClr val="tx1"/>
                          </a:solidFill>
                          <a:effectLst/>
                          <a:latin typeface="Arial" pitchFamily="34" charset="0"/>
                          <a:ea typeface="+mn-ea"/>
                          <a:cs typeface="Arial" pitchFamily="34" charset="0"/>
                        </a:rPr>
                        <a:t>2 </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993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27 (2015)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2993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Human development index (HDI) - Rank/Value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110/0.684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00757">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 - Male/Female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67/71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2993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Adult literacy rate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GB" sz="1400" b="1" i="0" u="none" strike="noStrike" dirty="0">
                          <a:solidFill>
                            <a:schemeClr val="tx1"/>
                          </a:solidFill>
                          <a:effectLst/>
                          <a:latin typeface="Arial" pitchFamily="34" charset="0"/>
                          <a:cs typeface="Arial" pitchFamily="34" charset="0"/>
                        </a:rPr>
                        <a:t>93 (2011)</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3476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enrolled at primary level in public and </a:t>
                      </a:r>
                    </a:p>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private school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1.00 (2013)</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2993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current international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11,035 (2015) </a:t>
                      </a:r>
                      <a:r>
                        <a:rPr lang="en-GB" sz="1400" b="1" i="0" u="none" strike="noStrike" baseline="30000" dirty="0">
                          <a:solidFill>
                            <a:schemeClr val="tx1"/>
                          </a:solidFill>
                          <a:effectLst/>
                          <a:latin typeface="Arial" pitchFamily="34" charset="0"/>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993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expenditure on health (PPP int.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299 (2014)</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bl>
          </a:graphicData>
        </a:graphic>
      </p:graphicFrame>
      <p:sp>
        <p:nvSpPr>
          <p:cNvPr id="5" name="Rectangle 4"/>
          <p:cNvSpPr/>
          <p:nvPr/>
        </p:nvSpPr>
        <p:spPr>
          <a:xfrm>
            <a:off x="0" y="6066119"/>
            <a:ext cx="12192000" cy="707886"/>
          </a:xfrm>
          <a:prstGeom prst="rect">
            <a:avLst/>
          </a:prstGeom>
        </p:spPr>
        <p:txBody>
          <a:bodyPr wrap="square">
            <a:spAutoFit/>
          </a:bodyPr>
          <a:lstStyle/>
          <a:p>
            <a:pPr fontAlgn="base">
              <a:spcBef>
                <a:spcPct val="0"/>
              </a:spcBef>
              <a:spcAft>
                <a:spcPct val="0"/>
              </a:spcAft>
            </a:pPr>
            <a:r>
              <a:rPr lang="en-US" sz="800" dirty="0">
                <a:solidFill>
                  <a:prstClr val="black"/>
                </a:solidFill>
                <a:ea typeface="ＭＳ Ｐゴシック" charset="0"/>
                <a:cs typeface="Cordia New" charset="0"/>
              </a:rPr>
              <a:t>Sources: Prepared by www.aidsdatahub.org based on 1. UN Population Division. (2015). World Population Prospects: The 2015 Revision - Extended Dataset; 2.  World Bank. World Data Bank: World Development Indicators &amp; Global Development Finance. Retrieved July 2016, from http://data.worldbank.org/; 3. WHO. Global Health Observatory Indicator Views: Per Capita Total Expenditure on Health (PPP int. $) (Health Systems), Retrieved July 2016, from http://apps.who.int/gho/data/node.imr.WHS7_105?lang=en; 4. </a:t>
            </a:r>
            <a:r>
              <a:rPr lang="en-US" sz="800" dirty="0" err="1">
                <a:solidFill>
                  <a:prstClr val="black"/>
                </a:solidFill>
              </a:rPr>
              <a:t>Palanivel</a:t>
            </a:r>
            <a:r>
              <a:rPr lang="en-US" sz="800" dirty="0">
                <a:solidFill>
                  <a:prstClr val="black"/>
                </a:solidFill>
              </a:rPr>
              <a:t>, T., </a:t>
            </a:r>
            <a:r>
              <a:rPr lang="en-US" sz="800" dirty="0" err="1">
                <a:solidFill>
                  <a:prstClr val="black"/>
                </a:solidFill>
              </a:rPr>
              <a:t>Mirza</a:t>
            </a:r>
            <a:r>
              <a:rPr lang="en-US" sz="800" dirty="0">
                <a:solidFill>
                  <a:prstClr val="black"/>
                </a:solidFill>
              </a:rPr>
              <a:t>, T., </a:t>
            </a:r>
            <a:r>
              <a:rPr lang="en-US" sz="800" dirty="0" err="1">
                <a:solidFill>
                  <a:prstClr val="black"/>
                </a:solidFill>
              </a:rPr>
              <a:t>Tiwari</a:t>
            </a:r>
            <a:r>
              <a:rPr lang="en-US" sz="800" dirty="0">
                <a:solidFill>
                  <a:prstClr val="black"/>
                </a:solidFill>
              </a:rPr>
              <a:t>, B. N., </a:t>
            </a:r>
            <a:r>
              <a:rPr lang="en-US" sz="800" dirty="0" err="1">
                <a:solidFill>
                  <a:prstClr val="black"/>
                </a:solidFill>
              </a:rPr>
              <a:t>Standley</a:t>
            </a:r>
            <a:r>
              <a:rPr lang="en-US" sz="800" dirty="0">
                <a:solidFill>
                  <a:prstClr val="black"/>
                </a:solidFill>
              </a:rPr>
              <a:t>, S., &amp; Nigam, A. (2016). Asia-Pacific Human Development Report - Shaping the Future: How Changing Demographics Can Power Human Development; 5. WHO. (2016). World Health Statistics 2016: Monitoring health for the SDGs; 6. World Bank Group. (2016). World Development Indicators 2016 and 7. UNSD. Millennium Development Goals Database -  Antenatal Care Coverage  Retrieved May 2016, from http://data.un.org/Data.aspx?q=Antenatal+care+coverage&amp;d=MDG&amp;f=seriesRowID%3a762.</a:t>
            </a:r>
          </a:p>
        </p:txBody>
      </p:sp>
    </p:spTree>
    <p:extLst>
      <p:ext uri="{BB962C8B-B14F-4D97-AF65-F5344CB8AC3E}">
        <p14:creationId xmlns:p14="http://schemas.microsoft.com/office/powerpoint/2010/main" val="731524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Chlamydia prevalence among TG by city, 2007 - 2015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30</a:t>
            </a:fld>
            <a:endParaRPr lang="th-TH" dirty="0">
              <a:solidFill>
                <a:prstClr val="black">
                  <a:tint val="75000"/>
                </a:prstClr>
              </a:solidFill>
            </a:endParaRPr>
          </a:p>
        </p:txBody>
      </p:sp>
      <p:sp>
        <p:nvSpPr>
          <p:cNvPr id="5" name="TextBox 1"/>
          <p:cNvSpPr txBox="1"/>
          <p:nvPr/>
        </p:nvSpPr>
        <p:spPr>
          <a:xfrm>
            <a:off x="259866" y="6503685"/>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2"/>
              </a:rPr>
              <a:t>www.aidsdatahub.org</a:t>
            </a:r>
            <a:r>
              <a:rPr lang="en-US" dirty="0">
                <a:solidFill>
                  <a:prstClr val="black"/>
                </a:solidFill>
              </a:rPr>
              <a:t> based on Integrated Biological and Behavioral Surveys (IBBS) </a:t>
            </a:r>
          </a:p>
        </p:txBody>
      </p:sp>
      <p:graphicFrame>
        <p:nvGraphicFramePr>
          <p:cNvPr id="6" name="Chart 5"/>
          <p:cNvGraphicFramePr>
            <a:graphicFrameLocks/>
          </p:cNvGraphicFramePr>
          <p:nvPr>
            <p:extLst>
              <p:ext uri="{D42A27DB-BD31-4B8C-83A1-F6EECF244321}">
                <p14:modId xmlns:p14="http://schemas.microsoft.com/office/powerpoint/2010/main" val="760628219"/>
              </p:ext>
            </p:extLst>
          </p:nvPr>
        </p:nvGraphicFramePr>
        <p:xfrm>
          <a:off x="1905000" y="2133600"/>
          <a:ext cx="83820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8874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13367"/>
            <a:ext cx="9878561" cy="504000"/>
          </a:xfrm>
        </p:spPr>
        <p:txBody>
          <a:bodyPr/>
          <a:lstStyle/>
          <a:p>
            <a:r>
              <a:rPr lang="en-US" dirty="0"/>
              <a:t>Gonorrhea prevalence among key population groups, 2007 - 2015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31</a:t>
            </a:fld>
            <a:endParaRPr lang="th-TH" dirty="0">
              <a:solidFill>
                <a:prstClr val="black">
                  <a:tint val="75000"/>
                </a:prstClr>
              </a:solidFill>
            </a:endParaRPr>
          </a:p>
        </p:txBody>
      </p:sp>
      <p:sp>
        <p:nvSpPr>
          <p:cNvPr id="5" name="TextBox 1"/>
          <p:cNvSpPr txBox="1"/>
          <p:nvPr/>
        </p:nvSpPr>
        <p:spPr>
          <a:xfrm>
            <a:off x="290245" y="6414926"/>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2"/>
              </a:rPr>
              <a:t>www.aidsdatahub.org</a:t>
            </a:r>
            <a:r>
              <a:rPr lang="en-US" dirty="0">
                <a:solidFill>
                  <a:prstClr val="black"/>
                </a:solidFill>
              </a:rPr>
              <a:t> based on Integrated Biological and Behavioral Surveys (IBBS) </a:t>
            </a:r>
          </a:p>
        </p:txBody>
      </p:sp>
      <p:graphicFrame>
        <p:nvGraphicFramePr>
          <p:cNvPr id="7" name="Chart 6"/>
          <p:cNvGraphicFramePr>
            <a:graphicFrameLocks noGrp="1"/>
          </p:cNvGraphicFramePr>
          <p:nvPr>
            <p:extLst>
              <p:ext uri="{D42A27DB-BD31-4B8C-83A1-F6EECF244321}">
                <p14:modId xmlns:p14="http://schemas.microsoft.com/office/powerpoint/2010/main" val="286166686"/>
              </p:ext>
            </p:extLst>
          </p:nvPr>
        </p:nvGraphicFramePr>
        <p:xfrm>
          <a:off x="1828800" y="2438400"/>
          <a:ext cx="4343400" cy="35661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noGrp="1"/>
          </p:cNvGraphicFramePr>
          <p:nvPr>
            <p:extLst>
              <p:ext uri="{D42A27DB-BD31-4B8C-83A1-F6EECF244321}">
                <p14:modId xmlns:p14="http://schemas.microsoft.com/office/powerpoint/2010/main" val="4280531621"/>
              </p:ext>
            </p:extLst>
          </p:nvPr>
        </p:nvGraphicFramePr>
        <p:xfrm>
          <a:off x="6172200" y="2438400"/>
          <a:ext cx="4343400" cy="35661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52000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97181"/>
            <a:ext cx="11201400" cy="504000"/>
          </a:xfrm>
        </p:spPr>
        <p:txBody>
          <a:bodyPr/>
          <a:lstStyle/>
          <a:p>
            <a:r>
              <a:rPr lang="en-US" dirty="0"/>
              <a:t>Gonorrhea prevalence among direct FSW by city, 2007 - 2015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32</a:t>
            </a:fld>
            <a:endParaRPr lang="th-TH" dirty="0">
              <a:solidFill>
                <a:prstClr val="black">
                  <a:tint val="75000"/>
                </a:prstClr>
              </a:solidFill>
            </a:endParaRPr>
          </a:p>
        </p:txBody>
      </p:sp>
      <p:sp>
        <p:nvSpPr>
          <p:cNvPr id="5" name="TextBox 1"/>
          <p:cNvSpPr txBox="1"/>
          <p:nvPr/>
        </p:nvSpPr>
        <p:spPr>
          <a:xfrm>
            <a:off x="0" y="6501803"/>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2"/>
              </a:rPr>
              <a:t>www.aidsdatahub.org</a:t>
            </a:r>
            <a:r>
              <a:rPr lang="en-US" dirty="0">
                <a:solidFill>
                  <a:prstClr val="black"/>
                </a:solidFill>
              </a:rPr>
              <a:t> based on Integrated Biological and Behavioral Surveys (IBBS) </a:t>
            </a:r>
          </a:p>
        </p:txBody>
      </p:sp>
      <p:graphicFrame>
        <p:nvGraphicFramePr>
          <p:cNvPr id="8" name="Chart 7"/>
          <p:cNvGraphicFramePr>
            <a:graphicFrameLocks noGrp="1"/>
          </p:cNvGraphicFramePr>
          <p:nvPr>
            <p:extLst>
              <p:ext uri="{D42A27DB-BD31-4B8C-83A1-F6EECF244321}">
                <p14:modId xmlns:p14="http://schemas.microsoft.com/office/powerpoint/2010/main" val="3743486589"/>
              </p:ext>
            </p:extLst>
          </p:nvPr>
        </p:nvGraphicFramePr>
        <p:xfrm>
          <a:off x="1752600" y="2362200"/>
          <a:ext cx="8610600" cy="41089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9230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Gonorrhea prevalence among TG by city, 2007 - 2015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33</a:t>
            </a:fld>
            <a:endParaRPr lang="th-TH" dirty="0">
              <a:solidFill>
                <a:prstClr val="black">
                  <a:tint val="75000"/>
                </a:prstClr>
              </a:solidFill>
            </a:endParaRPr>
          </a:p>
        </p:txBody>
      </p:sp>
      <p:sp>
        <p:nvSpPr>
          <p:cNvPr id="5" name="TextBox 1"/>
          <p:cNvSpPr txBox="1"/>
          <p:nvPr/>
        </p:nvSpPr>
        <p:spPr>
          <a:xfrm>
            <a:off x="4281" y="6458788"/>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2"/>
              </a:rPr>
              <a:t>www.aidsdatahub.org</a:t>
            </a:r>
            <a:r>
              <a:rPr lang="en-US" dirty="0">
                <a:solidFill>
                  <a:prstClr val="black"/>
                </a:solidFill>
              </a:rPr>
              <a:t> based on Integrated Biological and Behavioral Surveys (IBBS) </a:t>
            </a:r>
          </a:p>
        </p:txBody>
      </p:sp>
      <p:graphicFrame>
        <p:nvGraphicFramePr>
          <p:cNvPr id="7" name="Chart 6"/>
          <p:cNvGraphicFramePr>
            <a:graphicFrameLocks/>
          </p:cNvGraphicFramePr>
          <p:nvPr>
            <p:extLst>
              <p:ext uri="{D42A27DB-BD31-4B8C-83A1-F6EECF244321}">
                <p14:modId xmlns:p14="http://schemas.microsoft.com/office/powerpoint/2010/main" val="3437959196"/>
              </p:ext>
            </p:extLst>
          </p:nvPr>
        </p:nvGraphicFramePr>
        <p:xfrm>
          <a:off x="2024062" y="2209800"/>
          <a:ext cx="8143876"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09683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Annual reported number of  HIV infections and AIDS cases, 1987-2013</a:t>
            </a:r>
            <a:br>
              <a:rPr lang="en-GB"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34</a:t>
            </a:fld>
            <a:endParaRPr lang="th-TH" dirty="0">
              <a:solidFill>
                <a:prstClr val="black">
                  <a:tint val="75000"/>
                </a:prstClr>
              </a:solidFill>
            </a:endParaRPr>
          </a:p>
        </p:txBody>
      </p:sp>
      <p:graphicFrame>
        <p:nvGraphicFramePr>
          <p:cNvPr id="5" name="Chart 4"/>
          <p:cNvGraphicFramePr>
            <a:graphicFrameLocks noGrp="1"/>
          </p:cNvGraphicFramePr>
          <p:nvPr>
            <p:extLst>
              <p:ext uri="{D42A27DB-BD31-4B8C-83A1-F6EECF244321}">
                <p14:modId xmlns:p14="http://schemas.microsoft.com/office/powerpoint/2010/main" val="3318411667"/>
              </p:ext>
            </p:extLst>
          </p:nvPr>
        </p:nvGraphicFramePr>
        <p:xfrm>
          <a:off x="1828801" y="2362200"/>
          <a:ext cx="8673523"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1"/>
          <p:cNvSpPr txBox="1"/>
          <p:nvPr/>
        </p:nvSpPr>
        <p:spPr>
          <a:xfrm>
            <a:off x="226475" y="6400800"/>
            <a:ext cx="9755725" cy="457200"/>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Directorate General of Disease Control and Environmental Health, Ministry of Health, Indonesia (Feb 2014). Situation Progress Report of HIV and AIDS in Indonesia in 2013 (</a:t>
            </a:r>
            <a:r>
              <a:rPr lang="en-US" dirty="0" err="1">
                <a:solidFill>
                  <a:prstClr val="black"/>
                </a:solidFill>
              </a:rPr>
              <a:t>Laporan</a:t>
            </a:r>
            <a:r>
              <a:rPr lang="en-US" dirty="0">
                <a:solidFill>
                  <a:prstClr val="black"/>
                </a:solidFill>
              </a:rPr>
              <a:t> </a:t>
            </a:r>
            <a:r>
              <a:rPr lang="en-US" dirty="0" err="1">
                <a:solidFill>
                  <a:prstClr val="black"/>
                </a:solidFill>
              </a:rPr>
              <a:t>Situasi</a:t>
            </a:r>
            <a:r>
              <a:rPr lang="en-US" dirty="0">
                <a:solidFill>
                  <a:prstClr val="black"/>
                </a:solidFill>
              </a:rPr>
              <a:t> </a:t>
            </a:r>
            <a:r>
              <a:rPr lang="en-US" dirty="0" err="1">
                <a:solidFill>
                  <a:prstClr val="black"/>
                </a:solidFill>
              </a:rPr>
              <a:t>Perkembangan</a:t>
            </a:r>
            <a:r>
              <a:rPr lang="en-US" dirty="0">
                <a:solidFill>
                  <a:prstClr val="black"/>
                </a:solidFill>
              </a:rPr>
              <a:t> HIV &amp; AIDS di Indonesia </a:t>
            </a:r>
            <a:r>
              <a:rPr lang="en-US" dirty="0" err="1">
                <a:solidFill>
                  <a:prstClr val="black"/>
                </a:solidFill>
              </a:rPr>
              <a:t>tahun</a:t>
            </a:r>
            <a:r>
              <a:rPr lang="en-US" dirty="0">
                <a:solidFill>
                  <a:prstClr val="black"/>
                </a:solidFill>
              </a:rPr>
              <a:t> 2013, </a:t>
            </a:r>
            <a:r>
              <a:rPr lang="en-US" dirty="0" err="1">
                <a:solidFill>
                  <a:prstClr val="black"/>
                </a:solidFill>
              </a:rPr>
              <a:t>Kementerian</a:t>
            </a:r>
            <a:r>
              <a:rPr lang="en-US" dirty="0">
                <a:solidFill>
                  <a:prstClr val="black"/>
                </a:solidFill>
              </a:rPr>
              <a:t> </a:t>
            </a:r>
            <a:r>
              <a:rPr lang="en-US" dirty="0" err="1">
                <a:solidFill>
                  <a:prstClr val="black"/>
                </a:solidFill>
              </a:rPr>
              <a:t>Kesehatan</a:t>
            </a:r>
            <a:r>
              <a:rPr lang="en-US" dirty="0">
                <a:solidFill>
                  <a:prstClr val="black"/>
                </a:solidFill>
              </a:rPr>
              <a:t> RI 2013)</a:t>
            </a:r>
          </a:p>
        </p:txBody>
      </p:sp>
    </p:spTree>
    <p:extLst>
      <p:ext uri="{BB962C8B-B14F-4D97-AF65-F5344CB8AC3E}">
        <p14:creationId xmlns:p14="http://schemas.microsoft.com/office/powerpoint/2010/main" val="36631312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cs typeface="Arial" pitchFamily="34" charset="0"/>
              </a:rPr>
              <a:t>Annual reported HIV infections by mode of transmission 2010-2013</a:t>
            </a:r>
            <a:br>
              <a:rPr lang="en-US" dirty="0">
                <a:latin typeface="Arial" pitchFamily="34" charset="0"/>
                <a:cs typeface="Arial" pitchFamily="34" charset="0"/>
              </a:rPr>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35</a:t>
            </a:fld>
            <a:endParaRPr lang="th-TH" dirty="0">
              <a:solidFill>
                <a:prstClr val="black">
                  <a:tint val="75000"/>
                </a:prstClr>
              </a:solidFill>
            </a:endParaRPr>
          </a:p>
        </p:txBody>
      </p:sp>
      <p:sp>
        <p:nvSpPr>
          <p:cNvPr id="9" name="TextBox 1"/>
          <p:cNvSpPr txBox="1"/>
          <p:nvPr/>
        </p:nvSpPr>
        <p:spPr>
          <a:xfrm>
            <a:off x="-76200" y="6402572"/>
            <a:ext cx="11277600" cy="457200"/>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2"/>
              </a:rPr>
              <a:t>www.aidsdatahub.org</a:t>
            </a:r>
            <a:r>
              <a:rPr lang="en-US" dirty="0">
                <a:solidFill>
                  <a:prstClr val="black"/>
                </a:solidFill>
              </a:rPr>
              <a:t> based on Directorate General of Disease Control and Environmental Health, Ministry of Health, Indonesia (Feb 2014). Situation Progress Report of HIV and AIDS in Indonesia in 2013 (</a:t>
            </a:r>
            <a:r>
              <a:rPr lang="en-US" dirty="0" err="1">
                <a:solidFill>
                  <a:prstClr val="black"/>
                </a:solidFill>
              </a:rPr>
              <a:t>Laporan</a:t>
            </a:r>
            <a:r>
              <a:rPr lang="en-US" dirty="0">
                <a:solidFill>
                  <a:prstClr val="black"/>
                </a:solidFill>
              </a:rPr>
              <a:t> </a:t>
            </a:r>
            <a:r>
              <a:rPr lang="en-US" dirty="0" err="1">
                <a:solidFill>
                  <a:prstClr val="black"/>
                </a:solidFill>
              </a:rPr>
              <a:t>Situasi</a:t>
            </a:r>
            <a:r>
              <a:rPr lang="en-US" dirty="0">
                <a:solidFill>
                  <a:prstClr val="black"/>
                </a:solidFill>
              </a:rPr>
              <a:t> </a:t>
            </a:r>
            <a:r>
              <a:rPr lang="en-US" dirty="0" err="1">
                <a:solidFill>
                  <a:prstClr val="black"/>
                </a:solidFill>
              </a:rPr>
              <a:t>Perkembangan</a:t>
            </a:r>
            <a:r>
              <a:rPr lang="en-US" dirty="0">
                <a:solidFill>
                  <a:prstClr val="black"/>
                </a:solidFill>
              </a:rPr>
              <a:t> HIV &amp; AIDS di Indonesia </a:t>
            </a:r>
            <a:r>
              <a:rPr lang="en-US" dirty="0" err="1">
                <a:solidFill>
                  <a:prstClr val="black"/>
                </a:solidFill>
              </a:rPr>
              <a:t>tahun</a:t>
            </a:r>
            <a:r>
              <a:rPr lang="en-US" dirty="0">
                <a:solidFill>
                  <a:prstClr val="black"/>
                </a:solidFill>
              </a:rPr>
              <a:t> 2013, </a:t>
            </a:r>
            <a:r>
              <a:rPr lang="en-US" dirty="0" err="1">
                <a:solidFill>
                  <a:prstClr val="black"/>
                </a:solidFill>
              </a:rPr>
              <a:t>Kementerian</a:t>
            </a:r>
            <a:r>
              <a:rPr lang="en-US" dirty="0">
                <a:solidFill>
                  <a:prstClr val="black"/>
                </a:solidFill>
              </a:rPr>
              <a:t> </a:t>
            </a:r>
            <a:r>
              <a:rPr lang="en-US" dirty="0" err="1">
                <a:solidFill>
                  <a:prstClr val="black"/>
                </a:solidFill>
              </a:rPr>
              <a:t>Kesehatan</a:t>
            </a:r>
            <a:r>
              <a:rPr lang="en-US" dirty="0">
                <a:solidFill>
                  <a:prstClr val="black"/>
                </a:solidFill>
              </a:rPr>
              <a:t> RI 2013)</a:t>
            </a:r>
          </a:p>
        </p:txBody>
      </p:sp>
      <p:graphicFrame>
        <p:nvGraphicFramePr>
          <p:cNvPr id="6" name="Chart 5"/>
          <p:cNvGraphicFramePr>
            <a:graphicFrameLocks noGrp="1"/>
          </p:cNvGraphicFramePr>
          <p:nvPr>
            <p:extLst>
              <p:ext uri="{D42A27DB-BD31-4B8C-83A1-F6EECF244321}">
                <p14:modId xmlns:p14="http://schemas.microsoft.com/office/powerpoint/2010/main" val="3135795873"/>
              </p:ext>
            </p:extLst>
          </p:nvPr>
        </p:nvGraphicFramePr>
        <p:xfrm>
          <a:off x="1752600" y="2362200"/>
          <a:ext cx="86868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47197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304800" y="3477802"/>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5400" dirty="0">
                <a:cs typeface="Cordia New" pitchFamily="34" charset="-34"/>
              </a:rPr>
              <a:t>Risk </a:t>
            </a:r>
            <a:r>
              <a:rPr lang="en-US" altLang="zh-CN" sz="5400" dirty="0" err="1">
                <a:cs typeface="Cordia New" pitchFamily="34" charset="-34"/>
              </a:rPr>
              <a:t>behaviours</a:t>
            </a:r>
            <a:br>
              <a:rPr lang="zh-CN" altLang="en-US"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3287205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18447"/>
            <a:ext cx="11811000" cy="504000"/>
          </a:xfrm>
        </p:spPr>
        <p:txBody>
          <a:bodyPr/>
          <a:lstStyle/>
          <a:p>
            <a:r>
              <a:rPr lang="en-GB" dirty="0"/>
              <a:t>Proportion of key populations who reported condom use at last sex, 2004-2019</a:t>
            </a: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37</a:t>
            </a:fld>
            <a:endParaRPr lang="th-TH" dirty="0">
              <a:solidFill>
                <a:prstClr val="black">
                  <a:tint val="75000"/>
                </a:prstClr>
              </a:solidFill>
            </a:endParaRPr>
          </a:p>
        </p:txBody>
      </p:sp>
      <p:sp>
        <p:nvSpPr>
          <p:cNvPr id="4" name="Rectangle 3"/>
          <p:cNvSpPr/>
          <p:nvPr/>
        </p:nvSpPr>
        <p:spPr>
          <a:xfrm>
            <a:off x="228600" y="6519446"/>
            <a:ext cx="11277600" cy="338554"/>
          </a:xfrm>
          <a:prstGeom prst="rect">
            <a:avLst/>
          </a:prstGeom>
        </p:spPr>
        <p:txBody>
          <a:bodyPr wrap="square">
            <a:spAutoFit/>
          </a:body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1. National AIDS Commission Indonesia. (2006). UNGASS Country Progress Report: Indonesia; 2. National AIDS Commission Indonesia. (2010). UNGASS Country Progress Report: Indonesia; and National AIDS Commission Indonesia. (2012). Country Report on the Follow up to the Declaration of Commitment on HIV/AIDS (UNGASS): Reporting Period 2010-2011. and Global AIDS Monitoring</a:t>
            </a:r>
          </a:p>
        </p:txBody>
      </p:sp>
      <p:graphicFrame>
        <p:nvGraphicFramePr>
          <p:cNvPr id="8" name="Chart 7">
            <a:extLst>
              <a:ext uri="{FF2B5EF4-FFF2-40B4-BE49-F238E27FC236}">
                <a16:creationId xmlns:a16="http://schemas.microsoft.com/office/drawing/2014/main" id="{7D6D40C9-A57A-4346-96E8-6C414848D315}"/>
              </a:ext>
            </a:extLst>
          </p:cNvPr>
          <p:cNvGraphicFramePr>
            <a:graphicFrameLocks noGrp="1"/>
          </p:cNvGraphicFramePr>
          <p:nvPr>
            <p:extLst>
              <p:ext uri="{D42A27DB-BD31-4B8C-83A1-F6EECF244321}">
                <p14:modId xmlns:p14="http://schemas.microsoft.com/office/powerpoint/2010/main" val="366774400"/>
              </p:ext>
            </p:extLst>
          </p:nvPr>
        </p:nvGraphicFramePr>
        <p:xfrm>
          <a:off x="1943100" y="1770447"/>
          <a:ext cx="8305800" cy="43465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76913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18447"/>
            <a:ext cx="11811000" cy="504000"/>
          </a:xfrm>
        </p:spPr>
        <p:txBody>
          <a:bodyPr/>
          <a:lstStyle/>
          <a:p>
            <a:r>
              <a:rPr lang="en-GB" dirty="0"/>
              <a:t>Proportion of key populations who reported condom use at last sex, selected cities, 2018-2019</a:t>
            </a: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38</a:t>
            </a:fld>
            <a:endParaRPr lang="th-TH" dirty="0">
              <a:solidFill>
                <a:prstClr val="black">
                  <a:tint val="75000"/>
                </a:prstClr>
              </a:solidFill>
            </a:endParaRPr>
          </a:p>
        </p:txBody>
      </p:sp>
      <p:sp>
        <p:nvSpPr>
          <p:cNvPr id="4" name="Rectangle 3"/>
          <p:cNvSpPr/>
          <p:nvPr/>
        </p:nvSpPr>
        <p:spPr>
          <a:xfrm>
            <a:off x="228600" y="6615342"/>
            <a:ext cx="11277600" cy="215444"/>
          </a:xfrm>
          <a:prstGeom prst="rect">
            <a:avLst/>
          </a:prstGeom>
        </p:spPr>
        <p:txBody>
          <a:bodyPr wrap="square">
            <a:spAutoFit/>
          </a:body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Integrated Biological and Behavioral Surveys and Global AIDS Monitoring</a:t>
            </a:r>
          </a:p>
        </p:txBody>
      </p:sp>
      <p:graphicFrame>
        <p:nvGraphicFramePr>
          <p:cNvPr id="6" name="Chart 5">
            <a:extLst>
              <a:ext uri="{FF2B5EF4-FFF2-40B4-BE49-F238E27FC236}">
                <a16:creationId xmlns:a16="http://schemas.microsoft.com/office/drawing/2014/main" id="{1CD8F189-EBCA-42F2-9590-D902B080A1CC}"/>
              </a:ext>
            </a:extLst>
          </p:cNvPr>
          <p:cNvGraphicFramePr>
            <a:graphicFrameLocks/>
          </p:cNvGraphicFramePr>
          <p:nvPr>
            <p:extLst>
              <p:ext uri="{D42A27DB-BD31-4B8C-83A1-F6EECF244321}">
                <p14:modId xmlns:p14="http://schemas.microsoft.com/office/powerpoint/2010/main" val="2941925626"/>
              </p:ext>
            </p:extLst>
          </p:nvPr>
        </p:nvGraphicFramePr>
        <p:xfrm>
          <a:off x="1447800" y="2286000"/>
          <a:ext cx="9296400" cy="4343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036687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18447"/>
            <a:ext cx="11811000" cy="504000"/>
          </a:xfrm>
        </p:spPr>
        <p:txBody>
          <a:bodyPr/>
          <a:lstStyle/>
          <a:p>
            <a:r>
              <a:rPr lang="en-GB" dirty="0"/>
              <a:t>Proportion of PWID who reported safe injecting practices by city, 2018-2019</a:t>
            </a: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39</a:t>
            </a:fld>
            <a:endParaRPr lang="th-TH" dirty="0">
              <a:solidFill>
                <a:prstClr val="black">
                  <a:tint val="75000"/>
                </a:prstClr>
              </a:solidFill>
            </a:endParaRPr>
          </a:p>
        </p:txBody>
      </p:sp>
      <p:sp>
        <p:nvSpPr>
          <p:cNvPr id="4" name="Rectangle 3"/>
          <p:cNvSpPr/>
          <p:nvPr/>
        </p:nvSpPr>
        <p:spPr>
          <a:xfrm>
            <a:off x="228600" y="6615342"/>
            <a:ext cx="11277600" cy="215444"/>
          </a:xfrm>
          <a:prstGeom prst="rect">
            <a:avLst/>
          </a:prstGeom>
        </p:spPr>
        <p:txBody>
          <a:bodyPr wrap="square">
            <a:spAutoFit/>
          </a:body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Integrated Biological and Behavioral Surveys and Global AIDS Monitoring</a:t>
            </a:r>
          </a:p>
        </p:txBody>
      </p:sp>
      <p:graphicFrame>
        <p:nvGraphicFramePr>
          <p:cNvPr id="7" name="Chart 6">
            <a:extLst>
              <a:ext uri="{FF2B5EF4-FFF2-40B4-BE49-F238E27FC236}">
                <a16:creationId xmlns:a16="http://schemas.microsoft.com/office/drawing/2014/main" id="{99B4BE50-0DAE-4D3F-A7BE-B66C3BF3C1E8}"/>
              </a:ext>
            </a:extLst>
          </p:cNvPr>
          <p:cNvGraphicFramePr>
            <a:graphicFrameLocks/>
          </p:cNvGraphicFramePr>
          <p:nvPr>
            <p:extLst>
              <p:ext uri="{D42A27DB-BD31-4B8C-83A1-F6EECF244321}">
                <p14:modId xmlns:p14="http://schemas.microsoft.com/office/powerpoint/2010/main" val="33577824"/>
              </p:ext>
            </p:extLst>
          </p:nvPr>
        </p:nvGraphicFramePr>
        <p:xfrm>
          <a:off x="1545431" y="2022447"/>
          <a:ext cx="9101139" cy="44641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59285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bwMode="auto">
          <a:xfrm>
            <a:off x="304800" y="3390900"/>
            <a:ext cx="9559925"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epidemiology </a:t>
            </a:r>
            <a:endParaRPr lang="th-TH" dirty="0"/>
          </a:p>
        </p:txBody>
      </p:sp>
    </p:spTree>
    <p:extLst>
      <p:ext uri="{BB962C8B-B14F-4D97-AF65-F5344CB8AC3E}">
        <p14:creationId xmlns:p14="http://schemas.microsoft.com/office/powerpoint/2010/main" val="3481436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18447"/>
            <a:ext cx="11811000" cy="504000"/>
          </a:xfrm>
        </p:spPr>
        <p:txBody>
          <a:bodyPr/>
          <a:lstStyle/>
          <a:p>
            <a:r>
              <a:rPr lang="en-GB" dirty="0"/>
              <a:t>Proportion of young key populations who reported high risk sex </a:t>
            </a:r>
            <a:r>
              <a:rPr lang="en-GB" dirty="0" err="1"/>
              <a:t>behaviors</a:t>
            </a:r>
            <a:r>
              <a:rPr lang="en-GB" dirty="0"/>
              <a:t> and condom use at last sex, Bandung City, 2018-2019</a:t>
            </a: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40</a:t>
            </a:fld>
            <a:endParaRPr lang="th-TH" dirty="0">
              <a:solidFill>
                <a:prstClr val="black">
                  <a:tint val="75000"/>
                </a:prstClr>
              </a:solidFill>
            </a:endParaRPr>
          </a:p>
        </p:txBody>
      </p:sp>
      <p:sp>
        <p:nvSpPr>
          <p:cNvPr id="4" name="Rectangle 3"/>
          <p:cNvSpPr/>
          <p:nvPr/>
        </p:nvSpPr>
        <p:spPr>
          <a:xfrm>
            <a:off x="152400" y="6519446"/>
            <a:ext cx="11277600" cy="338554"/>
          </a:xfrm>
          <a:prstGeom prst="rect">
            <a:avLst/>
          </a:prstGeom>
        </p:spPr>
        <p:txBody>
          <a:bodyPr wrap="square">
            <a:spAutoFit/>
          </a:body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Kementerian Kesehatan Republic Indonesia and UNICEF. (2020). Integrated Biological and Behavioral Survey among adolescent and young people who inject drugs, female sex workers, males who have sex with males, and male to female transgender persons. Bandung, Indonesia 2018-2019</a:t>
            </a:r>
          </a:p>
        </p:txBody>
      </p:sp>
      <p:graphicFrame>
        <p:nvGraphicFramePr>
          <p:cNvPr id="7" name="Chart 6">
            <a:extLst>
              <a:ext uri="{FF2B5EF4-FFF2-40B4-BE49-F238E27FC236}">
                <a16:creationId xmlns:a16="http://schemas.microsoft.com/office/drawing/2014/main" id="{7230246B-3DC5-4E28-B741-68C185458510}"/>
              </a:ext>
            </a:extLst>
          </p:cNvPr>
          <p:cNvGraphicFramePr>
            <a:graphicFrameLocks/>
          </p:cNvGraphicFramePr>
          <p:nvPr>
            <p:extLst>
              <p:ext uri="{D42A27DB-BD31-4B8C-83A1-F6EECF244321}">
                <p14:modId xmlns:p14="http://schemas.microsoft.com/office/powerpoint/2010/main" val="709154657"/>
              </p:ext>
            </p:extLst>
          </p:nvPr>
        </p:nvGraphicFramePr>
        <p:xfrm>
          <a:off x="117231" y="2399284"/>
          <a:ext cx="5760720" cy="37433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BE407664-4837-4A1D-A3D8-10F1739C7629}"/>
              </a:ext>
            </a:extLst>
          </p:cNvPr>
          <p:cNvGraphicFramePr>
            <a:graphicFrameLocks/>
          </p:cNvGraphicFramePr>
          <p:nvPr>
            <p:extLst>
              <p:ext uri="{D42A27DB-BD31-4B8C-83A1-F6EECF244321}">
                <p14:modId xmlns:p14="http://schemas.microsoft.com/office/powerpoint/2010/main" val="857382027"/>
              </p:ext>
            </p:extLst>
          </p:nvPr>
        </p:nvGraphicFramePr>
        <p:xfrm>
          <a:off x="6126480" y="2402459"/>
          <a:ext cx="5760720" cy="3740150"/>
        </p:xfrm>
        <a:graphic>
          <a:graphicData uri="http://schemas.openxmlformats.org/drawingml/2006/chart">
            <c:chart xmlns:c="http://schemas.openxmlformats.org/drawingml/2006/chart" xmlns:r="http://schemas.openxmlformats.org/officeDocument/2006/relationships" r:id="rId5"/>
          </a:graphicData>
        </a:graphic>
      </p:graphicFrame>
      <p:grpSp>
        <p:nvGrpSpPr>
          <p:cNvPr id="9" name="Group 8">
            <a:extLst>
              <a:ext uri="{FF2B5EF4-FFF2-40B4-BE49-F238E27FC236}">
                <a16:creationId xmlns:a16="http://schemas.microsoft.com/office/drawing/2014/main" id="{24D2F242-0EEE-4A77-A7B3-8B8A428C355B}"/>
              </a:ext>
            </a:extLst>
          </p:cNvPr>
          <p:cNvGrpSpPr/>
          <p:nvPr/>
        </p:nvGrpSpPr>
        <p:grpSpPr>
          <a:xfrm>
            <a:off x="5913120" y="2438400"/>
            <a:ext cx="182880" cy="3886200"/>
            <a:chOff x="4236720" y="2438400"/>
            <a:chExt cx="182880" cy="3886200"/>
          </a:xfrm>
        </p:grpSpPr>
        <p:cxnSp>
          <p:nvCxnSpPr>
            <p:cNvPr id="10" name="Straight Connector 9">
              <a:extLst>
                <a:ext uri="{FF2B5EF4-FFF2-40B4-BE49-F238E27FC236}">
                  <a16:creationId xmlns:a16="http://schemas.microsoft.com/office/drawing/2014/main" id="{BB3B69A8-5590-4BA3-A8FA-436F64744584}"/>
                </a:ext>
              </a:extLst>
            </p:cNvPr>
            <p:cNvCxnSpPr/>
            <p:nvPr/>
          </p:nvCxnSpPr>
          <p:spPr>
            <a:xfrm>
              <a:off x="4328160" y="2514600"/>
              <a:ext cx="0" cy="365760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36569078-B2CB-4649-B02D-195AFB6928E4}"/>
                </a:ext>
              </a:extLst>
            </p:cNvPr>
            <p:cNvSpPr/>
            <p:nvPr/>
          </p:nvSpPr>
          <p:spPr>
            <a:xfrm>
              <a:off x="4236720" y="2438400"/>
              <a:ext cx="182880" cy="18288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 name="Oval 11">
              <a:extLst>
                <a:ext uri="{FF2B5EF4-FFF2-40B4-BE49-F238E27FC236}">
                  <a16:creationId xmlns:a16="http://schemas.microsoft.com/office/drawing/2014/main" id="{A37E163F-4651-4524-B7B6-071B5336BCCE}"/>
                </a:ext>
              </a:extLst>
            </p:cNvPr>
            <p:cNvSpPr/>
            <p:nvPr/>
          </p:nvSpPr>
          <p:spPr>
            <a:xfrm>
              <a:off x="4236720" y="6141720"/>
              <a:ext cx="182880" cy="18288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Tree>
    <p:extLst>
      <p:ext uri="{BB962C8B-B14F-4D97-AF65-F5344CB8AC3E}">
        <p14:creationId xmlns:p14="http://schemas.microsoft.com/office/powerpoint/2010/main" val="39430581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18447"/>
            <a:ext cx="11811000" cy="504000"/>
          </a:xfrm>
        </p:spPr>
        <p:txBody>
          <a:bodyPr/>
          <a:lstStyle/>
          <a:p>
            <a:r>
              <a:rPr lang="en-GB" dirty="0"/>
              <a:t>Proportion of young PWID with reported needle sharing </a:t>
            </a:r>
            <a:r>
              <a:rPr lang="en-GB" dirty="0" err="1"/>
              <a:t>behaviors</a:t>
            </a:r>
            <a:r>
              <a:rPr lang="en-GB" dirty="0"/>
              <a:t>, Bandung City, 2018-2019</a:t>
            </a: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41</a:t>
            </a:fld>
            <a:endParaRPr lang="th-TH" dirty="0">
              <a:solidFill>
                <a:prstClr val="black">
                  <a:tint val="75000"/>
                </a:prstClr>
              </a:solidFill>
            </a:endParaRPr>
          </a:p>
        </p:txBody>
      </p:sp>
      <p:sp>
        <p:nvSpPr>
          <p:cNvPr id="4" name="Rectangle 3"/>
          <p:cNvSpPr/>
          <p:nvPr/>
        </p:nvSpPr>
        <p:spPr>
          <a:xfrm>
            <a:off x="152400" y="6519446"/>
            <a:ext cx="11277600" cy="338554"/>
          </a:xfrm>
          <a:prstGeom prst="rect">
            <a:avLst/>
          </a:prstGeom>
        </p:spPr>
        <p:txBody>
          <a:bodyPr wrap="square">
            <a:spAutoFit/>
          </a:body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Kementerian Kesehatan Republic Indonesia and UNICEF. (2020). Integrated Biological and Behavioral Survey among adolescent and young people who inject drugs, female sex workers, males who have sex with males, and male to female transgender persons. Bandung, Indonesia 2018-2019</a:t>
            </a:r>
          </a:p>
        </p:txBody>
      </p:sp>
      <p:graphicFrame>
        <p:nvGraphicFramePr>
          <p:cNvPr id="14" name="Chart 13">
            <a:extLst>
              <a:ext uri="{FF2B5EF4-FFF2-40B4-BE49-F238E27FC236}">
                <a16:creationId xmlns:a16="http://schemas.microsoft.com/office/drawing/2014/main" id="{82D4B4E7-25BA-4E2F-A702-A9E49AA98F5E}"/>
              </a:ext>
            </a:extLst>
          </p:cNvPr>
          <p:cNvGraphicFramePr>
            <a:graphicFrameLocks/>
          </p:cNvGraphicFramePr>
          <p:nvPr>
            <p:extLst>
              <p:ext uri="{D42A27DB-BD31-4B8C-83A1-F6EECF244321}">
                <p14:modId xmlns:p14="http://schemas.microsoft.com/office/powerpoint/2010/main" val="542383478"/>
              </p:ext>
            </p:extLst>
          </p:nvPr>
        </p:nvGraphicFramePr>
        <p:xfrm>
          <a:off x="2357438" y="2377059"/>
          <a:ext cx="7477125" cy="37877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051024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18447"/>
            <a:ext cx="11811000" cy="504000"/>
          </a:xfrm>
        </p:spPr>
        <p:txBody>
          <a:bodyPr/>
          <a:lstStyle/>
          <a:p>
            <a:r>
              <a:rPr lang="en-GB" dirty="0"/>
              <a:t>Number of young PWID who reported sharing needles with other persons, Bandung City, 2018-2019</a:t>
            </a: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42</a:t>
            </a:fld>
            <a:endParaRPr lang="th-TH" dirty="0">
              <a:solidFill>
                <a:prstClr val="black">
                  <a:tint val="75000"/>
                </a:prstClr>
              </a:solidFill>
            </a:endParaRPr>
          </a:p>
        </p:txBody>
      </p:sp>
      <p:sp>
        <p:nvSpPr>
          <p:cNvPr id="4" name="Rectangle 3"/>
          <p:cNvSpPr/>
          <p:nvPr/>
        </p:nvSpPr>
        <p:spPr>
          <a:xfrm>
            <a:off x="152400" y="6519446"/>
            <a:ext cx="11277600" cy="338554"/>
          </a:xfrm>
          <a:prstGeom prst="rect">
            <a:avLst/>
          </a:prstGeom>
        </p:spPr>
        <p:txBody>
          <a:bodyPr wrap="square">
            <a:spAutoFit/>
          </a:body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Kementerian Kesehatan Republic Indonesia and UNICEF. (2020). Integrated Biological and Behavioral Survey among adolescent and young people who inject drugs, female sex workers, males who have sex with males, and male to female transgender persons. Bandung, Indonesia 2018-2019</a:t>
            </a:r>
          </a:p>
        </p:txBody>
      </p:sp>
      <p:graphicFrame>
        <p:nvGraphicFramePr>
          <p:cNvPr id="6" name="Chart 5">
            <a:extLst>
              <a:ext uri="{FF2B5EF4-FFF2-40B4-BE49-F238E27FC236}">
                <a16:creationId xmlns:a16="http://schemas.microsoft.com/office/drawing/2014/main" id="{8D28ECCA-8979-4500-A46C-48211B03261B}"/>
              </a:ext>
            </a:extLst>
          </p:cNvPr>
          <p:cNvGraphicFramePr>
            <a:graphicFrameLocks/>
          </p:cNvGraphicFramePr>
          <p:nvPr>
            <p:extLst>
              <p:ext uri="{D42A27DB-BD31-4B8C-83A1-F6EECF244321}">
                <p14:modId xmlns:p14="http://schemas.microsoft.com/office/powerpoint/2010/main" val="3215301141"/>
              </p:ext>
            </p:extLst>
          </p:nvPr>
        </p:nvGraphicFramePr>
        <p:xfrm>
          <a:off x="2362200" y="2183954"/>
          <a:ext cx="7315200" cy="41739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326486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71612"/>
            <a:ext cx="10210800" cy="504000"/>
          </a:xfrm>
        </p:spPr>
        <p:txBody>
          <a:bodyPr/>
          <a:lstStyle/>
          <a:p>
            <a:r>
              <a:rPr lang="en-US" dirty="0">
                <a:latin typeface="Arial" pitchFamily="34" charset="0"/>
                <a:cs typeface="Arial" pitchFamily="34" charset="0"/>
              </a:rPr>
              <a:t>Proportion of FSW who reported condom use with clients, 2007-2015</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43</a:t>
            </a:fld>
            <a:endParaRPr lang="th-TH" dirty="0">
              <a:solidFill>
                <a:prstClr val="black">
                  <a:tint val="75000"/>
                </a:prstClr>
              </a:solidFill>
            </a:endParaRPr>
          </a:p>
        </p:txBody>
      </p:sp>
      <p:sp>
        <p:nvSpPr>
          <p:cNvPr id="8" name="Rectangle 7"/>
          <p:cNvSpPr/>
          <p:nvPr/>
        </p:nvSpPr>
        <p:spPr>
          <a:xfrm>
            <a:off x="31679" y="6543070"/>
            <a:ext cx="7924800" cy="215444"/>
          </a:xfrm>
          <a:prstGeom prst="rect">
            <a:avLst/>
          </a:prstGeom>
        </p:spPr>
        <p:txBody>
          <a:bodyPr wrap="square">
            <a:spAutoFit/>
          </a:body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a:t>
            </a:r>
            <a:r>
              <a:rPr lang="en-US" sz="800" dirty="0">
                <a:solidFill>
                  <a:prstClr val="black"/>
                </a:solidFill>
              </a:rPr>
              <a:t>Integrated Biological and Behavioral Surveys (IBBS)</a:t>
            </a:r>
            <a:endParaRPr lang="en-US" sz="800" dirty="0"/>
          </a:p>
        </p:txBody>
      </p:sp>
      <p:graphicFrame>
        <p:nvGraphicFramePr>
          <p:cNvPr id="11" name="Chart 10"/>
          <p:cNvGraphicFramePr>
            <a:graphicFrameLocks/>
          </p:cNvGraphicFramePr>
          <p:nvPr>
            <p:extLst>
              <p:ext uri="{D42A27DB-BD31-4B8C-83A1-F6EECF244321}">
                <p14:modId xmlns:p14="http://schemas.microsoft.com/office/powerpoint/2010/main" val="1770129773"/>
              </p:ext>
            </p:extLst>
          </p:nvPr>
        </p:nvGraphicFramePr>
        <p:xfrm>
          <a:off x="6172200" y="2438400"/>
          <a:ext cx="4176000" cy="3657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noGrp="1"/>
          </p:cNvGraphicFramePr>
          <p:nvPr>
            <p:extLst>
              <p:ext uri="{D42A27DB-BD31-4B8C-83A1-F6EECF244321}">
                <p14:modId xmlns:p14="http://schemas.microsoft.com/office/powerpoint/2010/main" val="296941921"/>
              </p:ext>
            </p:extLst>
          </p:nvPr>
        </p:nvGraphicFramePr>
        <p:xfrm>
          <a:off x="1843800" y="2438400"/>
          <a:ext cx="4176000" cy="3657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650188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71612"/>
            <a:ext cx="11277600" cy="504000"/>
          </a:xfrm>
        </p:spPr>
        <p:txBody>
          <a:bodyPr/>
          <a:lstStyle/>
          <a:p>
            <a:r>
              <a:rPr lang="en-US" dirty="0"/>
              <a:t>Proportion of MSM who reported condom use at last sex, and consistent condom use,  2007-2015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a:solidFill>
                  <a:prstClr val="black">
                    <a:tint val="75000"/>
                  </a:prstClr>
                </a:solidFill>
                <a:latin typeface="Arial"/>
                <a:cs typeface="Cordia New" panose="020B0304020202020204" pitchFamily="34" charset="-34"/>
              </a:rPr>
              <a:pPr>
                <a:defRPr/>
              </a:pPr>
              <a:t>44</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152400" y="6471138"/>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pPr>
              <a:defRPr/>
            </a:pPr>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Integrated Biological and Behavioral Surveys (IBBS) </a:t>
            </a:r>
          </a:p>
        </p:txBody>
      </p:sp>
      <p:graphicFrame>
        <p:nvGraphicFramePr>
          <p:cNvPr id="6" name="Chart 5"/>
          <p:cNvGraphicFramePr>
            <a:graphicFrameLocks noGrp="1"/>
          </p:cNvGraphicFramePr>
          <p:nvPr>
            <p:extLst>
              <p:ext uri="{D42A27DB-BD31-4B8C-83A1-F6EECF244321}">
                <p14:modId xmlns:p14="http://schemas.microsoft.com/office/powerpoint/2010/main" val="1785978545"/>
              </p:ext>
            </p:extLst>
          </p:nvPr>
        </p:nvGraphicFramePr>
        <p:xfrm>
          <a:off x="2209800" y="2375785"/>
          <a:ext cx="7772400" cy="39350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49757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71612"/>
            <a:ext cx="11506200" cy="504000"/>
          </a:xfrm>
        </p:spPr>
        <p:txBody>
          <a:bodyPr/>
          <a:lstStyle/>
          <a:p>
            <a:r>
              <a:rPr lang="en-US" dirty="0"/>
              <a:t>Proportion of TG people who reported condom use at last sex, and consistent condom use,  2007-2015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a:solidFill>
                  <a:prstClr val="black">
                    <a:tint val="75000"/>
                  </a:prstClr>
                </a:solidFill>
                <a:latin typeface="Arial"/>
                <a:cs typeface="Cordia New" panose="020B0304020202020204" pitchFamily="34" charset="-34"/>
              </a:rPr>
              <a:pPr>
                <a:defRPr/>
              </a:pPr>
              <a:t>45</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228600" y="6471138"/>
            <a:ext cx="96012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pPr>
              <a:defRPr/>
            </a:pPr>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Integrated Biological and Behavioral Surveys (IBBS) </a:t>
            </a:r>
          </a:p>
        </p:txBody>
      </p:sp>
      <p:graphicFrame>
        <p:nvGraphicFramePr>
          <p:cNvPr id="7" name="Chart 6"/>
          <p:cNvGraphicFramePr>
            <a:graphicFrameLocks noGrp="1"/>
          </p:cNvGraphicFramePr>
          <p:nvPr>
            <p:extLst>
              <p:ext uri="{D42A27DB-BD31-4B8C-83A1-F6EECF244321}">
                <p14:modId xmlns:p14="http://schemas.microsoft.com/office/powerpoint/2010/main" val="1586912808"/>
              </p:ext>
            </p:extLst>
          </p:nvPr>
        </p:nvGraphicFramePr>
        <p:xfrm>
          <a:off x="2209800" y="2450735"/>
          <a:ext cx="7772400" cy="39319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151642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71612"/>
            <a:ext cx="11125200" cy="504000"/>
          </a:xfrm>
        </p:spPr>
        <p:txBody>
          <a:bodyPr/>
          <a:lstStyle/>
          <a:p>
            <a:r>
              <a:rPr lang="en-US" dirty="0"/>
              <a:t>Proportion of PWID who reported condom use at last sex, and consistent condom use,  2007-2015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a:solidFill>
                  <a:prstClr val="black">
                    <a:tint val="75000"/>
                  </a:prstClr>
                </a:solidFill>
                <a:latin typeface="Arial"/>
                <a:cs typeface="Cordia New" panose="020B0304020202020204" pitchFamily="34" charset="-34"/>
              </a:rPr>
              <a:pPr>
                <a:defRPr/>
              </a:pPr>
              <a:t>46</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152400" y="6471138"/>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pPr>
              <a:defRPr/>
            </a:pPr>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Integrated Biological and Behavioral Surveys (IBBS) </a:t>
            </a:r>
          </a:p>
        </p:txBody>
      </p:sp>
      <p:graphicFrame>
        <p:nvGraphicFramePr>
          <p:cNvPr id="6" name="Chart 5"/>
          <p:cNvGraphicFramePr>
            <a:graphicFrameLocks noGrp="1"/>
          </p:cNvGraphicFramePr>
          <p:nvPr>
            <p:extLst>
              <p:ext uri="{D42A27DB-BD31-4B8C-83A1-F6EECF244321}">
                <p14:modId xmlns:p14="http://schemas.microsoft.com/office/powerpoint/2010/main" val="1493249875"/>
              </p:ext>
            </p:extLst>
          </p:nvPr>
        </p:nvGraphicFramePr>
        <p:xfrm>
          <a:off x="2209800" y="2371016"/>
          <a:ext cx="7772400" cy="39319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139376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71612"/>
            <a:ext cx="11430000" cy="504000"/>
          </a:xfrm>
        </p:spPr>
        <p:txBody>
          <a:bodyPr/>
          <a:lstStyle/>
          <a:p>
            <a:r>
              <a:rPr lang="en-US" dirty="0"/>
              <a:t>Proportion of high-risk men who reported condom use at last sex, and consistent condom use,  2011 and 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a:solidFill>
                  <a:prstClr val="black">
                    <a:tint val="75000"/>
                  </a:prstClr>
                </a:solidFill>
                <a:latin typeface="Arial"/>
                <a:cs typeface="Cordia New" panose="020B0304020202020204" pitchFamily="34" charset="-34"/>
              </a:rPr>
              <a:pPr>
                <a:defRPr/>
              </a:pPr>
              <a:t>47</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152400" y="6529633"/>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pPr>
              <a:defRPr/>
            </a:pPr>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Integrated Biological and Behavioral Surveys (IBBS) </a:t>
            </a:r>
          </a:p>
        </p:txBody>
      </p:sp>
      <p:graphicFrame>
        <p:nvGraphicFramePr>
          <p:cNvPr id="7" name="Chart 6"/>
          <p:cNvGraphicFramePr>
            <a:graphicFrameLocks/>
          </p:cNvGraphicFramePr>
          <p:nvPr>
            <p:extLst>
              <p:ext uri="{D42A27DB-BD31-4B8C-83A1-F6EECF244321}">
                <p14:modId xmlns:p14="http://schemas.microsoft.com/office/powerpoint/2010/main" val="1150317102"/>
              </p:ext>
            </p:extLst>
          </p:nvPr>
        </p:nvGraphicFramePr>
        <p:xfrm>
          <a:off x="1813560" y="2414666"/>
          <a:ext cx="8305800" cy="39319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324524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cs typeface="Arial" pitchFamily="34" charset="0"/>
              </a:rPr>
              <a:t>Proportion of key populations who reported condom use during commercial sex, 2013</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48</a:t>
            </a:fld>
            <a:endParaRPr lang="th-TH" dirty="0">
              <a:solidFill>
                <a:prstClr val="black">
                  <a:tint val="75000"/>
                </a:prstClr>
              </a:solidFill>
            </a:endParaRPr>
          </a:p>
        </p:txBody>
      </p:sp>
      <p:sp>
        <p:nvSpPr>
          <p:cNvPr id="8" name="Rectangle 7"/>
          <p:cNvSpPr/>
          <p:nvPr/>
        </p:nvSpPr>
        <p:spPr>
          <a:xfrm>
            <a:off x="226475" y="6477000"/>
            <a:ext cx="9527125" cy="338554"/>
          </a:xfrm>
          <a:prstGeom prst="rect">
            <a:avLst/>
          </a:prstGeom>
        </p:spPr>
        <p:txBody>
          <a:bodyPr wrap="square">
            <a:spAutoFit/>
          </a:body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a:t>
            </a:r>
            <a:r>
              <a:rPr lang="en-US" sz="800" dirty="0">
                <a:solidFill>
                  <a:prstClr val="black"/>
                </a:solidFill>
              </a:rPr>
              <a:t>Ministry of Health Republic of Indonesia, Directorate General of Disease Control and Environmental Health. (2014). Integrated Biological and Behavioral Survey (IBBS) 2013.</a:t>
            </a:r>
            <a:endParaRPr lang="en-US" sz="800" dirty="0"/>
          </a:p>
        </p:txBody>
      </p:sp>
      <p:graphicFrame>
        <p:nvGraphicFramePr>
          <p:cNvPr id="10" name="Chart 9"/>
          <p:cNvGraphicFramePr>
            <a:graphicFrameLocks noGrp="1"/>
          </p:cNvGraphicFramePr>
          <p:nvPr>
            <p:extLst>
              <p:ext uri="{D42A27DB-BD31-4B8C-83A1-F6EECF244321}">
                <p14:modId xmlns:p14="http://schemas.microsoft.com/office/powerpoint/2010/main" val="1479255428"/>
              </p:ext>
            </p:extLst>
          </p:nvPr>
        </p:nvGraphicFramePr>
        <p:xfrm>
          <a:off x="1905001" y="2362201"/>
          <a:ext cx="8086725" cy="37433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87959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Median number of clients per week among female sex workers, 2013</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49</a:t>
            </a:fld>
            <a:endParaRPr lang="th-TH" dirty="0">
              <a:solidFill>
                <a:prstClr val="black">
                  <a:tint val="75000"/>
                </a:prstClr>
              </a:solidFill>
            </a:endParaRPr>
          </a:p>
        </p:txBody>
      </p:sp>
      <p:sp>
        <p:nvSpPr>
          <p:cNvPr id="6" name="Rectangle 5"/>
          <p:cNvSpPr/>
          <p:nvPr/>
        </p:nvSpPr>
        <p:spPr>
          <a:xfrm>
            <a:off x="76200" y="6477000"/>
            <a:ext cx="10591800" cy="215444"/>
          </a:xfrm>
          <a:prstGeom prst="rect">
            <a:avLst/>
          </a:prstGeom>
        </p:spPr>
        <p:txBody>
          <a:bodyPr wrap="square">
            <a:spAutoFit/>
          </a:bodyPr>
          <a:lstStyle/>
          <a:p>
            <a:pPr algn="just"/>
            <a:r>
              <a:rPr lang="en-US" sz="800" dirty="0">
                <a:solidFill>
                  <a:prstClr val="black"/>
                </a:solidFill>
                <a:cs typeface="Arial" pitchFamily="34" charset="0"/>
              </a:rPr>
              <a:t>Source: Prepared by </a:t>
            </a:r>
            <a:r>
              <a:rPr lang="en-US" sz="800" dirty="0">
                <a:solidFill>
                  <a:prstClr val="black"/>
                </a:solidFill>
                <a:cs typeface="Arial" pitchFamily="34" charset="0"/>
                <a:hlinkClick r:id="rId3"/>
              </a:rPr>
              <a:t>www.aidsdatahub.org</a:t>
            </a:r>
            <a:r>
              <a:rPr lang="en-US" sz="800" dirty="0">
                <a:solidFill>
                  <a:prstClr val="black"/>
                </a:solidFill>
                <a:cs typeface="Arial" pitchFamily="34" charset="0"/>
              </a:rPr>
              <a:t> based on  </a:t>
            </a:r>
            <a:r>
              <a:rPr lang="en-US" sz="800" dirty="0">
                <a:solidFill>
                  <a:prstClr val="black"/>
                </a:solidFill>
              </a:rPr>
              <a:t>Ministry of Health Republic of Indonesia, Directorate General of Disease Control and Environmental Health. (2014). Integrated Biological and Behavioral Survey (IBBS) 2013.</a:t>
            </a:r>
            <a:endParaRPr lang="en-US" sz="800" dirty="0"/>
          </a:p>
        </p:txBody>
      </p:sp>
      <p:graphicFrame>
        <p:nvGraphicFramePr>
          <p:cNvPr id="7" name="Chart 6"/>
          <p:cNvGraphicFramePr>
            <a:graphicFrameLocks noGrp="1"/>
          </p:cNvGraphicFramePr>
          <p:nvPr>
            <p:extLst>
              <p:ext uri="{D42A27DB-BD31-4B8C-83A1-F6EECF244321}">
                <p14:modId xmlns:p14="http://schemas.microsoft.com/office/powerpoint/2010/main" val="3792606752"/>
              </p:ext>
            </p:extLst>
          </p:nvPr>
        </p:nvGraphicFramePr>
        <p:xfrm>
          <a:off x="1981200" y="2286000"/>
          <a:ext cx="8077200" cy="41573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36468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GB" sz="2800" dirty="0"/>
              <a:t>Estimated people living with HIV, new HIV infections and AIDS-related deaths, 1990-2021</a:t>
            </a:r>
            <a:endParaRPr lang="en-US" sz="2800" dirty="0"/>
          </a:p>
        </p:txBody>
      </p:sp>
      <p:sp>
        <p:nvSpPr>
          <p:cNvPr id="6" name="Rectangle 5">
            <a:extLst>
              <a:ext uri="{FF2B5EF4-FFF2-40B4-BE49-F238E27FC236}">
                <a16:creationId xmlns:a16="http://schemas.microsoft.com/office/drawing/2014/main" id="{7567C85D-BDF2-4B79-ACFB-88CA28FB1729}"/>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2022</a:t>
            </a:r>
          </a:p>
        </p:txBody>
      </p:sp>
      <p:graphicFrame>
        <p:nvGraphicFramePr>
          <p:cNvPr id="5" name="Chart 4">
            <a:extLst>
              <a:ext uri="{FF2B5EF4-FFF2-40B4-BE49-F238E27FC236}">
                <a16:creationId xmlns:a16="http://schemas.microsoft.com/office/drawing/2014/main" id="{C409DBFB-884C-4333-B3E3-E0B009CAA4F0}"/>
              </a:ext>
            </a:extLst>
          </p:cNvPr>
          <p:cNvGraphicFramePr>
            <a:graphicFrameLocks/>
          </p:cNvGraphicFramePr>
          <p:nvPr>
            <p:extLst>
              <p:ext uri="{D42A27DB-BD31-4B8C-83A1-F6EECF244321}">
                <p14:modId xmlns:p14="http://schemas.microsoft.com/office/powerpoint/2010/main" val="1564534193"/>
              </p:ext>
            </p:extLst>
          </p:nvPr>
        </p:nvGraphicFramePr>
        <p:xfrm>
          <a:off x="571499" y="2324100"/>
          <a:ext cx="10972800" cy="42873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68027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11506200" cy="504000"/>
          </a:xfrm>
        </p:spPr>
        <p:txBody>
          <a:bodyPr/>
          <a:lstStyle/>
          <a:p>
            <a:r>
              <a:rPr lang="en-US" dirty="0"/>
              <a:t>Median number of sex partners in the last week among men who have sex with men and </a:t>
            </a:r>
            <a:r>
              <a:rPr lang="en-US" dirty="0" err="1"/>
              <a:t>Waria</a:t>
            </a:r>
            <a:r>
              <a:rPr lang="en-US" dirty="0"/>
              <a:t>, 2013</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50</a:t>
            </a:fld>
            <a:endParaRPr lang="th-TH" dirty="0">
              <a:solidFill>
                <a:prstClr val="black">
                  <a:tint val="75000"/>
                </a:prstClr>
              </a:solidFill>
            </a:endParaRPr>
          </a:p>
        </p:txBody>
      </p:sp>
      <p:sp>
        <p:nvSpPr>
          <p:cNvPr id="7" name="Rectangle 6"/>
          <p:cNvSpPr/>
          <p:nvPr/>
        </p:nvSpPr>
        <p:spPr>
          <a:xfrm>
            <a:off x="76200" y="6477000"/>
            <a:ext cx="9677400" cy="338554"/>
          </a:xfrm>
          <a:prstGeom prst="rect">
            <a:avLst/>
          </a:prstGeom>
        </p:spPr>
        <p:txBody>
          <a:bodyPr wrap="square">
            <a:spAutoFit/>
          </a:body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a:t>
            </a:r>
            <a:r>
              <a:rPr lang="en-US" sz="800" dirty="0">
                <a:solidFill>
                  <a:prstClr val="black"/>
                </a:solidFill>
              </a:rPr>
              <a:t>Ministry of Health Republic of Indonesia, Directorate General of Disease Control and Environmental Health. (2014). Integrated Biological and Behavioral Survey (IBBS) 2013.</a:t>
            </a:r>
            <a:endParaRPr lang="en-US" sz="800" dirty="0"/>
          </a:p>
        </p:txBody>
      </p:sp>
      <p:graphicFrame>
        <p:nvGraphicFramePr>
          <p:cNvPr id="8" name="Chart 7"/>
          <p:cNvGraphicFramePr>
            <a:graphicFrameLocks noGrp="1"/>
          </p:cNvGraphicFramePr>
          <p:nvPr>
            <p:extLst>
              <p:ext uri="{D42A27DB-BD31-4B8C-83A1-F6EECF244321}">
                <p14:modId xmlns:p14="http://schemas.microsoft.com/office/powerpoint/2010/main" val="112965879"/>
              </p:ext>
            </p:extLst>
          </p:nvPr>
        </p:nvGraphicFramePr>
        <p:xfrm>
          <a:off x="1905000" y="2302835"/>
          <a:ext cx="8305800" cy="4152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6044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71612"/>
            <a:ext cx="11277600" cy="504000"/>
          </a:xfrm>
        </p:spPr>
        <p:txBody>
          <a:bodyPr/>
          <a:lstStyle/>
          <a:p>
            <a:r>
              <a:rPr lang="en-US" dirty="0"/>
              <a:t>Proportion of PWID who reported condom use behaviors with different sex partners, 2013</a:t>
            </a:r>
            <a:br>
              <a:rPr lang="en-GB"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51</a:t>
            </a:fld>
            <a:endParaRPr lang="th-TH" dirty="0">
              <a:solidFill>
                <a:prstClr val="black">
                  <a:tint val="75000"/>
                </a:prstClr>
              </a:solidFill>
            </a:endParaRPr>
          </a:p>
        </p:txBody>
      </p:sp>
      <p:sp>
        <p:nvSpPr>
          <p:cNvPr id="7" name="Rectangle 6"/>
          <p:cNvSpPr/>
          <p:nvPr/>
        </p:nvSpPr>
        <p:spPr>
          <a:xfrm>
            <a:off x="228600" y="6324600"/>
            <a:ext cx="9525990" cy="338554"/>
          </a:xfrm>
          <a:prstGeom prst="rect">
            <a:avLst/>
          </a:prstGeom>
        </p:spPr>
        <p:txBody>
          <a:bodyPr wrap="square">
            <a:spAutoFit/>
          </a:body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a:t>
            </a:r>
            <a:r>
              <a:rPr lang="en-US" sz="800" dirty="0">
                <a:solidFill>
                  <a:prstClr val="black"/>
                </a:solidFill>
              </a:rPr>
              <a:t>Ministry of Health Republic of Indonesia, Directorate General of Disease Control and Environmental Health. (2014). Integrated Biological and Behavioral Survey (IBBS) 2013.</a:t>
            </a:r>
            <a:endParaRPr lang="en-US" sz="800" dirty="0"/>
          </a:p>
        </p:txBody>
      </p:sp>
      <p:graphicFrame>
        <p:nvGraphicFramePr>
          <p:cNvPr id="8" name="Chart 7"/>
          <p:cNvGraphicFramePr>
            <a:graphicFrameLocks/>
          </p:cNvGraphicFramePr>
          <p:nvPr>
            <p:extLst>
              <p:ext uri="{D42A27DB-BD31-4B8C-83A1-F6EECF244321}">
                <p14:modId xmlns:p14="http://schemas.microsoft.com/office/powerpoint/2010/main" val="836776587"/>
              </p:ext>
            </p:extLst>
          </p:nvPr>
        </p:nvGraphicFramePr>
        <p:xfrm>
          <a:off x="2133600" y="2209800"/>
          <a:ext cx="8001000" cy="396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42831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99966"/>
            <a:ext cx="9562478" cy="504000"/>
          </a:xfrm>
        </p:spPr>
        <p:txBody>
          <a:bodyPr/>
          <a:lstStyle/>
          <a:p>
            <a:r>
              <a:rPr lang="en-US" dirty="0"/>
              <a:t>Proportion of PWID who reported sharing needles, 2007-2015</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52</a:t>
            </a:fld>
            <a:endParaRPr lang="th-TH" dirty="0">
              <a:solidFill>
                <a:prstClr val="black">
                  <a:tint val="75000"/>
                </a:prstClr>
              </a:solidFill>
            </a:endParaRPr>
          </a:p>
        </p:txBody>
      </p:sp>
      <p:sp>
        <p:nvSpPr>
          <p:cNvPr id="6" name="TextBox 5"/>
          <p:cNvSpPr txBox="1"/>
          <p:nvPr/>
        </p:nvSpPr>
        <p:spPr>
          <a:xfrm>
            <a:off x="152400" y="6492232"/>
            <a:ext cx="8458200" cy="230832"/>
          </a:xfrm>
          <a:prstGeom prst="rect">
            <a:avLst/>
          </a:prstGeom>
          <a:noFill/>
        </p:spPr>
        <p:txBody>
          <a:bodyPr wrap="square" rtlCol="0">
            <a:spAutoFit/>
          </a:bodyPr>
          <a:lstStyle>
            <a:defPPr>
              <a:defRPr lang="en-US"/>
            </a:defPPr>
            <a:lvl1pPr>
              <a:defRPr sz="800">
                <a:latin typeface="Arial" pitchFamily="34" charset="0"/>
                <a:cs typeface="Arial" pitchFamily="34" charset="0"/>
              </a:defRPr>
            </a:lvl1pPr>
          </a:lstStyle>
          <a:p>
            <a:r>
              <a:rPr lang="en-US" sz="900" dirty="0">
                <a:solidFill>
                  <a:prstClr val="black"/>
                </a:solidFill>
              </a:rPr>
              <a:t>Source: Prepared by </a:t>
            </a:r>
            <a:r>
              <a:rPr lang="en-US" sz="900" dirty="0">
                <a:solidFill>
                  <a:prstClr val="black"/>
                </a:solidFill>
                <a:hlinkClick r:id="rId2"/>
              </a:rPr>
              <a:t>www.aidsdatahub.org</a:t>
            </a:r>
            <a:r>
              <a:rPr lang="en-US" sz="900" dirty="0">
                <a:solidFill>
                  <a:prstClr val="black"/>
                </a:solidFill>
              </a:rPr>
              <a:t> based on Integrated Biological and Behavioral Surveys (IBBS)</a:t>
            </a:r>
          </a:p>
        </p:txBody>
      </p:sp>
      <p:graphicFrame>
        <p:nvGraphicFramePr>
          <p:cNvPr id="7" name="Chart 6"/>
          <p:cNvGraphicFramePr>
            <a:graphicFrameLocks/>
          </p:cNvGraphicFramePr>
          <p:nvPr>
            <p:extLst>
              <p:ext uri="{D42A27DB-BD31-4B8C-83A1-F6EECF244321}">
                <p14:modId xmlns:p14="http://schemas.microsoft.com/office/powerpoint/2010/main" val="104837421"/>
              </p:ext>
            </p:extLst>
          </p:nvPr>
        </p:nvGraphicFramePr>
        <p:xfrm>
          <a:off x="2514600" y="2438400"/>
          <a:ext cx="7162800" cy="3581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63295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and duration of injecting drug use among PWID, 2013</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53</a:t>
            </a:fld>
            <a:endParaRPr lang="th-TH" dirty="0">
              <a:solidFill>
                <a:prstClr val="black">
                  <a:tint val="75000"/>
                </a:prstClr>
              </a:solidFill>
            </a:endParaRPr>
          </a:p>
        </p:txBody>
      </p:sp>
      <p:sp>
        <p:nvSpPr>
          <p:cNvPr id="6" name="Rectangle 5"/>
          <p:cNvSpPr/>
          <p:nvPr/>
        </p:nvSpPr>
        <p:spPr>
          <a:xfrm>
            <a:off x="226475" y="6477000"/>
            <a:ext cx="9527125" cy="338554"/>
          </a:xfrm>
          <a:prstGeom prst="rect">
            <a:avLst/>
          </a:prstGeom>
        </p:spPr>
        <p:txBody>
          <a:bodyPr wrap="square">
            <a:spAutoFit/>
          </a:body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a:t>
            </a:r>
            <a:r>
              <a:rPr lang="en-US" sz="800" dirty="0">
                <a:solidFill>
                  <a:prstClr val="black"/>
                </a:solidFill>
              </a:rPr>
              <a:t>Ministry of Health Republic of Indonesia, Directorate General of Disease Control and Environmental Health. (2014). Integrated Biological and Behavioral Survey (IBBS) 2013.</a:t>
            </a:r>
            <a:endParaRPr lang="en-US" sz="800" dirty="0"/>
          </a:p>
        </p:txBody>
      </p:sp>
      <p:grpSp>
        <p:nvGrpSpPr>
          <p:cNvPr id="11" name="Group 10"/>
          <p:cNvGrpSpPr/>
          <p:nvPr/>
        </p:nvGrpSpPr>
        <p:grpSpPr>
          <a:xfrm>
            <a:off x="1524000" y="2366962"/>
            <a:ext cx="8905876" cy="3957638"/>
            <a:chOff x="-159200" y="0"/>
            <a:chExt cx="9303200" cy="2743200"/>
          </a:xfrm>
        </p:grpSpPr>
        <p:graphicFrame>
          <p:nvGraphicFramePr>
            <p:cNvPr id="12" name="Chart 11"/>
            <p:cNvGraphicFramePr/>
            <p:nvPr>
              <p:extLst>
                <p:ext uri="{D42A27DB-BD31-4B8C-83A1-F6EECF244321}">
                  <p14:modId xmlns:p14="http://schemas.microsoft.com/office/powerpoint/2010/main" val="1057386684"/>
                </p:ext>
              </p:extLst>
            </p:nvPr>
          </p:nvGraphicFramePr>
          <p:xfrm>
            <a:off x="-159200" y="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p:nvPr>
              <p:extLst>
                <p:ext uri="{D42A27DB-BD31-4B8C-83A1-F6EECF244321}">
                  <p14:modId xmlns:p14="http://schemas.microsoft.com/office/powerpoint/2010/main" val="1961522596"/>
                </p:ext>
              </p:extLst>
            </p:nvPr>
          </p:nvGraphicFramePr>
          <p:xfrm>
            <a:off x="4572000" y="0"/>
            <a:ext cx="4572000" cy="2743200"/>
          </p:xfrm>
          <a:graphic>
            <a:graphicData uri="http://schemas.openxmlformats.org/drawingml/2006/chart">
              <c:chart xmlns:c="http://schemas.openxmlformats.org/drawingml/2006/chart" xmlns:r="http://schemas.openxmlformats.org/officeDocument/2006/relationships" r:id="rId5"/>
            </a:graphicData>
          </a:graphic>
        </p:graphicFrame>
      </p:grpSp>
    </p:spTree>
    <p:extLst>
      <p:ext uri="{BB962C8B-B14F-4D97-AF65-F5344CB8AC3E}">
        <p14:creationId xmlns:p14="http://schemas.microsoft.com/office/powerpoint/2010/main" val="1061522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key populations who reported injecting drug use, 2013</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54</a:t>
            </a:fld>
            <a:endParaRPr lang="th-TH" dirty="0">
              <a:solidFill>
                <a:prstClr val="black">
                  <a:tint val="75000"/>
                </a:prstClr>
              </a:solidFill>
            </a:endParaRPr>
          </a:p>
        </p:txBody>
      </p:sp>
      <p:sp>
        <p:nvSpPr>
          <p:cNvPr id="6" name="Rectangle 5"/>
          <p:cNvSpPr/>
          <p:nvPr/>
        </p:nvSpPr>
        <p:spPr>
          <a:xfrm>
            <a:off x="226475" y="6477000"/>
            <a:ext cx="9527125" cy="338554"/>
          </a:xfrm>
          <a:prstGeom prst="rect">
            <a:avLst/>
          </a:prstGeom>
        </p:spPr>
        <p:txBody>
          <a:bodyPr wrap="square">
            <a:spAutoFit/>
          </a:body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a:t>
            </a:r>
            <a:r>
              <a:rPr lang="en-US" sz="800" dirty="0">
                <a:solidFill>
                  <a:prstClr val="black"/>
                </a:solidFill>
              </a:rPr>
              <a:t>Ministry of Health Republic of Indonesia, Directorate General of Disease Control and Environmental Health. (2014). Integrated Biological and Behavioral Survey (IBBS) 2013.</a:t>
            </a:r>
            <a:endParaRPr lang="en-US" sz="800" dirty="0"/>
          </a:p>
        </p:txBody>
      </p:sp>
      <p:graphicFrame>
        <p:nvGraphicFramePr>
          <p:cNvPr id="7" name="Chart 6"/>
          <p:cNvGraphicFramePr>
            <a:graphicFrameLocks noGrp="1"/>
          </p:cNvGraphicFramePr>
          <p:nvPr>
            <p:extLst>
              <p:ext uri="{D42A27DB-BD31-4B8C-83A1-F6EECF244321}">
                <p14:modId xmlns:p14="http://schemas.microsoft.com/office/powerpoint/2010/main" val="3005046540"/>
              </p:ext>
            </p:extLst>
          </p:nvPr>
        </p:nvGraphicFramePr>
        <p:xfrm>
          <a:off x="2057400" y="2362200"/>
          <a:ext cx="7696200" cy="39624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58565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1524000"/>
            <a:ext cx="11201401" cy="504000"/>
          </a:xfrm>
        </p:spPr>
        <p:txBody>
          <a:bodyPr/>
          <a:lstStyle/>
          <a:p>
            <a:r>
              <a:rPr lang="en-US" dirty="0">
                <a:latin typeface="Arial" pitchFamily="34" charset="0"/>
                <a:cs typeface="Arial" pitchFamily="34" charset="0"/>
              </a:rPr>
              <a:t>Proportion of key populations who are currently married and proportion who reported buying sex, 2013</a:t>
            </a:r>
            <a:br>
              <a:rPr lang="en-US" dirty="0">
                <a:latin typeface="Arial" pitchFamily="34" charset="0"/>
                <a:cs typeface="Arial" pitchFamily="34" charset="0"/>
              </a:rPr>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55</a:t>
            </a:fld>
            <a:endParaRPr lang="th-TH" dirty="0">
              <a:solidFill>
                <a:prstClr val="black">
                  <a:tint val="75000"/>
                </a:prstClr>
              </a:solidFill>
            </a:endParaRPr>
          </a:p>
        </p:txBody>
      </p:sp>
      <p:sp>
        <p:nvSpPr>
          <p:cNvPr id="8" name="Rectangle 7"/>
          <p:cNvSpPr/>
          <p:nvPr/>
        </p:nvSpPr>
        <p:spPr>
          <a:xfrm>
            <a:off x="152400" y="6477000"/>
            <a:ext cx="9601200" cy="338554"/>
          </a:xfrm>
          <a:prstGeom prst="rect">
            <a:avLst/>
          </a:prstGeom>
        </p:spPr>
        <p:txBody>
          <a:bodyPr wrap="square">
            <a:spAutoFit/>
          </a:body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a:t>
            </a:r>
            <a:r>
              <a:rPr lang="en-US" sz="800" dirty="0">
                <a:solidFill>
                  <a:prstClr val="black"/>
                </a:solidFill>
              </a:rPr>
              <a:t>Ministry of Health Republic of Indonesia, Directorate General of Disease Control and Environmental Health. (2014). Integrated Biological and Behavioral Survey (IBBS) 2013.</a:t>
            </a:r>
            <a:endParaRPr lang="en-US" sz="800" dirty="0"/>
          </a:p>
        </p:txBody>
      </p:sp>
      <p:graphicFrame>
        <p:nvGraphicFramePr>
          <p:cNvPr id="6" name="Chart 5"/>
          <p:cNvGraphicFramePr>
            <a:graphicFrameLocks noGrp="1"/>
          </p:cNvGraphicFramePr>
          <p:nvPr>
            <p:extLst>
              <p:ext uri="{D42A27DB-BD31-4B8C-83A1-F6EECF244321}">
                <p14:modId xmlns:p14="http://schemas.microsoft.com/office/powerpoint/2010/main" val="2323113510"/>
              </p:ext>
            </p:extLst>
          </p:nvPr>
        </p:nvGraphicFramePr>
        <p:xfrm>
          <a:off x="2175687" y="2362201"/>
          <a:ext cx="7730313" cy="4010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968435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adolescents reporting premarital sex, 2015</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56</a:t>
            </a:fld>
            <a:endParaRPr lang="th-TH" dirty="0">
              <a:solidFill>
                <a:prstClr val="black">
                  <a:tint val="75000"/>
                </a:prstClr>
              </a:solidFill>
            </a:endParaRPr>
          </a:p>
        </p:txBody>
      </p:sp>
      <p:sp>
        <p:nvSpPr>
          <p:cNvPr id="6" name="TextBox 5"/>
          <p:cNvSpPr txBox="1"/>
          <p:nvPr/>
        </p:nvSpPr>
        <p:spPr>
          <a:xfrm>
            <a:off x="226475" y="6488668"/>
            <a:ext cx="9755725" cy="230832"/>
          </a:xfrm>
          <a:prstGeom prst="rect">
            <a:avLst/>
          </a:prstGeom>
          <a:noFill/>
        </p:spPr>
        <p:txBody>
          <a:bodyPr wrap="square" rtlCol="0">
            <a:spAutoFit/>
          </a:bodyPr>
          <a:lstStyle>
            <a:defPPr>
              <a:defRPr lang="en-US"/>
            </a:defPPr>
            <a:lvl1pPr>
              <a:defRPr sz="800">
                <a:latin typeface="Arial" pitchFamily="34" charset="0"/>
                <a:cs typeface="Arial" pitchFamily="34" charset="0"/>
              </a:defRPr>
            </a:lvl1pPr>
          </a:lstStyle>
          <a:p>
            <a:r>
              <a:rPr lang="en-US" sz="900" dirty="0">
                <a:solidFill>
                  <a:prstClr val="black"/>
                </a:solidFill>
              </a:rPr>
              <a:t>Source: Prepared by </a:t>
            </a:r>
            <a:r>
              <a:rPr lang="en-US" sz="900" dirty="0">
                <a:solidFill>
                  <a:prstClr val="black"/>
                </a:solidFill>
                <a:hlinkClick r:id="rId2"/>
              </a:rPr>
              <a:t>www.aidsdatahub.org</a:t>
            </a:r>
            <a:r>
              <a:rPr lang="en-US" sz="900" dirty="0">
                <a:solidFill>
                  <a:prstClr val="black"/>
                </a:solidFill>
              </a:rPr>
              <a:t> based on Ministry of Health Indonesia. Integrated Biological and Behavioral Survey among key populations 2015.(PowerPoint presentation) </a:t>
            </a:r>
          </a:p>
        </p:txBody>
      </p:sp>
      <p:graphicFrame>
        <p:nvGraphicFramePr>
          <p:cNvPr id="8" name="Chart 7"/>
          <p:cNvGraphicFramePr>
            <a:graphicFrameLocks noGrp="1"/>
          </p:cNvGraphicFramePr>
          <p:nvPr>
            <p:extLst>
              <p:ext uri="{D42A27DB-BD31-4B8C-83A1-F6EECF244321}">
                <p14:modId xmlns:p14="http://schemas.microsoft.com/office/powerpoint/2010/main" val="4041083208"/>
              </p:ext>
            </p:extLst>
          </p:nvPr>
        </p:nvGraphicFramePr>
        <p:xfrm>
          <a:off x="1981200" y="2381250"/>
          <a:ext cx="7672388" cy="3790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24975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adolescents reporting condom use at last sex, 2015</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57</a:t>
            </a:fld>
            <a:endParaRPr lang="th-TH" dirty="0">
              <a:solidFill>
                <a:prstClr val="black">
                  <a:tint val="75000"/>
                </a:prstClr>
              </a:solidFill>
            </a:endParaRPr>
          </a:p>
        </p:txBody>
      </p:sp>
      <p:sp>
        <p:nvSpPr>
          <p:cNvPr id="6" name="TextBox 5"/>
          <p:cNvSpPr txBox="1"/>
          <p:nvPr/>
        </p:nvSpPr>
        <p:spPr>
          <a:xfrm>
            <a:off x="381000" y="6488668"/>
            <a:ext cx="9601200" cy="230832"/>
          </a:xfrm>
          <a:prstGeom prst="rect">
            <a:avLst/>
          </a:prstGeom>
          <a:noFill/>
        </p:spPr>
        <p:txBody>
          <a:bodyPr wrap="square" rtlCol="0">
            <a:spAutoFit/>
          </a:bodyPr>
          <a:lstStyle>
            <a:defPPr>
              <a:defRPr lang="en-US"/>
            </a:defPPr>
            <a:lvl1pPr>
              <a:defRPr sz="800">
                <a:latin typeface="Arial" pitchFamily="34" charset="0"/>
                <a:cs typeface="Arial" pitchFamily="34" charset="0"/>
              </a:defRPr>
            </a:lvl1pPr>
          </a:lstStyle>
          <a:p>
            <a:r>
              <a:rPr lang="en-US" sz="900" dirty="0">
                <a:solidFill>
                  <a:prstClr val="black"/>
                </a:solidFill>
              </a:rPr>
              <a:t>Source: Prepared by </a:t>
            </a:r>
            <a:r>
              <a:rPr lang="en-US" sz="900" dirty="0">
                <a:solidFill>
                  <a:prstClr val="black"/>
                </a:solidFill>
                <a:hlinkClick r:id="rId2"/>
              </a:rPr>
              <a:t>www.aidsdatahub.org</a:t>
            </a:r>
            <a:r>
              <a:rPr lang="en-US" sz="900" dirty="0">
                <a:solidFill>
                  <a:prstClr val="black"/>
                </a:solidFill>
              </a:rPr>
              <a:t> based on Ministry of Health Indonesia. Integrated Biological and Behavioral Survey among key populations 2015.(PowerPoint presentation) </a:t>
            </a:r>
          </a:p>
        </p:txBody>
      </p:sp>
      <p:graphicFrame>
        <p:nvGraphicFramePr>
          <p:cNvPr id="9" name="Chart 8"/>
          <p:cNvGraphicFramePr>
            <a:graphicFrameLocks noGrp="1"/>
          </p:cNvGraphicFramePr>
          <p:nvPr>
            <p:extLst>
              <p:ext uri="{D42A27DB-BD31-4B8C-83A1-F6EECF244321}">
                <p14:modId xmlns:p14="http://schemas.microsoft.com/office/powerpoint/2010/main" val="1957702061"/>
              </p:ext>
            </p:extLst>
          </p:nvPr>
        </p:nvGraphicFramePr>
        <p:xfrm>
          <a:off x="2012156" y="2362200"/>
          <a:ext cx="8167688" cy="396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52512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bwMode="auto">
          <a:xfrm>
            <a:off x="457200" y="3390900"/>
            <a:ext cx="9407525"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a:latin typeface="Arial" pitchFamily="34" charset="0"/>
                <a:ea typeface="ＭＳ Ｐゴシック" charset="-128"/>
              </a:rPr>
              <a:t>Vulnerability and</a:t>
            </a:r>
            <a:br>
              <a:rPr lang="en-US" sz="5400">
                <a:latin typeface="Arial" pitchFamily="34" charset="0"/>
                <a:ea typeface="ＭＳ Ｐゴシック" charset="-128"/>
              </a:rPr>
            </a:br>
            <a:r>
              <a:rPr lang="en-US" sz="5400">
                <a:latin typeface="Arial" pitchFamily="34" charset="0"/>
                <a:ea typeface="ＭＳ Ｐゴシック" charset="-128"/>
              </a:rPr>
              <a:t>HIV knowledge</a:t>
            </a:r>
            <a:br>
              <a:rPr lang="th-TH" sz="5400">
                <a:latin typeface="Arial" pitchFamily="34" charset="0"/>
                <a:ea typeface="ＭＳ Ｐゴシック" charset="-128"/>
              </a:rPr>
            </a:br>
            <a:endParaRPr lang="en-US">
              <a:latin typeface="Arial" pitchFamily="34" charset="0"/>
              <a:ea typeface="ＭＳ Ｐゴシック" charset="-128"/>
            </a:endParaRPr>
          </a:p>
        </p:txBody>
      </p:sp>
    </p:spTree>
    <p:extLst>
      <p:ext uri="{BB962C8B-B14F-4D97-AF65-F5344CB8AC3E}">
        <p14:creationId xmlns:p14="http://schemas.microsoft.com/office/powerpoint/2010/main" val="10966445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bwMode="auto">
          <a:xfrm>
            <a:off x="381000" y="1507814"/>
            <a:ext cx="115824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latin typeface="Arial" pitchFamily="34" charset="0"/>
                <a:ea typeface="ＭＳ Ｐゴシック" charset="-128"/>
              </a:rPr>
              <a:t>Proportion of key populations with comprehensive HIV knowledge, 2007 - 2015</a:t>
            </a:r>
          </a:p>
        </p:txBody>
      </p:sp>
      <p:sp>
        <p:nvSpPr>
          <p:cNvPr id="124930"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ea typeface="ＭＳ Ｐゴシック" charset="-128"/>
              </a:defRPr>
            </a:lvl1pPr>
            <a:lvl2pPr marL="742950" indent="-285750" eaLnBrk="0" hangingPunct="0">
              <a:defRPr sz="2800">
                <a:solidFill>
                  <a:schemeClr val="tx1"/>
                </a:solidFill>
                <a:latin typeface="Arial" pitchFamily="34" charset="0"/>
                <a:ea typeface="ＭＳ Ｐゴシック" charset="-128"/>
              </a:defRPr>
            </a:lvl2pPr>
            <a:lvl3pPr marL="1143000" indent="-228600" eaLnBrk="0" hangingPunct="0">
              <a:defRPr sz="2800">
                <a:solidFill>
                  <a:schemeClr val="tx1"/>
                </a:solidFill>
                <a:latin typeface="Arial" pitchFamily="34" charset="0"/>
                <a:ea typeface="ＭＳ Ｐゴシック" charset="-128"/>
              </a:defRPr>
            </a:lvl3pPr>
            <a:lvl4pPr marL="1600200" indent="-228600" eaLnBrk="0" hangingPunct="0">
              <a:defRPr sz="2800">
                <a:solidFill>
                  <a:schemeClr val="tx1"/>
                </a:solidFill>
                <a:latin typeface="Arial" pitchFamily="34" charset="0"/>
                <a:ea typeface="ＭＳ Ｐゴシック" charset="-128"/>
              </a:defRPr>
            </a:lvl4pPr>
            <a:lvl5pPr marL="2057400" indent="-228600" eaLnBrk="0" hangingPunct="0">
              <a:defRPr sz="28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charset="-128"/>
              </a:defRPr>
            </a:lvl9pPr>
          </a:lstStyle>
          <a:p>
            <a:pPr eaLnBrk="1" hangingPunct="1"/>
            <a:fld id="{C998B51D-571A-4F56-992E-DF856B66E003}" type="slidenum">
              <a:rPr lang="th-TH" sz="1200">
                <a:solidFill>
                  <a:srgbClr val="898989"/>
                </a:solidFill>
              </a:rPr>
              <a:pPr eaLnBrk="1" hangingPunct="1"/>
              <a:t>59</a:t>
            </a:fld>
            <a:endParaRPr lang="th-TH" sz="1200">
              <a:solidFill>
                <a:srgbClr val="898989"/>
              </a:solidFill>
            </a:endParaRPr>
          </a:p>
        </p:txBody>
      </p:sp>
      <p:sp>
        <p:nvSpPr>
          <p:cNvPr id="124931" name="Text Box 4"/>
          <p:cNvSpPr txBox="1">
            <a:spLocks noChangeArrowheads="1"/>
          </p:cNvSpPr>
          <p:nvPr/>
        </p:nvSpPr>
        <p:spPr bwMode="auto">
          <a:xfrm>
            <a:off x="228600" y="6531933"/>
            <a:ext cx="86868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fontAlgn="base">
              <a:spcBef>
                <a:spcPct val="0"/>
              </a:spcBef>
              <a:spcAft>
                <a:spcPct val="0"/>
              </a:spcAft>
              <a:defRPr sz="800">
                <a:solidFill>
                  <a:prstClr val="black"/>
                </a:solidFill>
                <a:latin typeface="Arial" pitchFamily="34" charset="0"/>
                <a:ea typeface="ＭＳ Ｐゴシック" charset="-128"/>
              </a:defRPr>
            </a:lvl1pPr>
            <a:lvl2pPr marL="742950" indent="-285750" eaLnBrk="0" hangingPunct="0">
              <a:defRPr sz="2800">
                <a:latin typeface="Arial" pitchFamily="34" charset="0"/>
                <a:ea typeface="ＭＳ Ｐゴシック" charset="-128"/>
              </a:defRPr>
            </a:lvl2pPr>
            <a:lvl3pPr marL="1143000" indent="-228600" eaLnBrk="0" hangingPunct="0">
              <a:defRPr sz="2800">
                <a:latin typeface="Arial" pitchFamily="34" charset="0"/>
                <a:ea typeface="ＭＳ Ｐゴシック" charset="-128"/>
              </a:defRPr>
            </a:lvl3pPr>
            <a:lvl4pPr marL="1600200" indent="-228600" eaLnBrk="0" hangingPunct="0">
              <a:defRPr sz="2800">
                <a:latin typeface="Arial" pitchFamily="34" charset="0"/>
                <a:ea typeface="ＭＳ Ｐゴシック" charset="-128"/>
              </a:defRPr>
            </a:lvl4pPr>
            <a:lvl5pPr marL="2057400" indent="-228600" eaLnBrk="0" hangingPunct="0">
              <a:defRPr sz="2800">
                <a:latin typeface="Arial" pitchFamily="34" charset="0"/>
                <a:ea typeface="ＭＳ Ｐゴシック" charset="-128"/>
              </a:defRPr>
            </a:lvl5pPr>
            <a:lvl6pPr marL="2514600" indent="-228600" eaLnBrk="0" fontAlgn="base" hangingPunct="0">
              <a:spcBef>
                <a:spcPct val="0"/>
              </a:spcBef>
              <a:spcAft>
                <a:spcPct val="0"/>
              </a:spcAft>
              <a:defRPr sz="2800">
                <a:latin typeface="Arial" pitchFamily="34" charset="0"/>
                <a:ea typeface="ＭＳ Ｐゴシック" charset="-128"/>
              </a:defRPr>
            </a:lvl6pPr>
            <a:lvl7pPr marL="2971800" indent="-228600" eaLnBrk="0" fontAlgn="base" hangingPunct="0">
              <a:spcBef>
                <a:spcPct val="0"/>
              </a:spcBef>
              <a:spcAft>
                <a:spcPct val="0"/>
              </a:spcAft>
              <a:defRPr sz="2800">
                <a:latin typeface="Arial" pitchFamily="34" charset="0"/>
                <a:ea typeface="ＭＳ Ｐゴシック" charset="-128"/>
              </a:defRPr>
            </a:lvl7pPr>
            <a:lvl8pPr marL="3429000" indent="-228600" eaLnBrk="0" fontAlgn="base" hangingPunct="0">
              <a:spcBef>
                <a:spcPct val="0"/>
              </a:spcBef>
              <a:spcAft>
                <a:spcPct val="0"/>
              </a:spcAft>
              <a:defRPr sz="2800">
                <a:latin typeface="Arial" pitchFamily="34" charset="0"/>
                <a:ea typeface="ＭＳ Ｐゴシック" charset="-128"/>
              </a:defRPr>
            </a:lvl8pPr>
            <a:lvl9pPr marL="3886200" indent="-228600" eaLnBrk="0" fontAlgn="base" hangingPunct="0">
              <a:spcBef>
                <a:spcPct val="0"/>
              </a:spcBef>
              <a:spcAft>
                <a:spcPct val="0"/>
              </a:spcAft>
              <a:defRPr sz="2800">
                <a:latin typeface="Arial" pitchFamily="34" charset="0"/>
                <a:ea typeface="ＭＳ Ｐゴシック" charset="-128"/>
              </a:defRPr>
            </a:lvl9pPr>
          </a:lstStyle>
          <a:p>
            <a:r>
              <a:rPr lang="en-US" altLang="zh-CN" dirty="0"/>
              <a:t>Source: </a:t>
            </a:r>
            <a:r>
              <a:rPr lang="en-US" dirty="0"/>
              <a:t>Prepared by </a:t>
            </a:r>
            <a:r>
              <a:rPr lang="en-US" dirty="0">
                <a:hlinkClick r:id="rId3"/>
              </a:rPr>
              <a:t>www.aidsdatahub.org</a:t>
            </a:r>
            <a:r>
              <a:rPr lang="en-US" dirty="0"/>
              <a:t>  based on Integrated Biological and Behavioral Surveys (IBBS) </a:t>
            </a:r>
          </a:p>
        </p:txBody>
      </p:sp>
      <p:graphicFrame>
        <p:nvGraphicFramePr>
          <p:cNvPr id="8" name="Chart 7"/>
          <p:cNvGraphicFramePr>
            <a:graphicFrameLocks/>
          </p:cNvGraphicFramePr>
          <p:nvPr>
            <p:extLst>
              <p:ext uri="{D42A27DB-BD31-4B8C-83A1-F6EECF244321}">
                <p14:modId xmlns:p14="http://schemas.microsoft.com/office/powerpoint/2010/main" val="2749189311"/>
              </p:ext>
            </p:extLst>
          </p:nvPr>
        </p:nvGraphicFramePr>
        <p:xfrm>
          <a:off x="6172200" y="2514600"/>
          <a:ext cx="4320000" cy="3657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noGrp="1"/>
          </p:cNvGraphicFramePr>
          <p:nvPr>
            <p:extLst>
              <p:ext uri="{D42A27DB-BD31-4B8C-83A1-F6EECF244321}">
                <p14:modId xmlns:p14="http://schemas.microsoft.com/office/powerpoint/2010/main" val="124136570"/>
              </p:ext>
            </p:extLst>
          </p:nvPr>
        </p:nvGraphicFramePr>
        <p:xfrm>
          <a:off x="1699800" y="2514600"/>
          <a:ext cx="4320000" cy="3657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5886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6</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sz="2800" dirty="0"/>
              <a:t>Estimated number of adults (15+) living with HIV and women (15+) living with HIV, 1990-2021</a:t>
            </a:r>
          </a:p>
        </p:txBody>
      </p:sp>
      <p:sp>
        <p:nvSpPr>
          <p:cNvPr id="7" name="Rectangle 6">
            <a:extLst>
              <a:ext uri="{FF2B5EF4-FFF2-40B4-BE49-F238E27FC236}">
                <a16:creationId xmlns:a16="http://schemas.microsoft.com/office/drawing/2014/main" id="{7A0BA696-DA78-42A5-8D15-300345FEAD06}"/>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2022</a:t>
            </a:r>
          </a:p>
        </p:txBody>
      </p:sp>
      <p:graphicFrame>
        <p:nvGraphicFramePr>
          <p:cNvPr id="5" name="Chart 4">
            <a:extLst>
              <a:ext uri="{FF2B5EF4-FFF2-40B4-BE49-F238E27FC236}">
                <a16:creationId xmlns:a16="http://schemas.microsoft.com/office/drawing/2014/main" id="{BCD6BBCB-576A-4DA8-AFE5-CB05D381C76F}"/>
              </a:ext>
            </a:extLst>
          </p:cNvPr>
          <p:cNvGraphicFramePr>
            <a:graphicFrameLocks/>
          </p:cNvGraphicFramePr>
          <p:nvPr/>
        </p:nvGraphicFramePr>
        <p:xfrm>
          <a:off x="1203960" y="2295194"/>
          <a:ext cx="978408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01190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p:cNvSpPr>
            <a:spLocks noGrp="1"/>
          </p:cNvSpPr>
          <p:nvPr>
            <p:ph type="title"/>
          </p:nvPr>
        </p:nvSpPr>
        <p:spPr bwMode="auto">
          <a:xfrm>
            <a:off x="304800" y="1443368"/>
            <a:ext cx="11353800" cy="9166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latin typeface="Arial" pitchFamily="34" charset="0"/>
                <a:ea typeface="ＭＳ Ｐゴシック" charset="-128"/>
              </a:rPr>
              <a:t>Proportion of adults and young people (15-24 </a:t>
            </a:r>
            <a:r>
              <a:rPr lang="en-US" dirty="0" err="1">
                <a:latin typeface="Arial" pitchFamily="34" charset="0"/>
                <a:ea typeface="ＭＳ Ｐゴシック" charset="-128"/>
              </a:rPr>
              <a:t>yr</a:t>
            </a:r>
            <a:r>
              <a:rPr lang="en-US" dirty="0">
                <a:latin typeface="Arial" pitchFamily="34" charset="0"/>
                <a:ea typeface="ＭＳ Ｐゴシック" charset="-128"/>
              </a:rPr>
              <a:t>) with comprehensive knowledge of HIV, 2012</a:t>
            </a:r>
          </a:p>
        </p:txBody>
      </p:sp>
      <p:sp>
        <p:nvSpPr>
          <p:cNvPr id="129026"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ea typeface="ＭＳ Ｐゴシック" charset="-128"/>
              </a:defRPr>
            </a:lvl1pPr>
            <a:lvl2pPr marL="742950" indent="-285750" eaLnBrk="0" hangingPunct="0">
              <a:defRPr sz="2800">
                <a:solidFill>
                  <a:schemeClr val="tx1"/>
                </a:solidFill>
                <a:latin typeface="Arial" pitchFamily="34" charset="0"/>
                <a:ea typeface="ＭＳ Ｐゴシック" charset="-128"/>
              </a:defRPr>
            </a:lvl2pPr>
            <a:lvl3pPr marL="1143000" indent="-228600" eaLnBrk="0" hangingPunct="0">
              <a:defRPr sz="2800">
                <a:solidFill>
                  <a:schemeClr val="tx1"/>
                </a:solidFill>
                <a:latin typeface="Arial" pitchFamily="34" charset="0"/>
                <a:ea typeface="ＭＳ Ｐゴシック" charset="-128"/>
              </a:defRPr>
            </a:lvl3pPr>
            <a:lvl4pPr marL="1600200" indent="-228600" eaLnBrk="0" hangingPunct="0">
              <a:defRPr sz="2800">
                <a:solidFill>
                  <a:schemeClr val="tx1"/>
                </a:solidFill>
                <a:latin typeface="Arial" pitchFamily="34" charset="0"/>
                <a:ea typeface="ＭＳ Ｐゴシック" charset="-128"/>
              </a:defRPr>
            </a:lvl4pPr>
            <a:lvl5pPr marL="2057400" indent="-228600" eaLnBrk="0" hangingPunct="0">
              <a:defRPr sz="28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charset="-128"/>
              </a:defRPr>
            </a:lvl9pPr>
          </a:lstStyle>
          <a:p>
            <a:pPr eaLnBrk="1" hangingPunct="1"/>
            <a:fld id="{F2654139-0405-46FB-9330-03E96D3DF1ED}" type="slidenum">
              <a:rPr lang="th-TH" sz="1200">
                <a:solidFill>
                  <a:srgbClr val="898989"/>
                </a:solidFill>
              </a:rPr>
              <a:pPr eaLnBrk="1" hangingPunct="1"/>
              <a:t>60</a:t>
            </a:fld>
            <a:endParaRPr lang="th-TH" sz="1200">
              <a:solidFill>
                <a:srgbClr val="898989"/>
              </a:solidFill>
            </a:endParaRPr>
          </a:p>
        </p:txBody>
      </p:sp>
      <p:sp>
        <p:nvSpPr>
          <p:cNvPr id="129028" name="Rectangle 3"/>
          <p:cNvSpPr>
            <a:spLocks noChangeArrowheads="1"/>
          </p:cNvSpPr>
          <p:nvPr/>
        </p:nvSpPr>
        <p:spPr bwMode="auto">
          <a:xfrm>
            <a:off x="228600" y="6443246"/>
            <a:ext cx="98313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n-US" altLang="ja-JP" sz="800" dirty="0">
                <a:solidFill>
                  <a:prstClr val="black"/>
                </a:solidFill>
                <a:latin typeface="Arial" pitchFamily="34" charset="0"/>
                <a:cs typeface="Arial" pitchFamily="34" charset="0"/>
              </a:rPr>
              <a:t>Source: </a:t>
            </a:r>
            <a:r>
              <a:rPr lang="en-US" sz="800" dirty="0">
                <a:solidFill>
                  <a:srgbClr val="000000"/>
                </a:solidFill>
                <a:latin typeface="Arial" pitchFamily="34" charset="0"/>
                <a:ea typeface="ＭＳ Ｐゴシック" charset="-128"/>
                <a:cs typeface="Arial" pitchFamily="34" charset="0"/>
              </a:rPr>
              <a:t>Prepared by </a:t>
            </a:r>
            <a:r>
              <a:rPr lang="en-US" sz="800" dirty="0">
                <a:solidFill>
                  <a:srgbClr val="000000"/>
                </a:solidFill>
                <a:latin typeface="Arial" pitchFamily="34" charset="0"/>
                <a:ea typeface="ＭＳ Ｐゴシック" charset="-128"/>
                <a:cs typeface="Arial" pitchFamily="34" charset="0"/>
                <a:hlinkClick r:id="rId3"/>
              </a:rPr>
              <a:t>www.aidsdatahub.org</a:t>
            </a:r>
            <a:r>
              <a:rPr lang="en-US" sz="800" dirty="0">
                <a:solidFill>
                  <a:srgbClr val="000000"/>
                </a:solidFill>
                <a:latin typeface="Arial" pitchFamily="34" charset="0"/>
                <a:ea typeface="ＭＳ Ｐゴシック" charset="-128"/>
                <a:cs typeface="Arial" pitchFamily="34" charset="0"/>
              </a:rPr>
              <a:t>  based on</a:t>
            </a:r>
            <a:r>
              <a:rPr lang="en-US" altLang="ja-JP" sz="800" dirty="0">
                <a:solidFill>
                  <a:prstClr val="black"/>
                </a:solidFill>
                <a:latin typeface="Arial" pitchFamily="34" charset="0"/>
                <a:cs typeface="Arial" pitchFamily="34" charset="0"/>
              </a:rPr>
              <a:t> </a:t>
            </a:r>
            <a:r>
              <a:rPr lang="en-GB" sz="800" dirty="0">
                <a:solidFill>
                  <a:prstClr val="black"/>
                </a:solidFill>
                <a:latin typeface="Arial" pitchFamily="34" charset="0"/>
                <a:ea typeface="ＭＳ Ｐゴシック" charset="-128"/>
                <a:cs typeface="Arial" pitchFamily="34" charset="0"/>
              </a:rPr>
              <a:t>Statistics Indonesia (</a:t>
            </a:r>
            <a:r>
              <a:rPr lang="en-GB" sz="800" dirty="0" err="1">
                <a:solidFill>
                  <a:prstClr val="black"/>
                </a:solidFill>
                <a:latin typeface="Arial" pitchFamily="34" charset="0"/>
                <a:ea typeface="ＭＳ Ｐゴシック" charset="-128"/>
                <a:cs typeface="Arial" pitchFamily="34" charset="0"/>
              </a:rPr>
              <a:t>Badan</a:t>
            </a:r>
            <a:r>
              <a:rPr lang="en-GB" sz="800" dirty="0">
                <a:solidFill>
                  <a:prstClr val="black"/>
                </a:solidFill>
                <a:latin typeface="Arial" pitchFamily="34" charset="0"/>
                <a:ea typeface="ＭＳ Ｐゴシック" charset="-128"/>
                <a:cs typeface="Arial" pitchFamily="34" charset="0"/>
              </a:rPr>
              <a:t> </a:t>
            </a:r>
            <a:r>
              <a:rPr lang="en-GB" sz="800" dirty="0" err="1">
                <a:solidFill>
                  <a:prstClr val="black"/>
                </a:solidFill>
                <a:latin typeface="Arial" pitchFamily="34" charset="0"/>
                <a:ea typeface="ＭＳ Ｐゴシック" charset="-128"/>
                <a:cs typeface="Arial" pitchFamily="34" charset="0"/>
              </a:rPr>
              <a:t>Pusat</a:t>
            </a:r>
            <a:r>
              <a:rPr lang="en-GB" sz="800" dirty="0">
                <a:solidFill>
                  <a:prstClr val="black"/>
                </a:solidFill>
                <a:latin typeface="Arial" pitchFamily="34" charset="0"/>
                <a:ea typeface="ＭＳ Ｐゴシック" charset="-128"/>
                <a:cs typeface="Arial" pitchFamily="34" charset="0"/>
              </a:rPr>
              <a:t> </a:t>
            </a:r>
            <a:r>
              <a:rPr lang="en-GB" sz="800" dirty="0" err="1">
                <a:solidFill>
                  <a:prstClr val="black"/>
                </a:solidFill>
                <a:latin typeface="Arial" pitchFamily="34" charset="0"/>
                <a:ea typeface="ＭＳ Ｐゴシック" charset="-128"/>
                <a:cs typeface="Arial" pitchFamily="34" charset="0"/>
              </a:rPr>
              <a:t>Statistik</a:t>
            </a:r>
            <a:r>
              <a:rPr lang="en-GB" sz="800" dirty="0">
                <a:solidFill>
                  <a:prstClr val="black"/>
                </a:solidFill>
                <a:latin typeface="Arial" pitchFamily="34" charset="0"/>
                <a:ea typeface="ＭＳ Ｐゴシック" charset="-128"/>
                <a:cs typeface="Arial" pitchFamily="34" charset="0"/>
              </a:rPr>
              <a:t>—BPS), National Population and Family Planning Board (BKKBN), and </a:t>
            </a:r>
            <a:r>
              <a:rPr lang="en-GB" sz="800" dirty="0" err="1">
                <a:solidFill>
                  <a:prstClr val="black"/>
                </a:solidFill>
                <a:latin typeface="Arial" pitchFamily="34" charset="0"/>
                <a:ea typeface="ＭＳ Ｐゴシック" charset="-128"/>
                <a:cs typeface="Arial" pitchFamily="34" charset="0"/>
              </a:rPr>
              <a:t>Kementerian</a:t>
            </a:r>
            <a:r>
              <a:rPr lang="en-GB" sz="800" dirty="0">
                <a:solidFill>
                  <a:prstClr val="black"/>
                </a:solidFill>
                <a:latin typeface="Arial" pitchFamily="34" charset="0"/>
                <a:ea typeface="ＭＳ Ｐゴシック" charset="-128"/>
                <a:cs typeface="Arial" pitchFamily="34" charset="0"/>
              </a:rPr>
              <a:t> </a:t>
            </a:r>
            <a:r>
              <a:rPr lang="en-GB" sz="800" dirty="0" err="1">
                <a:solidFill>
                  <a:prstClr val="black"/>
                </a:solidFill>
                <a:latin typeface="Arial" pitchFamily="34" charset="0"/>
                <a:ea typeface="ＭＳ Ｐゴシック" charset="-128"/>
                <a:cs typeface="Arial" pitchFamily="34" charset="0"/>
              </a:rPr>
              <a:t>Kesehatan</a:t>
            </a:r>
            <a:r>
              <a:rPr lang="en-GB" sz="800" dirty="0">
                <a:solidFill>
                  <a:prstClr val="black"/>
                </a:solidFill>
                <a:latin typeface="Arial" pitchFamily="34" charset="0"/>
                <a:ea typeface="ＭＳ Ｐゴシック" charset="-128"/>
                <a:cs typeface="Arial" pitchFamily="34" charset="0"/>
              </a:rPr>
              <a:t> (</a:t>
            </a:r>
            <a:r>
              <a:rPr lang="en-GB" sz="800" dirty="0" err="1">
                <a:solidFill>
                  <a:prstClr val="black"/>
                </a:solidFill>
                <a:latin typeface="Arial" pitchFamily="34" charset="0"/>
                <a:ea typeface="ＭＳ Ｐゴシック" charset="-128"/>
                <a:cs typeface="Arial" pitchFamily="34" charset="0"/>
              </a:rPr>
              <a:t>Kemenkes</a:t>
            </a:r>
            <a:r>
              <a:rPr lang="en-GB" sz="800" dirty="0">
                <a:solidFill>
                  <a:prstClr val="black"/>
                </a:solidFill>
                <a:latin typeface="Arial" pitchFamily="34" charset="0"/>
                <a:ea typeface="ＭＳ Ｐゴシック" charset="-128"/>
                <a:cs typeface="Arial" pitchFamily="34" charset="0"/>
              </a:rPr>
              <a:t>—MOH), and ICF International. 2013. Indonesia Demographic and Health Survey 2012. Jakarta, Indonesia: BPS, BKKBN, </a:t>
            </a:r>
            <a:r>
              <a:rPr lang="en-GB" sz="800" dirty="0" err="1">
                <a:solidFill>
                  <a:prstClr val="black"/>
                </a:solidFill>
                <a:latin typeface="Arial" pitchFamily="34" charset="0"/>
                <a:ea typeface="ＭＳ Ｐゴシック" charset="-128"/>
                <a:cs typeface="Arial" pitchFamily="34" charset="0"/>
              </a:rPr>
              <a:t>Kemenkes</a:t>
            </a:r>
            <a:r>
              <a:rPr lang="en-GB" sz="800" dirty="0">
                <a:solidFill>
                  <a:prstClr val="black"/>
                </a:solidFill>
                <a:latin typeface="Arial" pitchFamily="34" charset="0"/>
                <a:ea typeface="ＭＳ Ｐゴシック" charset="-128"/>
                <a:cs typeface="Arial" pitchFamily="34" charset="0"/>
              </a:rPr>
              <a:t>, and ICF International. </a:t>
            </a:r>
          </a:p>
        </p:txBody>
      </p:sp>
      <p:graphicFrame>
        <p:nvGraphicFramePr>
          <p:cNvPr id="8" name="Chart 7"/>
          <p:cNvGraphicFramePr/>
          <p:nvPr>
            <p:extLst>
              <p:ext uri="{D42A27DB-BD31-4B8C-83A1-F6EECF244321}">
                <p14:modId xmlns:p14="http://schemas.microsoft.com/office/powerpoint/2010/main" val="2640625550"/>
              </p:ext>
            </p:extLst>
          </p:nvPr>
        </p:nvGraphicFramePr>
        <p:xfrm>
          <a:off x="1752601" y="2499938"/>
          <a:ext cx="4307543" cy="38033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2756462598"/>
              </p:ext>
            </p:extLst>
          </p:nvPr>
        </p:nvGraphicFramePr>
        <p:xfrm>
          <a:off x="6131858" y="2499938"/>
          <a:ext cx="4307543" cy="38033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988435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xfrm>
            <a:off x="228600" y="33909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HIV Expenditure </a:t>
            </a:r>
            <a:endParaRPr lang="en-US" dirty="0">
              <a:cs typeface="Cordia New" pitchFamily="34" charset="-34"/>
            </a:endParaRPr>
          </a:p>
        </p:txBody>
      </p:sp>
    </p:spTree>
    <p:extLst>
      <p:ext uri="{BB962C8B-B14F-4D97-AF65-F5344CB8AC3E}">
        <p14:creationId xmlns:p14="http://schemas.microsoft.com/office/powerpoint/2010/main" val="36133894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AIDS spending by financing source, 2018</a:t>
            </a: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62</a:t>
            </a:fld>
            <a:endParaRPr lang="th-TH" dirty="0">
              <a:solidFill>
                <a:prstClr val="black">
                  <a:tint val="75000"/>
                </a:prstClr>
              </a:solidFill>
            </a:endParaRPr>
          </a:p>
        </p:txBody>
      </p:sp>
      <p:sp>
        <p:nvSpPr>
          <p:cNvPr id="6" name="TextBox 5"/>
          <p:cNvSpPr txBox="1"/>
          <p:nvPr/>
        </p:nvSpPr>
        <p:spPr>
          <a:xfrm>
            <a:off x="76200" y="6507620"/>
            <a:ext cx="7391400" cy="215444"/>
          </a:xfrm>
          <a:prstGeom prst="rect">
            <a:avLst/>
          </a:prstGeom>
          <a:noFill/>
        </p:spPr>
        <p:txBody>
          <a:bodyPr wrap="square" rtlCol="0">
            <a:spAutoFit/>
          </a:bodyPr>
          <a:lstStyle>
            <a:defPPr>
              <a:defRPr lang="en-US"/>
            </a:defPPr>
            <a:lvl1pPr>
              <a:defRPr sz="800">
                <a:latin typeface="Arial" pitchFamily="34" charset="0"/>
                <a:cs typeface="Arial" pitchFamily="34" charset="0"/>
              </a:defRPr>
            </a:lvl1pPr>
          </a:lstStyle>
          <a:p>
            <a:r>
              <a:rPr lang="en-US" dirty="0"/>
              <a:t>Source: Prepared by </a:t>
            </a:r>
            <a:r>
              <a:rPr lang="en-US" dirty="0">
                <a:hlinkClick r:id="rId3"/>
              </a:rPr>
              <a:t>www.aidsdatahub.org</a:t>
            </a:r>
            <a:r>
              <a:rPr lang="en-US" dirty="0"/>
              <a:t> based on </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UNAIDS HIV Financial Dashboard</a:t>
            </a:r>
            <a:endParaRPr lang="en-US" dirty="0"/>
          </a:p>
        </p:txBody>
      </p:sp>
      <p:grpSp>
        <p:nvGrpSpPr>
          <p:cNvPr id="7" name="Group 6">
            <a:extLst>
              <a:ext uri="{FF2B5EF4-FFF2-40B4-BE49-F238E27FC236}">
                <a16:creationId xmlns:a16="http://schemas.microsoft.com/office/drawing/2014/main" id="{1C3AA5D5-37DC-4C3E-B8F4-95811682ED11}"/>
              </a:ext>
            </a:extLst>
          </p:cNvPr>
          <p:cNvGrpSpPr/>
          <p:nvPr/>
        </p:nvGrpSpPr>
        <p:grpSpPr>
          <a:xfrm>
            <a:off x="1447800" y="2375122"/>
            <a:ext cx="9124021" cy="3568478"/>
            <a:chOff x="0" y="0"/>
            <a:chExt cx="9124021" cy="3568478"/>
          </a:xfrm>
        </p:grpSpPr>
        <p:graphicFrame>
          <p:nvGraphicFramePr>
            <p:cNvPr id="9" name="Chart 8">
              <a:extLst>
                <a:ext uri="{FF2B5EF4-FFF2-40B4-BE49-F238E27FC236}">
                  <a16:creationId xmlns:a16="http://schemas.microsoft.com/office/drawing/2014/main" id="{8D8B8CAF-A63E-48A3-9C6D-561666156237}"/>
                </a:ext>
              </a:extLst>
            </p:cNvPr>
            <p:cNvGraphicFramePr>
              <a:graphicFrameLocks/>
            </p:cNvGraphicFramePr>
            <p:nvPr>
              <p:extLst>
                <p:ext uri="{D42A27DB-BD31-4B8C-83A1-F6EECF244321}">
                  <p14:modId xmlns:p14="http://schemas.microsoft.com/office/powerpoint/2010/main" val="3476656053"/>
                </p:ext>
              </p:extLst>
            </p:nvPr>
          </p:nvGraphicFramePr>
          <p:xfrm>
            <a:off x="0" y="183386"/>
            <a:ext cx="4404019" cy="33850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42992559-9C5C-44A4-8369-8336702EA3CF}"/>
                </a:ext>
              </a:extLst>
            </p:cNvPr>
            <p:cNvGraphicFramePr>
              <a:graphicFrameLocks/>
            </p:cNvGraphicFramePr>
            <p:nvPr/>
          </p:nvGraphicFramePr>
          <p:xfrm>
            <a:off x="4720002" y="178612"/>
            <a:ext cx="4404019" cy="3389865"/>
          </p:xfrm>
          <a:graphic>
            <a:graphicData uri="http://schemas.openxmlformats.org/drawingml/2006/chart">
              <c:chart xmlns:c="http://schemas.openxmlformats.org/drawingml/2006/chart" xmlns:r="http://schemas.openxmlformats.org/officeDocument/2006/relationships" r:id="rId5"/>
            </a:graphicData>
          </a:graphic>
        </p:graphicFrame>
        <p:grpSp>
          <p:nvGrpSpPr>
            <p:cNvPr id="11" name="Group 10">
              <a:extLst>
                <a:ext uri="{FF2B5EF4-FFF2-40B4-BE49-F238E27FC236}">
                  <a16:creationId xmlns:a16="http://schemas.microsoft.com/office/drawing/2014/main" id="{25DE6AC7-C54A-48C8-AC26-0DEE211842A1}"/>
                </a:ext>
              </a:extLst>
            </p:cNvPr>
            <p:cNvGrpSpPr/>
            <p:nvPr/>
          </p:nvGrpSpPr>
          <p:grpSpPr>
            <a:xfrm>
              <a:off x="1106918" y="2485076"/>
              <a:ext cx="1597387" cy="972643"/>
              <a:chOff x="1106918" y="2485074"/>
              <a:chExt cx="1512000" cy="984660"/>
            </a:xfrm>
          </p:grpSpPr>
          <p:sp>
            <p:nvSpPr>
              <p:cNvPr id="27" name="TextBox 5">
                <a:extLst>
                  <a:ext uri="{FF2B5EF4-FFF2-40B4-BE49-F238E27FC236}">
                    <a16:creationId xmlns:a16="http://schemas.microsoft.com/office/drawing/2014/main" id="{02B5F360-BD87-45C9-A634-4E7C8CD270F1}"/>
                  </a:ext>
                </a:extLst>
              </p:cNvPr>
              <p:cNvSpPr txBox="1"/>
              <p:nvPr/>
            </p:nvSpPr>
            <p:spPr>
              <a:xfrm>
                <a:off x="1106918" y="3005390"/>
                <a:ext cx="1512000" cy="464344"/>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International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cs typeface="Arial" pitchFamily="34" charset="0"/>
                  </a:rPr>
                  <a:t>29%</a:t>
                </a:r>
              </a:p>
            </p:txBody>
          </p:sp>
          <p:cxnSp>
            <p:nvCxnSpPr>
              <p:cNvPr id="28" name="Straight Connector 27">
                <a:extLst>
                  <a:ext uri="{FF2B5EF4-FFF2-40B4-BE49-F238E27FC236}">
                    <a16:creationId xmlns:a16="http://schemas.microsoft.com/office/drawing/2014/main" id="{5DB07269-10B1-4D08-93F1-18F3430A4965}"/>
                  </a:ext>
                </a:extLst>
              </p:cNvPr>
              <p:cNvCxnSpPr/>
              <p:nvPr/>
            </p:nvCxnSpPr>
            <p:spPr>
              <a:xfrm rot="5400000">
                <a:off x="1015325" y="2755074"/>
                <a:ext cx="540000" cy="0"/>
              </a:xfrm>
              <a:prstGeom prst="line">
                <a:avLst/>
              </a:prstGeom>
              <a:noFill/>
              <a:ln w="12700" cap="flat" cmpd="sng" algn="ctr">
                <a:solidFill>
                  <a:sysClr val="windowText" lastClr="000000"/>
                </a:solidFill>
                <a:prstDash val="solid"/>
              </a:ln>
              <a:effectLst/>
            </p:spPr>
          </p:cxnSp>
        </p:grpSp>
        <p:grpSp>
          <p:nvGrpSpPr>
            <p:cNvPr id="12" name="Group 11">
              <a:extLst>
                <a:ext uri="{FF2B5EF4-FFF2-40B4-BE49-F238E27FC236}">
                  <a16:creationId xmlns:a16="http://schemas.microsoft.com/office/drawing/2014/main" id="{420D2D9A-B79A-4726-8873-773EA1B1D5F5}"/>
                </a:ext>
              </a:extLst>
            </p:cNvPr>
            <p:cNvGrpSpPr/>
            <p:nvPr/>
          </p:nvGrpSpPr>
          <p:grpSpPr>
            <a:xfrm>
              <a:off x="1094337" y="517499"/>
              <a:ext cx="1748433" cy="461171"/>
              <a:chOff x="1094337" y="517499"/>
              <a:chExt cx="1654972" cy="466869"/>
            </a:xfrm>
          </p:grpSpPr>
          <p:sp>
            <p:nvSpPr>
              <p:cNvPr id="25" name="TextBox 5">
                <a:extLst>
                  <a:ext uri="{FF2B5EF4-FFF2-40B4-BE49-F238E27FC236}">
                    <a16:creationId xmlns:a16="http://schemas.microsoft.com/office/drawing/2014/main" id="{64C0EBF7-655F-4DCC-9D32-ADC51C8BB19F}"/>
                  </a:ext>
                </a:extLst>
              </p:cNvPr>
              <p:cNvSpPr txBox="1"/>
              <p:nvPr/>
            </p:nvSpPr>
            <p:spPr>
              <a:xfrm>
                <a:off x="1094337" y="517499"/>
                <a:ext cx="1512000" cy="464344"/>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Domestic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cs typeface="Arial" pitchFamily="34" charset="0"/>
                  </a:rPr>
                  <a:t>71%</a:t>
                </a:r>
              </a:p>
            </p:txBody>
          </p:sp>
          <p:cxnSp>
            <p:nvCxnSpPr>
              <p:cNvPr id="26" name="Straight Connector 25">
                <a:extLst>
                  <a:ext uri="{FF2B5EF4-FFF2-40B4-BE49-F238E27FC236}">
                    <a16:creationId xmlns:a16="http://schemas.microsoft.com/office/drawing/2014/main" id="{12430125-0652-4B65-B48B-822BCB57C828}"/>
                  </a:ext>
                </a:extLst>
              </p:cNvPr>
              <p:cNvCxnSpPr/>
              <p:nvPr/>
            </p:nvCxnSpPr>
            <p:spPr>
              <a:xfrm rot="5400000">
                <a:off x="2587309" y="822369"/>
                <a:ext cx="323999" cy="0"/>
              </a:xfrm>
              <a:prstGeom prst="line">
                <a:avLst/>
              </a:prstGeom>
              <a:noFill/>
              <a:ln w="12700" cap="flat" cmpd="sng" algn="ctr">
                <a:solidFill>
                  <a:sysClr val="windowText" lastClr="000000"/>
                </a:solidFill>
                <a:prstDash val="solid"/>
              </a:ln>
              <a:effectLst/>
            </p:spPr>
          </p:cxnSp>
        </p:grpSp>
        <p:cxnSp>
          <p:nvCxnSpPr>
            <p:cNvPr id="13" name="Straight Connector 12">
              <a:extLst>
                <a:ext uri="{FF2B5EF4-FFF2-40B4-BE49-F238E27FC236}">
                  <a16:creationId xmlns:a16="http://schemas.microsoft.com/office/drawing/2014/main" id="{1B3FE2B8-708F-4F57-BE0C-7AEB8C793120}"/>
                </a:ext>
              </a:extLst>
            </p:cNvPr>
            <p:cNvCxnSpPr/>
            <p:nvPr/>
          </p:nvCxnSpPr>
          <p:spPr>
            <a:xfrm>
              <a:off x="2377358" y="658611"/>
              <a:ext cx="456396" cy="0"/>
            </a:xfrm>
            <a:prstGeom prst="line">
              <a:avLst/>
            </a:prstGeom>
            <a:noFill/>
            <a:ln w="12700" cap="flat" cmpd="sng" algn="ctr">
              <a:solidFill>
                <a:sysClr val="windowText" lastClr="000000"/>
              </a:solidFill>
              <a:prstDash val="solid"/>
            </a:ln>
            <a:effectLst/>
          </p:spPr>
        </p:cxnSp>
        <p:sp>
          <p:nvSpPr>
            <p:cNvPr id="14" name="Rectangle 13">
              <a:extLst>
                <a:ext uri="{FF2B5EF4-FFF2-40B4-BE49-F238E27FC236}">
                  <a16:creationId xmlns:a16="http://schemas.microsoft.com/office/drawing/2014/main" id="{224F9637-6D13-4697-BCCD-522683EAEA74}"/>
                </a:ext>
              </a:extLst>
            </p:cNvPr>
            <p:cNvSpPr/>
            <p:nvPr/>
          </p:nvSpPr>
          <p:spPr>
            <a:xfrm>
              <a:off x="238404" y="0"/>
              <a:ext cx="4289609" cy="308550"/>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a:rPr>
                <a:t>AIDS spending by financing source</a:t>
              </a:r>
              <a:endParaRPr kumimoji="0" lang="en-GB" sz="1400" b="0" i="0" u="none" strike="noStrike" kern="0" cap="none" spc="0" normalizeH="0" baseline="0" noProof="0">
                <a:ln>
                  <a:noFill/>
                </a:ln>
                <a:solidFill>
                  <a:prstClr val="black"/>
                </a:solidFill>
                <a:effectLst/>
                <a:uLnTx/>
                <a:uFillTx/>
                <a:latin typeface="Calibri"/>
              </a:endParaRPr>
            </a:p>
          </p:txBody>
        </p:sp>
        <p:sp>
          <p:nvSpPr>
            <p:cNvPr id="15" name="Rectangle 14">
              <a:extLst>
                <a:ext uri="{FF2B5EF4-FFF2-40B4-BE49-F238E27FC236}">
                  <a16:creationId xmlns:a16="http://schemas.microsoft.com/office/drawing/2014/main" id="{6685E186-83ED-45C6-8286-E4552252ADDC}"/>
                </a:ext>
              </a:extLst>
            </p:cNvPr>
            <p:cNvSpPr/>
            <p:nvPr/>
          </p:nvSpPr>
          <p:spPr>
            <a:xfrm>
              <a:off x="4902410" y="0"/>
              <a:ext cx="4005378" cy="308550"/>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a:rPr>
                <a:t>AIDS spending by service category</a:t>
              </a:r>
              <a:endParaRPr kumimoji="0" lang="en-GB" sz="1400" b="0" i="0" u="none" strike="noStrike" kern="0" cap="none" spc="0" normalizeH="0" baseline="0" noProof="0">
                <a:ln>
                  <a:noFill/>
                </a:ln>
                <a:solidFill>
                  <a:prstClr val="black"/>
                </a:solidFill>
                <a:effectLst/>
                <a:uLnTx/>
                <a:uFillTx/>
                <a:latin typeface="Calibri"/>
              </a:endParaRPr>
            </a:p>
          </p:txBody>
        </p:sp>
        <p:grpSp>
          <p:nvGrpSpPr>
            <p:cNvPr id="16" name="Group 15">
              <a:extLst>
                <a:ext uri="{FF2B5EF4-FFF2-40B4-BE49-F238E27FC236}">
                  <a16:creationId xmlns:a16="http://schemas.microsoft.com/office/drawing/2014/main" id="{200228EC-4BB1-4041-8978-65A039CB479D}"/>
                </a:ext>
              </a:extLst>
            </p:cNvPr>
            <p:cNvGrpSpPr/>
            <p:nvPr/>
          </p:nvGrpSpPr>
          <p:grpSpPr>
            <a:xfrm>
              <a:off x="4970219" y="388496"/>
              <a:ext cx="3816138" cy="3074332"/>
              <a:chOff x="4970219" y="388496"/>
              <a:chExt cx="3816138" cy="3074332"/>
            </a:xfrm>
          </p:grpSpPr>
          <p:sp>
            <p:nvSpPr>
              <p:cNvPr id="17" name="TextBox 7">
                <a:extLst>
                  <a:ext uri="{FF2B5EF4-FFF2-40B4-BE49-F238E27FC236}">
                    <a16:creationId xmlns:a16="http://schemas.microsoft.com/office/drawing/2014/main" id="{4258B74D-9A58-4E9D-9F08-E9F680D80510}"/>
                  </a:ext>
                </a:extLst>
              </p:cNvPr>
              <p:cNvSpPr txBox="1"/>
              <p:nvPr/>
            </p:nvSpPr>
            <p:spPr>
              <a:xfrm>
                <a:off x="5243601" y="388496"/>
                <a:ext cx="2033323" cy="572388"/>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Other AIDS expenditures</a:t>
                </a:r>
              </a:p>
            </p:txBody>
          </p:sp>
          <p:grpSp>
            <p:nvGrpSpPr>
              <p:cNvPr id="18" name="Group 17">
                <a:extLst>
                  <a:ext uri="{FF2B5EF4-FFF2-40B4-BE49-F238E27FC236}">
                    <a16:creationId xmlns:a16="http://schemas.microsoft.com/office/drawing/2014/main" id="{55F1D016-B40F-451B-A18C-B2338A8685D2}"/>
                  </a:ext>
                </a:extLst>
              </p:cNvPr>
              <p:cNvGrpSpPr/>
              <p:nvPr/>
            </p:nvGrpSpPr>
            <p:grpSpPr>
              <a:xfrm>
                <a:off x="4970219" y="660140"/>
                <a:ext cx="3816138" cy="2802688"/>
                <a:chOff x="4970220" y="660140"/>
                <a:chExt cx="3582125" cy="2796237"/>
              </a:xfrm>
            </p:grpSpPr>
            <p:sp>
              <p:nvSpPr>
                <p:cNvPr id="19" name="TextBox 4">
                  <a:extLst>
                    <a:ext uri="{FF2B5EF4-FFF2-40B4-BE49-F238E27FC236}">
                      <a16:creationId xmlns:a16="http://schemas.microsoft.com/office/drawing/2014/main" id="{EBB034F8-4B11-46B7-874B-D0D9630D1DF2}"/>
                    </a:ext>
                  </a:extLst>
                </p:cNvPr>
                <p:cNvSpPr txBox="1"/>
                <p:nvPr/>
              </p:nvSpPr>
              <p:spPr>
                <a:xfrm>
                  <a:off x="4970220" y="3205836"/>
                  <a:ext cx="1925527" cy="250541"/>
                </a:xfrm>
                <a:prstGeom prst="rect">
                  <a:avLst/>
                </a:prstGeom>
                <a:noFill/>
                <a:ln>
                  <a:noFill/>
                </a:ln>
                <a:effectLst/>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Care and treatment</a:t>
                  </a:r>
                </a:p>
              </p:txBody>
            </p:sp>
            <p:sp>
              <p:nvSpPr>
                <p:cNvPr id="20" name="TextBox 5">
                  <a:extLst>
                    <a:ext uri="{FF2B5EF4-FFF2-40B4-BE49-F238E27FC236}">
                      <a16:creationId xmlns:a16="http://schemas.microsoft.com/office/drawing/2014/main" id="{AF84C131-5205-4D9F-9236-E8B32221DD65}"/>
                    </a:ext>
                  </a:extLst>
                </p:cNvPr>
                <p:cNvSpPr txBox="1"/>
                <p:nvPr/>
              </p:nvSpPr>
              <p:spPr>
                <a:xfrm>
                  <a:off x="7120905" y="1178637"/>
                  <a:ext cx="1271502" cy="410205"/>
                </a:xfrm>
                <a:prstGeom prst="rect">
                  <a:avLst/>
                </a:prstGeom>
                <a:noFill/>
                <a:ln>
                  <a:noFill/>
                </a:ln>
                <a:effectLst/>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Key populations prevention</a:t>
                  </a:r>
                </a:p>
              </p:txBody>
            </p:sp>
            <p:sp>
              <p:nvSpPr>
                <p:cNvPr id="21" name="TextBox 7">
                  <a:extLst>
                    <a:ext uri="{FF2B5EF4-FFF2-40B4-BE49-F238E27FC236}">
                      <a16:creationId xmlns:a16="http://schemas.microsoft.com/office/drawing/2014/main" id="{A61A4144-CA53-49A3-8CBB-3C844D4DAD6B}"/>
                    </a:ext>
                  </a:extLst>
                </p:cNvPr>
                <p:cNvSpPr txBox="1"/>
                <p:nvPr/>
              </p:nvSpPr>
              <p:spPr>
                <a:xfrm>
                  <a:off x="7117337" y="2955016"/>
                  <a:ext cx="1435008" cy="250820"/>
                </a:xfrm>
                <a:prstGeom prst="rect">
                  <a:avLst/>
                </a:prstGeom>
                <a:noFill/>
                <a:ln>
                  <a:noFill/>
                </a:ln>
                <a:effectLst/>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Other prevention</a:t>
                  </a:r>
                </a:p>
              </p:txBody>
            </p:sp>
            <p:cxnSp>
              <p:nvCxnSpPr>
                <p:cNvPr id="22" name="Straight Connector 21">
                  <a:extLst>
                    <a:ext uri="{FF2B5EF4-FFF2-40B4-BE49-F238E27FC236}">
                      <a16:creationId xmlns:a16="http://schemas.microsoft.com/office/drawing/2014/main" id="{D727296A-9010-4E3E-8055-055661E947FD}"/>
                    </a:ext>
                  </a:extLst>
                </p:cNvPr>
                <p:cNvCxnSpPr/>
                <p:nvPr/>
              </p:nvCxnSpPr>
              <p:spPr>
                <a:xfrm>
                  <a:off x="6923018" y="1308021"/>
                  <a:ext cx="216000" cy="0"/>
                </a:xfrm>
                <a:prstGeom prst="line">
                  <a:avLst/>
                </a:prstGeom>
                <a:noFill/>
                <a:ln w="12700" cap="flat" cmpd="sng" algn="ctr">
                  <a:solidFill>
                    <a:sysClr val="windowText" lastClr="000000"/>
                  </a:solidFill>
                  <a:prstDash val="solid"/>
                </a:ln>
                <a:effectLst/>
              </p:spPr>
            </p:cxnSp>
            <p:cxnSp>
              <p:nvCxnSpPr>
                <p:cNvPr id="23" name="Straight Connector 22">
                  <a:extLst>
                    <a:ext uri="{FF2B5EF4-FFF2-40B4-BE49-F238E27FC236}">
                      <a16:creationId xmlns:a16="http://schemas.microsoft.com/office/drawing/2014/main" id="{D647646F-2199-4EB4-A129-39CBA263BCE8}"/>
                    </a:ext>
                  </a:extLst>
                </p:cNvPr>
                <p:cNvCxnSpPr/>
                <p:nvPr/>
              </p:nvCxnSpPr>
              <p:spPr>
                <a:xfrm flipH="1">
                  <a:off x="5326407" y="660140"/>
                  <a:ext cx="1042" cy="450495"/>
                </a:xfrm>
                <a:prstGeom prst="line">
                  <a:avLst/>
                </a:prstGeom>
                <a:noFill/>
                <a:ln w="12700" cap="flat" cmpd="sng" algn="ctr">
                  <a:solidFill>
                    <a:sysClr val="windowText" lastClr="000000"/>
                  </a:solidFill>
                  <a:prstDash val="solid"/>
                </a:ln>
                <a:effectLst/>
              </p:spPr>
            </p:cxnSp>
            <p:cxnSp>
              <p:nvCxnSpPr>
                <p:cNvPr id="24" name="Straight Connector 23">
                  <a:extLst>
                    <a:ext uri="{FF2B5EF4-FFF2-40B4-BE49-F238E27FC236}">
                      <a16:creationId xmlns:a16="http://schemas.microsoft.com/office/drawing/2014/main" id="{17AEFCA2-48BF-4A98-9CBF-31145383219B}"/>
                    </a:ext>
                  </a:extLst>
                </p:cNvPr>
                <p:cNvCxnSpPr/>
                <p:nvPr/>
              </p:nvCxnSpPr>
              <p:spPr>
                <a:xfrm>
                  <a:off x="5901737" y="3105636"/>
                  <a:ext cx="1215600" cy="0"/>
                </a:xfrm>
                <a:prstGeom prst="line">
                  <a:avLst/>
                </a:prstGeom>
                <a:noFill/>
                <a:ln w="12700" cap="flat" cmpd="sng" algn="ctr">
                  <a:solidFill>
                    <a:sysClr val="windowText" lastClr="000000"/>
                  </a:solidFill>
                  <a:prstDash val="solid"/>
                </a:ln>
                <a:effectLst/>
              </p:spPr>
            </p:cxnSp>
          </p:grpSp>
        </p:grpSp>
      </p:grpSp>
      <p:cxnSp>
        <p:nvCxnSpPr>
          <p:cNvPr id="29" name="Straight Connector 28">
            <a:extLst>
              <a:ext uri="{FF2B5EF4-FFF2-40B4-BE49-F238E27FC236}">
                <a16:creationId xmlns:a16="http://schemas.microsoft.com/office/drawing/2014/main" id="{6E5F5249-0AF3-45A8-A7DE-6F8CE4769E75}"/>
              </a:ext>
            </a:extLst>
          </p:cNvPr>
          <p:cNvCxnSpPr/>
          <p:nvPr/>
        </p:nvCxnSpPr>
        <p:spPr>
          <a:xfrm flipH="1">
            <a:off x="6595233" y="4797043"/>
            <a:ext cx="1110" cy="822960"/>
          </a:xfrm>
          <a:prstGeom prst="line">
            <a:avLst/>
          </a:prstGeom>
          <a:noFill/>
          <a:ln w="12700" cap="flat" cmpd="sng" algn="ctr">
            <a:solidFill>
              <a:sysClr val="windowText" lastClr="000000"/>
            </a:solidFill>
            <a:prstDash val="solid"/>
          </a:ln>
          <a:effectLst/>
        </p:spPr>
      </p:cxnSp>
      <p:cxnSp>
        <p:nvCxnSpPr>
          <p:cNvPr id="30" name="Straight Connector 29">
            <a:extLst>
              <a:ext uri="{FF2B5EF4-FFF2-40B4-BE49-F238E27FC236}">
                <a16:creationId xmlns:a16="http://schemas.microsoft.com/office/drawing/2014/main" id="{BC409551-C778-4F84-9668-2370438C9FDD}"/>
              </a:ext>
            </a:extLst>
          </p:cNvPr>
          <p:cNvCxnSpPr/>
          <p:nvPr/>
        </p:nvCxnSpPr>
        <p:spPr>
          <a:xfrm flipH="1">
            <a:off x="7420227" y="5299251"/>
            <a:ext cx="1110" cy="182880"/>
          </a:xfrm>
          <a:prstGeom prst="line">
            <a:avLst/>
          </a:prstGeom>
          <a:noFill/>
          <a:ln w="12700" cap="flat" cmpd="sng" algn="ctr">
            <a:solidFill>
              <a:sysClr val="windowText" lastClr="000000"/>
            </a:solidFill>
            <a:prstDash val="solid"/>
          </a:ln>
          <a:effectLst/>
        </p:spPr>
      </p:cxnSp>
    </p:spTree>
    <p:extLst>
      <p:ext uri="{BB962C8B-B14F-4D97-AF65-F5344CB8AC3E}">
        <p14:creationId xmlns:p14="http://schemas.microsoft.com/office/powerpoint/2010/main" val="40804904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AIDS spending by financing source, 2006-2018</a:t>
            </a: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63</a:t>
            </a:fld>
            <a:endParaRPr lang="th-TH" dirty="0">
              <a:solidFill>
                <a:prstClr val="black">
                  <a:tint val="75000"/>
                </a:prstClr>
              </a:solidFill>
            </a:endParaRPr>
          </a:p>
        </p:txBody>
      </p:sp>
      <p:sp>
        <p:nvSpPr>
          <p:cNvPr id="6" name="TextBox 5"/>
          <p:cNvSpPr txBox="1"/>
          <p:nvPr/>
        </p:nvSpPr>
        <p:spPr>
          <a:xfrm>
            <a:off x="223906" y="6597009"/>
            <a:ext cx="7391400" cy="230832"/>
          </a:xfrm>
          <a:prstGeom prst="rect">
            <a:avLst/>
          </a:prstGeom>
          <a:noFill/>
        </p:spPr>
        <p:txBody>
          <a:bodyPr wrap="square" rtlCol="0">
            <a:spAutoFit/>
          </a:bodyPr>
          <a:lstStyle>
            <a:defPPr>
              <a:defRPr lang="en-US"/>
            </a:defPPr>
            <a:lvl1pPr>
              <a:defRPr sz="800">
                <a:latin typeface="Arial" pitchFamily="34" charset="0"/>
                <a:cs typeface="Arial" pitchFamily="34" charset="0"/>
              </a:defRPr>
            </a:lvl1pPr>
          </a:lstStyle>
          <a:p>
            <a:r>
              <a:rPr lang="en-US" sz="900" dirty="0"/>
              <a:t>Source: Prepared by </a:t>
            </a:r>
            <a:r>
              <a:rPr lang="en-US" sz="900" dirty="0">
                <a:hlinkClick r:id="rId2"/>
              </a:rPr>
              <a:t>www.aidsdatahub.org</a:t>
            </a:r>
            <a:r>
              <a:rPr lang="en-US" sz="900" dirty="0"/>
              <a:t> based on </a:t>
            </a:r>
            <a:r>
              <a:rPr lang="en-US" sz="900" dirty="0">
                <a:hlinkClick r:id="rId3"/>
              </a:rPr>
              <a:t>www.aidsinfoonline.org</a:t>
            </a:r>
            <a:r>
              <a:rPr lang="en-US" sz="900" dirty="0"/>
              <a:t>  and NASA 2015 (PowerPoint presentation)</a:t>
            </a:r>
          </a:p>
        </p:txBody>
      </p:sp>
      <p:graphicFrame>
        <p:nvGraphicFramePr>
          <p:cNvPr id="8" name="Chart 7">
            <a:extLst>
              <a:ext uri="{FF2B5EF4-FFF2-40B4-BE49-F238E27FC236}">
                <a16:creationId xmlns:a16="http://schemas.microsoft.com/office/drawing/2014/main" id="{43013579-3BA8-4164-8F48-8E4C5E947D27}"/>
              </a:ext>
            </a:extLst>
          </p:cNvPr>
          <p:cNvGraphicFramePr>
            <a:graphicFrameLocks/>
          </p:cNvGraphicFramePr>
          <p:nvPr>
            <p:extLst>
              <p:ext uri="{D42A27DB-BD31-4B8C-83A1-F6EECF244321}">
                <p14:modId xmlns:p14="http://schemas.microsoft.com/office/powerpoint/2010/main" val="3663915998"/>
              </p:ext>
            </p:extLst>
          </p:nvPr>
        </p:nvGraphicFramePr>
        <p:xfrm>
          <a:off x="1911350" y="2241550"/>
          <a:ext cx="8369300" cy="40068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4409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228600" y="33528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5400" dirty="0">
                <a:cs typeface="Cordia New" pitchFamily="34" charset="-34"/>
              </a:rPr>
              <a:t>National response</a:t>
            </a:r>
            <a:br>
              <a:rPr lang="en-US" altLang="zh-CN"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26276596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65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GB" dirty="0"/>
              <a:t>Number of needles/syringes distributed per PWID per year, 2008 – 2021</a:t>
            </a:r>
            <a:endParaRPr lang="en-US" dirty="0"/>
          </a:p>
        </p:txBody>
      </p:sp>
      <p:sp>
        <p:nvSpPr>
          <p:cNvPr id="6" name="TextBox 1">
            <a:extLst>
              <a:ext uri="{FF2B5EF4-FFF2-40B4-BE49-F238E27FC236}">
                <a16:creationId xmlns:a16="http://schemas.microsoft.com/office/drawing/2014/main" id="{867CC4FB-F565-4C7D-9E91-F6D04EBC88EA}"/>
              </a:ext>
            </a:extLst>
          </p:cNvPr>
          <p:cNvSpPr txBox="1"/>
          <p:nvPr/>
        </p:nvSpPr>
        <p:spPr>
          <a:xfrm>
            <a:off x="105" y="6519624"/>
            <a:ext cx="12192000" cy="365760"/>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rPr>
              <a:t> based on  Global AIDS Response Progress Reporting and Global AIDS Monitoring </a:t>
            </a:r>
          </a:p>
        </p:txBody>
      </p:sp>
      <p:grpSp>
        <p:nvGrpSpPr>
          <p:cNvPr id="11" name="Group 10">
            <a:extLst>
              <a:ext uri="{FF2B5EF4-FFF2-40B4-BE49-F238E27FC236}">
                <a16:creationId xmlns:a16="http://schemas.microsoft.com/office/drawing/2014/main" id="{7258766B-2801-4361-AECF-15C9F35900EE}"/>
              </a:ext>
            </a:extLst>
          </p:cNvPr>
          <p:cNvGrpSpPr/>
          <p:nvPr/>
        </p:nvGrpSpPr>
        <p:grpSpPr>
          <a:xfrm>
            <a:off x="7728285" y="2514600"/>
            <a:ext cx="4077355" cy="2823754"/>
            <a:chOff x="0" y="100899"/>
            <a:chExt cx="2756294" cy="2423572"/>
          </a:xfrm>
        </p:grpSpPr>
        <p:sp>
          <p:nvSpPr>
            <p:cNvPr id="12" name="Rounded Rectangle 11">
              <a:extLst>
                <a:ext uri="{FF2B5EF4-FFF2-40B4-BE49-F238E27FC236}">
                  <a16:creationId xmlns:a16="http://schemas.microsoft.com/office/drawing/2014/main" id="{95A4ED78-D9CF-4963-AEAA-A8C530DE26D2}"/>
                </a:ext>
              </a:extLst>
            </p:cNvPr>
            <p:cNvSpPr/>
            <p:nvPr/>
          </p:nvSpPr>
          <p:spPr>
            <a:xfrm>
              <a:off x="0" y="940531"/>
              <a:ext cx="2743200" cy="731520"/>
            </a:xfrm>
            <a:prstGeom prst="roundRect">
              <a:avLst/>
            </a:prstGeom>
            <a:solidFill>
              <a:sysClr val="window" lastClr="FFFFFF"/>
            </a:solidFill>
            <a:ln w="22225" cap="flat" cmpd="sng" algn="ctr">
              <a:solidFill>
                <a:srgbClr val="F78E1E"/>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700" b="0" i="0" u="none" strike="noStrike" kern="0" cap="none" spc="0" normalizeH="0" baseline="0" noProof="0">
                  <a:ln>
                    <a:noFill/>
                  </a:ln>
                  <a:solidFill>
                    <a:sysClr val="windowText" lastClr="000000"/>
                  </a:solidFill>
                  <a:effectLst/>
                  <a:uLnTx/>
                  <a:uFillTx/>
                  <a:latin typeface="Arial"/>
                  <a:ea typeface="+mn-ea"/>
                  <a:cs typeface="Arial" pitchFamily="34" charset="0"/>
                </a:rPr>
                <a:t>Medium coverage: &gt;100–&lt;200 syringes per PWID per year</a:t>
              </a:r>
            </a:p>
          </p:txBody>
        </p:sp>
        <p:sp>
          <p:nvSpPr>
            <p:cNvPr id="13" name="Rounded Rectangle 12">
              <a:extLst>
                <a:ext uri="{FF2B5EF4-FFF2-40B4-BE49-F238E27FC236}">
                  <a16:creationId xmlns:a16="http://schemas.microsoft.com/office/drawing/2014/main" id="{5E6A25B9-84BE-4110-A717-5F820039DE21}"/>
                </a:ext>
              </a:extLst>
            </p:cNvPr>
            <p:cNvSpPr/>
            <p:nvPr/>
          </p:nvSpPr>
          <p:spPr>
            <a:xfrm>
              <a:off x="13094" y="1792951"/>
              <a:ext cx="2743200" cy="731520"/>
            </a:xfrm>
            <a:prstGeom prst="roundRect">
              <a:avLst/>
            </a:prstGeom>
            <a:solidFill>
              <a:sysClr val="window" lastClr="FFFFFF"/>
            </a:solidFill>
            <a:ln w="22225" cap="flat" cmpd="sng" algn="ctr">
              <a:solidFill>
                <a:srgbClr val="E31837"/>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700" b="0" i="0" u="none" strike="noStrike" kern="0" cap="none" spc="0" normalizeH="0" baseline="0" noProof="0" dirty="0">
                  <a:ln>
                    <a:noFill/>
                  </a:ln>
                  <a:solidFill>
                    <a:sysClr val="windowText" lastClr="000000"/>
                  </a:solidFill>
                  <a:effectLst/>
                  <a:uLnTx/>
                  <a:uFillTx/>
                  <a:latin typeface="Arial"/>
                  <a:ea typeface="+mn-ea"/>
                  <a:cs typeface="Arial" pitchFamily="34" charset="0"/>
                </a:rPr>
                <a:t>Low coverage: &lt;100 syringes per PWID per year</a:t>
              </a:r>
            </a:p>
          </p:txBody>
        </p:sp>
        <p:sp>
          <p:nvSpPr>
            <p:cNvPr id="14" name="Rounded Rectangle 13">
              <a:extLst>
                <a:ext uri="{FF2B5EF4-FFF2-40B4-BE49-F238E27FC236}">
                  <a16:creationId xmlns:a16="http://schemas.microsoft.com/office/drawing/2014/main" id="{10D2C11A-6667-4B06-B990-B1FFF449F0C7}"/>
                </a:ext>
              </a:extLst>
            </p:cNvPr>
            <p:cNvSpPr/>
            <p:nvPr/>
          </p:nvSpPr>
          <p:spPr>
            <a:xfrm>
              <a:off x="13094" y="100899"/>
              <a:ext cx="2743200" cy="731520"/>
            </a:xfrm>
            <a:prstGeom prst="roundRect">
              <a:avLst/>
            </a:prstGeom>
            <a:solidFill>
              <a:sysClr val="window" lastClr="FFFFFF"/>
            </a:solidFill>
            <a:ln w="22225" cap="flat" cmpd="sng" algn="ctr">
              <a:solidFill>
                <a:srgbClr val="00A99A"/>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700" b="0" i="0" u="none" strike="noStrike" kern="0" cap="none" spc="0" normalizeH="0" baseline="0" noProof="0">
                  <a:ln>
                    <a:noFill/>
                  </a:ln>
                  <a:solidFill>
                    <a:sysClr val="windowText" lastClr="000000"/>
                  </a:solidFill>
                  <a:effectLst/>
                  <a:uLnTx/>
                  <a:uFillTx/>
                  <a:latin typeface="Arial"/>
                  <a:ea typeface="+mn-ea"/>
                  <a:cs typeface="Arial" pitchFamily="34" charset="0"/>
                </a:rPr>
                <a:t>High coverage: &gt;200 syringes per PWID per year</a:t>
              </a:r>
            </a:p>
          </p:txBody>
        </p:sp>
      </p:grpSp>
      <p:graphicFrame>
        <p:nvGraphicFramePr>
          <p:cNvPr id="10" name="Chart 9">
            <a:extLst>
              <a:ext uri="{FF2B5EF4-FFF2-40B4-BE49-F238E27FC236}">
                <a16:creationId xmlns:a16="http://schemas.microsoft.com/office/drawing/2014/main" id="{00000000-0008-0000-0500-000002000000}"/>
              </a:ext>
            </a:extLst>
          </p:cNvPr>
          <p:cNvGraphicFramePr>
            <a:graphicFrameLocks noGrp="1"/>
          </p:cNvGraphicFramePr>
          <p:nvPr/>
        </p:nvGraphicFramePr>
        <p:xfrm>
          <a:off x="432455" y="2324100"/>
          <a:ext cx="73152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29869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13367"/>
            <a:ext cx="11049000" cy="504000"/>
          </a:xfrm>
        </p:spPr>
        <p:txBody>
          <a:bodyPr/>
          <a:lstStyle/>
          <a:p>
            <a:r>
              <a:rPr lang="en-US" dirty="0">
                <a:latin typeface="Arial" pitchFamily="34" charset="0"/>
                <a:cs typeface="Arial" pitchFamily="34" charset="0"/>
              </a:rPr>
              <a:t>Proportion of key populations reached with HIV prevention programmes, 2007 - 2020</a:t>
            </a:r>
            <a:br>
              <a:rPr lang="en-US" dirty="0">
                <a:latin typeface="Arial" pitchFamily="34" charset="0"/>
                <a:cs typeface="Arial" pitchFamily="34" charset="0"/>
              </a:rPr>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66</a:t>
            </a:fld>
            <a:endParaRPr lang="th-TH" dirty="0">
              <a:solidFill>
                <a:prstClr val="black">
                  <a:tint val="75000"/>
                </a:prstClr>
              </a:solidFill>
            </a:endParaRPr>
          </a:p>
        </p:txBody>
      </p:sp>
      <p:sp>
        <p:nvSpPr>
          <p:cNvPr id="7" name="Rectangle 6"/>
          <p:cNvSpPr/>
          <p:nvPr/>
        </p:nvSpPr>
        <p:spPr>
          <a:xfrm>
            <a:off x="152400" y="6353732"/>
            <a:ext cx="10820400" cy="507831"/>
          </a:xfrm>
          <a:prstGeom prst="rect">
            <a:avLst/>
          </a:prstGeom>
        </p:spPr>
        <p:txBody>
          <a:bodyPr wrap="square">
            <a:spAutoFit/>
          </a:body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1. Department of Health, Statistics Indonesia, USAID, National AIDS Commission, FHI, WHO, et al. (2007). Integrated Biological and Behavioral Surveillance among Most-at-Risk Groups in Indonesia, 2007: Surveillance Highlights; 2. Ministry of Health Republic of Indonesia. (2011). IBBS 2011 - Integrated Biological and Behavioral Survey; and 3. Programme Data reported in Global AIDS Monitoring (GAM).</a:t>
            </a:r>
          </a:p>
        </p:txBody>
      </p:sp>
      <p:graphicFrame>
        <p:nvGraphicFramePr>
          <p:cNvPr id="6" name="Chart 5">
            <a:extLst>
              <a:ext uri="{FF2B5EF4-FFF2-40B4-BE49-F238E27FC236}">
                <a16:creationId xmlns:a16="http://schemas.microsoft.com/office/drawing/2014/main" id="{EED07268-60F1-4134-8445-A12B7B12F13E}"/>
              </a:ext>
            </a:extLst>
          </p:cNvPr>
          <p:cNvGraphicFramePr>
            <a:graphicFrameLocks noGrp="1"/>
          </p:cNvGraphicFramePr>
          <p:nvPr>
            <p:extLst>
              <p:ext uri="{D42A27DB-BD31-4B8C-83A1-F6EECF244321}">
                <p14:modId xmlns:p14="http://schemas.microsoft.com/office/powerpoint/2010/main" val="1703619764"/>
              </p:ext>
            </p:extLst>
          </p:nvPr>
        </p:nvGraphicFramePr>
        <p:xfrm>
          <a:off x="1600200" y="2382681"/>
          <a:ext cx="7324725" cy="3865719"/>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70F231EC-57F1-48DB-AE05-D57E3E23E220}"/>
              </a:ext>
            </a:extLst>
          </p:cNvPr>
          <p:cNvSpPr txBox="1"/>
          <p:nvPr/>
        </p:nvSpPr>
        <p:spPr>
          <a:xfrm>
            <a:off x="8924925" y="4929134"/>
            <a:ext cx="2505075" cy="830997"/>
          </a:xfrm>
          <a:prstGeom prst="rect">
            <a:avLst/>
          </a:prstGeom>
          <a:noFill/>
        </p:spPr>
        <p:txBody>
          <a:bodyPr wrap="square" rtlCol="0">
            <a:spAutoFit/>
          </a:bodyPr>
          <a:lstStyle/>
          <a:p>
            <a:r>
              <a:rPr lang="en-US" sz="1200" dirty="0">
                <a:latin typeface="+mj-lt"/>
              </a:rPr>
              <a:t>* Programme data is shown for 2020. The trend must be interpreted with caution since 2007 and 2011 data is from IBBS </a:t>
            </a:r>
          </a:p>
        </p:txBody>
      </p:sp>
    </p:spTree>
    <p:extLst>
      <p:ext uri="{BB962C8B-B14F-4D97-AF65-F5344CB8AC3E}">
        <p14:creationId xmlns:p14="http://schemas.microsoft.com/office/powerpoint/2010/main" val="9249058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4800" y="1507817"/>
            <a:ext cx="10221432" cy="504000"/>
          </a:xfrm>
        </p:spPr>
        <p:txBody>
          <a:bodyPr/>
          <a:lstStyle/>
          <a:p>
            <a:r>
              <a:rPr lang="en-US" dirty="0"/>
              <a:t>Scaling-up harm reduction services in Indonesia, 2002-2014</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67</a:t>
            </a:fld>
            <a:endParaRPr lang="th-TH" dirty="0">
              <a:solidFill>
                <a:prstClr val="black">
                  <a:tint val="75000"/>
                </a:prstClr>
              </a:solidFill>
            </a:endParaRPr>
          </a:p>
        </p:txBody>
      </p:sp>
      <p:sp>
        <p:nvSpPr>
          <p:cNvPr id="6" name="TextBox 1"/>
          <p:cNvSpPr txBox="1"/>
          <p:nvPr/>
        </p:nvSpPr>
        <p:spPr>
          <a:xfrm>
            <a:off x="304800" y="6324600"/>
            <a:ext cx="9753600" cy="453634"/>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prstClr val="black"/>
                </a:solidFill>
                <a:cs typeface="Arial" pitchFamily="34" charset="0"/>
              </a:rPr>
              <a:t>Source: Prepared by </a:t>
            </a:r>
            <a:r>
              <a:rPr lang="en-GB" sz="900" dirty="0">
                <a:solidFill>
                  <a:prstClr val="black"/>
                </a:solidFill>
                <a:cs typeface="Arial" pitchFamily="34" charset="0"/>
                <a:hlinkClick r:id="rId2"/>
              </a:rPr>
              <a:t>www.aidsdatahub.org</a:t>
            </a:r>
            <a:r>
              <a:rPr lang="en-GB" sz="900" dirty="0">
                <a:solidFill>
                  <a:prstClr val="black"/>
                </a:solidFill>
                <a:cs typeface="Arial" pitchFamily="34" charset="0"/>
              </a:rPr>
              <a:t> based on 1. </a:t>
            </a:r>
            <a:r>
              <a:rPr lang="en-US" sz="900" dirty="0">
                <a:solidFill>
                  <a:prstClr val="black"/>
                </a:solidFill>
                <a:cs typeface="Arial" pitchFamily="34" charset="0"/>
              </a:rPr>
              <a:t>National AIDS Commission Indonesia (2011). The Response to HIV and AIDS in Indonesia 2006-2011; and 2.</a:t>
            </a:r>
            <a:r>
              <a:rPr lang="en-US" sz="900" dirty="0">
                <a:solidFill>
                  <a:prstClr val="black"/>
                </a:solidFill>
              </a:rPr>
              <a:t> Global AIDS Response Progress Reporting</a:t>
            </a:r>
            <a:endParaRPr lang="en-GB" sz="900" dirty="0">
              <a:solidFill>
                <a:prstClr val="black"/>
              </a:solidFill>
              <a:cs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1142288918"/>
              </p:ext>
            </p:extLst>
          </p:nvPr>
        </p:nvGraphicFramePr>
        <p:xfrm>
          <a:off x="1809750" y="2362200"/>
          <a:ext cx="8629651" cy="396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32333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68</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8" name="Title 1">
            <a:extLst>
              <a:ext uri="{FF2B5EF4-FFF2-40B4-BE49-F238E27FC236}">
                <a16:creationId xmlns:a16="http://schemas.microsoft.com/office/drawing/2014/main" id="{A2F93102-B97E-405C-B643-C4ED6B7EC262}"/>
              </a:ext>
            </a:extLst>
          </p:cNvPr>
          <p:cNvSpPr>
            <a:spLocks noGrp="1"/>
          </p:cNvSpPr>
          <p:nvPr>
            <p:ph type="title"/>
          </p:nvPr>
        </p:nvSpPr>
        <p:spPr>
          <a:xfrm>
            <a:off x="228600" y="1530253"/>
            <a:ext cx="11203563" cy="504000"/>
          </a:xfrm>
        </p:spPr>
        <p:txBody>
          <a:bodyPr/>
          <a:lstStyle/>
          <a:p>
            <a:r>
              <a:rPr lang="en-GB" sz="2600" dirty="0"/>
              <a:t>HIV testing coverage among key populations, 2018-19</a:t>
            </a:r>
            <a:endParaRPr lang="en-US" sz="2600" dirty="0"/>
          </a:p>
        </p:txBody>
      </p:sp>
      <p:sp>
        <p:nvSpPr>
          <p:cNvPr id="7" name="Rectangle 6">
            <a:extLst>
              <a:ext uri="{FF2B5EF4-FFF2-40B4-BE49-F238E27FC236}">
                <a16:creationId xmlns:a16="http://schemas.microsoft.com/office/drawing/2014/main" id="{FA8AB548-5B06-4D3F-A94F-DE708DA534F0}"/>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3"/>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Global AIDS Monitoring</a:t>
            </a:r>
          </a:p>
        </p:txBody>
      </p:sp>
      <p:graphicFrame>
        <p:nvGraphicFramePr>
          <p:cNvPr id="11" name="Chart 10">
            <a:extLst>
              <a:ext uri="{FF2B5EF4-FFF2-40B4-BE49-F238E27FC236}">
                <a16:creationId xmlns:a16="http://schemas.microsoft.com/office/drawing/2014/main" id="{D25BB4F6-8561-4221-9ABE-CD9CA00DD559}"/>
              </a:ext>
            </a:extLst>
          </p:cNvPr>
          <p:cNvGraphicFramePr>
            <a:graphicFrameLocks/>
          </p:cNvGraphicFramePr>
          <p:nvPr>
            <p:extLst>
              <p:ext uri="{D42A27DB-BD31-4B8C-83A1-F6EECF244321}">
                <p14:modId xmlns:p14="http://schemas.microsoft.com/office/powerpoint/2010/main" val="3158231137"/>
              </p:ext>
            </p:extLst>
          </p:nvPr>
        </p:nvGraphicFramePr>
        <p:xfrm>
          <a:off x="2083482" y="2193350"/>
          <a:ext cx="8025036" cy="421374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991135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Proportion of key populations who received an HIV test in the last 12 months and know their results</a:t>
            </a:r>
            <a:r>
              <a:rPr lang="en-GB"/>
              <a:t>, 2005-2019</a:t>
            </a:r>
            <a:br>
              <a:rPr lang="en-GB"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69</a:t>
            </a:fld>
            <a:endParaRPr lang="th-TH" dirty="0">
              <a:solidFill>
                <a:prstClr val="black">
                  <a:tint val="75000"/>
                </a:prstClr>
              </a:solidFill>
            </a:endParaRPr>
          </a:p>
        </p:txBody>
      </p:sp>
      <p:sp>
        <p:nvSpPr>
          <p:cNvPr id="6" name="TextBox 5"/>
          <p:cNvSpPr txBox="1"/>
          <p:nvPr/>
        </p:nvSpPr>
        <p:spPr>
          <a:xfrm>
            <a:off x="304800" y="6488668"/>
            <a:ext cx="9677400" cy="369332"/>
          </a:xfrm>
          <a:prstGeom prst="rect">
            <a:avLst/>
          </a:prstGeom>
          <a:noFill/>
        </p:spPr>
        <p:txBody>
          <a:bodyPr wrap="square" rtlCol="0">
            <a:spAutoFit/>
          </a:bodyPr>
          <a:lstStyle>
            <a:defPPr>
              <a:defRPr lang="en-US"/>
            </a:defPPr>
            <a:lvl1pPr>
              <a:defRPr sz="800">
                <a:latin typeface="Arial" pitchFamily="34" charset="0"/>
                <a:cs typeface="Arial" pitchFamily="34" charset="0"/>
              </a:defRPr>
            </a:lvl1pPr>
          </a:lstStyle>
          <a:p>
            <a:r>
              <a:rPr lang="en-US" sz="900" dirty="0">
                <a:solidFill>
                  <a:prstClr val="black"/>
                </a:solidFill>
              </a:rPr>
              <a:t>Source: Prepared by </a:t>
            </a:r>
            <a:r>
              <a:rPr lang="en-US" sz="900" dirty="0">
                <a:solidFill>
                  <a:prstClr val="black"/>
                </a:solidFill>
                <a:hlinkClick r:id="rId3"/>
              </a:rPr>
              <a:t>www.aidsdatahub.org</a:t>
            </a:r>
            <a:r>
              <a:rPr lang="en-US" sz="900" dirty="0">
                <a:solidFill>
                  <a:prstClr val="black"/>
                </a:solidFill>
              </a:rPr>
              <a:t> based on </a:t>
            </a:r>
            <a:r>
              <a:rPr lang="en-US" sz="900" dirty="0">
                <a:solidFill>
                  <a:prstClr val="black"/>
                </a:solidFill>
                <a:hlinkClick r:id="rId4"/>
              </a:rPr>
              <a:t>www.aidsinfoonline.org</a:t>
            </a:r>
            <a:r>
              <a:rPr lang="en-US" sz="900" dirty="0">
                <a:solidFill>
                  <a:prstClr val="black"/>
                </a:solidFill>
              </a:rPr>
              <a:t> and  the </a:t>
            </a:r>
            <a:r>
              <a:rPr lang="en-US" sz="900" kern="0" dirty="0">
                <a:solidFill>
                  <a:prstClr val="black"/>
                </a:solidFill>
              </a:rPr>
              <a:t>data presented at the UNAIDS Regional Management Meeting (RMM) held from 25 to 28 October 2014; Global AIDS Response Progress Reporting and Global AIDS Monitoring</a:t>
            </a:r>
            <a:endParaRPr lang="en-US" sz="900" dirty="0">
              <a:solidFill>
                <a:prstClr val="black"/>
              </a:solidFill>
            </a:endParaRPr>
          </a:p>
        </p:txBody>
      </p:sp>
      <p:graphicFrame>
        <p:nvGraphicFramePr>
          <p:cNvPr id="8" name="Chart 7">
            <a:extLst>
              <a:ext uri="{FF2B5EF4-FFF2-40B4-BE49-F238E27FC236}">
                <a16:creationId xmlns:a16="http://schemas.microsoft.com/office/drawing/2014/main" id="{00000000-0008-0000-3A00-000003000000}"/>
              </a:ext>
            </a:extLst>
          </p:cNvPr>
          <p:cNvGraphicFramePr>
            <a:graphicFrameLocks noGrp="1"/>
          </p:cNvGraphicFramePr>
          <p:nvPr>
            <p:extLst>
              <p:ext uri="{D42A27DB-BD31-4B8C-83A1-F6EECF244321}">
                <p14:modId xmlns:p14="http://schemas.microsoft.com/office/powerpoint/2010/main" val="1724553306"/>
              </p:ext>
            </p:extLst>
          </p:nvPr>
        </p:nvGraphicFramePr>
        <p:xfrm>
          <a:off x="1943100" y="2428875"/>
          <a:ext cx="8305800" cy="40597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48884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85"/>
          <p:cNvSpPr txBox="1">
            <a:spLocks noGrp="1"/>
          </p:cNvSpPr>
          <p:nvPr>
            <p:ph type="title"/>
          </p:nvPr>
        </p:nvSpPr>
        <p:spPr>
          <a:xfrm>
            <a:off x="304800" y="1580419"/>
            <a:ext cx="8402672" cy="504000"/>
          </a:xfrm>
          <a:prstGeom prst="rect">
            <a:avLst/>
          </a:prstGeom>
          <a:noFill/>
          <a:ln>
            <a:noFill/>
          </a:ln>
        </p:spPr>
        <p:txBody>
          <a:bodyPr spcFirstLastPara="1" wrap="square" lIns="91425" tIns="45700" rIns="91425" bIns="45700" anchor="t" anchorCtr="0">
            <a:noAutofit/>
          </a:bodyPr>
          <a:lstStyle/>
          <a:p>
            <a:r>
              <a:rPr lang="en-US" dirty="0"/>
              <a:t>Key population size estimates, 2019</a:t>
            </a:r>
            <a:endParaRPr dirty="0"/>
          </a:p>
        </p:txBody>
      </p:sp>
      <p:sp>
        <p:nvSpPr>
          <p:cNvPr id="520" name="Google Shape;520;p85"/>
          <p:cNvSpPr txBox="1">
            <a:spLocks noGrp="1"/>
          </p:cNvSpPr>
          <p:nvPr>
            <p:ph type="sldNum" idx="12"/>
          </p:nvPr>
        </p:nvSpPr>
        <p:spPr>
          <a:xfrm>
            <a:off x="9667876" y="6357939"/>
            <a:ext cx="542925" cy="365125"/>
          </a:xfrm>
          <a:prstGeom prst="rect">
            <a:avLst/>
          </a:prstGeom>
          <a:noFill/>
          <a:ln>
            <a:noFill/>
          </a:ln>
        </p:spPr>
        <p:txBody>
          <a:bodyPr spcFirstLastPara="1" wrap="square" lIns="91425" tIns="45700" rIns="91425" bIns="45700" anchor="b" anchorCtr="0">
            <a:noAutofit/>
          </a:bodyPr>
          <a:lstStyle/>
          <a:p>
            <a:pPr>
              <a:buClr>
                <a:srgbClr val="000000"/>
              </a:buClr>
              <a:defRPr/>
            </a:pPr>
            <a:fld id="{00000000-1234-1234-1234-123412341234}" type="slidenum">
              <a:rPr lang="en-US" kern="0">
                <a:solidFill>
                  <a:srgbClr val="888888"/>
                </a:solidFill>
              </a:rPr>
              <a:pPr>
                <a:buClr>
                  <a:srgbClr val="000000"/>
                </a:buClr>
                <a:defRPr/>
              </a:pPr>
              <a:t>7</a:t>
            </a:fld>
            <a:endParaRPr kern="0">
              <a:solidFill>
                <a:srgbClr val="888888"/>
              </a:solidFill>
            </a:endParaRPr>
          </a:p>
        </p:txBody>
      </p:sp>
      <p:graphicFrame>
        <p:nvGraphicFramePr>
          <p:cNvPr id="522" name="Google Shape;522;p85"/>
          <p:cNvGraphicFramePr/>
          <p:nvPr>
            <p:extLst>
              <p:ext uri="{D42A27DB-BD31-4B8C-83A1-F6EECF244321}">
                <p14:modId xmlns:p14="http://schemas.microsoft.com/office/powerpoint/2010/main" val="4008548115"/>
              </p:ext>
            </p:extLst>
          </p:nvPr>
        </p:nvGraphicFramePr>
        <p:xfrm>
          <a:off x="2486109" y="2584175"/>
          <a:ext cx="7434468" cy="3168051"/>
        </p:xfrm>
        <a:graphic>
          <a:graphicData uri="http://schemas.openxmlformats.org/drawingml/2006/table">
            <a:tbl>
              <a:tblPr>
                <a:noFill/>
              </a:tblPr>
              <a:tblGrid>
                <a:gridCol w="3999505">
                  <a:extLst>
                    <a:ext uri="{9D8B030D-6E8A-4147-A177-3AD203B41FA5}">
                      <a16:colId xmlns:a16="http://schemas.microsoft.com/office/drawing/2014/main" val="20000"/>
                    </a:ext>
                  </a:extLst>
                </a:gridCol>
                <a:gridCol w="1392174">
                  <a:extLst>
                    <a:ext uri="{9D8B030D-6E8A-4147-A177-3AD203B41FA5}">
                      <a16:colId xmlns:a16="http://schemas.microsoft.com/office/drawing/2014/main" val="20001"/>
                    </a:ext>
                  </a:extLst>
                </a:gridCol>
                <a:gridCol w="2042789">
                  <a:extLst>
                    <a:ext uri="{9D8B030D-6E8A-4147-A177-3AD203B41FA5}">
                      <a16:colId xmlns:a16="http://schemas.microsoft.com/office/drawing/2014/main" val="20002"/>
                    </a:ext>
                  </a:extLst>
                </a:gridCol>
              </a:tblGrid>
              <a:tr h="413468">
                <a:tc gridSpan="3">
                  <a:txBody>
                    <a:bodyPr/>
                    <a:lstStyle/>
                    <a:p>
                      <a:pPr marL="0" marR="0" lvl="0" indent="0" algn="ctr" rtl="0">
                        <a:spcBef>
                          <a:spcPts val="0"/>
                        </a:spcBef>
                        <a:spcAft>
                          <a:spcPts val="0"/>
                        </a:spcAft>
                        <a:buNone/>
                      </a:pPr>
                      <a:r>
                        <a:rPr lang="en-US" sz="1800" b="1" i="0" u="none" strike="noStrike" cap="none" dirty="0">
                          <a:solidFill>
                            <a:srgbClr val="FFFFFF"/>
                          </a:solidFill>
                          <a:latin typeface="Arial"/>
                          <a:ea typeface="Arial"/>
                          <a:cs typeface="Arial"/>
                          <a:sym typeface="Arial"/>
                        </a:rPr>
                        <a:t>Key population size estimates</a:t>
                      </a:r>
                      <a:endParaRPr sz="1800" b="1" i="0" u="none" strike="noStrike" cap="none" dirty="0">
                        <a:solidFill>
                          <a:srgbClr val="FFFFFF"/>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3183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43523">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Populations</a:t>
                      </a:r>
                      <a:endParaRPr sz="1600" dirty="0"/>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Estimate</a:t>
                      </a:r>
                      <a:endParaRPr sz="1600" dirty="0"/>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Year of estimate</a:t>
                      </a:r>
                      <a:endParaRPr sz="1600" dirty="0"/>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10001"/>
                  </a:ext>
                </a:extLst>
              </a:tr>
              <a:tr h="577765">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People who inject drugs (PWID)</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34 517</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2019</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77765">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Female sex workers (FSW)</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u="none" strike="noStrike" cap="none" dirty="0">
                          <a:solidFill>
                            <a:srgbClr val="000000"/>
                          </a:solidFill>
                          <a:latin typeface="+mn-lt"/>
                          <a:ea typeface="Arial"/>
                          <a:cs typeface="Arial"/>
                          <a:sym typeface="Arial"/>
                        </a:rPr>
                        <a:t>227 624</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2019</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77765">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Men who have sex with men (MSM)</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u="none" strike="noStrike" cap="none" dirty="0">
                          <a:latin typeface="+mn-lt"/>
                          <a:ea typeface="Arial"/>
                          <a:cs typeface="Arial"/>
                          <a:sym typeface="Arial"/>
                        </a:rPr>
                        <a:t>502 986</a:t>
                      </a:r>
                      <a:endParaRPr sz="1600" b="1" u="none" strike="noStrike" cap="none" dirty="0">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2019</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7765">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Transgender (</a:t>
                      </a:r>
                      <a:r>
                        <a:rPr lang="en-US" sz="1600" b="1" i="0" u="none" strike="noStrike" cap="none" dirty="0" err="1">
                          <a:solidFill>
                            <a:srgbClr val="000000"/>
                          </a:solidFill>
                          <a:latin typeface="Arial"/>
                          <a:ea typeface="Arial"/>
                          <a:cs typeface="Arial"/>
                          <a:sym typeface="Arial"/>
                        </a:rPr>
                        <a:t>Waria</a:t>
                      </a:r>
                      <a:r>
                        <a:rPr lang="en-US" sz="1600" b="1" i="0" u="none" strike="noStrike" cap="none" dirty="0">
                          <a:solidFill>
                            <a:srgbClr val="000000"/>
                          </a:solidFill>
                          <a:latin typeface="Arial"/>
                          <a:ea typeface="Arial"/>
                          <a:cs typeface="Arial"/>
                          <a:sym typeface="Arial"/>
                        </a:rPr>
                        <a:t>)</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34 695</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2019</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6" name="Google Shape;580;p98">
            <a:extLst>
              <a:ext uri="{FF2B5EF4-FFF2-40B4-BE49-F238E27FC236}">
                <a16:creationId xmlns:a16="http://schemas.microsoft.com/office/drawing/2014/main" id="{13F30176-801B-45F2-B749-7E1239400684}"/>
              </a:ext>
            </a:extLst>
          </p:cNvPr>
          <p:cNvSpPr/>
          <p:nvPr/>
        </p:nvSpPr>
        <p:spPr>
          <a:xfrm>
            <a:off x="304800" y="6489254"/>
            <a:ext cx="8534400" cy="233810"/>
          </a:xfrm>
          <a:prstGeom prst="rect">
            <a:avLst/>
          </a:prstGeom>
          <a:noFill/>
          <a:ln>
            <a:noFill/>
          </a:ln>
        </p:spPr>
        <p:txBody>
          <a:bodyPr spcFirstLastPara="1" wrap="square" lIns="91425" tIns="45700" rIns="91425" bIns="45700" anchor="t" anchorCtr="0">
            <a:noAutofit/>
          </a:bodyPr>
          <a:lstStyle/>
          <a:p>
            <a:pPr>
              <a:buClr>
                <a:srgbClr val="000000"/>
              </a:buClr>
              <a:defRPr/>
            </a:pPr>
            <a:r>
              <a:rPr lang="en-US" sz="900" kern="0" dirty="0">
                <a:solidFill>
                  <a:srgbClr val="000000"/>
                </a:solidFill>
                <a:latin typeface="Arial"/>
                <a:ea typeface="Arial"/>
                <a:cs typeface="Arial"/>
                <a:sym typeface="Arial"/>
              </a:rPr>
              <a:t>Source: Prepared by </a:t>
            </a:r>
            <a:r>
              <a:rPr lang="en-US" sz="900" u="sng" kern="0" dirty="0">
                <a:solidFill>
                  <a:srgbClr val="0000FF"/>
                </a:solidFill>
                <a:latin typeface="Arial"/>
                <a:ea typeface="Arial"/>
                <a:cs typeface="Arial"/>
                <a:sym typeface="Arial"/>
                <a:hlinkClick r:id="rId3"/>
              </a:rPr>
              <a:t>www.aidsdatahub.org</a:t>
            </a:r>
            <a:r>
              <a:rPr lang="en-US" sz="900" kern="0" dirty="0">
                <a:solidFill>
                  <a:srgbClr val="000000"/>
                </a:solidFill>
                <a:latin typeface="Arial"/>
                <a:ea typeface="Arial"/>
                <a:cs typeface="Arial"/>
                <a:sym typeface="Arial"/>
              </a:rPr>
              <a:t> based on Global AIDS Monitoring</a:t>
            </a:r>
            <a:endParaRPr sz="1400" kern="0" dirty="0">
              <a:solidFill>
                <a:srgbClr val="000000"/>
              </a:solidFill>
              <a:latin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02734"/>
            <a:ext cx="9878561" cy="504000"/>
          </a:xfrm>
        </p:spPr>
        <p:txBody>
          <a:bodyPr/>
          <a:lstStyle/>
          <a:p>
            <a:r>
              <a:rPr lang="en-GB" dirty="0"/>
              <a:t>Proportion of key populations who received an HIV test, 2007-2015</a:t>
            </a:r>
            <a:br>
              <a:rPr lang="en-GB"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70</a:t>
            </a:fld>
            <a:endParaRPr lang="th-TH" dirty="0">
              <a:solidFill>
                <a:prstClr val="black">
                  <a:tint val="75000"/>
                </a:prstClr>
              </a:solidFill>
            </a:endParaRPr>
          </a:p>
        </p:txBody>
      </p:sp>
      <p:sp>
        <p:nvSpPr>
          <p:cNvPr id="6" name="TextBox 5"/>
          <p:cNvSpPr txBox="1"/>
          <p:nvPr/>
        </p:nvSpPr>
        <p:spPr>
          <a:xfrm>
            <a:off x="76200" y="6547368"/>
            <a:ext cx="8458200" cy="230832"/>
          </a:xfrm>
          <a:prstGeom prst="rect">
            <a:avLst/>
          </a:prstGeom>
          <a:noFill/>
        </p:spPr>
        <p:txBody>
          <a:bodyPr wrap="square" rtlCol="0">
            <a:spAutoFit/>
          </a:bodyPr>
          <a:lstStyle>
            <a:defPPr>
              <a:defRPr lang="en-US"/>
            </a:defPPr>
            <a:lvl1pPr>
              <a:defRPr sz="800">
                <a:latin typeface="Arial" pitchFamily="34" charset="0"/>
                <a:cs typeface="Arial" pitchFamily="34" charset="0"/>
              </a:defRPr>
            </a:lvl1pPr>
          </a:lstStyle>
          <a:p>
            <a:r>
              <a:rPr lang="en-US" sz="900" dirty="0">
                <a:solidFill>
                  <a:prstClr val="black"/>
                </a:solidFill>
              </a:rPr>
              <a:t>Source: Prepared by </a:t>
            </a:r>
            <a:r>
              <a:rPr lang="en-US" sz="900" dirty="0">
                <a:solidFill>
                  <a:prstClr val="black"/>
                </a:solidFill>
                <a:hlinkClick r:id="rId2"/>
              </a:rPr>
              <a:t>www.aidsdatahub.org</a:t>
            </a:r>
            <a:r>
              <a:rPr lang="en-US" sz="900" dirty="0">
                <a:solidFill>
                  <a:prstClr val="black"/>
                </a:solidFill>
              </a:rPr>
              <a:t> based on Integrated Biological and Behavioral Surveys (IBBS)</a:t>
            </a:r>
          </a:p>
        </p:txBody>
      </p:sp>
      <p:graphicFrame>
        <p:nvGraphicFramePr>
          <p:cNvPr id="9" name="Chart 8"/>
          <p:cNvGraphicFramePr>
            <a:graphicFrameLocks noGrp="1"/>
          </p:cNvGraphicFramePr>
          <p:nvPr>
            <p:extLst>
              <p:ext uri="{D42A27DB-BD31-4B8C-83A1-F6EECF244321}">
                <p14:modId xmlns:p14="http://schemas.microsoft.com/office/powerpoint/2010/main" val="1214179631"/>
              </p:ext>
            </p:extLst>
          </p:nvPr>
        </p:nvGraphicFramePr>
        <p:xfrm>
          <a:off x="2057400" y="2514600"/>
          <a:ext cx="8077200" cy="3581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85247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10210800" cy="504000"/>
          </a:xfrm>
        </p:spPr>
        <p:txBody>
          <a:bodyPr/>
          <a:lstStyle/>
          <a:p>
            <a:r>
              <a:rPr lang="en-US" dirty="0"/>
              <a:t>Proportion of key populations who ever tested for HIV, 2013</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71</a:t>
            </a:fld>
            <a:endParaRPr lang="th-TH" dirty="0">
              <a:solidFill>
                <a:prstClr val="black">
                  <a:tint val="75000"/>
                </a:prstClr>
              </a:solidFill>
            </a:endParaRPr>
          </a:p>
        </p:txBody>
      </p:sp>
      <p:sp>
        <p:nvSpPr>
          <p:cNvPr id="8" name="TextBox 1"/>
          <p:cNvSpPr txBox="1"/>
          <p:nvPr/>
        </p:nvSpPr>
        <p:spPr>
          <a:xfrm>
            <a:off x="152400" y="6471138"/>
            <a:ext cx="11049000" cy="386862"/>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a:t>
            </a:r>
            <a:r>
              <a:rPr lang="en-US" sz="900" dirty="0"/>
              <a:t>Ministry of Health Republic of Indonesia, Directorate General of Disease Control and Environmental Health. (2014). Integrated Biological and Behavioral Survey (IBBS) 2013.</a:t>
            </a:r>
          </a:p>
        </p:txBody>
      </p:sp>
      <p:grpSp>
        <p:nvGrpSpPr>
          <p:cNvPr id="10" name="Group 9"/>
          <p:cNvGrpSpPr/>
          <p:nvPr/>
        </p:nvGrpSpPr>
        <p:grpSpPr>
          <a:xfrm>
            <a:off x="1905000" y="2133600"/>
            <a:ext cx="8382000" cy="4261338"/>
            <a:chOff x="-176742" y="0"/>
            <a:chExt cx="9720792" cy="6422040"/>
          </a:xfrm>
        </p:grpSpPr>
        <p:graphicFrame>
          <p:nvGraphicFramePr>
            <p:cNvPr id="11" name="Chart 10"/>
            <p:cNvGraphicFramePr>
              <a:graphicFrameLocks/>
            </p:cNvGraphicFramePr>
            <p:nvPr>
              <p:extLst>
                <p:ext uri="{D42A27DB-BD31-4B8C-83A1-F6EECF244321}">
                  <p14:modId xmlns:p14="http://schemas.microsoft.com/office/powerpoint/2010/main" val="3654633247"/>
                </p:ext>
              </p:extLst>
            </p:nvPr>
          </p:nvGraphicFramePr>
          <p:xfrm>
            <a:off x="0" y="3445111"/>
            <a:ext cx="9544050" cy="297692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176742" y="0"/>
              <a:ext cx="9711268" cy="3330274"/>
              <a:chOff x="-176742" y="0"/>
              <a:chExt cx="9711268" cy="3330274"/>
            </a:xfrm>
          </p:grpSpPr>
          <p:graphicFrame>
            <p:nvGraphicFramePr>
              <p:cNvPr id="13" name="Chart 12"/>
              <p:cNvGraphicFramePr>
                <a:graphicFrameLocks/>
              </p:cNvGraphicFramePr>
              <p:nvPr>
                <p:extLst>
                  <p:ext uri="{D42A27DB-BD31-4B8C-83A1-F6EECF244321}">
                    <p14:modId xmlns:p14="http://schemas.microsoft.com/office/powerpoint/2010/main" val="3016020024"/>
                  </p:ext>
                </p:extLst>
              </p:nvPr>
            </p:nvGraphicFramePr>
            <p:xfrm>
              <a:off x="4947868" y="0"/>
              <a:ext cx="4586658" cy="30670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p:cNvGraphicFramePr>
                <a:graphicFrameLocks/>
              </p:cNvGraphicFramePr>
              <p:nvPr>
                <p:extLst>
                  <p:ext uri="{D42A27DB-BD31-4B8C-83A1-F6EECF244321}">
                    <p14:modId xmlns:p14="http://schemas.microsoft.com/office/powerpoint/2010/main" val="3504961359"/>
                  </p:ext>
                </p:extLst>
              </p:nvPr>
            </p:nvGraphicFramePr>
            <p:xfrm>
              <a:off x="-176742" y="0"/>
              <a:ext cx="4935739" cy="3330274"/>
            </p:xfrm>
            <a:graphic>
              <a:graphicData uri="http://schemas.openxmlformats.org/drawingml/2006/chart">
                <c:chart xmlns:c="http://schemas.openxmlformats.org/drawingml/2006/chart" xmlns:r="http://schemas.openxmlformats.org/officeDocument/2006/relationships" r:id="rId5"/>
              </a:graphicData>
            </a:graphic>
          </p:graphicFrame>
        </p:grpSp>
      </p:grpSp>
    </p:spTree>
    <p:extLst>
      <p:ext uri="{BB962C8B-B14F-4D97-AF65-F5344CB8AC3E}">
        <p14:creationId xmlns:p14="http://schemas.microsoft.com/office/powerpoint/2010/main" val="16643950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72</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Treatment cascade, 2021</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2022</a:t>
            </a:r>
          </a:p>
        </p:txBody>
      </p:sp>
      <p:graphicFrame>
        <p:nvGraphicFramePr>
          <p:cNvPr id="5" name="Chart 4">
            <a:extLst>
              <a:ext uri="{FF2B5EF4-FFF2-40B4-BE49-F238E27FC236}">
                <a16:creationId xmlns:a16="http://schemas.microsoft.com/office/drawing/2014/main" id="{00000000-0008-0000-0900-000002000000}"/>
              </a:ext>
            </a:extLst>
          </p:cNvPr>
          <p:cNvGraphicFramePr>
            <a:graphicFrameLocks noGrp="1"/>
          </p:cNvGraphicFramePr>
          <p:nvPr>
            <p:extLst>
              <p:ext uri="{D42A27DB-BD31-4B8C-83A1-F6EECF244321}">
                <p14:modId xmlns:p14="http://schemas.microsoft.com/office/powerpoint/2010/main" val="3165724294"/>
              </p:ext>
            </p:extLst>
          </p:nvPr>
        </p:nvGraphicFramePr>
        <p:xfrm>
          <a:off x="1981200" y="2324100"/>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70248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73</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HIV testing and treatment cascade, 2021</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2022</a:t>
            </a:r>
          </a:p>
        </p:txBody>
      </p:sp>
      <p:graphicFrame>
        <p:nvGraphicFramePr>
          <p:cNvPr id="5" name="Chart 4">
            <a:extLst>
              <a:ext uri="{FF2B5EF4-FFF2-40B4-BE49-F238E27FC236}">
                <a16:creationId xmlns:a16="http://schemas.microsoft.com/office/drawing/2014/main" id="{00000000-0008-0000-0B00-000002000000}"/>
              </a:ext>
            </a:extLst>
          </p:cNvPr>
          <p:cNvGraphicFramePr>
            <a:graphicFrameLocks/>
          </p:cNvGraphicFramePr>
          <p:nvPr>
            <p:extLst>
              <p:ext uri="{D42A27DB-BD31-4B8C-83A1-F6EECF244321}">
                <p14:modId xmlns:p14="http://schemas.microsoft.com/office/powerpoint/2010/main" val="4145730756"/>
              </p:ext>
            </p:extLst>
          </p:nvPr>
        </p:nvGraphicFramePr>
        <p:xfrm>
          <a:off x="2529840" y="2171700"/>
          <a:ext cx="7132320" cy="4389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47684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74</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21878" y="1642553"/>
            <a:ext cx="11203563" cy="504000"/>
          </a:xfrm>
        </p:spPr>
        <p:txBody>
          <a:bodyPr/>
          <a:lstStyle/>
          <a:p>
            <a:r>
              <a:rPr lang="en-US" sz="2800" dirty="0"/>
              <a:t>Number of ART sites and number of people on ART, 2000 - 2020</a:t>
            </a:r>
          </a:p>
        </p:txBody>
      </p:sp>
      <p:sp>
        <p:nvSpPr>
          <p:cNvPr id="7" name="TextBox 1">
            <a:extLst>
              <a:ext uri="{FF2B5EF4-FFF2-40B4-BE49-F238E27FC236}">
                <a16:creationId xmlns:a16="http://schemas.microsoft.com/office/drawing/2014/main" id="{330D80C2-B3F3-41F3-89CD-684CA26215F9}"/>
              </a:ext>
            </a:extLst>
          </p:cNvPr>
          <p:cNvSpPr txBox="1"/>
          <p:nvPr/>
        </p:nvSpPr>
        <p:spPr>
          <a:xfrm>
            <a:off x="-1675" y="6358062"/>
            <a:ext cx="11811000" cy="507831"/>
          </a:xfrm>
          <a:prstGeom prst="rect">
            <a:avLst/>
          </a:prstGeom>
        </p:spPr>
        <p:txBody>
          <a:bodyPr wrap="square">
            <a:spAutoFit/>
          </a:bodyPr>
          <a:lstStyle>
            <a:defPPr>
              <a:defRPr lang="th-TH"/>
            </a:defPPr>
            <a:lvl1pPr>
              <a:defRPr sz="800">
                <a:solidFill>
                  <a:prstClr val="black"/>
                </a:solidFill>
              </a:defRPr>
            </a:lvl1p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1.</a:t>
            </a:r>
            <a:r>
              <a:rPr lang="en-GB" sz="900" dirty="0">
                <a:latin typeface="Arial" pitchFamily="34" charset="0"/>
                <a:cs typeface="Arial" pitchFamily="34" charset="0"/>
              </a:rPr>
              <a:t>WHO,UNAIDS,&amp; UNICEF.(2006-2010). Towards Universal Access: Scaling up Priority HIV/AIDS Interventions in the Health Sector - Progress  Reports ;</a:t>
            </a:r>
            <a:r>
              <a:rPr lang="en-US" sz="900" dirty="0">
                <a:latin typeface="Arial" pitchFamily="34" charset="0"/>
                <a:cs typeface="Arial" pitchFamily="34" charset="0"/>
              </a:rPr>
              <a:t>   2. UNAIDS.(2010). Global Report: UNAIDS Report on the Global AIDS Epidemic 2010; 3. UNAIDS.(2012). Global Report: UNAIDS Report on the Global AIDS Epidemic 2012; 4. Global AIDS Response Progress Reporting; Global AIDS Monitoring and 5. UNAIDS HIV Estimates 2022</a:t>
            </a:r>
          </a:p>
        </p:txBody>
      </p:sp>
      <p:graphicFrame>
        <p:nvGraphicFramePr>
          <p:cNvPr id="8" name="Chart 7">
            <a:extLst>
              <a:ext uri="{FF2B5EF4-FFF2-40B4-BE49-F238E27FC236}">
                <a16:creationId xmlns:a16="http://schemas.microsoft.com/office/drawing/2014/main" id="{4B737921-7D1F-4C7E-A35E-542DA02D8AFE}"/>
              </a:ext>
            </a:extLst>
          </p:cNvPr>
          <p:cNvGraphicFramePr>
            <a:graphicFrameLocks noGrp="1"/>
          </p:cNvGraphicFramePr>
          <p:nvPr>
            <p:extLst>
              <p:ext uri="{D42A27DB-BD31-4B8C-83A1-F6EECF244321}">
                <p14:modId xmlns:p14="http://schemas.microsoft.com/office/powerpoint/2010/main" val="3274061747"/>
              </p:ext>
            </p:extLst>
          </p:nvPr>
        </p:nvGraphicFramePr>
        <p:xfrm>
          <a:off x="1069080" y="2134830"/>
          <a:ext cx="10053841" cy="40805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05322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75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sz="2800" dirty="0"/>
              <a:t>Estimated adults living with HIV, adults receiving ARVs, and adult ART coverage, 2021</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a:t>
            </a:r>
          </a:p>
        </p:txBody>
      </p:sp>
      <p:graphicFrame>
        <p:nvGraphicFramePr>
          <p:cNvPr id="5" name="Chart 4">
            <a:extLst>
              <a:ext uri="{FF2B5EF4-FFF2-40B4-BE49-F238E27FC236}">
                <a16:creationId xmlns:a16="http://schemas.microsoft.com/office/drawing/2014/main" id="{00000000-0008-0000-0D00-000002000000}"/>
              </a:ext>
            </a:extLst>
          </p:cNvPr>
          <p:cNvGraphicFramePr>
            <a:graphicFrameLocks noGrp="1"/>
          </p:cNvGraphicFramePr>
          <p:nvPr/>
        </p:nvGraphicFramePr>
        <p:xfrm>
          <a:off x="1706880" y="2324100"/>
          <a:ext cx="8778240" cy="4206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507394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76</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ART scale-up, 2009 - 2021</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2022</a:t>
            </a:r>
          </a:p>
        </p:txBody>
      </p:sp>
      <p:graphicFrame>
        <p:nvGraphicFramePr>
          <p:cNvPr id="5" name="Chart 4">
            <a:extLst>
              <a:ext uri="{FF2B5EF4-FFF2-40B4-BE49-F238E27FC236}">
                <a16:creationId xmlns:a16="http://schemas.microsoft.com/office/drawing/2014/main" id="{CB8F89D1-EF46-45AC-81BF-77A712379F85}"/>
              </a:ext>
            </a:extLst>
          </p:cNvPr>
          <p:cNvGraphicFramePr>
            <a:graphicFrameLocks noGrp="1"/>
          </p:cNvGraphicFramePr>
          <p:nvPr/>
        </p:nvGraphicFramePr>
        <p:xfrm>
          <a:off x="1661160" y="2288431"/>
          <a:ext cx="886968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20068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77</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8" name="Title 1">
            <a:extLst>
              <a:ext uri="{FF2B5EF4-FFF2-40B4-BE49-F238E27FC236}">
                <a16:creationId xmlns:a16="http://schemas.microsoft.com/office/drawing/2014/main" id="{A2F93102-B97E-405C-B643-C4ED6B7EC262}"/>
              </a:ext>
            </a:extLst>
          </p:cNvPr>
          <p:cNvSpPr>
            <a:spLocks noGrp="1"/>
          </p:cNvSpPr>
          <p:nvPr>
            <p:ph type="title"/>
          </p:nvPr>
        </p:nvSpPr>
        <p:spPr>
          <a:xfrm>
            <a:off x="234525" y="1441579"/>
            <a:ext cx="11626549" cy="504000"/>
          </a:xfrm>
        </p:spPr>
        <p:txBody>
          <a:bodyPr/>
          <a:lstStyle/>
          <a:p>
            <a:r>
              <a:rPr lang="en-US" sz="2600" dirty="0"/>
              <a:t>HIV testing and treatment cascade, women (aged 15+ years) compared to men (aged 15+ years), 2021  </a:t>
            </a:r>
          </a:p>
        </p:txBody>
      </p:sp>
      <p:sp>
        <p:nvSpPr>
          <p:cNvPr id="12" name="TextBox 11">
            <a:extLst>
              <a:ext uri="{FF2B5EF4-FFF2-40B4-BE49-F238E27FC236}">
                <a16:creationId xmlns:a16="http://schemas.microsoft.com/office/drawing/2014/main" id="{8A03D741-3DE9-786F-472F-04DD9E00F2E0}"/>
              </a:ext>
            </a:extLst>
          </p:cNvPr>
          <p:cNvSpPr txBox="1"/>
          <p:nvPr/>
        </p:nvSpPr>
        <p:spPr>
          <a:xfrm>
            <a:off x="282022" y="6571755"/>
            <a:ext cx="8488871" cy="23074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2"/>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2022 HIV Estimates</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13" name="Chart 12">
            <a:extLst>
              <a:ext uri="{FF2B5EF4-FFF2-40B4-BE49-F238E27FC236}">
                <a16:creationId xmlns:a16="http://schemas.microsoft.com/office/drawing/2014/main" id="{17C127E8-3D05-F449-DA89-D45BFA59C9DC}"/>
              </a:ext>
            </a:extLst>
          </p:cNvPr>
          <p:cNvGraphicFramePr>
            <a:graphicFrameLocks/>
          </p:cNvGraphicFramePr>
          <p:nvPr>
            <p:extLst>
              <p:ext uri="{D42A27DB-BD31-4B8C-83A1-F6EECF244321}">
                <p14:modId xmlns:p14="http://schemas.microsoft.com/office/powerpoint/2010/main" val="627108906"/>
              </p:ext>
            </p:extLst>
          </p:nvPr>
        </p:nvGraphicFramePr>
        <p:xfrm>
          <a:off x="1324304" y="2517936"/>
          <a:ext cx="9543393" cy="39024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41990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78</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sz="2800" dirty="0"/>
              <a:t>Estimated number of pregnant women living with HIV, pregnant women receiving ARVs, and PMTCT coverage, 2021</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425778"/>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2022</a:t>
            </a:r>
          </a:p>
          <a:p>
            <a:pPr marL="0" marR="0" lvl="0" indent="0" algn="l" defTabSz="1168665"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endParaRPr>
          </a:p>
        </p:txBody>
      </p:sp>
      <p:graphicFrame>
        <p:nvGraphicFramePr>
          <p:cNvPr id="5" name="Chart 4">
            <a:extLst>
              <a:ext uri="{FF2B5EF4-FFF2-40B4-BE49-F238E27FC236}">
                <a16:creationId xmlns:a16="http://schemas.microsoft.com/office/drawing/2014/main" id="{00000000-0008-0000-0D00-000002000000}"/>
              </a:ext>
            </a:extLst>
          </p:cNvPr>
          <p:cNvGraphicFramePr>
            <a:graphicFrameLocks noGrp="1"/>
          </p:cNvGraphicFramePr>
          <p:nvPr>
            <p:extLst>
              <p:ext uri="{D42A27DB-BD31-4B8C-83A1-F6EECF244321}">
                <p14:modId xmlns:p14="http://schemas.microsoft.com/office/powerpoint/2010/main" val="1810846273"/>
              </p:ext>
            </p:extLst>
          </p:nvPr>
        </p:nvGraphicFramePr>
        <p:xfrm>
          <a:off x="2575560" y="2324100"/>
          <a:ext cx="704088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02740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79</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PMTCT cascade, 2021</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2022</a:t>
            </a:r>
          </a:p>
        </p:txBody>
      </p:sp>
      <p:graphicFrame>
        <p:nvGraphicFramePr>
          <p:cNvPr id="5" name="Chart 4">
            <a:extLst>
              <a:ext uri="{FF2B5EF4-FFF2-40B4-BE49-F238E27FC236}">
                <a16:creationId xmlns:a16="http://schemas.microsoft.com/office/drawing/2014/main" id="{00000000-0008-0000-0B00-000002000000}"/>
              </a:ext>
            </a:extLst>
          </p:cNvPr>
          <p:cNvGraphicFramePr>
            <a:graphicFrameLocks/>
          </p:cNvGraphicFramePr>
          <p:nvPr>
            <p:extLst>
              <p:ext uri="{D42A27DB-BD31-4B8C-83A1-F6EECF244321}">
                <p14:modId xmlns:p14="http://schemas.microsoft.com/office/powerpoint/2010/main" val="203530177"/>
              </p:ext>
            </p:extLst>
          </p:nvPr>
        </p:nvGraphicFramePr>
        <p:xfrm>
          <a:off x="2491740" y="2324100"/>
          <a:ext cx="720852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7944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HIV prevalence among key populations, 2018-2019</a:t>
            </a:r>
            <a:br>
              <a:rPr lang="en-GB"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8</a:t>
            </a:fld>
            <a:endParaRPr lang="th-TH" dirty="0">
              <a:solidFill>
                <a:prstClr val="black">
                  <a:tint val="75000"/>
                </a:prstClr>
              </a:solidFill>
            </a:endParaRPr>
          </a:p>
        </p:txBody>
      </p:sp>
      <p:sp>
        <p:nvSpPr>
          <p:cNvPr id="6" name="TextBox 1"/>
          <p:cNvSpPr txBox="1"/>
          <p:nvPr/>
        </p:nvSpPr>
        <p:spPr>
          <a:xfrm>
            <a:off x="152400" y="6471142"/>
            <a:ext cx="10134600" cy="386862"/>
          </a:xfrm>
          <a:prstGeom prst="rect">
            <a:avLst/>
          </a:prstGeom>
        </p:spPr>
        <p:txBody>
          <a:bodyPr wrap="square" lIns="91425" tIns="45714" rIns="91425" bIns="45714" rtlCol="0" anchor="ctr"/>
          <a:lstStyle>
            <a:defPPr>
              <a:defRPr lang="en-US"/>
            </a:defPPr>
            <a:lvl1pPr>
              <a:defRPr sz="800">
                <a:latin typeface="Arial" pitchFamily="34" charset="0"/>
                <a:cs typeface="Arial" pitchFamily="34" charset="0"/>
              </a:defRPr>
            </a:lvl1pPr>
          </a:lstStyle>
          <a:p>
            <a:pPr defTabSz="914252"/>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Integrated Biological and Behavioral Survey among key populations and Global AIDS Monitoring</a:t>
            </a:r>
          </a:p>
        </p:txBody>
      </p:sp>
      <p:graphicFrame>
        <p:nvGraphicFramePr>
          <p:cNvPr id="7" name="Chart 6">
            <a:extLst>
              <a:ext uri="{FF2B5EF4-FFF2-40B4-BE49-F238E27FC236}">
                <a16:creationId xmlns:a16="http://schemas.microsoft.com/office/drawing/2014/main" id="{00000000-0008-0000-0E00-000002000000}"/>
              </a:ext>
            </a:extLst>
          </p:cNvPr>
          <p:cNvGraphicFramePr>
            <a:graphicFrameLocks noGrp="1"/>
          </p:cNvGraphicFramePr>
          <p:nvPr>
            <p:extLst>
              <p:ext uri="{D42A27DB-BD31-4B8C-83A1-F6EECF244321}">
                <p14:modId xmlns:p14="http://schemas.microsoft.com/office/powerpoint/2010/main" val="1278251576"/>
              </p:ext>
            </p:extLst>
          </p:nvPr>
        </p:nvGraphicFramePr>
        <p:xfrm>
          <a:off x="2586037" y="2419350"/>
          <a:ext cx="7019925" cy="39052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91034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5187" y="2389526"/>
            <a:ext cx="8991600" cy="3477875"/>
          </a:xfrm>
          <a:prstGeom prst="rect">
            <a:avLst/>
          </a:prstGeom>
        </p:spPr>
        <p:txBody>
          <a:bodyPr wrap="square">
            <a:spAutoFit/>
          </a:bodyPr>
          <a:lstStyle/>
          <a:p>
            <a:pPr>
              <a:lnSpc>
                <a:spcPts val="2200"/>
              </a:lnSpc>
            </a:pPr>
            <a:br>
              <a:rPr lang="en-US" sz="2000" dirty="0">
                <a:solidFill>
                  <a:prstClr val="black"/>
                </a:solidFill>
                <a:latin typeface="Arial" pitchFamily="34" charset="0"/>
                <a:cs typeface="Arial" pitchFamily="34" charset="0"/>
              </a:rPr>
            </a:br>
            <a:r>
              <a:rPr lang="en-US" dirty="0">
                <a:solidFill>
                  <a:prstClr val="black"/>
                </a:solidFill>
                <a:latin typeface="Arial" pitchFamily="34" charset="0"/>
                <a:cs typeface="Arial" pitchFamily="34" charset="0"/>
              </a:rPr>
              <a:t>Selected indicators of response from NCPI 2014</a:t>
            </a:r>
          </a:p>
          <a:p>
            <a:pPr>
              <a:lnSpc>
                <a:spcPts val="2200"/>
              </a:lnSpc>
            </a:pPr>
            <a:endParaRPr lang="en-US" b="1" i="1" dirty="0">
              <a:solidFill>
                <a:prstClr val="black"/>
              </a:solidFill>
              <a:latin typeface="Arial" pitchFamily="34" charset="0"/>
              <a:cs typeface="Arial" pitchFamily="34" charset="0"/>
            </a:endParaRPr>
          </a:p>
          <a:p>
            <a:pPr>
              <a:lnSpc>
                <a:spcPts val="2200"/>
              </a:lnSpc>
            </a:pPr>
            <a:r>
              <a:rPr lang="en-US" b="1" i="1" dirty="0">
                <a:solidFill>
                  <a:prstClr val="black"/>
                </a:solidFill>
                <a:latin typeface="Arial" pitchFamily="34" charset="0"/>
                <a:cs typeface="Arial" pitchFamily="34" charset="0"/>
              </a:rPr>
              <a:t>Access to justice:</a:t>
            </a:r>
          </a:p>
          <a:p>
            <a:pPr>
              <a:lnSpc>
                <a:spcPts val="2200"/>
              </a:lnSpc>
            </a:pPr>
            <a:r>
              <a:rPr lang="en-US" dirty="0">
                <a:solidFill>
                  <a:prstClr val="black"/>
                </a:solidFill>
                <a:latin typeface="Arial" pitchFamily="34" charset="0"/>
                <a:cs typeface="Arial" pitchFamily="34" charset="0"/>
              </a:rPr>
              <a:t>         Legal services (legal aid or other)                NHRI or other mechanisms </a:t>
            </a:r>
          </a:p>
          <a:p>
            <a:pPr>
              <a:lnSpc>
                <a:spcPts val="2200"/>
              </a:lnSpc>
            </a:pPr>
            <a:r>
              <a:rPr lang="en-US" i="1" dirty="0">
                <a:solidFill>
                  <a:prstClr val="black"/>
                </a:solidFill>
                <a:latin typeface="Arial" pitchFamily="34" charset="0"/>
                <a:cs typeface="Arial" pitchFamily="34" charset="0"/>
              </a:rPr>
              <a:t> </a:t>
            </a:r>
            <a:br>
              <a:rPr lang="en-US" sz="800" i="1" dirty="0">
                <a:solidFill>
                  <a:prstClr val="black"/>
                </a:solidFill>
                <a:latin typeface="Arial" pitchFamily="34" charset="0"/>
                <a:cs typeface="Arial" pitchFamily="34" charset="0"/>
              </a:rPr>
            </a:b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r>
              <a:rPr lang="en-US" sz="1200" dirty="0">
                <a:solidFill>
                  <a:prstClr val="black"/>
                </a:solidFill>
                <a:latin typeface="Arial"/>
                <a:cs typeface="Arial"/>
              </a:rPr>
              <a:t>                                                                                               </a:t>
            </a:r>
          </a:p>
        </p:txBody>
      </p:sp>
      <p:sp>
        <p:nvSpPr>
          <p:cNvPr id="14" name="Oval 13"/>
          <p:cNvSpPr/>
          <p:nvPr/>
        </p:nvSpPr>
        <p:spPr>
          <a:xfrm>
            <a:off x="1846293" y="3536460"/>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Oval 15"/>
          <p:cNvSpPr/>
          <p:nvPr/>
        </p:nvSpPr>
        <p:spPr>
          <a:xfrm>
            <a:off x="6285742" y="3568260"/>
            <a:ext cx="216000" cy="216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1" y="1445985"/>
            <a:ext cx="1099959" cy="109995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028149960"/>
              </p:ext>
            </p:extLst>
          </p:nvPr>
        </p:nvGraphicFramePr>
        <p:xfrm>
          <a:off x="1676400" y="4177337"/>
          <a:ext cx="8761336" cy="1524099"/>
        </p:xfrm>
        <a:graphic>
          <a:graphicData uri="http://schemas.openxmlformats.org/drawingml/2006/table">
            <a:tbl>
              <a:tblPr firstRow="1" firstCol="1" bandRow="1"/>
              <a:tblGrid>
                <a:gridCol w="5809823">
                  <a:extLst>
                    <a:ext uri="{9D8B030D-6E8A-4147-A177-3AD203B41FA5}">
                      <a16:colId xmlns:a16="http://schemas.microsoft.com/office/drawing/2014/main" val="20000"/>
                    </a:ext>
                  </a:extLst>
                </a:gridCol>
                <a:gridCol w="828495">
                  <a:extLst>
                    <a:ext uri="{9D8B030D-6E8A-4147-A177-3AD203B41FA5}">
                      <a16:colId xmlns:a16="http://schemas.microsoft.com/office/drawing/2014/main" val="20001"/>
                    </a:ext>
                  </a:extLst>
                </a:gridCol>
                <a:gridCol w="673152">
                  <a:extLst>
                    <a:ext uri="{9D8B030D-6E8A-4147-A177-3AD203B41FA5}">
                      <a16:colId xmlns:a16="http://schemas.microsoft.com/office/drawing/2014/main" val="20002"/>
                    </a:ext>
                  </a:extLst>
                </a:gridCol>
                <a:gridCol w="724933">
                  <a:extLst>
                    <a:ext uri="{9D8B030D-6E8A-4147-A177-3AD203B41FA5}">
                      <a16:colId xmlns:a16="http://schemas.microsoft.com/office/drawing/2014/main" val="20003"/>
                    </a:ext>
                  </a:extLst>
                </a:gridCol>
                <a:gridCol w="724933">
                  <a:extLst>
                    <a:ext uri="{9D8B030D-6E8A-4147-A177-3AD203B41FA5}">
                      <a16:colId xmlns:a16="http://schemas.microsoft.com/office/drawing/2014/main" val="20004"/>
                    </a:ext>
                  </a:extLst>
                </a:gridCol>
              </a:tblGrid>
              <a:tr h="353291">
                <a:tc>
                  <a:txBody>
                    <a:bodyPr/>
                    <a:lstStyle/>
                    <a:p>
                      <a:pPr marL="0" marR="0">
                        <a:lnSpc>
                          <a:spcPct val="115000"/>
                        </a:lnSpc>
                        <a:spcBef>
                          <a:spcPts val="0"/>
                        </a:spcBef>
                        <a:spcAft>
                          <a:spcPts val="0"/>
                        </a:spcAft>
                      </a:pPr>
                      <a:r>
                        <a:rPr lang="en-US" sz="1800" b="1" i="1" dirty="0">
                          <a:effectLst/>
                          <a:latin typeface="Arial"/>
                          <a:ea typeface="Calibri"/>
                          <a:cs typeface="Times New Roman"/>
                        </a:rPr>
                        <a:t>Civil society perspectives/ratings:</a:t>
                      </a:r>
                      <a:endParaRPr lang="en-GB" sz="1050" b="1"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2009</a:t>
                      </a:r>
                      <a:endParaRPr lang="en-GB" sz="105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2011</a:t>
                      </a:r>
                      <a:endParaRPr lang="en-GB" sz="105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US" sz="1800" kern="1200" dirty="0">
                          <a:solidFill>
                            <a:srgbClr val="00B0F0"/>
                          </a:solidFill>
                          <a:effectLst/>
                          <a:latin typeface="Arial"/>
                          <a:ea typeface="Calibri"/>
                          <a:cs typeface="Times New Roman"/>
                        </a:rPr>
                        <a:t>2013</a:t>
                      </a:r>
                      <a:endParaRPr lang="en-GB" sz="1800" kern="1200" dirty="0">
                        <a:solidFill>
                          <a:srgbClr val="00B0F0"/>
                        </a:solidFill>
                        <a:effectLst/>
                        <a:latin typeface="Arial"/>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Trend</a:t>
                      </a:r>
                      <a:endParaRPr lang="en-GB" sz="105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0"/>
                  </a:ext>
                </a:extLst>
              </a:tr>
              <a:tr h="628073">
                <a:tc>
                  <a:txBody>
                    <a:bodyPr/>
                    <a:lstStyle/>
                    <a:p>
                      <a:pPr marL="0" marR="0">
                        <a:lnSpc>
                          <a:spcPct val="115000"/>
                        </a:lnSpc>
                        <a:spcBef>
                          <a:spcPts val="0"/>
                        </a:spcBef>
                        <a:spcAft>
                          <a:spcPts val="1000"/>
                        </a:spcAft>
                      </a:pPr>
                      <a:r>
                        <a:rPr lang="en-US" sz="1600" dirty="0">
                          <a:effectLst/>
                          <a:latin typeface="Arial"/>
                          <a:ea typeface="Calibri"/>
                          <a:cs typeface="Times New Roman"/>
                        </a:rPr>
                        <a:t>Laws and policies in place to protect and promote HIV-related human rights </a:t>
                      </a:r>
                      <a:endParaRPr lang="en-GB" sz="1050" dirty="0">
                        <a:effectLst/>
                        <a:latin typeface="Calibri"/>
                        <a:ea typeface="Calibri"/>
                        <a:cs typeface="Times New Roman"/>
                      </a:endParaRPr>
                    </a:p>
                  </a:txBody>
                  <a:tcPr marL="640080" marR="64008"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4/10 </a:t>
                      </a:r>
                      <a:endParaRPr lang="en-GB" sz="105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3/10 </a:t>
                      </a:r>
                      <a:endParaRPr lang="en-GB" sz="105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Arial"/>
                        </a:rPr>
                        <a:t>3/10</a:t>
                      </a: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 </a:t>
                      </a:r>
                      <a:endParaRPr lang="en-GB" sz="105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1"/>
                  </a:ext>
                </a:extLst>
              </a:tr>
              <a:tr h="314036">
                <a:tc>
                  <a:txBody>
                    <a:bodyPr/>
                    <a:lstStyle/>
                    <a:p>
                      <a:pPr marL="0" marR="0">
                        <a:lnSpc>
                          <a:spcPct val="115000"/>
                        </a:lnSpc>
                        <a:spcBef>
                          <a:spcPts val="0"/>
                        </a:spcBef>
                        <a:spcAft>
                          <a:spcPts val="1000"/>
                        </a:spcAft>
                      </a:pPr>
                      <a:r>
                        <a:rPr lang="en-US" sz="1600" dirty="0">
                          <a:effectLst/>
                          <a:latin typeface="Arial"/>
                          <a:ea typeface="Calibri"/>
                          <a:cs typeface="Times New Roman"/>
                        </a:rPr>
                        <a:t>Efforts to implement human rights-related laws and policies</a:t>
                      </a:r>
                      <a:endParaRPr lang="en-GB" sz="1050" dirty="0">
                        <a:effectLst/>
                        <a:latin typeface="Calibri"/>
                        <a:ea typeface="Calibri"/>
                        <a:cs typeface="Times New Roman"/>
                      </a:endParaRPr>
                    </a:p>
                  </a:txBody>
                  <a:tcPr marL="640080" marR="64008"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3/10 </a:t>
                      </a:r>
                      <a:endParaRPr lang="en-GB" sz="105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2/10 </a:t>
                      </a:r>
                      <a:endParaRPr lang="en-GB" sz="105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Arial"/>
                        </a:rPr>
                        <a:t>2/10</a:t>
                      </a: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 </a:t>
                      </a:r>
                      <a:endParaRPr lang="en-GB" sz="105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8" name="Flowchart: Merge 7"/>
          <p:cNvSpPr/>
          <p:nvPr/>
        </p:nvSpPr>
        <p:spPr>
          <a:xfrm>
            <a:off x="9877425" y="5181600"/>
            <a:ext cx="304800" cy="228600"/>
          </a:xfrm>
          <a:prstGeom prst="flowChartMerg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Flowchart: Merge 7"/>
          <p:cNvSpPr/>
          <p:nvPr/>
        </p:nvSpPr>
        <p:spPr>
          <a:xfrm>
            <a:off x="9906000" y="4648200"/>
            <a:ext cx="304800" cy="228600"/>
          </a:xfrm>
          <a:prstGeom prst="flowChartMerg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Rectangle 14"/>
          <p:cNvSpPr/>
          <p:nvPr/>
        </p:nvSpPr>
        <p:spPr>
          <a:xfrm>
            <a:off x="2971800" y="1695263"/>
            <a:ext cx="7467600" cy="553998"/>
          </a:xfrm>
          <a:prstGeom prst="rect">
            <a:avLst/>
          </a:prstGeom>
        </p:spPr>
        <p:txBody>
          <a:bodyPr wrap="square">
            <a:spAutoFit/>
          </a:bodyPr>
          <a:lstStyle/>
          <a:p>
            <a:r>
              <a:rPr lang="en-US" sz="3000" dirty="0">
                <a:solidFill>
                  <a:srgbClr val="00AEEF"/>
                </a:solidFill>
                <a:latin typeface="Arial" pitchFamily="34" charset="0"/>
                <a:cs typeface="Arial" pitchFamily="34" charset="0"/>
              </a:rPr>
              <a:t>National data on stigma and discrimination </a:t>
            </a:r>
            <a:endParaRPr lang="en-GB" sz="3000" dirty="0">
              <a:solidFill>
                <a:srgbClr val="00AEEF"/>
              </a:solidFill>
              <a:latin typeface="Arial" pitchFamily="34" charset="0"/>
              <a:cs typeface="Arial" pitchFamily="34" charset="0"/>
            </a:endParaRPr>
          </a:p>
        </p:txBody>
      </p:sp>
      <p:sp>
        <p:nvSpPr>
          <p:cNvPr id="17" name="Rectangle 16"/>
          <p:cNvSpPr/>
          <p:nvPr/>
        </p:nvSpPr>
        <p:spPr>
          <a:xfrm>
            <a:off x="152400" y="6595498"/>
            <a:ext cx="8763000" cy="215444"/>
          </a:xfrm>
          <a:prstGeom prst="rect">
            <a:avLst/>
          </a:prstGeom>
        </p:spPr>
        <p:txBody>
          <a:bodyPr wrap="square">
            <a:spAutoFit/>
          </a:bodyPr>
          <a:lstStyle/>
          <a:p>
            <a:pPr>
              <a:defRPr/>
            </a:pPr>
            <a:r>
              <a:rPr lang="en-US" sz="800" kern="0" dirty="0">
                <a:solidFill>
                  <a:sysClr val="windowText" lastClr="000000"/>
                </a:solidFill>
                <a:latin typeface="Arial" pitchFamily="34" charset="0"/>
                <a:cs typeface="Arial" pitchFamily="34" charset="0"/>
              </a:rPr>
              <a:t>Source: </a:t>
            </a:r>
            <a:r>
              <a:rPr lang="en-GB" sz="800" kern="0" dirty="0">
                <a:solidFill>
                  <a:sysClr val="windowText" lastClr="000000"/>
                </a:solidFill>
                <a:latin typeface="Arial" panose="020B0604020202020204" pitchFamily="34" charset="0"/>
                <a:cs typeface="Arial" panose="020B0604020202020204" pitchFamily="34" charset="0"/>
              </a:rPr>
              <a:t>Prepared by UNAIDS Regional Support Team Asia and the Pacific and</a:t>
            </a:r>
            <a:r>
              <a:rPr lang="en-GB" sz="800" u="sng" kern="0" dirty="0">
                <a:solidFill>
                  <a:sysClr val="windowText" lastClr="000000"/>
                </a:solidFill>
                <a:latin typeface="Arial" panose="020B0604020202020204" pitchFamily="34" charset="0"/>
                <a:cs typeface="Arial" panose="020B0604020202020204" pitchFamily="34" charset="0"/>
                <a:hlinkClick r:id="rId3"/>
              </a:rPr>
              <a:t>www.aidsdatahub.org</a:t>
            </a:r>
            <a:r>
              <a:rPr lang="en-GB" sz="800" kern="0" dirty="0">
                <a:solidFill>
                  <a:sysClr val="windowText" lastClr="000000"/>
                </a:solidFill>
                <a:latin typeface="Arial" panose="020B0604020202020204" pitchFamily="34" charset="0"/>
                <a:cs typeface="Arial" panose="020B0604020202020204" pitchFamily="34" charset="0"/>
              </a:rPr>
              <a:t> based on information provided by UNAIDS country office and partners</a:t>
            </a:r>
          </a:p>
        </p:txBody>
      </p:sp>
    </p:spTree>
    <p:extLst>
      <p:ext uri="{BB962C8B-B14F-4D97-AF65-F5344CB8AC3E}">
        <p14:creationId xmlns:p14="http://schemas.microsoft.com/office/powerpoint/2010/main" val="3530144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815" y="1700808"/>
            <a:ext cx="11116793" cy="504000"/>
          </a:xfrm>
        </p:spPr>
        <p:txBody>
          <a:bodyPr/>
          <a:lstStyle/>
          <a:p>
            <a:r>
              <a:rPr lang="en-US" sz="2800" dirty="0"/>
              <a:t>Punitive and discriminatory laws, 2021</a:t>
            </a:r>
          </a:p>
        </p:txBody>
      </p:sp>
      <p:sp>
        <p:nvSpPr>
          <p:cNvPr id="6" name="Rectangle 5">
            <a:extLst>
              <a:ext uri="{FF2B5EF4-FFF2-40B4-BE49-F238E27FC236}">
                <a16:creationId xmlns:a16="http://schemas.microsoft.com/office/drawing/2014/main" id="{46A95937-E6C2-4F8E-B022-853BF29EF79F}"/>
              </a:ext>
            </a:extLst>
          </p:cNvPr>
          <p:cNvSpPr/>
          <p:nvPr/>
        </p:nvSpPr>
        <p:spPr>
          <a:xfrm>
            <a:off x="228600" y="6591300"/>
            <a:ext cx="10436761"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(2021). Global AIDS Update 2021. Confronting Inequalities: Lessons for pandemic responses from 40 years of AIDS.</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3" name="Table 3">
            <a:extLst>
              <a:ext uri="{FF2B5EF4-FFF2-40B4-BE49-F238E27FC236}">
                <a16:creationId xmlns:a16="http://schemas.microsoft.com/office/drawing/2014/main" id="{3664E1AD-C1B0-4C05-893B-161489BABE96}"/>
              </a:ext>
            </a:extLst>
          </p:cNvPr>
          <p:cNvGraphicFramePr>
            <a:graphicFrameLocks noGrp="1"/>
          </p:cNvGraphicFramePr>
          <p:nvPr/>
        </p:nvGraphicFramePr>
        <p:xfrm>
          <a:off x="370776" y="2440002"/>
          <a:ext cx="10801200" cy="1565062"/>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905884813"/>
                    </a:ext>
                  </a:extLst>
                </a:gridCol>
                <a:gridCol w="1800200">
                  <a:extLst>
                    <a:ext uri="{9D8B030D-6E8A-4147-A177-3AD203B41FA5}">
                      <a16:colId xmlns:a16="http://schemas.microsoft.com/office/drawing/2014/main" val="2584309763"/>
                    </a:ext>
                  </a:extLst>
                </a:gridCol>
                <a:gridCol w="1800200">
                  <a:extLst>
                    <a:ext uri="{9D8B030D-6E8A-4147-A177-3AD203B41FA5}">
                      <a16:colId xmlns:a16="http://schemas.microsoft.com/office/drawing/2014/main" val="582424314"/>
                    </a:ext>
                  </a:extLst>
                </a:gridCol>
                <a:gridCol w="1800200">
                  <a:extLst>
                    <a:ext uri="{9D8B030D-6E8A-4147-A177-3AD203B41FA5}">
                      <a16:colId xmlns:a16="http://schemas.microsoft.com/office/drawing/2014/main" val="3389219002"/>
                    </a:ext>
                  </a:extLst>
                </a:gridCol>
                <a:gridCol w="1800200">
                  <a:extLst>
                    <a:ext uri="{9D8B030D-6E8A-4147-A177-3AD203B41FA5}">
                      <a16:colId xmlns:a16="http://schemas.microsoft.com/office/drawing/2014/main" val="3139281094"/>
                    </a:ext>
                  </a:extLst>
                </a:gridCol>
                <a:gridCol w="1800200">
                  <a:extLst>
                    <a:ext uri="{9D8B030D-6E8A-4147-A177-3AD203B41FA5}">
                      <a16:colId xmlns:a16="http://schemas.microsoft.com/office/drawing/2014/main" val="621351089"/>
                    </a:ext>
                  </a:extLst>
                </a:gridCol>
              </a:tblGrid>
              <a:tr h="1565062">
                <a:tc>
                  <a:txBody>
                    <a:bodyPr/>
                    <a:lstStyle/>
                    <a:p>
                      <a:pPr algn="ctr"/>
                      <a:r>
                        <a:rPr lang="en-US" sz="1600" b="0" dirty="0">
                          <a:solidFill>
                            <a:schemeClr val="tx1"/>
                          </a:solidFill>
                        </a:rPr>
                        <a:t>Criminalization</a:t>
                      </a:r>
                    </a:p>
                    <a:p>
                      <a:pPr algn="ctr"/>
                      <a:r>
                        <a:rPr lang="en-US" sz="1600" b="0" dirty="0">
                          <a:solidFill>
                            <a:schemeClr val="tx1"/>
                          </a:solidFill>
                        </a:rPr>
                        <a:t>of  TG people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sex 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same-sex sexual acts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Law allows for possession of a certain limited amount of drugs for personal use</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Parental consent for adolescents to access HIV testing</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dirty="0">
                          <a:solidFill>
                            <a:schemeClr val="tx1"/>
                          </a:solidFill>
                          <a:effectLst/>
                          <a:latin typeface="Arial" panose="020B0604020202020204" pitchFamily="34" charset="0"/>
                          <a:cs typeface="Arial" panose="020B0604020202020204" pitchFamily="34" charset="0"/>
                        </a:rPr>
                        <a:t>Laws or policies restricting the entry, stay and residence of people living with HIV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3088267"/>
                  </a:ext>
                </a:extLst>
              </a:tr>
            </a:tbl>
          </a:graphicData>
        </a:graphic>
      </p:graphicFrame>
      <p:grpSp>
        <p:nvGrpSpPr>
          <p:cNvPr id="5" name="Group 4">
            <a:extLst>
              <a:ext uri="{FF2B5EF4-FFF2-40B4-BE49-F238E27FC236}">
                <a16:creationId xmlns:a16="http://schemas.microsoft.com/office/drawing/2014/main" id="{AB153221-97D3-40C5-8245-72F52C0104D2}"/>
              </a:ext>
            </a:extLst>
          </p:cNvPr>
          <p:cNvGrpSpPr/>
          <p:nvPr/>
        </p:nvGrpSpPr>
        <p:grpSpPr>
          <a:xfrm>
            <a:off x="658808" y="3968472"/>
            <a:ext cx="10226312" cy="1188720"/>
            <a:chOff x="658808" y="3968472"/>
            <a:chExt cx="10226312" cy="1188720"/>
          </a:xfrm>
        </p:grpSpPr>
        <p:sp>
          <p:nvSpPr>
            <p:cNvPr id="4" name="Oval 3">
              <a:extLst>
                <a:ext uri="{FF2B5EF4-FFF2-40B4-BE49-F238E27FC236}">
                  <a16:creationId xmlns:a16="http://schemas.microsoft.com/office/drawing/2014/main" id="{DBBDF541-6703-430B-9CDE-9EAF9CC31D3F}"/>
                </a:ext>
              </a:extLst>
            </p:cNvPr>
            <p:cNvSpPr/>
            <p:nvPr/>
          </p:nvSpPr>
          <p:spPr>
            <a:xfrm>
              <a:off x="658808"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Oval 10">
              <a:extLst>
                <a:ext uri="{FF2B5EF4-FFF2-40B4-BE49-F238E27FC236}">
                  <a16:creationId xmlns:a16="http://schemas.microsoft.com/office/drawing/2014/main" id="{D3E17F94-9F05-484E-842C-F2140EBA34A2}"/>
                </a:ext>
              </a:extLst>
            </p:cNvPr>
            <p:cNvSpPr/>
            <p:nvPr/>
          </p:nvSpPr>
          <p:spPr>
            <a:xfrm>
              <a:off x="2466326"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Oval 11">
              <a:extLst>
                <a:ext uri="{FF2B5EF4-FFF2-40B4-BE49-F238E27FC236}">
                  <a16:creationId xmlns:a16="http://schemas.microsoft.com/office/drawing/2014/main" id="{2107AA46-A84F-4E38-BE75-17B0A55FB2D3}"/>
                </a:ext>
              </a:extLst>
            </p:cNvPr>
            <p:cNvSpPr/>
            <p:nvPr/>
          </p:nvSpPr>
          <p:spPr>
            <a:xfrm>
              <a:off x="4273844"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Oval 12">
              <a:extLst>
                <a:ext uri="{FF2B5EF4-FFF2-40B4-BE49-F238E27FC236}">
                  <a16:creationId xmlns:a16="http://schemas.microsoft.com/office/drawing/2014/main" id="{535A40E9-8598-42DC-8D42-0C41152B6C38}"/>
                </a:ext>
              </a:extLst>
            </p:cNvPr>
            <p:cNvSpPr/>
            <p:nvPr/>
          </p:nvSpPr>
          <p:spPr>
            <a:xfrm>
              <a:off x="6081362"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Oval 13">
              <a:extLst>
                <a:ext uri="{FF2B5EF4-FFF2-40B4-BE49-F238E27FC236}">
                  <a16:creationId xmlns:a16="http://schemas.microsoft.com/office/drawing/2014/main" id="{B680894F-6E7E-44AA-8B28-10846542B273}"/>
                </a:ext>
              </a:extLst>
            </p:cNvPr>
            <p:cNvSpPr/>
            <p:nvPr/>
          </p:nvSpPr>
          <p:spPr>
            <a:xfrm>
              <a:off x="7888880"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Oval 21">
              <a:extLst>
                <a:ext uri="{FF2B5EF4-FFF2-40B4-BE49-F238E27FC236}">
                  <a16:creationId xmlns:a16="http://schemas.microsoft.com/office/drawing/2014/main" id="{F00A8540-0F26-44F9-BDAF-D2F810E5D76F}"/>
                </a:ext>
              </a:extLst>
            </p:cNvPr>
            <p:cNvSpPr/>
            <p:nvPr/>
          </p:nvSpPr>
          <p:spPr>
            <a:xfrm>
              <a:off x="9696400"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7" name="TextBox 6">
            <a:extLst>
              <a:ext uri="{FF2B5EF4-FFF2-40B4-BE49-F238E27FC236}">
                <a16:creationId xmlns:a16="http://schemas.microsoft.com/office/drawing/2014/main" id="{31336AB6-0475-4C90-85AE-2302FF75AC81}"/>
              </a:ext>
            </a:extLst>
          </p:cNvPr>
          <p:cNvSpPr txBox="1"/>
          <p:nvPr/>
        </p:nvSpPr>
        <p:spPr>
          <a:xfrm>
            <a:off x="91142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3" name="TextBox 22">
            <a:extLst>
              <a:ext uri="{FF2B5EF4-FFF2-40B4-BE49-F238E27FC236}">
                <a16:creationId xmlns:a16="http://schemas.microsoft.com/office/drawing/2014/main" id="{2992A9BB-36AD-4E3E-A2E9-B14A1C89FD77}"/>
              </a:ext>
            </a:extLst>
          </p:cNvPr>
          <p:cNvSpPr txBox="1"/>
          <p:nvPr/>
        </p:nvSpPr>
        <p:spPr>
          <a:xfrm>
            <a:off x="2783632" y="4356430"/>
            <a:ext cx="7506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a:t>
            </a:r>
          </a:p>
        </p:txBody>
      </p:sp>
      <p:sp>
        <p:nvSpPr>
          <p:cNvPr id="24" name="TextBox 23">
            <a:extLst>
              <a:ext uri="{FF2B5EF4-FFF2-40B4-BE49-F238E27FC236}">
                <a16:creationId xmlns:a16="http://schemas.microsoft.com/office/drawing/2014/main" id="{6EF452C2-0799-4995-9884-D5C492B19E8C}"/>
              </a:ext>
            </a:extLst>
          </p:cNvPr>
          <p:cNvSpPr txBox="1"/>
          <p:nvPr/>
        </p:nvSpPr>
        <p:spPr>
          <a:xfrm>
            <a:off x="4508526" y="4356430"/>
            <a:ext cx="9115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a:t>
            </a:r>
          </a:p>
        </p:txBody>
      </p:sp>
      <p:sp>
        <p:nvSpPr>
          <p:cNvPr id="25" name="TextBox 24">
            <a:extLst>
              <a:ext uri="{FF2B5EF4-FFF2-40B4-BE49-F238E27FC236}">
                <a16:creationId xmlns:a16="http://schemas.microsoft.com/office/drawing/2014/main" id="{67A9B65A-74FE-40EA-A13D-60B7F5E01C25}"/>
              </a:ext>
            </a:extLst>
          </p:cNvPr>
          <p:cNvSpPr txBox="1"/>
          <p:nvPr/>
        </p:nvSpPr>
        <p:spPr>
          <a:xfrm>
            <a:off x="6374910"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6" name="TextBox 25">
            <a:extLst>
              <a:ext uri="{FF2B5EF4-FFF2-40B4-BE49-F238E27FC236}">
                <a16:creationId xmlns:a16="http://schemas.microsoft.com/office/drawing/2014/main" id="{7EC1FA02-C96C-4605-97C5-7233CA1F1F1C}"/>
              </a:ext>
            </a:extLst>
          </p:cNvPr>
          <p:cNvSpPr txBox="1"/>
          <p:nvPr/>
        </p:nvSpPr>
        <p:spPr>
          <a:xfrm>
            <a:off x="821350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 *</a:t>
            </a:r>
          </a:p>
        </p:txBody>
      </p:sp>
      <p:sp>
        <p:nvSpPr>
          <p:cNvPr id="27" name="TextBox 26">
            <a:extLst>
              <a:ext uri="{FF2B5EF4-FFF2-40B4-BE49-F238E27FC236}">
                <a16:creationId xmlns:a16="http://schemas.microsoft.com/office/drawing/2014/main" id="{5162DAB6-EB85-439C-80EA-4BDFBEC0E2C6}"/>
              </a:ext>
            </a:extLst>
          </p:cNvPr>
          <p:cNvSpPr txBox="1"/>
          <p:nvPr/>
        </p:nvSpPr>
        <p:spPr>
          <a:xfrm>
            <a:off x="9840416" y="4356430"/>
            <a:ext cx="10447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 **</a:t>
            </a:r>
          </a:p>
        </p:txBody>
      </p:sp>
      <p:sp>
        <p:nvSpPr>
          <p:cNvPr id="19" name="TextBox 152">
            <a:extLst>
              <a:ext uri="{FF2B5EF4-FFF2-40B4-BE49-F238E27FC236}">
                <a16:creationId xmlns:a16="http://schemas.microsoft.com/office/drawing/2014/main" id="{FD47DDD5-E36A-4324-B55E-34802AFAC673}"/>
              </a:ext>
            </a:extLst>
          </p:cNvPr>
          <p:cNvSpPr txBox="1"/>
          <p:nvPr/>
        </p:nvSpPr>
        <p:spPr>
          <a:xfrm>
            <a:off x="7797386" y="5271141"/>
            <a:ext cx="1371708" cy="336061"/>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For adolescents &lt;18 yr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20" name="TextBox 172">
            <a:extLst>
              <a:ext uri="{FF2B5EF4-FFF2-40B4-BE49-F238E27FC236}">
                <a16:creationId xmlns:a16="http://schemas.microsoft.com/office/drawing/2014/main" id="{0EE9E8F2-6EDA-464F-8948-E8CD7A70D0E5}"/>
              </a:ext>
            </a:extLst>
          </p:cNvPr>
          <p:cNvSpPr txBox="1"/>
          <p:nvPr/>
        </p:nvSpPr>
        <p:spPr>
          <a:xfrm>
            <a:off x="9530613" y="5213359"/>
            <a:ext cx="1671812" cy="451623"/>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prohibit short and/or long stay and require HIV testing or disclosure for some permits</a:t>
            </a:r>
          </a:p>
        </p:txBody>
      </p:sp>
    </p:spTree>
    <p:extLst>
      <p:ext uri="{BB962C8B-B14F-4D97-AF65-F5344CB8AC3E}">
        <p14:creationId xmlns:p14="http://schemas.microsoft.com/office/powerpoint/2010/main" val="29178259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CDDAB9B-95B2-4867-8079-5B6500D411C9}" type="slidenum">
              <a:rPr lang="th-TH"/>
              <a:pPr>
                <a:defRPr/>
              </a:pPr>
              <a:t>82</a:t>
            </a:fld>
            <a:endParaRPr lang="th-TH" dirty="0"/>
          </a:p>
        </p:txBody>
      </p:sp>
      <p:sp>
        <p:nvSpPr>
          <p:cNvPr id="88067" name="Rectangle 2"/>
          <p:cNvSpPr txBox="1">
            <a:spLocks noChangeArrowheads="1"/>
          </p:cNvSpPr>
          <p:nvPr/>
        </p:nvSpPr>
        <p:spPr bwMode="auto">
          <a:xfrm>
            <a:off x="1919288" y="1812925"/>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algn="ctr" eaLnBrk="1" hangingPunct="1">
              <a:spcBef>
                <a:spcPct val="20000"/>
              </a:spcBef>
            </a:pPr>
            <a:r>
              <a:rPr lang="en-US" sz="4000">
                <a:solidFill>
                  <a:srgbClr val="C00000"/>
                </a:solidFill>
                <a:cs typeface="Arial" charset="0"/>
              </a:rPr>
              <a:t>THANK YOU</a:t>
            </a:r>
          </a:p>
          <a:p>
            <a:pPr algn="ctr" eaLnBrk="1" hangingPunct="1">
              <a:spcBef>
                <a:spcPct val="20000"/>
              </a:spcBef>
            </a:pPr>
            <a:endParaRPr lang="en-US" sz="4000">
              <a:solidFill>
                <a:srgbClr val="C00000"/>
              </a:solidFill>
              <a:cs typeface="Arial" charset="0"/>
            </a:endParaRPr>
          </a:p>
          <a:p>
            <a:pPr algn="ctr" eaLnBrk="1" hangingPunct="1">
              <a:spcBef>
                <a:spcPct val="20000"/>
              </a:spcBef>
            </a:pPr>
            <a:r>
              <a:rPr lang="en-US">
                <a:solidFill>
                  <a:srgbClr val="C00000"/>
                </a:solidFill>
                <a:cs typeface="Arial" charset="0"/>
              </a:rPr>
              <a:t>slides compiled by </a:t>
            </a:r>
            <a:r>
              <a:rPr lang="en-US" u="sng">
                <a:solidFill>
                  <a:srgbClr val="C00000"/>
                </a:solidFill>
                <a:cs typeface="Arial" charset="0"/>
                <a:hlinkClick r:id="rId3"/>
              </a:rPr>
              <a:t>www.aidsdatahub.org</a:t>
            </a:r>
            <a:endParaRPr lang="en-US" u="sng">
              <a:solidFill>
                <a:srgbClr val="C00000"/>
              </a:solidFill>
              <a:cs typeface="Arial" charset="0"/>
            </a:endParaRPr>
          </a:p>
          <a:p>
            <a:pPr algn="ctr" eaLnBrk="1" hangingPunct="1">
              <a:spcBef>
                <a:spcPct val="20000"/>
              </a:spcBef>
            </a:pPr>
            <a:endParaRPr lang="en-US" sz="1400" u="sng">
              <a:solidFill>
                <a:srgbClr val="C00000"/>
              </a:solidFill>
              <a:cs typeface="Arial" charset="0"/>
            </a:endParaRPr>
          </a:p>
          <a:p>
            <a:pPr algn="ctr" eaLnBrk="1" hangingPunct="1">
              <a:spcBef>
                <a:spcPct val="20000"/>
              </a:spcBef>
            </a:pPr>
            <a:endParaRPr lang="en-US" sz="1400" i="1">
              <a:solidFill>
                <a:srgbClr val="C00000"/>
              </a:solidFill>
              <a:cs typeface="Arial" charset="0"/>
            </a:endParaRPr>
          </a:p>
          <a:p>
            <a:pPr algn="ctr" eaLnBrk="1" hangingPunct="1">
              <a:spcBef>
                <a:spcPct val="20000"/>
              </a:spcBef>
            </a:pPr>
            <a:endParaRPr lang="en-US" sz="1400" i="1">
              <a:solidFill>
                <a:srgbClr val="C00000"/>
              </a:solidFill>
              <a:cs typeface="Arial" charset="0"/>
            </a:endParaRPr>
          </a:p>
          <a:p>
            <a:pPr algn="ctr" eaLnBrk="1" hangingPunct="1">
              <a:spcBef>
                <a:spcPct val="20000"/>
              </a:spcBef>
            </a:pPr>
            <a:endParaRPr lang="en-US" sz="1400" i="1">
              <a:solidFill>
                <a:srgbClr val="C00000"/>
              </a:solidFill>
              <a:cs typeface="Arial" charset="0"/>
            </a:endParaRPr>
          </a:p>
          <a:p>
            <a:pPr algn="ctr" eaLnBrk="1" hangingPunct="1">
              <a:spcBef>
                <a:spcPct val="20000"/>
              </a:spcBef>
            </a:pPr>
            <a:endParaRPr lang="en-US" sz="1400" i="1">
              <a:solidFill>
                <a:srgbClr val="C00000"/>
              </a:solidFill>
              <a:cs typeface="Arial" charset="0"/>
            </a:endParaRPr>
          </a:p>
          <a:p>
            <a:pPr algn="ctr" eaLnBrk="1" hangingPunct="1">
              <a:spcBef>
                <a:spcPct val="20000"/>
              </a:spcBef>
            </a:pPr>
            <a:endParaRPr lang="en-US" sz="1400" i="1">
              <a:solidFill>
                <a:srgbClr val="C00000"/>
              </a:solidFill>
              <a:cs typeface="Arial" charset="0"/>
            </a:endParaRPr>
          </a:p>
          <a:p>
            <a:pPr algn="ctr" eaLnBrk="1" hangingPunct="1">
              <a:spcBef>
                <a:spcPct val="20000"/>
              </a:spcBef>
            </a:pPr>
            <a:r>
              <a:rPr lang="en-US" sz="1400" i="1">
                <a:solidFill>
                  <a:srgbClr val="C00000"/>
                </a:solidFill>
                <a:cs typeface="Arial" charset="0"/>
              </a:rPr>
              <a:t>Data shown in this slide set  are comprehensive to the extent they are available from country reports. Please inform us if you know of sources where more recent data can be used.</a:t>
            </a:r>
          </a:p>
          <a:p>
            <a:pPr algn="ctr" eaLnBrk="1" hangingPunct="1">
              <a:spcBef>
                <a:spcPct val="20000"/>
              </a:spcBef>
            </a:pPr>
            <a:r>
              <a:rPr lang="en-US" sz="1400" i="1">
                <a:solidFill>
                  <a:srgbClr val="C00000"/>
                </a:solidFill>
                <a:cs typeface="Arial" charset="0"/>
              </a:rPr>
              <a:t>Please acknowledge </a:t>
            </a:r>
            <a:r>
              <a:rPr lang="en-US" sz="1400" i="1">
                <a:solidFill>
                  <a:srgbClr val="C00000"/>
                </a:solidFill>
                <a:cs typeface="Arial" charset="0"/>
                <a:hlinkClick r:id="rId3"/>
              </a:rPr>
              <a:t>www.aidsdatahub.org</a:t>
            </a:r>
            <a:r>
              <a:rPr lang="en-US" sz="1400" i="1">
                <a:solidFill>
                  <a:srgbClr val="C00000"/>
                </a:solidFill>
                <a:cs typeface="Arial" charset="0"/>
              </a:rPr>
              <a:t> if slides are lifted directly from this site</a:t>
            </a:r>
          </a:p>
          <a:p>
            <a:pPr algn="ctr" eaLnBrk="1" hangingPunct="1">
              <a:spcBef>
                <a:spcPct val="20000"/>
              </a:spcBef>
            </a:pPr>
            <a:endParaRPr lang="en-US" sz="3200">
              <a:solidFill>
                <a:srgbClr val="C00000"/>
              </a:solidFill>
              <a:cs typeface="Arial" charset="0"/>
            </a:endParaRPr>
          </a:p>
        </p:txBody>
      </p:sp>
    </p:spTree>
    <p:extLst>
      <p:ext uri="{BB962C8B-B14F-4D97-AF65-F5344CB8AC3E}">
        <p14:creationId xmlns:p14="http://schemas.microsoft.com/office/powerpoint/2010/main" val="2169517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881" y="1584912"/>
            <a:ext cx="8402672" cy="504000"/>
          </a:xfrm>
        </p:spPr>
        <p:txBody>
          <a:bodyPr/>
          <a:lstStyle/>
          <a:p>
            <a:r>
              <a:rPr lang="en-US" dirty="0"/>
              <a:t>HIV prevalence among key populations</a:t>
            </a:r>
            <a:r>
              <a:rPr lang="en-US"/>
              <a:t>, 2018-2019</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a:solidFill>
                  <a:prstClr val="black">
                    <a:tint val="75000"/>
                  </a:prstClr>
                </a:solidFill>
                <a:latin typeface="Arial"/>
                <a:cs typeface="Cordia New" panose="020B0304020202020204" pitchFamily="34" charset="-34"/>
              </a:rPr>
              <a:pPr>
                <a:defRPr/>
              </a:pPr>
              <a:t>9</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90961" y="6585962"/>
            <a:ext cx="8839200" cy="304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solidFill>
                  <a:prstClr val="black"/>
                </a:solidFill>
                <a:latin typeface="Arial" pitchFamily="34" charset="0"/>
                <a:cs typeface="Arial" pitchFamily="34" charset="0"/>
              </a:rPr>
              <a:t>Source: Prepared by </a:t>
            </a:r>
            <a:r>
              <a:rPr lang="en-GB" sz="900" dirty="0">
                <a:solidFill>
                  <a:prstClr val="black"/>
                </a:solidFill>
                <a:latin typeface="Arial" pitchFamily="34" charset="0"/>
                <a:cs typeface="Arial" pitchFamily="34" charset="0"/>
                <a:hlinkClick r:id="rId3"/>
              </a:rPr>
              <a:t>www.aidsdatahub.org</a:t>
            </a:r>
            <a:r>
              <a:rPr lang="en-GB" sz="900" dirty="0">
                <a:solidFill>
                  <a:prstClr val="black"/>
                </a:solidFill>
                <a:latin typeface="Arial" pitchFamily="34" charset="0"/>
                <a:cs typeface="Arial" pitchFamily="34" charset="0"/>
              </a:rPr>
              <a:t>  based on </a:t>
            </a:r>
            <a:r>
              <a:rPr lang="en-US" sz="900" dirty="0">
                <a:solidFill>
                  <a:prstClr val="black"/>
                </a:solidFill>
                <a:latin typeface="Arial" pitchFamily="34" charset="0"/>
                <a:cs typeface="Arial" pitchFamily="34" charset="0"/>
              </a:rPr>
              <a:t>Serological surveys and Global AIDS Monitoring (GAM) reporting</a:t>
            </a:r>
          </a:p>
        </p:txBody>
      </p:sp>
      <p:grpSp>
        <p:nvGrpSpPr>
          <p:cNvPr id="16" name="Group 15">
            <a:extLst>
              <a:ext uri="{FF2B5EF4-FFF2-40B4-BE49-F238E27FC236}">
                <a16:creationId xmlns:a16="http://schemas.microsoft.com/office/drawing/2014/main" id="{409DBCBB-9590-43C7-AEE8-B2BCE08514BC}"/>
              </a:ext>
            </a:extLst>
          </p:cNvPr>
          <p:cNvGrpSpPr/>
          <p:nvPr/>
        </p:nvGrpSpPr>
        <p:grpSpPr>
          <a:xfrm>
            <a:off x="3822215" y="2411599"/>
            <a:ext cx="4547570" cy="3913001"/>
            <a:chOff x="0" y="0"/>
            <a:chExt cx="4484673" cy="4031579"/>
          </a:xfrm>
        </p:grpSpPr>
        <p:graphicFrame>
          <p:nvGraphicFramePr>
            <p:cNvPr id="17" name="Chart 16">
              <a:extLst>
                <a:ext uri="{FF2B5EF4-FFF2-40B4-BE49-F238E27FC236}">
                  <a16:creationId xmlns:a16="http://schemas.microsoft.com/office/drawing/2014/main" id="{1B01442C-DA1A-4A23-A0CC-D6A38987918B}"/>
                </a:ext>
              </a:extLst>
            </p:cNvPr>
            <p:cNvGraphicFramePr/>
            <p:nvPr/>
          </p:nvGraphicFramePr>
          <p:xfrm>
            <a:off x="1416276" y="0"/>
            <a:ext cx="3068397" cy="9071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a:extLst>
                <a:ext uri="{FF2B5EF4-FFF2-40B4-BE49-F238E27FC236}">
                  <a16:creationId xmlns:a16="http://schemas.microsoft.com/office/drawing/2014/main" id="{BC54D5EE-0C78-44C4-B754-AF07D7E7B7FF}"/>
                </a:ext>
              </a:extLst>
            </p:cNvPr>
            <p:cNvGraphicFramePr>
              <a:graphicFrameLocks/>
            </p:cNvGraphicFramePr>
            <p:nvPr/>
          </p:nvGraphicFramePr>
          <p:xfrm>
            <a:off x="1397225" y="993995"/>
            <a:ext cx="3068398" cy="9071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a:extLst>
                <a:ext uri="{FF2B5EF4-FFF2-40B4-BE49-F238E27FC236}">
                  <a16:creationId xmlns:a16="http://schemas.microsoft.com/office/drawing/2014/main" id="{1EE86B9C-27E3-4D99-B42A-D172610CE521}"/>
                </a:ext>
              </a:extLst>
            </p:cNvPr>
            <p:cNvGraphicFramePr>
              <a:graphicFrameLocks/>
            </p:cNvGraphicFramePr>
            <p:nvPr/>
          </p:nvGraphicFramePr>
          <p:xfrm>
            <a:off x="1397228" y="2016798"/>
            <a:ext cx="3068398" cy="90714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Chart 19">
              <a:extLst>
                <a:ext uri="{FF2B5EF4-FFF2-40B4-BE49-F238E27FC236}">
                  <a16:creationId xmlns:a16="http://schemas.microsoft.com/office/drawing/2014/main" id="{F74BABB6-F938-4D3E-B097-731C9A8D6815}"/>
                </a:ext>
              </a:extLst>
            </p:cNvPr>
            <p:cNvGraphicFramePr>
              <a:graphicFrameLocks/>
            </p:cNvGraphicFramePr>
            <p:nvPr/>
          </p:nvGraphicFramePr>
          <p:xfrm>
            <a:off x="1397228" y="2799262"/>
            <a:ext cx="3068398" cy="1232317"/>
          </p:xfrm>
          <a:graphic>
            <a:graphicData uri="http://schemas.openxmlformats.org/drawingml/2006/chart">
              <c:chart xmlns:c="http://schemas.openxmlformats.org/drawingml/2006/chart" xmlns:r="http://schemas.openxmlformats.org/officeDocument/2006/relationships" r:id="rId7"/>
            </a:graphicData>
          </a:graphic>
        </p:graphicFrame>
        <p:sp>
          <p:nvSpPr>
            <p:cNvPr id="21" name="TextBox 18">
              <a:extLst>
                <a:ext uri="{FF2B5EF4-FFF2-40B4-BE49-F238E27FC236}">
                  <a16:creationId xmlns:a16="http://schemas.microsoft.com/office/drawing/2014/main" id="{ED9EBAC6-1C90-4D3F-BFC2-6DBD4D0B421E}"/>
                </a:ext>
              </a:extLst>
            </p:cNvPr>
            <p:cNvSpPr txBox="1"/>
            <p:nvPr/>
          </p:nvSpPr>
          <p:spPr>
            <a:xfrm>
              <a:off x="2" y="2245361"/>
              <a:ext cx="1542631" cy="590725"/>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itchFamily="34" charset="0"/>
                </a:rPr>
                <a:t>PEOPLE WHO</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itchFamily="34" charset="0"/>
                </a:rPr>
                <a:t>INJECT DRUGS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itchFamily="34" charset="0"/>
                </a:rPr>
                <a:t>(2018-2019)</a:t>
              </a:r>
            </a:p>
          </p:txBody>
        </p:sp>
        <p:sp>
          <p:nvSpPr>
            <p:cNvPr id="22" name="TextBox 19">
              <a:extLst>
                <a:ext uri="{FF2B5EF4-FFF2-40B4-BE49-F238E27FC236}">
                  <a16:creationId xmlns:a16="http://schemas.microsoft.com/office/drawing/2014/main" id="{F4240610-A9E1-4F64-A02C-3C085877CDDE}"/>
                </a:ext>
              </a:extLst>
            </p:cNvPr>
            <p:cNvSpPr txBox="1"/>
            <p:nvPr/>
          </p:nvSpPr>
          <p:spPr>
            <a:xfrm>
              <a:off x="0" y="1238150"/>
              <a:ext cx="1409770" cy="699653"/>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itchFamily="34" charset="0"/>
                </a:rPr>
                <a:t>MEN WHO HAVE SEX</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itchFamily="34" charset="0"/>
                </a:rPr>
                <a:t>WITH MEN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itchFamily="34" charset="0"/>
                </a:rPr>
                <a:t>(2018-2019)</a:t>
              </a:r>
            </a:p>
          </p:txBody>
        </p:sp>
        <p:sp>
          <p:nvSpPr>
            <p:cNvPr id="23" name="TextBox 20">
              <a:extLst>
                <a:ext uri="{FF2B5EF4-FFF2-40B4-BE49-F238E27FC236}">
                  <a16:creationId xmlns:a16="http://schemas.microsoft.com/office/drawing/2014/main" id="{948E09F6-6648-4C6C-8B33-CA7009319F4D}"/>
                </a:ext>
              </a:extLst>
            </p:cNvPr>
            <p:cNvSpPr txBox="1"/>
            <p:nvPr/>
          </p:nvSpPr>
          <p:spPr>
            <a:xfrm>
              <a:off x="0" y="231982"/>
              <a:ext cx="1542632" cy="661426"/>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TRANSGENDER PEOPLE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(2018-2019)</a:t>
              </a:r>
            </a:p>
          </p:txBody>
        </p:sp>
        <p:sp>
          <p:nvSpPr>
            <p:cNvPr id="24" name="TextBox 21">
              <a:extLst>
                <a:ext uri="{FF2B5EF4-FFF2-40B4-BE49-F238E27FC236}">
                  <a16:creationId xmlns:a16="http://schemas.microsoft.com/office/drawing/2014/main" id="{4629B6E1-662B-40CE-BBE3-75F3EBA33CF8}"/>
                </a:ext>
              </a:extLst>
            </p:cNvPr>
            <p:cNvSpPr txBox="1"/>
            <p:nvPr/>
          </p:nvSpPr>
          <p:spPr>
            <a:xfrm>
              <a:off x="0" y="3269862"/>
              <a:ext cx="1416276" cy="697622"/>
            </a:xfrm>
            <a:prstGeom prst="rect">
              <a:avLst/>
            </a:prstGeom>
            <a:solidFill>
              <a:sysClr val="window" lastClr="FFFFFF"/>
            </a:solid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itchFamily="34" charset="0"/>
                </a:rPr>
                <a:t>FEMALE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itchFamily="34" charset="0"/>
                </a:rPr>
                <a:t>SEX WORKERS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itchFamily="34" charset="0"/>
                </a:rPr>
                <a:t>(2018-2019)</a:t>
              </a:r>
            </a:p>
          </p:txBody>
        </p:sp>
      </p:grpSp>
      <p:cxnSp>
        <p:nvCxnSpPr>
          <p:cNvPr id="32" name="Straight Connector 31">
            <a:extLst>
              <a:ext uri="{FF2B5EF4-FFF2-40B4-BE49-F238E27FC236}">
                <a16:creationId xmlns:a16="http://schemas.microsoft.com/office/drawing/2014/main" id="{AC8DD52F-6265-4566-8338-31D674A1C14A}"/>
              </a:ext>
            </a:extLst>
          </p:cNvPr>
          <p:cNvCxnSpPr/>
          <p:nvPr/>
        </p:nvCxnSpPr>
        <p:spPr>
          <a:xfrm>
            <a:off x="3784361" y="5270473"/>
            <a:ext cx="4396855" cy="0"/>
          </a:xfrm>
          <a:prstGeom prst="line">
            <a:avLst/>
          </a:prstGeom>
          <a:noFill/>
          <a:ln w="15875" cap="flat" cmpd="sng" algn="ctr">
            <a:solidFill>
              <a:sysClr val="window" lastClr="FFFFFF">
                <a:lumMod val="75000"/>
              </a:sysClr>
            </a:solidFill>
            <a:prstDash val="sysDot"/>
            <a:miter lim="800000"/>
          </a:ln>
          <a:effectLst/>
        </p:spPr>
      </p:cxnSp>
      <p:cxnSp>
        <p:nvCxnSpPr>
          <p:cNvPr id="33" name="Straight Connector 32">
            <a:extLst>
              <a:ext uri="{FF2B5EF4-FFF2-40B4-BE49-F238E27FC236}">
                <a16:creationId xmlns:a16="http://schemas.microsoft.com/office/drawing/2014/main" id="{4E6843E0-31E5-408B-981E-BED4897F8B28}"/>
              </a:ext>
            </a:extLst>
          </p:cNvPr>
          <p:cNvCxnSpPr/>
          <p:nvPr/>
        </p:nvCxnSpPr>
        <p:spPr>
          <a:xfrm>
            <a:off x="3784361" y="4256819"/>
            <a:ext cx="4396855" cy="0"/>
          </a:xfrm>
          <a:prstGeom prst="line">
            <a:avLst/>
          </a:prstGeom>
          <a:noFill/>
          <a:ln w="15875" cap="flat" cmpd="sng" algn="ctr">
            <a:solidFill>
              <a:sysClr val="window" lastClr="FFFFFF">
                <a:lumMod val="75000"/>
              </a:sysClr>
            </a:solidFill>
            <a:prstDash val="sysDot"/>
            <a:miter lim="800000"/>
          </a:ln>
          <a:effectLst/>
        </p:spPr>
      </p:cxnSp>
      <p:cxnSp>
        <p:nvCxnSpPr>
          <p:cNvPr id="34" name="Straight Connector 33">
            <a:extLst>
              <a:ext uri="{FF2B5EF4-FFF2-40B4-BE49-F238E27FC236}">
                <a16:creationId xmlns:a16="http://schemas.microsoft.com/office/drawing/2014/main" id="{75CBEA70-4C8F-436D-9BC7-1D03EBAB8F1D}"/>
              </a:ext>
            </a:extLst>
          </p:cNvPr>
          <p:cNvCxnSpPr/>
          <p:nvPr/>
        </p:nvCxnSpPr>
        <p:spPr>
          <a:xfrm>
            <a:off x="3822215" y="3373121"/>
            <a:ext cx="4396855" cy="0"/>
          </a:xfrm>
          <a:prstGeom prst="line">
            <a:avLst/>
          </a:prstGeom>
          <a:noFill/>
          <a:ln w="15875" cap="flat" cmpd="sng" algn="ctr">
            <a:solidFill>
              <a:sysClr val="window" lastClr="FFFFFF">
                <a:lumMod val="75000"/>
              </a:sysClr>
            </a:solidFill>
            <a:prstDash val="sysDot"/>
            <a:miter lim="800000"/>
          </a:ln>
          <a:effectLst/>
        </p:spPr>
      </p:cxnSp>
    </p:spTree>
    <p:extLst>
      <p:ext uri="{BB962C8B-B14F-4D97-AF65-F5344CB8AC3E}">
        <p14:creationId xmlns:p14="http://schemas.microsoft.com/office/powerpoint/2010/main" val="2129612423"/>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Layou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8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0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9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7.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15681</TotalTime>
  <Words>4255</Words>
  <Application>Microsoft Office PowerPoint</Application>
  <PresentationFormat>Widescreen</PresentationFormat>
  <Paragraphs>562</Paragraphs>
  <Slides>82</Slides>
  <Notes>39</Notes>
  <HiddenSlides>0</HiddenSlides>
  <MMClips>0</MMClips>
  <ScaleCrop>false</ScaleCrop>
  <HeadingPairs>
    <vt:vector size="6" baseType="variant">
      <vt:variant>
        <vt:lpstr>Fonts Used</vt:lpstr>
      </vt:variant>
      <vt:variant>
        <vt:i4>4</vt:i4>
      </vt:variant>
      <vt:variant>
        <vt:lpstr>Theme</vt:lpstr>
      </vt:variant>
      <vt:variant>
        <vt:i4>22</vt:i4>
      </vt:variant>
      <vt:variant>
        <vt:lpstr>Slide Titles</vt:lpstr>
      </vt:variant>
      <vt:variant>
        <vt:i4>82</vt:i4>
      </vt:variant>
    </vt:vector>
  </HeadingPairs>
  <TitlesOfParts>
    <vt:vector size="108" baseType="lpstr">
      <vt:lpstr>Arial</vt:lpstr>
      <vt:lpstr>Arial Narrow</vt:lpstr>
      <vt:lpstr>Calibri</vt:lpstr>
      <vt:lpstr>Times New Roman</vt:lpstr>
      <vt:lpstr>1_Cover Design</vt:lpstr>
      <vt:lpstr>Layout with Latest!</vt:lpstr>
      <vt:lpstr>1_Layout with Latest!</vt:lpstr>
      <vt:lpstr>2_Cover Design</vt:lpstr>
      <vt:lpstr>2_Layout with Latest!</vt:lpstr>
      <vt:lpstr>Layout</vt:lpstr>
      <vt:lpstr>1_Layout</vt:lpstr>
      <vt:lpstr>2_Layout</vt:lpstr>
      <vt:lpstr>3_Layout with Latest!</vt:lpstr>
      <vt:lpstr>3_Layout</vt:lpstr>
      <vt:lpstr>4_Layout</vt:lpstr>
      <vt:lpstr>5_Layout</vt:lpstr>
      <vt:lpstr>6_Layout</vt:lpstr>
      <vt:lpstr>7_Layout</vt:lpstr>
      <vt:lpstr>8_Layout</vt:lpstr>
      <vt:lpstr>10_Layout</vt:lpstr>
      <vt:lpstr>9_Layout</vt:lpstr>
      <vt:lpstr>11_Layout</vt:lpstr>
      <vt:lpstr>12_Layout</vt:lpstr>
      <vt:lpstr>13_Layout</vt:lpstr>
      <vt:lpstr>14_Layout</vt:lpstr>
      <vt:lpstr>15_Layout</vt:lpstr>
      <vt:lpstr>Indonesia</vt:lpstr>
      <vt:lpstr>CONTENT</vt:lpstr>
      <vt:lpstr>BASIC SOCIO-DEMOGRAPHIC INDICATORS</vt:lpstr>
      <vt:lpstr>HIV prevalence and  epidemiology </vt:lpstr>
      <vt:lpstr>Estimated people living with HIV, new HIV infections and AIDS-related deaths, 1990-2021</vt:lpstr>
      <vt:lpstr>Estimated number of adults (15+) living with HIV and women (15+) living with HIV, 1990-2021</vt:lpstr>
      <vt:lpstr>Key population size estimates, 2019</vt:lpstr>
      <vt:lpstr>HIV prevalence among key populations, 2018-2019 </vt:lpstr>
      <vt:lpstr>HIV prevalence among key populations, 2018-2019 </vt:lpstr>
      <vt:lpstr>HIV prevalence among FSW by city, 2018-2019 </vt:lpstr>
      <vt:lpstr>HIV prevalence among MSM by city, 2018-2019 </vt:lpstr>
      <vt:lpstr>HIV prevalence among PWID by city, 2018-2019 </vt:lpstr>
      <vt:lpstr>HIV prevalence among TG people by city, 2018-2019 </vt:lpstr>
      <vt:lpstr>HIV prevalence among key populations, 2007 - 2019 </vt:lpstr>
      <vt:lpstr>HIV prevalence among direct FSW by city, 2007-2015</vt:lpstr>
      <vt:lpstr>HIV prevalence among direct FSW by city, 2009 and 2013</vt:lpstr>
      <vt:lpstr>HIV prevalence among indirect FSW by city, 2007 - 2015</vt:lpstr>
      <vt:lpstr>HIV prevalence among indirect FSW by city, 2009 &amp; 2013</vt:lpstr>
      <vt:lpstr>HIV prevalence trends among MSM in selected cities, 2007 - 2019</vt:lpstr>
      <vt:lpstr>HIV prevalence among MSM in selected cities, latest available year, 2013 - 2019</vt:lpstr>
      <vt:lpstr>HIV prevalence trends among PWID in selected cities, 2007 - 2019</vt:lpstr>
      <vt:lpstr>HIV prevalence among PWID in selected cities, latest available year, 2013 - 2019</vt:lpstr>
      <vt:lpstr>HIV prevalence trends among TG in selected cities city, 2007 - 2019</vt:lpstr>
      <vt:lpstr>HIV prevalence among TG in selected cities, latest available year, 2013 - 2019</vt:lpstr>
      <vt:lpstr>Syphilis prevalence among key population groups, 2007 - 2015</vt:lpstr>
      <vt:lpstr>Syphilis prevalence among MSM by city, 2007 - 2015</vt:lpstr>
      <vt:lpstr>Syphilis prevalence among TG by city, 2007 - 2015</vt:lpstr>
      <vt:lpstr>Chlamydia prevalence among key population groups, 2007 - 2015</vt:lpstr>
      <vt:lpstr>Chlamydia prevalence among direct FSW by city, 2007 - 2015</vt:lpstr>
      <vt:lpstr>Chlamydia prevalence among TG by city, 2007 - 2015</vt:lpstr>
      <vt:lpstr>Gonorrhea prevalence among key population groups, 2007 - 2015</vt:lpstr>
      <vt:lpstr>Gonorrhea prevalence among direct FSW by city, 2007 - 2015</vt:lpstr>
      <vt:lpstr>Gonorrhea prevalence among TG by city, 2007 - 2015</vt:lpstr>
      <vt:lpstr>Annual reported number of  HIV infections and AIDS cases, 1987-2013 </vt:lpstr>
      <vt:lpstr>Annual reported HIV infections by mode of transmission 2010-2013 </vt:lpstr>
      <vt:lpstr>Risk behaviours </vt:lpstr>
      <vt:lpstr>Proportion of key populations who reported condom use at last sex, 2004-2019 </vt:lpstr>
      <vt:lpstr>Proportion of key populations who reported condom use at last sex, selected cities, 2018-2019 </vt:lpstr>
      <vt:lpstr>Proportion of PWID who reported safe injecting practices by city, 2018-2019 </vt:lpstr>
      <vt:lpstr>Proportion of young key populations who reported high risk sex behaviors and condom use at last sex, Bandung City, 2018-2019 </vt:lpstr>
      <vt:lpstr>Proportion of young PWID with reported needle sharing behaviors, Bandung City, 2018-2019 </vt:lpstr>
      <vt:lpstr>Number of young PWID who reported sharing needles with other persons, Bandung City, 2018-2019 </vt:lpstr>
      <vt:lpstr>Proportion of FSW who reported condom use with clients, 2007-2015</vt:lpstr>
      <vt:lpstr>Proportion of MSM who reported condom use at last sex, and consistent condom use,  2007-2015</vt:lpstr>
      <vt:lpstr>Proportion of TG people who reported condom use at last sex, and consistent condom use,  2007-2015</vt:lpstr>
      <vt:lpstr>Proportion of PWID who reported condom use at last sex, and consistent condom use,  2007-2015</vt:lpstr>
      <vt:lpstr>Proportion of high-risk men who reported condom use at last sex, and consistent condom use,  2011 and 2015</vt:lpstr>
      <vt:lpstr>Proportion of key populations who reported condom use during commercial sex, 2013</vt:lpstr>
      <vt:lpstr>Median number of clients per week among female sex workers, 2013</vt:lpstr>
      <vt:lpstr>Median number of sex partners in the last week among men who have sex with men and Waria, 2013</vt:lpstr>
      <vt:lpstr>Proportion of PWID who reported condom use behaviors with different sex partners, 2013 </vt:lpstr>
      <vt:lpstr>Proportion of PWID who reported sharing needles, 2007-2015</vt:lpstr>
      <vt:lpstr>Frequency and duration of injecting drug use among PWID, 2013</vt:lpstr>
      <vt:lpstr>Proportion of key populations who reported injecting drug use, 2013</vt:lpstr>
      <vt:lpstr>Proportion of key populations who are currently married and proportion who reported buying sex, 2013 </vt:lpstr>
      <vt:lpstr>Proportion of adolescents reporting premarital sex, 2015</vt:lpstr>
      <vt:lpstr>Proportion of adolescents reporting condom use at last sex, 2015</vt:lpstr>
      <vt:lpstr>Vulnerability and HIV knowledge </vt:lpstr>
      <vt:lpstr>Proportion of key populations with comprehensive HIV knowledge, 2007 - 2015</vt:lpstr>
      <vt:lpstr>Proportion of adults and young people (15-24 yr) with comprehensive knowledge of HIV, 2012</vt:lpstr>
      <vt:lpstr>HIV Expenditure </vt:lpstr>
      <vt:lpstr>AIDS spending by financing source, 2018 </vt:lpstr>
      <vt:lpstr>AIDS spending by financing source, 2006-2018 </vt:lpstr>
      <vt:lpstr>National response </vt:lpstr>
      <vt:lpstr>Number of needles/syringes distributed per PWID per year, 2008 – 2021</vt:lpstr>
      <vt:lpstr>Proportion of key populations reached with HIV prevention programmes, 2007 - 2020 </vt:lpstr>
      <vt:lpstr>Scaling-up harm reduction services in Indonesia, 2002-2014</vt:lpstr>
      <vt:lpstr>HIV testing coverage among key populations, 2018-19</vt:lpstr>
      <vt:lpstr>Proportion of key populations who received an HIV test in the last 12 months and know their results, 2005-2019 </vt:lpstr>
      <vt:lpstr>Proportion of key populations who received an HIV test, 2007-2015 </vt:lpstr>
      <vt:lpstr>Proportion of key populations who ever tested for HIV, 2013</vt:lpstr>
      <vt:lpstr>Treatment cascade, 2021</vt:lpstr>
      <vt:lpstr>HIV testing and treatment cascade, 2021</vt:lpstr>
      <vt:lpstr>Number of ART sites and number of people on ART, 2000 - 2020</vt:lpstr>
      <vt:lpstr>Estimated adults living with HIV, adults receiving ARVs, and adult ART coverage, 2021</vt:lpstr>
      <vt:lpstr>ART scale-up, 2009 - 2021</vt:lpstr>
      <vt:lpstr>HIV testing and treatment cascade, women (aged 15+ years) compared to men (aged 15+ years), 2021  </vt:lpstr>
      <vt:lpstr>Estimated number of pregnant women living with HIV, pregnant women receiving ARVs, and PMTCT coverage, 2021</vt:lpstr>
      <vt:lpstr>PMTCT cascade, 2021</vt:lpstr>
      <vt:lpstr>PowerPoint Presentation</vt:lpstr>
      <vt:lpstr>Punitive and discriminatory laws, 2021</vt:lpstr>
      <vt:lpstr>PowerPoint Presentation</vt:lpstr>
    </vt:vector>
  </TitlesOfParts>
  <Manager/>
  <Company/>
  <LinksUpToDate>false</LinksUpToDate>
  <SharedDoc>false</SharedDoc>
  <HyperlinkBase>https://www.aidsdatahub.org/resource/indonesia-country-slides-2019</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Indonesia Country Slides 2019</dc:title>
  <dc:subject/>
  <dc:creator>HIV/AIDS Data Hub for the Asia-Pacific</dc:creator>
  <cp:keywords>hiv, aids, socio-demographic indicators, prevalence, epidemiology, risk behaviors, vulnerability, hiv knowledge, national response</cp:keywords>
  <dc:description/>
  <cp:lastModifiedBy>SHWE, Ye Yu</cp:lastModifiedBy>
  <cp:revision>986</cp:revision>
  <dcterms:created xsi:type="dcterms:W3CDTF">2013-01-31T02:09:13Z</dcterms:created>
  <dcterms:modified xsi:type="dcterms:W3CDTF">2022-08-22T03:30:41Z</dcterms:modified>
  <cp:category/>
</cp:coreProperties>
</file>