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7.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charts/chart10.xml" ContentType="application/vnd.openxmlformats-officedocument.drawingml.chart+xml"/>
  <Override PartName="/ppt/theme/themeOverride11.xml" ContentType="application/vnd.openxmlformats-officedocument.themeOverride+xml"/>
  <Override PartName="/ppt/charts/chart11.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2.xml" ContentType="application/vnd.openxmlformats-officedocument.drawingml.chart+xml"/>
  <Override PartName="/ppt/theme/themeOverride13.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13.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15.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theme/themeOverride16.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theme/themeOverride17.xml" ContentType="application/vnd.openxmlformats-officedocument.themeOverrid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7.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9.xml" ContentType="application/vnd.openxmlformats-officedocument.themeOverride+xml"/>
  <Override PartName="/ppt/drawings/drawing5.xml" ContentType="application/vnd.openxmlformats-officedocument.drawingml.chartshapes+xml"/>
  <Override PartName="/ppt/charts/chart19.xml" ContentType="application/vnd.openxmlformats-officedocument.drawingml.chart+xml"/>
  <Override PartName="/ppt/theme/themeOverride20.xml" ContentType="application/vnd.openxmlformats-officedocument.themeOverride+xml"/>
  <Override PartName="/ppt/drawings/drawing6.xml" ContentType="application/vnd.openxmlformats-officedocument.drawingml.chartshapes+xml"/>
  <Override PartName="/ppt/charts/chart20.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theme/themeOverride22.xml" ContentType="application/vnd.openxmlformats-officedocument.themeOverride+xml"/>
  <Override PartName="/ppt/drawings/drawing7.xml" ContentType="application/vnd.openxmlformats-officedocument.drawingml.chartshapes+xml"/>
  <Override PartName="/ppt/notesSlides/notesSlide15.xml" ContentType="application/vnd.openxmlformats-officedocument.presentationml.notesSlide+xml"/>
  <Override PartName="/ppt/charts/chart2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3.xml" ContentType="application/vnd.openxmlformats-officedocument.themeOverride+xml"/>
  <Override PartName="/ppt/notesSlides/notesSlide16.xml" ContentType="application/vnd.openxmlformats-officedocument.presentationml.notesSlide+xml"/>
  <Override PartName="/ppt/charts/chart23.xml" ContentType="application/vnd.openxmlformats-officedocument.drawingml.chart+xml"/>
  <Override PartName="/ppt/theme/themeOverride24.xml" ContentType="application/vnd.openxmlformats-officedocument.themeOverride+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24.xml" ContentType="application/vnd.openxmlformats-officedocument.drawingml.chart+xml"/>
  <Override PartName="/ppt/theme/themeOverride25.xml" ContentType="application/vnd.openxmlformats-officedocument.themeOverride+xml"/>
  <Override PartName="/ppt/notesSlides/notesSlide18.xml" ContentType="application/vnd.openxmlformats-officedocument.presentationml.notesSlide+xml"/>
  <Override PartName="/ppt/charts/chart25.xml" ContentType="application/vnd.openxmlformats-officedocument.drawingml.chart+xml"/>
  <Override PartName="/ppt/theme/themeOverride26.xml" ContentType="application/vnd.openxmlformats-officedocument.themeOverride+xml"/>
  <Override PartName="/ppt/drawings/drawing9.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47" r:id="rId6"/>
    <p:sldMasterId id="2147483958" r:id="rId7"/>
    <p:sldMasterId id="2147483961" r:id="rId8"/>
    <p:sldMasterId id="2147483971" r:id="rId9"/>
    <p:sldMasterId id="2147483981" r:id="rId10"/>
    <p:sldMasterId id="2147484001" r:id="rId11"/>
    <p:sldMasterId id="2147484019" r:id="rId12"/>
    <p:sldMasterId id="2147484028" r:id="rId13"/>
    <p:sldMasterId id="2147484040" r:id="rId14"/>
    <p:sldMasterId id="2147484049" r:id="rId15"/>
    <p:sldMasterId id="2147484058" r:id="rId16"/>
    <p:sldMasterId id="2147484067" r:id="rId17"/>
    <p:sldMasterId id="2147484076" r:id="rId18"/>
    <p:sldMasterId id="2147484085" r:id="rId19"/>
    <p:sldMasterId id="2147484094" r:id="rId20"/>
    <p:sldMasterId id="2147484107" r:id="rId21"/>
    <p:sldMasterId id="2147484116" r:id="rId22"/>
  </p:sldMasterIdLst>
  <p:notesMasterIdLst>
    <p:notesMasterId r:id="rId61"/>
  </p:notesMasterIdLst>
  <p:handoutMasterIdLst>
    <p:handoutMasterId r:id="rId62"/>
  </p:handoutMasterIdLst>
  <p:sldIdLst>
    <p:sldId id="266" r:id="rId23"/>
    <p:sldId id="268" r:id="rId24"/>
    <p:sldId id="322" r:id="rId25"/>
    <p:sldId id="4988" r:id="rId26"/>
    <p:sldId id="271" r:id="rId27"/>
    <p:sldId id="4972" r:id="rId28"/>
    <p:sldId id="4989" r:id="rId29"/>
    <p:sldId id="4990" r:id="rId30"/>
    <p:sldId id="389" r:id="rId31"/>
    <p:sldId id="390" r:id="rId32"/>
    <p:sldId id="446" r:id="rId33"/>
    <p:sldId id="439" r:id="rId34"/>
    <p:sldId id="292" r:id="rId35"/>
    <p:sldId id="906" r:id="rId36"/>
    <p:sldId id="907" r:id="rId37"/>
    <p:sldId id="908" r:id="rId38"/>
    <p:sldId id="440" r:id="rId39"/>
    <p:sldId id="441" r:id="rId40"/>
    <p:sldId id="447" r:id="rId41"/>
    <p:sldId id="443" r:id="rId42"/>
    <p:sldId id="398" r:id="rId43"/>
    <p:sldId id="444" r:id="rId44"/>
    <p:sldId id="445" r:id="rId45"/>
    <p:sldId id="296" r:id="rId46"/>
    <p:sldId id="333" r:id="rId47"/>
    <p:sldId id="403" r:id="rId48"/>
    <p:sldId id="987" r:id="rId49"/>
    <p:sldId id="717" r:id="rId50"/>
    <p:sldId id="308" r:id="rId51"/>
    <p:sldId id="909" r:id="rId52"/>
    <p:sldId id="4994" r:id="rId53"/>
    <p:sldId id="660" r:id="rId54"/>
    <p:sldId id="2976" r:id="rId55"/>
    <p:sldId id="1000" r:id="rId56"/>
    <p:sldId id="1001" r:id="rId57"/>
    <p:sldId id="1002" r:id="rId58"/>
    <p:sldId id="1003" r:id="rId59"/>
    <p:sldId id="311" r:id="rId60"/>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529" userDrawn="1">
          <p15:clr>
            <a:srgbClr val="A4A3A4"/>
          </p15:clr>
        </p15:guide>
        <p15:guide id="3" pos="7151"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8BF"/>
    <a:srgbClr val="F26B73"/>
    <a:srgbClr val="FF3300"/>
    <a:srgbClr val="816E9E"/>
    <a:srgbClr val="FFB7AE"/>
    <a:srgbClr val="FF33CC"/>
    <a:srgbClr val="FF7D7D"/>
    <a:srgbClr val="9DA5F5"/>
    <a:srgbClr val="A827CB"/>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0F91F-47C8-4754-9958-B2CE96EFCE8C}" v="13" dt="2022-01-13T07:25:06.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89894" autoAdjust="0"/>
  </p:normalViewPr>
  <p:slideViewPr>
    <p:cSldViewPr>
      <p:cViewPr varScale="1">
        <p:scale>
          <a:sx n="60" d="100"/>
          <a:sy n="60" d="100"/>
        </p:scale>
        <p:origin x="976" y="44"/>
      </p:cViewPr>
      <p:guideLst>
        <p:guide orient="horz" pos="2160"/>
        <p:guide pos="529"/>
        <p:guide pos="715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microsoft.com/office/2016/11/relationships/changesInfo" Target="changesInfos/changesInfo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77C0F91F-47C8-4754-9958-B2CE96EFCE8C}"/>
    <pc:docChg chg="custSel delSld modSld">
      <pc:chgData name="RWODZI, Desire Tarwireyi" userId="f2e414da-657a-4eae-9cb2-9d4947cf517c" providerId="ADAL" clId="{77C0F91F-47C8-4754-9958-B2CE96EFCE8C}" dt="2022-02-11T01:27:07.819" v="138" actId="729"/>
      <pc:docMkLst>
        <pc:docMk/>
      </pc:docMkLst>
      <pc:sldChg chg="del mod modShow">
        <pc:chgData name="RWODZI, Desire Tarwireyi" userId="f2e414da-657a-4eae-9cb2-9d4947cf517c" providerId="ADAL" clId="{77C0F91F-47C8-4754-9958-B2CE96EFCE8C}" dt="2022-01-10T03:21:59.646" v="12" actId="47"/>
        <pc:sldMkLst>
          <pc:docMk/>
          <pc:sldMk cId="1608530485" sldId="258"/>
        </pc:sldMkLst>
      </pc:sldChg>
      <pc:sldChg chg="modSp mod modShow">
        <pc:chgData name="RWODZI, Desire Tarwireyi" userId="f2e414da-657a-4eae-9cb2-9d4947cf517c" providerId="ADAL" clId="{77C0F91F-47C8-4754-9958-B2CE96EFCE8C}" dt="2022-02-11T01:27:07.819" v="138" actId="729"/>
        <pc:sldMkLst>
          <pc:docMk/>
          <pc:sldMk cId="0" sldId="266"/>
        </pc:sldMkLst>
        <pc:spChg chg="mod">
          <ac:chgData name="RWODZI, Desire Tarwireyi" userId="f2e414da-657a-4eae-9cb2-9d4947cf517c" providerId="ADAL" clId="{77C0F91F-47C8-4754-9958-B2CE96EFCE8C}" dt="2022-01-10T03:20:46.628" v="8" actId="20577"/>
          <ac:spMkLst>
            <pc:docMk/>
            <pc:sldMk cId="0" sldId="266"/>
            <ac:spMk id="3" creationId="{00000000-0000-0000-0000-000000000000}"/>
          </ac:spMkLst>
        </pc:spChg>
      </pc:sldChg>
      <pc:sldChg chg="mod modShow">
        <pc:chgData name="RWODZI, Desire Tarwireyi" userId="f2e414da-657a-4eae-9cb2-9d4947cf517c" providerId="ADAL" clId="{77C0F91F-47C8-4754-9958-B2CE96EFCE8C}" dt="2022-02-11T01:27:07.819" v="138" actId="729"/>
        <pc:sldMkLst>
          <pc:docMk/>
          <pc:sldMk cId="0" sldId="268"/>
        </pc:sldMkLst>
      </pc:sldChg>
      <pc:sldChg chg="mod modShow">
        <pc:chgData name="RWODZI, Desire Tarwireyi" userId="f2e414da-657a-4eae-9cb2-9d4947cf517c" providerId="ADAL" clId="{77C0F91F-47C8-4754-9958-B2CE96EFCE8C}" dt="2022-02-11T01:27:07.819" v="138" actId="729"/>
        <pc:sldMkLst>
          <pc:docMk/>
          <pc:sldMk cId="0" sldId="271"/>
        </pc:sldMkLst>
      </pc:sldChg>
      <pc:sldChg chg="mod modShow">
        <pc:chgData name="RWODZI, Desire Tarwireyi" userId="f2e414da-657a-4eae-9cb2-9d4947cf517c" providerId="ADAL" clId="{77C0F91F-47C8-4754-9958-B2CE96EFCE8C}" dt="2022-02-11T01:27:07.819" v="138" actId="729"/>
        <pc:sldMkLst>
          <pc:docMk/>
          <pc:sldMk cId="0" sldId="292"/>
        </pc:sldMkLst>
      </pc:sldChg>
      <pc:sldChg chg="mod modShow">
        <pc:chgData name="RWODZI, Desire Tarwireyi" userId="f2e414da-657a-4eae-9cb2-9d4947cf517c" providerId="ADAL" clId="{77C0F91F-47C8-4754-9958-B2CE96EFCE8C}" dt="2022-02-11T01:27:07.819" v="138" actId="729"/>
        <pc:sldMkLst>
          <pc:docMk/>
          <pc:sldMk cId="0" sldId="296"/>
        </pc:sldMkLst>
      </pc:sldChg>
      <pc:sldChg chg="mod modShow">
        <pc:chgData name="RWODZI, Desire Tarwireyi" userId="f2e414da-657a-4eae-9cb2-9d4947cf517c" providerId="ADAL" clId="{77C0F91F-47C8-4754-9958-B2CE96EFCE8C}" dt="2022-02-11T01:27:07.819" v="138" actId="729"/>
        <pc:sldMkLst>
          <pc:docMk/>
          <pc:sldMk cId="0" sldId="308"/>
        </pc:sldMkLst>
      </pc:sldChg>
      <pc:sldChg chg="mod modShow">
        <pc:chgData name="RWODZI, Desire Tarwireyi" userId="f2e414da-657a-4eae-9cb2-9d4947cf517c" providerId="ADAL" clId="{77C0F91F-47C8-4754-9958-B2CE96EFCE8C}" dt="2022-02-11T01:27:07.819" v="138" actId="729"/>
        <pc:sldMkLst>
          <pc:docMk/>
          <pc:sldMk cId="0" sldId="311"/>
        </pc:sldMkLst>
      </pc:sldChg>
      <pc:sldChg chg="mod modShow">
        <pc:chgData name="RWODZI, Desire Tarwireyi" userId="f2e414da-657a-4eae-9cb2-9d4947cf517c" providerId="ADAL" clId="{77C0F91F-47C8-4754-9958-B2CE96EFCE8C}" dt="2022-02-11T01:27:07.819" v="138" actId="729"/>
        <pc:sldMkLst>
          <pc:docMk/>
          <pc:sldMk cId="0" sldId="322"/>
        </pc:sldMkLst>
      </pc:sldChg>
      <pc:sldChg chg="mod modShow">
        <pc:chgData name="RWODZI, Desire Tarwireyi" userId="f2e414da-657a-4eae-9cb2-9d4947cf517c" providerId="ADAL" clId="{77C0F91F-47C8-4754-9958-B2CE96EFCE8C}" dt="2022-02-11T01:27:07.819" v="138" actId="729"/>
        <pc:sldMkLst>
          <pc:docMk/>
          <pc:sldMk cId="439867609" sldId="333"/>
        </pc:sldMkLst>
      </pc:sldChg>
      <pc:sldChg chg="modSp mod modShow">
        <pc:chgData name="RWODZI, Desire Tarwireyi" userId="f2e414da-657a-4eae-9cb2-9d4947cf517c" providerId="ADAL" clId="{77C0F91F-47C8-4754-9958-B2CE96EFCE8C}" dt="2022-02-11T01:27:07.819" v="138" actId="729"/>
        <pc:sldMkLst>
          <pc:docMk/>
          <pc:sldMk cId="2321061809" sldId="389"/>
        </pc:sldMkLst>
        <pc:spChg chg="mod">
          <ac:chgData name="RWODZI, Desire Tarwireyi" userId="f2e414da-657a-4eae-9cb2-9d4947cf517c" providerId="ADAL" clId="{77C0F91F-47C8-4754-9958-B2CE96EFCE8C}" dt="2022-01-13T04:22:02.768" v="64" actId="20577"/>
          <ac:spMkLst>
            <pc:docMk/>
            <pc:sldMk cId="2321061809" sldId="389"/>
            <ac:spMk id="2" creationId="{00000000-0000-0000-0000-000000000000}"/>
          </ac:spMkLst>
        </pc:spChg>
      </pc:sldChg>
      <pc:sldChg chg="mod modShow">
        <pc:chgData name="RWODZI, Desire Tarwireyi" userId="f2e414da-657a-4eae-9cb2-9d4947cf517c" providerId="ADAL" clId="{77C0F91F-47C8-4754-9958-B2CE96EFCE8C}" dt="2022-02-11T01:27:07.819" v="138" actId="729"/>
        <pc:sldMkLst>
          <pc:docMk/>
          <pc:sldMk cId="2584799120" sldId="390"/>
        </pc:sldMkLst>
      </pc:sldChg>
      <pc:sldChg chg="mod modShow">
        <pc:chgData name="RWODZI, Desire Tarwireyi" userId="f2e414da-657a-4eae-9cb2-9d4947cf517c" providerId="ADAL" clId="{77C0F91F-47C8-4754-9958-B2CE96EFCE8C}" dt="2022-02-11T01:27:07.819" v="138" actId="729"/>
        <pc:sldMkLst>
          <pc:docMk/>
          <pc:sldMk cId="3740587359" sldId="398"/>
        </pc:sldMkLst>
      </pc:sldChg>
      <pc:sldChg chg="mod modShow">
        <pc:chgData name="RWODZI, Desire Tarwireyi" userId="f2e414da-657a-4eae-9cb2-9d4947cf517c" providerId="ADAL" clId="{77C0F91F-47C8-4754-9958-B2CE96EFCE8C}" dt="2022-02-11T01:27:07.819" v="138" actId="729"/>
        <pc:sldMkLst>
          <pc:docMk/>
          <pc:sldMk cId="2130685398" sldId="403"/>
        </pc:sldMkLst>
      </pc:sldChg>
      <pc:sldChg chg="del mod modShow">
        <pc:chgData name="RWODZI, Desire Tarwireyi" userId="f2e414da-657a-4eae-9cb2-9d4947cf517c" providerId="ADAL" clId="{77C0F91F-47C8-4754-9958-B2CE96EFCE8C}" dt="2022-01-10T03:30:19.825" v="22" actId="47"/>
        <pc:sldMkLst>
          <pc:docMk/>
          <pc:sldMk cId="3169995190" sldId="430"/>
        </pc:sldMkLst>
      </pc:sldChg>
      <pc:sldChg chg="modSp mod modShow">
        <pc:chgData name="RWODZI, Desire Tarwireyi" userId="f2e414da-657a-4eae-9cb2-9d4947cf517c" providerId="ADAL" clId="{77C0F91F-47C8-4754-9958-B2CE96EFCE8C}" dt="2022-02-11T01:27:07.819" v="138" actId="729"/>
        <pc:sldMkLst>
          <pc:docMk/>
          <pc:sldMk cId="3961416805" sldId="439"/>
        </pc:sldMkLst>
        <pc:spChg chg="mod">
          <ac:chgData name="RWODZI, Desire Tarwireyi" userId="f2e414da-657a-4eae-9cb2-9d4947cf517c" providerId="ADAL" clId="{77C0F91F-47C8-4754-9958-B2CE96EFCE8C}" dt="2022-01-13T04:58:39.255" v="94" actId="20577"/>
          <ac:spMkLst>
            <pc:docMk/>
            <pc:sldMk cId="3961416805" sldId="439"/>
            <ac:spMk id="2" creationId="{00000000-0000-0000-0000-000000000000}"/>
          </ac:spMkLst>
        </pc:spChg>
        <pc:spChg chg="mod">
          <ac:chgData name="RWODZI, Desire Tarwireyi" userId="f2e414da-657a-4eae-9cb2-9d4947cf517c" providerId="ADAL" clId="{77C0F91F-47C8-4754-9958-B2CE96EFCE8C}" dt="2022-01-13T04:58:31.076" v="90" actId="20577"/>
          <ac:spMkLst>
            <pc:docMk/>
            <pc:sldMk cId="3961416805" sldId="439"/>
            <ac:spMk id="8" creationId="{00000000-0000-0000-0000-000000000000}"/>
          </ac:spMkLst>
        </pc:spChg>
      </pc:sldChg>
      <pc:sldChg chg="mod modShow">
        <pc:chgData name="RWODZI, Desire Tarwireyi" userId="f2e414da-657a-4eae-9cb2-9d4947cf517c" providerId="ADAL" clId="{77C0F91F-47C8-4754-9958-B2CE96EFCE8C}" dt="2022-02-11T01:27:07.819" v="138" actId="729"/>
        <pc:sldMkLst>
          <pc:docMk/>
          <pc:sldMk cId="2680858899" sldId="440"/>
        </pc:sldMkLst>
      </pc:sldChg>
      <pc:sldChg chg="mod modShow">
        <pc:chgData name="RWODZI, Desire Tarwireyi" userId="f2e414da-657a-4eae-9cb2-9d4947cf517c" providerId="ADAL" clId="{77C0F91F-47C8-4754-9958-B2CE96EFCE8C}" dt="2022-02-11T01:27:07.819" v="138" actId="729"/>
        <pc:sldMkLst>
          <pc:docMk/>
          <pc:sldMk cId="796881185" sldId="441"/>
        </pc:sldMkLst>
      </pc:sldChg>
      <pc:sldChg chg="mod modShow">
        <pc:chgData name="RWODZI, Desire Tarwireyi" userId="f2e414da-657a-4eae-9cb2-9d4947cf517c" providerId="ADAL" clId="{77C0F91F-47C8-4754-9958-B2CE96EFCE8C}" dt="2022-02-11T01:27:07.819" v="138" actId="729"/>
        <pc:sldMkLst>
          <pc:docMk/>
          <pc:sldMk cId="129047458" sldId="443"/>
        </pc:sldMkLst>
      </pc:sldChg>
      <pc:sldChg chg="mod modShow">
        <pc:chgData name="RWODZI, Desire Tarwireyi" userId="f2e414da-657a-4eae-9cb2-9d4947cf517c" providerId="ADAL" clId="{77C0F91F-47C8-4754-9958-B2CE96EFCE8C}" dt="2022-02-11T01:27:07.819" v="138" actId="729"/>
        <pc:sldMkLst>
          <pc:docMk/>
          <pc:sldMk cId="4053906715" sldId="444"/>
        </pc:sldMkLst>
      </pc:sldChg>
      <pc:sldChg chg="mod modShow">
        <pc:chgData name="RWODZI, Desire Tarwireyi" userId="f2e414da-657a-4eae-9cb2-9d4947cf517c" providerId="ADAL" clId="{77C0F91F-47C8-4754-9958-B2CE96EFCE8C}" dt="2022-02-11T01:27:07.819" v="138" actId="729"/>
        <pc:sldMkLst>
          <pc:docMk/>
          <pc:sldMk cId="1521726258" sldId="445"/>
        </pc:sldMkLst>
      </pc:sldChg>
      <pc:sldChg chg="mod modShow">
        <pc:chgData name="RWODZI, Desire Tarwireyi" userId="f2e414da-657a-4eae-9cb2-9d4947cf517c" providerId="ADAL" clId="{77C0F91F-47C8-4754-9958-B2CE96EFCE8C}" dt="2022-02-11T01:27:07.819" v="138" actId="729"/>
        <pc:sldMkLst>
          <pc:docMk/>
          <pc:sldMk cId="2092133692" sldId="446"/>
        </pc:sldMkLst>
      </pc:sldChg>
      <pc:sldChg chg="mod modShow">
        <pc:chgData name="RWODZI, Desire Tarwireyi" userId="f2e414da-657a-4eae-9cb2-9d4947cf517c" providerId="ADAL" clId="{77C0F91F-47C8-4754-9958-B2CE96EFCE8C}" dt="2022-02-11T01:27:07.819" v="138" actId="729"/>
        <pc:sldMkLst>
          <pc:docMk/>
          <pc:sldMk cId="3617311705" sldId="447"/>
        </pc:sldMkLst>
      </pc:sldChg>
      <pc:sldChg chg="del mod modShow">
        <pc:chgData name="RWODZI, Desire Tarwireyi" userId="f2e414da-657a-4eae-9cb2-9d4947cf517c" providerId="ADAL" clId="{77C0F91F-47C8-4754-9958-B2CE96EFCE8C}" dt="2022-01-10T03:22:22.420" v="14" actId="47"/>
        <pc:sldMkLst>
          <pc:docMk/>
          <pc:sldMk cId="548231327" sldId="478"/>
        </pc:sldMkLst>
      </pc:sldChg>
      <pc:sldChg chg="mod modShow modNotes">
        <pc:chgData name="RWODZI, Desire Tarwireyi" userId="f2e414da-657a-4eae-9cb2-9d4947cf517c" providerId="ADAL" clId="{77C0F91F-47C8-4754-9958-B2CE96EFCE8C}" dt="2022-02-11T01:27:07.819" v="138" actId="729"/>
        <pc:sldMkLst>
          <pc:docMk/>
          <pc:sldMk cId="1931263001" sldId="660"/>
        </pc:sldMkLst>
      </pc:sldChg>
      <pc:sldChg chg="mod modShow">
        <pc:chgData name="RWODZI, Desire Tarwireyi" userId="f2e414da-657a-4eae-9cb2-9d4947cf517c" providerId="ADAL" clId="{77C0F91F-47C8-4754-9958-B2CE96EFCE8C}" dt="2022-02-11T01:27:07.819" v="138" actId="729"/>
        <pc:sldMkLst>
          <pc:docMk/>
          <pc:sldMk cId="2582345314" sldId="717"/>
        </pc:sldMkLst>
      </pc:sldChg>
      <pc:sldChg chg="del mod modShow">
        <pc:chgData name="RWODZI, Desire Tarwireyi" userId="f2e414da-657a-4eae-9cb2-9d4947cf517c" providerId="ADAL" clId="{77C0F91F-47C8-4754-9958-B2CE96EFCE8C}" dt="2022-01-10T03:22:51.058" v="17" actId="47"/>
        <pc:sldMkLst>
          <pc:docMk/>
          <pc:sldMk cId="3952704391" sldId="904"/>
        </pc:sldMkLst>
      </pc:sldChg>
      <pc:sldChg chg="del mod modShow">
        <pc:chgData name="RWODZI, Desire Tarwireyi" userId="f2e414da-657a-4eae-9cb2-9d4947cf517c" providerId="ADAL" clId="{77C0F91F-47C8-4754-9958-B2CE96EFCE8C}" dt="2022-01-10T03:24:49.192" v="20" actId="47"/>
        <pc:sldMkLst>
          <pc:docMk/>
          <pc:sldMk cId="2717346059" sldId="905"/>
        </pc:sldMkLst>
      </pc:sldChg>
      <pc:sldChg chg="addSp delSp modSp mod modShow">
        <pc:chgData name="RWODZI, Desire Tarwireyi" userId="f2e414da-657a-4eae-9cb2-9d4947cf517c" providerId="ADAL" clId="{77C0F91F-47C8-4754-9958-B2CE96EFCE8C}" dt="2022-02-11T01:27:07.819" v="138" actId="729"/>
        <pc:sldMkLst>
          <pc:docMk/>
          <pc:sldMk cId="1344435131" sldId="906"/>
        </pc:sldMkLst>
        <pc:spChg chg="mod topLvl">
          <ac:chgData name="RWODZI, Desire Tarwireyi" userId="f2e414da-657a-4eae-9cb2-9d4947cf517c" providerId="ADAL" clId="{77C0F91F-47C8-4754-9958-B2CE96EFCE8C}" dt="2022-01-13T07:26:24.789" v="135" actId="20577"/>
          <ac:spMkLst>
            <pc:docMk/>
            <pc:sldMk cId="1344435131" sldId="906"/>
            <ac:spMk id="20" creationId="{00000000-0000-0000-0000-000000000000}"/>
          </ac:spMkLst>
        </pc:spChg>
        <pc:spChg chg="mod topLvl">
          <ac:chgData name="RWODZI, Desire Tarwireyi" userId="f2e414da-657a-4eae-9cb2-9d4947cf517c" providerId="ADAL" clId="{77C0F91F-47C8-4754-9958-B2CE96EFCE8C}" dt="2022-01-13T07:25:27.459" v="128" actId="20577"/>
          <ac:spMkLst>
            <pc:docMk/>
            <pc:sldMk cId="1344435131" sldId="906"/>
            <ac:spMk id="29" creationId="{00000000-0000-0000-0000-000000000000}"/>
          </ac:spMkLst>
        </pc:spChg>
        <pc:grpChg chg="del">
          <ac:chgData name="RWODZI, Desire Tarwireyi" userId="f2e414da-657a-4eae-9cb2-9d4947cf517c" providerId="ADAL" clId="{77C0F91F-47C8-4754-9958-B2CE96EFCE8C}" dt="2022-01-13T07:24:40.218" v="121" actId="165"/>
          <ac:grpSpMkLst>
            <pc:docMk/>
            <pc:sldMk cId="1344435131" sldId="906"/>
            <ac:grpSpMk id="2" creationId="{55BE0D4C-FB8A-4DF3-9FA4-CA68F74047DD}"/>
          </ac:grpSpMkLst>
        </pc:grpChg>
        <pc:graphicFrameChg chg="mod topLvl">
          <ac:chgData name="RWODZI, Desire Tarwireyi" userId="f2e414da-657a-4eae-9cb2-9d4947cf517c" providerId="ADAL" clId="{77C0F91F-47C8-4754-9958-B2CE96EFCE8C}" dt="2022-01-13T07:24:40.218" v="121" actId="165"/>
          <ac:graphicFrameMkLst>
            <pc:docMk/>
            <pc:sldMk cId="1344435131" sldId="906"/>
            <ac:graphicFrameMk id="11" creationId="{00000000-0008-0000-0000-000008000000}"/>
          </ac:graphicFrameMkLst>
        </pc:graphicFrameChg>
        <pc:graphicFrameChg chg="del mod topLvl">
          <ac:chgData name="RWODZI, Desire Tarwireyi" userId="f2e414da-657a-4eae-9cb2-9d4947cf517c" providerId="ADAL" clId="{77C0F91F-47C8-4754-9958-B2CE96EFCE8C}" dt="2022-01-13T07:24:49.220" v="122" actId="478"/>
          <ac:graphicFrameMkLst>
            <pc:docMk/>
            <pc:sldMk cId="1344435131" sldId="906"/>
            <ac:graphicFrameMk id="12" creationId="{25ECBFFE-0361-4204-B267-1B2FBC96C44C}"/>
          </ac:graphicFrameMkLst>
        </pc:graphicFrameChg>
        <pc:graphicFrameChg chg="add mod">
          <ac:chgData name="RWODZI, Desire Tarwireyi" userId="f2e414da-657a-4eae-9cb2-9d4947cf517c" providerId="ADAL" clId="{77C0F91F-47C8-4754-9958-B2CE96EFCE8C}" dt="2022-01-13T07:25:13.352" v="124" actId="1076"/>
          <ac:graphicFrameMkLst>
            <pc:docMk/>
            <pc:sldMk cId="1344435131" sldId="906"/>
            <ac:graphicFrameMk id="13" creationId="{AB956323-2796-4AA9-9F81-5F9AFDF6A02C}"/>
          </ac:graphicFrameMkLst>
        </pc:graphicFrameChg>
        <pc:graphicFrameChg chg="mod topLvl">
          <ac:chgData name="RWODZI, Desire Tarwireyi" userId="f2e414da-657a-4eae-9cb2-9d4947cf517c" providerId="ADAL" clId="{77C0F91F-47C8-4754-9958-B2CE96EFCE8C}" dt="2022-01-13T07:24:40.218" v="121" actId="165"/>
          <ac:graphicFrameMkLst>
            <pc:docMk/>
            <pc:sldMk cId="1344435131" sldId="906"/>
            <ac:graphicFrameMk id="15" creationId="{00000000-0000-0000-0000-000000000000}"/>
          </ac:graphicFrameMkLst>
        </pc:graphicFrameChg>
      </pc:sldChg>
      <pc:sldChg chg="modSp mod modShow">
        <pc:chgData name="RWODZI, Desire Tarwireyi" userId="f2e414da-657a-4eae-9cb2-9d4947cf517c" providerId="ADAL" clId="{77C0F91F-47C8-4754-9958-B2CE96EFCE8C}" dt="2022-02-11T01:27:07.819" v="138" actId="729"/>
        <pc:sldMkLst>
          <pc:docMk/>
          <pc:sldMk cId="3048244557" sldId="907"/>
        </pc:sldMkLst>
        <pc:spChg chg="mod">
          <ac:chgData name="RWODZI, Desire Tarwireyi" userId="f2e414da-657a-4eae-9cb2-9d4947cf517c" providerId="ADAL" clId="{77C0F91F-47C8-4754-9958-B2CE96EFCE8C}" dt="2022-01-13T03:48:39.813" v="46" actId="20577"/>
          <ac:spMkLst>
            <pc:docMk/>
            <pc:sldMk cId="3048244557" sldId="907"/>
            <ac:spMk id="3" creationId="{00000000-0000-0000-0000-000000000000}"/>
          </ac:spMkLst>
        </pc:spChg>
        <pc:spChg chg="mod">
          <ac:chgData name="RWODZI, Desire Tarwireyi" userId="f2e414da-657a-4eae-9cb2-9d4947cf517c" providerId="ADAL" clId="{77C0F91F-47C8-4754-9958-B2CE96EFCE8C}" dt="2022-01-13T03:48:48.132" v="47" actId="20577"/>
          <ac:spMkLst>
            <pc:docMk/>
            <pc:sldMk cId="3048244557" sldId="907"/>
            <ac:spMk id="5" creationId="{00000000-0000-0000-0000-000000000000}"/>
          </ac:spMkLst>
        </pc:spChg>
      </pc:sldChg>
      <pc:sldChg chg="mod modShow">
        <pc:chgData name="RWODZI, Desire Tarwireyi" userId="f2e414da-657a-4eae-9cb2-9d4947cf517c" providerId="ADAL" clId="{77C0F91F-47C8-4754-9958-B2CE96EFCE8C}" dt="2022-02-11T01:27:07.819" v="138" actId="729"/>
        <pc:sldMkLst>
          <pc:docMk/>
          <pc:sldMk cId="3039150081" sldId="908"/>
        </pc:sldMkLst>
      </pc:sldChg>
      <pc:sldChg chg="modSp mod modShow">
        <pc:chgData name="RWODZI, Desire Tarwireyi" userId="f2e414da-657a-4eae-9cb2-9d4947cf517c" providerId="ADAL" clId="{77C0F91F-47C8-4754-9958-B2CE96EFCE8C}" dt="2022-02-11T01:27:07.819" v="138" actId="729"/>
        <pc:sldMkLst>
          <pc:docMk/>
          <pc:sldMk cId="3873449804" sldId="909"/>
        </pc:sldMkLst>
        <pc:spChg chg="mod">
          <ac:chgData name="RWODZI, Desire Tarwireyi" userId="f2e414da-657a-4eae-9cb2-9d4947cf517c" providerId="ADAL" clId="{77C0F91F-47C8-4754-9958-B2CE96EFCE8C}" dt="2022-01-13T06:52:45.187" v="118" actId="20577"/>
          <ac:spMkLst>
            <pc:docMk/>
            <pc:sldMk cId="3873449804" sldId="909"/>
            <ac:spMk id="4" creationId="{00000000-0000-0000-0000-000000000000}"/>
          </ac:spMkLst>
        </pc:spChg>
        <pc:spChg chg="mod">
          <ac:chgData name="RWODZI, Desire Tarwireyi" userId="f2e414da-657a-4eae-9cb2-9d4947cf517c" providerId="ADAL" clId="{77C0F91F-47C8-4754-9958-B2CE96EFCE8C}" dt="2022-01-13T06:52:51.619" v="119" actId="20577"/>
          <ac:spMkLst>
            <pc:docMk/>
            <pc:sldMk cId="3873449804" sldId="909"/>
            <ac:spMk id="14" creationId="{00000000-0000-0000-0000-000000000000}"/>
          </ac:spMkLst>
        </pc:spChg>
      </pc:sldChg>
      <pc:sldChg chg="mod modShow">
        <pc:chgData name="RWODZI, Desire Tarwireyi" userId="f2e414da-657a-4eae-9cb2-9d4947cf517c" providerId="ADAL" clId="{77C0F91F-47C8-4754-9958-B2CE96EFCE8C}" dt="2022-02-11T01:27:07.819" v="138" actId="729"/>
        <pc:sldMkLst>
          <pc:docMk/>
          <pc:sldMk cId="414583178" sldId="987"/>
        </pc:sldMkLst>
      </pc:sldChg>
      <pc:sldChg chg="mod modShow">
        <pc:chgData name="RWODZI, Desire Tarwireyi" userId="f2e414da-657a-4eae-9cb2-9d4947cf517c" providerId="ADAL" clId="{77C0F91F-47C8-4754-9958-B2CE96EFCE8C}" dt="2022-02-11T01:27:07.819" v="138" actId="729"/>
        <pc:sldMkLst>
          <pc:docMk/>
          <pc:sldMk cId="39411522" sldId="1000"/>
        </pc:sldMkLst>
      </pc:sldChg>
      <pc:sldChg chg="mod modShow">
        <pc:chgData name="RWODZI, Desire Tarwireyi" userId="f2e414da-657a-4eae-9cb2-9d4947cf517c" providerId="ADAL" clId="{77C0F91F-47C8-4754-9958-B2CE96EFCE8C}" dt="2022-02-11T01:27:07.819" v="138" actId="729"/>
        <pc:sldMkLst>
          <pc:docMk/>
          <pc:sldMk cId="666283305" sldId="1001"/>
        </pc:sldMkLst>
      </pc:sldChg>
      <pc:sldChg chg="mod modShow">
        <pc:chgData name="RWODZI, Desire Tarwireyi" userId="f2e414da-657a-4eae-9cb2-9d4947cf517c" providerId="ADAL" clId="{77C0F91F-47C8-4754-9958-B2CE96EFCE8C}" dt="2022-02-11T01:27:07.819" v="138" actId="729"/>
        <pc:sldMkLst>
          <pc:docMk/>
          <pc:sldMk cId="1114943440" sldId="1002"/>
        </pc:sldMkLst>
      </pc:sldChg>
      <pc:sldChg chg="mod modShow">
        <pc:chgData name="RWODZI, Desire Tarwireyi" userId="f2e414da-657a-4eae-9cb2-9d4947cf517c" providerId="ADAL" clId="{77C0F91F-47C8-4754-9958-B2CE96EFCE8C}" dt="2022-02-11T01:27:07.819" v="138" actId="729"/>
        <pc:sldMkLst>
          <pc:docMk/>
          <pc:sldMk cId="2526664968" sldId="1003"/>
        </pc:sldMkLst>
      </pc:sldChg>
      <pc:sldChg chg="mod modShow">
        <pc:chgData name="RWODZI, Desire Tarwireyi" userId="f2e414da-657a-4eae-9cb2-9d4947cf517c" providerId="ADAL" clId="{77C0F91F-47C8-4754-9958-B2CE96EFCE8C}" dt="2022-02-11T01:27:07.819" v="138" actId="729"/>
        <pc:sldMkLst>
          <pc:docMk/>
          <pc:sldMk cId="3348130789" sldId="2976"/>
        </pc:sldMkLst>
      </pc:sldChg>
      <pc:sldChg chg="mod modShow">
        <pc:chgData name="RWODZI, Desire Tarwireyi" userId="f2e414da-657a-4eae-9cb2-9d4947cf517c" providerId="ADAL" clId="{77C0F91F-47C8-4754-9958-B2CE96EFCE8C}" dt="2022-02-11T01:27:07.819" v="138" actId="729"/>
        <pc:sldMkLst>
          <pc:docMk/>
          <pc:sldMk cId="3641573778" sldId="4972"/>
        </pc:sldMkLst>
      </pc:sldChg>
      <pc:sldChg chg="mod modShow">
        <pc:chgData name="RWODZI, Desire Tarwireyi" userId="f2e414da-657a-4eae-9cb2-9d4947cf517c" providerId="ADAL" clId="{77C0F91F-47C8-4754-9958-B2CE96EFCE8C}" dt="2022-02-11T01:27:07.819" v="138" actId="729"/>
        <pc:sldMkLst>
          <pc:docMk/>
          <pc:sldMk cId="651904255" sldId="4988"/>
        </pc:sldMkLst>
      </pc:sldChg>
      <pc:sldChg chg="mod modShow modNotes">
        <pc:chgData name="RWODZI, Desire Tarwireyi" userId="f2e414da-657a-4eae-9cb2-9d4947cf517c" providerId="ADAL" clId="{77C0F91F-47C8-4754-9958-B2CE96EFCE8C}" dt="2022-02-11T01:27:07.819" v="138" actId="729"/>
        <pc:sldMkLst>
          <pc:docMk/>
          <pc:sldMk cId="3779783044" sldId="4989"/>
        </pc:sldMkLst>
      </pc:sldChg>
      <pc:sldChg chg="mod modShow modNotes">
        <pc:chgData name="RWODZI, Desire Tarwireyi" userId="f2e414da-657a-4eae-9cb2-9d4947cf517c" providerId="ADAL" clId="{77C0F91F-47C8-4754-9958-B2CE96EFCE8C}" dt="2022-02-11T01:27:07.819" v="138" actId="729"/>
        <pc:sldMkLst>
          <pc:docMk/>
          <pc:sldMk cId="2707879456" sldId="4990"/>
        </pc:sldMkLst>
      </pc:sldChg>
      <pc:sldChg chg="mod modShow">
        <pc:chgData name="RWODZI, Desire Tarwireyi" userId="f2e414da-657a-4eae-9cb2-9d4947cf517c" providerId="ADAL" clId="{77C0F91F-47C8-4754-9958-B2CE96EFCE8C}" dt="2022-02-11T01:27:07.819" v="138" actId="729"/>
        <pc:sldMkLst>
          <pc:docMk/>
          <pc:sldMk cId="451433985" sldId="49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8.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6.xlsx"/><Relationship Id="rId1" Type="http://schemas.openxmlformats.org/officeDocument/2006/relationships/themeOverride" Target="../theme/themeOverride19.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7.xlsx"/><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1.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9.xlsx"/><Relationship Id="rId1" Type="http://schemas.openxmlformats.org/officeDocument/2006/relationships/themeOverride" Target="../theme/themeOverride22.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1.xlsx"/><Relationship Id="rId1" Type="http://schemas.openxmlformats.org/officeDocument/2006/relationships/themeOverride" Target="../theme/themeOverride2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5.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3.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336B-446E-8D08-C78EE33A6984}"/>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336B-446E-8D08-C78EE33A6984}"/>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336B-446E-8D08-C78EE33A6984}"/>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336B-446E-8D08-C78EE33A6984}"/>
              </c:ext>
            </c:extLst>
          </c:dPt>
          <c:dPt>
            <c:idx val="4"/>
            <c:bubble3D val="0"/>
            <c:spPr>
              <a:solidFill>
                <a:srgbClr val="33CCCC"/>
              </a:solidFill>
              <a:ln w="19050">
                <a:solidFill>
                  <a:schemeClr val="lt1"/>
                </a:solidFill>
              </a:ln>
              <a:effectLst/>
            </c:spPr>
            <c:extLst>
              <c:ext xmlns:c16="http://schemas.microsoft.com/office/drawing/2014/chart" uri="{C3380CC4-5D6E-409C-BE32-E72D297353CC}">
                <c16:uniqueId val="{00000009-336B-446E-8D08-C78EE33A6984}"/>
              </c:ext>
            </c:extLst>
          </c:dPt>
          <c:dPt>
            <c:idx val="5"/>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B-336B-446E-8D08-C78EE33A6984}"/>
              </c:ext>
            </c:extLst>
          </c:dPt>
          <c:dLbls>
            <c:dLbl>
              <c:idx val="0"/>
              <c:tx>
                <c:rich>
                  <a:bodyPr/>
                  <a:lstStyle/>
                  <a:p>
                    <a:r>
                      <a:rPr lang="en-US"/>
                      <a:t>12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336B-446E-8D08-C78EE33A6984}"/>
                </c:ext>
              </c:extLst>
            </c:dLbl>
            <c:dLbl>
              <c:idx val="1"/>
              <c:tx>
                <c:rich>
                  <a:bodyPr/>
                  <a:lstStyle/>
                  <a:p>
                    <a:r>
                      <a:rPr lang="en-US"/>
                      <a:t>18</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336B-446E-8D08-C78EE33A6984}"/>
                </c:ext>
              </c:extLst>
            </c:dLbl>
            <c:dLbl>
              <c:idx val="2"/>
              <c:tx>
                <c:rich>
                  <a:bodyPr/>
                  <a:lstStyle/>
                  <a:p>
                    <a:r>
                      <a:rPr lang="en-US"/>
                      <a:t>53</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336B-446E-8D08-C78EE33A6984}"/>
                </c:ext>
              </c:extLst>
            </c:dLbl>
            <c:dLbl>
              <c:idx val="3"/>
              <c:tx>
                <c:rich>
                  <a:bodyPr/>
                  <a:lstStyle/>
                  <a:p>
                    <a:r>
                      <a:rPr lang="en-US"/>
                      <a:t>2</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336B-446E-8D08-C78EE33A6984}"/>
                </c:ext>
              </c:extLst>
            </c:dLbl>
            <c:dLbl>
              <c:idx val="4"/>
              <c:tx>
                <c:rich>
                  <a:bodyPr/>
                  <a:lstStyle/>
                  <a:p>
                    <a:r>
                      <a:rPr lang="en-US"/>
                      <a:t>9</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336B-446E-8D08-C78EE33A6984}"/>
                </c:ext>
              </c:extLst>
            </c:dLbl>
            <c:dLbl>
              <c:idx val="5"/>
              <c:tx>
                <c:rich>
                  <a:bodyPr/>
                  <a:lstStyle/>
                  <a:p>
                    <a:r>
                      <a:rPr lang="en-US"/>
                      <a:t>6</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336B-446E-8D08-C78EE33A69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 donut'!$B$1:$G$1</c:f>
              <c:strCache>
                <c:ptCount val="6"/>
                <c:pt idx="0">
                  <c:v>Sex workers</c:v>
                </c:pt>
                <c:pt idx="1">
                  <c:v>People who inject drugs</c:v>
                </c:pt>
                <c:pt idx="2">
                  <c:v>Gay men and other men who have sex with men</c:v>
                </c:pt>
                <c:pt idx="3">
                  <c:v>Transgender women</c:v>
                </c:pt>
                <c:pt idx="4">
                  <c:v>Clients of sex workers and sex partners of all key populations</c:v>
                </c:pt>
                <c:pt idx="5">
                  <c:v>Remaining population</c:v>
                </c:pt>
              </c:strCache>
            </c:strRef>
          </c:cat>
          <c:val>
            <c:numRef>
              <c:f>'NI donut'!$B$2:$G$2</c:f>
              <c:numCache>
                <c:formatCode>0</c:formatCode>
                <c:ptCount val="6"/>
                <c:pt idx="0">
                  <c:v>29235.432486606733</c:v>
                </c:pt>
                <c:pt idx="1">
                  <c:v>43102.156990000025</c:v>
                </c:pt>
                <c:pt idx="2">
                  <c:v>131131.06375574559</c:v>
                </c:pt>
                <c:pt idx="3">
                  <c:v>4639.1880000000001</c:v>
                </c:pt>
                <c:pt idx="4">
                  <c:v>22849.912272735237</c:v>
                </c:pt>
                <c:pt idx="5">
                  <c:v>15354.246494912419</c:v>
                </c:pt>
              </c:numCache>
            </c:numRef>
          </c:val>
          <c:extLst>
            <c:ext xmlns:c16="http://schemas.microsoft.com/office/drawing/2014/chart" uri="{C3380CC4-5D6E-409C-BE32-E72D297353CC}">
              <c16:uniqueId val="{0000000C-336B-446E-8D08-C78EE33A6984}"/>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5555555555556"/>
          <c:y val="0.17816491688538932"/>
          <c:w val="0.68395144356955373"/>
          <c:h val="0.56401100904053658"/>
        </c:manualLayout>
      </c:layout>
      <c:barChart>
        <c:barDir val="bar"/>
        <c:grouping val="stacked"/>
        <c:varyColors val="0"/>
        <c:ser>
          <c:idx val="0"/>
          <c:order val="0"/>
          <c:tx>
            <c:strRef>
              <c:f>'GAM 2017 FSW condom use'!$B$57</c:f>
              <c:strCache>
                <c:ptCount val="1"/>
                <c:pt idx="0">
                  <c:v>consistent condom use</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'GAM 2017 FSW condom use'!$A$58</c:f>
              <c:strCache>
                <c:ptCount val="1"/>
                <c:pt idx="0">
                  <c:v>FSW</c:v>
                </c:pt>
              </c:strCache>
            </c:strRef>
          </c:cat>
          <c:val>
            <c:numRef>
              <c:f>'GAM 2017 FSW condom use'!$B$58</c:f>
              <c:numCache>
                <c:formatCode>0</c:formatCode>
                <c:ptCount val="1"/>
                <c:pt idx="0">
                  <c:v>64.849999999999994</c:v>
                </c:pt>
              </c:numCache>
            </c:numRef>
          </c:val>
          <c:extLst>
            <c:ext xmlns:c16="http://schemas.microsoft.com/office/drawing/2014/chart" uri="{C3380CC4-5D6E-409C-BE32-E72D297353CC}">
              <c16:uniqueId val="{00000000-34B3-4E34-8D03-99A5F2D58E51}"/>
            </c:ext>
          </c:extLst>
        </c:ser>
        <c:ser>
          <c:idx val="1"/>
          <c:order val="1"/>
          <c:tx>
            <c:strRef>
              <c:f>'GAM 2017 FSW condom use'!$C$57</c:f>
              <c:strCache>
                <c:ptCount val="1"/>
                <c:pt idx="0">
                  <c:v>Gap</c:v>
                </c:pt>
              </c:strCache>
            </c:strRef>
          </c:tx>
          <c:spPr>
            <a:solidFill>
              <a:sysClr val="window" lastClr="FFFFFF">
                <a:lumMod val="65000"/>
              </a:sysClr>
            </a:solidFill>
          </c:spPr>
          <c:invertIfNegative val="0"/>
          <c:cat>
            <c:strRef>
              <c:f>'GAM 2017 FSW condom use'!$A$58</c:f>
              <c:strCache>
                <c:ptCount val="1"/>
                <c:pt idx="0">
                  <c:v>FSW</c:v>
                </c:pt>
              </c:strCache>
            </c:strRef>
          </c:cat>
          <c:val>
            <c:numRef>
              <c:f>'GAM 2017 FSW condom use'!$C$58</c:f>
              <c:numCache>
                <c:formatCode>0</c:formatCode>
                <c:ptCount val="1"/>
                <c:pt idx="0">
                  <c:v>35.150000000000006</c:v>
                </c:pt>
              </c:numCache>
            </c:numRef>
          </c:val>
          <c:extLst>
            <c:ext xmlns:c16="http://schemas.microsoft.com/office/drawing/2014/chart" uri="{C3380CC4-5D6E-409C-BE32-E72D297353CC}">
              <c16:uniqueId val="{00000001-34B3-4E34-8D03-99A5F2D58E51}"/>
            </c:ext>
          </c:extLst>
        </c:ser>
        <c:dLbls>
          <c:showLegendKey val="0"/>
          <c:showVal val="0"/>
          <c:showCatName val="0"/>
          <c:showSerName val="0"/>
          <c:showPercent val="0"/>
          <c:showBubbleSize val="0"/>
        </c:dLbls>
        <c:gapWidth val="85"/>
        <c:overlap val="100"/>
        <c:axId val="109891968"/>
        <c:axId val="109893504"/>
      </c:barChart>
      <c:catAx>
        <c:axId val="109891968"/>
        <c:scaling>
          <c:orientation val="minMax"/>
        </c:scaling>
        <c:delete val="0"/>
        <c:axPos val="l"/>
        <c:numFmt formatCode="General" sourceLinked="0"/>
        <c:majorTickMark val="out"/>
        <c:minorTickMark val="none"/>
        <c:tickLblPos val="nextTo"/>
        <c:spPr>
          <a:ln w="44450" cmpd="sng">
            <a:solidFill>
              <a:schemeClr val="bg1">
                <a:lumMod val="50000"/>
              </a:schemeClr>
            </a:solidFill>
          </a:ln>
        </c:spPr>
        <c:crossAx val="109893504"/>
        <c:crosses val="autoZero"/>
        <c:auto val="1"/>
        <c:lblAlgn val="ctr"/>
        <c:lblOffset val="100"/>
        <c:noMultiLvlLbl val="0"/>
      </c:catAx>
      <c:valAx>
        <c:axId val="109893504"/>
        <c:scaling>
          <c:orientation val="minMax"/>
          <c:max val="100"/>
          <c:min val="0"/>
        </c:scaling>
        <c:delete val="0"/>
        <c:axPos val="b"/>
        <c:title>
          <c:tx>
            <c:rich>
              <a:bodyPr/>
              <a:lstStyle/>
              <a:p>
                <a:pPr>
                  <a:defRPr/>
                </a:pPr>
                <a:r>
                  <a:rPr lang="en-GB"/>
                  <a:t>(%)</a:t>
                </a:r>
              </a:p>
            </c:rich>
          </c:tx>
          <c:layout>
            <c:manualLayout>
              <c:xMode val="edge"/>
              <c:yMode val="edge"/>
              <c:x val="0.87156772784019976"/>
              <c:y val="0.78694444444444445"/>
            </c:manualLayout>
          </c:layout>
          <c:overlay val="0"/>
        </c:title>
        <c:numFmt formatCode="0" sourceLinked="1"/>
        <c:majorTickMark val="out"/>
        <c:minorTickMark val="none"/>
        <c:tickLblPos val="nextTo"/>
        <c:spPr>
          <a:ln>
            <a:noFill/>
          </a:ln>
        </c:spPr>
        <c:crossAx val="109891968"/>
        <c:crosses val="autoZero"/>
        <c:crossBetween val="between"/>
        <c:majorUnit val="50"/>
      </c:valAx>
    </c:plotArea>
    <c:legend>
      <c:legendPos val="t"/>
      <c:legendEntry>
        <c:idx val="1"/>
        <c:delete val="1"/>
      </c:legendEntry>
      <c:overlay val="0"/>
    </c:legend>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94560649243999"/>
          <c:y val="8.9819004524886878E-2"/>
          <c:w val="0.81493663752153678"/>
          <c:h val="0.77598039215686276"/>
        </c:manualLayout>
      </c:layout>
      <c:lineChart>
        <c:grouping val="standard"/>
        <c:varyColors val="0"/>
        <c:ser>
          <c:idx val="1"/>
          <c:order val="0"/>
          <c:spPr>
            <a:ln>
              <a:solidFill>
                <a:schemeClr val="bg1"/>
              </a:solidFill>
            </a:ln>
          </c:spPr>
          <c:marker>
            <c:symbol val="circle"/>
            <c:size val="12"/>
            <c:spPr>
              <a:solidFill>
                <a:srgbClr val="F15B40"/>
              </a:solidFill>
              <a:ln w="60325">
                <a:solidFill>
                  <a:schemeClr val="bg1"/>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A8-47C7-B63F-B8FDECB6C2B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8-47C7-B63F-B8FDECB6C2B9}"/>
                </c:ext>
              </c:extLst>
            </c:dLbl>
            <c:numFmt formatCode="#,##0" sourceLinked="0"/>
            <c:spPr>
              <a:noFill/>
              <a:ln>
                <a:noFill/>
              </a:ln>
              <a:effectLst/>
            </c:spPr>
            <c:txPr>
              <a:bodyPr/>
              <a:lstStyle/>
              <a:p>
                <a:pPr>
                  <a:defRPr>
                    <a:solidFill>
                      <a:schemeClr val="bg1"/>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'FSW testing trend3)'!$D$2:$M$2</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'FSW testing trend3)'!$D$20:$M$20</c:f>
              <c:numCache>
                <c:formatCode>General</c:formatCode>
                <c:ptCount val="10"/>
                <c:pt idx="0">
                  <c:v>38.200000000000003</c:v>
                </c:pt>
                <c:pt idx="1">
                  <c:v>37.6</c:v>
                </c:pt>
                <c:pt idx="2">
                  <c:v>35.1</c:v>
                </c:pt>
                <c:pt idx="3">
                  <c:v>39.75</c:v>
                </c:pt>
                <c:pt idx="4">
                  <c:v>45.45</c:v>
                </c:pt>
                <c:pt idx="5">
                  <c:v>47</c:v>
                </c:pt>
                <c:pt idx="6">
                  <c:v>42.1</c:v>
                </c:pt>
                <c:pt idx="7">
                  <c:v>45.3</c:v>
                </c:pt>
                <c:pt idx="8">
                  <c:v>51.65</c:v>
                </c:pt>
                <c:pt idx="9">
                  <c:v>54.105000000000004</c:v>
                </c:pt>
              </c:numCache>
            </c:numRef>
          </c:val>
          <c:smooth val="0"/>
          <c:extLst>
            <c:ext xmlns:c16="http://schemas.microsoft.com/office/drawing/2014/chart" uri="{C3380CC4-5D6E-409C-BE32-E72D297353CC}">
              <c16:uniqueId val="{00000002-CEA8-47C7-B63F-B8FDECB6C2B9}"/>
            </c:ext>
          </c:extLst>
        </c:ser>
        <c:dLbls>
          <c:showLegendKey val="0"/>
          <c:showVal val="0"/>
          <c:showCatName val="0"/>
          <c:showSerName val="0"/>
          <c:showPercent val="0"/>
          <c:showBubbleSize val="0"/>
        </c:dLbls>
        <c:marker val="1"/>
        <c:smooth val="0"/>
        <c:axId val="87998848"/>
        <c:axId val="88000384"/>
      </c:lineChart>
      <c:scatterChart>
        <c:scatterStyle val="smoothMarker"/>
        <c:varyColors val="0"/>
        <c:ser>
          <c:idx val="0"/>
          <c:order val="1"/>
          <c:tx>
            <c:strRef>
              <c:f>'FSW testing trend3)'!$P$18</c:f>
              <c:strCache>
                <c:ptCount val="1"/>
              </c:strCache>
            </c:strRef>
          </c:tx>
          <c:spPr>
            <a:ln w="25400">
              <a:solidFill>
                <a:schemeClr val="bg1"/>
              </a:solidFill>
              <a:prstDash val="sysDash"/>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CEA8-47C7-B63F-B8FDECB6C2B9}"/>
                </c:ext>
              </c:extLst>
            </c:dLbl>
            <c:dLbl>
              <c:idx val="1"/>
              <c:layout>
                <c:manualLayout>
                  <c:x val="-6.1391541609822645E-2"/>
                  <c:y val="-4.1478129713423829E-2"/>
                </c:manualLayout>
              </c:layout>
              <c:tx>
                <c:rich>
                  <a:bodyPr/>
                  <a:lstStyle/>
                  <a:p>
                    <a:pPr>
                      <a:defRPr>
                        <a:solidFill>
                          <a:schemeClr val="bg1"/>
                        </a:solidFill>
                      </a:defRPr>
                    </a:pPr>
                    <a:r>
                      <a:rPr lang="en-US">
                        <a:solidFill>
                          <a:schemeClr val="bg1"/>
                        </a:solidFill>
                      </a:rPr>
                      <a:t>90%</a:t>
                    </a:r>
                  </a:p>
                </c:rich>
              </c:tx>
              <c:spPr>
                <a:solidFill>
                  <a:srgbClr val="EC4A61"/>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A8-47C7-B63F-B8FDECB6C2B9}"/>
                </c:ext>
              </c:extLst>
            </c:dLbl>
            <c:spPr>
              <a:solidFill>
                <a:srgbClr val="EC4A6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'FSW testing trend3)'!$O$19</c:f>
              <c:numCache>
                <c:formatCode>General</c:formatCode>
                <c:ptCount val="1"/>
              </c:numCache>
            </c:numRef>
          </c:xVal>
          <c:yVal>
            <c:numRef>
              <c:f>'FSW testing trend3)'!$P$19</c:f>
              <c:numCache>
                <c:formatCode>General</c:formatCode>
                <c:ptCount val="1"/>
              </c:numCache>
            </c:numRef>
          </c:yVal>
          <c:smooth val="1"/>
          <c:extLst>
            <c:ext xmlns:c16="http://schemas.microsoft.com/office/drawing/2014/chart" uri="{C3380CC4-5D6E-409C-BE32-E72D297353CC}">
              <c16:uniqueId val="{00000005-CEA8-47C7-B63F-B8FDECB6C2B9}"/>
            </c:ext>
          </c:extLst>
        </c:ser>
        <c:ser>
          <c:idx val="2"/>
          <c:order val="2"/>
          <c:tx>
            <c:strRef>
              <c:f>'FSW testing trend3)'!$O$19</c:f>
              <c:strCache>
                <c:ptCount val="1"/>
              </c:strCache>
            </c:strRef>
          </c:tx>
          <c:marker>
            <c:symbol val="none"/>
          </c:marker>
          <c:xVal>
            <c:numRef>
              <c:f>'FSW testing trend3)'!$P$18</c:f>
              <c:numCache>
                <c:formatCode>General</c:formatCode>
                <c:ptCount val="1"/>
              </c:numCache>
            </c:numRef>
          </c:xVal>
          <c:yVal>
            <c:numRef>
              <c:f>'FSW testing trend3)'!$P$19</c:f>
              <c:numCache>
                <c:formatCode>General</c:formatCode>
                <c:ptCount val="1"/>
              </c:numCache>
            </c:numRef>
          </c:yVal>
          <c:smooth val="1"/>
          <c:extLst>
            <c:ext xmlns:c16="http://schemas.microsoft.com/office/drawing/2014/chart" uri="{C3380CC4-5D6E-409C-BE32-E72D297353CC}">
              <c16:uniqueId val="{00000006-CEA8-47C7-B63F-B8FDECB6C2B9}"/>
            </c:ext>
          </c:extLst>
        </c:ser>
        <c:ser>
          <c:idx val="3"/>
          <c:order val="3"/>
          <c:tx>
            <c:strRef>
              <c:f>'FSW testing trend3)'!$O$19</c:f>
              <c:strCache>
                <c:ptCount val="1"/>
              </c:strCache>
            </c:strRef>
          </c:tx>
          <c:marker>
            <c:symbol val="none"/>
          </c:marker>
          <c:xVal>
            <c:numRef>
              <c:f>'FSW testing trend3)'!$P$18</c:f>
              <c:numCache>
                <c:formatCode>General</c:formatCode>
                <c:ptCount val="1"/>
              </c:numCache>
            </c:numRef>
          </c:xVal>
          <c:yVal>
            <c:numRef>
              <c:f>'FSW testing trend3)'!$P$19</c:f>
              <c:numCache>
                <c:formatCode>General</c:formatCode>
                <c:ptCount val="1"/>
              </c:numCache>
            </c:numRef>
          </c:yVal>
          <c:smooth val="1"/>
          <c:extLst>
            <c:ext xmlns:c16="http://schemas.microsoft.com/office/drawing/2014/chart" uri="{C3380CC4-5D6E-409C-BE32-E72D297353CC}">
              <c16:uniqueId val="{00000007-CEA8-47C7-B63F-B8FDECB6C2B9}"/>
            </c:ext>
          </c:extLst>
        </c:ser>
        <c:ser>
          <c:idx val="4"/>
          <c:order val="4"/>
          <c:tx>
            <c:strRef>
              <c:f>'FSW testing trend3)'!$N$31</c:f>
              <c:strCache>
                <c:ptCount val="1"/>
                <c:pt idx="0">
                  <c:v>threshold</c:v>
                </c:pt>
              </c:strCache>
            </c:strRef>
          </c:tx>
          <c:spPr>
            <a:ln w="25400">
              <a:solidFill>
                <a:schemeClr val="bg1"/>
              </a:solidFill>
              <a:prstDash val="dash"/>
            </a:ln>
          </c:spPr>
          <c:marker>
            <c:symbol val="none"/>
          </c:marker>
          <c:xVal>
            <c:numRef>
              <c:f>'FSW testing trend3)'!$J$32:$J$33</c:f>
              <c:numCache>
                <c:formatCode>General</c:formatCode>
                <c:ptCount val="2"/>
                <c:pt idx="0">
                  <c:v>0</c:v>
                </c:pt>
                <c:pt idx="1">
                  <c:v>1</c:v>
                </c:pt>
              </c:numCache>
            </c:numRef>
          </c:xVal>
          <c:yVal>
            <c:numRef>
              <c:f>'FSW testing trend3)'!$N$32:$N$33</c:f>
              <c:numCache>
                <c:formatCode>General</c:formatCode>
                <c:ptCount val="2"/>
                <c:pt idx="0">
                  <c:v>90</c:v>
                </c:pt>
                <c:pt idx="1">
                  <c:v>90</c:v>
                </c:pt>
              </c:numCache>
            </c:numRef>
          </c:yVal>
          <c:smooth val="1"/>
          <c:extLst>
            <c:ext xmlns:c16="http://schemas.microsoft.com/office/drawing/2014/chart" uri="{C3380CC4-5D6E-409C-BE32-E72D297353CC}">
              <c16:uniqueId val="{00000008-CEA8-47C7-B63F-B8FDECB6C2B9}"/>
            </c:ext>
          </c:extLst>
        </c:ser>
        <c:dLbls>
          <c:showLegendKey val="0"/>
          <c:showVal val="0"/>
          <c:showCatName val="0"/>
          <c:showSerName val="0"/>
          <c:showPercent val="0"/>
          <c:showBubbleSize val="0"/>
        </c:dLbls>
        <c:axId val="88004096"/>
        <c:axId val="88002560"/>
      </c:scatterChart>
      <c:catAx>
        <c:axId val="87998848"/>
        <c:scaling>
          <c:orientation val="minMax"/>
        </c:scaling>
        <c:delete val="0"/>
        <c:axPos val="b"/>
        <c:numFmt formatCode="General" sourceLinked="1"/>
        <c:majorTickMark val="none"/>
        <c:minorTickMark val="none"/>
        <c:tickLblPos val="nextTo"/>
        <c:crossAx val="88000384"/>
        <c:crosses val="autoZero"/>
        <c:auto val="1"/>
        <c:lblAlgn val="ctr"/>
        <c:lblOffset val="100"/>
        <c:noMultiLvlLbl val="0"/>
      </c:catAx>
      <c:valAx>
        <c:axId val="88000384"/>
        <c:scaling>
          <c:orientation val="minMax"/>
          <c:max val="100"/>
          <c:min val="0"/>
        </c:scaling>
        <c:delete val="0"/>
        <c:axPos val="l"/>
        <c:title>
          <c:tx>
            <c:rich>
              <a:bodyPr rot="0" vert="horz"/>
              <a:lstStyle/>
              <a:p>
                <a:pPr>
                  <a:defRPr/>
                </a:pPr>
                <a:r>
                  <a:rPr lang="en-GB"/>
                  <a:t>%</a:t>
                </a:r>
              </a:p>
            </c:rich>
          </c:tx>
          <c:layout>
            <c:manualLayout>
              <c:xMode val="edge"/>
              <c:yMode val="edge"/>
              <c:x val="1.799126320282626E-3"/>
              <c:y val="4.9641588919032177E-2"/>
            </c:manualLayout>
          </c:layout>
          <c:overlay val="0"/>
        </c:title>
        <c:numFmt formatCode="General" sourceLinked="1"/>
        <c:majorTickMark val="out"/>
        <c:minorTickMark val="none"/>
        <c:tickLblPos val="nextTo"/>
        <c:spPr>
          <a:ln>
            <a:noFill/>
          </a:ln>
        </c:spPr>
        <c:crossAx val="87998848"/>
        <c:crosses val="autoZero"/>
        <c:crossBetween val="between"/>
        <c:majorUnit val="10"/>
      </c:valAx>
      <c:valAx>
        <c:axId val="88002560"/>
        <c:scaling>
          <c:orientation val="minMax"/>
        </c:scaling>
        <c:delete val="1"/>
        <c:axPos val="r"/>
        <c:numFmt formatCode="General" sourceLinked="1"/>
        <c:majorTickMark val="none"/>
        <c:minorTickMark val="none"/>
        <c:tickLblPos val="none"/>
        <c:crossAx val="88004096"/>
        <c:crosses val="max"/>
        <c:crossBetween val="midCat"/>
      </c:valAx>
      <c:valAx>
        <c:axId val="88004096"/>
        <c:scaling>
          <c:orientation val="minMax"/>
          <c:max val="1"/>
        </c:scaling>
        <c:delete val="1"/>
        <c:axPos val="t"/>
        <c:numFmt formatCode="General" sourceLinked="1"/>
        <c:majorTickMark val="none"/>
        <c:minorTickMark val="none"/>
        <c:tickLblPos val="none"/>
        <c:crossAx val="88002560"/>
        <c:crosses val="max"/>
        <c:crossBetween val="midCat"/>
      </c:valAx>
      <c:spPr>
        <a:solidFill>
          <a:srgbClr val="F26B73"/>
        </a:solidFill>
        <a:ln>
          <a:noFill/>
        </a:ln>
      </c:spPr>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23882638140125E-2"/>
          <c:y val="3.5593267414731698E-2"/>
          <c:w val="0.91051883523733179"/>
          <c:h val="0.62014876699523813"/>
        </c:manualLayout>
      </c:layout>
      <c:barChart>
        <c:barDir val="col"/>
        <c:grouping val="clustered"/>
        <c:varyColors val="0"/>
        <c:ser>
          <c:idx val="0"/>
          <c:order val="0"/>
          <c:spPr>
            <a:solidFill>
              <a:srgbClr val="00A99A"/>
            </a:solidFill>
          </c:spPr>
          <c:invertIfNegative val="0"/>
          <c:dPt>
            <c:idx val="16"/>
            <c:invertIfNegative val="0"/>
            <c:bubble3D val="0"/>
            <c:spPr>
              <a:pattFill prst="dkUpDiag">
                <a:fgClr>
                  <a:srgbClr val="00A99A"/>
                </a:fgClr>
                <a:bgClr>
                  <a:schemeClr val="bg1"/>
                </a:bgClr>
              </a:pattFill>
            </c:spPr>
            <c:extLst>
              <c:ext xmlns:c16="http://schemas.microsoft.com/office/drawing/2014/chart" uri="{C3380CC4-5D6E-409C-BE32-E72D297353CC}">
                <c16:uniqueId val="{00000001-D162-4080-95A2-B2F9011595CB}"/>
              </c:ext>
            </c:extLst>
          </c:dPt>
          <c:dPt>
            <c:idx val="17"/>
            <c:invertIfNegative val="0"/>
            <c:bubble3D val="0"/>
            <c:spPr>
              <a:pattFill prst="pct60">
                <a:fgClr>
                  <a:srgbClr val="00A99A"/>
                </a:fgClr>
                <a:bgClr>
                  <a:schemeClr val="bg1"/>
                </a:bgClr>
              </a:pattFill>
            </c:spPr>
            <c:extLst>
              <c:ext xmlns:c16="http://schemas.microsoft.com/office/drawing/2014/chart" uri="{C3380CC4-5D6E-409C-BE32-E72D297353CC}">
                <c16:uniqueId val="{00000003-D162-4080-95A2-B2F9011595CB}"/>
              </c:ext>
            </c:extLst>
          </c:dPt>
          <c:dLbls>
            <c:dLbl>
              <c:idx val="17"/>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162-4080-95A2-B2F9011595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at last sex'!$A$3:$A$18</c:f>
              <c:strCache>
                <c:ptCount val="16"/>
                <c:pt idx="0">
                  <c:v>India (2019-20)</c:v>
                </c:pt>
                <c:pt idx="1">
                  <c:v>China (2020)</c:v>
                </c:pt>
                <c:pt idx="2">
                  <c:v>Lao PDR (2020)</c:v>
                </c:pt>
                <c:pt idx="3">
                  <c:v>Myanmar (2019)</c:v>
                </c:pt>
                <c:pt idx="4">
                  <c:v>Viet Nam (2020)</c:v>
                </c:pt>
                <c:pt idx="5">
                  <c:v>Cambodia (2016)</c:v>
                </c:pt>
                <c:pt idx="6">
                  <c:v>Mongolia (2020)</c:v>
                </c:pt>
                <c:pt idx="7">
                  <c:v>Philippines (2018)</c:v>
                </c:pt>
                <c:pt idx="8">
                  <c:v>Nepal (2017) *</c:v>
                </c:pt>
                <c:pt idx="9">
                  <c:v>Sri Lanka (2018)</c:v>
                </c:pt>
                <c:pt idx="10">
                  <c:v>Malaysia (2017)</c:v>
                </c:pt>
                <c:pt idx="11">
                  <c:v>Thailand (2019)</c:v>
                </c:pt>
                <c:pt idx="12">
                  <c:v>Bangladesh (2015)</c:v>
                </c:pt>
                <c:pt idx="13">
                  <c:v>Indonesia (2018-19)</c:v>
                </c:pt>
                <c:pt idx="14">
                  <c:v>Pakistan (2016)</c:v>
                </c:pt>
                <c:pt idx="15">
                  <c:v>PNG (2017) **</c:v>
                </c:pt>
              </c:strCache>
            </c:strRef>
          </c:cat>
          <c:val>
            <c:numRef>
              <c:f>'Cndm use at last sex'!$B$3:$B$18</c:f>
              <c:numCache>
                <c:formatCode>0</c:formatCode>
                <c:ptCount val="16"/>
                <c:pt idx="0">
                  <c:v>96.2</c:v>
                </c:pt>
                <c:pt idx="1">
                  <c:v>94.57</c:v>
                </c:pt>
                <c:pt idx="2">
                  <c:v>90.6</c:v>
                </c:pt>
                <c:pt idx="3">
                  <c:v>89.9</c:v>
                </c:pt>
                <c:pt idx="4">
                  <c:v>89.3</c:v>
                </c:pt>
                <c:pt idx="5">
                  <c:v>88.8</c:v>
                </c:pt>
                <c:pt idx="6">
                  <c:v>88.5</c:v>
                </c:pt>
                <c:pt idx="7">
                  <c:v>85.3</c:v>
                </c:pt>
                <c:pt idx="8">
                  <c:v>84.8</c:v>
                </c:pt>
                <c:pt idx="9">
                  <c:v>83.6</c:v>
                </c:pt>
                <c:pt idx="10">
                  <c:v>83.5</c:v>
                </c:pt>
                <c:pt idx="11">
                  <c:v>82.06</c:v>
                </c:pt>
                <c:pt idx="12">
                  <c:v>73.7</c:v>
                </c:pt>
                <c:pt idx="13">
                  <c:v>66.8</c:v>
                </c:pt>
                <c:pt idx="14">
                  <c:v>49.7</c:v>
                </c:pt>
                <c:pt idx="15">
                  <c:v>37</c:v>
                </c:pt>
              </c:numCache>
            </c:numRef>
          </c:val>
          <c:extLst>
            <c:ext xmlns:c16="http://schemas.microsoft.com/office/drawing/2014/chart" uri="{C3380CC4-5D6E-409C-BE32-E72D297353CC}">
              <c16:uniqueId val="{00000004-D162-4080-95A2-B2F9011595CB}"/>
            </c:ext>
          </c:extLst>
        </c:ser>
        <c:dLbls>
          <c:showLegendKey val="0"/>
          <c:showVal val="0"/>
          <c:showCatName val="0"/>
          <c:showSerName val="0"/>
          <c:showPercent val="0"/>
          <c:showBubbleSize val="0"/>
        </c:dLbls>
        <c:gapWidth val="74"/>
        <c:overlap val="5"/>
        <c:axId val="78633600"/>
        <c:axId val="79353344"/>
      </c:barChart>
      <c:scatterChart>
        <c:scatterStyle val="lineMarker"/>
        <c:varyColors val="0"/>
        <c:ser>
          <c:idx val="1"/>
          <c:order val="1"/>
          <c:tx>
            <c:strRef>
              <c:f>'Cndm use at last sex'!$B$22</c:f>
              <c:strCache>
                <c:ptCount val="1"/>
                <c:pt idx="0">
                  <c:v>threshold</c:v>
                </c:pt>
              </c:strCache>
            </c:strRef>
          </c:tx>
          <c:spPr>
            <a:ln cap="flat">
              <a:solidFill>
                <a:schemeClr val="accent1"/>
              </a:solidFill>
              <a:prstDash val="dash"/>
              <a:bevel/>
            </a:ln>
          </c:spPr>
          <c:marker>
            <c:symbol val="none"/>
          </c:marker>
          <c:dPt>
            <c:idx val="1"/>
            <c:bubble3D val="0"/>
            <c:spPr>
              <a:ln cap="flat">
                <a:solidFill>
                  <a:srgbClr val="F26B73"/>
                </a:solidFill>
                <a:prstDash val="dash"/>
                <a:bevel/>
              </a:ln>
            </c:spPr>
            <c:extLst>
              <c:ext xmlns:c16="http://schemas.microsoft.com/office/drawing/2014/chart" uri="{C3380CC4-5D6E-409C-BE32-E72D297353CC}">
                <c16:uniqueId val="{00000006-D162-4080-95A2-B2F9011595CB}"/>
              </c:ext>
            </c:extLst>
          </c:dPt>
          <c:xVal>
            <c:numRef>
              <c:f>'Cndm use at last sex'!$A$23:$A$24</c:f>
              <c:numCache>
                <c:formatCode>General</c:formatCode>
                <c:ptCount val="2"/>
                <c:pt idx="0">
                  <c:v>0</c:v>
                </c:pt>
                <c:pt idx="1">
                  <c:v>1</c:v>
                </c:pt>
              </c:numCache>
            </c:numRef>
          </c:xVal>
          <c:yVal>
            <c:numRef>
              <c:f>'Cndm use at last sex'!$B$23:$B$24</c:f>
              <c:numCache>
                <c:formatCode>General</c:formatCode>
                <c:ptCount val="2"/>
                <c:pt idx="0">
                  <c:v>90</c:v>
                </c:pt>
                <c:pt idx="1">
                  <c:v>90</c:v>
                </c:pt>
              </c:numCache>
            </c:numRef>
          </c:yVal>
          <c:smooth val="0"/>
          <c:extLst>
            <c:ext xmlns:c16="http://schemas.microsoft.com/office/drawing/2014/chart" uri="{C3380CC4-5D6E-409C-BE32-E72D297353CC}">
              <c16:uniqueId val="{00000007-D162-4080-95A2-B2F9011595CB}"/>
            </c:ext>
          </c:extLst>
        </c:ser>
        <c:dLbls>
          <c:showLegendKey val="0"/>
          <c:showVal val="0"/>
          <c:showCatName val="0"/>
          <c:showSerName val="0"/>
          <c:showPercent val="0"/>
          <c:showBubbleSize val="0"/>
        </c:dLbls>
        <c:axId val="263334528"/>
        <c:axId val="263332992"/>
      </c:scatterChart>
      <c:catAx>
        <c:axId val="78633600"/>
        <c:scaling>
          <c:orientation val="minMax"/>
        </c:scaling>
        <c:delete val="0"/>
        <c:axPos val="b"/>
        <c:numFmt formatCode="General" sourceLinked="0"/>
        <c:majorTickMark val="out"/>
        <c:minorTickMark val="none"/>
        <c:tickLblPos val="nextTo"/>
        <c:crossAx val="79353344"/>
        <c:crosses val="autoZero"/>
        <c:auto val="1"/>
        <c:lblAlgn val="ctr"/>
        <c:lblOffset val="100"/>
        <c:noMultiLvlLbl val="0"/>
      </c:catAx>
      <c:valAx>
        <c:axId val="79353344"/>
        <c:scaling>
          <c:orientation val="minMax"/>
          <c:max val="100"/>
          <c:min val="0"/>
        </c:scaling>
        <c:delete val="0"/>
        <c:axPos val="l"/>
        <c:title>
          <c:tx>
            <c:rich>
              <a:bodyPr rot="0" vert="horz"/>
              <a:lstStyle/>
              <a:p>
                <a:pPr>
                  <a:defRPr/>
                </a:pPr>
                <a:r>
                  <a:rPr lang="en-US" dirty="0"/>
                  <a:t>%</a:t>
                </a:r>
              </a:p>
            </c:rich>
          </c:tx>
          <c:layout>
            <c:manualLayout>
              <c:xMode val="edge"/>
              <c:yMode val="edge"/>
              <c:x val="3.806531488507672E-3"/>
              <c:y val="2.3479191967176152E-3"/>
            </c:manualLayout>
          </c:layout>
          <c:overlay val="0"/>
        </c:title>
        <c:numFmt formatCode="0" sourceLinked="1"/>
        <c:majorTickMark val="out"/>
        <c:minorTickMark val="none"/>
        <c:tickLblPos val="nextTo"/>
        <c:crossAx val="78633600"/>
        <c:crosses val="autoZero"/>
        <c:crossBetween val="between"/>
        <c:majorUnit val="10"/>
      </c:valAx>
      <c:valAx>
        <c:axId val="263332992"/>
        <c:scaling>
          <c:orientation val="minMax"/>
        </c:scaling>
        <c:delete val="1"/>
        <c:axPos val="r"/>
        <c:numFmt formatCode="General" sourceLinked="1"/>
        <c:majorTickMark val="out"/>
        <c:minorTickMark val="none"/>
        <c:tickLblPos val="nextTo"/>
        <c:crossAx val="263334528"/>
        <c:crosses val="max"/>
        <c:crossBetween val="midCat"/>
      </c:valAx>
      <c:valAx>
        <c:axId val="263334528"/>
        <c:scaling>
          <c:orientation val="minMax"/>
          <c:max val="1"/>
        </c:scaling>
        <c:delete val="1"/>
        <c:axPos val="t"/>
        <c:numFmt formatCode="General" sourceLinked="1"/>
        <c:majorTickMark val="out"/>
        <c:minorTickMark val="none"/>
        <c:tickLblPos val="nextTo"/>
        <c:crossAx val="263332992"/>
        <c:crosses val="max"/>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b="1" i="0" baseline="0" dirty="0">
                <a:effectLst/>
              </a:rPr>
              <a:t>Proportion of surveyed sex workers who are under 25 years </a:t>
            </a:r>
            <a:endParaRPr lang="en-GB" sz="1600" dirty="0">
              <a:effectLst/>
            </a:endParaRPr>
          </a:p>
          <a:p>
            <a:pPr>
              <a:defRPr sz="1600"/>
            </a:pPr>
            <a:r>
              <a:rPr lang="en-US" sz="1600" b="1" i="0" baseline="0" dirty="0">
                <a:effectLst/>
              </a:rPr>
              <a:t>of age where data is available </a:t>
            </a:r>
            <a:endParaRPr lang="en-GB" sz="1600" dirty="0">
              <a:effectLst/>
            </a:endParaRPr>
          </a:p>
        </c:rich>
      </c:tx>
      <c:overlay val="1"/>
    </c:title>
    <c:autoTitleDeleted val="0"/>
    <c:plotArea>
      <c:layout>
        <c:manualLayout>
          <c:layoutTarget val="inner"/>
          <c:xMode val="edge"/>
          <c:yMode val="edge"/>
          <c:x val="5.6578235145168139E-2"/>
          <c:y val="7.1254440388298659E-2"/>
          <c:w val="0.93912860504036089"/>
          <c:h val="0.65688640766483675"/>
        </c:manualLayout>
      </c:layout>
      <c:barChart>
        <c:barDir val="col"/>
        <c:grouping val="clustered"/>
        <c:varyColors val="0"/>
        <c:ser>
          <c:idx val="0"/>
          <c:order val="0"/>
          <c:tx>
            <c:strRef>
              <c:f>'fsw &lt;25yr'!$B$3</c:f>
              <c:strCache>
                <c:ptCount val="1"/>
                <c:pt idx="0">
                  <c:v>FSW</c:v>
                </c:pt>
              </c:strCache>
            </c:strRef>
          </c:tx>
          <c:spPr>
            <a:solidFill>
              <a:srgbClr val="02AEF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&lt;25yr'!$A$4:$A$17</c:f>
              <c:strCache>
                <c:ptCount val="14"/>
                <c:pt idx="0">
                  <c:v>Lao PDR
(2014)</c:v>
                </c:pt>
                <c:pt idx="1">
                  <c:v>Timor-Leste 
(Dili, 2016-17</c:v>
                </c:pt>
                <c:pt idx="2">
                  <c:v>PNG 
(2016-17)</c:v>
                </c:pt>
                <c:pt idx="3">
                  <c:v>Cambodia
 (2016) *</c:v>
                </c:pt>
                <c:pt idx="4">
                  <c:v>Fiji 
(2012)</c:v>
                </c:pt>
                <c:pt idx="5">
                  <c:v>Philippines 
(2018)</c:v>
                </c:pt>
                <c:pt idx="6">
                  <c:v>Viet Nam 
(2016)</c:v>
                </c:pt>
                <c:pt idx="7">
                  <c:v>Nepal 
(2017)</c:v>
                </c:pt>
                <c:pt idx="8">
                  <c:v>Myanmar
 (2015)</c:v>
                </c:pt>
                <c:pt idx="9">
                  <c:v>Pakistan
(2016)</c:v>
                </c:pt>
                <c:pt idx="10">
                  <c:v>Indonesia
(2015) **</c:v>
                </c:pt>
                <c:pt idx="11">
                  <c:v>Malaysia
(2017)</c:v>
                </c:pt>
                <c:pt idx="12">
                  <c:v>India
(2019-20)</c:v>
                </c:pt>
                <c:pt idx="13">
                  <c:v>Sri Lanka
(2017-18)</c:v>
                </c:pt>
              </c:strCache>
            </c:strRef>
          </c:cat>
          <c:val>
            <c:numRef>
              <c:f>'fsw &lt;25yr'!$B$4:$B$17</c:f>
              <c:numCache>
                <c:formatCode>0</c:formatCode>
                <c:ptCount val="14"/>
                <c:pt idx="0">
                  <c:v>83</c:v>
                </c:pt>
                <c:pt idx="1">
                  <c:v>65</c:v>
                </c:pt>
                <c:pt idx="2">
                  <c:v>56.7</c:v>
                </c:pt>
                <c:pt idx="3">
                  <c:v>50.4</c:v>
                </c:pt>
                <c:pt idx="4">
                  <c:v>42</c:v>
                </c:pt>
                <c:pt idx="5">
                  <c:v>37</c:v>
                </c:pt>
                <c:pt idx="6">
                  <c:v>34</c:v>
                </c:pt>
                <c:pt idx="7">
                  <c:v>30.4</c:v>
                </c:pt>
                <c:pt idx="8">
                  <c:v>29</c:v>
                </c:pt>
                <c:pt idx="9">
                  <c:v>27.1</c:v>
                </c:pt>
                <c:pt idx="10">
                  <c:v>24</c:v>
                </c:pt>
                <c:pt idx="11">
                  <c:v>17.7</c:v>
                </c:pt>
                <c:pt idx="12">
                  <c:v>17.3</c:v>
                </c:pt>
                <c:pt idx="13">
                  <c:v>7.9</c:v>
                </c:pt>
              </c:numCache>
            </c:numRef>
          </c:val>
          <c:extLst>
            <c:ext xmlns:c16="http://schemas.microsoft.com/office/drawing/2014/chart" uri="{C3380CC4-5D6E-409C-BE32-E72D297353CC}">
              <c16:uniqueId val="{00000000-9704-4571-BCE8-FCF7D2BBF276}"/>
            </c:ext>
          </c:extLst>
        </c:ser>
        <c:ser>
          <c:idx val="1"/>
          <c:order val="1"/>
          <c:tx>
            <c:strRef>
              <c:f>'fsw &lt;25yr'!$C$3</c:f>
              <c:strCache>
                <c:ptCount val="1"/>
                <c:pt idx="0">
                  <c:v>Column1</c:v>
                </c:pt>
              </c:strCache>
            </c:strRef>
          </c:tx>
          <c:invertIfNegative val="0"/>
          <c:cat>
            <c:strRef>
              <c:f>'fsw &lt;25yr'!$A$4:$A$17</c:f>
              <c:strCache>
                <c:ptCount val="14"/>
                <c:pt idx="0">
                  <c:v>Lao PDR
(2014)</c:v>
                </c:pt>
                <c:pt idx="1">
                  <c:v>Timor-Leste 
(Dili, 2016-17</c:v>
                </c:pt>
                <c:pt idx="2">
                  <c:v>PNG 
(2016-17)</c:v>
                </c:pt>
                <c:pt idx="3">
                  <c:v>Cambodia
 (2016) *</c:v>
                </c:pt>
                <c:pt idx="4">
                  <c:v>Fiji 
(2012)</c:v>
                </c:pt>
                <c:pt idx="5">
                  <c:v>Philippines 
(2018)</c:v>
                </c:pt>
                <c:pt idx="6">
                  <c:v>Viet Nam 
(2016)</c:v>
                </c:pt>
                <c:pt idx="7">
                  <c:v>Nepal 
(2017)</c:v>
                </c:pt>
                <c:pt idx="8">
                  <c:v>Myanmar
 (2015)</c:v>
                </c:pt>
                <c:pt idx="9">
                  <c:v>Pakistan
(2016)</c:v>
                </c:pt>
                <c:pt idx="10">
                  <c:v>Indonesia
(2015) **</c:v>
                </c:pt>
                <c:pt idx="11">
                  <c:v>Malaysia
(2017)</c:v>
                </c:pt>
                <c:pt idx="12">
                  <c:v>India
(2019-20)</c:v>
                </c:pt>
                <c:pt idx="13">
                  <c:v>Sri Lanka
(2017-18)</c:v>
                </c:pt>
              </c:strCache>
            </c:strRef>
          </c:cat>
          <c:val>
            <c:numRef>
              <c:f>'fsw &lt;25yr'!$C$4:$C$17</c:f>
              <c:numCache>
                <c:formatCode>General</c:formatCode>
                <c:ptCount val="14"/>
                <c:pt idx="3">
                  <c:v>0</c:v>
                </c:pt>
              </c:numCache>
            </c:numRef>
          </c:val>
          <c:extLst>
            <c:ext xmlns:c16="http://schemas.microsoft.com/office/drawing/2014/chart" uri="{C3380CC4-5D6E-409C-BE32-E72D297353CC}">
              <c16:uniqueId val="{00000001-9704-4571-BCE8-FCF7D2BBF276}"/>
            </c:ext>
          </c:extLst>
        </c:ser>
        <c:dLbls>
          <c:showLegendKey val="0"/>
          <c:showVal val="0"/>
          <c:showCatName val="0"/>
          <c:showSerName val="0"/>
          <c:showPercent val="0"/>
          <c:showBubbleSize val="0"/>
        </c:dLbls>
        <c:gapWidth val="113"/>
        <c:overlap val="100"/>
        <c:axId val="416183424"/>
        <c:axId val="416184960"/>
      </c:barChart>
      <c:catAx>
        <c:axId val="416183424"/>
        <c:scaling>
          <c:orientation val="minMax"/>
        </c:scaling>
        <c:delete val="0"/>
        <c:axPos val="b"/>
        <c:numFmt formatCode="General" sourceLinked="0"/>
        <c:majorTickMark val="out"/>
        <c:minorTickMark val="none"/>
        <c:tickLblPos val="nextTo"/>
        <c:txPr>
          <a:bodyPr/>
          <a:lstStyle/>
          <a:p>
            <a:pPr>
              <a:defRPr sz="1000"/>
            </a:pPr>
            <a:endParaRPr lang="en-US"/>
          </a:p>
        </c:txPr>
        <c:crossAx val="416184960"/>
        <c:crosses val="autoZero"/>
        <c:auto val="1"/>
        <c:lblAlgn val="ctr"/>
        <c:lblOffset val="100"/>
        <c:noMultiLvlLbl val="0"/>
      </c:catAx>
      <c:valAx>
        <c:axId val="416184960"/>
        <c:scaling>
          <c:orientation val="minMax"/>
        </c:scaling>
        <c:delete val="0"/>
        <c:axPos val="l"/>
        <c:title>
          <c:tx>
            <c:rich>
              <a:bodyPr rot="0" vert="horz"/>
              <a:lstStyle/>
              <a:p>
                <a:pPr>
                  <a:defRPr/>
                </a:pPr>
                <a:r>
                  <a:rPr lang="en-GB" dirty="0"/>
                  <a:t>%</a:t>
                </a:r>
              </a:p>
            </c:rich>
          </c:tx>
          <c:layout>
            <c:manualLayout>
              <c:xMode val="edge"/>
              <c:yMode val="edge"/>
              <c:x val="2.6511295168619143E-3"/>
              <c:y val="4.9044521319667481E-2"/>
            </c:manualLayout>
          </c:layout>
          <c:overlay val="0"/>
        </c:title>
        <c:numFmt formatCode="0" sourceLinked="1"/>
        <c:majorTickMark val="out"/>
        <c:minorTickMark val="none"/>
        <c:tickLblPos val="nextTo"/>
        <c:crossAx val="416183424"/>
        <c:crosses val="autoZero"/>
        <c:crossBetween val="between"/>
        <c:majorUnit val="20"/>
      </c:valAx>
    </c:plotArea>
    <c:plotVisOnly val="1"/>
    <c:dispBlanksAs val="gap"/>
    <c:showDLblsOverMax val="0"/>
  </c:chart>
  <c:spPr>
    <a:ln w="19050">
      <a:noFill/>
    </a:ln>
  </c:spPr>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7166090908421"/>
          <c:y val="3.1907312671910867E-2"/>
          <c:w val="0.87085413128699973"/>
          <c:h val="0.58424924227824593"/>
        </c:manualLayout>
      </c:layout>
      <c:barChart>
        <c:barDir val="col"/>
        <c:grouping val="clustered"/>
        <c:varyColors val="0"/>
        <c:ser>
          <c:idx val="0"/>
          <c:order val="0"/>
          <c:tx>
            <c:strRef>
              <c:f>Duration!$B$3</c:f>
              <c:strCache>
                <c:ptCount val="1"/>
                <c:pt idx="0">
                  <c:v>Average years</c:v>
                </c:pt>
              </c:strCache>
            </c:strRef>
          </c:tx>
          <c:spPr>
            <a:solidFill>
              <a:srgbClr val="F26B73"/>
            </a:solidFill>
            <a:ln>
              <a:noFill/>
            </a:ln>
          </c:spPr>
          <c:invertIfNegative val="0"/>
          <c:dLbls>
            <c:dLbl>
              <c:idx val="2"/>
              <c:tx>
                <c:rich>
                  <a:bodyPr/>
                  <a:lstStyle/>
                  <a:p>
                    <a:r>
                      <a:rPr lang="en-US"/>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BD-4691-BA8C-A405E5688E63}"/>
                </c:ext>
              </c:extLst>
            </c:dLbl>
            <c:dLbl>
              <c:idx val="3"/>
              <c:tx>
                <c:rich>
                  <a:bodyPr/>
                  <a:lstStyle/>
                  <a:p>
                    <a:r>
                      <a:rPr lang="en-US"/>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5B-4E9D-82D0-6326202E0081}"/>
                </c:ext>
              </c:extLst>
            </c:dLbl>
            <c:dLbl>
              <c:idx val="6"/>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BD-4691-BA8C-A405E5688E63}"/>
                </c:ext>
              </c:extLst>
            </c:dLbl>
            <c:dLbl>
              <c:idx val="7"/>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CBD-4691-BA8C-A405E5688E63}"/>
                </c:ext>
              </c:extLst>
            </c:dLbl>
            <c:dLbl>
              <c:idx val="8"/>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65B-4E9D-82D0-6326202E0081}"/>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Duration!$A$4:$A$14</c:f>
              <c:strCache>
                <c:ptCount val="11"/>
                <c:pt idx="0">
                  <c:v>Cambodia (2013)</c:v>
                </c:pt>
                <c:pt idx="1">
                  <c:v>Lao PDR (2014)</c:v>
                </c:pt>
                <c:pt idx="2">
                  <c:v>Timor-Leste (2016-17) *</c:v>
                </c:pt>
                <c:pt idx="3">
                  <c:v>* Thailand (Bangkok, 2013)</c:v>
                </c:pt>
                <c:pt idx="4">
                  <c:v>Nepal (Kathmandu, 2017)</c:v>
                </c:pt>
                <c:pt idx="5">
                  <c:v>Viet Nam (2015)</c:v>
                </c:pt>
                <c:pt idx="6">
                  <c:v>Pakistan (2016)</c:v>
                </c:pt>
                <c:pt idx="7">
                  <c:v>*India (2014-15)</c:v>
                </c:pt>
                <c:pt idx="8">
                  <c:v>Myanmar (Mandalay, 2015)</c:v>
                </c:pt>
                <c:pt idx="9">
                  <c:v>Myanmar (Yangon, 2015)</c:v>
                </c:pt>
                <c:pt idx="10">
                  <c:v>Sri Lanka (Colombo, 2017-18)</c:v>
                </c:pt>
              </c:strCache>
            </c:strRef>
          </c:cat>
          <c:val>
            <c:numRef>
              <c:f>Duration!$B$4:$B$14</c:f>
              <c:numCache>
                <c:formatCode>0.0</c:formatCode>
                <c:ptCount val="11"/>
                <c:pt idx="0" formatCode="General">
                  <c:v>1.5</c:v>
                </c:pt>
                <c:pt idx="1">
                  <c:v>1.7249999999999999</c:v>
                </c:pt>
                <c:pt idx="2">
                  <c:v>2</c:v>
                </c:pt>
                <c:pt idx="3" formatCode="General">
                  <c:v>3</c:v>
                </c:pt>
                <c:pt idx="4">
                  <c:v>3.2</c:v>
                </c:pt>
                <c:pt idx="5" formatCode="General">
                  <c:v>5.5</c:v>
                </c:pt>
                <c:pt idx="6" formatCode="General">
                  <c:v>5.8</c:v>
                </c:pt>
                <c:pt idx="7" formatCode="General">
                  <c:v>6</c:v>
                </c:pt>
                <c:pt idx="8" formatCode="General">
                  <c:v>6</c:v>
                </c:pt>
                <c:pt idx="9" formatCode="General">
                  <c:v>7.8</c:v>
                </c:pt>
                <c:pt idx="10" formatCode="General">
                  <c:v>19.100000000000001</c:v>
                </c:pt>
              </c:numCache>
            </c:numRef>
          </c:val>
          <c:extLst>
            <c:ext xmlns:c16="http://schemas.microsoft.com/office/drawing/2014/chart" uri="{C3380CC4-5D6E-409C-BE32-E72D297353CC}">
              <c16:uniqueId val="{00000000-2AC8-4FA6-998C-7C7286DC2197}"/>
            </c:ext>
          </c:extLst>
        </c:ser>
        <c:dLbls>
          <c:showLegendKey val="0"/>
          <c:showVal val="0"/>
          <c:showCatName val="0"/>
          <c:showSerName val="0"/>
          <c:showPercent val="0"/>
          <c:showBubbleSize val="0"/>
        </c:dLbls>
        <c:gapWidth val="70"/>
        <c:overlap val="100"/>
        <c:axId val="41636224"/>
        <c:axId val="41704832"/>
      </c:barChart>
      <c:catAx>
        <c:axId val="41636224"/>
        <c:scaling>
          <c:orientation val="minMax"/>
        </c:scaling>
        <c:delete val="0"/>
        <c:axPos val="b"/>
        <c:numFmt formatCode="General" sourceLinked="0"/>
        <c:majorTickMark val="out"/>
        <c:minorTickMark val="none"/>
        <c:tickLblPos val="nextTo"/>
        <c:txPr>
          <a:bodyPr rot="-2340000"/>
          <a:lstStyle/>
          <a:p>
            <a:pPr>
              <a:defRPr sz="1200"/>
            </a:pPr>
            <a:endParaRPr lang="en-US"/>
          </a:p>
        </c:txPr>
        <c:crossAx val="41704832"/>
        <c:crosses val="autoZero"/>
        <c:auto val="1"/>
        <c:lblAlgn val="ctr"/>
        <c:lblOffset val="100"/>
        <c:noMultiLvlLbl val="0"/>
      </c:catAx>
      <c:valAx>
        <c:axId val="41704832"/>
        <c:scaling>
          <c:orientation val="minMax"/>
        </c:scaling>
        <c:delete val="0"/>
        <c:axPos val="l"/>
        <c:majorGridlines>
          <c:spPr>
            <a:ln>
              <a:solidFill>
                <a:schemeClr val="tx2">
                  <a:lumMod val="20000"/>
                  <a:lumOff val="80000"/>
                </a:schemeClr>
              </a:solidFill>
              <a:prstDash val="sysDash"/>
            </a:ln>
          </c:spPr>
        </c:majorGridlines>
        <c:title>
          <c:tx>
            <c:rich>
              <a:bodyPr rot="-5400000" vert="horz"/>
              <a:lstStyle/>
              <a:p>
                <a:pPr>
                  <a:defRPr/>
                </a:pPr>
                <a:r>
                  <a:rPr lang="en-US" dirty="0"/>
                  <a:t>Average duration of </a:t>
                </a:r>
              </a:p>
              <a:p>
                <a:pPr>
                  <a:defRPr/>
                </a:pPr>
                <a:r>
                  <a:rPr lang="en-US" dirty="0"/>
                  <a:t>sex work (years)</a:t>
                </a:r>
              </a:p>
            </c:rich>
          </c:tx>
          <c:layout>
            <c:manualLayout>
              <c:xMode val="edge"/>
              <c:yMode val="edge"/>
              <c:x val="9.752760605964415E-3"/>
              <c:y val="9.3073634786874332E-2"/>
            </c:manualLayout>
          </c:layout>
          <c:overlay val="0"/>
        </c:title>
        <c:numFmt formatCode="General" sourceLinked="1"/>
        <c:majorTickMark val="out"/>
        <c:minorTickMark val="none"/>
        <c:tickLblPos val="nextTo"/>
        <c:crossAx val="41636224"/>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83669898405556"/>
          <c:y val="8.2255287076493072E-2"/>
          <c:w val="0.9014678747242062"/>
          <c:h val="0.47908876031380054"/>
        </c:manualLayout>
      </c:layout>
      <c:barChart>
        <c:barDir val="col"/>
        <c:grouping val="clustered"/>
        <c:varyColors val="0"/>
        <c:ser>
          <c:idx val="0"/>
          <c:order val="0"/>
          <c:tx>
            <c:strRef>
              <c:f>'number of clients'!$B$2</c:f>
              <c:strCache>
                <c:ptCount val="1"/>
                <c:pt idx="0">
                  <c:v>in the last week</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'number of clients'!$A$3:$A$19</c:f>
              <c:strCache>
                <c:ptCount val="17"/>
                <c:pt idx="0">
                  <c:v>Cambodia (2016)</c:v>
                </c:pt>
                <c:pt idx="1">
                  <c:v>India (2014-15)</c:v>
                </c:pt>
                <c:pt idx="2">
                  <c:v>Mongolia (2012)</c:v>
                </c:pt>
                <c:pt idx="3">
                  <c:v>Nepal (Kathmandu, 2017)</c:v>
                </c:pt>
                <c:pt idx="4">
                  <c:v>* Timor-Leste (Baucau, 2016-17)</c:v>
                </c:pt>
                <c:pt idx="5">
                  <c:v>** Thailand (Bangkok, 2013)</c:v>
                </c:pt>
                <c:pt idx="6">
                  <c:v>Sri Lanka (Colombo, 2017-18)</c:v>
                </c:pt>
                <c:pt idx="7">
                  <c:v>* Indonesia (Bandung, 2011)</c:v>
                </c:pt>
                <c:pt idx="8">
                  <c:v>* Indonesia (Denpasar, 2011)</c:v>
                </c:pt>
                <c:pt idx="9">
                  <c:v>*Philippines (Cebu city, 2018)</c:v>
                </c:pt>
                <c:pt idx="10">
                  <c:v>Lao PDR (2014)</c:v>
                </c:pt>
                <c:pt idx="11">
                  <c:v>*Philippines (Iloilo city, 2018)</c:v>
                </c:pt>
                <c:pt idx="12">
                  <c:v>Myanmar (Yangon, 2015)</c:v>
                </c:pt>
                <c:pt idx="13">
                  <c:v>*Philippines (Zamboanga city, 2018)</c:v>
                </c:pt>
                <c:pt idx="14">
                  <c:v>Myanmar (Mandalay, 2015)</c:v>
                </c:pt>
                <c:pt idx="15">
                  <c:v>Sri Lanka (Colombo, 2017-18)</c:v>
                </c:pt>
                <c:pt idx="16">
                  <c:v>Pakistan (2016)</c:v>
                </c:pt>
              </c:strCache>
            </c:strRef>
          </c:cat>
          <c:val>
            <c:numRef>
              <c:f>'number of clients'!$B$3:$B$19</c:f>
              <c:numCache>
                <c:formatCode>0</c:formatCode>
                <c:ptCount val="17"/>
                <c:pt idx="0">
                  <c:v>3.3</c:v>
                </c:pt>
                <c:pt idx="1">
                  <c:v>4.0999999999999996</c:v>
                </c:pt>
                <c:pt idx="2">
                  <c:v>4</c:v>
                </c:pt>
                <c:pt idx="3">
                  <c:v>3.9</c:v>
                </c:pt>
                <c:pt idx="4">
                  <c:v>4</c:v>
                </c:pt>
                <c:pt idx="5">
                  <c:v>4</c:v>
                </c:pt>
                <c:pt idx="6">
                  <c:v>7.4</c:v>
                </c:pt>
                <c:pt idx="7">
                  <c:v>12</c:v>
                </c:pt>
                <c:pt idx="8">
                  <c:v>14</c:v>
                </c:pt>
              </c:numCache>
            </c:numRef>
          </c:val>
          <c:extLst>
            <c:ext xmlns:c16="http://schemas.microsoft.com/office/drawing/2014/chart" uri="{C3380CC4-5D6E-409C-BE32-E72D297353CC}">
              <c16:uniqueId val="{00000000-37E2-4D2C-AC53-0881172D5178}"/>
            </c:ext>
          </c:extLst>
        </c:ser>
        <c:ser>
          <c:idx val="1"/>
          <c:order val="1"/>
          <c:tx>
            <c:strRef>
              <c:f>'number of clients'!$C$2</c:f>
              <c:strCache>
                <c:ptCount val="1"/>
                <c:pt idx="0">
                  <c:v>in the last month</c:v>
                </c:pt>
              </c:strCache>
            </c:strRef>
          </c:tx>
          <c:spPr>
            <a:solidFill>
              <a:srgbClr val="E31837"/>
            </a:solidFill>
            <a:ln>
              <a:noFill/>
            </a:ln>
          </c:spPr>
          <c:invertIfNegative val="0"/>
          <c:dLbls>
            <c:dLbl>
              <c:idx val="1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07E-4C43-8BD9-1B016A7557CF}"/>
                </c:ext>
              </c:extLst>
            </c:dLbl>
            <c:dLbl>
              <c:idx val="15"/>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EFA-4E7A-9CAB-81548EEEF59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'number of clients'!$A$3:$A$19</c:f>
              <c:strCache>
                <c:ptCount val="17"/>
                <c:pt idx="0">
                  <c:v>Cambodia (2016)</c:v>
                </c:pt>
                <c:pt idx="1">
                  <c:v>India (2014-15)</c:v>
                </c:pt>
                <c:pt idx="2">
                  <c:v>Mongolia (2012)</c:v>
                </c:pt>
                <c:pt idx="3">
                  <c:v>Nepal (Kathmandu, 2017)</c:v>
                </c:pt>
                <c:pt idx="4">
                  <c:v>* Timor-Leste (Baucau, 2016-17)</c:v>
                </c:pt>
                <c:pt idx="5">
                  <c:v>** Thailand (Bangkok, 2013)</c:v>
                </c:pt>
                <c:pt idx="6">
                  <c:v>Sri Lanka (Colombo, 2017-18)</c:v>
                </c:pt>
                <c:pt idx="7">
                  <c:v>* Indonesia (Bandung, 2011)</c:v>
                </c:pt>
                <c:pt idx="8">
                  <c:v>* Indonesia (Denpasar, 2011)</c:v>
                </c:pt>
                <c:pt idx="9">
                  <c:v>*Philippines (Cebu city, 2018)</c:v>
                </c:pt>
                <c:pt idx="10">
                  <c:v>Lao PDR (2014)</c:v>
                </c:pt>
                <c:pt idx="11">
                  <c:v>*Philippines (Iloilo city, 2018)</c:v>
                </c:pt>
                <c:pt idx="12">
                  <c:v>Myanmar (Yangon, 2015)</c:v>
                </c:pt>
                <c:pt idx="13">
                  <c:v>*Philippines (Zamboanga city, 2018)</c:v>
                </c:pt>
                <c:pt idx="14">
                  <c:v>Myanmar (Mandalay, 2015)</c:v>
                </c:pt>
                <c:pt idx="15">
                  <c:v>Sri Lanka (Colombo, 2017-18)</c:v>
                </c:pt>
                <c:pt idx="16">
                  <c:v>Pakistan (2016)</c:v>
                </c:pt>
              </c:strCache>
            </c:strRef>
          </c:cat>
          <c:val>
            <c:numRef>
              <c:f>'number of clients'!$C$3:$C$19</c:f>
              <c:numCache>
                <c:formatCode>General</c:formatCode>
                <c:ptCount val="17"/>
                <c:pt idx="9">
                  <c:v>5</c:v>
                </c:pt>
                <c:pt idx="10" formatCode="0">
                  <c:v>11.2</c:v>
                </c:pt>
                <c:pt idx="11">
                  <c:v>15</c:v>
                </c:pt>
                <c:pt idx="12">
                  <c:v>16</c:v>
                </c:pt>
                <c:pt idx="13">
                  <c:v>20</c:v>
                </c:pt>
                <c:pt idx="14">
                  <c:v>24</c:v>
                </c:pt>
                <c:pt idx="15">
                  <c:v>24.4</c:v>
                </c:pt>
                <c:pt idx="16" formatCode="0">
                  <c:v>34.29</c:v>
                </c:pt>
              </c:numCache>
            </c:numRef>
          </c:val>
          <c:extLst>
            <c:ext xmlns:c16="http://schemas.microsoft.com/office/drawing/2014/chart" uri="{C3380CC4-5D6E-409C-BE32-E72D297353CC}">
              <c16:uniqueId val="{00000002-37E2-4D2C-AC53-0881172D5178}"/>
            </c:ext>
          </c:extLst>
        </c:ser>
        <c:dLbls>
          <c:showLegendKey val="0"/>
          <c:showVal val="0"/>
          <c:showCatName val="0"/>
          <c:showSerName val="0"/>
          <c:showPercent val="0"/>
          <c:showBubbleSize val="0"/>
        </c:dLbls>
        <c:gapWidth val="150"/>
        <c:overlap val="100"/>
        <c:axId val="42902272"/>
        <c:axId val="42903808"/>
      </c:barChart>
      <c:catAx>
        <c:axId val="42902272"/>
        <c:scaling>
          <c:orientation val="minMax"/>
        </c:scaling>
        <c:delete val="0"/>
        <c:axPos val="b"/>
        <c:numFmt formatCode="General" sourceLinked="0"/>
        <c:majorTickMark val="out"/>
        <c:minorTickMark val="none"/>
        <c:tickLblPos val="nextTo"/>
        <c:txPr>
          <a:bodyPr rot="-2100000"/>
          <a:lstStyle/>
          <a:p>
            <a:pPr>
              <a:defRPr/>
            </a:pPr>
            <a:endParaRPr lang="en-US"/>
          </a:p>
        </c:txPr>
        <c:crossAx val="42903808"/>
        <c:crosses val="autoZero"/>
        <c:auto val="1"/>
        <c:lblAlgn val="ctr"/>
        <c:lblOffset val="100"/>
        <c:noMultiLvlLbl val="0"/>
      </c:catAx>
      <c:valAx>
        <c:axId val="42903808"/>
        <c:scaling>
          <c:orientation val="minMax"/>
        </c:scaling>
        <c:delete val="0"/>
        <c:axPos val="l"/>
        <c:majorGridlines>
          <c:spPr>
            <a:ln>
              <a:solidFill>
                <a:schemeClr val="tx2">
                  <a:lumMod val="20000"/>
                  <a:lumOff val="80000"/>
                </a:schemeClr>
              </a:solidFill>
              <a:prstDash val="sysDash"/>
            </a:ln>
          </c:spPr>
        </c:majorGridlines>
        <c:title>
          <c:tx>
            <c:rich>
              <a:bodyPr rot="-5400000" vert="horz"/>
              <a:lstStyle/>
              <a:p>
                <a:pPr>
                  <a:defRPr/>
                </a:pPr>
                <a:r>
                  <a:rPr lang="en-GB"/>
                  <a:t>Averge</a:t>
                </a:r>
                <a:r>
                  <a:rPr lang="en-GB" baseline="0"/>
                  <a:t> n</a:t>
                </a:r>
                <a:r>
                  <a:rPr lang="en-GB"/>
                  <a:t>umber of clients</a:t>
                </a:r>
              </a:p>
            </c:rich>
          </c:tx>
          <c:layout>
            <c:manualLayout>
              <c:xMode val="edge"/>
              <c:yMode val="edge"/>
              <c:x val="2.3458924593943244E-2"/>
              <c:y val="0.10628706041198765"/>
            </c:manualLayout>
          </c:layout>
          <c:overlay val="0"/>
        </c:title>
        <c:numFmt formatCode="0" sourceLinked="1"/>
        <c:majorTickMark val="out"/>
        <c:minorTickMark val="none"/>
        <c:tickLblPos val="nextTo"/>
        <c:crossAx val="42902272"/>
        <c:crosses val="autoZero"/>
        <c:crossBetween val="between"/>
        <c:majorUnit val="10"/>
      </c:valAx>
    </c:plotArea>
    <c:legend>
      <c:legendPos val="r"/>
      <c:layout>
        <c:manualLayout>
          <c:xMode val="edge"/>
          <c:yMode val="edge"/>
          <c:x val="0.34520440497989141"/>
          <c:y val="4.9938973677673006E-2"/>
          <c:w val="0.52274261699934743"/>
          <c:h val="0.1015625653416606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606051798739355E-2"/>
          <c:y val="5.0200677527539393E-2"/>
          <c:w val="0.69204149745196286"/>
          <c:h val="0.56184914517820583"/>
        </c:manualLayout>
      </c:layout>
      <c:barChart>
        <c:barDir val="col"/>
        <c:grouping val="clustered"/>
        <c:varyColors val="0"/>
        <c:ser>
          <c:idx val="0"/>
          <c:order val="0"/>
          <c:tx>
            <c:strRef>
              <c:f>'consistent cndm use'!$C$19</c:f>
              <c:strCache>
                <c:ptCount val="1"/>
                <c:pt idx="0">
                  <c:v>last month</c:v>
                </c:pt>
              </c:strCache>
            </c:strRef>
          </c:tx>
          <c:spPr>
            <a:solidFill>
              <a:srgbClr val="00A99A"/>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cndm use'!$B$20:$B$33</c:f>
              <c:strCache>
                <c:ptCount val="14"/>
                <c:pt idx="0">
                  <c:v>Timor-Leste (2016-17)*</c:v>
                </c:pt>
                <c:pt idx="1">
                  <c:v>Sri Lanka (2017-18) **</c:v>
                </c:pt>
                <c:pt idx="2">
                  <c:v>Pakistan (2016)</c:v>
                </c:pt>
                <c:pt idx="3">
                  <c:v>Philippines (2018)</c:v>
                </c:pt>
                <c:pt idx="4">
                  <c:v>Viet Nam (2015)</c:v>
                </c:pt>
                <c:pt idx="5">
                  <c:v>Myanmar (2015) ***</c:v>
                </c:pt>
                <c:pt idx="6">
                  <c:v>India (2019-20)</c:v>
                </c:pt>
                <c:pt idx="7">
                  <c:v>Thailand (2012)</c:v>
                </c:pt>
                <c:pt idx="8">
                  <c:v>Cambodia (2016)</c:v>
                </c:pt>
                <c:pt idx="9">
                  <c:v>Lao PDR (2014)</c:v>
                </c:pt>
                <c:pt idx="10">
                  <c:v>PNG (2018) #</c:v>
                </c:pt>
                <c:pt idx="11">
                  <c:v>Nepal (2018) ##</c:v>
                </c:pt>
                <c:pt idx="12">
                  <c:v>Fiji (2012)</c:v>
                </c:pt>
                <c:pt idx="13">
                  <c:v>Indonesia (2015)</c:v>
                </c:pt>
              </c:strCache>
            </c:strRef>
          </c:cat>
          <c:val>
            <c:numRef>
              <c:f>'consistent cndm use'!$C$20:$C$33</c:f>
              <c:numCache>
                <c:formatCode>General</c:formatCode>
                <c:ptCount val="14"/>
                <c:pt idx="0" formatCode="0">
                  <c:v>29.3</c:v>
                </c:pt>
                <c:pt idx="1">
                  <c:v>29</c:v>
                </c:pt>
                <c:pt idx="2">
                  <c:v>38</c:v>
                </c:pt>
                <c:pt idx="3">
                  <c:v>64</c:v>
                </c:pt>
                <c:pt idx="4" formatCode="0">
                  <c:v>65.7</c:v>
                </c:pt>
                <c:pt idx="5" formatCode="0">
                  <c:v>81</c:v>
                </c:pt>
                <c:pt idx="6" formatCode="0">
                  <c:v>87.8</c:v>
                </c:pt>
                <c:pt idx="7" formatCode="0">
                  <c:v>94</c:v>
                </c:pt>
              </c:numCache>
            </c:numRef>
          </c:val>
          <c:extLst>
            <c:ext xmlns:c16="http://schemas.microsoft.com/office/drawing/2014/chart" uri="{C3380CC4-5D6E-409C-BE32-E72D297353CC}">
              <c16:uniqueId val="{00000000-A104-48D2-9CFB-00EAD5B9B431}"/>
            </c:ext>
          </c:extLst>
        </c:ser>
        <c:ser>
          <c:idx val="1"/>
          <c:order val="1"/>
          <c:tx>
            <c:strRef>
              <c:f>'consistent cndm use'!$D$19</c:f>
              <c:strCache>
                <c:ptCount val="1"/>
                <c:pt idx="0">
                  <c:v>last 3 months</c:v>
                </c:pt>
              </c:strCache>
            </c:strRef>
          </c:tx>
          <c:spPr>
            <a:solidFill>
              <a:srgbClr val="F78E1E"/>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cndm use'!$B$20:$B$33</c:f>
              <c:strCache>
                <c:ptCount val="14"/>
                <c:pt idx="0">
                  <c:v>Timor-Leste (2016-17)*</c:v>
                </c:pt>
                <c:pt idx="1">
                  <c:v>Sri Lanka (2017-18) **</c:v>
                </c:pt>
                <c:pt idx="2">
                  <c:v>Pakistan (2016)</c:v>
                </c:pt>
                <c:pt idx="3">
                  <c:v>Philippines (2018)</c:v>
                </c:pt>
                <c:pt idx="4">
                  <c:v>Viet Nam (2015)</c:v>
                </c:pt>
                <c:pt idx="5">
                  <c:v>Myanmar (2015) ***</c:v>
                </c:pt>
                <c:pt idx="6">
                  <c:v>India (2019-20)</c:v>
                </c:pt>
                <c:pt idx="7">
                  <c:v>Thailand (2012)</c:v>
                </c:pt>
                <c:pt idx="8">
                  <c:v>Cambodia (2016)</c:v>
                </c:pt>
                <c:pt idx="9">
                  <c:v>Lao PDR (2014)</c:v>
                </c:pt>
                <c:pt idx="10">
                  <c:v>PNG (2018) #</c:v>
                </c:pt>
                <c:pt idx="11">
                  <c:v>Nepal (2018) ##</c:v>
                </c:pt>
                <c:pt idx="12">
                  <c:v>Fiji (2012)</c:v>
                </c:pt>
                <c:pt idx="13">
                  <c:v>Indonesia (2015)</c:v>
                </c:pt>
              </c:strCache>
            </c:strRef>
          </c:cat>
          <c:val>
            <c:numRef>
              <c:f>'consistent cndm use'!$D$20:$D$33</c:f>
              <c:numCache>
                <c:formatCode>General</c:formatCode>
                <c:ptCount val="14"/>
                <c:pt idx="8" formatCode="0">
                  <c:v>86.2</c:v>
                </c:pt>
                <c:pt idx="9" formatCode="0">
                  <c:v>75</c:v>
                </c:pt>
              </c:numCache>
            </c:numRef>
          </c:val>
          <c:extLst>
            <c:ext xmlns:c16="http://schemas.microsoft.com/office/drawing/2014/chart" uri="{C3380CC4-5D6E-409C-BE32-E72D297353CC}">
              <c16:uniqueId val="{00000001-A104-48D2-9CFB-00EAD5B9B431}"/>
            </c:ext>
          </c:extLst>
        </c:ser>
        <c:ser>
          <c:idx val="2"/>
          <c:order val="2"/>
          <c:tx>
            <c:strRef>
              <c:f>'consistent cndm use'!$E$19</c:f>
              <c:strCache>
                <c:ptCount val="1"/>
                <c:pt idx="0">
                  <c:v>last 6 months</c:v>
                </c:pt>
              </c:strCache>
            </c:strRef>
          </c:tx>
          <c:spPr>
            <a:solidFill>
              <a:srgbClr val="B6AEA7"/>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cndm use'!$B$20:$B$33</c:f>
              <c:strCache>
                <c:ptCount val="14"/>
                <c:pt idx="0">
                  <c:v>Timor-Leste (2016-17)*</c:v>
                </c:pt>
                <c:pt idx="1">
                  <c:v>Sri Lanka (2017-18) **</c:v>
                </c:pt>
                <c:pt idx="2">
                  <c:v>Pakistan (2016)</c:v>
                </c:pt>
                <c:pt idx="3">
                  <c:v>Philippines (2018)</c:v>
                </c:pt>
                <c:pt idx="4">
                  <c:v>Viet Nam (2015)</c:v>
                </c:pt>
                <c:pt idx="5">
                  <c:v>Myanmar (2015) ***</c:v>
                </c:pt>
                <c:pt idx="6">
                  <c:v>India (2019-20)</c:v>
                </c:pt>
                <c:pt idx="7">
                  <c:v>Thailand (2012)</c:v>
                </c:pt>
                <c:pt idx="8">
                  <c:v>Cambodia (2016)</c:v>
                </c:pt>
                <c:pt idx="9">
                  <c:v>Lao PDR (2014)</c:v>
                </c:pt>
                <c:pt idx="10">
                  <c:v>PNG (2018) #</c:v>
                </c:pt>
                <c:pt idx="11">
                  <c:v>Nepal (2018) ##</c:v>
                </c:pt>
                <c:pt idx="12">
                  <c:v>Fiji (2012)</c:v>
                </c:pt>
                <c:pt idx="13">
                  <c:v>Indonesia (2015)</c:v>
                </c:pt>
              </c:strCache>
            </c:strRef>
          </c:cat>
          <c:val>
            <c:numRef>
              <c:f>'consistent cndm use'!$E$20:$E$33</c:f>
              <c:numCache>
                <c:formatCode>General</c:formatCode>
                <c:ptCount val="14"/>
                <c:pt idx="10" formatCode="0">
                  <c:v>32.700000000000003</c:v>
                </c:pt>
              </c:numCache>
            </c:numRef>
          </c:val>
          <c:extLst>
            <c:ext xmlns:c16="http://schemas.microsoft.com/office/drawing/2014/chart" uri="{C3380CC4-5D6E-409C-BE32-E72D297353CC}">
              <c16:uniqueId val="{00000002-A104-48D2-9CFB-00EAD5B9B431}"/>
            </c:ext>
          </c:extLst>
        </c:ser>
        <c:ser>
          <c:idx val="3"/>
          <c:order val="3"/>
          <c:tx>
            <c:strRef>
              <c:f>'consistent cndm use'!$F$19</c:f>
              <c:strCache>
                <c:ptCount val="1"/>
                <c:pt idx="0">
                  <c:v>last year</c:v>
                </c:pt>
              </c:strCache>
            </c:strRef>
          </c:tx>
          <c:spPr>
            <a:solidFill>
              <a:srgbClr val="CDC884"/>
            </a:solidFill>
            <a:ln>
              <a:noFill/>
            </a:ln>
          </c:spPr>
          <c:invertIfNegative val="0"/>
          <c:dLbls>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cndm use'!$B$20:$B$33</c:f>
              <c:strCache>
                <c:ptCount val="14"/>
                <c:pt idx="0">
                  <c:v>Timor-Leste (2016-17)*</c:v>
                </c:pt>
                <c:pt idx="1">
                  <c:v>Sri Lanka (2017-18) **</c:v>
                </c:pt>
                <c:pt idx="2">
                  <c:v>Pakistan (2016)</c:v>
                </c:pt>
                <c:pt idx="3">
                  <c:v>Philippines (2018)</c:v>
                </c:pt>
                <c:pt idx="4">
                  <c:v>Viet Nam (2015)</c:v>
                </c:pt>
                <c:pt idx="5">
                  <c:v>Myanmar (2015) ***</c:v>
                </c:pt>
                <c:pt idx="6">
                  <c:v>India (2019-20)</c:v>
                </c:pt>
                <c:pt idx="7">
                  <c:v>Thailand (2012)</c:v>
                </c:pt>
                <c:pt idx="8">
                  <c:v>Cambodia (2016)</c:v>
                </c:pt>
                <c:pt idx="9">
                  <c:v>Lao PDR (2014)</c:v>
                </c:pt>
                <c:pt idx="10">
                  <c:v>PNG (2018) #</c:v>
                </c:pt>
                <c:pt idx="11">
                  <c:v>Nepal (2018) ##</c:v>
                </c:pt>
                <c:pt idx="12">
                  <c:v>Fiji (2012)</c:v>
                </c:pt>
                <c:pt idx="13">
                  <c:v>Indonesia (2015)</c:v>
                </c:pt>
              </c:strCache>
            </c:strRef>
          </c:cat>
          <c:val>
            <c:numRef>
              <c:f>'consistent cndm use'!$F$20:$F$33</c:f>
              <c:numCache>
                <c:formatCode>General</c:formatCode>
                <c:ptCount val="14"/>
                <c:pt idx="11" formatCode="0">
                  <c:v>34.799999999999997</c:v>
                </c:pt>
                <c:pt idx="12">
                  <c:v>64</c:v>
                </c:pt>
              </c:numCache>
            </c:numRef>
          </c:val>
          <c:extLst>
            <c:ext xmlns:c16="http://schemas.microsoft.com/office/drawing/2014/chart" uri="{C3380CC4-5D6E-409C-BE32-E72D297353CC}">
              <c16:uniqueId val="{00000003-A104-48D2-9CFB-00EAD5B9B431}"/>
            </c:ext>
          </c:extLst>
        </c:ser>
        <c:ser>
          <c:idx val="4"/>
          <c:order val="4"/>
          <c:tx>
            <c:strRef>
              <c:f>'consistent cndm use'!$G$19</c:f>
              <c:strCache>
                <c:ptCount val="1"/>
                <c:pt idx="0">
                  <c:v>No defined period</c:v>
                </c:pt>
              </c:strCache>
            </c:strRef>
          </c:tx>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'consistent cndm use'!$B$20:$B$33</c:f>
              <c:strCache>
                <c:ptCount val="14"/>
                <c:pt idx="0">
                  <c:v>Timor-Leste (2016-17)*</c:v>
                </c:pt>
                <c:pt idx="1">
                  <c:v>Sri Lanka (2017-18) **</c:v>
                </c:pt>
                <c:pt idx="2">
                  <c:v>Pakistan (2016)</c:v>
                </c:pt>
                <c:pt idx="3">
                  <c:v>Philippines (2018)</c:v>
                </c:pt>
                <c:pt idx="4">
                  <c:v>Viet Nam (2015)</c:v>
                </c:pt>
                <c:pt idx="5">
                  <c:v>Myanmar (2015) ***</c:v>
                </c:pt>
                <c:pt idx="6">
                  <c:v>India (2019-20)</c:v>
                </c:pt>
                <c:pt idx="7">
                  <c:v>Thailand (2012)</c:v>
                </c:pt>
                <c:pt idx="8">
                  <c:v>Cambodia (2016)</c:v>
                </c:pt>
                <c:pt idx="9">
                  <c:v>Lao PDR (2014)</c:v>
                </c:pt>
                <c:pt idx="10">
                  <c:v>PNG (2018) #</c:v>
                </c:pt>
                <c:pt idx="11">
                  <c:v>Nepal (2018) ##</c:v>
                </c:pt>
                <c:pt idx="12">
                  <c:v>Fiji (2012)</c:v>
                </c:pt>
                <c:pt idx="13">
                  <c:v>Indonesia (2015)</c:v>
                </c:pt>
              </c:strCache>
            </c:strRef>
          </c:cat>
          <c:val>
            <c:numRef>
              <c:f>'consistent cndm use'!$G$20:$G$33</c:f>
              <c:numCache>
                <c:formatCode>General</c:formatCode>
                <c:ptCount val="14"/>
                <c:pt idx="13" formatCode="0">
                  <c:v>47.2</c:v>
                </c:pt>
              </c:numCache>
            </c:numRef>
          </c:val>
          <c:extLst>
            <c:ext xmlns:c16="http://schemas.microsoft.com/office/drawing/2014/chart" uri="{C3380CC4-5D6E-409C-BE32-E72D297353CC}">
              <c16:uniqueId val="{00000004-A104-48D2-9CFB-00EAD5B9B431}"/>
            </c:ext>
          </c:extLst>
        </c:ser>
        <c:dLbls>
          <c:showLegendKey val="0"/>
          <c:showVal val="0"/>
          <c:showCatName val="0"/>
          <c:showSerName val="0"/>
          <c:showPercent val="0"/>
          <c:showBubbleSize val="0"/>
        </c:dLbls>
        <c:gapWidth val="71"/>
        <c:overlap val="100"/>
        <c:axId val="79906304"/>
        <c:axId val="79907840"/>
      </c:barChart>
      <c:catAx>
        <c:axId val="79906304"/>
        <c:scaling>
          <c:orientation val="minMax"/>
        </c:scaling>
        <c:delete val="0"/>
        <c:axPos val="b"/>
        <c:numFmt formatCode="General" sourceLinked="0"/>
        <c:majorTickMark val="out"/>
        <c:minorTickMark val="none"/>
        <c:tickLblPos val="nextTo"/>
        <c:crossAx val="79907840"/>
        <c:crosses val="autoZero"/>
        <c:auto val="1"/>
        <c:lblAlgn val="ctr"/>
        <c:lblOffset val="100"/>
        <c:noMultiLvlLbl val="0"/>
      </c:catAx>
      <c:valAx>
        <c:axId val="79907840"/>
        <c:scaling>
          <c:orientation val="minMax"/>
        </c:scaling>
        <c:delete val="0"/>
        <c:axPos val="l"/>
        <c:majorGridlines>
          <c:spPr>
            <a:ln w="15875">
              <a:solidFill>
                <a:schemeClr val="bg1">
                  <a:lumMod val="85000"/>
                </a:schemeClr>
              </a:solidFill>
              <a:prstDash val="sysDash"/>
            </a:ln>
          </c:spPr>
        </c:majorGridlines>
        <c:title>
          <c:tx>
            <c:rich>
              <a:bodyPr rot="0" vert="horz"/>
              <a:lstStyle/>
              <a:p>
                <a:pPr>
                  <a:defRPr/>
                </a:pPr>
                <a:r>
                  <a:rPr lang="en-GB"/>
                  <a:t>%</a:t>
                </a:r>
              </a:p>
            </c:rich>
          </c:tx>
          <c:layout>
            <c:manualLayout>
              <c:xMode val="edge"/>
              <c:yMode val="edge"/>
              <c:x val="8.9345054989957273E-3"/>
              <c:y val="2.3471751908888058E-2"/>
            </c:manualLayout>
          </c:layout>
          <c:overlay val="0"/>
        </c:title>
        <c:numFmt formatCode="0" sourceLinked="1"/>
        <c:majorTickMark val="out"/>
        <c:minorTickMark val="none"/>
        <c:tickLblPos val="nextTo"/>
        <c:crossAx val="79906304"/>
        <c:crosses val="autoZero"/>
        <c:crossBetween val="between"/>
        <c:majorUnit val="20"/>
      </c:valAx>
    </c:plotArea>
    <c:legend>
      <c:legendPos val="r"/>
      <c:layout>
        <c:manualLayout>
          <c:xMode val="edge"/>
          <c:yMode val="edge"/>
          <c:x val="0.80218303139336988"/>
          <c:y val="6.1557450012533682E-2"/>
          <c:w val="0.19781696860663001"/>
          <c:h val="0.5497931684141546"/>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68162416713031"/>
          <c:y val="6.7343942387841194E-2"/>
          <c:w val="0.38516157132206913"/>
          <c:h val="0.9153108030874535"/>
        </c:manualLayout>
      </c:layout>
      <c:barChart>
        <c:barDir val="bar"/>
        <c:grouping val="clustered"/>
        <c:varyColors val="0"/>
        <c:ser>
          <c:idx val="0"/>
          <c:order val="0"/>
          <c:tx>
            <c:strRef>
              <c:f>'Inject drugs new (2)'!$B$2</c:f>
              <c:strCache>
                <c:ptCount val="1"/>
                <c:pt idx="0">
                  <c:v>Injected drugs in last 6 month</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 drugs new (2)'!$A$3:$A$14</c:f>
              <c:strCache>
                <c:ptCount val="12"/>
                <c:pt idx="0">
                  <c:v>Philippines * (Cebu city, 2015)</c:v>
                </c:pt>
                <c:pt idx="1">
                  <c:v>Nepal (Kathmandu, 2017)</c:v>
                </c:pt>
                <c:pt idx="2">
                  <c:v>Cambodia (2016)</c:v>
                </c:pt>
                <c:pt idx="3">
                  <c:v>Nepal (Pokahara, 2016)</c:v>
                </c:pt>
                <c:pt idx="4">
                  <c:v>Lao PDR (2014)</c:v>
                </c:pt>
                <c:pt idx="5">
                  <c:v>India (2019-20)</c:v>
                </c:pt>
                <c:pt idx="6">
                  <c:v>Pakistan(2016)</c:v>
                </c:pt>
                <c:pt idx="7">
                  <c:v>Pakistan(Street-based,2016)</c:v>
                </c:pt>
                <c:pt idx="8">
                  <c:v>Pakistan(Hyderabad,2016)</c:v>
                </c:pt>
                <c:pt idx="9">
                  <c:v>Viet Nam (2015) </c:v>
                </c:pt>
                <c:pt idx="10">
                  <c:v>Sri Lanka (Colombo, 2017-18)</c:v>
                </c:pt>
                <c:pt idx="11">
                  <c:v>Viet Nam (Hanoi, 2015) </c:v>
                </c:pt>
              </c:strCache>
            </c:strRef>
          </c:cat>
          <c:val>
            <c:numRef>
              <c:f>'Inject drugs new (2)'!$B$3:$B$14</c:f>
              <c:numCache>
                <c:formatCode>General</c:formatCode>
                <c:ptCount val="12"/>
                <c:pt idx="0">
                  <c:v>5</c:v>
                </c:pt>
              </c:numCache>
            </c:numRef>
          </c:val>
          <c:extLst>
            <c:ext xmlns:c16="http://schemas.microsoft.com/office/drawing/2014/chart" uri="{C3380CC4-5D6E-409C-BE32-E72D297353CC}">
              <c16:uniqueId val="{00000000-5CFE-410D-8946-B325E338902E}"/>
            </c:ext>
          </c:extLst>
        </c:ser>
        <c:ser>
          <c:idx val="1"/>
          <c:order val="1"/>
          <c:tx>
            <c:strRef>
              <c:f>'Inject drugs new (2)'!$C$2</c:f>
              <c:strCache>
                <c:ptCount val="1"/>
                <c:pt idx="0">
                  <c:v>Injected drugs in the last 12 months</c:v>
                </c:pt>
              </c:strCache>
            </c:strRef>
          </c:tx>
          <c:spPr>
            <a:solidFill>
              <a:srgbClr val="3399F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 drugs new (2)'!$A$3:$A$14</c:f>
              <c:strCache>
                <c:ptCount val="12"/>
                <c:pt idx="0">
                  <c:v>Philippines * (Cebu city, 2015)</c:v>
                </c:pt>
                <c:pt idx="1">
                  <c:v>Nepal (Kathmandu, 2017)</c:v>
                </c:pt>
                <c:pt idx="2">
                  <c:v>Cambodia (2016)</c:v>
                </c:pt>
                <c:pt idx="3">
                  <c:v>Nepal (Pokahara, 2016)</c:v>
                </c:pt>
                <c:pt idx="4">
                  <c:v>Lao PDR (2014)</c:v>
                </c:pt>
                <c:pt idx="5">
                  <c:v>India (2019-20)</c:v>
                </c:pt>
                <c:pt idx="6">
                  <c:v>Pakistan(2016)</c:v>
                </c:pt>
                <c:pt idx="7">
                  <c:v>Pakistan(Street-based,2016)</c:v>
                </c:pt>
                <c:pt idx="8">
                  <c:v>Pakistan(Hyderabad,2016)</c:v>
                </c:pt>
                <c:pt idx="9">
                  <c:v>Viet Nam (2015) </c:v>
                </c:pt>
                <c:pt idx="10">
                  <c:v>Sri Lanka (Colombo, 2017-18)</c:v>
                </c:pt>
                <c:pt idx="11">
                  <c:v>Viet Nam (Hanoi, 2015) </c:v>
                </c:pt>
              </c:strCache>
            </c:strRef>
          </c:cat>
          <c:val>
            <c:numRef>
              <c:f>'Inject drugs new (2)'!$C$3:$C$14</c:f>
              <c:numCache>
                <c:formatCode>0.0</c:formatCode>
                <c:ptCount val="12"/>
                <c:pt idx="1">
                  <c:v>0.6</c:v>
                </c:pt>
                <c:pt idx="2">
                  <c:v>1.3</c:v>
                </c:pt>
                <c:pt idx="3">
                  <c:v>2.2999999999999998</c:v>
                </c:pt>
                <c:pt idx="4">
                  <c:v>3.2</c:v>
                </c:pt>
                <c:pt idx="5">
                  <c:v>3.8</c:v>
                </c:pt>
                <c:pt idx="6">
                  <c:v>5.9</c:v>
                </c:pt>
                <c:pt idx="7">
                  <c:v>10.199999999999999</c:v>
                </c:pt>
                <c:pt idx="8">
                  <c:v>10.4</c:v>
                </c:pt>
              </c:numCache>
            </c:numRef>
          </c:val>
          <c:extLst>
            <c:ext xmlns:c16="http://schemas.microsoft.com/office/drawing/2014/chart" uri="{C3380CC4-5D6E-409C-BE32-E72D297353CC}">
              <c16:uniqueId val="{00000001-5CFE-410D-8946-B325E338902E}"/>
            </c:ext>
          </c:extLst>
        </c:ser>
        <c:ser>
          <c:idx val="2"/>
          <c:order val="2"/>
          <c:tx>
            <c:strRef>
              <c:f>'Inject drugs new (2)'!$D$2</c:f>
              <c:strCache>
                <c:ptCount val="1"/>
                <c:pt idx="0">
                  <c:v>Ever injected drugs</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 drugs new (2)'!$A$3:$A$14</c:f>
              <c:strCache>
                <c:ptCount val="12"/>
                <c:pt idx="0">
                  <c:v>Philippines * (Cebu city, 2015)</c:v>
                </c:pt>
                <c:pt idx="1">
                  <c:v>Nepal (Kathmandu, 2017)</c:v>
                </c:pt>
                <c:pt idx="2">
                  <c:v>Cambodia (2016)</c:v>
                </c:pt>
                <c:pt idx="3">
                  <c:v>Nepal (Pokahara, 2016)</c:v>
                </c:pt>
                <c:pt idx="4">
                  <c:v>Lao PDR (2014)</c:v>
                </c:pt>
                <c:pt idx="5">
                  <c:v>India (2019-20)</c:v>
                </c:pt>
                <c:pt idx="6">
                  <c:v>Pakistan(2016)</c:v>
                </c:pt>
                <c:pt idx="7">
                  <c:v>Pakistan(Street-based,2016)</c:v>
                </c:pt>
                <c:pt idx="8">
                  <c:v>Pakistan(Hyderabad,2016)</c:v>
                </c:pt>
                <c:pt idx="9">
                  <c:v>Viet Nam (2015) </c:v>
                </c:pt>
                <c:pt idx="10">
                  <c:v>Sri Lanka (Colombo, 2017-18)</c:v>
                </c:pt>
                <c:pt idx="11">
                  <c:v>Viet Nam (Hanoi, 2015) </c:v>
                </c:pt>
              </c:strCache>
            </c:strRef>
          </c:cat>
          <c:val>
            <c:numRef>
              <c:f>'Inject drugs new (2)'!$D$3:$D$14</c:f>
              <c:numCache>
                <c:formatCode>General</c:formatCode>
                <c:ptCount val="12"/>
                <c:pt idx="9" formatCode="0">
                  <c:v>2.2000000000000002</c:v>
                </c:pt>
                <c:pt idx="10" formatCode="0">
                  <c:v>2.9</c:v>
                </c:pt>
                <c:pt idx="11" formatCode="0">
                  <c:v>11.5</c:v>
                </c:pt>
              </c:numCache>
            </c:numRef>
          </c:val>
          <c:extLst>
            <c:ext xmlns:c16="http://schemas.microsoft.com/office/drawing/2014/chart" uri="{C3380CC4-5D6E-409C-BE32-E72D297353CC}">
              <c16:uniqueId val="{00000002-5CFE-410D-8946-B325E338902E}"/>
            </c:ext>
          </c:extLst>
        </c:ser>
        <c:dLbls>
          <c:showLegendKey val="0"/>
          <c:showVal val="0"/>
          <c:showCatName val="0"/>
          <c:showSerName val="0"/>
          <c:showPercent val="0"/>
          <c:showBubbleSize val="0"/>
        </c:dLbls>
        <c:gapWidth val="70"/>
        <c:overlap val="100"/>
        <c:axId val="330465280"/>
        <c:axId val="330466816"/>
      </c:barChart>
      <c:catAx>
        <c:axId val="330465280"/>
        <c:scaling>
          <c:orientation val="maxMin"/>
        </c:scaling>
        <c:delete val="0"/>
        <c:axPos val="l"/>
        <c:numFmt formatCode="General" sourceLinked="0"/>
        <c:majorTickMark val="out"/>
        <c:minorTickMark val="none"/>
        <c:tickLblPos val="nextTo"/>
        <c:txPr>
          <a:bodyPr/>
          <a:lstStyle/>
          <a:p>
            <a:pPr>
              <a:defRPr sz="1200"/>
            </a:pPr>
            <a:endParaRPr lang="en-US"/>
          </a:p>
        </c:txPr>
        <c:crossAx val="330466816"/>
        <c:crosses val="autoZero"/>
        <c:auto val="1"/>
        <c:lblAlgn val="ctr"/>
        <c:lblOffset val="100"/>
        <c:noMultiLvlLbl val="0"/>
      </c:catAx>
      <c:valAx>
        <c:axId val="330466816"/>
        <c:scaling>
          <c:orientation val="minMax"/>
        </c:scaling>
        <c:delete val="0"/>
        <c:axPos val="t"/>
        <c:title>
          <c:tx>
            <c:rich>
              <a:bodyPr/>
              <a:lstStyle/>
              <a:p>
                <a:pPr>
                  <a:defRPr/>
                </a:pPr>
                <a:r>
                  <a:rPr lang="en-US"/>
                  <a:t>%</a:t>
                </a:r>
              </a:p>
            </c:rich>
          </c:tx>
          <c:layout>
            <c:manualLayout>
              <c:xMode val="edge"/>
              <c:yMode val="edge"/>
              <c:x val="0.73845358257097116"/>
              <c:y val="2.2820181538084805E-3"/>
            </c:manualLayout>
          </c:layout>
          <c:overlay val="0"/>
        </c:title>
        <c:numFmt formatCode="General" sourceLinked="1"/>
        <c:majorTickMark val="out"/>
        <c:minorTickMark val="none"/>
        <c:tickLblPos val="nextTo"/>
        <c:crossAx val="330465280"/>
        <c:crosses val="autoZero"/>
        <c:crossBetween val="between"/>
      </c:valAx>
    </c:plotArea>
    <c:legend>
      <c:legendPos val="r"/>
      <c:layout>
        <c:manualLayout>
          <c:xMode val="edge"/>
          <c:yMode val="edge"/>
          <c:x val="0.67827555017636199"/>
          <c:y val="0.1909256961028479"/>
          <c:w val="0.30836883867038706"/>
          <c:h val="0.493687390338729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361735119691081E-2"/>
          <c:y val="0.1781889146209665"/>
          <c:w val="0.93339970568337949"/>
          <c:h val="0.52356115485564303"/>
        </c:manualLayout>
      </c:layout>
      <c:barChart>
        <c:barDir val="col"/>
        <c:grouping val="clustered"/>
        <c:varyColors val="0"/>
        <c:ser>
          <c:idx val="0"/>
          <c:order val="0"/>
          <c:tx>
            <c:strRef>
              <c:f>'FSW assault'!$D$2</c:f>
              <c:strCache>
                <c:ptCount val="1"/>
                <c:pt idx="0">
                  <c:v>last 3 months</c:v>
                </c:pt>
              </c:strCache>
            </c:strRef>
          </c:tx>
          <c:spPr>
            <a:solidFill>
              <a:srgbClr val="FF996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assault'!$B$3:$C$13</c:f>
              <c:multiLvlStrCache>
                <c:ptCount val="11"/>
                <c:lvl>
                  <c:pt idx="1">
                    <c:v>Kathmandu</c:v>
                  </c:pt>
                  <c:pt idx="3">
                    <c:v>Chandigarh</c:v>
                  </c:pt>
                  <c:pt idx="4">
                    <c:v>Madhya 
Pradesh</c:v>
                  </c:pt>
                  <c:pt idx="5">
                    <c:v>Odisha</c:v>
                  </c:pt>
                  <c:pt idx="6">
                    <c:v>Mandalay</c:v>
                  </c:pt>
                  <c:pt idx="7">
                    <c:v>Yangon</c:v>
                  </c:pt>
                  <c:pt idx="8">
                    <c:v>Mt. Hagen</c:v>
                  </c:pt>
                  <c:pt idx="9">
                    <c:v>Port 
Moresby</c:v>
                  </c:pt>
                </c:lvl>
                <c:lvl>
                  <c:pt idx="0">
                    <c:v>Cambodia (2016)</c:v>
                  </c:pt>
                  <c:pt idx="1">
                    <c:v>Nepal (2017)*</c:v>
                  </c:pt>
                  <c:pt idx="2">
                    <c:v>Fiji (2012)</c:v>
                  </c:pt>
                  <c:pt idx="3">
                    <c:v>India (2014-15)</c:v>
                  </c:pt>
                  <c:pt idx="6">
                    <c:v>Myanmar (2015)</c:v>
                  </c:pt>
                  <c:pt idx="8">
                    <c:v>PNG (2016)</c:v>
                  </c:pt>
                  <c:pt idx="10">
                    <c:v>Pakistan (2016)</c:v>
                  </c:pt>
                </c:lvl>
              </c:multiLvlStrCache>
            </c:multiLvlStrRef>
          </c:cat>
          <c:val>
            <c:numRef>
              <c:f>'FSW assault'!$D$3:$D$13</c:f>
              <c:numCache>
                <c:formatCode>General</c:formatCode>
                <c:ptCount val="11"/>
                <c:pt idx="0">
                  <c:v>6.5</c:v>
                </c:pt>
              </c:numCache>
            </c:numRef>
          </c:val>
          <c:extLst>
            <c:ext xmlns:c16="http://schemas.microsoft.com/office/drawing/2014/chart" uri="{C3380CC4-5D6E-409C-BE32-E72D297353CC}">
              <c16:uniqueId val="{00000000-D72C-4185-87A0-5A7D6F8F2FB9}"/>
            </c:ext>
          </c:extLst>
        </c:ser>
        <c:ser>
          <c:idx val="1"/>
          <c:order val="1"/>
          <c:tx>
            <c:strRef>
              <c:f>'FSW assault'!$E$2</c:f>
              <c:strCache>
                <c:ptCount val="1"/>
                <c:pt idx="0">
                  <c:v>last 12 months</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assault'!$B$3:$C$13</c:f>
              <c:multiLvlStrCache>
                <c:ptCount val="11"/>
                <c:lvl>
                  <c:pt idx="1">
                    <c:v>Kathmandu</c:v>
                  </c:pt>
                  <c:pt idx="3">
                    <c:v>Chandigarh</c:v>
                  </c:pt>
                  <c:pt idx="4">
                    <c:v>Madhya 
Pradesh</c:v>
                  </c:pt>
                  <c:pt idx="5">
                    <c:v>Odisha</c:v>
                  </c:pt>
                  <c:pt idx="6">
                    <c:v>Mandalay</c:v>
                  </c:pt>
                  <c:pt idx="7">
                    <c:v>Yangon</c:v>
                  </c:pt>
                  <c:pt idx="8">
                    <c:v>Mt. Hagen</c:v>
                  </c:pt>
                  <c:pt idx="9">
                    <c:v>Port 
Moresby</c:v>
                  </c:pt>
                </c:lvl>
                <c:lvl>
                  <c:pt idx="0">
                    <c:v>Cambodia (2016)</c:v>
                  </c:pt>
                  <c:pt idx="1">
                    <c:v>Nepal (2017)*</c:v>
                  </c:pt>
                  <c:pt idx="2">
                    <c:v>Fiji (2012)</c:v>
                  </c:pt>
                  <c:pt idx="3">
                    <c:v>India (2014-15)</c:v>
                  </c:pt>
                  <c:pt idx="6">
                    <c:v>Myanmar (2015)</c:v>
                  </c:pt>
                  <c:pt idx="8">
                    <c:v>PNG (2016)</c:v>
                  </c:pt>
                  <c:pt idx="10">
                    <c:v>Pakistan (2016)</c:v>
                  </c:pt>
                </c:lvl>
              </c:multiLvlStrCache>
            </c:multiLvlStrRef>
          </c:cat>
          <c:val>
            <c:numRef>
              <c:f>'FSW assault'!$E$3:$E$13</c:f>
              <c:numCache>
                <c:formatCode>0</c:formatCode>
                <c:ptCount val="11"/>
                <c:pt idx="1">
                  <c:v>10.4</c:v>
                </c:pt>
                <c:pt idx="2">
                  <c:v>32</c:v>
                </c:pt>
                <c:pt idx="3">
                  <c:v>37.4</c:v>
                </c:pt>
                <c:pt idx="4">
                  <c:v>39.5</c:v>
                </c:pt>
                <c:pt idx="5">
                  <c:v>46.9</c:v>
                </c:pt>
                <c:pt idx="6">
                  <c:v>28</c:v>
                </c:pt>
                <c:pt idx="7">
                  <c:v>56</c:v>
                </c:pt>
                <c:pt idx="8">
                  <c:v>26.3</c:v>
                </c:pt>
                <c:pt idx="9">
                  <c:v>45.4</c:v>
                </c:pt>
              </c:numCache>
            </c:numRef>
          </c:val>
          <c:extLst>
            <c:ext xmlns:c16="http://schemas.microsoft.com/office/drawing/2014/chart" uri="{C3380CC4-5D6E-409C-BE32-E72D297353CC}">
              <c16:uniqueId val="{00000001-D72C-4185-87A0-5A7D6F8F2FB9}"/>
            </c:ext>
          </c:extLst>
        </c:ser>
        <c:ser>
          <c:idx val="2"/>
          <c:order val="2"/>
          <c:tx>
            <c:strRef>
              <c:f>'FSW assault'!$F$2</c:f>
              <c:strCache>
                <c:ptCount val="1"/>
                <c:pt idx="0">
                  <c:v>ever</c:v>
                </c:pt>
              </c:strCache>
            </c:strRef>
          </c:tx>
          <c:spPr>
            <a:solidFill>
              <a:srgbClr val="3399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 assault'!$B$3:$C$13</c:f>
              <c:multiLvlStrCache>
                <c:ptCount val="11"/>
                <c:lvl>
                  <c:pt idx="1">
                    <c:v>Kathmandu</c:v>
                  </c:pt>
                  <c:pt idx="3">
                    <c:v>Chandigarh</c:v>
                  </c:pt>
                  <c:pt idx="4">
                    <c:v>Madhya 
Pradesh</c:v>
                  </c:pt>
                  <c:pt idx="5">
                    <c:v>Odisha</c:v>
                  </c:pt>
                  <c:pt idx="6">
                    <c:v>Mandalay</c:v>
                  </c:pt>
                  <c:pt idx="7">
                    <c:v>Yangon</c:v>
                  </c:pt>
                  <c:pt idx="8">
                    <c:v>Mt. Hagen</c:v>
                  </c:pt>
                  <c:pt idx="9">
                    <c:v>Port 
Moresby</c:v>
                  </c:pt>
                </c:lvl>
                <c:lvl>
                  <c:pt idx="0">
                    <c:v>Cambodia (2016)</c:v>
                  </c:pt>
                  <c:pt idx="1">
                    <c:v>Nepal (2017)*</c:v>
                  </c:pt>
                  <c:pt idx="2">
                    <c:v>Fiji (2012)</c:v>
                  </c:pt>
                  <c:pt idx="3">
                    <c:v>India (2014-15)</c:v>
                  </c:pt>
                  <c:pt idx="6">
                    <c:v>Myanmar (2015)</c:v>
                  </c:pt>
                  <c:pt idx="8">
                    <c:v>PNG (2016)</c:v>
                  </c:pt>
                  <c:pt idx="10">
                    <c:v>Pakistan (2016)</c:v>
                  </c:pt>
                </c:lvl>
              </c:multiLvlStrCache>
            </c:multiLvlStrRef>
          </c:cat>
          <c:val>
            <c:numRef>
              <c:f>'FSW assault'!$F$3:$F$13</c:f>
              <c:numCache>
                <c:formatCode>General</c:formatCode>
                <c:ptCount val="11"/>
                <c:pt idx="10" formatCode="0">
                  <c:v>52.4</c:v>
                </c:pt>
              </c:numCache>
            </c:numRef>
          </c:val>
          <c:extLst>
            <c:ext xmlns:c16="http://schemas.microsoft.com/office/drawing/2014/chart" uri="{C3380CC4-5D6E-409C-BE32-E72D297353CC}">
              <c16:uniqueId val="{00000002-D72C-4185-87A0-5A7D6F8F2FB9}"/>
            </c:ext>
          </c:extLst>
        </c:ser>
        <c:dLbls>
          <c:showLegendKey val="0"/>
          <c:showVal val="0"/>
          <c:showCatName val="0"/>
          <c:showSerName val="0"/>
          <c:showPercent val="0"/>
          <c:showBubbleSize val="0"/>
        </c:dLbls>
        <c:gapWidth val="123"/>
        <c:overlap val="100"/>
        <c:axId val="162448896"/>
        <c:axId val="162450432"/>
      </c:barChart>
      <c:catAx>
        <c:axId val="162448896"/>
        <c:scaling>
          <c:orientation val="minMax"/>
        </c:scaling>
        <c:delete val="0"/>
        <c:axPos val="b"/>
        <c:numFmt formatCode="General" sourceLinked="0"/>
        <c:majorTickMark val="out"/>
        <c:minorTickMark val="none"/>
        <c:tickLblPos val="nextTo"/>
        <c:txPr>
          <a:bodyPr/>
          <a:lstStyle/>
          <a:p>
            <a:pPr>
              <a:defRPr sz="1050"/>
            </a:pPr>
            <a:endParaRPr lang="en-US"/>
          </a:p>
        </c:txPr>
        <c:crossAx val="162450432"/>
        <c:crosses val="autoZero"/>
        <c:auto val="1"/>
        <c:lblAlgn val="ctr"/>
        <c:lblOffset val="100"/>
        <c:noMultiLvlLbl val="0"/>
      </c:catAx>
      <c:valAx>
        <c:axId val="162450432"/>
        <c:scaling>
          <c:orientation val="minMax"/>
        </c:scaling>
        <c:delete val="0"/>
        <c:axPos val="l"/>
        <c:title>
          <c:tx>
            <c:rich>
              <a:bodyPr rot="0" vert="horz"/>
              <a:lstStyle/>
              <a:p>
                <a:pPr>
                  <a:defRPr/>
                </a:pPr>
                <a:r>
                  <a:rPr lang="en-GB"/>
                  <a:t>%</a:t>
                </a:r>
              </a:p>
            </c:rich>
          </c:tx>
          <c:layout>
            <c:manualLayout>
              <c:xMode val="edge"/>
              <c:yMode val="edge"/>
              <c:x val="6.08878724243861E-3"/>
              <c:y val="7.155905511811024E-2"/>
            </c:manualLayout>
          </c:layout>
          <c:overlay val="0"/>
        </c:title>
        <c:numFmt formatCode="General" sourceLinked="1"/>
        <c:majorTickMark val="out"/>
        <c:minorTickMark val="none"/>
        <c:tickLblPos val="nextTo"/>
        <c:crossAx val="162448896"/>
        <c:crosses val="autoZero"/>
        <c:crossBetween val="between"/>
      </c:valAx>
    </c:plotArea>
    <c:legend>
      <c:legendPos val="t"/>
      <c:layout>
        <c:manualLayout>
          <c:xMode val="edge"/>
          <c:yMode val="edge"/>
          <c:x val="0.28756361415494919"/>
          <c:y val="5.3333333333333337E-2"/>
          <c:w val="0.42487277169010162"/>
          <c:h val="6.739959857958931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840260655470824E-2"/>
          <c:y val="5.204986670415776E-2"/>
          <c:w val="0.90263256265564362"/>
          <c:h val="0.43621291231028297"/>
        </c:manualLayout>
      </c:layout>
      <c:barChart>
        <c:barDir val="col"/>
        <c:grouping val="clustered"/>
        <c:varyColors val="0"/>
        <c:ser>
          <c:idx val="1"/>
          <c:order val="0"/>
          <c:invertIfNegative val="0"/>
          <c:dPt>
            <c:idx val="0"/>
            <c:invertIfNegative val="0"/>
            <c:bubble3D val="0"/>
            <c:spPr>
              <a:solidFill>
                <a:srgbClr val="F26B73"/>
              </a:solidFill>
              <a:ln>
                <a:noFill/>
              </a:ln>
            </c:spPr>
            <c:extLst>
              <c:ext xmlns:c16="http://schemas.microsoft.com/office/drawing/2014/chart" uri="{C3380CC4-5D6E-409C-BE32-E72D297353CC}">
                <c16:uniqueId val="{00000001-BC84-43F5-8697-E4A439984235}"/>
              </c:ext>
            </c:extLst>
          </c:dPt>
          <c:dPt>
            <c:idx val="1"/>
            <c:invertIfNegative val="0"/>
            <c:bubble3D val="0"/>
            <c:spPr>
              <a:solidFill>
                <a:srgbClr val="F26B73"/>
              </a:solidFill>
              <a:ln>
                <a:noFill/>
              </a:ln>
            </c:spPr>
            <c:extLst>
              <c:ext xmlns:c16="http://schemas.microsoft.com/office/drawing/2014/chart" uri="{C3380CC4-5D6E-409C-BE32-E72D297353CC}">
                <c16:uniqueId val="{00000003-BC84-43F5-8697-E4A439984235}"/>
              </c:ext>
            </c:extLst>
          </c:dPt>
          <c:dPt>
            <c:idx val="2"/>
            <c:invertIfNegative val="0"/>
            <c:bubble3D val="0"/>
            <c:spPr>
              <a:solidFill>
                <a:srgbClr val="00A99C"/>
              </a:solidFill>
              <a:ln>
                <a:noFill/>
              </a:ln>
            </c:spPr>
            <c:extLst>
              <c:ext xmlns:c16="http://schemas.microsoft.com/office/drawing/2014/chart" uri="{C3380CC4-5D6E-409C-BE32-E72D297353CC}">
                <c16:uniqueId val="{00000005-BC84-43F5-8697-E4A439984235}"/>
              </c:ext>
            </c:extLst>
          </c:dPt>
          <c:dPt>
            <c:idx val="3"/>
            <c:invertIfNegative val="0"/>
            <c:bubble3D val="0"/>
            <c:spPr>
              <a:solidFill>
                <a:srgbClr val="00A99C"/>
              </a:solidFill>
            </c:spPr>
            <c:extLst>
              <c:ext xmlns:c16="http://schemas.microsoft.com/office/drawing/2014/chart" uri="{C3380CC4-5D6E-409C-BE32-E72D297353CC}">
                <c16:uniqueId val="{00000007-BC84-43F5-8697-E4A439984235}"/>
              </c:ext>
            </c:extLst>
          </c:dPt>
          <c:dPt>
            <c:idx val="4"/>
            <c:invertIfNegative val="0"/>
            <c:bubble3D val="0"/>
            <c:spPr>
              <a:solidFill>
                <a:srgbClr val="CDC884"/>
              </a:solidFill>
              <a:ln>
                <a:noFill/>
              </a:ln>
            </c:spPr>
            <c:extLst>
              <c:ext xmlns:c16="http://schemas.microsoft.com/office/drawing/2014/chart" uri="{C3380CC4-5D6E-409C-BE32-E72D297353CC}">
                <c16:uniqueId val="{00000009-BC84-43F5-8697-E4A439984235}"/>
              </c:ext>
            </c:extLst>
          </c:dPt>
          <c:dPt>
            <c:idx val="5"/>
            <c:invertIfNegative val="0"/>
            <c:bubble3D val="0"/>
            <c:spPr>
              <a:solidFill>
                <a:srgbClr val="CDC884"/>
              </a:solidFill>
            </c:spPr>
            <c:extLst>
              <c:ext xmlns:c16="http://schemas.microsoft.com/office/drawing/2014/chart" uri="{C3380CC4-5D6E-409C-BE32-E72D297353CC}">
                <c16:uniqueId val="{0000000B-BC84-43F5-8697-E4A439984235}"/>
              </c:ext>
            </c:extLst>
          </c:dPt>
          <c:dPt>
            <c:idx val="6"/>
            <c:invertIfNegative val="0"/>
            <c:bubble3D val="0"/>
            <c:spPr>
              <a:solidFill>
                <a:srgbClr val="63CDF5"/>
              </a:solidFill>
              <a:ln>
                <a:noFill/>
              </a:ln>
            </c:spPr>
            <c:extLst>
              <c:ext xmlns:c16="http://schemas.microsoft.com/office/drawing/2014/chart" uri="{C3380CC4-5D6E-409C-BE32-E72D297353CC}">
                <c16:uniqueId val="{0000000D-BC84-43F5-8697-E4A439984235}"/>
              </c:ext>
            </c:extLst>
          </c:dPt>
          <c:dPt>
            <c:idx val="7"/>
            <c:invertIfNegative val="0"/>
            <c:bubble3D val="0"/>
            <c:spPr>
              <a:solidFill>
                <a:srgbClr val="63CDF5"/>
              </a:solidFill>
              <a:ln>
                <a:noFill/>
              </a:ln>
            </c:spPr>
            <c:extLst>
              <c:ext xmlns:c16="http://schemas.microsoft.com/office/drawing/2014/chart" uri="{C3380CC4-5D6E-409C-BE32-E72D297353CC}">
                <c16:uniqueId val="{0000000F-BC84-43F5-8697-E4A439984235}"/>
              </c:ext>
            </c:extLst>
          </c:dPt>
          <c:dPt>
            <c:idx val="8"/>
            <c:invertIfNegative val="0"/>
            <c:bubble3D val="0"/>
            <c:spPr>
              <a:solidFill>
                <a:srgbClr val="B6AEA7"/>
              </a:solidFill>
              <a:ln>
                <a:noFill/>
              </a:ln>
            </c:spPr>
            <c:extLst>
              <c:ext xmlns:c16="http://schemas.microsoft.com/office/drawing/2014/chart" uri="{C3380CC4-5D6E-409C-BE32-E72D297353CC}">
                <c16:uniqueId val="{00000011-BC84-43F5-8697-E4A439984235}"/>
              </c:ext>
            </c:extLst>
          </c:dPt>
          <c:dPt>
            <c:idx val="9"/>
            <c:invertIfNegative val="0"/>
            <c:bubble3D val="0"/>
            <c:spPr>
              <a:solidFill>
                <a:srgbClr val="B6AEA7"/>
              </a:solidFill>
              <a:ln>
                <a:noFill/>
              </a:ln>
            </c:spPr>
            <c:extLst>
              <c:ext xmlns:c16="http://schemas.microsoft.com/office/drawing/2014/chart" uri="{C3380CC4-5D6E-409C-BE32-E72D297353CC}">
                <c16:uniqueId val="{00000013-BC84-43F5-8697-E4A439984235}"/>
              </c:ext>
            </c:extLst>
          </c:dPt>
          <c:dPt>
            <c:idx val="10"/>
            <c:invertIfNegative val="0"/>
            <c:bubble3D val="0"/>
            <c:spPr>
              <a:solidFill>
                <a:srgbClr val="FFC000"/>
              </a:solidFill>
              <a:ln>
                <a:noFill/>
              </a:ln>
            </c:spPr>
            <c:extLst>
              <c:ext xmlns:c16="http://schemas.microsoft.com/office/drawing/2014/chart" uri="{C3380CC4-5D6E-409C-BE32-E72D297353CC}">
                <c16:uniqueId val="{00000015-BC84-43F5-8697-E4A439984235}"/>
              </c:ext>
            </c:extLst>
          </c:dPt>
          <c:dPt>
            <c:idx val="11"/>
            <c:invertIfNegative val="0"/>
            <c:bubble3D val="0"/>
            <c:spPr>
              <a:solidFill>
                <a:srgbClr val="FFC000"/>
              </a:solidFill>
              <a:ln>
                <a:noFill/>
              </a:ln>
            </c:spPr>
            <c:extLst>
              <c:ext xmlns:c16="http://schemas.microsoft.com/office/drawing/2014/chart" uri="{C3380CC4-5D6E-409C-BE32-E72D297353CC}">
                <c16:uniqueId val="{00000017-BC84-43F5-8697-E4A439984235}"/>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'forced to have sex '!$B$3:$C$14</c:f>
              <c:multiLvlStrCache>
                <c:ptCount val="12"/>
                <c:lvl>
                  <c:pt idx="0">
                    <c:v>India </c:v>
                  </c:pt>
                  <c:pt idx="1">
                    <c:v>Madhya Pradesh</c:v>
                  </c:pt>
                  <c:pt idx="2">
                    <c:v>Mandalay</c:v>
                  </c:pt>
                  <c:pt idx="3">
                    <c:v>Yangon</c:v>
                  </c:pt>
                  <c:pt idx="4">
                    <c:v>Kathmandu valley</c:v>
                  </c:pt>
                  <c:pt idx="5">
                    <c:v>22 Terai districts</c:v>
                  </c:pt>
                  <c:pt idx="6">
                    <c:v>Pakistan (all FSW)</c:v>
                  </c:pt>
                  <c:pt idx="7">
                    <c:v>Kothikhana-based</c:v>
                  </c:pt>
                  <c:pt idx="8">
                    <c:v>Mt. Hagen</c:v>
                  </c:pt>
                  <c:pt idx="9">
                    <c:v>Port Moresby</c:v>
                  </c:pt>
                  <c:pt idx="10">
                    <c:v>Dili</c:v>
                  </c:pt>
                  <c:pt idx="11">
                    <c:v>Baucau</c:v>
                  </c:pt>
                </c:lvl>
                <c:lvl>
                  <c:pt idx="0">
                    <c:v>India (2014-15)</c:v>
                  </c:pt>
                  <c:pt idx="2">
                    <c:v>Myanmar (2015)</c:v>
                  </c:pt>
                  <c:pt idx="4">
                    <c:v>Nepal (2015-16)</c:v>
                  </c:pt>
                  <c:pt idx="6">
                    <c:v>Pakistan (2016)*</c:v>
                  </c:pt>
                  <c:pt idx="8">
                    <c:v>PNG (2016-17)</c:v>
                  </c:pt>
                  <c:pt idx="10">
                    <c:v>Timor-Leste 
(2016-17)</c:v>
                  </c:pt>
                </c:lvl>
              </c:multiLvlStrCache>
            </c:multiLvlStrRef>
          </c:cat>
          <c:val>
            <c:numRef>
              <c:f>'forced to have sex '!$D$3:$D$14</c:f>
              <c:numCache>
                <c:formatCode>0</c:formatCode>
                <c:ptCount val="12"/>
                <c:pt idx="0">
                  <c:v>17.399999999999999</c:v>
                </c:pt>
                <c:pt idx="1">
                  <c:v>40.799999999999997</c:v>
                </c:pt>
                <c:pt idx="2" formatCode="General">
                  <c:v>15</c:v>
                </c:pt>
                <c:pt idx="3" formatCode="General">
                  <c:v>53</c:v>
                </c:pt>
                <c:pt idx="4" formatCode="General">
                  <c:v>13</c:v>
                </c:pt>
                <c:pt idx="5" formatCode="General">
                  <c:v>28</c:v>
                </c:pt>
                <c:pt idx="6">
                  <c:v>49.1</c:v>
                </c:pt>
                <c:pt idx="7">
                  <c:v>51.2</c:v>
                </c:pt>
                <c:pt idx="8" formatCode="General">
                  <c:v>37.6</c:v>
                </c:pt>
                <c:pt idx="9" formatCode="General">
                  <c:v>44.8</c:v>
                </c:pt>
                <c:pt idx="10" formatCode="General">
                  <c:v>26.2</c:v>
                </c:pt>
                <c:pt idx="11" formatCode="General">
                  <c:v>27.7</c:v>
                </c:pt>
              </c:numCache>
            </c:numRef>
          </c:val>
          <c:extLst>
            <c:ext xmlns:c16="http://schemas.microsoft.com/office/drawing/2014/chart" uri="{C3380CC4-5D6E-409C-BE32-E72D297353CC}">
              <c16:uniqueId val="{00000018-BC84-43F5-8697-E4A439984235}"/>
            </c:ext>
          </c:extLst>
        </c:ser>
        <c:dLbls>
          <c:dLblPos val="outEnd"/>
          <c:showLegendKey val="0"/>
          <c:showVal val="1"/>
          <c:showCatName val="0"/>
          <c:showSerName val="0"/>
          <c:showPercent val="0"/>
          <c:showBubbleSize val="0"/>
        </c:dLbls>
        <c:gapWidth val="70"/>
        <c:overlap val="66"/>
        <c:axId val="449691008"/>
        <c:axId val="450316544"/>
      </c:barChart>
      <c:catAx>
        <c:axId val="44969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50316544"/>
        <c:crosses val="autoZero"/>
        <c:auto val="1"/>
        <c:lblAlgn val="ctr"/>
        <c:lblOffset val="100"/>
        <c:noMultiLvlLbl val="0"/>
      </c:catAx>
      <c:valAx>
        <c:axId val="4503165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a:pPr>
                <a:r>
                  <a:rPr lang="en-US"/>
                  <a:t>%</a:t>
                </a:r>
              </a:p>
            </c:rich>
          </c:tx>
          <c:layout>
            <c:manualLayout>
              <c:xMode val="edge"/>
              <c:yMode val="edge"/>
              <c:x val="6.487370632666278E-3"/>
              <c:y val="3.5803672175227959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449691008"/>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61D9-43DB-84A1-261DA3444539}"/>
              </c:ext>
            </c:extLst>
          </c:dPt>
          <c:dPt>
            <c:idx val="1"/>
            <c:bubble3D val="0"/>
            <c:spPr>
              <a:noFill/>
              <a:ln w="50800">
                <a:solidFill>
                  <a:sysClr val="window" lastClr="FFFFFF"/>
                </a:solidFill>
              </a:ln>
              <a:effectLst/>
            </c:spPr>
            <c:extLst>
              <c:ext xmlns:c16="http://schemas.microsoft.com/office/drawing/2014/chart" uri="{C3380CC4-5D6E-409C-BE32-E72D297353CC}">
                <c16:uniqueId val="{00000003-61D9-43DB-84A1-261DA3444539}"/>
              </c:ext>
            </c:extLst>
          </c:dPt>
          <c:val>
            <c:numRef>
              <c:f>Sheet1!$B$15:$B$16</c:f>
              <c:numCache>
                <c:formatCode>General</c:formatCode>
                <c:ptCount val="2"/>
                <c:pt idx="0">
                  <c:v>94</c:v>
                </c:pt>
                <c:pt idx="1">
                  <c:v>6</c:v>
                </c:pt>
              </c:numCache>
            </c:numRef>
          </c:val>
          <c:extLst>
            <c:ext xmlns:c16="http://schemas.microsoft.com/office/drawing/2014/chart" uri="{C3380CC4-5D6E-409C-BE32-E72D297353CC}">
              <c16:uniqueId val="{00000004-61D9-43DB-84A1-261DA344453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187105755426979"/>
          <c:y val="0.10700062492188477"/>
          <c:w val="0.83327837473354505"/>
          <c:h val="0.54993520685201636"/>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knowledge!$A$4:$A$25</c:f>
              <c:strCache>
                <c:ptCount val="12"/>
                <c:pt idx="0">
                  <c:v>Myanmar (Mandalay, 2015)</c:v>
                </c:pt>
                <c:pt idx="1">
                  <c:v>Myanmar (Yangon, 2015)</c:v>
                </c:pt>
                <c:pt idx="2">
                  <c:v>Philippines (Cebu, 2018)</c:v>
                </c:pt>
                <c:pt idx="3">
                  <c:v>Philippines (2018)</c:v>
                </c:pt>
                <c:pt idx="4">
                  <c:v>Mongolia (2012)</c:v>
                </c:pt>
                <c:pt idx="5">
                  <c:v>Malaysia (2012)</c:v>
                </c:pt>
                <c:pt idx="6">
                  <c:v>India (2019-20)</c:v>
                </c:pt>
                <c:pt idx="7">
                  <c:v>Lao PDR (2011)</c:v>
                </c:pt>
                <c:pt idx="8">
                  <c:v>Nepal (Terai Districts, 2018)</c:v>
                </c:pt>
                <c:pt idx="9">
                  <c:v>Sri Lanka (2018)</c:v>
                </c:pt>
                <c:pt idx="10">
                  <c:v>Indonesia (2011)</c:v>
                </c:pt>
                <c:pt idx="11">
                  <c:v>Timor-Leste (Dili, 2016-17)</c:v>
                </c:pt>
              </c:strCache>
            </c:strRef>
          </c:cat>
          <c:val>
            <c:numRef>
              <c:f>knowledge!$B$4:$B$25</c:f>
              <c:numCache>
                <c:formatCode>0</c:formatCode>
                <c:ptCount val="12"/>
                <c:pt idx="0">
                  <c:v>66</c:v>
                </c:pt>
                <c:pt idx="1">
                  <c:v>64</c:v>
                </c:pt>
                <c:pt idx="2">
                  <c:v>55</c:v>
                </c:pt>
                <c:pt idx="3">
                  <c:v>48</c:v>
                </c:pt>
                <c:pt idx="4">
                  <c:v>41.3</c:v>
                </c:pt>
                <c:pt idx="5">
                  <c:v>37.299999999999997</c:v>
                </c:pt>
                <c:pt idx="6">
                  <c:v>34.9</c:v>
                </c:pt>
                <c:pt idx="7">
                  <c:v>32</c:v>
                </c:pt>
                <c:pt idx="8">
                  <c:v>27.4</c:v>
                </c:pt>
                <c:pt idx="9">
                  <c:v>27.3</c:v>
                </c:pt>
                <c:pt idx="10">
                  <c:v>15</c:v>
                </c:pt>
                <c:pt idx="11">
                  <c:v>11</c:v>
                </c:pt>
              </c:numCache>
            </c:numRef>
          </c:val>
          <c:extLst>
            <c:ext xmlns:c16="http://schemas.microsoft.com/office/drawing/2014/chart" uri="{C3380CC4-5D6E-409C-BE32-E72D297353CC}">
              <c16:uniqueId val="{00000000-20B5-49AA-B65C-0A889205E93D}"/>
            </c:ext>
          </c:extLst>
        </c:ser>
        <c:dLbls>
          <c:showLegendKey val="0"/>
          <c:showVal val="0"/>
          <c:showCatName val="0"/>
          <c:showSerName val="0"/>
          <c:showPercent val="0"/>
          <c:showBubbleSize val="0"/>
        </c:dLbls>
        <c:gapWidth val="150"/>
        <c:overlap val="100"/>
        <c:axId val="450350464"/>
        <c:axId val="451081344"/>
      </c:barChart>
      <c:catAx>
        <c:axId val="450350464"/>
        <c:scaling>
          <c:orientation val="minMax"/>
        </c:scaling>
        <c:delete val="0"/>
        <c:axPos val="b"/>
        <c:numFmt formatCode="General" sourceLinked="0"/>
        <c:majorTickMark val="out"/>
        <c:minorTickMark val="none"/>
        <c:tickLblPos val="nextTo"/>
        <c:txPr>
          <a:bodyPr rot="-2340000"/>
          <a:lstStyle/>
          <a:p>
            <a:pPr>
              <a:defRPr sz="1200"/>
            </a:pPr>
            <a:endParaRPr lang="en-US"/>
          </a:p>
        </c:txPr>
        <c:crossAx val="451081344"/>
        <c:crosses val="autoZero"/>
        <c:auto val="1"/>
        <c:lblAlgn val="ctr"/>
        <c:lblOffset val="100"/>
        <c:noMultiLvlLbl val="0"/>
      </c:catAx>
      <c:valAx>
        <c:axId val="451081344"/>
        <c:scaling>
          <c:orientation val="minMax"/>
          <c:max val="100"/>
        </c:scaling>
        <c:delete val="0"/>
        <c:axPos val="l"/>
        <c:majorGridlines>
          <c:spPr>
            <a:ln>
              <a:solidFill>
                <a:schemeClr val="tx2">
                  <a:lumMod val="20000"/>
                  <a:lumOff val="80000"/>
                </a:schemeClr>
              </a:solidFill>
              <a:prstDash val="sysDash"/>
            </a:ln>
          </c:spPr>
        </c:majorGridlines>
        <c:title>
          <c:tx>
            <c:rich>
              <a:bodyPr rot="0" vert="horz"/>
              <a:lstStyle/>
              <a:p>
                <a:pPr>
                  <a:defRPr sz="1400"/>
                </a:pPr>
                <a:r>
                  <a:rPr lang="en-US" sz="1400"/>
                  <a:t>%</a:t>
                </a:r>
              </a:p>
            </c:rich>
          </c:tx>
          <c:layout>
            <c:manualLayout>
              <c:xMode val="edge"/>
              <c:yMode val="edge"/>
              <c:x val="1.5390873102188191E-2"/>
              <c:y val="7.7680236304604244E-2"/>
            </c:manualLayout>
          </c:layout>
          <c:overlay val="0"/>
        </c:title>
        <c:numFmt formatCode="0" sourceLinked="1"/>
        <c:majorTickMark val="out"/>
        <c:minorTickMark val="none"/>
        <c:tickLblPos val="nextTo"/>
        <c:crossAx val="450350464"/>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785063631752"/>
          <c:y val="4.5321017565112053E-2"/>
          <c:w val="0.84412415359844739"/>
          <c:h val="0.63781582748115695"/>
        </c:manualLayout>
      </c:layout>
      <c:barChart>
        <c:barDir val="col"/>
        <c:grouping val="clustered"/>
        <c:varyColors val="0"/>
        <c:ser>
          <c:idx val="0"/>
          <c:order val="0"/>
          <c:spPr>
            <a:solidFill>
              <a:srgbClr val="CDC884"/>
            </a:solidFill>
            <a:ln>
              <a:noFill/>
            </a:ln>
          </c:spPr>
          <c:invertIfNegative val="0"/>
          <c:dPt>
            <c:idx val="0"/>
            <c:invertIfNegative val="0"/>
            <c:bubble3D val="0"/>
            <c:extLst>
              <c:ext xmlns:c16="http://schemas.microsoft.com/office/drawing/2014/chart" uri="{C3380CC4-5D6E-409C-BE32-E72D297353CC}">
                <c16:uniqueId val="{00000001-EE15-45E6-B160-6E3ADA7E27CA}"/>
              </c:ext>
            </c:extLst>
          </c:dPt>
          <c:dPt>
            <c:idx val="1"/>
            <c:invertIfNegative val="0"/>
            <c:bubble3D val="0"/>
            <c:extLst>
              <c:ext xmlns:c16="http://schemas.microsoft.com/office/drawing/2014/chart" uri="{C3380CC4-5D6E-409C-BE32-E72D297353CC}">
                <c16:uniqueId val="{00000003-EE15-45E6-B160-6E3ADA7E27CA}"/>
              </c:ext>
            </c:extLst>
          </c:dPt>
          <c:dPt>
            <c:idx val="2"/>
            <c:invertIfNegative val="0"/>
            <c:bubble3D val="0"/>
            <c:extLst>
              <c:ext xmlns:c16="http://schemas.microsoft.com/office/drawing/2014/chart" uri="{C3380CC4-5D6E-409C-BE32-E72D297353CC}">
                <c16:uniqueId val="{00000005-EE15-45E6-B160-6E3ADA7E27CA}"/>
              </c:ext>
            </c:extLst>
          </c:dPt>
          <c:dPt>
            <c:idx val="3"/>
            <c:invertIfNegative val="0"/>
            <c:bubble3D val="0"/>
            <c:extLst>
              <c:ext xmlns:c16="http://schemas.microsoft.com/office/drawing/2014/chart" uri="{C3380CC4-5D6E-409C-BE32-E72D297353CC}">
                <c16:uniqueId val="{00000007-EE15-45E6-B160-6E3ADA7E27CA}"/>
              </c:ext>
            </c:extLst>
          </c:dPt>
          <c:dPt>
            <c:idx val="4"/>
            <c:invertIfNegative val="0"/>
            <c:bubble3D val="0"/>
            <c:extLst>
              <c:ext xmlns:c16="http://schemas.microsoft.com/office/drawing/2014/chart" uri="{C3380CC4-5D6E-409C-BE32-E72D297353CC}">
                <c16:uniqueId val="{00000009-EE15-45E6-B160-6E3ADA7E27C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15-45E6-B160-6E3ADA7E27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15-45E6-B160-6E3ADA7E27C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15-45E6-B160-6E3ADA7E27C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15-45E6-B160-6E3ADA7E27C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15-45E6-B160-6E3ADA7E27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cascade'!$B$4:$B$8</c:f>
              <c:numCache>
                <c:formatCode>General</c:formatCode>
                <c:ptCount val="5"/>
                <c:pt idx="0" formatCode="_(* #,##0_);_(* \(#,##0\);_(* &quot;-&quot;??_);_(@_)">
                  <c:v>209934377.21686727</c:v>
                </c:pt>
              </c:numCache>
            </c:numRef>
          </c:val>
          <c:extLst>
            <c:ext xmlns:c16="http://schemas.microsoft.com/office/drawing/2014/chart" uri="{C3380CC4-5D6E-409C-BE32-E72D297353CC}">
              <c16:uniqueId val="{0000000A-EE15-45E6-B160-6E3ADA7E27CA}"/>
            </c:ext>
          </c:extLst>
        </c:ser>
        <c:ser>
          <c:idx val="1"/>
          <c:order val="1"/>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cascade'!$C$4:$C$8</c:f>
              <c:numCache>
                <c:formatCode>General</c:formatCode>
                <c:ptCount val="5"/>
                <c:pt idx="1">
                  <c:v>84354489.674594864</c:v>
                </c:pt>
              </c:numCache>
            </c:numRef>
          </c:val>
          <c:extLst>
            <c:ext xmlns:c16="http://schemas.microsoft.com/office/drawing/2014/chart" uri="{C3380CC4-5D6E-409C-BE32-E72D297353CC}">
              <c16:uniqueId val="{00000005-569E-436A-881B-4BECB2153765}"/>
            </c:ext>
          </c:extLst>
        </c:ser>
        <c:ser>
          <c:idx val="2"/>
          <c:order val="2"/>
          <c:spPr>
            <a:pattFill prst="pct60">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cascade'!$D$4:$D$8</c:f>
              <c:numCache>
                <c:formatCode>General</c:formatCode>
                <c:ptCount val="5"/>
                <c:pt idx="2" formatCode="_(* #,##0_);_(* \(#,##0\);_(* &quot;-&quot;??_);_(@_)">
                  <c:v>49093425.853567265</c:v>
                </c:pt>
              </c:numCache>
            </c:numRef>
          </c:val>
          <c:extLst>
            <c:ext xmlns:c16="http://schemas.microsoft.com/office/drawing/2014/chart" uri="{C3380CC4-5D6E-409C-BE32-E72D297353CC}">
              <c16:uniqueId val="{00000006-569E-436A-881B-4BECB2153765}"/>
            </c:ext>
          </c:extLst>
        </c:ser>
        <c:ser>
          <c:idx val="3"/>
          <c:order val="3"/>
          <c:spPr>
            <a:pattFill prst="dkVert">
              <a:fgClr>
                <a:srgbClr val="00A99A"/>
              </a:fgClr>
              <a:bgClr>
                <a:sysClr val="window" lastClr="FFFFFF"/>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cascade'!$E$4:$E$8</c:f>
              <c:numCache>
                <c:formatCode>General</c:formatCode>
                <c:ptCount val="5"/>
                <c:pt idx="3" formatCode="_(* #,##0_);_(* \(#,##0\);_(* &quot;-&quot;??_);_(@_)">
                  <c:v>20912662.288154881</c:v>
                </c:pt>
              </c:numCache>
            </c:numRef>
          </c:val>
          <c:extLst>
            <c:ext xmlns:c16="http://schemas.microsoft.com/office/drawing/2014/chart" uri="{C3380CC4-5D6E-409C-BE32-E72D297353CC}">
              <c16:uniqueId val="{00000007-569E-436A-881B-4BECB2153765}"/>
            </c:ext>
          </c:extLst>
        </c:ser>
        <c:ser>
          <c:idx val="4"/>
          <c:order val="4"/>
          <c:spPr>
            <a:pattFill prst="dkHorz">
              <a:fgClr>
                <a:srgbClr val="00A99A"/>
              </a:fgClr>
              <a:bgClr>
                <a:sysClr val="window" lastClr="FFFFFF"/>
              </a:bgClr>
            </a:patt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spending cascade'!$A$4:$A$8</c:f>
              <c:strCache>
                <c:ptCount val="5"/>
                <c:pt idx="0">
                  <c:v>Total prevention spending</c:v>
                </c:pt>
                <c:pt idx="1">
                  <c:v>Key populations prevention spending
(20 countries)</c:v>
                </c:pt>
                <c:pt idx="2">
                  <c:v>Spending on people who inject drugs
(14 countries)</c:v>
                </c:pt>
                <c:pt idx="3">
                  <c:v>Spending on men who have sex with men
(19 countries)</c:v>
                </c:pt>
                <c:pt idx="4">
                  <c:v>Spending on sex workers and clients
(18 countries)</c:v>
                </c:pt>
              </c:strCache>
            </c:strRef>
          </c:cat>
          <c:val>
            <c:numRef>
              <c:f>'Px spending cascade'!$F$4:$F$8</c:f>
              <c:numCache>
                <c:formatCode>General</c:formatCode>
                <c:ptCount val="5"/>
                <c:pt idx="4">
                  <c:v>14348401.532872716</c:v>
                </c:pt>
              </c:numCache>
            </c:numRef>
          </c:val>
          <c:extLst>
            <c:ext xmlns:c16="http://schemas.microsoft.com/office/drawing/2014/chart" uri="{C3380CC4-5D6E-409C-BE32-E72D297353CC}">
              <c16:uniqueId val="{00000008-569E-436A-881B-4BECB2153765}"/>
            </c:ext>
          </c:extLst>
        </c:ser>
        <c:dLbls>
          <c:showLegendKey val="0"/>
          <c:showVal val="0"/>
          <c:showCatName val="0"/>
          <c:showSerName val="0"/>
          <c:showPercent val="0"/>
          <c:showBubbleSize val="0"/>
        </c:dLbls>
        <c:gapWidth val="150"/>
        <c:overlap val="100"/>
        <c:axId val="317277312"/>
        <c:axId val="317278848"/>
      </c:barChart>
      <c:catAx>
        <c:axId val="317277312"/>
        <c:scaling>
          <c:orientation val="minMax"/>
        </c:scaling>
        <c:delete val="0"/>
        <c:axPos val="b"/>
        <c:numFmt formatCode="General" sourceLinked="0"/>
        <c:majorTickMark val="out"/>
        <c:minorTickMark val="none"/>
        <c:tickLblPos val="nextTo"/>
        <c:crossAx val="317278848"/>
        <c:crosses val="autoZero"/>
        <c:auto val="1"/>
        <c:lblAlgn val="ctr"/>
        <c:lblOffset val="100"/>
        <c:noMultiLvlLbl val="0"/>
      </c:catAx>
      <c:valAx>
        <c:axId val="317278848"/>
        <c:scaling>
          <c:orientation val="minMax"/>
        </c:scaling>
        <c:delete val="0"/>
        <c:axPos val="l"/>
        <c:numFmt formatCode="_(* #,##0_);_(* \(#,##0\);_(* &quot;-&quot;??_);_(@_)" sourceLinked="1"/>
        <c:majorTickMark val="out"/>
        <c:minorTickMark val="none"/>
        <c:tickLblPos val="nextTo"/>
        <c:spPr>
          <a:ln>
            <a:noFill/>
          </a:ln>
        </c:spPr>
        <c:crossAx val="317277312"/>
        <c:crosses val="autoZero"/>
        <c:crossBetween val="between"/>
        <c:majorUnit val="50000000"/>
        <c:dispUnits>
          <c:builtInUnit val="millions"/>
          <c:dispUnitsLbl>
            <c:tx>
              <c:rich>
                <a:bodyPr/>
                <a:lstStyle/>
                <a:p>
                  <a:pPr>
                    <a:defRPr/>
                  </a:pPr>
                  <a:r>
                    <a:rPr lang="en-GB"/>
                    <a:t>Million</a:t>
                  </a:r>
                  <a:r>
                    <a:rPr lang="en-GB" baseline="0"/>
                    <a:t> US$</a:t>
                  </a:r>
                  <a:endParaRPr lang="en-GB"/>
                </a:p>
              </c:rich>
            </c:tx>
          </c:dispUnitsLbl>
        </c:dispUnits>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83419023495204E-2"/>
          <c:y val="0.2348171722887227"/>
          <c:w val="0.8360095460491217"/>
          <c:h val="0.50741937381048985"/>
        </c:manualLayout>
      </c:layout>
      <c:barChart>
        <c:barDir val="col"/>
        <c:grouping val="percentStacked"/>
        <c:varyColors val="0"/>
        <c:ser>
          <c:idx val="0"/>
          <c:order val="0"/>
          <c:tx>
            <c:strRef>
              <c:f>'KP prevention spending'!$J$26</c:f>
              <c:strCache>
                <c:ptCount val="1"/>
                <c:pt idx="0">
                  <c:v>% Domestic</c:v>
                </c:pt>
              </c:strCache>
            </c:strRef>
          </c:tx>
          <c:spPr>
            <a:solidFill>
              <a:srgbClr val="009999"/>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spending'!$J$27:$J$30</c:f>
              <c:numCache>
                <c:formatCode>0%</c:formatCode>
                <c:ptCount val="4"/>
                <c:pt idx="0">
                  <c:v>0.40294065718988165</c:v>
                </c:pt>
                <c:pt idx="1">
                  <c:v>0.17764359118142065</c:v>
                </c:pt>
                <c:pt idx="2">
                  <c:v>0.20431892934693643</c:v>
                </c:pt>
                <c:pt idx="3">
                  <c:v>0.268667217816068</c:v>
                </c:pt>
              </c:numCache>
            </c:numRef>
          </c:val>
          <c:extLst>
            <c:ext xmlns:c16="http://schemas.microsoft.com/office/drawing/2014/chart" uri="{C3380CC4-5D6E-409C-BE32-E72D297353CC}">
              <c16:uniqueId val="{00000000-08A9-45C2-ACFF-08E4ACD63F82}"/>
            </c:ext>
          </c:extLst>
        </c:ser>
        <c:ser>
          <c:idx val="1"/>
          <c:order val="1"/>
          <c:tx>
            <c:strRef>
              <c:f>'KP prevention spending'!$K$26</c:f>
              <c:strCache>
                <c:ptCount val="1"/>
                <c:pt idx="0">
                  <c:v>% International</c:v>
                </c:pt>
              </c:strCache>
            </c:strRef>
          </c:tx>
          <c:spPr>
            <a:solidFill>
              <a:srgbClr val="FF4F53"/>
            </a:solidFill>
            <a:ln w="12700">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spending'!$K$27:$K$30</c:f>
              <c:numCache>
                <c:formatCode>0%</c:formatCode>
                <c:ptCount val="4"/>
                <c:pt idx="0">
                  <c:v>0.59705934635410529</c:v>
                </c:pt>
                <c:pt idx="1">
                  <c:v>0.82235646979084898</c:v>
                </c:pt>
                <c:pt idx="2">
                  <c:v>0.7956810706530637</c:v>
                </c:pt>
                <c:pt idx="3">
                  <c:v>0.73133278218393205</c:v>
                </c:pt>
              </c:numCache>
            </c:numRef>
          </c:val>
          <c:extLst>
            <c:ext xmlns:c16="http://schemas.microsoft.com/office/drawing/2014/chart" uri="{C3380CC4-5D6E-409C-BE32-E72D297353CC}">
              <c16:uniqueId val="{00000001-08A9-45C2-ACFF-08E4ACD63F82}"/>
            </c:ext>
          </c:extLst>
        </c:ser>
        <c:dLbls>
          <c:showLegendKey val="0"/>
          <c:showVal val="0"/>
          <c:showCatName val="0"/>
          <c:showSerName val="0"/>
          <c:showPercent val="0"/>
          <c:showBubbleSize val="0"/>
        </c:dLbls>
        <c:gapWidth val="150"/>
        <c:overlap val="100"/>
        <c:axId val="639336520"/>
        <c:axId val="639340784"/>
      </c:barChart>
      <c:catAx>
        <c:axId val="6393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40784"/>
        <c:crosses val="autoZero"/>
        <c:auto val="1"/>
        <c:lblAlgn val="ctr"/>
        <c:lblOffset val="100"/>
        <c:noMultiLvlLbl val="0"/>
      </c:catAx>
      <c:valAx>
        <c:axId val="63934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36520"/>
        <c:crosses val="autoZero"/>
        <c:crossBetween val="between"/>
        <c:majorUnit val="0.25"/>
      </c:valAx>
      <c:spPr>
        <a:noFill/>
        <a:ln>
          <a:noFill/>
        </a:ln>
        <a:effectLst/>
      </c:spPr>
    </c:plotArea>
    <c:legend>
      <c:legendPos val="b"/>
      <c:layout>
        <c:manualLayout>
          <c:xMode val="edge"/>
          <c:yMode val="edge"/>
          <c:x val="0.15520654485292165"/>
          <c:y val="0.91757626896065925"/>
          <c:w val="0.54834568185527777"/>
          <c:h val="6.196019708370471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94560649243999"/>
          <c:y val="8.9819004524886878E-2"/>
          <c:w val="0.81493663752153678"/>
          <c:h val="0.77598039215686276"/>
        </c:manualLayout>
      </c:layout>
      <c:lineChart>
        <c:grouping val="standard"/>
        <c:varyColors val="0"/>
        <c:ser>
          <c:idx val="1"/>
          <c:order val="0"/>
          <c:spPr>
            <a:ln>
              <a:solidFill>
                <a:schemeClr val="bg1"/>
              </a:solidFill>
            </a:ln>
          </c:spPr>
          <c:marker>
            <c:symbol val="circle"/>
            <c:size val="12"/>
            <c:spPr>
              <a:solidFill>
                <a:srgbClr val="F15B40"/>
              </a:solidFill>
              <a:ln w="60325">
                <a:solidFill>
                  <a:schemeClr val="bg1"/>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8-41B0-919B-E1356CAD89D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0D-4B92-B2F7-53A0093EC71E}"/>
                </c:ext>
              </c:extLst>
            </c:dLbl>
            <c:numFmt formatCode="#,##0" sourceLinked="0"/>
            <c:spPr>
              <a:noFill/>
              <a:ln>
                <a:noFill/>
              </a:ln>
              <a:effectLst/>
            </c:spPr>
            <c:txPr>
              <a:bodyPr/>
              <a:lstStyle/>
              <a:p>
                <a:pPr>
                  <a:defRPr>
                    <a:solidFill>
                      <a:schemeClr val="bg1"/>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'FSW testing trend3)'!$D$2:$M$2</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'FSW testing trend3)'!$D$20:$M$20</c:f>
              <c:numCache>
                <c:formatCode>General</c:formatCode>
                <c:ptCount val="10"/>
                <c:pt idx="0">
                  <c:v>38.200000000000003</c:v>
                </c:pt>
                <c:pt idx="1">
                  <c:v>37.6</c:v>
                </c:pt>
                <c:pt idx="2">
                  <c:v>35.1</c:v>
                </c:pt>
                <c:pt idx="3">
                  <c:v>39.75</c:v>
                </c:pt>
                <c:pt idx="4">
                  <c:v>45.45</c:v>
                </c:pt>
                <c:pt idx="5">
                  <c:v>47</c:v>
                </c:pt>
                <c:pt idx="6">
                  <c:v>42.1</c:v>
                </c:pt>
                <c:pt idx="7">
                  <c:v>45.3</c:v>
                </c:pt>
                <c:pt idx="8">
                  <c:v>51.65</c:v>
                </c:pt>
                <c:pt idx="9">
                  <c:v>54.105000000000004</c:v>
                </c:pt>
              </c:numCache>
            </c:numRef>
          </c:val>
          <c:smooth val="0"/>
          <c:extLst>
            <c:ext xmlns:c16="http://schemas.microsoft.com/office/drawing/2014/chart" uri="{C3380CC4-5D6E-409C-BE32-E72D297353CC}">
              <c16:uniqueId val="{00000002-92C8-41B0-919B-E1356CAD89DA}"/>
            </c:ext>
          </c:extLst>
        </c:ser>
        <c:dLbls>
          <c:showLegendKey val="0"/>
          <c:showVal val="0"/>
          <c:showCatName val="0"/>
          <c:showSerName val="0"/>
          <c:showPercent val="0"/>
          <c:showBubbleSize val="0"/>
        </c:dLbls>
        <c:marker val="1"/>
        <c:smooth val="0"/>
        <c:axId val="87998848"/>
        <c:axId val="88000384"/>
      </c:lineChart>
      <c:scatterChart>
        <c:scatterStyle val="smoothMarker"/>
        <c:varyColors val="0"/>
        <c:ser>
          <c:idx val="0"/>
          <c:order val="1"/>
          <c:tx>
            <c:strRef>
              <c:f>'FSW testing trend3)'!$P$18</c:f>
              <c:strCache>
                <c:ptCount val="1"/>
              </c:strCache>
            </c:strRef>
          </c:tx>
          <c:spPr>
            <a:ln w="25400">
              <a:solidFill>
                <a:schemeClr val="bg1"/>
              </a:solidFill>
              <a:prstDash val="sysDash"/>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92C8-41B0-919B-E1356CAD89DA}"/>
                </c:ext>
              </c:extLst>
            </c:dLbl>
            <c:dLbl>
              <c:idx val="1"/>
              <c:layout>
                <c:manualLayout>
                  <c:x val="-6.1391541609822645E-2"/>
                  <c:y val="-4.1478129713423829E-2"/>
                </c:manualLayout>
              </c:layout>
              <c:tx>
                <c:rich>
                  <a:bodyPr/>
                  <a:lstStyle/>
                  <a:p>
                    <a:pPr>
                      <a:defRPr>
                        <a:solidFill>
                          <a:schemeClr val="bg1"/>
                        </a:solidFill>
                      </a:defRPr>
                    </a:pPr>
                    <a:r>
                      <a:rPr lang="en-US">
                        <a:solidFill>
                          <a:schemeClr val="bg1"/>
                        </a:solidFill>
                      </a:rPr>
                      <a:t>90%</a:t>
                    </a:r>
                  </a:p>
                </c:rich>
              </c:tx>
              <c:spPr>
                <a:solidFill>
                  <a:srgbClr val="EC4A61"/>
                </a:solidFill>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2C8-41B0-919B-E1356CAD89DA}"/>
                </c:ext>
              </c:extLst>
            </c:dLbl>
            <c:spPr>
              <a:solidFill>
                <a:srgbClr val="EC4A6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'FSW testing trend3)'!$O$19</c:f>
              <c:numCache>
                <c:formatCode>General</c:formatCode>
                <c:ptCount val="1"/>
              </c:numCache>
            </c:numRef>
          </c:xVal>
          <c:yVal>
            <c:numRef>
              <c:f>'FSW testing trend3)'!$P$19</c:f>
              <c:numCache>
                <c:formatCode>General</c:formatCode>
                <c:ptCount val="1"/>
              </c:numCache>
            </c:numRef>
          </c:yVal>
          <c:smooth val="1"/>
          <c:extLst>
            <c:ext xmlns:c16="http://schemas.microsoft.com/office/drawing/2014/chart" uri="{C3380CC4-5D6E-409C-BE32-E72D297353CC}">
              <c16:uniqueId val="{00000005-92C8-41B0-919B-E1356CAD89DA}"/>
            </c:ext>
          </c:extLst>
        </c:ser>
        <c:ser>
          <c:idx val="2"/>
          <c:order val="2"/>
          <c:tx>
            <c:strRef>
              <c:f>'FSW testing trend3)'!$O$19</c:f>
              <c:strCache>
                <c:ptCount val="1"/>
              </c:strCache>
            </c:strRef>
          </c:tx>
          <c:marker>
            <c:symbol val="none"/>
          </c:marker>
          <c:xVal>
            <c:numRef>
              <c:f>'FSW testing trend3)'!$P$18</c:f>
              <c:numCache>
                <c:formatCode>General</c:formatCode>
                <c:ptCount val="1"/>
              </c:numCache>
            </c:numRef>
          </c:xVal>
          <c:yVal>
            <c:numRef>
              <c:f>'FSW testing trend3)'!$P$19</c:f>
              <c:numCache>
                <c:formatCode>General</c:formatCode>
                <c:ptCount val="1"/>
              </c:numCache>
            </c:numRef>
          </c:yVal>
          <c:smooth val="1"/>
          <c:extLst>
            <c:ext xmlns:c16="http://schemas.microsoft.com/office/drawing/2014/chart" uri="{C3380CC4-5D6E-409C-BE32-E72D297353CC}">
              <c16:uniqueId val="{00000006-92C8-41B0-919B-E1356CAD89DA}"/>
            </c:ext>
          </c:extLst>
        </c:ser>
        <c:ser>
          <c:idx val="3"/>
          <c:order val="3"/>
          <c:tx>
            <c:strRef>
              <c:f>'FSW testing trend3)'!$O$19</c:f>
              <c:strCache>
                <c:ptCount val="1"/>
              </c:strCache>
            </c:strRef>
          </c:tx>
          <c:marker>
            <c:symbol val="none"/>
          </c:marker>
          <c:xVal>
            <c:numRef>
              <c:f>'FSW testing trend3)'!$P$18</c:f>
              <c:numCache>
                <c:formatCode>General</c:formatCode>
                <c:ptCount val="1"/>
              </c:numCache>
            </c:numRef>
          </c:xVal>
          <c:yVal>
            <c:numRef>
              <c:f>'FSW testing trend3)'!$P$19</c:f>
              <c:numCache>
                <c:formatCode>General</c:formatCode>
                <c:ptCount val="1"/>
              </c:numCache>
            </c:numRef>
          </c:yVal>
          <c:smooth val="1"/>
          <c:extLst>
            <c:ext xmlns:c16="http://schemas.microsoft.com/office/drawing/2014/chart" uri="{C3380CC4-5D6E-409C-BE32-E72D297353CC}">
              <c16:uniqueId val="{00000007-92C8-41B0-919B-E1356CAD89DA}"/>
            </c:ext>
          </c:extLst>
        </c:ser>
        <c:ser>
          <c:idx val="4"/>
          <c:order val="4"/>
          <c:tx>
            <c:strRef>
              <c:f>'FSW testing trend3)'!$N$31</c:f>
              <c:strCache>
                <c:ptCount val="1"/>
                <c:pt idx="0">
                  <c:v>threshold</c:v>
                </c:pt>
              </c:strCache>
            </c:strRef>
          </c:tx>
          <c:spPr>
            <a:ln w="25400">
              <a:solidFill>
                <a:schemeClr val="bg1"/>
              </a:solidFill>
              <a:prstDash val="dash"/>
            </a:ln>
          </c:spPr>
          <c:marker>
            <c:symbol val="none"/>
          </c:marker>
          <c:xVal>
            <c:numRef>
              <c:f>'FSW testing trend3)'!$J$32:$J$33</c:f>
              <c:numCache>
                <c:formatCode>General</c:formatCode>
                <c:ptCount val="2"/>
                <c:pt idx="0">
                  <c:v>0</c:v>
                </c:pt>
                <c:pt idx="1">
                  <c:v>1</c:v>
                </c:pt>
              </c:numCache>
            </c:numRef>
          </c:xVal>
          <c:yVal>
            <c:numRef>
              <c:f>'FSW testing trend3)'!$N$32:$N$33</c:f>
              <c:numCache>
                <c:formatCode>General</c:formatCode>
                <c:ptCount val="2"/>
                <c:pt idx="0">
                  <c:v>90</c:v>
                </c:pt>
                <c:pt idx="1">
                  <c:v>90</c:v>
                </c:pt>
              </c:numCache>
            </c:numRef>
          </c:yVal>
          <c:smooth val="1"/>
          <c:extLst>
            <c:ext xmlns:c16="http://schemas.microsoft.com/office/drawing/2014/chart" uri="{C3380CC4-5D6E-409C-BE32-E72D297353CC}">
              <c16:uniqueId val="{00000008-92C8-41B0-919B-E1356CAD89DA}"/>
            </c:ext>
          </c:extLst>
        </c:ser>
        <c:dLbls>
          <c:showLegendKey val="0"/>
          <c:showVal val="0"/>
          <c:showCatName val="0"/>
          <c:showSerName val="0"/>
          <c:showPercent val="0"/>
          <c:showBubbleSize val="0"/>
        </c:dLbls>
        <c:axId val="88004096"/>
        <c:axId val="88002560"/>
      </c:scatterChart>
      <c:catAx>
        <c:axId val="87998848"/>
        <c:scaling>
          <c:orientation val="minMax"/>
        </c:scaling>
        <c:delete val="0"/>
        <c:axPos val="b"/>
        <c:numFmt formatCode="General" sourceLinked="1"/>
        <c:majorTickMark val="none"/>
        <c:minorTickMark val="none"/>
        <c:tickLblPos val="nextTo"/>
        <c:crossAx val="88000384"/>
        <c:crosses val="autoZero"/>
        <c:auto val="1"/>
        <c:lblAlgn val="ctr"/>
        <c:lblOffset val="100"/>
        <c:noMultiLvlLbl val="0"/>
      </c:catAx>
      <c:valAx>
        <c:axId val="88000384"/>
        <c:scaling>
          <c:orientation val="minMax"/>
          <c:max val="100"/>
          <c:min val="0"/>
        </c:scaling>
        <c:delete val="0"/>
        <c:axPos val="l"/>
        <c:title>
          <c:tx>
            <c:rich>
              <a:bodyPr rot="0" vert="horz"/>
              <a:lstStyle/>
              <a:p>
                <a:pPr>
                  <a:defRPr/>
                </a:pPr>
                <a:r>
                  <a:rPr lang="en-GB"/>
                  <a:t>%</a:t>
                </a:r>
              </a:p>
            </c:rich>
          </c:tx>
          <c:layout>
            <c:manualLayout>
              <c:xMode val="edge"/>
              <c:yMode val="edge"/>
              <c:x val="1.799126320282626E-3"/>
              <c:y val="4.9641588919032177E-2"/>
            </c:manualLayout>
          </c:layout>
          <c:overlay val="0"/>
        </c:title>
        <c:numFmt formatCode="General" sourceLinked="1"/>
        <c:majorTickMark val="out"/>
        <c:minorTickMark val="none"/>
        <c:tickLblPos val="nextTo"/>
        <c:spPr>
          <a:ln>
            <a:noFill/>
          </a:ln>
        </c:spPr>
        <c:crossAx val="87998848"/>
        <c:crosses val="autoZero"/>
        <c:crossBetween val="between"/>
        <c:majorUnit val="10"/>
      </c:valAx>
      <c:valAx>
        <c:axId val="88002560"/>
        <c:scaling>
          <c:orientation val="minMax"/>
        </c:scaling>
        <c:delete val="1"/>
        <c:axPos val="r"/>
        <c:numFmt formatCode="General" sourceLinked="1"/>
        <c:majorTickMark val="none"/>
        <c:minorTickMark val="none"/>
        <c:tickLblPos val="none"/>
        <c:crossAx val="88004096"/>
        <c:crosses val="max"/>
        <c:crossBetween val="midCat"/>
      </c:valAx>
      <c:valAx>
        <c:axId val="88004096"/>
        <c:scaling>
          <c:orientation val="minMax"/>
          <c:max val="1"/>
        </c:scaling>
        <c:delete val="1"/>
        <c:axPos val="t"/>
        <c:numFmt formatCode="General" sourceLinked="1"/>
        <c:majorTickMark val="none"/>
        <c:minorTickMark val="none"/>
        <c:tickLblPos val="none"/>
        <c:crossAx val="88002560"/>
        <c:crosses val="max"/>
        <c:crossBetween val="midCat"/>
      </c:valAx>
      <c:spPr>
        <a:solidFill>
          <a:srgbClr val="F26B73"/>
        </a:solidFill>
        <a:ln>
          <a:noFill/>
        </a:ln>
      </c:spPr>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A99A"/>
            </a:solidFill>
            <a:ln>
              <a:noFill/>
            </a:ln>
          </c:spPr>
          <c:invertIfNegative val="0"/>
          <c:dPt>
            <c:idx val="16"/>
            <c:invertIfNegative val="0"/>
            <c:bubble3D val="0"/>
            <c:extLst>
              <c:ext xmlns:c16="http://schemas.microsoft.com/office/drawing/2014/chart" uri="{C3380CC4-5D6E-409C-BE32-E72D297353CC}">
                <c16:uniqueId val="{00000000-9916-4EAF-B930-3A9B7C23FCFC}"/>
              </c:ext>
            </c:extLst>
          </c:dPt>
          <c:dPt>
            <c:idx val="18"/>
            <c:invertIfNegative val="0"/>
            <c:bubble3D val="0"/>
            <c:spPr>
              <a:pattFill prst="dkUpDiag">
                <a:fgClr>
                  <a:srgbClr val="00A99A"/>
                </a:fgClr>
                <a:bgClr>
                  <a:schemeClr val="bg1"/>
                </a:bgClr>
              </a:pattFill>
              <a:ln>
                <a:noFill/>
              </a:ln>
            </c:spPr>
            <c:extLst>
              <c:ext xmlns:c16="http://schemas.microsoft.com/office/drawing/2014/chart" uri="{C3380CC4-5D6E-409C-BE32-E72D297353CC}">
                <c16:uniqueId val="{00000002-9916-4EAF-B930-3A9B7C23FCFC}"/>
              </c:ext>
            </c:extLst>
          </c:dPt>
          <c:dLbls>
            <c:dLbl>
              <c:idx val="15"/>
              <c:layout>
                <c:manualLayout>
                  <c:x val="0"/>
                  <c:y val="8.7719298245614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16-4EAF-B930-3A9B7C23FCF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testing'!$B$2:$B$19</c:f>
              <c:strCache>
                <c:ptCount val="18"/>
                <c:pt idx="0">
                  <c:v>Cambodia (2016)</c:v>
                </c:pt>
                <c:pt idx="1">
                  <c:v>Mongolia (2019)</c:v>
                </c:pt>
                <c:pt idx="2">
                  <c:v>India (2014-15)</c:v>
                </c:pt>
                <c:pt idx="3">
                  <c:v>Philippines (2018)</c:v>
                </c:pt>
                <c:pt idx="4">
                  <c:v>Thailand (2019)</c:v>
                </c:pt>
                <c:pt idx="5">
                  <c:v>Pakistan (2020)#</c:v>
                </c:pt>
                <c:pt idx="6">
                  <c:v>PNG (2016) **</c:v>
                </c:pt>
                <c:pt idx="7">
                  <c:v>China (2020)</c:v>
                </c:pt>
                <c:pt idx="8">
                  <c:v>Viet Nam (2020)</c:v>
                </c:pt>
                <c:pt idx="9">
                  <c:v>Nepal (2017)##</c:v>
                </c:pt>
                <c:pt idx="10">
                  <c:v>Myanmar (2019)</c:v>
                </c:pt>
                <c:pt idx="11">
                  <c:v>Lao PDR (2020)</c:v>
                </c:pt>
                <c:pt idx="12">
                  <c:v>Indonesia (2018-19)</c:v>
                </c:pt>
                <c:pt idx="13">
                  <c:v>Malaysia (2017)</c:v>
                </c:pt>
                <c:pt idx="14">
                  <c:v>Sri Lanka (2018)</c:v>
                </c:pt>
                <c:pt idx="15">
                  <c:v>Bangladesh (2015)</c:v>
                </c:pt>
                <c:pt idx="16">
                  <c:v>Fiji (2012)</c:v>
                </c:pt>
                <c:pt idx="17">
                  <c:v>Afghanistan (2012)</c:v>
                </c:pt>
              </c:strCache>
            </c:strRef>
          </c:cat>
          <c:val>
            <c:numRef>
              <c:f>'HIV testing'!$C$2:$C$19</c:f>
              <c:numCache>
                <c:formatCode>0</c:formatCode>
                <c:ptCount val="18"/>
                <c:pt idx="0">
                  <c:v>72</c:v>
                </c:pt>
                <c:pt idx="1">
                  <c:v>68.7</c:v>
                </c:pt>
                <c:pt idx="2">
                  <c:v>68.599999999999994</c:v>
                </c:pt>
                <c:pt idx="3">
                  <c:v>66.58</c:v>
                </c:pt>
                <c:pt idx="4">
                  <c:v>66.400000000000006</c:v>
                </c:pt>
                <c:pt idx="5">
                  <c:v>61.3</c:v>
                </c:pt>
                <c:pt idx="6">
                  <c:v>56.9</c:v>
                </c:pt>
                <c:pt idx="7">
                  <c:v>54.71</c:v>
                </c:pt>
                <c:pt idx="8">
                  <c:v>53.5</c:v>
                </c:pt>
                <c:pt idx="9">
                  <c:v>46</c:v>
                </c:pt>
                <c:pt idx="10">
                  <c:v>41</c:v>
                </c:pt>
                <c:pt idx="11">
                  <c:v>39.200000000000003</c:v>
                </c:pt>
                <c:pt idx="12">
                  <c:v>38.6</c:v>
                </c:pt>
                <c:pt idx="13">
                  <c:v>35</c:v>
                </c:pt>
                <c:pt idx="14">
                  <c:v>29.9</c:v>
                </c:pt>
                <c:pt idx="15">
                  <c:v>29.5</c:v>
                </c:pt>
                <c:pt idx="16">
                  <c:v>25</c:v>
                </c:pt>
                <c:pt idx="17">
                  <c:v>6</c:v>
                </c:pt>
              </c:numCache>
            </c:numRef>
          </c:val>
          <c:extLst>
            <c:ext xmlns:c16="http://schemas.microsoft.com/office/drawing/2014/chart" uri="{C3380CC4-5D6E-409C-BE32-E72D297353CC}">
              <c16:uniqueId val="{00000004-9916-4EAF-B930-3A9B7C23FCFC}"/>
            </c:ext>
          </c:extLst>
        </c:ser>
        <c:dLbls>
          <c:showLegendKey val="0"/>
          <c:showVal val="0"/>
          <c:showCatName val="0"/>
          <c:showSerName val="0"/>
          <c:showPercent val="0"/>
          <c:showBubbleSize val="0"/>
        </c:dLbls>
        <c:gapWidth val="84"/>
        <c:overlap val="-21"/>
        <c:axId val="451438848"/>
        <c:axId val="451465216"/>
      </c:barChart>
      <c:scatterChart>
        <c:scatterStyle val="smoothMarker"/>
        <c:varyColors val="0"/>
        <c:ser>
          <c:idx val="1"/>
          <c:order val="1"/>
          <c:tx>
            <c:strRef>
              <c:f>'HIV testing'!$C$22</c:f>
              <c:strCache>
                <c:ptCount val="1"/>
                <c:pt idx="0">
                  <c:v>threshold</c:v>
                </c:pt>
              </c:strCache>
            </c:strRef>
          </c:tx>
          <c:spPr>
            <a:ln w="25400">
              <a:solidFill>
                <a:srgbClr val="E31837"/>
              </a:solidFill>
              <a:prstDash val="dash"/>
            </a:ln>
          </c:spPr>
          <c:marker>
            <c:symbol val="none"/>
          </c:marker>
          <c:xVal>
            <c:numRef>
              <c:f>'HIV testing'!$B$23:$B$24</c:f>
              <c:numCache>
                <c:formatCode>General</c:formatCode>
                <c:ptCount val="2"/>
                <c:pt idx="0">
                  <c:v>0</c:v>
                </c:pt>
                <c:pt idx="1">
                  <c:v>1</c:v>
                </c:pt>
              </c:numCache>
            </c:numRef>
          </c:xVal>
          <c:yVal>
            <c:numRef>
              <c:f>'HIV testing'!$C$23:$C$24</c:f>
              <c:numCache>
                <c:formatCode>General</c:formatCode>
                <c:ptCount val="2"/>
                <c:pt idx="0">
                  <c:v>90</c:v>
                </c:pt>
                <c:pt idx="1">
                  <c:v>90</c:v>
                </c:pt>
              </c:numCache>
            </c:numRef>
          </c:yVal>
          <c:smooth val="1"/>
          <c:extLst>
            <c:ext xmlns:c16="http://schemas.microsoft.com/office/drawing/2014/chart" uri="{C3380CC4-5D6E-409C-BE32-E72D297353CC}">
              <c16:uniqueId val="{00000005-9916-4EAF-B930-3A9B7C23FCFC}"/>
            </c:ext>
          </c:extLst>
        </c:ser>
        <c:dLbls>
          <c:showLegendKey val="0"/>
          <c:showVal val="0"/>
          <c:showCatName val="0"/>
          <c:showSerName val="0"/>
          <c:showPercent val="0"/>
          <c:showBubbleSize val="0"/>
        </c:dLbls>
        <c:axId val="451468672"/>
        <c:axId val="451467136"/>
      </c:scatterChart>
      <c:catAx>
        <c:axId val="451438848"/>
        <c:scaling>
          <c:orientation val="minMax"/>
        </c:scaling>
        <c:delete val="0"/>
        <c:axPos val="b"/>
        <c:numFmt formatCode="General" sourceLinked="0"/>
        <c:majorTickMark val="out"/>
        <c:minorTickMark val="none"/>
        <c:tickLblPos val="nextTo"/>
        <c:crossAx val="451465216"/>
        <c:crosses val="autoZero"/>
        <c:auto val="1"/>
        <c:lblAlgn val="ctr"/>
        <c:lblOffset val="100"/>
        <c:noMultiLvlLbl val="0"/>
      </c:catAx>
      <c:valAx>
        <c:axId val="451465216"/>
        <c:scaling>
          <c:orientation val="minMax"/>
          <c:max val="100"/>
          <c:min val="0"/>
        </c:scaling>
        <c:delete val="0"/>
        <c:axPos val="l"/>
        <c:title>
          <c:tx>
            <c:rich>
              <a:bodyPr rot="0" vert="horz"/>
              <a:lstStyle/>
              <a:p>
                <a:pPr>
                  <a:defRPr/>
                </a:pPr>
                <a:r>
                  <a:rPr lang="en-US"/>
                  <a:t>%</a:t>
                </a:r>
              </a:p>
            </c:rich>
          </c:tx>
          <c:layout>
            <c:manualLayout>
              <c:xMode val="edge"/>
              <c:yMode val="edge"/>
              <c:x val="6.145526057030482E-3"/>
              <c:y val="1.5761681366676173E-3"/>
            </c:manualLayout>
          </c:layout>
          <c:overlay val="0"/>
        </c:title>
        <c:numFmt formatCode="0" sourceLinked="1"/>
        <c:majorTickMark val="out"/>
        <c:minorTickMark val="none"/>
        <c:tickLblPos val="nextTo"/>
        <c:crossAx val="451438848"/>
        <c:crosses val="autoZero"/>
        <c:crossBetween val="between"/>
        <c:majorUnit val="10"/>
      </c:valAx>
      <c:valAx>
        <c:axId val="451467136"/>
        <c:scaling>
          <c:orientation val="minMax"/>
          <c:max val="100"/>
          <c:min val="0"/>
        </c:scaling>
        <c:delete val="1"/>
        <c:axPos val="r"/>
        <c:numFmt formatCode="General" sourceLinked="1"/>
        <c:majorTickMark val="out"/>
        <c:minorTickMark val="none"/>
        <c:tickLblPos val="nextTo"/>
        <c:crossAx val="451468672"/>
        <c:crosses val="max"/>
        <c:crossBetween val="midCat"/>
        <c:majorUnit val="10"/>
      </c:valAx>
      <c:valAx>
        <c:axId val="451468672"/>
        <c:scaling>
          <c:orientation val="minMax"/>
          <c:max val="1"/>
          <c:min val="0"/>
        </c:scaling>
        <c:delete val="1"/>
        <c:axPos val="t"/>
        <c:numFmt formatCode="General" sourceLinked="1"/>
        <c:majorTickMark val="out"/>
        <c:minorTickMark val="none"/>
        <c:tickLblPos val="nextTo"/>
        <c:crossAx val="451467136"/>
        <c:crosses val="max"/>
        <c:crossBetween val="midCat"/>
        <c:majorUnit val="0.2"/>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589259839248721E-2"/>
          <c:y val="5.090973742211511E-2"/>
          <c:w val="0.88285057991260407"/>
          <c:h val="0.50319489790094207"/>
        </c:manualLayout>
      </c:layout>
      <c:barChart>
        <c:barDir val="col"/>
        <c:grouping val="clustered"/>
        <c:varyColors val="0"/>
        <c:ser>
          <c:idx val="0"/>
          <c:order val="0"/>
          <c:spPr>
            <a:solidFill>
              <a:srgbClr val="00A99A"/>
            </a:solidFill>
            <a:ln>
              <a:noFill/>
            </a:ln>
          </c:spPr>
          <c:invertIfNegative val="0"/>
          <c:dPt>
            <c:idx val="12"/>
            <c:invertIfNegative val="0"/>
            <c:bubble3D val="0"/>
            <c:extLst>
              <c:ext xmlns:c16="http://schemas.microsoft.com/office/drawing/2014/chart" uri="{C3380CC4-5D6E-409C-BE32-E72D297353CC}">
                <c16:uniqueId val="{00000000-A438-40D5-982F-A0AB073A5E82}"/>
              </c:ext>
            </c:extLst>
          </c:dPt>
          <c:dPt>
            <c:idx val="13"/>
            <c:invertIfNegative val="0"/>
            <c:bubble3D val="0"/>
            <c:extLst>
              <c:ext xmlns:c16="http://schemas.microsoft.com/office/drawing/2014/chart" uri="{C3380CC4-5D6E-409C-BE32-E72D297353CC}">
                <c16:uniqueId val="{00000001-A438-40D5-982F-A0AB073A5E82}"/>
              </c:ext>
            </c:extLst>
          </c:dPt>
          <c:dPt>
            <c:idx val="15"/>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3-A438-40D5-982F-A0AB073A5E82}"/>
              </c:ext>
            </c:extLst>
          </c:dPt>
          <c:dPt>
            <c:idx val="16"/>
            <c:invertIfNegative val="0"/>
            <c:bubble3D val="0"/>
            <c:extLst>
              <c:ext xmlns:c16="http://schemas.microsoft.com/office/drawing/2014/chart" uri="{C3380CC4-5D6E-409C-BE32-E72D297353CC}">
                <c16:uniqueId val="{00000004-A438-40D5-982F-A0AB073A5E82}"/>
              </c:ext>
            </c:extLst>
          </c:dPt>
          <c:dLbls>
            <c:numFmt formatCode="#,##0" sourceLinked="0"/>
            <c:spPr>
              <a:noFill/>
              <a:ln>
                <a:noFill/>
              </a:ln>
              <a:effectLst/>
            </c:spPr>
            <c:txPr>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Prevention coverage'!$A$4:$A$18</c:f>
              <c:strCache>
                <c:ptCount val="15"/>
                <c:pt idx="0">
                  <c:v>Sri Lanka (2018)</c:v>
                </c:pt>
                <c:pt idx="1">
                  <c:v>Bangladesh (2015) </c:v>
                </c:pt>
                <c:pt idx="2">
                  <c:v>Mongolia (2019)</c:v>
                </c:pt>
                <c:pt idx="3">
                  <c:v>Viet Nam (2020)</c:v>
                </c:pt>
                <c:pt idx="4">
                  <c:v>Lao PDR (2020)</c:v>
                </c:pt>
                <c:pt idx="5">
                  <c:v>PNG (2016-17)</c:v>
                </c:pt>
                <c:pt idx="6">
                  <c:v>Malaysia (2017)</c:v>
                </c:pt>
                <c:pt idx="7">
                  <c:v>Myanmar (2019)</c:v>
                </c:pt>
                <c:pt idx="8">
                  <c:v>Indonesia (2020) *</c:v>
                </c:pt>
                <c:pt idx="9">
                  <c:v>Pakistan (2020) *</c:v>
                </c:pt>
                <c:pt idx="10">
                  <c:v>Nepal (2019) *</c:v>
                </c:pt>
                <c:pt idx="11">
                  <c:v>Philippines (2018)</c:v>
                </c:pt>
                <c:pt idx="12">
                  <c:v>Thailand (2019)</c:v>
                </c:pt>
                <c:pt idx="13">
                  <c:v>Cambodia (2020) *</c:v>
                </c:pt>
                <c:pt idx="14">
                  <c:v>India (2019) *</c:v>
                </c:pt>
              </c:strCache>
            </c:strRef>
          </c:cat>
          <c:val>
            <c:numRef>
              <c:f>'FSW Prevention coverage'!$B$4:$B$18</c:f>
              <c:numCache>
                <c:formatCode>0</c:formatCode>
                <c:ptCount val="15"/>
                <c:pt idx="0">
                  <c:v>12.7</c:v>
                </c:pt>
                <c:pt idx="1">
                  <c:v>15.2</c:v>
                </c:pt>
                <c:pt idx="2">
                  <c:v>18.3</c:v>
                </c:pt>
                <c:pt idx="3">
                  <c:v>26.5</c:v>
                </c:pt>
                <c:pt idx="4">
                  <c:v>36.799999999999997</c:v>
                </c:pt>
                <c:pt idx="5">
                  <c:v>39.700000000000003</c:v>
                </c:pt>
                <c:pt idx="6">
                  <c:v>40</c:v>
                </c:pt>
                <c:pt idx="7">
                  <c:v>50.4</c:v>
                </c:pt>
                <c:pt idx="8">
                  <c:v>53.7</c:v>
                </c:pt>
                <c:pt idx="9">
                  <c:v>61.1</c:v>
                </c:pt>
                <c:pt idx="10">
                  <c:v>63</c:v>
                </c:pt>
                <c:pt idx="11">
                  <c:v>71.8</c:v>
                </c:pt>
                <c:pt idx="12">
                  <c:v>82.09</c:v>
                </c:pt>
                <c:pt idx="13">
                  <c:v>86.5</c:v>
                </c:pt>
                <c:pt idx="14">
                  <c:v>87.9</c:v>
                </c:pt>
              </c:numCache>
            </c:numRef>
          </c:val>
          <c:extLst>
            <c:ext xmlns:c16="http://schemas.microsoft.com/office/drawing/2014/chart" uri="{C3380CC4-5D6E-409C-BE32-E72D297353CC}">
              <c16:uniqueId val="{00000005-A438-40D5-982F-A0AB073A5E82}"/>
            </c:ext>
          </c:extLst>
        </c:ser>
        <c:dLbls>
          <c:showLegendKey val="0"/>
          <c:showVal val="0"/>
          <c:showCatName val="0"/>
          <c:showSerName val="0"/>
          <c:showPercent val="0"/>
          <c:showBubbleSize val="0"/>
        </c:dLbls>
        <c:gapWidth val="30"/>
        <c:axId val="52398336"/>
        <c:axId val="52478720"/>
      </c:barChart>
      <c:scatterChart>
        <c:scatterStyle val="lineMarker"/>
        <c:varyColors val="0"/>
        <c:ser>
          <c:idx val="1"/>
          <c:order val="1"/>
          <c:tx>
            <c:strRef>
              <c:f>'FSW Prevention coverage'!$B$29</c:f>
              <c:strCache>
                <c:ptCount val="1"/>
                <c:pt idx="0">
                  <c:v>targ</c:v>
                </c:pt>
              </c:strCache>
            </c:strRef>
          </c:tx>
          <c:spPr>
            <a:ln w="15875">
              <a:solidFill>
                <a:srgbClr val="E31837"/>
              </a:solidFill>
              <a:prstDash val="dash"/>
            </a:ln>
          </c:spPr>
          <c:marker>
            <c:symbol val="none"/>
          </c:marker>
          <c:xVal>
            <c:numRef>
              <c:f>'FSW Prevention coverage'!$A$30:$A$31</c:f>
              <c:numCache>
                <c:formatCode>General</c:formatCode>
                <c:ptCount val="2"/>
                <c:pt idx="0">
                  <c:v>0</c:v>
                </c:pt>
                <c:pt idx="1">
                  <c:v>1</c:v>
                </c:pt>
              </c:numCache>
            </c:numRef>
          </c:xVal>
          <c:yVal>
            <c:numRef>
              <c:f>'FSW Prevention coverage'!$B$30:$B$31</c:f>
              <c:numCache>
                <c:formatCode>General</c:formatCode>
                <c:ptCount val="2"/>
                <c:pt idx="0">
                  <c:v>90</c:v>
                </c:pt>
                <c:pt idx="1">
                  <c:v>90</c:v>
                </c:pt>
              </c:numCache>
            </c:numRef>
          </c:yVal>
          <c:smooth val="0"/>
          <c:extLst>
            <c:ext xmlns:c16="http://schemas.microsoft.com/office/drawing/2014/chart" uri="{C3380CC4-5D6E-409C-BE32-E72D297353CC}">
              <c16:uniqueId val="{00000006-A438-40D5-982F-A0AB073A5E82}"/>
            </c:ext>
          </c:extLst>
        </c:ser>
        <c:dLbls>
          <c:showLegendKey val="0"/>
          <c:showVal val="0"/>
          <c:showCatName val="0"/>
          <c:showSerName val="0"/>
          <c:showPercent val="0"/>
          <c:showBubbleSize val="0"/>
        </c:dLbls>
        <c:axId val="52491392"/>
        <c:axId val="52481408"/>
      </c:scatterChart>
      <c:catAx>
        <c:axId val="52398336"/>
        <c:scaling>
          <c:orientation val="minMax"/>
        </c:scaling>
        <c:delete val="0"/>
        <c:axPos val="b"/>
        <c:numFmt formatCode="General" sourceLinked="0"/>
        <c:majorTickMark val="out"/>
        <c:minorTickMark val="none"/>
        <c:tickLblPos val="nextTo"/>
        <c:crossAx val="52478720"/>
        <c:crosses val="autoZero"/>
        <c:auto val="1"/>
        <c:lblAlgn val="ctr"/>
        <c:lblOffset val="100"/>
        <c:noMultiLvlLbl val="0"/>
      </c:catAx>
      <c:valAx>
        <c:axId val="52478720"/>
        <c:scaling>
          <c:orientation val="minMax"/>
          <c:max val="100"/>
        </c:scaling>
        <c:delete val="0"/>
        <c:axPos val="l"/>
        <c:title>
          <c:tx>
            <c:rich>
              <a:bodyPr rot="-5400000" vert="horz"/>
              <a:lstStyle/>
              <a:p>
                <a:pPr>
                  <a:defRPr/>
                </a:pPr>
                <a:r>
                  <a:rPr lang="en-US" dirty="0"/>
                  <a:t>Prevention coverage (%)</a:t>
                </a:r>
              </a:p>
            </c:rich>
          </c:tx>
          <c:layout>
            <c:manualLayout>
              <c:xMode val="edge"/>
              <c:yMode val="edge"/>
              <c:x val="2.2830345720166973E-2"/>
              <c:y val="4.2376538726017189E-2"/>
            </c:manualLayout>
          </c:layout>
          <c:overlay val="0"/>
        </c:title>
        <c:numFmt formatCode="0" sourceLinked="1"/>
        <c:majorTickMark val="out"/>
        <c:minorTickMark val="none"/>
        <c:tickLblPos val="nextTo"/>
        <c:crossAx val="52398336"/>
        <c:crosses val="autoZero"/>
        <c:crossBetween val="between"/>
        <c:majorUnit val="20"/>
      </c:valAx>
      <c:valAx>
        <c:axId val="52481408"/>
        <c:scaling>
          <c:orientation val="minMax"/>
          <c:max val="100"/>
          <c:min val="0"/>
        </c:scaling>
        <c:delete val="1"/>
        <c:axPos val="r"/>
        <c:numFmt formatCode="General" sourceLinked="1"/>
        <c:majorTickMark val="out"/>
        <c:minorTickMark val="none"/>
        <c:tickLblPos val="nextTo"/>
        <c:crossAx val="52491392"/>
        <c:crosses val="max"/>
        <c:crossBetween val="midCat"/>
        <c:majorUnit val="10"/>
      </c:valAx>
      <c:valAx>
        <c:axId val="52491392"/>
        <c:scaling>
          <c:orientation val="minMax"/>
          <c:max val="1"/>
          <c:min val="0"/>
        </c:scaling>
        <c:delete val="1"/>
        <c:axPos val="t"/>
        <c:numFmt formatCode="General" sourceLinked="1"/>
        <c:majorTickMark val="out"/>
        <c:minorTickMark val="none"/>
        <c:tickLblPos val="nextTo"/>
        <c:crossAx val="52481408"/>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76928842889641E-2"/>
          <c:y val="4.4584572184417852E-2"/>
          <c:w val="0.90971701617548895"/>
          <c:h val="0.52079952449553568"/>
        </c:manualLayout>
      </c:layout>
      <c:barChart>
        <c:barDir val="col"/>
        <c:grouping val="clustered"/>
        <c:varyColors val="0"/>
        <c:ser>
          <c:idx val="0"/>
          <c:order val="0"/>
          <c:spPr>
            <a:solidFill>
              <a:srgbClr val="00A99A"/>
            </a:solidFill>
            <a:ln>
              <a:noFill/>
            </a:ln>
          </c:spPr>
          <c:invertIfNegative val="0"/>
          <c:dLbls>
            <c:dLbl>
              <c:idx val="2"/>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A3B-442A-91E6-B0ED9D0B4F2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 (2)'!$B$3:$B$21</c:f>
              <c:strCache>
                <c:ptCount val="19"/>
                <c:pt idx="0">
                  <c:v>Fiji (2012)</c:v>
                </c:pt>
                <c:pt idx="1">
                  <c:v>Mongolia (2020)</c:v>
                </c:pt>
                <c:pt idx="2">
                  <c:v>Philippines (2018)</c:v>
                </c:pt>
                <c:pt idx="3">
                  <c:v>China (2020)</c:v>
                </c:pt>
                <c:pt idx="4">
                  <c:v>Bangladesh (2016)</c:v>
                </c:pt>
                <c:pt idx="5">
                  <c:v>Sri Lanka (2018)</c:v>
                </c:pt>
                <c:pt idx="6">
                  <c:v>Afghanistan (2012)</c:v>
                </c:pt>
                <c:pt idx="7">
                  <c:v>Lao PDR (2020)</c:v>
                </c:pt>
                <c:pt idx="8">
                  <c:v>Timor-Leste (2018-19)</c:v>
                </c:pt>
                <c:pt idx="9">
                  <c:v>India (2016-17)</c:v>
                </c:pt>
                <c:pt idx="10">
                  <c:v>Indonesia (2018-19)</c:v>
                </c:pt>
                <c:pt idx="11">
                  <c:v>Pakistan (2016-17)</c:v>
                </c:pt>
                <c:pt idx="12">
                  <c:v>Nepal (2017, Kathmandu)</c:v>
                </c:pt>
                <c:pt idx="13">
                  <c:v>Thailand (2019)</c:v>
                </c:pt>
                <c:pt idx="14">
                  <c:v>Viet Nam (2020)</c:v>
                </c:pt>
                <c:pt idx="15">
                  <c:v>Cambodia (2019)</c:v>
                </c:pt>
                <c:pt idx="16">
                  <c:v>Malaysia (2017)</c:v>
                </c:pt>
                <c:pt idx="17">
                  <c:v>Myanmar (2019)</c:v>
                </c:pt>
                <c:pt idx="18">
                  <c:v>PNG (2016-17) **</c:v>
                </c:pt>
              </c:strCache>
            </c:strRef>
          </c:cat>
          <c:val>
            <c:numRef>
              <c:f>'HIV prevalence (2)'!$C$3:$C$21</c:f>
              <c:numCache>
                <c:formatCode>General</c:formatCode>
                <c:ptCount val="19"/>
                <c:pt idx="0">
                  <c:v>0</c:v>
                </c:pt>
                <c:pt idx="1">
                  <c:v>0</c:v>
                </c:pt>
                <c:pt idx="2" formatCode="0.0">
                  <c:v>0.1</c:v>
                </c:pt>
                <c:pt idx="3" formatCode="0.0">
                  <c:v>0.2</c:v>
                </c:pt>
                <c:pt idx="4" formatCode="0.0">
                  <c:v>0.2</c:v>
                </c:pt>
                <c:pt idx="5" formatCode="0.0">
                  <c:v>0.2</c:v>
                </c:pt>
                <c:pt idx="6" formatCode="0.0">
                  <c:v>0.28999999999999998</c:v>
                </c:pt>
                <c:pt idx="7" formatCode="0.0">
                  <c:v>0.8</c:v>
                </c:pt>
                <c:pt idx="8" formatCode="0.0">
                  <c:v>1.2</c:v>
                </c:pt>
                <c:pt idx="9" formatCode="0.0">
                  <c:v>1.6</c:v>
                </c:pt>
                <c:pt idx="10" formatCode="0.0">
                  <c:v>2.1</c:v>
                </c:pt>
                <c:pt idx="11" formatCode="0.0">
                  <c:v>2.2000000000000002</c:v>
                </c:pt>
                <c:pt idx="12" formatCode="0.0">
                  <c:v>2.2000000000000002</c:v>
                </c:pt>
                <c:pt idx="13" formatCode="0.0">
                  <c:v>2.8</c:v>
                </c:pt>
                <c:pt idx="14" formatCode="0.0">
                  <c:v>3.1</c:v>
                </c:pt>
                <c:pt idx="15" formatCode="0.0">
                  <c:v>3.2</c:v>
                </c:pt>
                <c:pt idx="16" formatCode="0.0">
                  <c:v>6.3</c:v>
                </c:pt>
                <c:pt idx="17">
                  <c:v>8.3000000000000007</c:v>
                </c:pt>
                <c:pt idx="18">
                  <c:v>15.5</c:v>
                </c:pt>
              </c:numCache>
            </c:numRef>
          </c:val>
          <c:extLst>
            <c:ext xmlns:c16="http://schemas.microsoft.com/office/drawing/2014/chart" uri="{C3380CC4-5D6E-409C-BE32-E72D297353CC}">
              <c16:uniqueId val="{00000001-AA3B-442A-91E6-B0ED9D0B4F29}"/>
            </c:ext>
          </c:extLst>
        </c:ser>
        <c:dLbls>
          <c:dLblPos val="outEnd"/>
          <c:showLegendKey val="0"/>
          <c:showVal val="1"/>
          <c:showCatName val="0"/>
          <c:showSerName val="0"/>
          <c:showPercent val="0"/>
          <c:showBubbleSize val="0"/>
        </c:dLbls>
        <c:gapWidth val="60"/>
        <c:axId val="175988736"/>
        <c:axId val="175990272"/>
      </c:barChart>
      <c:scatterChart>
        <c:scatterStyle val="lineMarker"/>
        <c:varyColors val="0"/>
        <c:ser>
          <c:idx val="1"/>
          <c:order val="1"/>
          <c:tx>
            <c:strRef>
              <c:f>'HIV prevalence (2)'!$C$24</c:f>
              <c:strCache>
                <c:ptCount val="1"/>
                <c:pt idx="0">
                  <c:v>t</c:v>
                </c:pt>
              </c:strCache>
            </c:strRef>
          </c:tx>
          <c:spPr>
            <a:ln w="15875">
              <a:solidFill>
                <a:srgbClr val="E31837"/>
              </a:solidFill>
              <a:prstDash val="dash"/>
            </a:ln>
          </c:spPr>
          <c:marker>
            <c:symbol val="none"/>
          </c:marker>
          <c:xVal>
            <c:numRef>
              <c:f>'HIV prevalence (2)'!$B$25:$B$26</c:f>
              <c:numCache>
                <c:formatCode>General</c:formatCode>
                <c:ptCount val="2"/>
                <c:pt idx="0">
                  <c:v>0</c:v>
                </c:pt>
                <c:pt idx="1">
                  <c:v>1</c:v>
                </c:pt>
              </c:numCache>
            </c:numRef>
          </c:xVal>
          <c:yVal>
            <c:numRef>
              <c:f>'HIV prevalence (2)'!$C$25:$C$26</c:f>
              <c:numCache>
                <c:formatCode>General</c:formatCode>
                <c:ptCount val="2"/>
                <c:pt idx="0">
                  <c:v>5</c:v>
                </c:pt>
                <c:pt idx="1">
                  <c:v>5</c:v>
                </c:pt>
              </c:numCache>
            </c:numRef>
          </c:yVal>
          <c:smooth val="0"/>
          <c:extLst>
            <c:ext xmlns:c16="http://schemas.microsoft.com/office/drawing/2014/chart" uri="{C3380CC4-5D6E-409C-BE32-E72D297353CC}">
              <c16:uniqueId val="{00000002-AA3B-442A-91E6-B0ED9D0B4F29}"/>
            </c:ext>
          </c:extLst>
        </c:ser>
        <c:dLbls>
          <c:showLegendKey val="0"/>
          <c:showVal val="0"/>
          <c:showCatName val="0"/>
          <c:showSerName val="0"/>
          <c:showPercent val="0"/>
          <c:showBubbleSize val="0"/>
        </c:dLbls>
        <c:axId val="176010368"/>
        <c:axId val="175992192"/>
      </c:scatterChart>
      <c:catAx>
        <c:axId val="175988736"/>
        <c:scaling>
          <c:orientation val="minMax"/>
        </c:scaling>
        <c:delete val="0"/>
        <c:axPos val="b"/>
        <c:numFmt formatCode="General" sourceLinked="0"/>
        <c:majorTickMark val="out"/>
        <c:minorTickMark val="none"/>
        <c:tickLblPos val="nextTo"/>
        <c:crossAx val="175990272"/>
        <c:crosses val="autoZero"/>
        <c:auto val="1"/>
        <c:lblAlgn val="ctr"/>
        <c:lblOffset val="100"/>
        <c:noMultiLvlLbl val="0"/>
      </c:catAx>
      <c:valAx>
        <c:axId val="175990272"/>
        <c:scaling>
          <c:orientation val="minMax"/>
        </c:scaling>
        <c:delete val="0"/>
        <c:axPos val="l"/>
        <c:title>
          <c:tx>
            <c:rich>
              <a:bodyPr rot="-5400000" vert="horz"/>
              <a:lstStyle/>
              <a:p>
                <a:pPr>
                  <a:defRPr/>
                </a:pPr>
                <a:r>
                  <a:rPr lang="en-GB"/>
                  <a:t>HIV prevalence (%)</a:t>
                </a:r>
              </a:p>
            </c:rich>
          </c:tx>
          <c:layout>
            <c:manualLayout>
              <c:xMode val="edge"/>
              <c:yMode val="edge"/>
              <c:x val="2.7828614147375425E-4"/>
              <c:y val="3.7609643344857738E-2"/>
            </c:manualLayout>
          </c:layout>
          <c:overlay val="0"/>
        </c:title>
        <c:numFmt formatCode="General" sourceLinked="1"/>
        <c:majorTickMark val="out"/>
        <c:minorTickMark val="none"/>
        <c:tickLblPos val="nextTo"/>
        <c:crossAx val="175988736"/>
        <c:crosses val="autoZero"/>
        <c:crossBetween val="between"/>
        <c:majorUnit val="5"/>
      </c:valAx>
      <c:valAx>
        <c:axId val="175992192"/>
        <c:scaling>
          <c:orientation val="minMax"/>
          <c:max val="20"/>
          <c:min val="0"/>
        </c:scaling>
        <c:delete val="1"/>
        <c:axPos val="r"/>
        <c:numFmt formatCode="General" sourceLinked="1"/>
        <c:majorTickMark val="out"/>
        <c:minorTickMark val="none"/>
        <c:tickLblPos val="nextTo"/>
        <c:crossAx val="176010368"/>
        <c:crosses val="max"/>
        <c:crossBetween val="midCat"/>
        <c:majorUnit val="5"/>
      </c:valAx>
      <c:valAx>
        <c:axId val="176010368"/>
        <c:scaling>
          <c:orientation val="minMax"/>
          <c:max val="1"/>
          <c:min val="0"/>
        </c:scaling>
        <c:delete val="1"/>
        <c:axPos val="t"/>
        <c:numFmt formatCode="General" sourceLinked="1"/>
        <c:majorTickMark val="out"/>
        <c:minorTickMark val="none"/>
        <c:tickLblPos val="nextTo"/>
        <c:crossAx val="175992192"/>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430748425231533E-2"/>
          <c:y val="2.6079628611890168E-2"/>
          <c:w val="0.90129958532145737"/>
          <c:h val="0.3891981246958478"/>
        </c:manualLayout>
      </c:layout>
      <c:barChart>
        <c:barDir val="col"/>
        <c:grouping val="clustered"/>
        <c:varyColors val="0"/>
        <c:ser>
          <c:idx val="5"/>
          <c:order val="0"/>
          <c:tx>
            <c:strRef>
              <c:f>'HIV prev Pre_geo locations'!$H$2</c:f>
              <c:strCache>
                <c:ptCount val="1"/>
                <c:pt idx="0">
                  <c:v>Philippines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locations'!$H$3:$H$18</c:f>
              <c:numCache>
                <c:formatCode>General</c:formatCode>
                <c:ptCount val="16"/>
                <c:pt idx="0" formatCode="0.0">
                  <c:v>0.5</c:v>
                </c:pt>
              </c:numCache>
            </c:numRef>
          </c:val>
          <c:extLst>
            <c:ext xmlns:c16="http://schemas.microsoft.com/office/drawing/2014/chart" uri="{C3380CC4-5D6E-409C-BE32-E72D297353CC}">
              <c16:uniqueId val="{00000000-093A-4173-B04D-B629B91C3258}"/>
            </c:ext>
          </c:extLst>
        </c:ser>
        <c:ser>
          <c:idx val="2"/>
          <c:order val="1"/>
          <c:tx>
            <c:strRef>
              <c:f>'HIV prev Pre_geo locations'!#REF!</c:f>
              <c:strCache>
                <c:ptCount val="1"/>
                <c:pt idx="0">
                  <c:v>#REF!</c:v>
                </c:pt>
              </c:strCache>
            </c:strRef>
          </c:tx>
          <c:spPr>
            <a:solidFill>
              <a:srgbClr val="F78E1E"/>
            </a:solidFill>
            <a:ln>
              <a:noFill/>
            </a:ln>
          </c:spPr>
          <c:invertIfNegative val="0"/>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locations'!#REF!</c:f>
              <c:numCache>
                <c:formatCode>General</c:formatCode>
                <c:ptCount val="1"/>
                <c:pt idx="0">
                  <c:v>1</c:v>
                </c:pt>
              </c:numCache>
            </c:numRef>
          </c:val>
          <c:extLst>
            <c:ext xmlns:c16="http://schemas.microsoft.com/office/drawing/2014/chart" uri="{C3380CC4-5D6E-409C-BE32-E72D297353CC}">
              <c16:uniqueId val="{00000001-093A-4173-B04D-B629B91C3258}"/>
            </c:ext>
          </c:extLst>
        </c:ser>
        <c:ser>
          <c:idx val="13"/>
          <c:order val="2"/>
          <c:tx>
            <c:strRef>
              <c:f>'HIV prev Pre_geo locations'!$A$9</c:f>
              <c:strCache>
                <c:ptCount val="1"/>
                <c:pt idx="0">
                  <c:v>Indonesia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locations'!$E$3:$E$18</c:f>
              <c:numCache>
                <c:formatCode>General</c:formatCode>
                <c:ptCount val="16"/>
                <c:pt idx="8">
                  <c:v>8.8000000000000007</c:v>
                </c:pt>
              </c:numCache>
            </c:numRef>
          </c:val>
          <c:extLst>
            <c:ext xmlns:c16="http://schemas.microsoft.com/office/drawing/2014/chart" uri="{C3380CC4-5D6E-409C-BE32-E72D297353CC}">
              <c16:uniqueId val="{00000002-093A-4173-B04D-B629B91C3258}"/>
            </c:ext>
          </c:extLst>
        </c:ser>
        <c:ser>
          <c:idx val="9"/>
          <c:order val="3"/>
          <c:tx>
            <c:strRef>
              <c:f>'HIV prev Pre_geo locations'!$K$2</c:f>
              <c:strCache>
                <c:ptCount val="1"/>
                <c:pt idx="0">
                  <c:v>Thailand (Indirect FSW)</c:v>
                </c:pt>
              </c:strCache>
            </c:strRef>
          </c:tx>
          <c:spPr>
            <a:solidFill>
              <a:schemeClr val="bg2">
                <a:lumMod val="50000"/>
              </a:schemeClr>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locations'!$K$3:$K$18</c:f>
              <c:numCache>
                <c:formatCode>General</c:formatCode>
                <c:ptCount val="16"/>
                <c:pt idx="7" formatCode="0.0">
                  <c:v>6.98</c:v>
                </c:pt>
              </c:numCache>
            </c:numRef>
          </c:val>
          <c:extLst>
            <c:ext xmlns:c16="http://schemas.microsoft.com/office/drawing/2014/chart" uri="{C3380CC4-5D6E-409C-BE32-E72D297353CC}">
              <c16:uniqueId val="{00000003-093A-4173-B04D-B629B91C3258}"/>
            </c:ext>
          </c:extLst>
        </c:ser>
        <c:ser>
          <c:idx val="10"/>
          <c:order val="4"/>
          <c:tx>
            <c:strRef>
              <c:f>'HIV prev Pre_geo locations'!$L$2</c:f>
              <c:strCache>
                <c:ptCount val="1"/>
                <c:pt idx="0">
                  <c:v>Viet Nam </c:v>
                </c:pt>
              </c:strCache>
            </c:strRef>
          </c:tx>
          <c:spPr>
            <a:solidFill>
              <a:srgbClr val="0070C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locations'!$L$3:$L$18</c:f>
              <c:numCache>
                <c:formatCode>General</c:formatCode>
                <c:ptCount val="16"/>
                <c:pt idx="1">
                  <c:v>4.5</c:v>
                </c:pt>
                <c:pt idx="2">
                  <c:v>4.7</c:v>
                </c:pt>
                <c:pt idx="11">
                  <c:v>16.5</c:v>
                </c:pt>
              </c:numCache>
            </c:numRef>
          </c:val>
          <c:extLst>
            <c:ext xmlns:c16="http://schemas.microsoft.com/office/drawing/2014/chart" uri="{C3380CC4-5D6E-409C-BE32-E72D297353CC}">
              <c16:uniqueId val="{00000004-093A-4173-B04D-B629B91C3258}"/>
            </c:ext>
          </c:extLst>
        </c:ser>
        <c:ser>
          <c:idx val="0"/>
          <c:order val="5"/>
          <c:tx>
            <c:strRef>
              <c:f>'HIV prev Pre_geo locations'!$C$2</c:f>
              <c:strCache>
                <c:ptCount val="1"/>
                <c:pt idx="0">
                  <c:v>India</c:v>
                </c:pt>
              </c:strCache>
            </c:strRef>
          </c:tx>
          <c:spPr>
            <a:solidFill>
              <a:srgbClr val="9900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locations'!$C$3:$C$18</c:f>
              <c:numCache>
                <c:formatCode>General</c:formatCode>
                <c:ptCount val="16"/>
                <c:pt idx="15">
                  <c:v>24.7</c:v>
                </c:pt>
              </c:numCache>
            </c:numRef>
          </c:val>
          <c:extLst>
            <c:ext xmlns:c16="http://schemas.microsoft.com/office/drawing/2014/chart" uri="{C3380CC4-5D6E-409C-BE32-E72D297353CC}">
              <c16:uniqueId val="{00000005-093A-4173-B04D-B629B91C3258}"/>
            </c:ext>
          </c:extLst>
        </c:ser>
        <c:ser>
          <c:idx val="3"/>
          <c:order val="6"/>
          <c:tx>
            <c:strRef>
              <c:f>'HIV prev Pre_geo locations'!$F$2</c:f>
              <c:strCache>
                <c:ptCount val="1"/>
                <c:pt idx="0">
                  <c:v>Myanmar</c:v>
                </c:pt>
              </c:strCache>
            </c:strRef>
          </c:tx>
          <c:spPr>
            <a:solidFill>
              <a:srgbClr val="00A99A"/>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locations'!$F$3:$F$18</c:f>
              <c:numCache>
                <c:formatCode>General</c:formatCode>
                <c:ptCount val="16"/>
                <c:pt idx="9">
                  <c:v>11.12</c:v>
                </c:pt>
                <c:pt idx="13">
                  <c:v>17.79</c:v>
                </c:pt>
              </c:numCache>
            </c:numRef>
          </c:val>
          <c:extLst>
            <c:ext xmlns:c16="http://schemas.microsoft.com/office/drawing/2014/chart" uri="{C3380CC4-5D6E-409C-BE32-E72D297353CC}">
              <c16:uniqueId val="{00000006-093A-4173-B04D-B629B91C3258}"/>
            </c:ext>
          </c:extLst>
        </c:ser>
        <c:ser>
          <c:idx val="8"/>
          <c:order val="7"/>
          <c:tx>
            <c:strRef>
              <c:f>'HIV prev Pre_geo locations'!$J$2</c:f>
              <c:strCache>
                <c:ptCount val="1"/>
                <c:pt idx="0">
                  <c:v>Thailand</c:v>
                </c:pt>
              </c:strCache>
            </c:strRef>
          </c:tx>
          <c:spPr>
            <a:solidFill>
              <a:srgbClr val="EC008C">
                <a:alpha val="50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locations'!$J$3:$J$18</c:f>
              <c:numCache>
                <c:formatCode>General</c:formatCode>
                <c:ptCount val="16"/>
                <c:pt idx="3" formatCode="0.0">
                  <c:v>4.8</c:v>
                </c:pt>
              </c:numCache>
            </c:numRef>
          </c:val>
          <c:extLst>
            <c:ext xmlns:c16="http://schemas.microsoft.com/office/drawing/2014/chart" uri="{C3380CC4-5D6E-409C-BE32-E72D297353CC}">
              <c16:uniqueId val="{00000007-093A-4173-B04D-B629B91C3258}"/>
            </c:ext>
          </c:extLst>
        </c:ser>
        <c:ser>
          <c:idx val="1"/>
          <c:order val="8"/>
          <c:tx>
            <c:strRef>
              <c:f>'HIV prev Pre_geo locations'!$D$2</c:f>
              <c:strCache>
                <c:ptCount val="1"/>
                <c:pt idx="0">
                  <c:v>Indonesia</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locations'!$D$3:$D$18</c:f>
              <c:numCache>
                <c:formatCode>General</c:formatCode>
                <c:ptCount val="16"/>
                <c:pt idx="4">
                  <c:v>4.8</c:v>
                </c:pt>
                <c:pt idx="5">
                  <c:v>5.0999999999999996</c:v>
                </c:pt>
                <c:pt idx="6">
                  <c:v>6.1</c:v>
                </c:pt>
              </c:numCache>
            </c:numRef>
          </c:val>
          <c:extLst>
            <c:ext xmlns:c16="http://schemas.microsoft.com/office/drawing/2014/chart" uri="{C3380CC4-5D6E-409C-BE32-E72D297353CC}">
              <c16:uniqueId val="{00000008-093A-4173-B04D-B629B91C3258}"/>
            </c:ext>
          </c:extLst>
        </c:ser>
        <c:ser>
          <c:idx val="6"/>
          <c:order val="9"/>
          <c:tx>
            <c:strRef>
              <c:f>'HIV prev Pre_geo locations'!$I$2</c:f>
              <c:strCache>
                <c:ptCount val="1"/>
                <c:pt idx="0">
                  <c:v>PNG</c:v>
                </c:pt>
              </c:strCache>
            </c:strRef>
          </c:tx>
          <c:spPr>
            <a:solidFill>
              <a:srgbClr val="7030A0">
                <a:alpha val="70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locations'!$I$3:$I$18</c:f>
              <c:numCache>
                <c:formatCode>General</c:formatCode>
                <c:ptCount val="16"/>
                <c:pt idx="10">
                  <c:v>14.9</c:v>
                </c:pt>
                <c:pt idx="14">
                  <c:v>19.600000000000001</c:v>
                </c:pt>
              </c:numCache>
            </c:numRef>
          </c:val>
          <c:extLst>
            <c:ext xmlns:c16="http://schemas.microsoft.com/office/drawing/2014/chart" uri="{C3380CC4-5D6E-409C-BE32-E72D297353CC}">
              <c16:uniqueId val="{00000009-093A-4173-B04D-B629B91C3258}"/>
            </c:ext>
          </c:extLst>
        </c:ser>
        <c:ser>
          <c:idx val="4"/>
          <c:order val="10"/>
          <c:tx>
            <c:strRef>
              <c:f>'HIV prev Pre_geo locations'!$G$2</c:f>
              <c:strCache>
                <c:ptCount val="1"/>
                <c:pt idx="0">
                  <c:v>Malaysia</c:v>
                </c:pt>
              </c:strCache>
            </c:strRef>
          </c:tx>
          <c:spPr>
            <a:ln>
              <a:noFill/>
            </a:ln>
          </c:spPr>
          <c:invertIfNegative val="0"/>
          <c:dPt>
            <c:idx val="10"/>
            <c:invertIfNegative val="0"/>
            <c:bubble3D val="0"/>
            <c:spPr>
              <a:solidFill>
                <a:srgbClr val="00AEEF">
                  <a:alpha val="50000"/>
                </a:srgbClr>
              </a:solidFill>
              <a:ln>
                <a:noFill/>
              </a:ln>
            </c:spPr>
            <c:extLst>
              <c:ext xmlns:c16="http://schemas.microsoft.com/office/drawing/2014/chart" uri="{C3380CC4-5D6E-409C-BE32-E72D297353CC}">
                <c16:uniqueId val="{0000000B-093A-4173-B04D-B629B91C325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Pre_geo locations'!$B$3:$B$18</c:f>
              <c:strCache>
                <c:ptCount val="16"/>
                <c:pt idx="0">
                  <c:v>Cebu (2018)</c:v>
                </c:pt>
                <c:pt idx="1">
                  <c:v>Kien Giang (2020)</c:v>
                </c:pt>
                <c:pt idx="2">
                  <c:v>Can Tho (2020)</c:v>
                </c:pt>
                <c:pt idx="3">
                  <c:v>Nakhon Ratchasima (2017)</c:v>
                </c:pt>
                <c:pt idx="4">
                  <c:v>Depok City (2018-19)</c:v>
                </c:pt>
                <c:pt idx="5">
                  <c:v>Gianyar (2018-19)</c:v>
                </c:pt>
                <c:pt idx="6">
                  <c:v>Jayapura City (2018-19)</c:v>
                </c:pt>
                <c:pt idx="7">
                  <c:v>Suphanburi (2015)</c:v>
                </c:pt>
                <c:pt idx="8">
                  <c:v>Sukkur (2016)</c:v>
                </c:pt>
                <c:pt idx="9">
                  <c:v>Magway (2019)</c:v>
                </c:pt>
                <c:pt idx="10">
                  <c:v>Port Moresby (2016-17)</c:v>
                </c:pt>
                <c:pt idx="11">
                  <c:v>Hanoi (2020)</c:v>
                </c:pt>
                <c:pt idx="12">
                  <c:v>Kualar Lumpur (2017)</c:v>
                </c:pt>
                <c:pt idx="13">
                  <c:v>Yangon (2019)</c:v>
                </c:pt>
                <c:pt idx="14">
                  <c:v>Mt. Hagen (2016-17)</c:v>
                </c:pt>
                <c:pt idx="15">
                  <c:v>Mizoram (2016-17)</c:v>
                </c:pt>
              </c:strCache>
            </c:strRef>
          </c:cat>
          <c:val>
            <c:numRef>
              <c:f>'HIV prev Pre_geo locations'!$G$3:$G$18</c:f>
              <c:numCache>
                <c:formatCode>General</c:formatCode>
                <c:ptCount val="16"/>
                <c:pt idx="12">
                  <c:v>16.899999999999999</c:v>
                </c:pt>
              </c:numCache>
            </c:numRef>
          </c:val>
          <c:extLst>
            <c:ext xmlns:c16="http://schemas.microsoft.com/office/drawing/2014/chart" uri="{C3380CC4-5D6E-409C-BE32-E72D297353CC}">
              <c16:uniqueId val="{0000000C-093A-4173-B04D-B629B91C3258}"/>
            </c:ext>
          </c:extLst>
        </c:ser>
        <c:dLbls>
          <c:showLegendKey val="0"/>
          <c:showVal val="0"/>
          <c:showCatName val="0"/>
          <c:showSerName val="0"/>
          <c:showPercent val="0"/>
          <c:showBubbleSize val="0"/>
        </c:dLbls>
        <c:gapWidth val="150"/>
        <c:overlap val="100"/>
        <c:axId val="172739968"/>
        <c:axId val="172745856"/>
      </c:barChart>
      <c:scatterChart>
        <c:scatterStyle val="lineMarker"/>
        <c:varyColors val="0"/>
        <c:ser>
          <c:idx val="11"/>
          <c:order val="11"/>
          <c:tx>
            <c:strRef>
              <c:f>'HIV prev Pre_geo locations'!$B$21</c:f>
              <c:strCache>
                <c:ptCount val="1"/>
                <c:pt idx="0">
                  <c:v>t</c:v>
                </c:pt>
              </c:strCache>
            </c:strRef>
          </c:tx>
          <c:spPr>
            <a:ln w="15875">
              <a:solidFill>
                <a:srgbClr val="E31837"/>
              </a:solidFill>
              <a:prstDash val="dash"/>
            </a:ln>
          </c:spPr>
          <c:marker>
            <c:symbol val="none"/>
          </c:marker>
          <c:xVal>
            <c:numRef>
              <c:f>'HIV prev Pre_geo locations'!$A$22:$A$23</c:f>
              <c:numCache>
                <c:formatCode>General</c:formatCode>
                <c:ptCount val="2"/>
                <c:pt idx="0">
                  <c:v>0</c:v>
                </c:pt>
                <c:pt idx="1">
                  <c:v>1</c:v>
                </c:pt>
              </c:numCache>
            </c:numRef>
          </c:xVal>
          <c:yVal>
            <c:numRef>
              <c:f>'HIV prev Pre_geo locations'!$B$22:$B$23</c:f>
              <c:numCache>
                <c:formatCode>General</c:formatCode>
                <c:ptCount val="2"/>
                <c:pt idx="0">
                  <c:v>5</c:v>
                </c:pt>
                <c:pt idx="1">
                  <c:v>5</c:v>
                </c:pt>
              </c:numCache>
            </c:numRef>
          </c:yVal>
          <c:smooth val="0"/>
          <c:extLst>
            <c:ext xmlns:c16="http://schemas.microsoft.com/office/drawing/2014/chart" uri="{C3380CC4-5D6E-409C-BE32-E72D297353CC}">
              <c16:uniqueId val="{0000000D-093A-4173-B04D-B629B91C3258}"/>
            </c:ext>
          </c:extLst>
        </c:ser>
        <c:dLbls>
          <c:showLegendKey val="0"/>
          <c:showVal val="0"/>
          <c:showCatName val="0"/>
          <c:showSerName val="0"/>
          <c:showPercent val="0"/>
          <c:showBubbleSize val="0"/>
        </c:dLbls>
        <c:axId val="172757760"/>
        <c:axId val="172747776"/>
      </c:scatterChart>
      <c:catAx>
        <c:axId val="172739968"/>
        <c:scaling>
          <c:orientation val="minMax"/>
        </c:scaling>
        <c:delete val="0"/>
        <c:axPos val="b"/>
        <c:numFmt formatCode="General" sourceLinked="0"/>
        <c:majorTickMark val="out"/>
        <c:minorTickMark val="none"/>
        <c:tickLblPos val="nextTo"/>
        <c:crossAx val="172745856"/>
        <c:crosses val="autoZero"/>
        <c:auto val="1"/>
        <c:lblAlgn val="ctr"/>
        <c:lblOffset val="100"/>
        <c:noMultiLvlLbl val="0"/>
      </c:catAx>
      <c:valAx>
        <c:axId val="172745856"/>
        <c:scaling>
          <c:orientation val="minMax"/>
          <c:max val="30"/>
          <c:min val="0"/>
        </c:scaling>
        <c:delete val="0"/>
        <c:axPos val="l"/>
        <c:title>
          <c:tx>
            <c:rich>
              <a:bodyPr rot="0" vert="horz"/>
              <a:lstStyle/>
              <a:p>
                <a:pPr>
                  <a:defRPr/>
                </a:pPr>
                <a:r>
                  <a:rPr lang="en-US"/>
                  <a:t>%</a:t>
                </a:r>
              </a:p>
            </c:rich>
          </c:tx>
          <c:layout>
            <c:manualLayout>
              <c:xMode val="edge"/>
              <c:yMode val="edge"/>
              <c:x val="3.0819318800688986E-2"/>
              <c:y val="1.0561432331394277E-2"/>
            </c:manualLayout>
          </c:layout>
          <c:overlay val="0"/>
        </c:title>
        <c:numFmt formatCode="0" sourceLinked="0"/>
        <c:majorTickMark val="out"/>
        <c:minorTickMark val="none"/>
        <c:tickLblPos val="nextTo"/>
        <c:crossAx val="172739968"/>
        <c:crosses val="autoZero"/>
        <c:crossBetween val="between"/>
        <c:majorUnit val="5"/>
      </c:valAx>
      <c:valAx>
        <c:axId val="172747776"/>
        <c:scaling>
          <c:orientation val="minMax"/>
          <c:max val="30"/>
          <c:min val="0"/>
        </c:scaling>
        <c:delete val="1"/>
        <c:axPos val="r"/>
        <c:numFmt formatCode="General" sourceLinked="1"/>
        <c:majorTickMark val="out"/>
        <c:minorTickMark val="none"/>
        <c:tickLblPos val="nextTo"/>
        <c:crossAx val="172757760"/>
        <c:crosses val="max"/>
        <c:crossBetween val="midCat"/>
        <c:majorUnit val="1"/>
      </c:valAx>
      <c:valAx>
        <c:axId val="172757760"/>
        <c:scaling>
          <c:orientation val="minMax"/>
          <c:max val="1"/>
          <c:min val="0"/>
        </c:scaling>
        <c:delete val="1"/>
        <c:axPos val="t"/>
        <c:numFmt formatCode="General" sourceLinked="1"/>
        <c:majorTickMark val="out"/>
        <c:minorTickMark val="none"/>
        <c:tickLblPos val="nextTo"/>
        <c:crossAx val="172747776"/>
        <c:crosses val="max"/>
        <c:crossBetween val="midCat"/>
      </c:valAx>
    </c:plotArea>
    <c:legend>
      <c:legendPos val="b"/>
      <c:legendEntry>
        <c:idx val="1"/>
        <c:delete val="1"/>
      </c:legendEntry>
      <c:legendEntry>
        <c:idx val="11"/>
        <c:delete val="1"/>
      </c:legendEntry>
      <c:layout>
        <c:manualLayout>
          <c:xMode val="edge"/>
          <c:yMode val="edge"/>
          <c:x val="8.6841489762416041E-2"/>
          <c:y val="0.84526346660552543"/>
          <c:w val="0.87153398246863611"/>
          <c:h val="0.1372017121381423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94460348123995E-2"/>
          <c:y val="3.1900960514952947E-2"/>
          <c:w val="0.71037134265452939"/>
          <c:h val="0.76054920901669842"/>
        </c:manualLayout>
      </c:layout>
      <c:barChart>
        <c:barDir val="col"/>
        <c:grouping val="clustered"/>
        <c:varyColors val="0"/>
        <c:ser>
          <c:idx val="0"/>
          <c:order val="1"/>
          <c:tx>
            <c:strRef>
              <c:f>'HIV prev(FSWs)_ASEAN'!$A$9</c:f>
              <c:strCache>
                <c:ptCount val="1"/>
                <c:pt idx="0">
                  <c:v>Cambodia (IBBS)</c:v>
                </c:pt>
              </c:strCache>
            </c:strRef>
          </c:tx>
          <c:spPr>
            <a:solidFill>
              <a:srgbClr val="00B0F0"/>
            </a:solidFill>
            <a:ln w="38100">
              <a:noFill/>
            </a:ln>
          </c:spPr>
          <c:invertIfNegative val="0"/>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prev(FSWs)_ASEAN'!$B$9:$V$9</c:f>
              <c:numCache>
                <c:formatCode>General</c:formatCode>
                <c:ptCount val="21"/>
                <c:pt idx="16" formatCode="0.0">
                  <c:v>3.2</c:v>
                </c:pt>
              </c:numCache>
            </c:numRef>
          </c:val>
          <c:extLst>
            <c:ext xmlns:c16="http://schemas.microsoft.com/office/drawing/2014/chart" uri="{C3380CC4-5D6E-409C-BE32-E72D297353CC}">
              <c16:uniqueId val="{00000000-6B06-4B02-9E77-136173EA1B99}"/>
            </c:ext>
          </c:extLst>
        </c:ser>
        <c:ser>
          <c:idx val="5"/>
          <c:order val="5"/>
          <c:tx>
            <c:strRef>
              <c:f>'HIV prev(FSWs)_ASEAN'!$A$13</c:f>
              <c:strCache>
                <c:ptCount val="1"/>
                <c:pt idx="0">
                  <c:v>Myanmar (IBBS)</c:v>
                </c:pt>
              </c:strCache>
            </c:strRef>
          </c:tx>
          <c:spPr>
            <a:solidFill>
              <a:srgbClr val="EC008C"/>
            </a:solidFill>
            <a:ln w="44450">
              <a:noFill/>
            </a:ln>
          </c:spPr>
          <c:invertIfNegative val="0"/>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prev(FSWs)_ASEAN'!$B$13:$V$13</c:f>
              <c:numCache>
                <c:formatCode>General</c:formatCode>
                <c:ptCount val="21"/>
                <c:pt idx="19" formatCode="0.0">
                  <c:v>8.3000000000000007</c:v>
                </c:pt>
              </c:numCache>
            </c:numRef>
          </c:val>
          <c:extLst>
            <c:ext xmlns:c16="http://schemas.microsoft.com/office/drawing/2014/chart" uri="{C3380CC4-5D6E-409C-BE32-E72D297353CC}">
              <c16:uniqueId val="{00000001-6B06-4B02-9E77-136173EA1B99}"/>
            </c:ext>
          </c:extLst>
        </c:ser>
        <c:dLbls>
          <c:showLegendKey val="0"/>
          <c:showVal val="0"/>
          <c:showCatName val="0"/>
          <c:showSerName val="0"/>
          <c:showPercent val="0"/>
          <c:showBubbleSize val="0"/>
        </c:dLbls>
        <c:gapWidth val="150"/>
        <c:axId val="448524672"/>
        <c:axId val="448526208"/>
      </c:barChart>
      <c:lineChart>
        <c:grouping val="standard"/>
        <c:varyColors val="0"/>
        <c:ser>
          <c:idx val="4"/>
          <c:order val="0"/>
          <c:tx>
            <c:strRef>
              <c:f>'HIV prev(FSWs)_ASEAN'!$A$8</c:f>
              <c:strCache>
                <c:ptCount val="1"/>
                <c:pt idx="0">
                  <c:v>Cambodia * (HSS)</c:v>
                </c:pt>
              </c:strCache>
            </c:strRef>
          </c:tx>
          <c:spPr>
            <a:ln w="44450">
              <a:solidFill>
                <a:srgbClr val="00AEEF"/>
              </a:solidFill>
            </a:ln>
          </c:spPr>
          <c:marker>
            <c:symbol val="square"/>
            <c:size val="8"/>
            <c:spPr>
              <a:solidFill>
                <a:srgbClr val="00AEEF"/>
              </a:solidFill>
              <a:ln>
                <a:solidFill>
                  <a:sysClr val="window" lastClr="FFFFFF"/>
                </a:solidFill>
              </a:ln>
            </c:spPr>
          </c:marker>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prev(FSWs)_ASEAN'!$B$8:$V$8</c:f>
              <c:numCache>
                <c:formatCode>General</c:formatCode>
                <c:ptCount val="21"/>
                <c:pt idx="0" formatCode="0.0">
                  <c:v>33.6</c:v>
                </c:pt>
                <c:pt idx="2" formatCode="0.0">
                  <c:v>26.8</c:v>
                </c:pt>
                <c:pt idx="3" formatCode="0.0">
                  <c:v>23.4</c:v>
                </c:pt>
                <c:pt idx="6" formatCode="0.0">
                  <c:v>14.7</c:v>
                </c:pt>
                <c:pt idx="10" formatCode="0.0">
                  <c:v>4.5999999999999996</c:v>
                </c:pt>
              </c:numCache>
            </c:numRef>
          </c:val>
          <c:smooth val="0"/>
          <c:extLst>
            <c:ext xmlns:c16="http://schemas.microsoft.com/office/drawing/2014/chart" uri="{C3380CC4-5D6E-409C-BE32-E72D297353CC}">
              <c16:uniqueId val="{00000002-6B06-4B02-9E77-136173EA1B99}"/>
            </c:ext>
          </c:extLst>
        </c:ser>
        <c:ser>
          <c:idx val="1"/>
          <c:order val="2"/>
          <c:tx>
            <c:strRef>
              <c:f>'HIV prev(FSWs)_ASEAN'!$A$10</c:f>
              <c:strCache>
                <c:ptCount val="1"/>
                <c:pt idx="0">
                  <c:v>Indonesia (IBBS)
(Direct FSW)</c:v>
                </c:pt>
              </c:strCache>
            </c:strRef>
          </c:tx>
          <c:spPr>
            <a:ln w="44450">
              <a:solidFill>
                <a:srgbClr val="6D6847">
                  <a:alpha val="49804"/>
                </a:srgbClr>
              </a:solidFill>
            </a:ln>
          </c:spPr>
          <c:marker>
            <c:symbol val="circle"/>
            <c:size val="10"/>
            <c:spPr>
              <a:solidFill>
                <a:srgbClr val="F79646">
                  <a:lumMod val="75000"/>
                  <a:alpha val="50000"/>
                </a:srgbClr>
              </a:solidFill>
              <a:ln>
                <a:noFill/>
              </a:ln>
            </c:spPr>
          </c:marker>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prev(FSWs)_ASEAN'!$B$10:$V$10</c:f>
              <c:numCache>
                <c:formatCode>General</c:formatCode>
                <c:ptCount val="21"/>
                <c:pt idx="7" formatCode="0.0">
                  <c:v>10</c:v>
                </c:pt>
                <c:pt idx="11" formatCode="0.0">
                  <c:v>10.4</c:v>
                </c:pt>
                <c:pt idx="15" formatCode="0.0">
                  <c:v>7.97</c:v>
                </c:pt>
              </c:numCache>
            </c:numRef>
          </c:val>
          <c:smooth val="0"/>
          <c:extLst>
            <c:ext xmlns:c16="http://schemas.microsoft.com/office/drawing/2014/chart" uri="{C3380CC4-5D6E-409C-BE32-E72D297353CC}">
              <c16:uniqueId val="{00000003-6B06-4B02-9E77-136173EA1B99}"/>
            </c:ext>
          </c:extLst>
        </c:ser>
        <c:ser>
          <c:idx val="2"/>
          <c:order val="3"/>
          <c:tx>
            <c:strRef>
              <c:f>'HIV prev(FSWs)_ASEAN'!$A$11</c:f>
              <c:strCache>
                <c:ptCount val="1"/>
                <c:pt idx="0">
                  <c:v>Lao PDR (IBBS)</c:v>
                </c:pt>
              </c:strCache>
            </c:strRef>
          </c:tx>
          <c:spPr>
            <a:ln w="44450">
              <a:solidFill>
                <a:srgbClr val="88C540"/>
              </a:solidFill>
            </a:ln>
          </c:spPr>
          <c:marker>
            <c:spPr>
              <a:solidFill>
                <a:srgbClr val="88C540"/>
              </a:solidFill>
              <a:ln>
                <a:solidFill>
                  <a:sysClr val="window" lastClr="FFFFFF"/>
                </a:solidFill>
              </a:ln>
            </c:spPr>
          </c:marker>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prev(FSWs)_ASEAN'!$B$11:$V$11</c:f>
              <c:numCache>
                <c:formatCode>0.0</c:formatCode>
                <c:ptCount val="21"/>
                <c:pt idx="1">
                  <c:v>0.9</c:v>
                </c:pt>
                <c:pt idx="4">
                  <c:v>2.02</c:v>
                </c:pt>
                <c:pt idx="8">
                  <c:v>0.43</c:v>
                </c:pt>
                <c:pt idx="11">
                  <c:v>0.98</c:v>
                </c:pt>
                <c:pt idx="14">
                  <c:v>1.4</c:v>
                </c:pt>
                <c:pt idx="17">
                  <c:v>1</c:v>
                </c:pt>
                <c:pt idx="20">
                  <c:v>0.8</c:v>
                </c:pt>
              </c:numCache>
            </c:numRef>
          </c:val>
          <c:smooth val="0"/>
          <c:extLst>
            <c:ext xmlns:c16="http://schemas.microsoft.com/office/drawing/2014/chart" uri="{C3380CC4-5D6E-409C-BE32-E72D297353CC}">
              <c16:uniqueId val="{00000004-6B06-4B02-9E77-136173EA1B99}"/>
            </c:ext>
          </c:extLst>
        </c:ser>
        <c:ser>
          <c:idx val="3"/>
          <c:order val="4"/>
          <c:tx>
            <c:strRef>
              <c:f>'HIV prev(FSWs)_ASEAN'!$A$12</c:f>
              <c:strCache>
                <c:ptCount val="1"/>
                <c:pt idx="0">
                  <c:v>Myanmar (HSS)</c:v>
                </c:pt>
              </c:strCache>
            </c:strRef>
          </c:tx>
          <c:spPr>
            <a:ln w="44450">
              <a:solidFill>
                <a:srgbClr val="EC008C"/>
              </a:solidFill>
            </a:ln>
          </c:spPr>
          <c:marker>
            <c:symbol val="x"/>
            <c:size val="7"/>
            <c:spPr>
              <a:solidFill>
                <a:srgbClr val="EC008C"/>
              </a:solidFill>
              <a:ln>
                <a:solidFill>
                  <a:sysClr val="window" lastClr="FFFFFF"/>
                </a:solidFill>
              </a:ln>
            </c:spPr>
          </c:marker>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prev(FSWs)_ASEAN'!$B$12:$V$12</c:f>
              <c:numCache>
                <c:formatCode>0.0</c:formatCode>
                <c:ptCount val="21"/>
                <c:pt idx="0" formatCode="0">
                  <c:v>38</c:v>
                </c:pt>
                <c:pt idx="1">
                  <c:v>33.5</c:v>
                </c:pt>
                <c:pt idx="2">
                  <c:v>32.299999999999997</c:v>
                </c:pt>
                <c:pt idx="3">
                  <c:v>31.4</c:v>
                </c:pt>
                <c:pt idx="4">
                  <c:v>27.5</c:v>
                </c:pt>
                <c:pt idx="5">
                  <c:v>32</c:v>
                </c:pt>
                <c:pt idx="6">
                  <c:v>33.5</c:v>
                </c:pt>
                <c:pt idx="7">
                  <c:v>15.6</c:v>
                </c:pt>
                <c:pt idx="8">
                  <c:v>18.399999999999999</c:v>
                </c:pt>
                <c:pt idx="9">
                  <c:v>11.2</c:v>
                </c:pt>
                <c:pt idx="10">
                  <c:v>11.4</c:v>
                </c:pt>
                <c:pt idx="11">
                  <c:v>9.4</c:v>
                </c:pt>
                <c:pt idx="12">
                  <c:v>7.1</c:v>
                </c:pt>
                <c:pt idx="13">
                  <c:v>8.1</c:v>
                </c:pt>
                <c:pt idx="14">
                  <c:v>6.3</c:v>
                </c:pt>
                <c:pt idx="16">
                  <c:v>5.4</c:v>
                </c:pt>
                <c:pt idx="18">
                  <c:v>5.6</c:v>
                </c:pt>
              </c:numCache>
            </c:numRef>
          </c:val>
          <c:smooth val="0"/>
          <c:extLst>
            <c:ext xmlns:c16="http://schemas.microsoft.com/office/drawing/2014/chart" uri="{C3380CC4-5D6E-409C-BE32-E72D297353CC}">
              <c16:uniqueId val="{00000005-6B06-4B02-9E77-136173EA1B99}"/>
            </c:ext>
          </c:extLst>
        </c:ser>
        <c:ser>
          <c:idx val="6"/>
          <c:order val="6"/>
          <c:tx>
            <c:strRef>
              <c:f>'HIV prev(FSWs)_ASEAN'!$A$14</c:f>
              <c:strCache>
                <c:ptCount val="1"/>
                <c:pt idx="0">
                  <c:v>Philippines (IBBS)</c:v>
                </c:pt>
              </c:strCache>
            </c:strRef>
          </c:tx>
          <c:spPr>
            <a:ln w="44450">
              <a:solidFill>
                <a:srgbClr val="E31837">
                  <a:alpha val="50000"/>
                </a:srgbClr>
              </a:solidFill>
            </a:ln>
          </c:spPr>
          <c:marker>
            <c:symbol val="plus"/>
            <c:size val="10"/>
            <c:spPr>
              <a:solidFill>
                <a:srgbClr val="E31837">
                  <a:alpha val="50000"/>
                </a:srgbClr>
              </a:solidFill>
              <a:ln>
                <a:solidFill>
                  <a:sysClr val="window" lastClr="FFFFFF"/>
                </a:solidFill>
              </a:ln>
            </c:spPr>
          </c:marker>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prev(FSWs)_ASEAN'!$B$14:$V$14</c:f>
              <c:numCache>
                <c:formatCode>General</c:formatCode>
                <c:ptCount val="21"/>
                <c:pt idx="5" formatCode="0.0">
                  <c:v>0.03</c:v>
                </c:pt>
                <c:pt idx="7" formatCode="0.0">
                  <c:v>0.1</c:v>
                </c:pt>
                <c:pt idx="9" formatCode="0.0">
                  <c:v>0.2</c:v>
                </c:pt>
                <c:pt idx="11" formatCode="0.0">
                  <c:v>0.27</c:v>
                </c:pt>
                <c:pt idx="13" formatCode="0.0">
                  <c:v>0.4</c:v>
                </c:pt>
                <c:pt idx="18" formatCode="0.0">
                  <c:v>0.1</c:v>
                </c:pt>
              </c:numCache>
            </c:numRef>
          </c:val>
          <c:smooth val="0"/>
          <c:extLst>
            <c:ext xmlns:c16="http://schemas.microsoft.com/office/drawing/2014/chart" uri="{C3380CC4-5D6E-409C-BE32-E72D297353CC}">
              <c16:uniqueId val="{00000006-6B06-4B02-9E77-136173EA1B99}"/>
            </c:ext>
          </c:extLst>
        </c:ser>
        <c:ser>
          <c:idx val="7"/>
          <c:order val="7"/>
          <c:tx>
            <c:strRef>
              <c:f>'HIV prev(FSWs)_ASEAN'!$A$15</c:f>
              <c:strCache>
                <c:ptCount val="1"/>
                <c:pt idx="0">
                  <c:v>Thailand (HSS)
(Direct FSW)</c:v>
                </c:pt>
              </c:strCache>
            </c:strRef>
          </c:tx>
          <c:spPr>
            <a:ln w="44450">
              <a:solidFill>
                <a:srgbClr val="D283E7"/>
              </a:solidFill>
            </a:ln>
          </c:spPr>
          <c:marker>
            <c:symbol val="circle"/>
            <c:size val="9"/>
            <c:spPr>
              <a:solidFill>
                <a:srgbClr val="D283E7">
                  <a:alpha val="50000"/>
                </a:srgbClr>
              </a:solidFill>
              <a:ln>
                <a:noFill/>
              </a:ln>
            </c:spPr>
          </c:marker>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prev(FSWs)_ASEAN'!$B$15:$V$15</c:f>
              <c:numCache>
                <c:formatCode>0.0</c:formatCode>
                <c:ptCount val="21"/>
                <c:pt idx="0">
                  <c:v>18.46</c:v>
                </c:pt>
                <c:pt idx="1">
                  <c:v>16.559999999999999</c:v>
                </c:pt>
                <c:pt idx="2">
                  <c:v>12.34</c:v>
                </c:pt>
                <c:pt idx="3">
                  <c:v>10.63</c:v>
                </c:pt>
                <c:pt idx="4">
                  <c:v>7.36</c:v>
                </c:pt>
                <c:pt idx="5">
                  <c:v>6.8</c:v>
                </c:pt>
                <c:pt idx="6">
                  <c:v>4.59</c:v>
                </c:pt>
                <c:pt idx="7">
                  <c:v>5.57</c:v>
                </c:pt>
                <c:pt idx="8">
                  <c:v>4.71</c:v>
                </c:pt>
                <c:pt idx="9">
                  <c:v>2.76</c:v>
                </c:pt>
                <c:pt idx="10">
                  <c:v>2.82</c:v>
                </c:pt>
                <c:pt idx="11">
                  <c:v>2</c:v>
                </c:pt>
                <c:pt idx="12">
                  <c:v>2.99</c:v>
                </c:pt>
                <c:pt idx="13">
                  <c:v>2</c:v>
                </c:pt>
                <c:pt idx="14">
                  <c:v>2.58</c:v>
                </c:pt>
                <c:pt idx="15">
                  <c:v>2.54</c:v>
                </c:pt>
              </c:numCache>
            </c:numRef>
          </c:val>
          <c:smooth val="0"/>
          <c:extLst>
            <c:ext xmlns:c16="http://schemas.microsoft.com/office/drawing/2014/chart" uri="{C3380CC4-5D6E-409C-BE32-E72D297353CC}">
              <c16:uniqueId val="{00000007-6B06-4B02-9E77-136173EA1B99}"/>
            </c:ext>
          </c:extLst>
        </c:ser>
        <c:ser>
          <c:idx val="8"/>
          <c:order val="8"/>
          <c:tx>
            <c:strRef>
              <c:f>'HIV prev(FSWs)_ASEAN'!$A$16</c:f>
              <c:strCache>
                <c:ptCount val="1"/>
                <c:pt idx="0">
                  <c:v>Thailand (HSS)
(Indirect FSW)</c:v>
                </c:pt>
              </c:strCache>
            </c:strRef>
          </c:tx>
          <c:spPr>
            <a:ln>
              <a:solidFill>
                <a:srgbClr val="FFC000"/>
              </a:solidFill>
            </a:ln>
          </c:spPr>
          <c:marker>
            <c:symbol val="circle"/>
            <c:size val="9"/>
            <c:spPr>
              <a:solidFill>
                <a:srgbClr val="FFC000"/>
              </a:solidFill>
              <a:ln>
                <a:noFill/>
              </a:ln>
            </c:spPr>
          </c:marker>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prev(FSWs)_ASEAN'!$B$16:$V$16</c:f>
              <c:numCache>
                <c:formatCode>0.0</c:formatCode>
                <c:ptCount val="21"/>
                <c:pt idx="0">
                  <c:v>5.51</c:v>
                </c:pt>
                <c:pt idx="1">
                  <c:v>5.03</c:v>
                </c:pt>
                <c:pt idx="2">
                  <c:v>4.07</c:v>
                </c:pt>
                <c:pt idx="3">
                  <c:v>3.67</c:v>
                </c:pt>
                <c:pt idx="4">
                  <c:v>4</c:v>
                </c:pt>
                <c:pt idx="5">
                  <c:v>3.37</c:v>
                </c:pt>
                <c:pt idx="6">
                  <c:v>2.27</c:v>
                </c:pt>
                <c:pt idx="7">
                  <c:v>3.35</c:v>
                </c:pt>
                <c:pt idx="8">
                  <c:v>2.64</c:v>
                </c:pt>
                <c:pt idx="9">
                  <c:v>1.71</c:v>
                </c:pt>
                <c:pt idx="10">
                  <c:v>2.0499999999999998</c:v>
                </c:pt>
                <c:pt idx="11">
                  <c:v>1.75</c:v>
                </c:pt>
                <c:pt idx="12">
                  <c:v>0.02</c:v>
                </c:pt>
                <c:pt idx="13">
                  <c:v>1.96</c:v>
                </c:pt>
                <c:pt idx="14">
                  <c:v>1.79</c:v>
                </c:pt>
                <c:pt idx="15">
                  <c:v>1.49</c:v>
                </c:pt>
              </c:numCache>
            </c:numRef>
          </c:val>
          <c:smooth val="0"/>
          <c:extLst>
            <c:ext xmlns:c16="http://schemas.microsoft.com/office/drawing/2014/chart" uri="{C3380CC4-5D6E-409C-BE32-E72D297353CC}">
              <c16:uniqueId val="{00000008-6B06-4B02-9E77-136173EA1B99}"/>
            </c:ext>
          </c:extLst>
        </c:ser>
        <c:ser>
          <c:idx val="9"/>
          <c:order val="9"/>
          <c:tx>
            <c:strRef>
              <c:f>'HIV prev(FSWs)_ASEAN'!$A$17</c:f>
              <c:strCache>
                <c:ptCount val="1"/>
                <c:pt idx="0">
                  <c:v>Thailand (IBBS)
Non-venue based</c:v>
                </c:pt>
              </c:strCache>
            </c:strRef>
          </c:tx>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prev(FSWs)_ASEAN'!$B$17:$V$17</c:f>
              <c:numCache>
                <c:formatCode>General</c:formatCode>
                <c:ptCount val="21"/>
                <c:pt idx="17" formatCode="0.0">
                  <c:v>2.2999999999999998</c:v>
                </c:pt>
                <c:pt idx="19" formatCode="0.0">
                  <c:v>2.8</c:v>
                </c:pt>
              </c:numCache>
            </c:numRef>
          </c:val>
          <c:smooth val="0"/>
          <c:extLst>
            <c:ext xmlns:c16="http://schemas.microsoft.com/office/drawing/2014/chart" uri="{C3380CC4-5D6E-409C-BE32-E72D297353CC}">
              <c16:uniqueId val="{00000009-6B06-4B02-9E77-136173EA1B99}"/>
            </c:ext>
          </c:extLst>
        </c:ser>
        <c:ser>
          <c:idx val="10"/>
          <c:order val="10"/>
          <c:tx>
            <c:strRef>
              <c:f>'HIV prev(FSWs)_ASEAN'!$A$18</c:f>
              <c:strCache>
                <c:ptCount val="1"/>
                <c:pt idx="0">
                  <c:v>Viet Nam (HSS+)</c:v>
                </c:pt>
              </c:strCache>
            </c:strRef>
          </c:tx>
          <c:cat>
            <c:strRef>
              <c:f>'HIV prev(FSWs)_ASEAN'!$B$7:$V$7</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'HIV prev(FSWs)_ASEAN'!$B$18:$V$18</c:f>
              <c:numCache>
                <c:formatCode>General</c:formatCode>
                <c:ptCount val="21"/>
                <c:pt idx="12" formatCode="0.0">
                  <c:v>2.7</c:v>
                </c:pt>
                <c:pt idx="13" formatCode="0.0">
                  <c:v>2.6</c:v>
                </c:pt>
                <c:pt idx="14" formatCode="0.0">
                  <c:v>2.5</c:v>
                </c:pt>
                <c:pt idx="15" formatCode="0.0">
                  <c:v>2.7</c:v>
                </c:pt>
                <c:pt idx="16" formatCode="0.0">
                  <c:v>2.7</c:v>
                </c:pt>
                <c:pt idx="17" formatCode="0.0">
                  <c:v>3.7</c:v>
                </c:pt>
                <c:pt idx="18" formatCode="0.0">
                  <c:v>3.6</c:v>
                </c:pt>
                <c:pt idx="20" formatCode="0.0">
                  <c:v>3.1</c:v>
                </c:pt>
              </c:numCache>
            </c:numRef>
          </c:val>
          <c:smooth val="0"/>
          <c:extLst>
            <c:ext xmlns:c16="http://schemas.microsoft.com/office/drawing/2014/chart" uri="{C3380CC4-5D6E-409C-BE32-E72D297353CC}">
              <c16:uniqueId val="{0000000A-6B06-4B02-9E77-136173EA1B99}"/>
            </c:ext>
          </c:extLst>
        </c:ser>
        <c:dLbls>
          <c:showLegendKey val="0"/>
          <c:showVal val="0"/>
          <c:showCatName val="0"/>
          <c:showSerName val="0"/>
          <c:showPercent val="0"/>
          <c:showBubbleSize val="0"/>
        </c:dLbls>
        <c:marker val="1"/>
        <c:smooth val="0"/>
        <c:axId val="448524672"/>
        <c:axId val="448526208"/>
      </c:lineChart>
      <c:catAx>
        <c:axId val="448524672"/>
        <c:scaling>
          <c:orientation val="minMax"/>
        </c:scaling>
        <c:delete val="0"/>
        <c:axPos val="b"/>
        <c:numFmt formatCode="General" sourceLinked="1"/>
        <c:majorTickMark val="none"/>
        <c:minorTickMark val="none"/>
        <c:tickLblPos val="nextTo"/>
        <c:txPr>
          <a:bodyPr rot="-2700000"/>
          <a:lstStyle/>
          <a:p>
            <a:pPr>
              <a:defRPr/>
            </a:pPr>
            <a:endParaRPr lang="en-US"/>
          </a:p>
        </c:txPr>
        <c:crossAx val="448526208"/>
        <c:crosses val="autoZero"/>
        <c:auto val="1"/>
        <c:lblAlgn val="ctr"/>
        <c:lblOffset val="100"/>
        <c:tickLblSkip val="1"/>
        <c:noMultiLvlLbl val="0"/>
      </c:catAx>
      <c:valAx>
        <c:axId val="448526208"/>
        <c:scaling>
          <c:orientation val="minMax"/>
          <c:max val="40"/>
          <c:min val="0"/>
        </c:scaling>
        <c:delete val="0"/>
        <c:axPos val="l"/>
        <c:majorGridlines>
          <c:spPr>
            <a:ln w="6350">
              <a:solidFill>
                <a:sysClr val="window" lastClr="FFFFFF">
                  <a:lumMod val="95000"/>
                </a:sysClr>
              </a:solidFill>
              <a:prstDash val="sysDash"/>
            </a:ln>
          </c:spPr>
        </c:majorGridlines>
        <c:title>
          <c:tx>
            <c:rich>
              <a:bodyPr rot="-5400000" vert="horz"/>
              <a:lstStyle/>
              <a:p>
                <a:pPr>
                  <a:defRPr/>
                </a:pPr>
                <a:r>
                  <a:rPr lang="en-GB" dirty="0"/>
                  <a:t>HIV prevalence (%)</a:t>
                </a:r>
              </a:p>
            </c:rich>
          </c:tx>
          <c:layout>
            <c:manualLayout>
              <c:xMode val="edge"/>
              <c:yMode val="edge"/>
              <c:x val="5.4179947871224156E-3"/>
              <c:y val="0.13986014304421548"/>
            </c:manualLayout>
          </c:layout>
          <c:overlay val="0"/>
        </c:title>
        <c:numFmt formatCode="0" sourceLinked="0"/>
        <c:majorTickMark val="none"/>
        <c:minorTickMark val="none"/>
        <c:tickLblPos val="nextTo"/>
        <c:crossAx val="448524672"/>
        <c:crosses val="autoZero"/>
        <c:crossBetween val="between"/>
        <c:majorUnit val="10"/>
      </c:valAx>
    </c:plotArea>
    <c:legend>
      <c:legendPos val="r"/>
      <c:layout>
        <c:manualLayout>
          <c:xMode val="edge"/>
          <c:yMode val="edge"/>
          <c:x val="0.74684123400650404"/>
          <c:y val="1.5542568541274523E-2"/>
          <c:w val="0.24536705234351602"/>
          <c:h val="0.93221424209352977"/>
        </c:manualLayout>
      </c:layout>
      <c:overlay val="0"/>
      <c:txPr>
        <a:bodyPr/>
        <a:lstStyle/>
        <a:p>
          <a:pPr>
            <a:defRPr b="0"/>
          </a:pPr>
          <a:endParaRPr lang="en-US"/>
        </a:p>
      </c:txPr>
    </c:legend>
    <c:plotVisOnly val="1"/>
    <c:dispBlanksAs val="span"/>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92914010806163E-2"/>
          <c:y val="3.4731162376788777E-2"/>
          <c:w val="0.65309707535916572"/>
          <c:h val="0.80269051721489793"/>
        </c:manualLayout>
      </c:layout>
      <c:barChart>
        <c:barDir val="col"/>
        <c:grouping val="clustered"/>
        <c:varyColors val="0"/>
        <c:ser>
          <c:idx val="1"/>
          <c:order val="2"/>
          <c:tx>
            <c:strRef>
              <c:f>'HIV prev (FSWs)_SAARC'!$A$10</c:f>
              <c:strCache>
                <c:ptCount val="1"/>
                <c:pt idx="0">
                  <c:v>India (IBBS)</c:v>
                </c:pt>
              </c:strCache>
            </c:strRef>
          </c:tx>
          <c:spPr>
            <a:solidFill>
              <a:srgbClr val="F26B73"/>
            </a:solidFill>
            <a:ln>
              <a:noFill/>
            </a:ln>
          </c:spPr>
          <c:invertIfNegative val="0"/>
          <c:cat>
            <c:strRef>
              <c:f>'HIV prev (FSWs)_SAARC'!$B$7:$T$7</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 (FSWs)_SAARC'!$B$10:$T$10</c:f>
              <c:numCache>
                <c:formatCode>General</c:formatCode>
                <c:ptCount val="19"/>
                <c:pt idx="15" formatCode="0.0">
                  <c:v>2.2000000000000002</c:v>
                </c:pt>
              </c:numCache>
            </c:numRef>
          </c:val>
          <c:extLst>
            <c:ext xmlns:c16="http://schemas.microsoft.com/office/drawing/2014/chart" uri="{C3380CC4-5D6E-409C-BE32-E72D297353CC}">
              <c16:uniqueId val="{00000000-B587-45DE-A290-C82FD8D0E029}"/>
            </c:ext>
          </c:extLst>
        </c:ser>
        <c:dLbls>
          <c:showLegendKey val="0"/>
          <c:showVal val="0"/>
          <c:showCatName val="0"/>
          <c:showSerName val="0"/>
          <c:showPercent val="0"/>
          <c:showBubbleSize val="0"/>
        </c:dLbls>
        <c:gapWidth val="150"/>
        <c:axId val="448909696"/>
        <c:axId val="448911232"/>
      </c:barChart>
      <c:lineChart>
        <c:grouping val="standard"/>
        <c:varyColors val="0"/>
        <c:ser>
          <c:idx val="4"/>
          <c:order val="0"/>
          <c:tx>
            <c:strRef>
              <c:f>'HIV prev (FSWs)_SAARC'!$A$8</c:f>
              <c:strCache>
                <c:ptCount val="1"/>
                <c:pt idx="0">
                  <c:v>Bangladesh
(Street-based FSW, Dhaka)</c:v>
                </c:pt>
              </c:strCache>
            </c:strRef>
          </c:tx>
          <c:spPr>
            <a:ln w="38100">
              <a:solidFill>
                <a:srgbClr val="88C540"/>
              </a:solidFill>
            </a:ln>
          </c:spPr>
          <c:marker>
            <c:symbol val="plus"/>
            <c:size val="10"/>
            <c:spPr>
              <a:solidFill>
                <a:srgbClr val="88C540"/>
              </a:solidFill>
              <a:ln>
                <a:solidFill>
                  <a:sysClr val="window" lastClr="FFFFFF"/>
                </a:solidFill>
              </a:ln>
            </c:spPr>
          </c:marker>
          <c:cat>
            <c:strRef>
              <c:f>'HIV prev (FSWs)_SAARC'!$B$7:$T$7</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 (FSWs)_SAARC'!$B$8:$T$8</c:f>
              <c:numCache>
                <c:formatCode>General</c:formatCode>
                <c:ptCount val="19"/>
                <c:pt idx="0" formatCode="0.0">
                  <c:v>0.5</c:v>
                </c:pt>
                <c:pt idx="2" formatCode="0.0">
                  <c:v>0.2</c:v>
                </c:pt>
                <c:pt idx="3" formatCode="0.0">
                  <c:v>0.2</c:v>
                </c:pt>
                <c:pt idx="4" formatCode="0.0">
                  <c:v>0.2</c:v>
                </c:pt>
                <c:pt idx="6" formatCode="0.0">
                  <c:v>0.3</c:v>
                </c:pt>
                <c:pt idx="7" formatCode="0.0">
                  <c:v>0.2</c:v>
                </c:pt>
                <c:pt idx="11" formatCode="0.0">
                  <c:v>0.5</c:v>
                </c:pt>
                <c:pt idx="16" formatCode="0.0">
                  <c:v>0.4</c:v>
                </c:pt>
              </c:numCache>
            </c:numRef>
          </c:val>
          <c:smooth val="0"/>
          <c:extLst>
            <c:ext xmlns:c16="http://schemas.microsoft.com/office/drawing/2014/chart" uri="{C3380CC4-5D6E-409C-BE32-E72D297353CC}">
              <c16:uniqueId val="{00000001-B587-45DE-A290-C82FD8D0E029}"/>
            </c:ext>
          </c:extLst>
        </c:ser>
        <c:ser>
          <c:idx val="0"/>
          <c:order val="1"/>
          <c:tx>
            <c:strRef>
              <c:f>'HIV prev (FSWs)_SAARC'!$A$9</c:f>
              <c:strCache>
                <c:ptCount val="1"/>
                <c:pt idx="0">
                  <c:v>India (HSS)</c:v>
                </c:pt>
              </c:strCache>
            </c:strRef>
          </c:tx>
          <c:spPr>
            <a:ln>
              <a:solidFill>
                <a:srgbClr val="E31837"/>
              </a:solidFill>
            </a:ln>
          </c:spPr>
          <c:marker>
            <c:symbol val="square"/>
            <c:size val="9"/>
            <c:spPr>
              <a:solidFill>
                <a:srgbClr val="E31837"/>
              </a:solidFill>
              <a:ln>
                <a:solidFill>
                  <a:sysClr val="window" lastClr="FFFFFF"/>
                </a:solidFill>
              </a:ln>
            </c:spPr>
          </c:marker>
          <c:cat>
            <c:strRef>
              <c:f>'HIV prev (FSWs)_SAARC'!$B$7:$T$7</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 (FSWs)_SAARC'!$B$9:$T$9</c:f>
              <c:numCache>
                <c:formatCode>General</c:formatCode>
                <c:ptCount val="19"/>
                <c:pt idx="3" formatCode="0.0">
                  <c:v>10.3</c:v>
                </c:pt>
                <c:pt idx="4" formatCode="0.0">
                  <c:v>9.43</c:v>
                </c:pt>
                <c:pt idx="5" formatCode="0.0">
                  <c:v>8.44</c:v>
                </c:pt>
                <c:pt idx="6" formatCode="0.0">
                  <c:v>4.9000000000000004</c:v>
                </c:pt>
                <c:pt idx="7" formatCode="0.0">
                  <c:v>5.0599999999999996</c:v>
                </c:pt>
                <c:pt idx="8" formatCode="0.0">
                  <c:v>4.9400000000000004</c:v>
                </c:pt>
                <c:pt idx="10" formatCode="0.0">
                  <c:v>2.8</c:v>
                </c:pt>
                <c:pt idx="17" formatCode="0.0">
                  <c:v>1.6</c:v>
                </c:pt>
              </c:numCache>
            </c:numRef>
          </c:val>
          <c:smooth val="0"/>
          <c:extLst>
            <c:ext xmlns:c16="http://schemas.microsoft.com/office/drawing/2014/chart" uri="{C3380CC4-5D6E-409C-BE32-E72D297353CC}">
              <c16:uniqueId val="{00000002-B587-45DE-A290-C82FD8D0E029}"/>
            </c:ext>
          </c:extLst>
        </c:ser>
        <c:ser>
          <c:idx val="2"/>
          <c:order val="3"/>
          <c:tx>
            <c:strRef>
              <c:f>'HIV prev (FSWs)_SAARC'!$A$11</c:f>
              <c:strCache>
                <c:ptCount val="1"/>
                <c:pt idx="0">
                  <c:v>Nepal
(Kathmandu Valley)</c:v>
                </c:pt>
              </c:strCache>
            </c:strRef>
          </c:tx>
          <c:spPr>
            <a:ln w="38100">
              <a:solidFill>
                <a:srgbClr val="D283E7"/>
              </a:solidFill>
            </a:ln>
          </c:spPr>
          <c:marker>
            <c:symbol val="circle"/>
            <c:size val="9"/>
            <c:spPr>
              <a:solidFill>
                <a:srgbClr val="D283E7"/>
              </a:solidFill>
              <a:ln w="15875">
                <a:solidFill>
                  <a:sysClr val="window" lastClr="FFFFFF"/>
                </a:solidFill>
              </a:ln>
            </c:spPr>
          </c:marker>
          <c:cat>
            <c:strRef>
              <c:f>'HIV prev (FSWs)_SAARC'!$B$7:$T$7</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 (FSWs)_SAARC'!$B$11:$T$11</c:f>
              <c:numCache>
                <c:formatCode>General</c:formatCode>
                <c:ptCount val="19"/>
                <c:pt idx="4" formatCode="0.0">
                  <c:v>2</c:v>
                </c:pt>
                <c:pt idx="6" formatCode="0.0">
                  <c:v>1.4</c:v>
                </c:pt>
                <c:pt idx="8" formatCode="0.0">
                  <c:v>2.2000000000000002</c:v>
                </c:pt>
                <c:pt idx="11" formatCode="0.0">
                  <c:v>1.7</c:v>
                </c:pt>
                <c:pt idx="15" formatCode="0.0">
                  <c:v>2</c:v>
                </c:pt>
                <c:pt idx="17" formatCode="0.0">
                  <c:v>2.2000000000000002</c:v>
                </c:pt>
              </c:numCache>
            </c:numRef>
          </c:val>
          <c:smooth val="0"/>
          <c:extLst>
            <c:ext xmlns:c16="http://schemas.microsoft.com/office/drawing/2014/chart" uri="{C3380CC4-5D6E-409C-BE32-E72D297353CC}">
              <c16:uniqueId val="{00000003-B587-45DE-A290-C82FD8D0E029}"/>
            </c:ext>
          </c:extLst>
        </c:ser>
        <c:ser>
          <c:idx val="3"/>
          <c:order val="4"/>
          <c:tx>
            <c:strRef>
              <c:f>'HIV prev (FSWs)_SAARC'!$A$12</c:f>
              <c:strCache>
                <c:ptCount val="1"/>
                <c:pt idx="0">
                  <c:v>Pakistan</c:v>
                </c:pt>
              </c:strCache>
            </c:strRef>
          </c:tx>
          <c:spPr>
            <a:ln w="38100">
              <a:solidFill>
                <a:srgbClr val="00AEEF"/>
              </a:solidFill>
            </a:ln>
          </c:spPr>
          <c:marker>
            <c:symbol val="x"/>
            <c:size val="9"/>
            <c:spPr>
              <a:ln w="25400">
                <a:solidFill>
                  <a:srgbClr val="00AEEF"/>
                </a:solidFill>
              </a:ln>
            </c:spPr>
          </c:marker>
          <c:cat>
            <c:strRef>
              <c:f>'HIV prev (FSWs)_SAARC'!$B$7:$T$7</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 (FSWs)_SAARC'!$B$12:$T$12</c:f>
              <c:numCache>
                <c:formatCode>General</c:formatCode>
                <c:ptCount val="19"/>
                <c:pt idx="5" formatCode="0.0">
                  <c:v>0.2</c:v>
                </c:pt>
                <c:pt idx="8" formatCode="0.0">
                  <c:v>0.02</c:v>
                </c:pt>
                <c:pt idx="9" formatCode="0.0">
                  <c:v>0.9</c:v>
                </c:pt>
                <c:pt idx="11" formatCode="0.0">
                  <c:v>0.6</c:v>
                </c:pt>
                <c:pt idx="16" formatCode="0.0">
                  <c:v>2.1</c:v>
                </c:pt>
              </c:numCache>
            </c:numRef>
          </c:val>
          <c:smooth val="0"/>
          <c:extLst>
            <c:ext xmlns:c16="http://schemas.microsoft.com/office/drawing/2014/chart" uri="{C3380CC4-5D6E-409C-BE32-E72D297353CC}">
              <c16:uniqueId val="{00000004-B587-45DE-A290-C82FD8D0E029}"/>
            </c:ext>
          </c:extLst>
        </c:ser>
        <c:ser>
          <c:idx val="5"/>
          <c:order val="5"/>
          <c:tx>
            <c:strRef>
              <c:f>'HIV prev (FSWs)_SAARC'!$A$13</c:f>
              <c:strCache>
                <c:ptCount val="1"/>
                <c:pt idx="0">
                  <c:v>Sri Lanka</c:v>
                </c:pt>
              </c:strCache>
            </c:strRef>
          </c:tx>
          <c:spPr>
            <a:ln w="38100">
              <a:solidFill>
                <a:srgbClr val="F78E1E"/>
              </a:solidFill>
            </a:ln>
          </c:spPr>
          <c:marker>
            <c:symbol val="x"/>
            <c:size val="9"/>
            <c:spPr>
              <a:ln w="22225"/>
            </c:spPr>
          </c:marker>
          <c:cat>
            <c:strRef>
              <c:f>'HIV prev (FSWs)_SAARC'!$B$7:$T$7</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 (FSWs)_SAARC'!$B$13:$T$13</c:f>
              <c:numCache>
                <c:formatCode>General</c:formatCode>
                <c:ptCount val="19"/>
                <c:pt idx="7" formatCode="0.0">
                  <c:v>0.2</c:v>
                </c:pt>
                <c:pt idx="9" formatCode="0.0">
                  <c:v>0</c:v>
                </c:pt>
                <c:pt idx="11" formatCode="0.0">
                  <c:v>0.2</c:v>
                </c:pt>
                <c:pt idx="14" formatCode="0.0">
                  <c:v>0.8</c:v>
                </c:pt>
                <c:pt idx="16" formatCode="0.0">
                  <c:v>0</c:v>
                </c:pt>
                <c:pt idx="18" formatCode="0.0">
                  <c:v>0.2</c:v>
                </c:pt>
              </c:numCache>
            </c:numRef>
          </c:val>
          <c:smooth val="0"/>
          <c:extLst>
            <c:ext xmlns:c16="http://schemas.microsoft.com/office/drawing/2014/chart" uri="{C3380CC4-5D6E-409C-BE32-E72D297353CC}">
              <c16:uniqueId val="{00000005-B587-45DE-A290-C82FD8D0E029}"/>
            </c:ext>
          </c:extLst>
        </c:ser>
        <c:ser>
          <c:idx val="6"/>
          <c:order val="6"/>
          <c:tx>
            <c:strRef>
              <c:f>'HIV prev (FSWs)_SAARC'!$A$14</c:f>
              <c:strCache>
                <c:ptCount val="1"/>
                <c:pt idx="0">
                  <c:v>Afghanistan</c:v>
                </c:pt>
              </c:strCache>
            </c:strRef>
          </c:tx>
          <c:cat>
            <c:strRef>
              <c:f>'HIV prev (FSWs)_SAARC'!$B$7:$T$7</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'HIV prev (FSWs)_SAARC'!$B$14:$T$14</c:f>
              <c:numCache>
                <c:formatCode>General</c:formatCode>
                <c:ptCount val="19"/>
                <c:pt idx="9">
                  <c:v>0</c:v>
                </c:pt>
                <c:pt idx="12">
                  <c:v>0.3</c:v>
                </c:pt>
              </c:numCache>
            </c:numRef>
          </c:val>
          <c:smooth val="0"/>
          <c:extLst>
            <c:ext xmlns:c16="http://schemas.microsoft.com/office/drawing/2014/chart" uri="{C3380CC4-5D6E-409C-BE32-E72D297353CC}">
              <c16:uniqueId val="{00000006-B587-45DE-A290-C82FD8D0E029}"/>
            </c:ext>
          </c:extLst>
        </c:ser>
        <c:dLbls>
          <c:showLegendKey val="0"/>
          <c:showVal val="0"/>
          <c:showCatName val="0"/>
          <c:showSerName val="0"/>
          <c:showPercent val="0"/>
          <c:showBubbleSize val="0"/>
        </c:dLbls>
        <c:marker val="1"/>
        <c:smooth val="0"/>
        <c:axId val="448909696"/>
        <c:axId val="448911232"/>
      </c:lineChart>
      <c:catAx>
        <c:axId val="448909696"/>
        <c:scaling>
          <c:orientation val="minMax"/>
        </c:scaling>
        <c:delete val="0"/>
        <c:axPos val="b"/>
        <c:numFmt formatCode="General" sourceLinked="1"/>
        <c:majorTickMark val="out"/>
        <c:minorTickMark val="none"/>
        <c:tickLblPos val="nextTo"/>
        <c:txPr>
          <a:bodyPr rot="-1800000"/>
          <a:lstStyle/>
          <a:p>
            <a:pPr>
              <a:defRPr/>
            </a:pPr>
            <a:endParaRPr lang="en-US"/>
          </a:p>
        </c:txPr>
        <c:crossAx val="448911232"/>
        <c:crosses val="autoZero"/>
        <c:auto val="1"/>
        <c:lblAlgn val="ctr"/>
        <c:lblOffset val="100"/>
        <c:noMultiLvlLbl val="0"/>
      </c:catAx>
      <c:valAx>
        <c:axId val="448911232"/>
        <c:scaling>
          <c:orientation val="minMax"/>
          <c:min val="0"/>
        </c:scaling>
        <c:delete val="0"/>
        <c:axPos val="l"/>
        <c:majorGridlines>
          <c:spPr>
            <a:ln w="3175">
              <a:solidFill>
                <a:srgbClr val="C1DAFF"/>
              </a:solidFill>
              <a:prstDash val="sysDash"/>
            </a:ln>
          </c:spPr>
        </c:majorGridlines>
        <c:title>
          <c:tx>
            <c:rich>
              <a:bodyPr rot="-5400000" vert="horz"/>
              <a:lstStyle/>
              <a:p>
                <a:pPr>
                  <a:defRPr/>
                </a:pPr>
                <a:r>
                  <a:rPr lang="en-GB"/>
                  <a:t>HIV</a:t>
                </a:r>
                <a:r>
                  <a:rPr lang="en-GB" baseline="0"/>
                  <a:t> prevalence (%)</a:t>
                </a:r>
                <a:endParaRPr lang="en-GB"/>
              </a:p>
            </c:rich>
          </c:tx>
          <c:layout>
            <c:manualLayout>
              <c:xMode val="edge"/>
              <c:yMode val="edge"/>
              <c:x val="1.475943350466403E-2"/>
              <c:y val="0.14392702518092718"/>
            </c:manualLayout>
          </c:layout>
          <c:overlay val="0"/>
        </c:title>
        <c:numFmt formatCode="0" sourceLinked="0"/>
        <c:majorTickMark val="out"/>
        <c:minorTickMark val="none"/>
        <c:tickLblPos val="nextTo"/>
        <c:crossAx val="448909696"/>
        <c:crosses val="autoZero"/>
        <c:crossBetween val="between"/>
      </c:valAx>
    </c:plotArea>
    <c:legend>
      <c:legendPos val="r"/>
      <c:overlay val="0"/>
    </c:legend>
    <c:plotVisOnly val="1"/>
    <c:dispBlanksAs val="span"/>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990874218698719E-2"/>
          <c:y val="4.9286716150356499E-2"/>
          <c:w val="0.90000907307538913"/>
          <c:h val="0.54598491644240665"/>
        </c:manualLayout>
      </c:layout>
      <c:lineChart>
        <c:grouping val="standard"/>
        <c:varyColors val="0"/>
        <c:ser>
          <c:idx val="1"/>
          <c:order val="0"/>
          <c:tx>
            <c:strRef>
              <c:f>'Rising trends_geolocations'!$C$24</c:f>
              <c:strCache>
                <c:ptCount val="1"/>
                <c:pt idx="0">
                  <c:v>Jakarta, Indonesia </c:v>
                </c:pt>
              </c:strCache>
            </c:strRef>
          </c:tx>
          <c:spPr>
            <a:ln w="38100">
              <a:solidFill>
                <a:srgbClr val="E31837"/>
              </a:solidFill>
            </a:ln>
          </c:spPr>
          <c:marker>
            <c:symbol val="none"/>
          </c:marker>
          <c:dLbls>
            <c:dLbl>
              <c:idx val="4"/>
              <c:delete val="1"/>
              <c:extLst>
                <c:ext xmlns:c15="http://schemas.microsoft.com/office/drawing/2012/chart" uri="{CE6537A1-D6FC-4f65-9D91-7224C49458BB}"/>
                <c:ext xmlns:c16="http://schemas.microsoft.com/office/drawing/2014/chart" uri="{C3380CC4-5D6E-409C-BE32-E72D297353CC}">
                  <c16:uniqueId val="{00000000-221D-406F-88CD-94870FC525B4}"/>
                </c:ext>
              </c:extLst>
            </c:dLbl>
            <c:spPr>
              <a:noFill/>
              <a:ln>
                <a:noFill/>
              </a:ln>
              <a:effectLst/>
            </c:spPr>
            <c:txPr>
              <a:bodyPr/>
              <a:lstStyle/>
              <a:p>
                <a:pPr>
                  <a:defRPr>
                    <a:solidFill>
                      <a:srgbClr val="FF000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'Rising trends_geolocations'!$D$23:$N$23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'Rising trends_geolocations'!$D$24:$N$24</c:f>
              <c:numCache>
                <c:formatCode>General</c:formatCode>
                <c:ptCount val="11"/>
                <c:pt idx="0">
                  <c:v>10</c:v>
                </c:pt>
                <c:pt idx="4">
                  <c:v>10.48</c:v>
                </c:pt>
                <c:pt idx="8">
                  <c:v>13.2</c:v>
                </c:pt>
              </c:numCache>
            </c:numRef>
          </c:val>
          <c:smooth val="1"/>
          <c:extLst>
            <c:ext xmlns:c16="http://schemas.microsoft.com/office/drawing/2014/chart" uri="{C3380CC4-5D6E-409C-BE32-E72D297353CC}">
              <c16:uniqueId val="{00000001-221D-406F-88CD-94870FC525B4}"/>
            </c:ext>
          </c:extLst>
        </c:ser>
        <c:ser>
          <c:idx val="0"/>
          <c:order val="1"/>
          <c:tx>
            <c:strRef>
              <c:f>'Rising trends_geolocations'!$C$25</c:f>
              <c:strCache>
                <c:ptCount val="1"/>
                <c:pt idx="0">
                  <c:v>Surabaya, Indonesia</c:v>
                </c:pt>
              </c:strCache>
            </c:strRef>
          </c:tx>
          <c:spPr>
            <a:ln w="38100">
              <a:solidFill>
                <a:srgbClr val="F78E1E"/>
              </a:solidFill>
            </a:ln>
          </c:spPr>
          <c:marker>
            <c:symbol val="none"/>
          </c:marker>
          <c:dLbls>
            <c:dLbl>
              <c:idx val="4"/>
              <c:delete val="1"/>
              <c:extLst>
                <c:ext xmlns:c15="http://schemas.microsoft.com/office/drawing/2012/chart" uri="{CE6537A1-D6FC-4f65-9D91-7224C49458BB}"/>
                <c:ext xmlns:c16="http://schemas.microsoft.com/office/drawing/2014/chart" uri="{C3380CC4-5D6E-409C-BE32-E72D297353CC}">
                  <c16:uniqueId val="{00000002-221D-406F-88CD-94870FC525B4}"/>
                </c:ext>
              </c:extLst>
            </c:dLbl>
            <c:spPr>
              <a:noFill/>
              <a:ln>
                <a:noFill/>
              </a:ln>
              <a:effectLst/>
            </c:spPr>
            <c:txPr>
              <a:bodyPr/>
              <a:lstStyle/>
              <a:p>
                <a:pPr>
                  <a:defRPr>
                    <a:solidFill>
                      <a:srgbClr val="F78E1E"/>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'Rising trends_geolocations'!$D$23:$N$23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'Rising trends_geolocations'!$D$25:$N$25</c:f>
              <c:numCache>
                <c:formatCode>General</c:formatCode>
                <c:ptCount val="11"/>
                <c:pt idx="0" formatCode="0.0">
                  <c:v>10</c:v>
                </c:pt>
                <c:pt idx="4" formatCode="0.0">
                  <c:v>10.4</c:v>
                </c:pt>
                <c:pt idx="8">
                  <c:v>15.2</c:v>
                </c:pt>
              </c:numCache>
            </c:numRef>
          </c:val>
          <c:smooth val="1"/>
          <c:extLst>
            <c:ext xmlns:c16="http://schemas.microsoft.com/office/drawing/2014/chart" uri="{C3380CC4-5D6E-409C-BE32-E72D297353CC}">
              <c16:uniqueId val="{00000003-221D-406F-88CD-94870FC525B4}"/>
            </c:ext>
          </c:extLst>
        </c:ser>
        <c:ser>
          <c:idx val="2"/>
          <c:order val="2"/>
          <c:tx>
            <c:strRef>
              <c:f>'Rising trends_geolocations'!$C$26</c:f>
              <c:strCache>
                <c:ptCount val="1"/>
                <c:pt idx="0">
                  <c:v>Penang, Malaysia</c:v>
                </c:pt>
              </c:strCache>
            </c:strRef>
          </c:tx>
          <c:spPr>
            <a:ln w="38100">
              <a:solidFill>
                <a:srgbClr val="00AEEF"/>
              </a:solidFill>
            </a:ln>
          </c:spPr>
          <c:marker>
            <c:symbol val="none"/>
          </c:marker>
          <c:dLbls>
            <c:dLbl>
              <c:idx val="5"/>
              <c:layout>
                <c:manualLayout>
                  <c:x val="-4.1196923982633013E-2"/>
                  <c:y val="-2.6533996683250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1D-406F-88CD-94870FC525B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1D-406F-88CD-94870FC525B4}"/>
                </c:ext>
              </c:extLst>
            </c:dLbl>
            <c:dLbl>
              <c:idx val="10"/>
              <c:layout>
                <c:manualLayout>
                  <c:x val="-3.1152647975079026E-3"/>
                  <c:y val="-4.975124378109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1D-406F-88CD-94870FC525B4}"/>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'Rising trends_geolocations'!$D$23:$N$23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'Rising trends_geolocations'!$D$26:$N$26</c:f>
              <c:numCache>
                <c:formatCode>General</c:formatCode>
                <c:ptCount val="11"/>
                <c:pt idx="5">
                  <c:v>3.6</c:v>
                </c:pt>
                <c:pt idx="7">
                  <c:v>5.3</c:v>
                </c:pt>
                <c:pt idx="10">
                  <c:v>7.4</c:v>
                </c:pt>
              </c:numCache>
            </c:numRef>
          </c:val>
          <c:smooth val="1"/>
          <c:extLst>
            <c:ext xmlns:c16="http://schemas.microsoft.com/office/drawing/2014/chart" uri="{C3380CC4-5D6E-409C-BE32-E72D297353CC}">
              <c16:uniqueId val="{00000007-221D-406F-88CD-94870FC525B4}"/>
            </c:ext>
          </c:extLst>
        </c:ser>
        <c:ser>
          <c:idx val="3"/>
          <c:order val="3"/>
          <c:tx>
            <c:strRef>
              <c:f>'Rising trends_geolocations'!$C$27</c:f>
              <c:strCache>
                <c:ptCount val="1"/>
                <c:pt idx="0">
                  <c:v>Sukkur, Pakistan</c:v>
                </c:pt>
              </c:strCache>
            </c:strRef>
          </c:tx>
          <c:spPr>
            <a:ln w="38100">
              <a:solidFill>
                <a:srgbClr val="FF66FF"/>
              </a:solidFill>
            </a:ln>
          </c:spPr>
          <c:marker>
            <c:symbol val="none"/>
          </c:marker>
          <c:dLbls>
            <c:dLbl>
              <c:idx val="0"/>
              <c:layout>
                <c:manualLayout>
                  <c:x val="-1.9184652278177457E-2"/>
                  <c:y val="-4.3650793650793648E-2"/>
                </c:manualLayout>
              </c:layout>
              <c:spPr/>
              <c:txPr>
                <a:bodyPr/>
                <a:lstStyle/>
                <a:p>
                  <a:pPr>
                    <a:defRPr>
                      <a:solidFill>
                        <a:srgbClr val="FF66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1D-406F-88CD-94870FC525B4}"/>
                </c:ext>
              </c:extLst>
            </c:dLbl>
            <c:dLbl>
              <c:idx val="9"/>
              <c:spPr/>
              <c:txPr>
                <a:bodyPr/>
                <a:lstStyle/>
                <a:p>
                  <a:pPr>
                    <a:defRPr>
                      <a:solidFill>
                        <a:srgbClr val="FF66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1D-406F-88CD-94870FC525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'Rising trends_geolocations'!$D$23:$N$23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'Rising trends_geolocations'!$D$27:$N$27</c:f>
              <c:numCache>
                <c:formatCode>General</c:formatCode>
                <c:ptCount val="11"/>
                <c:pt idx="0">
                  <c:v>0</c:v>
                </c:pt>
                <c:pt idx="4">
                  <c:v>0.8</c:v>
                </c:pt>
                <c:pt idx="9">
                  <c:v>8.8000000000000007</c:v>
                </c:pt>
              </c:numCache>
            </c:numRef>
          </c:val>
          <c:smooth val="1"/>
          <c:extLst>
            <c:ext xmlns:c16="http://schemas.microsoft.com/office/drawing/2014/chart" uri="{C3380CC4-5D6E-409C-BE32-E72D297353CC}">
              <c16:uniqueId val="{0000000A-221D-406F-88CD-94870FC525B4}"/>
            </c:ext>
          </c:extLst>
        </c:ser>
        <c:dLbls>
          <c:showLegendKey val="0"/>
          <c:showVal val="0"/>
          <c:showCatName val="0"/>
          <c:showSerName val="0"/>
          <c:showPercent val="0"/>
          <c:showBubbleSize val="0"/>
        </c:dLbls>
        <c:smooth val="0"/>
        <c:axId val="41666816"/>
        <c:axId val="41701376"/>
      </c:lineChart>
      <c:catAx>
        <c:axId val="41666816"/>
        <c:scaling>
          <c:orientation val="minMax"/>
        </c:scaling>
        <c:delete val="0"/>
        <c:axPos val="b"/>
        <c:numFmt formatCode="General" sourceLinked="1"/>
        <c:majorTickMark val="out"/>
        <c:minorTickMark val="none"/>
        <c:tickLblPos val="nextTo"/>
        <c:crossAx val="41701376"/>
        <c:crosses val="autoZero"/>
        <c:auto val="1"/>
        <c:lblAlgn val="ctr"/>
        <c:lblOffset val="100"/>
        <c:noMultiLvlLbl val="0"/>
      </c:catAx>
      <c:valAx>
        <c:axId val="41701376"/>
        <c:scaling>
          <c:orientation val="minMax"/>
          <c:max val="16"/>
          <c:min val="0"/>
        </c:scaling>
        <c:delete val="0"/>
        <c:axPos val="l"/>
        <c:title>
          <c:tx>
            <c:rich>
              <a:bodyPr rot="-5400000" vert="horz"/>
              <a:lstStyle/>
              <a:p>
                <a:pPr>
                  <a:defRPr/>
                </a:pPr>
                <a:r>
                  <a:rPr lang="en-GB"/>
                  <a:t>HIV prevalence (%)</a:t>
                </a:r>
              </a:p>
            </c:rich>
          </c:tx>
          <c:layout>
            <c:manualLayout>
              <c:xMode val="edge"/>
              <c:yMode val="edge"/>
              <c:x val="1.1136813397601711E-2"/>
              <c:y val="2.5143853823383907E-2"/>
            </c:manualLayout>
          </c:layout>
          <c:overlay val="0"/>
        </c:title>
        <c:numFmt formatCode="0" sourceLinked="0"/>
        <c:majorTickMark val="out"/>
        <c:minorTickMark val="none"/>
        <c:tickLblPos val="nextTo"/>
        <c:crossAx val="41666816"/>
        <c:crosses val="autoZero"/>
        <c:crossBetween val="between"/>
        <c:majorUnit val="8"/>
      </c:valAx>
    </c:plotArea>
    <c:legend>
      <c:legendPos val="b"/>
      <c:layout>
        <c:manualLayout>
          <c:xMode val="edge"/>
          <c:yMode val="edge"/>
          <c:x val="0.10581410786686683"/>
          <c:y val="0.77750146903278883"/>
          <c:w val="0.83072779326708679"/>
          <c:h val="0.1645525559305086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64698401677985"/>
          <c:y val="3.7754461275323226E-2"/>
          <c:w val="0.86223325845542254"/>
          <c:h val="0.52309386510294398"/>
        </c:manualLayout>
      </c:layout>
      <c:barChart>
        <c:barDir val="col"/>
        <c:grouping val="clustered"/>
        <c:varyColors val="0"/>
        <c:ser>
          <c:idx val="0"/>
          <c:order val="0"/>
          <c:tx>
            <c:strRef>
              <c:f>'STI (2)'!$B$1</c:f>
              <c:strCache>
                <c:ptCount val="1"/>
                <c:pt idx="0">
                  <c:v>Syphilis</c:v>
                </c:pt>
              </c:strCache>
            </c:strRef>
          </c:tx>
          <c:spPr>
            <a:solidFill>
              <a:srgbClr val="F26B73"/>
            </a:solidFill>
            <a:ln>
              <a:noFill/>
            </a:ln>
          </c:spPr>
          <c:invertIfNegative val="0"/>
          <c:dLbls>
            <c:spPr>
              <a:noFill/>
              <a:ln>
                <a:noFill/>
              </a:ln>
              <a:effectLst/>
            </c:spPr>
            <c:txPr>
              <a:bodyPr/>
              <a:lstStyle/>
              <a:p>
                <a:pPr>
                  <a:defRPr>
                    <a:solidFill>
                      <a:srgbClr val="F26B7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(2)'!$A$2:$A$18</c:f>
              <c:strCache>
                <c:ptCount val="17"/>
                <c:pt idx="0">
                  <c:v>Cambodia (2020)</c:v>
                </c:pt>
                <c:pt idx="1">
                  <c:v>Afghanistan (2020)</c:v>
                </c:pt>
                <c:pt idx="2">
                  <c:v>Sri Lanka (2018)</c:v>
                </c:pt>
                <c:pt idx="3">
                  <c:v>Thailand (2019)</c:v>
                </c:pt>
                <c:pt idx="4">
                  <c:v>China (2019)</c:v>
                </c:pt>
                <c:pt idx="5">
                  <c:v>Viet Nam (2020)</c:v>
                </c:pt>
                <c:pt idx="6">
                  <c:v>Nepal (Kathmandu, 2017)</c:v>
                </c:pt>
                <c:pt idx="7">
                  <c:v>Bangladesh (2015)</c:v>
                </c:pt>
                <c:pt idx="8">
                  <c:v>Timor-Leste (Dili, 2016-17)</c:v>
                </c:pt>
                <c:pt idx="9">
                  <c:v>Indonesia* (2015)</c:v>
                </c:pt>
                <c:pt idx="10">
                  <c:v>Philippines**(Cebu,2015)</c:v>
                </c:pt>
                <c:pt idx="11">
                  <c:v>PNG (Port Moresby, 2017)</c:v>
                </c:pt>
                <c:pt idx="12">
                  <c:v>Myanmar (2019)</c:v>
                </c:pt>
                <c:pt idx="13">
                  <c:v>Mongolia (2020)</c:v>
                </c:pt>
                <c:pt idx="14">
                  <c:v>Malaysia (2020)</c:v>
                </c:pt>
                <c:pt idx="15">
                  <c:v>Fiji (Suva, 2012)</c:v>
                </c:pt>
                <c:pt idx="16">
                  <c:v>Lao PDR (2014)</c:v>
                </c:pt>
              </c:strCache>
            </c:strRef>
          </c:cat>
          <c:val>
            <c:numRef>
              <c:f>'STI (2)'!$B$2:$B$18</c:f>
              <c:numCache>
                <c:formatCode>General</c:formatCode>
                <c:ptCount val="17"/>
                <c:pt idx="0">
                  <c:v>1.1000000000000001</c:v>
                </c:pt>
                <c:pt idx="1">
                  <c:v>1.2</c:v>
                </c:pt>
                <c:pt idx="2">
                  <c:v>1.7</c:v>
                </c:pt>
                <c:pt idx="3">
                  <c:v>1.8</c:v>
                </c:pt>
                <c:pt idx="4">
                  <c:v>1.8</c:v>
                </c:pt>
                <c:pt idx="5">
                  <c:v>1.9</c:v>
                </c:pt>
                <c:pt idx="6">
                  <c:v>2.2000000000000002</c:v>
                </c:pt>
                <c:pt idx="7">
                  <c:v>2.2000000000000002</c:v>
                </c:pt>
                <c:pt idx="8">
                  <c:v>4</c:v>
                </c:pt>
                <c:pt idx="9" formatCode="0.0">
                  <c:v>6.49</c:v>
                </c:pt>
                <c:pt idx="10">
                  <c:v>6.8</c:v>
                </c:pt>
                <c:pt idx="11">
                  <c:v>7.3</c:v>
                </c:pt>
                <c:pt idx="12">
                  <c:v>11.6</c:v>
                </c:pt>
                <c:pt idx="13">
                  <c:v>14.6</c:v>
                </c:pt>
                <c:pt idx="14">
                  <c:v>15.9</c:v>
                </c:pt>
                <c:pt idx="15">
                  <c:v>18</c:v>
                </c:pt>
              </c:numCache>
            </c:numRef>
          </c:val>
          <c:extLst>
            <c:ext xmlns:c16="http://schemas.microsoft.com/office/drawing/2014/chart" uri="{C3380CC4-5D6E-409C-BE32-E72D297353CC}">
              <c16:uniqueId val="{00000000-0F6C-40A6-8FF0-F69E77D1FEE6}"/>
            </c:ext>
          </c:extLst>
        </c:ser>
        <c:dLbls>
          <c:showLegendKey val="0"/>
          <c:showVal val="0"/>
          <c:showCatName val="0"/>
          <c:showSerName val="0"/>
          <c:showPercent val="0"/>
          <c:showBubbleSize val="0"/>
        </c:dLbls>
        <c:gapWidth val="94"/>
        <c:axId val="409811968"/>
        <c:axId val="409813760"/>
      </c:barChart>
      <c:lineChart>
        <c:grouping val="standard"/>
        <c:varyColors val="0"/>
        <c:ser>
          <c:idx val="1"/>
          <c:order val="1"/>
          <c:tx>
            <c:strRef>
              <c:f>'STI (2)'!$C$1</c:f>
              <c:strCache>
                <c:ptCount val="1"/>
                <c:pt idx="0">
                  <c:v>Chlamydia</c:v>
                </c:pt>
              </c:strCache>
            </c:strRef>
          </c:tx>
          <c:spPr>
            <a:ln>
              <a:noFill/>
            </a:ln>
          </c:spPr>
          <c:marker>
            <c:symbol val="circle"/>
            <c:size val="10"/>
            <c:spPr>
              <a:solidFill>
                <a:srgbClr val="00B0F0"/>
              </a:solidFill>
              <a:ln>
                <a:noFill/>
              </a:ln>
            </c:spPr>
          </c:marker>
          <c:dLbls>
            <c:spPr>
              <a:noFill/>
              <a:ln>
                <a:noFill/>
              </a:ln>
              <a:effectLst/>
            </c:spPr>
            <c:txPr>
              <a:bodyPr/>
              <a:lstStyle/>
              <a:p>
                <a:pPr>
                  <a:defRPr>
                    <a:solidFill>
                      <a:srgbClr val="00B0F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(2)'!$A$2:$A$18</c:f>
              <c:strCache>
                <c:ptCount val="17"/>
                <c:pt idx="0">
                  <c:v>Cambodia (2020)</c:v>
                </c:pt>
                <c:pt idx="1">
                  <c:v>Afghanistan (2020)</c:v>
                </c:pt>
                <c:pt idx="2">
                  <c:v>Sri Lanka (2018)</c:v>
                </c:pt>
                <c:pt idx="3">
                  <c:v>Thailand (2019)</c:v>
                </c:pt>
                <c:pt idx="4">
                  <c:v>China (2019)</c:v>
                </c:pt>
                <c:pt idx="5">
                  <c:v>Viet Nam (2020)</c:v>
                </c:pt>
                <c:pt idx="6">
                  <c:v>Nepal (Kathmandu, 2017)</c:v>
                </c:pt>
                <c:pt idx="7">
                  <c:v>Bangladesh (2015)</c:v>
                </c:pt>
                <c:pt idx="8">
                  <c:v>Timor-Leste (Dili, 2016-17)</c:v>
                </c:pt>
                <c:pt idx="9">
                  <c:v>Indonesia* (2015)</c:v>
                </c:pt>
                <c:pt idx="10">
                  <c:v>Philippines**(Cebu,2015)</c:v>
                </c:pt>
                <c:pt idx="11">
                  <c:v>PNG (Port Moresby, 2017)</c:v>
                </c:pt>
                <c:pt idx="12">
                  <c:v>Myanmar (2019)</c:v>
                </c:pt>
                <c:pt idx="13">
                  <c:v>Mongolia (2020)</c:v>
                </c:pt>
                <c:pt idx="14">
                  <c:v>Malaysia (2020)</c:v>
                </c:pt>
                <c:pt idx="15">
                  <c:v>Fiji (Suva, 2012)</c:v>
                </c:pt>
                <c:pt idx="16">
                  <c:v>Lao PDR (2014)</c:v>
                </c:pt>
              </c:strCache>
            </c:strRef>
          </c:cat>
          <c:val>
            <c:numRef>
              <c:f>'STI (2)'!$C$2:$C$18</c:f>
              <c:numCache>
                <c:formatCode>General</c:formatCode>
                <c:ptCount val="17"/>
                <c:pt idx="9" formatCode="0.0">
                  <c:v>32.207999999999998</c:v>
                </c:pt>
                <c:pt idx="15">
                  <c:v>29</c:v>
                </c:pt>
                <c:pt idx="16">
                  <c:v>21.4</c:v>
                </c:pt>
              </c:numCache>
            </c:numRef>
          </c:val>
          <c:smooth val="0"/>
          <c:extLst>
            <c:ext xmlns:c16="http://schemas.microsoft.com/office/drawing/2014/chart" uri="{C3380CC4-5D6E-409C-BE32-E72D297353CC}">
              <c16:uniqueId val="{00000001-0F6C-40A6-8FF0-F69E77D1FEE6}"/>
            </c:ext>
          </c:extLst>
        </c:ser>
        <c:ser>
          <c:idx val="2"/>
          <c:order val="2"/>
          <c:tx>
            <c:strRef>
              <c:f>'STI (2)'!$D$1</c:f>
              <c:strCache>
                <c:ptCount val="1"/>
                <c:pt idx="0">
                  <c:v>Gonorrhoea</c:v>
                </c:pt>
              </c:strCache>
            </c:strRef>
          </c:tx>
          <c:spPr>
            <a:ln>
              <a:noFill/>
            </a:ln>
          </c:spPr>
          <c:marker>
            <c:symbol val="circle"/>
            <c:size val="10"/>
            <c:spPr>
              <a:solidFill>
                <a:srgbClr val="00A99A"/>
              </a:solidFill>
              <a:ln>
                <a:noFill/>
              </a:ln>
            </c:spPr>
          </c:marker>
          <c:dLbls>
            <c:spPr>
              <a:noFill/>
              <a:ln>
                <a:noFill/>
              </a:ln>
              <a:effectLst/>
            </c:spPr>
            <c:txPr>
              <a:bodyPr/>
              <a:lstStyle/>
              <a:p>
                <a:pPr>
                  <a:defRPr>
                    <a:solidFill>
                      <a:srgbClr val="00A99A"/>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(2)'!$A$2:$A$18</c:f>
              <c:strCache>
                <c:ptCount val="17"/>
                <c:pt idx="0">
                  <c:v>Cambodia (2020)</c:v>
                </c:pt>
                <c:pt idx="1">
                  <c:v>Afghanistan (2020)</c:v>
                </c:pt>
                <c:pt idx="2">
                  <c:v>Sri Lanka (2018)</c:v>
                </c:pt>
                <c:pt idx="3">
                  <c:v>Thailand (2019)</c:v>
                </c:pt>
                <c:pt idx="4">
                  <c:v>China (2019)</c:v>
                </c:pt>
                <c:pt idx="5">
                  <c:v>Viet Nam (2020)</c:v>
                </c:pt>
                <c:pt idx="6">
                  <c:v>Nepal (Kathmandu, 2017)</c:v>
                </c:pt>
                <c:pt idx="7">
                  <c:v>Bangladesh (2015)</c:v>
                </c:pt>
                <c:pt idx="8">
                  <c:v>Timor-Leste (Dili, 2016-17)</c:v>
                </c:pt>
                <c:pt idx="9">
                  <c:v>Indonesia* (2015)</c:v>
                </c:pt>
                <c:pt idx="10">
                  <c:v>Philippines**(Cebu,2015)</c:v>
                </c:pt>
                <c:pt idx="11">
                  <c:v>PNG (Port Moresby, 2017)</c:v>
                </c:pt>
                <c:pt idx="12">
                  <c:v>Myanmar (2019)</c:v>
                </c:pt>
                <c:pt idx="13">
                  <c:v>Mongolia (2020)</c:v>
                </c:pt>
                <c:pt idx="14">
                  <c:v>Malaysia (2020)</c:v>
                </c:pt>
                <c:pt idx="15">
                  <c:v>Fiji (Suva, 2012)</c:v>
                </c:pt>
                <c:pt idx="16">
                  <c:v>Lao PDR (2014)</c:v>
                </c:pt>
              </c:strCache>
            </c:strRef>
          </c:cat>
          <c:val>
            <c:numRef>
              <c:f>'STI (2)'!$D$2:$D$18</c:f>
              <c:numCache>
                <c:formatCode>General</c:formatCode>
                <c:ptCount val="17"/>
                <c:pt idx="9">
                  <c:v>21.2</c:v>
                </c:pt>
                <c:pt idx="15">
                  <c:v>16</c:v>
                </c:pt>
                <c:pt idx="16">
                  <c:v>7.5</c:v>
                </c:pt>
              </c:numCache>
            </c:numRef>
          </c:val>
          <c:smooth val="0"/>
          <c:extLst>
            <c:ext xmlns:c16="http://schemas.microsoft.com/office/drawing/2014/chart" uri="{C3380CC4-5D6E-409C-BE32-E72D297353CC}">
              <c16:uniqueId val="{00000002-0F6C-40A6-8FF0-F69E77D1FEE6}"/>
            </c:ext>
          </c:extLst>
        </c:ser>
        <c:dLbls>
          <c:showLegendKey val="0"/>
          <c:showVal val="0"/>
          <c:showCatName val="0"/>
          <c:showSerName val="0"/>
          <c:showPercent val="0"/>
          <c:showBubbleSize val="0"/>
        </c:dLbls>
        <c:marker val="1"/>
        <c:smooth val="0"/>
        <c:axId val="409817472"/>
        <c:axId val="409815680"/>
      </c:lineChart>
      <c:catAx>
        <c:axId val="409811968"/>
        <c:scaling>
          <c:orientation val="minMax"/>
        </c:scaling>
        <c:delete val="0"/>
        <c:axPos val="b"/>
        <c:numFmt formatCode="General" sourceLinked="0"/>
        <c:majorTickMark val="out"/>
        <c:minorTickMark val="none"/>
        <c:tickLblPos val="nextTo"/>
        <c:txPr>
          <a:bodyPr/>
          <a:lstStyle/>
          <a:p>
            <a:pPr>
              <a:defRPr sz="1200"/>
            </a:pPr>
            <a:endParaRPr lang="en-US"/>
          </a:p>
        </c:txPr>
        <c:crossAx val="409813760"/>
        <c:crosses val="autoZero"/>
        <c:auto val="1"/>
        <c:lblAlgn val="ctr"/>
        <c:lblOffset val="100"/>
        <c:noMultiLvlLbl val="0"/>
      </c:catAx>
      <c:valAx>
        <c:axId val="409813760"/>
        <c:scaling>
          <c:orientation val="minMax"/>
          <c:max val="50"/>
        </c:scaling>
        <c:delete val="0"/>
        <c:axPos val="l"/>
        <c:majorGridlines>
          <c:spPr>
            <a:ln>
              <a:solidFill>
                <a:schemeClr val="accent6">
                  <a:lumMod val="20000"/>
                  <a:lumOff val="80000"/>
                </a:schemeClr>
              </a:solidFill>
              <a:prstDash val="sysDash"/>
            </a:ln>
          </c:spPr>
        </c:majorGridlines>
        <c:title>
          <c:tx>
            <c:rich>
              <a:bodyPr rot="-5400000" vert="horz"/>
              <a:lstStyle/>
              <a:p>
                <a:pPr>
                  <a:defRPr/>
                </a:pPr>
                <a:r>
                  <a:rPr lang="en-GB"/>
                  <a:t>STI prevalence (%)</a:t>
                </a:r>
              </a:p>
            </c:rich>
          </c:tx>
          <c:layout>
            <c:manualLayout>
              <c:xMode val="edge"/>
              <c:yMode val="edge"/>
              <c:x val="2.0697915402368053E-2"/>
              <c:y val="5.5244079691237728E-2"/>
            </c:manualLayout>
          </c:layout>
          <c:overlay val="0"/>
        </c:title>
        <c:numFmt formatCode="General" sourceLinked="1"/>
        <c:majorTickMark val="out"/>
        <c:minorTickMark val="none"/>
        <c:tickLblPos val="nextTo"/>
        <c:crossAx val="409811968"/>
        <c:crosses val="autoZero"/>
        <c:crossBetween val="between"/>
        <c:majorUnit val="10"/>
      </c:valAx>
      <c:valAx>
        <c:axId val="409815680"/>
        <c:scaling>
          <c:orientation val="minMax"/>
        </c:scaling>
        <c:delete val="1"/>
        <c:axPos val="r"/>
        <c:numFmt formatCode="General" sourceLinked="1"/>
        <c:majorTickMark val="out"/>
        <c:minorTickMark val="none"/>
        <c:tickLblPos val="nextTo"/>
        <c:crossAx val="409817472"/>
        <c:crosses val="max"/>
        <c:crossBetween val="between"/>
        <c:majorUnit val="10"/>
      </c:valAx>
      <c:catAx>
        <c:axId val="409817472"/>
        <c:scaling>
          <c:orientation val="minMax"/>
        </c:scaling>
        <c:delete val="1"/>
        <c:axPos val="b"/>
        <c:numFmt formatCode="General" sourceLinked="1"/>
        <c:majorTickMark val="out"/>
        <c:minorTickMark val="none"/>
        <c:tickLblPos val="nextTo"/>
        <c:crossAx val="409815680"/>
        <c:crosses val="autoZero"/>
        <c:auto val="1"/>
        <c:lblAlgn val="ctr"/>
        <c:lblOffset val="100"/>
        <c:noMultiLvlLbl val="0"/>
      </c:cat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5555555555556"/>
          <c:y val="0.17816491688538932"/>
          <c:w val="0.68395144356955373"/>
          <c:h val="0.59608143939393943"/>
        </c:manualLayout>
      </c:layout>
      <c:barChart>
        <c:barDir val="bar"/>
        <c:grouping val="stacked"/>
        <c:varyColors val="0"/>
        <c:ser>
          <c:idx val="0"/>
          <c:order val="0"/>
          <c:tx>
            <c:strRef>
              <c:f>'CCU By pop_2017'!$D$7</c:f>
              <c:strCache>
                <c:ptCount val="1"/>
                <c:pt idx="0">
                  <c:v>condom use at last sex</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'CCU By pop_2017'!$C$9</c:f>
              <c:strCache>
                <c:ptCount val="1"/>
                <c:pt idx="0">
                  <c:v>FSW</c:v>
                </c:pt>
              </c:strCache>
            </c:strRef>
          </c:cat>
          <c:val>
            <c:numRef>
              <c:f>'CCU By pop_2017'!$D$9</c:f>
              <c:numCache>
                <c:formatCode>0</c:formatCode>
                <c:ptCount val="1"/>
                <c:pt idx="0">
                  <c:v>85</c:v>
                </c:pt>
              </c:numCache>
            </c:numRef>
          </c:val>
          <c:extLst>
            <c:ext xmlns:c16="http://schemas.microsoft.com/office/drawing/2014/chart" uri="{C3380CC4-5D6E-409C-BE32-E72D297353CC}">
              <c16:uniqueId val="{00000000-20A0-4B8D-8FFA-6DFF56DCC75B}"/>
            </c:ext>
          </c:extLst>
        </c:ser>
        <c:ser>
          <c:idx val="1"/>
          <c:order val="1"/>
          <c:tx>
            <c:strRef>
              <c:f>'CCU By pop_2017'!$E$7</c:f>
              <c:strCache>
                <c:ptCount val="1"/>
                <c:pt idx="0">
                  <c:v>Gap</c:v>
                </c:pt>
              </c:strCache>
            </c:strRef>
          </c:tx>
          <c:spPr>
            <a:solidFill>
              <a:sysClr val="window" lastClr="FFFFFF">
                <a:lumMod val="65000"/>
              </a:sysClr>
            </a:solidFill>
          </c:spPr>
          <c:invertIfNegative val="0"/>
          <c:cat>
            <c:strRef>
              <c:f>'CCU By pop_2017'!$C$9</c:f>
              <c:strCache>
                <c:ptCount val="1"/>
                <c:pt idx="0">
                  <c:v>FSW</c:v>
                </c:pt>
              </c:strCache>
            </c:strRef>
          </c:cat>
          <c:val>
            <c:numRef>
              <c:f>'CCU By pop_2017'!$E$9</c:f>
              <c:numCache>
                <c:formatCode>0</c:formatCode>
                <c:ptCount val="1"/>
                <c:pt idx="0">
                  <c:v>15</c:v>
                </c:pt>
              </c:numCache>
            </c:numRef>
          </c:val>
          <c:extLst>
            <c:ext xmlns:c16="http://schemas.microsoft.com/office/drawing/2014/chart" uri="{C3380CC4-5D6E-409C-BE32-E72D297353CC}">
              <c16:uniqueId val="{00000001-20A0-4B8D-8FFA-6DFF56DCC75B}"/>
            </c:ext>
          </c:extLst>
        </c:ser>
        <c:dLbls>
          <c:showLegendKey val="0"/>
          <c:showVal val="0"/>
          <c:showCatName val="0"/>
          <c:showSerName val="0"/>
          <c:showPercent val="0"/>
          <c:showBubbleSize val="0"/>
        </c:dLbls>
        <c:gapWidth val="85"/>
        <c:overlap val="100"/>
        <c:axId val="108829312"/>
        <c:axId val="108831104"/>
      </c:barChart>
      <c:catAx>
        <c:axId val="108829312"/>
        <c:scaling>
          <c:orientation val="minMax"/>
        </c:scaling>
        <c:delete val="0"/>
        <c:axPos val="l"/>
        <c:numFmt formatCode="General" sourceLinked="0"/>
        <c:majorTickMark val="out"/>
        <c:minorTickMark val="none"/>
        <c:tickLblPos val="nextTo"/>
        <c:spPr>
          <a:ln w="44450" cmpd="sng">
            <a:solidFill>
              <a:schemeClr val="bg1">
                <a:lumMod val="50000"/>
              </a:schemeClr>
            </a:solidFill>
          </a:ln>
        </c:spPr>
        <c:crossAx val="108831104"/>
        <c:crosses val="autoZero"/>
        <c:auto val="1"/>
        <c:lblAlgn val="ctr"/>
        <c:lblOffset val="100"/>
        <c:noMultiLvlLbl val="0"/>
      </c:catAx>
      <c:valAx>
        <c:axId val="108831104"/>
        <c:scaling>
          <c:orientation val="minMax"/>
          <c:max val="100"/>
          <c:min val="0"/>
        </c:scaling>
        <c:delete val="0"/>
        <c:axPos val="b"/>
        <c:title>
          <c:tx>
            <c:rich>
              <a:bodyPr/>
              <a:lstStyle/>
              <a:p>
                <a:pPr>
                  <a:defRPr/>
                </a:pPr>
                <a:r>
                  <a:rPr lang="en-GB"/>
                  <a:t>(%)</a:t>
                </a:r>
              </a:p>
            </c:rich>
          </c:tx>
          <c:layout>
            <c:manualLayout>
              <c:xMode val="edge"/>
              <c:yMode val="edge"/>
              <c:x val="0.87927037845705969"/>
              <c:y val="0.81099747474747474"/>
            </c:manualLayout>
          </c:layout>
          <c:overlay val="0"/>
        </c:title>
        <c:numFmt formatCode="0" sourceLinked="1"/>
        <c:majorTickMark val="out"/>
        <c:minorTickMark val="none"/>
        <c:tickLblPos val="nextTo"/>
        <c:spPr>
          <a:ln>
            <a:noFill/>
          </a:ln>
        </c:spPr>
        <c:crossAx val="108829312"/>
        <c:crosses val="autoZero"/>
        <c:crossBetween val="between"/>
      </c:valAx>
    </c:plotArea>
    <c:legend>
      <c:legendPos val="t"/>
      <c:legendEntry>
        <c:idx val="1"/>
        <c:delete val="1"/>
      </c:legendEntry>
      <c:overlay val="0"/>
      <c:txPr>
        <a:bodyPr/>
        <a:lstStyle/>
        <a:p>
          <a:pPr>
            <a:defRPr sz="1400"/>
          </a:pPr>
          <a:endParaRPr lang="en-US"/>
        </a:p>
      </c:txPr>
    </c:legend>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0.60269</cdr:x>
      <cdr:y>0.94273</cdr:y>
    </cdr:from>
    <cdr:to>
      <cdr:x>0.99988</cdr:x>
      <cdr:y>0.99588</cdr:y>
    </cdr:to>
    <cdr:sp macro="" textlink="">
      <cdr:nvSpPr>
        <cdr:cNvPr id="3" name="TextBox 1">
          <a:extLst xmlns:a="http://schemas.openxmlformats.org/drawingml/2006/main">
            <a:ext uri="{FF2B5EF4-FFF2-40B4-BE49-F238E27FC236}">
              <a16:creationId xmlns:a16="http://schemas.microsoft.com/office/drawing/2014/main" id="{8666962D-B142-469F-AA5C-A3B0FD14B46A}"/>
            </a:ext>
          </a:extLst>
        </cdr:cNvPr>
        <cdr:cNvSpPr txBox="1"/>
      </cdr:nvSpPr>
      <cdr:spPr>
        <a:xfrm xmlns:a="http://schemas.openxmlformats.org/drawingml/2006/main">
          <a:off x="6339095" y="4222143"/>
          <a:ext cx="4177556" cy="238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 Dili and Bacau;    ** 3 cities (Port Moresby, </a:t>
          </a:r>
          <a:r>
            <a:rPr lang="en-US" sz="1000" dirty="0" err="1">
              <a:latin typeface="Arial" panose="020B0604020202020204" pitchFamily="34" charset="0"/>
              <a:cs typeface="Arial" panose="020B0604020202020204" pitchFamily="34" charset="0"/>
            </a:rPr>
            <a:t>Lae</a:t>
          </a:r>
          <a:r>
            <a:rPr lang="en-US" sz="1000" dirty="0">
              <a:latin typeface="Arial" panose="020B0604020202020204" pitchFamily="34" charset="0"/>
              <a:cs typeface="Arial" panose="020B0604020202020204" pitchFamily="34" charset="0"/>
            </a:rPr>
            <a:t>, and Mt. Hagen)</a:t>
          </a:r>
        </a:p>
      </cdr:txBody>
    </cdr:sp>
  </cdr:relSizeAnchor>
</c:userShapes>
</file>

<file path=ppt/drawings/drawing2.xml><?xml version="1.0" encoding="utf-8"?>
<c:userShapes xmlns:c="http://schemas.openxmlformats.org/drawingml/2006/chart">
  <cdr:relSizeAnchor xmlns:cdr="http://schemas.openxmlformats.org/drawingml/2006/chartDrawing">
    <cdr:from>
      <cdr:x>0.80992</cdr:x>
      <cdr:y>0.08918</cdr:y>
    </cdr:from>
    <cdr:to>
      <cdr:x>0.96251</cdr:x>
      <cdr:y>0.18252</cdr:y>
    </cdr:to>
    <cdr:sp macro="" textlink="">
      <cdr:nvSpPr>
        <cdr:cNvPr id="3" name="TextBox 10"/>
        <cdr:cNvSpPr txBox="1"/>
      </cdr:nvSpPr>
      <cdr:spPr>
        <a:xfrm xmlns:a="http://schemas.openxmlformats.org/drawingml/2006/main">
          <a:off x="5350778" y="323455"/>
          <a:ext cx="100811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r>
            <a:rPr lang="en-US" sz="1600" b="1" dirty="0">
              <a:solidFill>
                <a:schemeClr val="bg1"/>
              </a:solidFill>
            </a:rPr>
            <a:t>90%</a:t>
          </a:r>
          <a:endParaRPr lang="en-GB" sz="16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0.76619</cdr:x>
      <cdr:y>0.93103</cdr:y>
    </cdr:from>
    <cdr:to>
      <cdr:x>0.98921</cdr:x>
      <cdr:y>1</cdr:y>
    </cdr:to>
    <cdr:sp macro="" textlink="">
      <cdr:nvSpPr>
        <cdr:cNvPr id="2" name="TextBox 1">
          <a:extLst xmlns:a="http://schemas.openxmlformats.org/drawingml/2006/main">
            <a:ext uri="{FF2B5EF4-FFF2-40B4-BE49-F238E27FC236}">
              <a16:creationId xmlns:a16="http://schemas.microsoft.com/office/drawing/2014/main" id="{927BA9BA-9EB9-48EC-8DF9-D4EBF63FD479}"/>
            </a:ext>
          </a:extLst>
        </cdr:cNvPr>
        <cdr:cNvSpPr txBox="1"/>
      </cdr:nvSpPr>
      <cdr:spPr>
        <a:xfrm xmlns:a="http://schemas.openxmlformats.org/drawingml/2006/main">
          <a:off x="7668852" y="3888432"/>
          <a:ext cx="223224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Kathmandu;    ** Port Moresby</a:t>
          </a:r>
        </a:p>
      </cdr:txBody>
    </cdr:sp>
  </cdr:relSizeAnchor>
</c:userShapes>
</file>

<file path=ppt/drawings/drawing4.xml><?xml version="1.0" encoding="utf-8"?>
<c:userShapes xmlns:c="http://schemas.openxmlformats.org/drawingml/2006/chart">
  <cdr:relSizeAnchor xmlns:cdr="http://schemas.openxmlformats.org/drawingml/2006/chartDrawing">
    <cdr:from>
      <cdr:x>0.1336</cdr:x>
      <cdr:y>0.90891</cdr:y>
    </cdr:from>
    <cdr:to>
      <cdr:x>0.99801</cdr:x>
      <cdr:y>0.95931</cdr:y>
    </cdr:to>
    <cdr:sp macro="" textlink="">
      <cdr:nvSpPr>
        <cdr:cNvPr id="5" name="TextBox 1">
          <a:extLst xmlns:a="http://schemas.openxmlformats.org/drawingml/2006/main">
            <a:ext uri="{FF2B5EF4-FFF2-40B4-BE49-F238E27FC236}">
              <a16:creationId xmlns:a16="http://schemas.microsoft.com/office/drawing/2014/main" id="{1B68D278-D6C6-488D-87E9-6FD550C36D0C}"/>
            </a:ext>
          </a:extLst>
        </cdr:cNvPr>
        <cdr:cNvSpPr txBox="1"/>
      </cdr:nvSpPr>
      <cdr:spPr>
        <a:xfrm xmlns:a="http://schemas.openxmlformats.org/drawingml/2006/main">
          <a:off x="1064064" y="5053034"/>
          <a:ext cx="6884548" cy="2802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itchFamily="34" charset="0"/>
              <a:cs typeface="Arial" pitchFamily="34" charset="0"/>
            </a:rPr>
            <a:t>* Dili;   ** Colombo;       *** Yangon;      # Port Moresby;      ## 22 Highway Districts</a:t>
          </a:r>
        </a:p>
      </cdr:txBody>
    </cdr:sp>
  </cdr:relSizeAnchor>
</c:userShapes>
</file>

<file path=ppt/drawings/drawing5.xml><?xml version="1.0" encoding="utf-8"?>
<c:userShapes xmlns:c="http://schemas.openxmlformats.org/drawingml/2006/chart">
  <cdr:relSizeAnchor xmlns:cdr="http://schemas.openxmlformats.org/drawingml/2006/chartDrawing">
    <cdr:from>
      <cdr:x>0.04544</cdr:x>
      <cdr:y>0.93712</cdr:y>
    </cdr:from>
    <cdr:to>
      <cdr:x>0.50123</cdr:x>
      <cdr:y>1</cdr:y>
    </cdr:to>
    <cdr:sp macro="" textlink="">
      <cdr:nvSpPr>
        <cdr:cNvPr id="3" name="TextBox 5"/>
        <cdr:cNvSpPr txBox="1"/>
      </cdr:nvSpPr>
      <cdr:spPr>
        <a:xfrm xmlns:a="http://schemas.openxmlformats.org/drawingml/2006/main">
          <a:off x="422639" y="3793568"/>
          <a:ext cx="4238897" cy="254557"/>
        </a:xfrm>
        <a:prstGeom xmlns:a="http://schemas.openxmlformats.org/drawingml/2006/main" prst="rect">
          <a:avLst/>
        </a:prstGeom>
        <a:noFill xmlns:a="http://schemas.openxmlformats.org/drawingml/2006/main"/>
        <a:ln xmlns:a="http://schemas.openxmlformats.org/drawingml/2006/main" w="9525">
          <a:no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pPr>
          <a:r>
            <a:rPr lang="en-US" sz="1100" dirty="0">
              <a:solidFill>
                <a:prstClr val="black"/>
              </a:solidFill>
              <a:latin typeface="Arial"/>
              <a:cs typeface="+mn-cs"/>
            </a:rPr>
            <a:t>* Female entertainment workers,</a:t>
          </a:r>
          <a:r>
            <a:rPr lang="en-US" sz="1100" baseline="0" dirty="0">
              <a:solidFill>
                <a:prstClr val="black"/>
              </a:solidFill>
              <a:latin typeface="Arial"/>
              <a:cs typeface="+mn-cs"/>
            </a:rPr>
            <a:t>   **</a:t>
          </a:r>
          <a:r>
            <a:rPr lang="en-US" sz="1100" dirty="0">
              <a:solidFill>
                <a:prstClr val="black"/>
              </a:solidFill>
              <a:latin typeface="Arial"/>
              <a:cs typeface="+mn-cs"/>
            </a:rPr>
            <a:t>Street-based FSW</a:t>
          </a:r>
          <a:endParaRPr lang="en-GB" sz="1100" dirty="0">
            <a:solidFill>
              <a:prstClr val="black"/>
            </a:solidFill>
            <a:latin typeface="Arial"/>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0.5284</cdr:x>
      <cdr:y>0.94836</cdr:y>
    </cdr:from>
    <cdr:to>
      <cdr:x>0.81119</cdr:x>
      <cdr:y>1</cdr:y>
    </cdr:to>
    <cdr:sp macro="" textlink="">
      <cdr:nvSpPr>
        <cdr:cNvPr id="2" name="Rounded Rectangle 1"/>
        <cdr:cNvSpPr/>
      </cdr:nvSpPr>
      <cdr:spPr>
        <a:xfrm xmlns:a="http://schemas.openxmlformats.org/drawingml/2006/main">
          <a:off x="5359347" y="3919133"/>
          <a:ext cx="2868234" cy="213404"/>
        </a:xfrm>
        <a:prstGeom xmlns:a="http://schemas.openxmlformats.org/drawingml/2006/main" prst="roundRect">
          <a:avLst/>
        </a:prstGeom>
        <a:noFill xmlns:a="http://schemas.openxmlformats.org/drawingml/2006/main"/>
        <a:ln xmlns:a="http://schemas.openxmlformats.org/drawingml/2006/main" w="12700" cap="flat" cmpd="sng" algn="ctr">
          <a:noFill/>
          <a:prstDash val="sysDot"/>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th-TH"/>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xmlns:a="http://schemas.openxmlformats.org/drawingml/2006/main">
          <a:pPr algn="l">
            <a:lnSpc>
              <a:spcPct val="150000"/>
            </a:lnSpc>
          </a:pPr>
          <a:r>
            <a:rPr lang="en-US" sz="900" dirty="0">
              <a:solidFill>
                <a:sysClr val="windowText" lastClr="000000"/>
              </a:solidFill>
              <a:latin typeface="Arial" pitchFamily="34" charset="0"/>
              <a:cs typeface="Arial" pitchFamily="34" charset="0"/>
            </a:rPr>
            <a:t>*ever beaten or forced to have sex</a:t>
          </a:r>
        </a:p>
      </cdr:txBody>
    </cdr:sp>
  </cdr:relSizeAnchor>
</c:userShapes>
</file>

<file path=ppt/drawings/drawing7.xml><?xml version="1.0" encoding="utf-8"?>
<c:userShapes xmlns:c="http://schemas.openxmlformats.org/drawingml/2006/chart">
  <cdr:relSizeAnchor xmlns:cdr="http://schemas.openxmlformats.org/drawingml/2006/chartDrawing">
    <cdr:from>
      <cdr:x>0.2367</cdr:x>
      <cdr:y>0.22121</cdr:y>
    </cdr:from>
    <cdr:to>
      <cdr:x>1</cdr:x>
      <cdr:y>0.51216</cdr:y>
    </cdr:to>
    <cdr:grpSp>
      <cdr:nvGrpSpPr>
        <cdr:cNvPr id="2" name="Group 1">
          <a:extLst xmlns:a="http://schemas.openxmlformats.org/drawingml/2006/main">
            <a:ext uri="{FF2B5EF4-FFF2-40B4-BE49-F238E27FC236}">
              <a16:creationId xmlns:a16="http://schemas.microsoft.com/office/drawing/2014/main" id="{3C7502FC-49E4-46EB-9608-D0088A177D91}"/>
            </a:ext>
          </a:extLst>
        </cdr:cNvPr>
        <cdr:cNvGrpSpPr/>
      </cdr:nvGrpSpPr>
      <cdr:grpSpPr>
        <a:xfrm xmlns:a="http://schemas.openxmlformats.org/drawingml/2006/main">
          <a:off x="2860763" y="876523"/>
          <a:ext cx="9225265" cy="1152860"/>
          <a:chOff x="2241643" y="2681373"/>
          <a:chExt cx="7006600" cy="1412871"/>
        </a:xfrm>
      </cdr:grpSpPr>
      <cdr:sp macro="" textlink="">
        <cdr:nvSpPr>
          <cdr:cNvPr id="3" name="Bent Arrow 2"/>
          <cdr:cNvSpPr/>
        </cdr:nvSpPr>
        <cdr:spPr bwMode="auto">
          <a:xfrm xmlns:a="http://schemas.openxmlformats.org/drawingml/2006/main" rot="5400000">
            <a:off x="2610872" y="2312144"/>
            <a:ext cx="646369" cy="1384827"/>
          </a:xfrm>
          <a:prstGeom xmlns:a="http://schemas.openxmlformats.org/drawingml/2006/main" prst="bentArrow">
            <a:avLst/>
          </a:prstGeom>
          <a:solidFill xmlns:a="http://schemas.openxmlformats.org/drawingml/2006/main">
            <a:srgbClr val="53A9FF"/>
          </a:solid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4" name="TextBox 33"/>
          <cdr:cNvSpPr txBox="1">
            <a:spLocks xmlns:a="http://schemas.openxmlformats.org/drawingml/2006/main" noChangeArrowheads="1"/>
          </cdr:cNvSpPr>
        </cdr:nvSpPr>
        <cdr:spPr bwMode="auto">
          <a:xfrm xmlns:a="http://schemas.openxmlformats.org/drawingml/2006/main">
            <a:off x="2582096" y="2750276"/>
            <a:ext cx="1169059" cy="5657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40%</a:t>
            </a:r>
            <a:endParaRPr lang="en-GB" sz="2400" b="1" kern="0" dirty="0">
              <a:solidFill>
                <a:srgbClr val="E31837"/>
              </a:solidFill>
            </a:endParaRPr>
          </a:p>
        </cdr:txBody>
      </cdr:sp>
      <cdr:grpSp>
        <cdr:nvGrpSpPr>
          <cdr:cNvPr id="5" name="Group 4">
            <a:extLst xmlns:a="http://schemas.openxmlformats.org/drawingml/2006/main">
              <a:ext uri="{FF2B5EF4-FFF2-40B4-BE49-F238E27FC236}">
                <a16:creationId xmlns:a16="http://schemas.microsoft.com/office/drawing/2014/main" id="{2586873A-A337-4C9A-87F1-D5F1106A3072}"/>
              </a:ext>
            </a:extLst>
          </cdr:cNvPr>
          <cdr:cNvGrpSpPr/>
        </cdr:nvGrpSpPr>
        <cdr:grpSpPr>
          <a:xfrm xmlns:a="http://schemas.openxmlformats.org/drawingml/2006/main">
            <a:off x="3800966" y="3301771"/>
            <a:ext cx="4940797" cy="655213"/>
            <a:chOff x="3635912" y="3163537"/>
            <a:chExt cx="4880762" cy="534630"/>
          </a:xfrm>
        </cdr:grpSpPr>
        <cdr:sp macro="" textlink="">
          <cdr:nvSpPr>
            <cdr:cNvPr id="7" name="Bent Arrow 6"/>
            <cdr:cNvSpPr/>
          </cdr:nvSpPr>
          <cdr:spPr bwMode="auto">
            <a:xfrm xmlns:a="http://schemas.openxmlformats.org/drawingml/2006/main" rot="5400000">
              <a:off x="4128205" y="2671244"/>
              <a:ext cx="527414" cy="1512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8" name="Bent Arrow 7"/>
            <cdr:cNvSpPr/>
          </cdr:nvSpPr>
          <cdr:spPr bwMode="auto">
            <a:xfrm xmlns:a="http://schemas.openxmlformats.org/drawingml/2006/main" rot="5400000">
              <a:off x="5500993"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9" name="Bent Arrow 8"/>
            <cdr:cNvSpPr/>
          </cdr:nvSpPr>
          <cdr:spPr bwMode="auto">
            <a:xfrm xmlns:a="http://schemas.openxmlformats.org/drawingml/2006/main" rot="5400000">
              <a:off x="6979507" y="2570460"/>
              <a:ext cx="527414" cy="1728000"/>
            </a:xfrm>
            <a:prstGeom xmlns:a="http://schemas.openxmlformats.org/drawingml/2006/main" prst="bentArrow">
              <a:avLst/>
            </a:prstGeom>
            <a:pattFill xmlns:a="http://schemas.openxmlformats.org/drawingml/2006/main" prst="pct60">
              <a:fgClr>
                <a:srgbClr val="53A9FF"/>
              </a:fgClr>
              <a:bgClr>
                <a:sysClr val="window" lastClr="FFFFFF"/>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nchor="ct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algn="ctr" fontAlgn="auto">
                <a:spcBef>
                  <a:spcPts val="0"/>
                </a:spcBef>
                <a:spcAft>
                  <a:spcPts val="0"/>
                </a:spcAft>
                <a:defRPr/>
              </a:pPr>
              <a:endParaRPr lang="en-GB" kern="0">
                <a:solidFill>
                  <a:prstClr val="black"/>
                </a:solidFill>
                <a:latin typeface="Calibri"/>
              </a:endParaRPr>
            </a:p>
          </cdr:txBody>
        </cdr:sp>
        <cdr:sp macro="" textlink="">
          <cdr:nvSpPr>
            <cdr:cNvPr id="10" name="TextBox 33"/>
            <cdr:cNvSpPr txBox="1">
              <a:spLocks xmlns:a="http://schemas.openxmlformats.org/drawingml/2006/main" noChangeArrowheads="1"/>
            </cdr:cNvSpPr>
          </cdr:nvSpPr>
          <cdr:spPr bwMode="auto">
            <a:xfrm xmlns:a="http://schemas.openxmlformats.org/drawingml/2006/main">
              <a:off x="4240766" y="3206322"/>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23%</a:t>
              </a:r>
              <a:endParaRPr lang="en-GB" sz="2400" b="1" kern="0" dirty="0">
                <a:solidFill>
                  <a:srgbClr val="E31837"/>
                </a:solidFill>
              </a:endParaRPr>
            </a:p>
          </cdr:txBody>
        </cdr:sp>
        <cdr:sp macro="" textlink="">
          <cdr:nvSpPr>
            <cdr:cNvPr id="11" name="TextBox 33"/>
            <cdr:cNvSpPr txBox="1">
              <a:spLocks xmlns:a="http://schemas.openxmlformats.org/drawingml/2006/main" noChangeArrowheads="1"/>
            </cdr:cNvSpPr>
          </cdr:nvSpPr>
          <cdr:spPr bwMode="auto">
            <a:xfrm xmlns:a="http://schemas.openxmlformats.org/drawingml/2006/main">
              <a:off x="5721402"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10%</a:t>
              </a:r>
              <a:endParaRPr lang="en-GB" sz="2400" b="1" kern="0" dirty="0">
                <a:solidFill>
                  <a:srgbClr val="E31837"/>
                </a:solidFill>
              </a:endParaRPr>
            </a:p>
          </cdr:txBody>
        </cdr:sp>
        <cdr:sp macro="" textlink="">
          <cdr:nvSpPr>
            <cdr:cNvPr id="12" name="TextBox 33"/>
            <cdr:cNvSpPr txBox="1">
              <a:spLocks xmlns:a="http://schemas.openxmlformats.org/drawingml/2006/main" noChangeArrowheads="1"/>
            </cdr:cNvSpPr>
          </cdr:nvSpPr>
          <cdr:spPr bwMode="auto">
            <a:xfrm xmlns:a="http://schemas.openxmlformats.org/drawingml/2006/main">
              <a:off x="7361820" y="3222088"/>
              <a:ext cx="1154854"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2400" b="1" kern="0" dirty="0">
                  <a:solidFill>
                    <a:srgbClr val="E31837"/>
                  </a:solidFill>
                </a:rPr>
                <a:t>7%</a:t>
              </a:r>
              <a:endParaRPr lang="en-GB" sz="2400" b="1" kern="0" dirty="0">
                <a:solidFill>
                  <a:srgbClr val="E31837"/>
                </a:solidFill>
              </a:endParaRPr>
            </a:p>
          </cdr:txBody>
        </cdr:sp>
      </cdr:grpSp>
      <cdr:sp macro="" textlink="">
        <cdr:nvSpPr>
          <cdr:cNvPr id="6" name="TextBox 9"/>
          <cdr:cNvSpPr txBox="1"/>
        </cdr:nvSpPr>
        <cdr:spPr>
          <a:xfrm xmlns:a="http://schemas.openxmlformats.org/drawingml/2006/main">
            <a:off x="8264744" y="3278090"/>
            <a:ext cx="983499" cy="8161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of total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prevention </a:t>
            </a:r>
          </a:p>
          <a:p xmlns:a="http://schemas.openxmlformats.org/drawingml/2006/main">
            <a:pPr fontAlgn="auto">
              <a:spcBef>
                <a:spcPts val="0"/>
              </a:spcBef>
              <a:spcAft>
                <a:spcPts val="0"/>
              </a:spcAft>
              <a:defRPr/>
            </a:pPr>
            <a:r>
              <a:rPr lang="en-GB" sz="1200" kern="0" dirty="0">
                <a:solidFill>
                  <a:prstClr val="black"/>
                </a:solidFill>
                <a:latin typeface="Arial"/>
                <a:cs typeface="Arial" pitchFamily="34" charset="0"/>
              </a:rPr>
              <a:t>spending</a:t>
            </a:r>
            <a:endParaRPr lang="th-TH" sz="1200" kern="0" dirty="0">
              <a:solidFill>
                <a:prstClr val="black"/>
              </a:solidFill>
              <a:latin typeface="Arial"/>
              <a:cs typeface="Cordia New"/>
            </a:endParaRPr>
          </a:p>
        </cdr:txBody>
      </cdr:sp>
    </cdr:grpSp>
  </cdr:relSizeAnchor>
</c:userShapes>
</file>

<file path=ppt/drawings/drawing8.xml><?xml version="1.0" encoding="utf-8"?>
<c:userShapes xmlns:c="http://schemas.openxmlformats.org/drawingml/2006/chart">
  <cdr:relSizeAnchor xmlns:cdr="http://schemas.openxmlformats.org/drawingml/2006/chartDrawing">
    <cdr:from>
      <cdr:x>0.80992</cdr:x>
      <cdr:y>0.08918</cdr:y>
    </cdr:from>
    <cdr:to>
      <cdr:x>0.96251</cdr:x>
      <cdr:y>0.18252</cdr:y>
    </cdr:to>
    <cdr:sp macro="" textlink="">
      <cdr:nvSpPr>
        <cdr:cNvPr id="3" name="TextBox 10"/>
        <cdr:cNvSpPr txBox="1"/>
      </cdr:nvSpPr>
      <cdr:spPr>
        <a:xfrm xmlns:a="http://schemas.openxmlformats.org/drawingml/2006/main">
          <a:off x="5350778" y="323455"/>
          <a:ext cx="100811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r>
            <a:rPr lang="en-US" sz="1600" b="1" dirty="0">
              <a:solidFill>
                <a:schemeClr val="bg1"/>
              </a:solidFill>
            </a:rPr>
            <a:t>90%</a:t>
          </a:r>
          <a:endParaRPr lang="en-GB" sz="1600" b="1" dirty="0">
            <a:solidFill>
              <a:schemeClr val="bg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0.8143</cdr:x>
      <cdr:y>0.89979</cdr:y>
    </cdr:from>
    <cdr:to>
      <cdr:x>1</cdr:x>
      <cdr:y>0.99238</cdr:y>
    </cdr:to>
    <cdr:sp macro="" textlink="">
      <cdr:nvSpPr>
        <cdr:cNvPr id="6" name="TextBox 1"/>
        <cdr:cNvSpPr txBox="1"/>
      </cdr:nvSpPr>
      <cdr:spPr>
        <a:xfrm xmlns:a="http://schemas.openxmlformats.org/drawingml/2006/main">
          <a:off x="8353425" y="4190974"/>
          <a:ext cx="1905000" cy="431259"/>
        </a:xfrm>
        <a:prstGeom xmlns:a="http://schemas.openxmlformats.org/drawingml/2006/main" prst="rect">
          <a:avLst/>
        </a:prstGeom>
        <a:ln xmlns:a="http://schemas.openxmlformats.org/drawingml/2006/main">
          <a:no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 Programme data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11/02/65</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11/02/65</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extLst>
      <p:ext uri="{BB962C8B-B14F-4D97-AF65-F5344CB8AC3E}">
        <p14:creationId xmlns:p14="http://schemas.microsoft.com/office/powerpoint/2010/main" val="149322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85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17</a:t>
            </a:fld>
            <a:endParaRPr lang="th-TH">
              <a:solidFill>
                <a:prstClr val="black"/>
              </a:solidFill>
            </a:endParaRPr>
          </a:p>
        </p:txBody>
      </p:sp>
    </p:spTree>
    <p:extLst>
      <p:ext uri="{BB962C8B-B14F-4D97-AF65-F5344CB8AC3E}">
        <p14:creationId xmlns:p14="http://schemas.microsoft.com/office/powerpoint/2010/main" val="26264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18</a:t>
            </a:fld>
            <a:endParaRPr lang="th-TH">
              <a:solidFill>
                <a:prstClr val="black"/>
              </a:solidFill>
            </a:endParaRPr>
          </a:p>
        </p:txBody>
      </p:sp>
    </p:spTree>
    <p:extLst>
      <p:ext uri="{BB962C8B-B14F-4D97-AF65-F5344CB8AC3E}">
        <p14:creationId xmlns:p14="http://schemas.microsoft.com/office/powerpoint/2010/main" val="353399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19</a:t>
            </a:fld>
            <a:endParaRPr lang="th-TH">
              <a:solidFill>
                <a:prstClr val="black"/>
              </a:solidFill>
            </a:endParaRPr>
          </a:p>
        </p:txBody>
      </p:sp>
    </p:spTree>
    <p:extLst>
      <p:ext uri="{BB962C8B-B14F-4D97-AF65-F5344CB8AC3E}">
        <p14:creationId xmlns:p14="http://schemas.microsoft.com/office/powerpoint/2010/main" val="425504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20</a:t>
            </a:fld>
            <a:endParaRPr lang="th-TH">
              <a:solidFill>
                <a:prstClr val="black"/>
              </a:solidFill>
            </a:endParaRPr>
          </a:p>
        </p:txBody>
      </p:sp>
    </p:spTree>
    <p:extLst>
      <p:ext uri="{BB962C8B-B14F-4D97-AF65-F5344CB8AC3E}">
        <p14:creationId xmlns:p14="http://schemas.microsoft.com/office/powerpoint/2010/main" val="271188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58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FFC92-A42A-428D-B122-4C546EED72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92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795F7-F939-4FC9-ADAC-E11FCA57A6B3}"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90523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b="1" strike="noStrike"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CC8795F7-F939-4FC9-ADAC-E11FCA57A6B3}"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1086633"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4218087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38844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strike="sng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942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update this slide with new punitive laws poster </a:t>
            </a:r>
          </a:p>
          <a:p>
            <a:r>
              <a:rPr lang="en-US" dirty="0"/>
              <a:t>https://www.unaids.org/sites/default/files/media/documents/legal-policy-trends-2014-2019-asia-pacific_poster_en.pdf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63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update this slide with new punitive laws poster </a:t>
            </a:r>
          </a:p>
          <a:p>
            <a:r>
              <a:rPr lang="en-US" dirty="0"/>
              <a:t>https://www.unaids.org/sites/default/files/media/documents/legal-policy-trends-2014-2019-asia-pacific_poster_en.pdf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67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update this slide with new punitive laws poster </a:t>
            </a:r>
          </a:p>
          <a:p>
            <a:r>
              <a:rPr lang="en-US" dirty="0"/>
              <a:t>https://www.unaids.org/sites/default/files/media/documents/legal-policy-trends-2014-2019-asia-pacific_poster_en.pdf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7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update this slide with new punitive laws poster </a:t>
            </a:r>
          </a:p>
          <a:p>
            <a:r>
              <a:rPr lang="en-US" dirty="0"/>
              <a:t>https://www.unaids.org/sites/default/files/media/documents/legal-policy-trends-2014-2019-asia-pacific_poster_en.pdf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8A725-923B-4DC4-BCB3-025149B65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6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076"/>
              </a:spcAft>
              <a:buFont typeface="+mj-lt"/>
              <a:buNone/>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03459"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100345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54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45898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97749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solidFill>
                <a:srgbClr val="88C540"/>
              </a:solidFill>
            </a:endParaRPr>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9</a:t>
            </a:fld>
            <a:endParaRPr lang="th-TH">
              <a:solidFill>
                <a:prstClr val="black"/>
              </a:solidFill>
            </a:endParaRPr>
          </a:p>
        </p:txBody>
      </p:sp>
    </p:spTree>
    <p:extLst>
      <p:ext uri="{BB962C8B-B14F-4D97-AF65-F5344CB8AC3E}">
        <p14:creationId xmlns:p14="http://schemas.microsoft.com/office/powerpoint/2010/main" val="132021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15574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FFC92-A42A-428D-B122-4C546EED72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61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795F7-F939-4FC9-ADAC-E11FCA57A6B3}"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502040204020203"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502040204020203" pitchFamily="34" charset="-34"/>
            </a:endParaRPr>
          </a:p>
        </p:txBody>
      </p:sp>
    </p:spTree>
    <p:extLst>
      <p:ext uri="{BB962C8B-B14F-4D97-AF65-F5344CB8AC3E}">
        <p14:creationId xmlns:p14="http://schemas.microsoft.com/office/powerpoint/2010/main" val="3162880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5" y="1571613"/>
            <a:ext cx="1120356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574869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5" y="1571613"/>
            <a:ext cx="1120356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6246265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58699464"/>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8632261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2962238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594"/>
            <a:ext cx="10769700" cy="3448055"/>
          </a:xfrm>
          <a:prstGeom prst="rect">
            <a:avLst/>
          </a:prstGeom>
        </p:spPr>
        <p:txBody>
          <a:bodyPr lIns="108850" tIns="54425" rIns="108850" bIns="54425">
            <a:normAutofit/>
          </a:bodyPr>
          <a:lstStyle>
            <a:lvl1pPr marL="634832" marR="0" indent="-634832" algn="l" defTabSz="1088284"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6439229"/>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12837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3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9150177"/>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39"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3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609"/>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698921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16"/>
            <a:ext cx="11203562" cy="504000"/>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42097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3688797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defTabSz="914217">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850" tIns="54425" rIns="108850" bIns="54425">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12"/>
            <a:ext cx="6572296" cy="3854733"/>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42" y="5429568"/>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773364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482072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404426659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589459865"/>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480679813"/>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1895812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142622093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131908740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413640937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260599718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909918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996298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254857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70377192"/>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374869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747510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817302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0716264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18963645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2449568899"/>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3848898213"/>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2688592433"/>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360136472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903209768"/>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928647043"/>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2051011759"/>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1917667"/>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928483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151152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2759302"/>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8787204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53143903"/>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47902502"/>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1923680"/>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5482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2/11/2022</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7543611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16022480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fontAlgn="auto">
              <a:spcBef>
                <a:spcPts val="0"/>
              </a:spcBef>
              <a:spcAft>
                <a:spcPts val="0"/>
              </a:spcAft>
              <a:defRPr/>
            </a:pPr>
            <a:r>
              <a:rPr lang="en-US" sz="2798" dirty="0">
                <a:solidFill>
                  <a:prstClr val="white"/>
                </a:solidFill>
              </a:rPr>
              <a:t> </a:t>
            </a:r>
            <a:endParaRPr lang="th-TH" sz="27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9680636"/>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fontAlgn="auto">
              <a:spcBef>
                <a:spcPts val="0"/>
              </a:spcBef>
              <a:spcAft>
                <a:spcPts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20112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fontAlgn="auto">
              <a:spcBef>
                <a:spcPts val="0"/>
              </a:spcBef>
              <a:spcAft>
                <a:spcPts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4199697"/>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fontAlgn="auto">
              <a:spcBef>
                <a:spcPts val="0"/>
              </a:spcBef>
              <a:spcAft>
                <a:spcPts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770875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fontAlgn="auto">
              <a:spcBef>
                <a:spcPts val="0"/>
              </a:spcBef>
              <a:spcAft>
                <a:spcPts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6858902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54439077"/>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fontAlgn="auto">
              <a:spcBef>
                <a:spcPts val="0"/>
              </a:spcBef>
              <a:spcAft>
                <a:spcPts val="0"/>
              </a:spcAft>
              <a:defRPr/>
            </a:pPr>
            <a:r>
              <a:rPr lang="en-US" sz="2798" dirty="0">
                <a:solidFill>
                  <a:prstClr val="white"/>
                </a:solidFill>
              </a:rPr>
              <a:t> </a:t>
            </a:r>
            <a:endParaRPr lang="th-TH" sz="27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41114597"/>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85834626"/>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40" marR="0" indent="-533240" algn="l" defTabSz="91412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6546675"/>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14502141"/>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957130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822718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43597122"/>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7370820"/>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0199964"/>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130061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t>11/02/2022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349684CC-E105-48F1-B6A0-2780FFC70861}" type="slidenum">
              <a:rPr lang="en-GB" smtClean="0"/>
              <a:t>‹#›</a:t>
            </a:fld>
            <a:endParaRPr lang="en-GB"/>
          </a:p>
        </p:txBody>
      </p:sp>
    </p:spTree>
    <p:extLst>
      <p:ext uri="{BB962C8B-B14F-4D97-AF65-F5344CB8AC3E}">
        <p14:creationId xmlns:p14="http://schemas.microsoft.com/office/powerpoint/2010/main" val="116017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1444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478120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139254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732310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970420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194005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0984099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4044050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743560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022751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855404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436151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672615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2552077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6249513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83681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9008544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1299908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44635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483608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1412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941438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035563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221508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234875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604126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340632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221795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897926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solidFill>
              </a:rPr>
              <a:pPr/>
              <a:t>11/02/2022</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6053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275962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375623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71140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608969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9863227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208179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929798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45531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2783268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356104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030591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783517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7041980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6728153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9885357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62058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2295910"/>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142120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538787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781751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203607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0463191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726435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340135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18029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98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52194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6951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2131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155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7535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97987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4516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0384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09911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82589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583767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8524158"/>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429337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9690763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4147397"/>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1260472"/>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590316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3"/>
            <a:ext cx="1120356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044180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5" y="1571613"/>
            <a:ext cx="1120356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4244499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5" y="1571613"/>
            <a:ext cx="11203562"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64809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4.png"/><Relationship Id="rId5" Type="http://schemas.openxmlformats.org/officeDocument/2006/relationships/slideLayout" Target="../slideLayouts/slideLayout58.xml"/><Relationship Id="rId10" Type="http://schemas.openxmlformats.org/officeDocument/2006/relationships/image" Target="../media/image3.png"/><Relationship Id="rId4" Type="http://schemas.openxmlformats.org/officeDocument/2006/relationships/slideLayout" Target="../slideLayouts/slideLayout57.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4.png"/><Relationship Id="rId5" Type="http://schemas.openxmlformats.org/officeDocument/2006/relationships/slideLayout" Target="../slideLayouts/slideLayout74.xml"/><Relationship Id="rId10" Type="http://schemas.openxmlformats.org/officeDocument/2006/relationships/image" Target="../media/image3.png"/><Relationship Id="rId4" Type="http://schemas.openxmlformats.org/officeDocument/2006/relationships/slideLayout" Target="../slideLayouts/slideLayout73.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3.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4.png"/><Relationship Id="rId5" Type="http://schemas.openxmlformats.org/officeDocument/2006/relationships/slideLayout" Target="../slideLayouts/slideLayout93.xml"/><Relationship Id="rId10" Type="http://schemas.openxmlformats.org/officeDocument/2006/relationships/image" Target="../media/image3.png"/><Relationship Id="rId4" Type="http://schemas.openxmlformats.org/officeDocument/2006/relationships/slideLayout" Target="../slideLayouts/slideLayout9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4.png"/><Relationship Id="rId5" Type="http://schemas.openxmlformats.org/officeDocument/2006/relationships/slideLayout" Target="../slideLayouts/slideLayout101.xml"/><Relationship Id="rId10" Type="http://schemas.openxmlformats.org/officeDocument/2006/relationships/image" Target="../media/image3.png"/><Relationship Id="rId4" Type="http://schemas.openxmlformats.org/officeDocument/2006/relationships/slideLayout" Target="../slideLayouts/slideLayout10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image" Target="../media/image4.png"/><Relationship Id="rId5" Type="http://schemas.openxmlformats.org/officeDocument/2006/relationships/slideLayout" Target="../slideLayouts/slideLayout109.xml"/><Relationship Id="rId10" Type="http://schemas.openxmlformats.org/officeDocument/2006/relationships/image" Target="../media/image3.png"/><Relationship Id="rId4" Type="http://schemas.openxmlformats.org/officeDocument/2006/relationships/slideLayout" Target="../slideLayouts/slideLayout10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image" Target="../media/image4.png"/><Relationship Id="rId5" Type="http://schemas.openxmlformats.org/officeDocument/2006/relationships/slideLayout" Target="../slideLayouts/slideLayout117.xml"/><Relationship Id="rId10" Type="http://schemas.openxmlformats.org/officeDocument/2006/relationships/image" Target="../media/image3.png"/><Relationship Id="rId4" Type="http://schemas.openxmlformats.org/officeDocument/2006/relationships/slideLayout" Target="../slideLayouts/slideLayout11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image" Target="../media/image4.png"/><Relationship Id="rId5" Type="http://schemas.openxmlformats.org/officeDocument/2006/relationships/slideLayout" Target="../slideLayouts/slideLayout125.xml"/><Relationship Id="rId10" Type="http://schemas.openxmlformats.org/officeDocument/2006/relationships/image" Target="../media/image3.png"/><Relationship Id="rId4" Type="http://schemas.openxmlformats.org/officeDocument/2006/relationships/slideLayout" Target="../slideLayouts/slideLayout12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image" Target="../media/image4.png"/><Relationship Id="rId5" Type="http://schemas.openxmlformats.org/officeDocument/2006/relationships/slideLayout" Target="../slideLayouts/slideLayout133.xml"/><Relationship Id="rId10" Type="http://schemas.openxmlformats.org/officeDocument/2006/relationships/image" Target="../media/image3.png"/><Relationship Id="rId4" Type="http://schemas.openxmlformats.org/officeDocument/2006/relationships/slideLayout" Target="../slideLayouts/slideLayout13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3.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20.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4.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image" Target="../media/image4.png"/><Relationship Id="rId5" Type="http://schemas.openxmlformats.org/officeDocument/2006/relationships/slideLayout" Target="../slideLayouts/slideLayout152.xml"/><Relationship Id="rId10" Type="http://schemas.openxmlformats.org/officeDocument/2006/relationships/image" Target="../media/image3.png"/><Relationship Id="rId4" Type="http://schemas.openxmlformats.org/officeDocument/2006/relationships/slideLayout" Target="../slideLayouts/slideLayout151.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image" Target="../media/image4.png"/><Relationship Id="rId5" Type="http://schemas.openxmlformats.org/officeDocument/2006/relationships/slideLayout" Target="../slideLayouts/slideLayout160.xml"/><Relationship Id="rId10" Type="http://schemas.openxmlformats.org/officeDocument/2006/relationships/image" Target="../media/image3.png"/><Relationship Id="rId4" Type="http://schemas.openxmlformats.org/officeDocument/2006/relationships/slideLayout" Target="../slideLayouts/slideLayout159.xml"/><Relationship Id="rId9"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6.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3.png"/><Relationship Id="rId5" Type="http://schemas.openxmlformats.org/officeDocument/2006/relationships/slideLayout" Target="../slideLayouts/slideLayout40.xml"/><Relationship Id="rId10" Type="http://schemas.openxmlformats.org/officeDocument/2006/relationships/theme" Target="../theme/theme8.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4.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3.png"/><Relationship Id="rId5" Type="http://schemas.openxmlformats.org/officeDocument/2006/relationships/slideLayout" Target="../slideLayouts/slideLayout49.xml"/><Relationship Id="rId10" Type="http://schemas.openxmlformats.org/officeDocument/2006/relationships/theme" Target="../theme/theme9.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95156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76328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auto">
              <a:spcBef>
                <a:spcPts val="0"/>
              </a:spcBef>
              <a:spcAft>
                <a:spcPts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307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1"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1"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8C4B-13E7-4A0F-80C3-57BBE57DFD96}" type="datetimeFigureOut">
              <a:rPr lang="en-GB" smtClean="0">
                <a:solidFill>
                  <a:prstClr val="black">
                    <a:tint val="75000"/>
                  </a:prstClr>
                </a:solidFill>
              </a:rPr>
              <a:pPr/>
              <a:t>11/02/2022</a:t>
            </a:fld>
            <a:endParaRPr lang="en-GB">
              <a:solidFill>
                <a:prstClr val="black">
                  <a:tint val="75000"/>
                </a:prstClr>
              </a:solidFill>
            </a:endParaRPr>
          </a:p>
        </p:txBody>
      </p:sp>
      <p:sp>
        <p:nvSpPr>
          <p:cNvPr id="5" name="Footer Placeholder 4"/>
          <p:cNvSpPr>
            <a:spLocks noGrp="1"/>
          </p:cNvSpPr>
          <p:nvPr>
            <p:ph type="ftr" sz="quarter" idx="3"/>
          </p:nvPr>
        </p:nvSpPr>
        <p:spPr>
          <a:xfrm>
            <a:off x="4165601"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1"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354218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99"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fontAlgn="auto">
              <a:spcBef>
                <a:spcPts val="0"/>
              </a:spcBef>
              <a:spcAft>
                <a:spcPts val="0"/>
              </a:spcAft>
              <a:defRPr/>
            </a:pPr>
            <a:endParaRPr lang="th-TH" sz="27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fontAlgn="auto">
              <a:spcBef>
                <a:spcPts val="0"/>
              </a:spcBef>
              <a:spcAft>
                <a:spcPts val="0"/>
              </a:spcAft>
              <a:defRPr/>
            </a:pPr>
            <a:r>
              <a:rPr lang="en-US" sz="2599" kern="700" dirty="0">
                <a:solidFill>
                  <a:prstClr val="white"/>
                </a:solidFill>
                <a:latin typeface="Arial"/>
                <a:cs typeface="Arial" pitchFamily="34" charset="0"/>
              </a:rPr>
              <a:t>Data Hub for Asia-Pacific</a:t>
            </a:r>
            <a:endParaRPr lang="th-TH" sz="2599" kern="700" dirty="0">
              <a:solidFill>
                <a:prstClr val="white"/>
              </a:solidFill>
              <a:latin typeface="Aria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74240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100" dirty="0">
              <a:solidFill>
                <a:prstClr val="white"/>
              </a:solidFill>
            </a:endParaRPr>
          </a:p>
        </p:txBody>
      </p:sp>
      <p:cxnSp>
        <p:nvCxnSpPr>
          <p:cNvPr id="25" name="Straight Connector 24"/>
          <p:cNvCxnSpPr/>
          <p:nvPr userDrawn="1"/>
        </p:nvCxnSpPr>
        <p:spPr>
          <a:xfrm>
            <a:off x="0"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6"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789865"/>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99"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17"/>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defTabSz="914217">
              <a:defRPr/>
            </a:pPr>
            <a:fld id="{181DF32F-06CD-400A-A3D3-46B78A462BF9}" type="slidenum">
              <a:rPr lang="th-TH" smtClean="0">
                <a:solidFill>
                  <a:prstClr val="black">
                    <a:tint val="75000"/>
                  </a:prstClr>
                </a:solidFill>
              </a:rPr>
              <a:pPr defTabSz="914217">
                <a:defRPr/>
              </a:pPr>
              <a:t>‹#›</a:t>
            </a:fld>
            <a:endParaRPr lang="th-TH" dirty="0">
              <a:solidFill>
                <a:prstClr val="black">
                  <a:tint val="75000"/>
                </a:prstClr>
              </a:solidFill>
            </a:endParaRPr>
          </a:p>
        </p:txBody>
      </p:sp>
      <p:sp>
        <p:nvSpPr>
          <p:cNvPr id="24" name="Freeform 23"/>
          <p:cNvSpPr/>
          <p:nvPr userDrawn="1"/>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00" tIns="59250" rIns="118500" bIns="59250" anchor="ctr"/>
          <a:lstStyle/>
          <a:p>
            <a:pPr algn="ctr" defTabSz="914217">
              <a:defRPr/>
            </a:pPr>
            <a:endParaRPr lang="th-TH" sz="3299" dirty="0">
              <a:solidFill>
                <a:prstClr val="white"/>
              </a:solidFill>
            </a:endParaRPr>
          </a:p>
        </p:txBody>
      </p:sp>
      <p:cxnSp>
        <p:nvCxnSpPr>
          <p:cNvPr id="25" name="Straight Connector 24"/>
          <p:cNvCxnSpPr/>
          <p:nvPr userDrawn="1"/>
        </p:nvCxnSpPr>
        <p:spPr>
          <a:xfrm>
            <a:off x="0" y="1246492"/>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3242"/>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00" tIns="59250" rIns="118500" bIns="5925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217"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userDrawn="1"/>
        </p:nvSpPr>
        <p:spPr>
          <a:xfrm>
            <a:off x="7147985" y="800403"/>
            <a:ext cx="4948766" cy="519675"/>
          </a:xfrm>
          <a:prstGeom prst="rect">
            <a:avLst/>
          </a:prstGeom>
          <a:noFill/>
        </p:spPr>
        <p:txBody>
          <a:bodyPr lIns="118500" tIns="59250" rIns="118500" bIns="59250">
            <a:spAutoFit/>
          </a:bodyPr>
          <a:lstStyle/>
          <a:p>
            <a:pPr defTabSz="914217">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11995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4142" algn="ctr" rtl="0" fontAlgn="base">
        <a:spcBef>
          <a:spcPct val="0"/>
        </a:spcBef>
        <a:spcAft>
          <a:spcPct val="0"/>
        </a:spcAft>
        <a:defRPr sz="5199">
          <a:solidFill>
            <a:schemeClr val="tx1"/>
          </a:solidFill>
          <a:latin typeface="Arial" charset="0"/>
          <a:cs typeface="Cordia New" pitchFamily="34" charset="-34"/>
        </a:defRPr>
      </a:lvl6pPr>
      <a:lvl7pPr marL="1088284" algn="ctr" rtl="0" fontAlgn="base">
        <a:spcBef>
          <a:spcPct val="0"/>
        </a:spcBef>
        <a:spcAft>
          <a:spcPct val="0"/>
        </a:spcAft>
        <a:defRPr sz="5199">
          <a:solidFill>
            <a:schemeClr val="tx1"/>
          </a:solidFill>
          <a:latin typeface="Arial" charset="0"/>
          <a:cs typeface="Cordia New" pitchFamily="34" charset="-34"/>
        </a:defRPr>
      </a:lvl7pPr>
      <a:lvl8pPr marL="1632426" algn="ctr" rtl="0" fontAlgn="base">
        <a:spcBef>
          <a:spcPct val="0"/>
        </a:spcBef>
        <a:spcAft>
          <a:spcPct val="0"/>
        </a:spcAft>
        <a:defRPr sz="5199">
          <a:solidFill>
            <a:schemeClr val="tx1"/>
          </a:solidFill>
          <a:latin typeface="Arial" charset="0"/>
          <a:cs typeface="Cordia New" pitchFamily="34" charset="-34"/>
        </a:defRPr>
      </a:lvl8pPr>
      <a:lvl9pPr marL="2176569" algn="ctr" rtl="0" fontAlgn="base">
        <a:spcBef>
          <a:spcPct val="0"/>
        </a:spcBef>
        <a:spcAft>
          <a:spcPct val="0"/>
        </a:spcAft>
        <a:defRPr sz="5199">
          <a:solidFill>
            <a:schemeClr val="tx1"/>
          </a:solidFill>
          <a:latin typeface="Arial" charset="0"/>
          <a:cs typeface="Cordia New" pitchFamily="34" charset="-34"/>
        </a:defRPr>
      </a:lvl9pPr>
    </p:titleStyle>
    <p:bodyStyle>
      <a:lvl1pPr marL="408106" indent="-408106"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4231" indent="-340089"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60355" indent="-272071"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4497"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8639" indent="-2720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284" rtl="0" eaLnBrk="1" latinLnBrk="0" hangingPunct="1">
        <a:defRPr sz="3299" kern="1200">
          <a:solidFill>
            <a:schemeClr val="tx1"/>
          </a:solidFill>
          <a:latin typeface="+mn-lt"/>
          <a:ea typeface="+mn-ea"/>
          <a:cs typeface="+mn-cs"/>
        </a:defRPr>
      </a:lvl1pPr>
      <a:lvl2pPr marL="544142" algn="l" defTabSz="1088284" rtl="0" eaLnBrk="1" latinLnBrk="0" hangingPunct="1">
        <a:defRPr sz="3299" kern="1200">
          <a:solidFill>
            <a:schemeClr val="tx1"/>
          </a:solidFill>
          <a:latin typeface="+mn-lt"/>
          <a:ea typeface="+mn-ea"/>
          <a:cs typeface="+mn-cs"/>
        </a:defRPr>
      </a:lvl2pPr>
      <a:lvl3pPr marL="1088284" algn="l" defTabSz="1088284" rtl="0" eaLnBrk="1" latinLnBrk="0" hangingPunct="1">
        <a:defRPr sz="3299" kern="1200">
          <a:solidFill>
            <a:schemeClr val="tx1"/>
          </a:solidFill>
          <a:latin typeface="+mn-lt"/>
          <a:ea typeface="+mn-ea"/>
          <a:cs typeface="+mn-cs"/>
        </a:defRPr>
      </a:lvl3pPr>
      <a:lvl4pPr marL="1632426" algn="l" defTabSz="1088284" rtl="0" eaLnBrk="1" latinLnBrk="0" hangingPunct="1">
        <a:defRPr sz="3299" kern="1200">
          <a:solidFill>
            <a:schemeClr val="tx1"/>
          </a:solidFill>
          <a:latin typeface="+mn-lt"/>
          <a:ea typeface="+mn-ea"/>
          <a:cs typeface="+mn-cs"/>
        </a:defRPr>
      </a:lvl4pPr>
      <a:lvl5pPr marL="2176569" algn="l" defTabSz="1088284" rtl="0" eaLnBrk="1" latinLnBrk="0" hangingPunct="1">
        <a:defRPr sz="3299" kern="1200">
          <a:solidFill>
            <a:schemeClr val="tx1"/>
          </a:solidFill>
          <a:latin typeface="+mn-lt"/>
          <a:ea typeface="+mn-ea"/>
          <a:cs typeface="+mn-cs"/>
        </a:defRPr>
      </a:lvl5pPr>
      <a:lvl6pPr marL="2720710" algn="l" defTabSz="1088284" rtl="0" eaLnBrk="1" latinLnBrk="0" hangingPunct="1">
        <a:defRPr sz="3299" kern="1200">
          <a:solidFill>
            <a:schemeClr val="tx1"/>
          </a:solidFill>
          <a:latin typeface="+mn-lt"/>
          <a:ea typeface="+mn-ea"/>
          <a:cs typeface="+mn-cs"/>
        </a:defRPr>
      </a:lvl6pPr>
      <a:lvl7pPr marL="3264852" algn="l" defTabSz="1088284" rtl="0" eaLnBrk="1" latinLnBrk="0" hangingPunct="1">
        <a:defRPr sz="3299" kern="1200">
          <a:solidFill>
            <a:schemeClr val="tx1"/>
          </a:solidFill>
          <a:latin typeface="+mn-lt"/>
          <a:ea typeface="+mn-ea"/>
          <a:cs typeface="+mn-cs"/>
        </a:defRPr>
      </a:lvl7pPr>
      <a:lvl8pPr marL="3808994" algn="l" defTabSz="1088284" rtl="0" eaLnBrk="1" latinLnBrk="0" hangingPunct="1">
        <a:defRPr sz="3299" kern="1200">
          <a:solidFill>
            <a:schemeClr val="tx1"/>
          </a:solidFill>
          <a:latin typeface="+mn-lt"/>
          <a:ea typeface="+mn-ea"/>
          <a:cs typeface="+mn-cs"/>
        </a:defRPr>
      </a:lvl8pPr>
      <a:lvl9pPr marL="4353136" algn="l" defTabSz="1088284" rtl="0" eaLnBrk="1" latinLnBrk="0" hangingPunct="1">
        <a:defRPr sz="329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133410"/>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172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7783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038835"/>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5" r:id="rId10"/>
    <p:sldLayoutId id="2147484106" r:id="rId11"/>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fontAlgn="auto">
              <a:spcBef>
                <a:spcPts val="0"/>
              </a:spcBef>
              <a:spcAft>
                <a:spcPts val="0"/>
              </a:spcAft>
              <a:defRPr/>
            </a:pPr>
            <a:endParaRPr lang="th-TH" sz="27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fontAlgn="auto">
              <a:spcBef>
                <a:spcPts val="0"/>
              </a:spcBef>
              <a:spcAft>
                <a:spcPts val="0"/>
              </a:spcAft>
              <a:defRPr/>
            </a:pPr>
            <a:r>
              <a:rPr lang="en-US" sz="2598" kern="700" dirty="0">
                <a:solidFill>
                  <a:prstClr val="white"/>
                </a:solidFill>
                <a:latin typeface="Arial"/>
                <a:cs typeface="Arial" pitchFamily="34" charset="0"/>
              </a:rPr>
              <a:t>Data Hub for Asia-Pacific</a:t>
            </a:r>
            <a:endParaRPr lang="th-TH" sz="2598" kern="700" dirty="0">
              <a:solidFill>
                <a:prstClr val="white"/>
              </a:solidFill>
              <a:latin typeface="Arial"/>
              <a:cs typeface="Cordia New"/>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70355"/>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pitchFamily="34"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pitchFamily="34"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pitchFamily="34"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33" tIns="49767" rIns="99533" bIns="49767" anchor="ctr"/>
          <a:lstStyle/>
          <a:p>
            <a:pPr algn="ctr" fontAlgn="auto">
              <a:spcBef>
                <a:spcPts val="0"/>
              </a:spcBef>
              <a:spcAft>
                <a:spcPts val="0"/>
              </a:spcAft>
              <a:defRPr/>
            </a:pPr>
            <a:endParaRPr lang="th-TH" sz="2799" dirty="0">
              <a:solidFill>
                <a:prstClr val="white"/>
              </a:solidFill>
            </a:endParaRPr>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33" tIns="49767" rIns="99533" bIns="4976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7986" y="800100"/>
            <a:ext cx="4948767" cy="438150"/>
          </a:xfrm>
          <a:prstGeom prst="rect">
            <a:avLst/>
          </a:prstGeom>
          <a:noFill/>
        </p:spPr>
        <p:txBody>
          <a:bodyPr lIns="99533" tIns="49767" rIns="99533" bIns="49767">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42208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063" algn="ctr" rtl="0" fontAlgn="base">
        <a:spcBef>
          <a:spcPct val="0"/>
        </a:spcBef>
        <a:spcAft>
          <a:spcPct val="0"/>
        </a:spcAft>
        <a:defRPr sz="4399">
          <a:solidFill>
            <a:schemeClr val="tx1"/>
          </a:solidFill>
          <a:latin typeface="Arial" charset="0"/>
          <a:cs typeface="Cordia New" pitchFamily="34" charset="-34"/>
        </a:defRPr>
      </a:lvl6pPr>
      <a:lvl7pPr marL="914126" algn="ctr" rtl="0" fontAlgn="base">
        <a:spcBef>
          <a:spcPct val="0"/>
        </a:spcBef>
        <a:spcAft>
          <a:spcPct val="0"/>
        </a:spcAft>
        <a:defRPr sz="4399">
          <a:solidFill>
            <a:schemeClr val="tx1"/>
          </a:solidFill>
          <a:latin typeface="Arial" charset="0"/>
          <a:cs typeface="Cordia New" pitchFamily="34" charset="-34"/>
        </a:defRPr>
      </a:lvl7pPr>
      <a:lvl8pPr marL="1371189" algn="ctr" rtl="0" fontAlgn="base">
        <a:spcBef>
          <a:spcPct val="0"/>
        </a:spcBef>
        <a:spcAft>
          <a:spcPct val="0"/>
        </a:spcAft>
        <a:defRPr sz="4399">
          <a:solidFill>
            <a:schemeClr val="tx1"/>
          </a:solidFill>
          <a:latin typeface="Arial" charset="0"/>
          <a:cs typeface="Cordia New" pitchFamily="34" charset="-34"/>
        </a:defRPr>
      </a:lvl8pPr>
      <a:lvl9pPr marL="1828251" algn="ctr" rtl="0" fontAlgn="base">
        <a:spcBef>
          <a:spcPct val="0"/>
        </a:spcBef>
        <a:spcAft>
          <a:spcPct val="0"/>
        </a:spcAft>
        <a:defRPr sz="4399">
          <a:solidFill>
            <a:schemeClr val="tx1"/>
          </a:solidFill>
          <a:latin typeface="Arial" charset="0"/>
          <a:cs typeface="Cordia New" pitchFamily="34" charset="-34"/>
        </a:defRPr>
      </a:lvl9pPr>
    </p:titleStyle>
    <p:bodyStyle>
      <a:lvl1pPr marL="342797" indent="-342797"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126" rtl="0" eaLnBrk="1" latinLnBrk="0" hangingPunct="1">
        <a:defRPr sz="2799" kern="1200">
          <a:solidFill>
            <a:schemeClr val="tx1"/>
          </a:solidFill>
          <a:latin typeface="+mn-lt"/>
          <a:ea typeface="+mn-ea"/>
          <a:cs typeface="+mn-cs"/>
        </a:defRPr>
      </a:lvl1pPr>
      <a:lvl2pPr marL="457063" algn="l" defTabSz="914126" rtl="0" eaLnBrk="1" latinLnBrk="0" hangingPunct="1">
        <a:defRPr sz="2799" kern="1200">
          <a:solidFill>
            <a:schemeClr val="tx1"/>
          </a:solidFill>
          <a:latin typeface="+mn-lt"/>
          <a:ea typeface="+mn-ea"/>
          <a:cs typeface="+mn-cs"/>
        </a:defRPr>
      </a:lvl2pPr>
      <a:lvl3pPr marL="914126" algn="l" defTabSz="914126" rtl="0" eaLnBrk="1" latinLnBrk="0" hangingPunct="1">
        <a:defRPr sz="2799" kern="1200">
          <a:solidFill>
            <a:schemeClr val="tx1"/>
          </a:solidFill>
          <a:latin typeface="+mn-lt"/>
          <a:ea typeface="+mn-ea"/>
          <a:cs typeface="+mn-cs"/>
        </a:defRPr>
      </a:lvl3pPr>
      <a:lvl4pPr marL="1371189" algn="l" defTabSz="914126" rtl="0" eaLnBrk="1" latinLnBrk="0" hangingPunct="1">
        <a:defRPr sz="2799" kern="1200">
          <a:solidFill>
            <a:schemeClr val="tx1"/>
          </a:solidFill>
          <a:latin typeface="+mn-lt"/>
          <a:ea typeface="+mn-ea"/>
          <a:cs typeface="+mn-cs"/>
        </a:defRPr>
      </a:lvl4pPr>
      <a:lvl5pPr marL="1828251" algn="l" defTabSz="914126" rtl="0" eaLnBrk="1" latinLnBrk="0" hangingPunct="1">
        <a:defRPr sz="2799" kern="1200">
          <a:solidFill>
            <a:schemeClr val="tx1"/>
          </a:solidFill>
          <a:latin typeface="+mn-lt"/>
          <a:ea typeface="+mn-ea"/>
          <a:cs typeface="+mn-cs"/>
        </a:defRPr>
      </a:lvl5pPr>
      <a:lvl6pPr marL="2285314" algn="l" defTabSz="914126" rtl="0" eaLnBrk="1" latinLnBrk="0" hangingPunct="1">
        <a:defRPr sz="2799" kern="1200">
          <a:solidFill>
            <a:schemeClr val="tx1"/>
          </a:solidFill>
          <a:latin typeface="+mn-lt"/>
          <a:ea typeface="+mn-ea"/>
          <a:cs typeface="+mn-cs"/>
        </a:defRPr>
      </a:lvl6pPr>
      <a:lvl7pPr marL="2742377" algn="l" defTabSz="914126" rtl="0" eaLnBrk="1" latinLnBrk="0" hangingPunct="1">
        <a:defRPr sz="2799" kern="1200">
          <a:solidFill>
            <a:schemeClr val="tx1"/>
          </a:solidFill>
          <a:latin typeface="+mn-lt"/>
          <a:ea typeface="+mn-ea"/>
          <a:cs typeface="+mn-cs"/>
        </a:defRPr>
      </a:lvl7pPr>
      <a:lvl8pPr marL="3199440" algn="l" defTabSz="914126" rtl="0" eaLnBrk="1" latinLnBrk="0" hangingPunct="1">
        <a:defRPr sz="2799" kern="1200">
          <a:solidFill>
            <a:schemeClr val="tx1"/>
          </a:solidFill>
          <a:latin typeface="+mn-lt"/>
          <a:ea typeface="+mn-ea"/>
          <a:cs typeface="+mn-cs"/>
        </a:defRPr>
      </a:lvl8pPr>
      <a:lvl9pPr marL="3656503" algn="l" defTabSz="914126" rtl="0" eaLnBrk="1" latinLnBrk="0" hangingPunct="1">
        <a:defRPr sz="2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5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5"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 id="2147484000"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00742"/>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938223"/>
      </p:ext>
    </p:extLst>
  </p:cSld>
  <p:clrMap bg1="lt1" tx1="dk1" bg2="lt2" tx2="dk2" accent1="accent1" accent2="accent2" accent3="accent3" accent4="accent4" accent5="accent5" accent6="accent6" hlink="hlink" folHlink="folHlink"/>
  <p:sldLayoutIdLst>
    <p:sldLayoutId id="2147483959" r:id="rId1"/>
    <p:sldLayoutId id="2147483960"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83588490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01121324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0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0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hyperlink" Target="http://www.aidsdatahub.org/"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4.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21.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122.xm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01.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160.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125.xm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11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17.xml"/></Relationships>
</file>

<file path=ppt/slides/_rels/slide3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2.xml"/><Relationship Id="rId1" Type="http://schemas.openxmlformats.org/officeDocument/2006/relationships/themeOverride" Target="../theme/themeOverride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5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35360" y="4483577"/>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Female Sex Workers</a:t>
            </a:r>
            <a:endParaRPr lang="th-TH" dirty="0"/>
          </a:p>
        </p:txBody>
      </p:sp>
      <p:sp>
        <p:nvSpPr>
          <p:cNvPr id="3" name="TextBox 2"/>
          <p:cNvSpPr txBox="1"/>
          <p:nvPr/>
        </p:nvSpPr>
        <p:spPr>
          <a:xfrm>
            <a:off x="433463" y="5877272"/>
            <a:ext cx="4038600" cy="400110"/>
          </a:xfrm>
          <a:prstGeom prst="rect">
            <a:avLst/>
          </a:prstGeom>
          <a:noFill/>
        </p:spPr>
        <p:txBody>
          <a:bodyPr wrap="square" rtlCol="0">
            <a:spAutoFit/>
          </a:bodyPr>
          <a:lstStyle/>
          <a:p>
            <a:r>
              <a:rPr lang="en-US" sz="2000" b="1" dirty="0">
                <a:solidFill>
                  <a:schemeClr val="bg1"/>
                </a:solidFill>
              </a:rPr>
              <a:t>Last updated: January 2022</a:t>
            </a:r>
            <a:endParaRPr lang="en-GB"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73369"/>
            <a:ext cx="11449272" cy="504000"/>
          </a:xfrm>
          <a:ln>
            <a:noFill/>
          </a:ln>
        </p:spPr>
        <p:txBody>
          <a:bodyPr/>
          <a:lstStyle/>
          <a:p>
            <a:r>
              <a:rPr lang="en-GB" dirty="0"/>
              <a:t>HIV prevalence trends among female sex workers in SAARC countries, where data is available, 2000-2018</a:t>
            </a:r>
            <a:br>
              <a:rPr lang="en-GB" dirty="0">
                <a:highlight>
                  <a:srgbClr val="FFFF00"/>
                </a:highlight>
              </a:rPr>
            </a:br>
            <a:endParaRPr lang="en-GB" dirty="0">
              <a:highlight>
                <a:srgbClr val="FFFF00"/>
              </a:highlight>
            </a:endParaRPr>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4"/>
          <p:cNvSpPr txBox="1"/>
          <p:nvPr/>
        </p:nvSpPr>
        <p:spPr>
          <a:xfrm>
            <a:off x="47327" y="6566548"/>
            <a:ext cx="10811173" cy="230832"/>
          </a:xfrm>
          <a:prstGeom prst="rect">
            <a:avLst/>
          </a:prstGeom>
          <a:noFill/>
        </p:spPr>
        <p:txBody>
          <a:bodyPr wrap="square" rtlCol="0">
            <a:spAutoFit/>
          </a:bodyPr>
          <a:lstStyle/>
          <a:p>
            <a:r>
              <a:rPr lang="en-US" sz="900" dirty="0">
                <a:solidFill>
                  <a:prstClr val="black"/>
                </a:solidFill>
                <a:latin typeface="Arial"/>
              </a:rPr>
              <a:t>Source: Prepared by </a:t>
            </a:r>
            <a:r>
              <a:rPr lang="en-US" sz="900" dirty="0">
                <a:solidFill>
                  <a:prstClr val="black"/>
                </a:solidFill>
                <a:latin typeface="Arial"/>
                <a:hlinkClick r:id="rId2"/>
              </a:rPr>
              <a:t>www.aidsdatahub.org</a:t>
            </a:r>
            <a:r>
              <a:rPr lang="en-US" sz="900" dirty="0">
                <a:solidFill>
                  <a:prstClr val="black"/>
                </a:solidFill>
                <a:latin typeface="Arial"/>
              </a:rPr>
              <a:t> based on 1) Integrated Biological and Behavioral Surveillance Surveys; 2) HIV Sentinel Surveillance Surveys; and 3) Global AIDS Monitoring (GAM) reporting</a:t>
            </a:r>
            <a:endParaRPr lang="en-GB" sz="900" dirty="0">
              <a:solidFill>
                <a:prstClr val="black"/>
              </a:solidFill>
              <a:latin typeface="Arial"/>
            </a:endParaRPr>
          </a:p>
        </p:txBody>
      </p:sp>
      <p:graphicFrame>
        <p:nvGraphicFramePr>
          <p:cNvPr id="6" name="Chart 5">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985944662"/>
              </p:ext>
            </p:extLst>
          </p:nvPr>
        </p:nvGraphicFramePr>
        <p:xfrm>
          <a:off x="299356" y="2348879"/>
          <a:ext cx="11593288" cy="4009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479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40768"/>
            <a:ext cx="11449272" cy="504000"/>
          </a:xfrm>
        </p:spPr>
        <p:txBody>
          <a:bodyPr/>
          <a:lstStyle/>
          <a:p>
            <a:r>
              <a:rPr lang="en-US" dirty="0"/>
              <a:t>HIV prevalence among FSW in geographical locations where rising HIV prevalence trends are observed, 2007-2017</a:t>
            </a:r>
            <a:endParaRPr lang="en-GB" dirty="0"/>
          </a:p>
        </p:txBody>
      </p:sp>
      <p:sp>
        <p:nvSpPr>
          <p:cNvPr id="3" name="Slide Number Placeholder 2"/>
          <p:cNvSpPr>
            <a:spLocks noGrp="1"/>
          </p:cNvSpPr>
          <p:nvPr>
            <p:ph type="sldNum" sz="quarter" idx="10"/>
          </p:nvPr>
        </p:nvSpPr>
        <p:spPr/>
        <p:txBody>
          <a:bodyPr/>
          <a:lstStyle/>
          <a:p>
            <a:pPr>
              <a:defRPr/>
            </a:pPr>
            <a:fld id="{691AC41B-D675-4B1A-A4AF-1B1DB27ED1FE}" type="slidenum">
              <a:rPr lang="th-TH">
                <a:solidFill>
                  <a:prstClr val="black">
                    <a:tint val="75000"/>
                  </a:prstClr>
                </a:solidFill>
                <a:latin typeface="Arial"/>
                <a:cs typeface="Cordia New" panose="020B0304020202020204" pitchFamily="34" charset="-34"/>
              </a:rPr>
              <a:pPr>
                <a:defRPr/>
              </a:pPr>
              <a:t>11</a:t>
            </a:fld>
            <a:endParaRPr lang="th-TH" dirty="0">
              <a:solidFill>
                <a:prstClr val="black">
                  <a:tint val="75000"/>
                </a:prstClr>
              </a:solidFill>
              <a:latin typeface="Arial"/>
              <a:cs typeface="Cordia New" panose="020B0304020202020204" pitchFamily="34" charset="-34"/>
            </a:endParaRPr>
          </a:p>
        </p:txBody>
      </p:sp>
      <p:sp>
        <p:nvSpPr>
          <p:cNvPr id="10" name="TextBox 9"/>
          <p:cNvSpPr txBox="1"/>
          <p:nvPr/>
        </p:nvSpPr>
        <p:spPr>
          <a:xfrm>
            <a:off x="191344" y="6597352"/>
            <a:ext cx="10199884"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Integrated Biological and Behavioral Surveillance Surveys and HIV Sentinel Surveillance Surveys</a:t>
            </a:r>
            <a:endParaRPr lang="en-GB" sz="900" dirty="0">
              <a:solidFill>
                <a:prstClr val="black"/>
              </a:solidFill>
              <a:latin typeface="Arial"/>
            </a:endParaRPr>
          </a:p>
        </p:txBody>
      </p:sp>
      <p:graphicFrame>
        <p:nvGraphicFramePr>
          <p:cNvPr id="7" name="Chart 6">
            <a:extLst>
              <a:ext uri="{FF2B5EF4-FFF2-40B4-BE49-F238E27FC236}">
                <a16:creationId xmlns:a16="http://schemas.microsoft.com/office/drawing/2014/main" id="{9E20A791-7D20-424E-9936-C84FE5B56D0D}"/>
              </a:ext>
            </a:extLst>
          </p:cNvPr>
          <p:cNvGraphicFramePr>
            <a:graphicFrameLocks/>
          </p:cNvGraphicFramePr>
          <p:nvPr>
            <p:extLst>
              <p:ext uri="{D42A27DB-BD31-4B8C-83A1-F6EECF244321}">
                <p14:modId xmlns:p14="http://schemas.microsoft.com/office/powerpoint/2010/main" val="2059417864"/>
              </p:ext>
            </p:extLst>
          </p:nvPr>
        </p:nvGraphicFramePr>
        <p:xfrm>
          <a:off x="2084332" y="2276872"/>
          <a:ext cx="8023337" cy="42636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213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521280" cy="504000"/>
          </a:xfrm>
        </p:spPr>
        <p:txBody>
          <a:bodyPr/>
          <a:lstStyle/>
          <a:p>
            <a:r>
              <a:rPr lang="en-GB" dirty="0"/>
              <a:t>Sexually transmitted infections (STI) prevalence among FSW, countries where data is available, 2012-2020</a:t>
            </a:r>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12</a:t>
            </a:fld>
            <a:endParaRPr lang="th-TH" dirty="0"/>
          </a:p>
        </p:txBody>
      </p:sp>
      <p:sp>
        <p:nvSpPr>
          <p:cNvPr id="5" name="Rounded Rectangle 4"/>
          <p:cNvSpPr/>
          <p:nvPr/>
        </p:nvSpPr>
        <p:spPr>
          <a:xfrm>
            <a:off x="9216288" y="5980777"/>
            <a:ext cx="1451713" cy="504057"/>
          </a:xfrm>
          <a:prstGeom prst="roundRect">
            <a:avLst/>
          </a:prstGeom>
          <a:noFill/>
          <a:ln w="15875" cap="flat" cmpd="sng" algn="ctr">
            <a:no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lnSpc>
                <a:spcPct val="150000"/>
              </a:lnSpc>
              <a:spcBef>
                <a:spcPts val="0"/>
              </a:spcBef>
              <a:spcAft>
                <a:spcPts val="0"/>
              </a:spcAft>
              <a:defRPr/>
            </a:pPr>
            <a:r>
              <a:rPr lang="en-US" sz="1050" kern="0" dirty="0">
                <a:solidFill>
                  <a:sysClr val="windowText" lastClr="000000"/>
                </a:solidFill>
                <a:latin typeface="Arial" pitchFamily="34" charset="0"/>
                <a:cs typeface="Arial" pitchFamily="34" charset="0"/>
              </a:rPr>
              <a:t>* Direct FSW</a:t>
            </a:r>
          </a:p>
          <a:p>
            <a:pPr fontAlgn="auto">
              <a:lnSpc>
                <a:spcPct val="150000"/>
              </a:lnSpc>
              <a:spcBef>
                <a:spcPts val="0"/>
              </a:spcBef>
              <a:spcAft>
                <a:spcPts val="0"/>
              </a:spcAft>
              <a:defRPr/>
            </a:pPr>
            <a:r>
              <a:rPr lang="en-US" sz="1050" kern="0" dirty="0">
                <a:solidFill>
                  <a:sysClr val="windowText" lastClr="000000"/>
                </a:solidFill>
                <a:latin typeface="Arial" pitchFamily="34" charset="0"/>
                <a:cs typeface="Arial" pitchFamily="34" charset="0"/>
              </a:rPr>
              <a:t>**Freelance FSW</a:t>
            </a:r>
          </a:p>
        </p:txBody>
      </p:sp>
      <p:sp>
        <p:nvSpPr>
          <p:cNvPr id="8" name="TextBox 7"/>
          <p:cNvSpPr txBox="1"/>
          <p:nvPr/>
        </p:nvSpPr>
        <p:spPr>
          <a:xfrm>
            <a:off x="119336" y="6540501"/>
            <a:ext cx="1207266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1) Integrated Biological and Behavioral Surveillance Surveys; 2) HIV Sentinel Surveillance Surveys; 3) Global AIDS Response Progress Reports and Global AIDS Monitoring</a:t>
            </a:r>
            <a:endParaRPr lang="en-GB" sz="900" dirty="0">
              <a:solidFill>
                <a:prstClr val="black"/>
              </a:solidFill>
            </a:endParaRPr>
          </a:p>
        </p:txBody>
      </p:sp>
      <p:graphicFrame>
        <p:nvGraphicFramePr>
          <p:cNvPr id="7" name="Chart 6">
            <a:extLst>
              <a:ext uri="{FF2B5EF4-FFF2-40B4-BE49-F238E27FC236}">
                <a16:creationId xmlns:a16="http://schemas.microsoft.com/office/drawing/2014/main" id="{BD7C433F-6EE6-466F-B7DA-7B4E157749E6}"/>
              </a:ext>
            </a:extLst>
          </p:cNvPr>
          <p:cNvGraphicFramePr>
            <a:graphicFrameLocks/>
          </p:cNvGraphicFramePr>
          <p:nvPr>
            <p:extLst>
              <p:ext uri="{D42A27DB-BD31-4B8C-83A1-F6EECF244321}">
                <p14:modId xmlns:p14="http://schemas.microsoft.com/office/powerpoint/2010/main" val="3158748878"/>
              </p:ext>
            </p:extLst>
          </p:nvPr>
        </p:nvGraphicFramePr>
        <p:xfrm>
          <a:off x="1179941" y="2291640"/>
          <a:ext cx="9832118" cy="4312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141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behaviors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7368" y="1358280"/>
            <a:ext cx="11305256" cy="990600"/>
          </a:xfrm>
        </p:spPr>
        <p:txBody>
          <a:bodyPr>
            <a:noAutofit/>
          </a:bodyPr>
          <a:lstStyle/>
          <a:p>
            <a:r>
              <a:rPr lang="en-US" dirty="0"/>
              <a:t>Prevention services are reaching female sex workers, but accelerated action is required to reverse the HIV epidemic</a:t>
            </a:r>
          </a:p>
        </p:txBody>
      </p:sp>
      <p:sp>
        <p:nvSpPr>
          <p:cNvPr id="14" name="Rectangle 6"/>
          <p:cNvSpPr>
            <a:spLocks noChangeArrowheads="1"/>
          </p:cNvSpPr>
          <p:nvPr/>
        </p:nvSpPr>
        <p:spPr bwMode="auto">
          <a:xfrm>
            <a:off x="191344" y="6591257"/>
            <a:ext cx="9433048" cy="230832"/>
          </a:xfrm>
          <a:prstGeom prst="rect">
            <a:avLst/>
          </a:prstGeom>
          <a:solidFill>
            <a:schemeClr val="bg1"/>
          </a:solidFill>
          <a:ln>
            <a:noFill/>
          </a:ln>
        </p:spPr>
        <p:txBody>
          <a:bodyPr wrap="square" anchor="ctr">
            <a:spAutoFit/>
          </a:bodyPr>
          <a:lstStyle/>
          <a:p>
            <a:pPr defTabSz="457200" eaLnBrk="0" hangingPunct="0"/>
            <a:r>
              <a:rPr lang="en-US" sz="900" dirty="0">
                <a:solidFill>
                  <a:srgbClr val="000000"/>
                </a:solidFill>
                <a:latin typeface="Arial"/>
                <a:ea typeface="ＭＳ 明朝" charset="-128"/>
                <a:cs typeface="Arial" pitchFamily="34" charset="0"/>
              </a:rPr>
              <a:t>Source: Prepared by </a:t>
            </a:r>
            <a:r>
              <a:rPr lang="en-US" sz="900" dirty="0">
                <a:solidFill>
                  <a:srgbClr val="000000"/>
                </a:solidFill>
                <a:latin typeface="Arial"/>
                <a:ea typeface="ＭＳ 明朝" charset="-128"/>
                <a:cs typeface="Arial" pitchFamily="34" charset="0"/>
                <a:hlinkClick r:id="rId3"/>
              </a:rPr>
              <a:t>www.aidsdatahub.org</a:t>
            </a:r>
            <a:r>
              <a:rPr lang="en-US" sz="900" dirty="0">
                <a:solidFill>
                  <a:srgbClr val="000000"/>
                </a:solidFill>
                <a:latin typeface="Arial"/>
                <a:ea typeface="ＭＳ 明朝" charset="-128"/>
                <a:cs typeface="Arial" pitchFamily="34" charset="0"/>
              </a:rPr>
              <a:t> based on Behavioral Surveillance Surveys, Integrated Biological and Behavioral Surveillance Surveys, Global AIDS Monitoring (GAM)</a:t>
            </a:r>
          </a:p>
        </p:txBody>
      </p:sp>
      <p:sp>
        <p:nvSpPr>
          <p:cNvPr id="19" name="TextBox 18"/>
          <p:cNvSpPr txBox="1"/>
          <p:nvPr/>
        </p:nvSpPr>
        <p:spPr>
          <a:xfrm>
            <a:off x="2567608" y="2061705"/>
            <a:ext cx="7316908" cy="369332"/>
          </a:xfrm>
          <a:prstGeom prst="rect">
            <a:avLst/>
          </a:prstGeom>
          <a:noFill/>
        </p:spPr>
        <p:txBody>
          <a:bodyPr wrap="square" rtlCol="0">
            <a:spAutoFit/>
          </a:bodyPr>
          <a:lstStyle/>
          <a:p>
            <a:pPr fontAlgn="auto">
              <a:spcBef>
                <a:spcPts val="0"/>
              </a:spcBef>
              <a:spcAft>
                <a:spcPts val="0"/>
              </a:spcAft>
            </a:pPr>
            <a:endParaRPr lang="en-GB" sz="1800" dirty="0">
              <a:solidFill>
                <a:prstClr val="black"/>
              </a:solidFill>
              <a:latin typeface="Arial"/>
            </a:endParaRPr>
          </a:p>
        </p:txBody>
      </p:sp>
      <p:sp>
        <p:nvSpPr>
          <p:cNvPr id="20" name="Rectangle 19"/>
          <p:cNvSpPr/>
          <p:nvPr/>
        </p:nvSpPr>
        <p:spPr>
          <a:xfrm>
            <a:off x="1043336" y="2057400"/>
            <a:ext cx="4554268" cy="10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fontAlgn="auto">
              <a:spcAft>
                <a:spcPts val="0"/>
              </a:spcAft>
            </a:pPr>
            <a:r>
              <a:rPr lang="en-GB" sz="1600" b="1" dirty="0">
                <a:solidFill>
                  <a:prstClr val="black"/>
                </a:solidFill>
                <a:latin typeface="Arial"/>
                <a:ea typeface="ＭＳ Ｐゴシック" pitchFamily="34" charset="-128"/>
                <a:cs typeface="Arial" pitchFamily="34" charset="0"/>
              </a:rPr>
              <a:t>Condom use at last sex and consistent </a:t>
            </a:r>
          </a:p>
          <a:p>
            <a:pPr algn="ctr" fontAlgn="auto">
              <a:spcAft>
                <a:spcPts val="0"/>
              </a:spcAft>
            </a:pPr>
            <a:r>
              <a:rPr lang="en-GB" sz="1600" b="1" dirty="0">
                <a:solidFill>
                  <a:prstClr val="black"/>
                </a:solidFill>
                <a:latin typeface="Arial"/>
                <a:ea typeface="ＭＳ Ｐゴシック" pitchFamily="34" charset="-128"/>
                <a:cs typeface="Arial" pitchFamily="34" charset="0"/>
              </a:rPr>
              <a:t>condom use with clients, </a:t>
            </a:r>
          </a:p>
          <a:p>
            <a:pPr algn="ctr" fontAlgn="auto">
              <a:spcAft>
                <a:spcPts val="0"/>
              </a:spcAft>
            </a:pPr>
            <a:r>
              <a:rPr lang="en-US" sz="1600" b="1" dirty="0">
                <a:solidFill>
                  <a:prstClr val="black"/>
                </a:solidFill>
                <a:latin typeface="Arial"/>
                <a:ea typeface="ＭＳ Ｐゴシック" pitchFamily="34" charset="-128"/>
                <a:cs typeface="Arial" pitchFamily="34" charset="0"/>
              </a:rPr>
              <a:t>regional median, 2012-</a:t>
            </a:r>
            <a:r>
              <a:rPr lang="en-GB" sz="1600" b="1" dirty="0">
                <a:solidFill>
                  <a:prstClr val="black"/>
                </a:solidFill>
                <a:latin typeface="Arial"/>
                <a:ea typeface="ＭＳ Ｐゴシック" pitchFamily="34" charset="-128"/>
                <a:cs typeface="Arial" pitchFamily="34" charset="0"/>
              </a:rPr>
              <a:t>2020</a:t>
            </a:r>
          </a:p>
        </p:txBody>
      </p:sp>
      <p:sp>
        <p:nvSpPr>
          <p:cNvPr id="29" name="Rectangle 28"/>
          <p:cNvSpPr>
            <a:spLocks/>
          </p:cNvSpPr>
          <p:nvPr/>
        </p:nvSpPr>
        <p:spPr>
          <a:xfrm>
            <a:off x="5756596" y="2234192"/>
            <a:ext cx="4071716" cy="678920"/>
          </a:xfrm>
          <a:prstGeom prst="rect">
            <a:avLst/>
          </a:prstGeom>
          <a:noFill/>
          <a:ln>
            <a:noFill/>
          </a:ln>
        </p:spPr>
        <p:txBody>
          <a:bodyPr vert="horz" lIns="91440" tIns="45720" rIns="91440" bIns="45720" rtlCol="0" anchor="ctr">
            <a:noAutofit/>
          </a:bodyPr>
          <a:lstStyle/>
          <a:p>
            <a:pPr algn="ctr" fontAlgn="auto">
              <a:spcAft>
                <a:spcPts val="0"/>
              </a:spcAft>
            </a:pPr>
            <a:r>
              <a:rPr lang="en-GB" sz="1600" b="1" dirty="0">
                <a:solidFill>
                  <a:srgbClr val="000000"/>
                </a:solidFill>
                <a:latin typeface="Arial"/>
                <a:ea typeface="ＭＳ Ｐゴシック" pitchFamily="34" charset="-128"/>
                <a:cs typeface="Arial" pitchFamily="34" charset="0"/>
              </a:rPr>
              <a:t>HIV testing coverage trend among FSW, </a:t>
            </a:r>
          </a:p>
          <a:p>
            <a:pPr algn="ctr" fontAlgn="auto">
              <a:spcAft>
                <a:spcPts val="0"/>
              </a:spcAft>
            </a:pPr>
            <a:r>
              <a:rPr lang="en-US" sz="1600" b="1" dirty="0">
                <a:solidFill>
                  <a:srgbClr val="000000"/>
                </a:solidFill>
                <a:latin typeface="Arial"/>
                <a:ea typeface="ＭＳ Ｐゴシック" pitchFamily="34" charset="-128"/>
                <a:cs typeface="Arial" pitchFamily="34" charset="0"/>
              </a:rPr>
              <a:t>regional median, </a:t>
            </a:r>
          </a:p>
          <a:p>
            <a:pPr algn="ctr" fontAlgn="auto">
              <a:spcAft>
                <a:spcPts val="0"/>
              </a:spcAft>
            </a:pPr>
            <a:r>
              <a:rPr lang="en-US" sz="1600" b="1" dirty="0">
                <a:solidFill>
                  <a:srgbClr val="000000"/>
                </a:solidFill>
                <a:latin typeface="Arial"/>
                <a:ea typeface="ＭＳ Ｐゴシック" pitchFamily="34" charset="-128"/>
                <a:cs typeface="Arial" pitchFamily="34" charset="0"/>
              </a:rPr>
              <a:t>2011-</a:t>
            </a:r>
            <a:r>
              <a:rPr lang="en-GB" sz="1600" b="1" dirty="0">
                <a:solidFill>
                  <a:srgbClr val="000000"/>
                </a:solidFill>
                <a:latin typeface="Arial"/>
                <a:ea typeface="ＭＳ Ｐゴシック" pitchFamily="34" charset="-128"/>
                <a:cs typeface="Arial" pitchFamily="34" charset="0"/>
              </a:rPr>
              <a:t>2020</a:t>
            </a:r>
          </a:p>
        </p:txBody>
      </p:sp>
      <p:graphicFrame>
        <p:nvGraphicFramePr>
          <p:cNvPr id="15" name="Chart 14"/>
          <p:cNvGraphicFramePr>
            <a:graphicFrameLocks/>
          </p:cNvGraphicFramePr>
          <p:nvPr>
            <p:extLst>
              <p:ext uri="{D42A27DB-BD31-4B8C-83A1-F6EECF244321}">
                <p14:modId xmlns:p14="http://schemas.microsoft.com/office/powerpoint/2010/main" val="51624648"/>
              </p:ext>
            </p:extLst>
          </p:nvPr>
        </p:nvGraphicFramePr>
        <p:xfrm>
          <a:off x="1414761" y="3212977"/>
          <a:ext cx="3297600"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846758448"/>
              </p:ext>
            </p:extLst>
          </p:nvPr>
        </p:nvGraphicFramePr>
        <p:xfrm>
          <a:off x="1414760" y="5057163"/>
          <a:ext cx="3300984" cy="15819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AB956323-2796-4AA9-9F81-5F9AFDF6A02C}"/>
              </a:ext>
            </a:extLst>
          </p:cNvPr>
          <p:cNvGraphicFramePr>
            <a:graphicFrameLocks/>
          </p:cNvGraphicFramePr>
          <p:nvPr>
            <p:extLst>
              <p:ext uri="{D42A27DB-BD31-4B8C-83A1-F6EECF244321}">
                <p14:modId xmlns:p14="http://schemas.microsoft.com/office/powerpoint/2010/main" val="1043053316"/>
              </p:ext>
            </p:extLst>
          </p:nvPr>
        </p:nvGraphicFramePr>
        <p:xfrm>
          <a:off x="4871864" y="2735043"/>
          <a:ext cx="6840760" cy="40324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4443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676" y="1377797"/>
            <a:ext cx="11014674" cy="504000"/>
          </a:xfrm>
        </p:spPr>
        <p:txBody>
          <a:bodyPr>
            <a:noAutofit/>
          </a:bodyPr>
          <a:lstStyle/>
          <a:p>
            <a:r>
              <a:rPr lang="en-US" dirty="0"/>
              <a:t>Proportion of female sex workers who reported condom use with their most recent client, 2015-2020</a:t>
            </a:r>
          </a:p>
        </p:txBody>
      </p:sp>
      <p:sp>
        <p:nvSpPr>
          <p:cNvPr id="5" name="TextBox 4"/>
          <p:cNvSpPr txBox="1"/>
          <p:nvPr/>
        </p:nvSpPr>
        <p:spPr>
          <a:xfrm>
            <a:off x="120720" y="6596718"/>
            <a:ext cx="10009112" cy="230832"/>
          </a:xfrm>
          <a:prstGeom prst="rect">
            <a:avLst/>
          </a:prstGeom>
          <a:noFill/>
        </p:spPr>
        <p:txBody>
          <a:bodyPr wrap="square" rtlCol="0">
            <a:spAutoFit/>
          </a:bodyPr>
          <a:lstStyle/>
          <a:p>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Integrated Biological and Behavioral Surveillance Surveys and Global AIDS Monitoring</a:t>
            </a:r>
            <a:endParaRPr lang="en-GB" sz="900" dirty="0">
              <a:solidFill>
                <a:prstClr val="black"/>
              </a:solidFill>
              <a:latin typeface="Arial"/>
            </a:endParaRPr>
          </a:p>
        </p:txBody>
      </p:sp>
      <p:graphicFrame>
        <p:nvGraphicFramePr>
          <p:cNvPr id="6" name="Chart 5">
            <a:extLst>
              <a:ext uri="{FF2B5EF4-FFF2-40B4-BE49-F238E27FC236}">
                <a16:creationId xmlns:a16="http://schemas.microsoft.com/office/drawing/2014/main" id="{EBCB4778-CE68-4DF7-89AB-C315E947114D}"/>
              </a:ext>
            </a:extLst>
          </p:cNvPr>
          <p:cNvGraphicFramePr>
            <a:graphicFrameLocks/>
          </p:cNvGraphicFramePr>
          <p:nvPr>
            <p:extLst>
              <p:ext uri="{D42A27DB-BD31-4B8C-83A1-F6EECF244321}">
                <p14:modId xmlns:p14="http://schemas.microsoft.com/office/powerpoint/2010/main" val="1444734233"/>
              </p:ext>
            </p:extLst>
          </p:nvPr>
        </p:nvGraphicFramePr>
        <p:xfrm>
          <a:off x="1091444" y="2276872"/>
          <a:ext cx="10009112"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8244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875A420-5ECD-493D-8B86-06E9647F899D}"/>
              </a:ext>
            </a:extLst>
          </p:cNvPr>
          <p:cNvGraphicFramePr>
            <a:graphicFrameLocks/>
          </p:cNvGraphicFramePr>
          <p:nvPr>
            <p:extLst>
              <p:ext uri="{D42A27DB-BD31-4B8C-83A1-F6EECF244321}">
                <p14:modId xmlns:p14="http://schemas.microsoft.com/office/powerpoint/2010/main" val="2211363037"/>
              </p:ext>
            </p:extLst>
          </p:nvPr>
        </p:nvGraphicFramePr>
        <p:xfrm>
          <a:off x="480676" y="2069123"/>
          <a:ext cx="11087932" cy="4038290"/>
        </p:xfrm>
        <a:graphic>
          <a:graphicData uri="http://schemas.openxmlformats.org/drawingml/2006/chart">
            <c:chart xmlns:c="http://schemas.openxmlformats.org/drawingml/2006/chart" xmlns:r="http://schemas.openxmlformats.org/officeDocument/2006/relationships" r:id="rId3"/>
          </a:graphicData>
        </a:graphic>
      </p:graphicFrame>
      <p:sp>
        <p:nvSpPr>
          <p:cNvPr id="29698" name="Title 1"/>
          <p:cNvSpPr>
            <a:spLocks noGrp="1"/>
          </p:cNvSpPr>
          <p:nvPr>
            <p:ph type="title"/>
          </p:nvPr>
        </p:nvSpPr>
        <p:spPr bwMode="auto">
          <a:xfrm>
            <a:off x="480676" y="1340768"/>
            <a:ext cx="11518613" cy="504000"/>
          </a:xfrm>
        </p:spPr>
        <p:txBody>
          <a:bodyPr>
            <a:noAutofit/>
          </a:bodyPr>
          <a:lstStyle/>
          <a:p>
            <a:r>
              <a:rPr lang="en-US" altLang="en-US" dirty="0"/>
              <a:t>Need for a greater focus: a considerable proportion of  surveyed sex workers are under 25 years of age </a:t>
            </a:r>
            <a:endParaRPr lang="en-GB" altLang="en-US" dirty="0"/>
          </a:p>
        </p:txBody>
      </p:sp>
      <p:sp>
        <p:nvSpPr>
          <p:cNvPr id="29699" name="TextBox 1"/>
          <p:cNvSpPr txBox="1">
            <a:spLocks noChangeArrowheads="1"/>
          </p:cNvSpPr>
          <p:nvPr/>
        </p:nvSpPr>
        <p:spPr bwMode="auto">
          <a:xfrm>
            <a:off x="120719" y="6524796"/>
            <a:ext cx="10654718" cy="22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r>
              <a:rPr lang="en-US" altLang="en-US" sz="900" dirty="0">
                <a:solidFill>
                  <a:srgbClr val="000000"/>
                </a:solidFill>
                <a:cs typeface="Arial" charset="0"/>
              </a:rPr>
              <a:t>Source: Prepared by </a:t>
            </a:r>
            <a:r>
              <a:rPr lang="en-US" altLang="en-US" sz="900" dirty="0">
                <a:solidFill>
                  <a:srgbClr val="000000"/>
                </a:solidFill>
                <a:cs typeface="Arial" charset="0"/>
                <a:hlinkClick r:id="rId4"/>
              </a:rPr>
              <a:t>www.aidsdatahub.org</a:t>
            </a:r>
            <a:r>
              <a:rPr lang="en-US" altLang="en-US" sz="900" dirty="0">
                <a:solidFill>
                  <a:srgbClr val="000000"/>
                </a:solidFill>
                <a:cs typeface="Arial" charset="0"/>
              </a:rPr>
              <a:t>  based on 1) Integrated Biological and Behavioral Surveillance Surveys; 2) HIV Sentinel Surveillance Surveys; 3) Behavioral Surveillance Surveys</a:t>
            </a:r>
          </a:p>
        </p:txBody>
      </p:sp>
      <p:sp>
        <p:nvSpPr>
          <p:cNvPr id="29700" name="TextBox 2"/>
          <p:cNvSpPr txBox="1">
            <a:spLocks noChangeArrowheads="1"/>
          </p:cNvSpPr>
          <p:nvPr/>
        </p:nvSpPr>
        <p:spPr bwMode="auto">
          <a:xfrm>
            <a:off x="1092602" y="5254241"/>
            <a:ext cx="10006796" cy="10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eaLnBrk="1" hangingPunct="1">
              <a:buFont typeface="Arial" charset="0"/>
              <a:buChar char="•"/>
            </a:pPr>
            <a:endParaRPr lang="en-US" sz="1400" dirty="0">
              <a:solidFill>
                <a:srgbClr val="000000"/>
              </a:solidFill>
              <a:cs typeface="Arial" charset="0"/>
            </a:endParaRPr>
          </a:p>
          <a:p>
            <a:pPr defTabSz="457200" eaLnBrk="1" hangingPunct="1">
              <a:buFont typeface="Arial" charset="0"/>
              <a:buChar char="•"/>
            </a:pPr>
            <a:r>
              <a:rPr lang="en-US" sz="1200" b="1" dirty="0">
                <a:solidFill>
                  <a:srgbClr val="02AEF0"/>
                </a:solidFill>
                <a:cs typeface="Arial" charset="0"/>
              </a:rPr>
              <a:t>Unmet HIV and health service needs of young sex workers</a:t>
            </a:r>
            <a:r>
              <a:rPr lang="en-US" sz="1200" b="1" dirty="0">
                <a:solidFill>
                  <a:srgbClr val="000000"/>
                </a:solidFill>
                <a:cs typeface="Arial" charset="0"/>
              </a:rPr>
              <a:t>: </a:t>
            </a:r>
            <a:r>
              <a:rPr lang="en-US" sz="1200" dirty="0">
                <a:solidFill>
                  <a:srgbClr val="000000"/>
                </a:solidFill>
                <a:cs typeface="Arial" charset="0"/>
              </a:rPr>
              <a:t>programs often do not reach young sex workers (no age disaggregated data)</a:t>
            </a:r>
          </a:p>
          <a:p>
            <a:pPr defTabSz="457200" eaLnBrk="1" hangingPunct="1">
              <a:buFont typeface="Arial" charset="0"/>
              <a:buChar char="•"/>
            </a:pPr>
            <a:r>
              <a:rPr lang="en-US" sz="1200" b="1" dirty="0">
                <a:solidFill>
                  <a:srgbClr val="02AEF0"/>
                </a:solidFill>
                <a:cs typeface="Arial" charset="0"/>
              </a:rPr>
              <a:t>Legal policy barriers </a:t>
            </a:r>
            <a:r>
              <a:rPr lang="en-US" sz="1200" dirty="0">
                <a:solidFill>
                  <a:srgbClr val="000000"/>
                </a:solidFill>
                <a:cs typeface="Arial" charset="0"/>
              </a:rPr>
              <a:t>(i.e., condom policy not favoring unmarried young people, parental consent, existing gender inequality, etc.)</a:t>
            </a:r>
          </a:p>
          <a:p>
            <a:pPr defTabSz="457200" eaLnBrk="1" hangingPunct="1">
              <a:buFont typeface="Arial" charset="0"/>
              <a:buChar char="•"/>
            </a:pPr>
            <a:r>
              <a:rPr lang="en-US" sz="1200" dirty="0">
                <a:solidFill>
                  <a:srgbClr val="000000"/>
                </a:solidFill>
                <a:cs typeface="Arial" charset="0"/>
              </a:rPr>
              <a:t>Need for </a:t>
            </a:r>
            <a:r>
              <a:rPr lang="en-US" sz="1200" b="1" dirty="0">
                <a:solidFill>
                  <a:srgbClr val="02AEF0"/>
                </a:solidFill>
                <a:cs typeface="Arial" charset="0"/>
              </a:rPr>
              <a:t>clarity on policy and programmatic approach </a:t>
            </a:r>
            <a:r>
              <a:rPr lang="en-US" sz="1200" dirty="0">
                <a:solidFill>
                  <a:srgbClr val="000000"/>
                </a:solidFill>
                <a:cs typeface="Arial" charset="0"/>
              </a:rPr>
              <a:t>for reaching under-18 young people who sell and buy sex </a:t>
            </a:r>
          </a:p>
          <a:p>
            <a:pPr defTabSz="457200" eaLnBrk="1" hangingPunct="1">
              <a:buFont typeface="Arial" charset="0"/>
              <a:buChar char="•"/>
            </a:pPr>
            <a:r>
              <a:rPr lang="en-US" sz="1200" dirty="0">
                <a:solidFill>
                  <a:srgbClr val="000000"/>
                </a:solidFill>
                <a:cs typeface="Arial" charset="0"/>
              </a:rPr>
              <a:t>Need to ensure </a:t>
            </a:r>
            <a:r>
              <a:rPr lang="en-US" sz="1200" b="1" dirty="0">
                <a:solidFill>
                  <a:srgbClr val="02AEF0"/>
                </a:solidFill>
                <a:cs typeface="Arial" charset="0"/>
              </a:rPr>
              <a:t>broader opportunities  </a:t>
            </a:r>
            <a:r>
              <a:rPr lang="en-US" sz="1200" dirty="0">
                <a:solidFill>
                  <a:srgbClr val="000000"/>
                </a:solidFill>
                <a:cs typeface="Arial" charset="0"/>
              </a:rPr>
              <a:t>– health, education and security</a:t>
            </a:r>
          </a:p>
        </p:txBody>
      </p:sp>
      <p:sp>
        <p:nvSpPr>
          <p:cNvPr id="3" name="TextBox 2"/>
          <p:cNvSpPr txBox="1"/>
          <p:nvPr/>
        </p:nvSpPr>
        <p:spPr>
          <a:xfrm>
            <a:off x="5952018" y="2709087"/>
            <a:ext cx="4608512" cy="246221"/>
          </a:xfrm>
          <a:prstGeom prst="rect">
            <a:avLst/>
          </a:prstGeom>
          <a:noFill/>
        </p:spPr>
        <p:txBody>
          <a:bodyPr wrap="square" rtlCol="0">
            <a:spAutoFit/>
          </a:bodyPr>
          <a:lstStyle/>
          <a:p>
            <a:pPr algn="ctr" fontAlgn="auto">
              <a:spcBef>
                <a:spcPts val="0"/>
              </a:spcBef>
              <a:spcAft>
                <a:spcPts val="0"/>
              </a:spcAft>
            </a:pPr>
            <a:r>
              <a:rPr lang="en-US" sz="1000" b="1" dirty="0">
                <a:solidFill>
                  <a:prstClr val="black"/>
                </a:solidFill>
                <a:latin typeface="Arial"/>
                <a:cs typeface="Arial" panose="020B0604020202020204" pitchFamily="34" charset="0"/>
              </a:rPr>
              <a:t>* Female Entertainment workers,    ** Direct FSW</a:t>
            </a:r>
            <a:endParaRPr lang="en-GB" sz="1000" b="1"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303915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049303338"/>
              </p:ext>
            </p:extLst>
          </p:nvPr>
        </p:nvGraphicFramePr>
        <p:xfrm>
          <a:off x="2063552" y="2176264"/>
          <a:ext cx="8064896" cy="45663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83230" y="1467543"/>
            <a:ext cx="11809312" cy="504000"/>
          </a:xfrm>
        </p:spPr>
        <p:txBody>
          <a:bodyPr/>
          <a:lstStyle/>
          <a:p>
            <a:r>
              <a:rPr lang="en-US" dirty="0"/>
              <a:t>Average duration of selling sex among female sex workers, countries where data is available, 2013-2018</a:t>
            </a:r>
            <a:endParaRPr lang="th-TH"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TextBox 4"/>
          <p:cNvSpPr txBox="1"/>
          <p:nvPr/>
        </p:nvSpPr>
        <p:spPr>
          <a:xfrm>
            <a:off x="119336" y="6627168"/>
            <a:ext cx="1025372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4"/>
              </a:rPr>
              <a:t>www.aidsdatahub.org</a:t>
            </a:r>
            <a:r>
              <a:rPr lang="en-US" sz="900" dirty="0">
                <a:solidFill>
                  <a:prstClr val="black"/>
                </a:solidFill>
              </a:rPr>
              <a:t> based on 1) Integrated Biological and Behavioral Surveillance Surveys; 2) Behavioral Surveillance Surveys</a:t>
            </a:r>
            <a:endParaRPr lang="en-GB" sz="900" dirty="0">
              <a:solidFill>
                <a:prstClr val="black"/>
              </a:solidFill>
            </a:endParaRPr>
          </a:p>
        </p:txBody>
      </p:sp>
      <p:sp>
        <p:nvSpPr>
          <p:cNvPr id="8" name="Rounded Rectangle 7"/>
          <p:cNvSpPr/>
          <p:nvPr/>
        </p:nvSpPr>
        <p:spPr>
          <a:xfrm>
            <a:off x="4727848" y="6357939"/>
            <a:ext cx="2224857" cy="288012"/>
          </a:xfrm>
          <a:prstGeom prst="roundRect">
            <a:avLst/>
          </a:prstGeom>
          <a:noFill/>
          <a:ln w="12700" cap="flat" cmpd="sng" algn="ctr">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sz="900" dirty="0">
                <a:solidFill>
                  <a:sysClr val="windowText" lastClr="000000"/>
                </a:solidFill>
                <a:latin typeface="Arial" pitchFamily="34" charset="0"/>
                <a:cs typeface="Arial" pitchFamily="34" charset="0"/>
              </a:rPr>
              <a:t>*Median duration of sex work</a:t>
            </a:r>
          </a:p>
        </p:txBody>
      </p:sp>
    </p:spTree>
    <p:extLst>
      <p:ext uri="{BB962C8B-B14F-4D97-AF65-F5344CB8AC3E}">
        <p14:creationId xmlns:p14="http://schemas.microsoft.com/office/powerpoint/2010/main" val="268085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736267143"/>
              </p:ext>
            </p:extLst>
          </p:nvPr>
        </p:nvGraphicFramePr>
        <p:xfrm>
          <a:off x="933134" y="1916832"/>
          <a:ext cx="10325732" cy="46596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Average number of clients reported among female sex workers, 2011-2018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4"/>
          <p:cNvSpPr txBox="1"/>
          <p:nvPr/>
        </p:nvSpPr>
        <p:spPr>
          <a:xfrm>
            <a:off x="47328" y="6576497"/>
            <a:ext cx="10325732"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4"/>
              </a:rPr>
              <a:t>www.aidsdatahub.org</a:t>
            </a:r>
            <a:r>
              <a:rPr lang="en-US" sz="900" dirty="0">
                <a:solidFill>
                  <a:prstClr val="black"/>
                </a:solidFill>
              </a:rPr>
              <a:t> based on 1) Integrated Biological and Behavioral Surveillance Surveys; 2) Behavioral Surveillance Surveys</a:t>
            </a:r>
            <a:endParaRPr lang="en-GB" sz="900" dirty="0">
              <a:solidFill>
                <a:prstClr val="black"/>
              </a:solidFill>
            </a:endParaRPr>
          </a:p>
        </p:txBody>
      </p:sp>
      <p:sp>
        <p:nvSpPr>
          <p:cNvPr id="8" name="Rounded Rectangle 7"/>
          <p:cNvSpPr/>
          <p:nvPr/>
        </p:nvSpPr>
        <p:spPr>
          <a:xfrm>
            <a:off x="8667743" y="6211392"/>
            <a:ext cx="2512889" cy="411193"/>
          </a:xfrm>
          <a:prstGeom prst="roundRect">
            <a:avLst/>
          </a:prstGeom>
          <a:noFill/>
          <a:ln w="12700" cap="flat" cmpd="sng" algn="ctr">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sz="900" dirty="0">
                <a:solidFill>
                  <a:sysClr val="windowText" lastClr="000000"/>
                </a:solidFill>
                <a:latin typeface="Arial" pitchFamily="34" charset="0"/>
                <a:cs typeface="Arial" pitchFamily="34" charset="0"/>
              </a:rPr>
              <a:t>*median number</a:t>
            </a:r>
          </a:p>
          <a:p>
            <a:pPr algn="l">
              <a:lnSpc>
                <a:spcPct val="150000"/>
              </a:lnSpc>
            </a:pPr>
            <a:r>
              <a:rPr lang="en-US" sz="900" dirty="0">
                <a:solidFill>
                  <a:sysClr val="windowText" lastClr="000000"/>
                </a:solidFill>
                <a:latin typeface="Arial" pitchFamily="34" charset="0"/>
                <a:cs typeface="Arial" pitchFamily="34" charset="0"/>
              </a:rPr>
              <a:t>** median number of regular clients</a:t>
            </a:r>
          </a:p>
        </p:txBody>
      </p:sp>
    </p:spTree>
    <p:extLst>
      <p:ext uri="{BB962C8B-B14F-4D97-AF65-F5344CB8AC3E}">
        <p14:creationId xmlns:p14="http://schemas.microsoft.com/office/powerpoint/2010/main" val="79688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1521280" cy="504000"/>
          </a:xfrm>
        </p:spPr>
        <p:txBody>
          <a:bodyPr/>
          <a:lstStyle/>
          <a:p>
            <a:r>
              <a:rPr lang="en-US" dirty="0"/>
              <a:t>Proportion of female sex workers who reported consistent condom use with their clients, 2012-2018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4"/>
          <p:cNvSpPr txBox="1"/>
          <p:nvPr/>
        </p:nvSpPr>
        <p:spPr>
          <a:xfrm>
            <a:off x="119336" y="6633816"/>
            <a:ext cx="10251354"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1) Integrated Biological and Behavioral Surveillance Surveys; 2) Behavioral Surveillance Surveys </a:t>
            </a:r>
          </a:p>
        </p:txBody>
      </p:sp>
      <p:graphicFrame>
        <p:nvGraphicFramePr>
          <p:cNvPr id="8" name="Chart 7">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2033157948"/>
              </p:ext>
            </p:extLst>
          </p:nvPr>
        </p:nvGraphicFramePr>
        <p:xfrm>
          <a:off x="1195109" y="2132856"/>
          <a:ext cx="9801783" cy="45902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731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561801"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Violence</a:t>
            </a:r>
            <a:endParaRPr lang="en-US" dirty="0">
              <a:cs typeface="Cordia New" pitchFamily="34" charset="-34"/>
            </a:endParaRPr>
          </a:p>
          <a:p>
            <a:pPr fontAlgn="base">
              <a:spcAft>
                <a:spcPct val="0"/>
              </a:spcAft>
            </a:pPr>
            <a:r>
              <a:rPr lang="en-US" dirty="0">
                <a:cs typeface="Cordia New" pitchFamily="34" charset="-34"/>
                <a:hlinkClick r:id="rId6"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63352"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CONTENT</a:t>
            </a:r>
            <a:endParaRPr lang="th-T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F4E84AF-56FF-4833-BE88-2CF82CA29D29}"/>
              </a:ext>
            </a:extLst>
          </p:cNvPr>
          <p:cNvGraphicFramePr>
            <a:graphicFrameLocks/>
          </p:cNvGraphicFramePr>
          <p:nvPr>
            <p:extLst>
              <p:ext uri="{D42A27DB-BD31-4B8C-83A1-F6EECF244321}">
                <p14:modId xmlns:p14="http://schemas.microsoft.com/office/powerpoint/2010/main" val="2762994779"/>
              </p:ext>
            </p:extLst>
          </p:nvPr>
        </p:nvGraphicFramePr>
        <p:xfrm>
          <a:off x="1703512" y="2075612"/>
          <a:ext cx="8784976" cy="43777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6475" y="1417280"/>
            <a:ext cx="11702173" cy="504000"/>
          </a:xfrm>
        </p:spPr>
        <p:txBody>
          <a:bodyPr/>
          <a:lstStyle/>
          <a:p>
            <a:r>
              <a:rPr lang="en-US" dirty="0"/>
              <a:t>Overlapping risk behaviors: Proportion of female sex workers who reported injecting drugs, 2014-2019</a:t>
            </a:r>
            <a:endParaRPr lang="th-TH"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4"/>
          <p:cNvSpPr txBox="1"/>
          <p:nvPr/>
        </p:nvSpPr>
        <p:spPr>
          <a:xfrm>
            <a:off x="226475" y="6607648"/>
            <a:ext cx="10160611"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4"/>
              </a:rPr>
              <a:t>www.aidsdatahub.org</a:t>
            </a:r>
            <a:r>
              <a:rPr lang="en-US" sz="900" dirty="0">
                <a:solidFill>
                  <a:prstClr val="black"/>
                </a:solidFill>
              </a:rPr>
              <a:t> based on 1) Integrated Biological and Behavioral Surveillance Surveys; 2) Behavioral Surveillance Surveys </a:t>
            </a:r>
            <a:endParaRPr lang="en-GB" sz="900" dirty="0">
              <a:solidFill>
                <a:prstClr val="black"/>
              </a:solidFill>
            </a:endParaRPr>
          </a:p>
        </p:txBody>
      </p:sp>
      <p:sp>
        <p:nvSpPr>
          <p:cNvPr id="8" name="Rounded Rectangle 7"/>
          <p:cNvSpPr/>
          <p:nvPr/>
        </p:nvSpPr>
        <p:spPr>
          <a:xfrm>
            <a:off x="7968209" y="6165304"/>
            <a:ext cx="2512889" cy="288012"/>
          </a:xfrm>
          <a:prstGeom prst="roundRect">
            <a:avLst/>
          </a:prstGeom>
          <a:noFill/>
          <a:ln w="12700" cap="flat" cmpd="sng" algn="ctr">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sz="900" dirty="0">
                <a:solidFill>
                  <a:sysClr val="windowText" lastClr="000000"/>
                </a:solidFill>
                <a:latin typeface="Arial" pitchFamily="34" charset="0"/>
                <a:cs typeface="Arial" pitchFamily="34" charset="0"/>
              </a:rPr>
              <a:t>*freelance FSW</a:t>
            </a:r>
          </a:p>
        </p:txBody>
      </p:sp>
    </p:spTree>
    <p:extLst>
      <p:ext uri="{BB962C8B-B14F-4D97-AF65-F5344CB8AC3E}">
        <p14:creationId xmlns:p14="http://schemas.microsoft.com/office/powerpoint/2010/main" val="12904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335360" y="3390900"/>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Violence </a:t>
            </a:r>
            <a:endParaRPr lang="th-TH" dirty="0"/>
          </a:p>
        </p:txBody>
      </p:sp>
    </p:spTree>
    <p:extLst>
      <p:ext uri="{BB962C8B-B14F-4D97-AF65-F5344CB8AC3E}">
        <p14:creationId xmlns:p14="http://schemas.microsoft.com/office/powerpoint/2010/main" val="374058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846189" cy="504000"/>
          </a:xfrm>
        </p:spPr>
        <p:txBody>
          <a:bodyPr/>
          <a:lstStyle/>
          <a:p>
            <a:r>
              <a:rPr lang="en-US" dirty="0"/>
              <a:t>Proportion of female sex workers who experienced physical violence, 2012-2017</a:t>
            </a:r>
          </a:p>
        </p:txBody>
      </p:sp>
      <p:sp>
        <p:nvSpPr>
          <p:cNvPr id="5" name="TextBox 6"/>
          <p:cNvSpPr txBox="1">
            <a:spLocks noChangeArrowheads="1"/>
          </p:cNvSpPr>
          <p:nvPr/>
        </p:nvSpPr>
        <p:spPr bwMode="auto">
          <a:xfrm>
            <a:off x="119336" y="6625927"/>
            <a:ext cx="8272985" cy="230832"/>
          </a:xfrm>
          <a:prstGeom prst="rect">
            <a:avLst/>
          </a:prstGeom>
          <a:noFill/>
          <a:ln>
            <a:noFill/>
          </a:ln>
        </p:spPr>
        <p:txBody>
          <a:bodyPr wrap="square">
            <a:spAutoFit/>
          </a:bodyPr>
          <a:lstStyle>
            <a:lvl1pPr eaLnBrk="0" hangingPunct="0">
              <a:defRPr sz="2800">
                <a:solidFill>
                  <a:schemeClr val="tx1"/>
                </a:solidFill>
                <a:uFillTx/>
                <a:latin typeface="Arial" charset="0"/>
                <a:cs typeface="Cordia New" pitchFamily="34" charset="-34"/>
              </a:defRPr>
            </a:lvl1pPr>
            <a:lvl2pPr marL="742950" indent="-285750" eaLnBrk="0" hangingPunct="0">
              <a:defRPr sz="2800">
                <a:solidFill>
                  <a:schemeClr val="tx1"/>
                </a:solidFill>
                <a:uFillTx/>
                <a:latin typeface="Arial" charset="0"/>
                <a:cs typeface="Cordia New" pitchFamily="34" charset="-34"/>
              </a:defRPr>
            </a:lvl2pPr>
            <a:lvl3pPr marL="1143000" indent="-228600" eaLnBrk="0" hangingPunct="0">
              <a:defRPr sz="2800">
                <a:solidFill>
                  <a:schemeClr val="tx1"/>
                </a:solidFill>
                <a:uFillTx/>
                <a:latin typeface="Arial" charset="0"/>
                <a:cs typeface="Cordia New" pitchFamily="34" charset="-34"/>
              </a:defRPr>
            </a:lvl3pPr>
            <a:lvl4pPr marL="1600200" indent="-228600" eaLnBrk="0" hangingPunct="0">
              <a:defRPr sz="2800">
                <a:solidFill>
                  <a:schemeClr val="tx1"/>
                </a:solidFill>
                <a:uFillTx/>
                <a:latin typeface="Arial" charset="0"/>
                <a:cs typeface="Cordia New" pitchFamily="34" charset="-34"/>
              </a:defRPr>
            </a:lvl4pPr>
            <a:lvl5pPr marL="2057400" indent="-228600" eaLnBrk="0" hangingPunct="0">
              <a:defRPr sz="2800">
                <a:solidFill>
                  <a:schemeClr val="tx1"/>
                </a:solidFill>
                <a:uFillTx/>
                <a:latin typeface="Arial" charset="0"/>
                <a:cs typeface="Cordia New" pitchFamily="34" charset="-34"/>
              </a:defRPr>
            </a:lvl5pPr>
            <a:lvl6pPr marL="2514600" indent="-228600" eaLnBrk="0" fontAlgn="base" hangingPunct="0">
              <a:spcBef>
                <a:spcPct val="0"/>
              </a:spcBef>
              <a:spcAft>
                <a:spcPct val="0"/>
              </a:spcAft>
              <a:defRPr sz="2800">
                <a:solidFill>
                  <a:schemeClr val="tx1"/>
                </a:solidFill>
                <a:uFillTx/>
                <a:latin typeface="Arial" charset="0"/>
                <a:cs typeface="Cordia New" pitchFamily="34" charset="-34"/>
              </a:defRPr>
            </a:lvl6pPr>
            <a:lvl7pPr marL="2971800" indent="-228600" eaLnBrk="0" fontAlgn="base" hangingPunct="0">
              <a:spcBef>
                <a:spcPct val="0"/>
              </a:spcBef>
              <a:spcAft>
                <a:spcPct val="0"/>
              </a:spcAft>
              <a:defRPr sz="2800">
                <a:solidFill>
                  <a:schemeClr val="tx1"/>
                </a:solidFill>
                <a:uFillTx/>
                <a:latin typeface="Arial" charset="0"/>
                <a:cs typeface="Cordia New" pitchFamily="34" charset="-34"/>
              </a:defRPr>
            </a:lvl7pPr>
            <a:lvl8pPr marL="3429000" indent="-228600" eaLnBrk="0" fontAlgn="base" hangingPunct="0">
              <a:spcBef>
                <a:spcPct val="0"/>
              </a:spcBef>
              <a:spcAft>
                <a:spcPct val="0"/>
              </a:spcAft>
              <a:defRPr sz="2800">
                <a:solidFill>
                  <a:schemeClr val="tx1"/>
                </a:solidFill>
                <a:uFillTx/>
                <a:latin typeface="Arial" charset="0"/>
                <a:cs typeface="Cordia New" pitchFamily="34" charset="-34"/>
              </a:defRPr>
            </a:lvl8pPr>
            <a:lvl9pPr marL="3886200" indent="-228600" eaLnBrk="0" fontAlgn="base" hangingPunct="0">
              <a:spcBef>
                <a:spcPct val="0"/>
              </a:spcBef>
              <a:spcAft>
                <a:spcPct val="0"/>
              </a:spcAft>
              <a:defRPr sz="2800">
                <a:solidFill>
                  <a:schemeClr val="tx1"/>
                </a:solidFill>
                <a:uFillTx/>
                <a:latin typeface="Arial" charset="0"/>
                <a:cs typeface="Cordia New" pitchFamily="34" charset="-34"/>
              </a:defRPr>
            </a:lvl9pPr>
          </a:lstStyle>
          <a:p>
            <a:pPr eaLnBrk="1" fontAlgn="auto" hangingPunct="1">
              <a:spcBef>
                <a:spcPts val="0"/>
              </a:spcBef>
              <a:spcAft>
                <a:spcPts val="0"/>
              </a:spcAft>
            </a:pPr>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2"/>
              </a:rPr>
              <a:t>www.aidsdatahub.org</a:t>
            </a:r>
            <a:r>
              <a:rPr lang="en-US" sz="900" dirty="0">
                <a:solidFill>
                  <a:srgbClr val="000000"/>
                </a:solidFill>
                <a:ea typeface="ＭＳ Ｐゴシック" pitchFamily="34" charset="-128"/>
                <a:cs typeface="Arial" charset="0"/>
              </a:rPr>
              <a:t> based on Behavioral Surveillance Surveys; and Integrated Biological and Behavioral Surveillance Surveys</a:t>
            </a:r>
            <a:endParaRPr lang="en-GB" sz="900" dirty="0">
              <a:solidFill>
                <a:srgbClr val="000000"/>
              </a:solidFill>
              <a:cs typeface="Arial" charset="0"/>
            </a:endParaRP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56416494"/>
              </p:ext>
            </p:extLst>
          </p:nvPr>
        </p:nvGraphicFramePr>
        <p:xfrm>
          <a:off x="1469409" y="2348881"/>
          <a:ext cx="9300210" cy="4048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390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03" y="1550444"/>
            <a:ext cx="11558157" cy="504000"/>
          </a:xfrm>
        </p:spPr>
        <p:txBody>
          <a:bodyPr/>
          <a:lstStyle/>
          <a:p>
            <a:r>
              <a:rPr lang="en-US" dirty="0"/>
              <a:t>Proportion of female sex workers who reported being forced to have sex in the last year, 2014-2017</a:t>
            </a:r>
          </a:p>
        </p:txBody>
      </p:sp>
      <p:graphicFrame>
        <p:nvGraphicFramePr>
          <p:cNvPr id="7" name="Chart 6">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353249587"/>
              </p:ext>
            </p:extLst>
          </p:nvPr>
        </p:nvGraphicFramePr>
        <p:xfrm>
          <a:off x="1024685" y="2348880"/>
          <a:ext cx="10142630" cy="41325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6">
            <a:extLst>
              <a:ext uri="{FF2B5EF4-FFF2-40B4-BE49-F238E27FC236}">
                <a16:creationId xmlns:a16="http://schemas.microsoft.com/office/drawing/2014/main" id="{6670E18E-96F8-48B6-B8BB-B5E2639E1FA3}"/>
              </a:ext>
            </a:extLst>
          </p:cNvPr>
          <p:cNvSpPr txBox="1">
            <a:spLocks noChangeArrowheads="1"/>
          </p:cNvSpPr>
          <p:nvPr/>
        </p:nvSpPr>
        <p:spPr bwMode="auto">
          <a:xfrm>
            <a:off x="119336" y="6625927"/>
            <a:ext cx="8272985" cy="230832"/>
          </a:xfrm>
          <a:prstGeom prst="rect">
            <a:avLst/>
          </a:prstGeom>
          <a:noFill/>
          <a:ln>
            <a:noFill/>
          </a:ln>
        </p:spPr>
        <p:txBody>
          <a:bodyPr wrap="square">
            <a:spAutoFit/>
          </a:bodyPr>
          <a:lstStyle>
            <a:lvl1pPr eaLnBrk="0" hangingPunct="0">
              <a:defRPr sz="2800">
                <a:solidFill>
                  <a:schemeClr val="tx1"/>
                </a:solidFill>
                <a:uFillTx/>
                <a:latin typeface="Arial" charset="0"/>
                <a:cs typeface="Cordia New" pitchFamily="34" charset="-34"/>
              </a:defRPr>
            </a:lvl1pPr>
            <a:lvl2pPr marL="742950" indent="-285750" eaLnBrk="0" hangingPunct="0">
              <a:defRPr sz="2800">
                <a:solidFill>
                  <a:schemeClr val="tx1"/>
                </a:solidFill>
                <a:uFillTx/>
                <a:latin typeface="Arial" charset="0"/>
                <a:cs typeface="Cordia New" pitchFamily="34" charset="-34"/>
              </a:defRPr>
            </a:lvl2pPr>
            <a:lvl3pPr marL="1143000" indent="-228600" eaLnBrk="0" hangingPunct="0">
              <a:defRPr sz="2800">
                <a:solidFill>
                  <a:schemeClr val="tx1"/>
                </a:solidFill>
                <a:uFillTx/>
                <a:latin typeface="Arial" charset="0"/>
                <a:cs typeface="Cordia New" pitchFamily="34" charset="-34"/>
              </a:defRPr>
            </a:lvl3pPr>
            <a:lvl4pPr marL="1600200" indent="-228600" eaLnBrk="0" hangingPunct="0">
              <a:defRPr sz="2800">
                <a:solidFill>
                  <a:schemeClr val="tx1"/>
                </a:solidFill>
                <a:uFillTx/>
                <a:latin typeface="Arial" charset="0"/>
                <a:cs typeface="Cordia New" pitchFamily="34" charset="-34"/>
              </a:defRPr>
            </a:lvl4pPr>
            <a:lvl5pPr marL="2057400" indent="-228600" eaLnBrk="0" hangingPunct="0">
              <a:defRPr sz="2800">
                <a:solidFill>
                  <a:schemeClr val="tx1"/>
                </a:solidFill>
                <a:uFillTx/>
                <a:latin typeface="Arial" charset="0"/>
                <a:cs typeface="Cordia New" pitchFamily="34" charset="-34"/>
              </a:defRPr>
            </a:lvl5pPr>
            <a:lvl6pPr marL="2514600" indent="-228600" eaLnBrk="0" fontAlgn="base" hangingPunct="0">
              <a:spcBef>
                <a:spcPct val="0"/>
              </a:spcBef>
              <a:spcAft>
                <a:spcPct val="0"/>
              </a:spcAft>
              <a:defRPr sz="2800">
                <a:solidFill>
                  <a:schemeClr val="tx1"/>
                </a:solidFill>
                <a:uFillTx/>
                <a:latin typeface="Arial" charset="0"/>
                <a:cs typeface="Cordia New" pitchFamily="34" charset="-34"/>
              </a:defRPr>
            </a:lvl6pPr>
            <a:lvl7pPr marL="2971800" indent="-228600" eaLnBrk="0" fontAlgn="base" hangingPunct="0">
              <a:spcBef>
                <a:spcPct val="0"/>
              </a:spcBef>
              <a:spcAft>
                <a:spcPct val="0"/>
              </a:spcAft>
              <a:defRPr sz="2800">
                <a:solidFill>
                  <a:schemeClr val="tx1"/>
                </a:solidFill>
                <a:uFillTx/>
                <a:latin typeface="Arial" charset="0"/>
                <a:cs typeface="Cordia New" pitchFamily="34" charset="-34"/>
              </a:defRPr>
            </a:lvl7pPr>
            <a:lvl8pPr marL="3429000" indent="-228600" eaLnBrk="0" fontAlgn="base" hangingPunct="0">
              <a:spcBef>
                <a:spcPct val="0"/>
              </a:spcBef>
              <a:spcAft>
                <a:spcPct val="0"/>
              </a:spcAft>
              <a:defRPr sz="2800">
                <a:solidFill>
                  <a:schemeClr val="tx1"/>
                </a:solidFill>
                <a:uFillTx/>
                <a:latin typeface="Arial" charset="0"/>
                <a:cs typeface="Cordia New" pitchFamily="34" charset="-34"/>
              </a:defRPr>
            </a:lvl8pPr>
            <a:lvl9pPr marL="3886200" indent="-228600" eaLnBrk="0" fontAlgn="base" hangingPunct="0">
              <a:spcBef>
                <a:spcPct val="0"/>
              </a:spcBef>
              <a:spcAft>
                <a:spcPct val="0"/>
              </a:spcAft>
              <a:defRPr sz="2800">
                <a:solidFill>
                  <a:schemeClr val="tx1"/>
                </a:solidFill>
                <a:uFillTx/>
                <a:latin typeface="Arial" charset="0"/>
                <a:cs typeface="Cordia New" pitchFamily="34" charset="-34"/>
              </a:defRPr>
            </a:lvl9pPr>
          </a:lstStyle>
          <a:p>
            <a:pPr eaLnBrk="1" fontAlgn="auto" hangingPunct="1">
              <a:spcBef>
                <a:spcPts val="0"/>
              </a:spcBef>
              <a:spcAft>
                <a:spcPts val="0"/>
              </a:spcAft>
            </a:pPr>
            <a:r>
              <a:rPr lang="en-US" sz="900" dirty="0">
                <a:solidFill>
                  <a:srgbClr val="000000"/>
                </a:solidFill>
                <a:cs typeface="Arial" charset="0"/>
              </a:rPr>
              <a:t>Source: </a:t>
            </a:r>
            <a:r>
              <a:rPr lang="en-US" sz="900" dirty="0">
                <a:solidFill>
                  <a:srgbClr val="000000"/>
                </a:solidFill>
                <a:ea typeface="ＭＳ Ｐゴシック" pitchFamily="34" charset="-128"/>
                <a:cs typeface="Arial" charset="0"/>
              </a:rPr>
              <a:t>Prepared by </a:t>
            </a:r>
            <a:r>
              <a:rPr lang="en-US" sz="900" dirty="0">
                <a:solidFill>
                  <a:srgbClr val="000000"/>
                </a:solidFill>
                <a:ea typeface="ＭＳ Ｐゴシック" pitchFamily="34" charset="-128"/>
                <a:cs typeface="Arial" charset="0"/>
                <a:hlinkClick r:id="rId3"/>
              </a:rPr>
              <a:t>www.aidsdatahub.org</a:t>
            </a:r>
            <a:r>
              <a:rPr lang="en-US" sz="900" dirty="0">
                <a:solidFill>
                  <a:srgbClr val="000000"/>
                </a:solidFill>
                <a:ea typeface="ＭＳ Ｐゴシック" pitchFamily="34" charset="-128"/>
                <a:cs typeface="Arial" charset="0"/>
              </a:rPr>
              <a:t> based on Behavioral Surveillance Surveys; and Integrated Biological and Behavioral Surveillance Surveys</a:t>
            </a:r>
            <a:endParaRPr lang="en-GB" sz="900" dirty="0">
              <a:solidFill>
                <a:srgbClr val="000000"/>
              </a:solidFill>
              <a:cs typeface="Arial" charset="0"/>
            </a:endParaRPr>
          </a:p>
        </p:txBody>
      </p:sp>
    </p:spTree>
    <p:extLst>
      <p:ext uri="{BB962C8B-B14F-4D97-AF65-F5344CB8AC3E}">
        <p14:creationId xmlns:p14="http://schemas.microsoft.com/office/powerpoint/2010/main" val="1521726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35360" y="3390900"/>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352" y="1484784"/>
            <a:ext cx="10862076" cy="504000"/>
          </a:xfrm>
        </p:spPr>
        <p:txBody>
          <a:bodyPr/>
          <a:lstStyle/>
          <a:p>
            <a:r>
              <a:rPr lang="en-US" dirty="0"/>
              <a:t>Proportion of female sex workers with comprehensive HIV knowledge, 2011-2019</a:t>
            </a:r>
            <a:endParaRPr lang="en-GB" dirty="0"/>
          </a:p>
        </p:txBody>
      </p:sp>
      <p:sp>
        <p:nvSpPr>
          <p:cNvPr id="5" name="TextBox 4"/>
          <p:cNvSpPr txBox="1"/>
          <p:nvPr/>
        </p:nvSpPr>
        <p:spPr>
          <a:xfrm>
            <a:off x="119336" y="6615973"/>
            <a:ext cx="11593288" cy="230832"/>
          </a:xfrm>
          <a:prstGeom prst="rect">
            <a:avLst/>
          </a:prstGeom>
          <a:noFill/>
        </p:spPr>
        <p:txBody>
          <a:bodyPr wrap="square" rtlCol="0">
            <a:spAutoFit/>
          </a:bodyPr>
          <a:lstStyle/>
          <a:p>
            <a:r>
              <a:rPr lang="en-US" sz="900" dirty="0"/>
              <a:t>Source: Prepared by </a:t>
            </a:r>
            <a:r>
              <a:rPr lang="en-US" sz="900" dirty="0">
                <a:hlinkClick r:id="rId2"/>
              </a:rPr>
              <a:t>www.aidsdatahub.org</a:t>
            </a:r>
            <a:r>
              <a:rPr lang="en-US" sz="900" dirty="0"/>
              <a:t> based on </a:t>
            </a:r>
            <a:r>
              <a:rPr lang="en-US" sz="900" dirty="0">
                <a:solidFill>
                  <a:prstClr val="black"/>
                </a:solidFill>
              </a:rPr>
              <a:t>1) Integrated Biological and Behavioral Surveillance Surveys; 2) Behavioral Surveillance Survey</a:t>
            </a:r>
            <a:r>
              <a:rPr lang="en-US" sz="900" dirty="0"/>
              <a:t>.</a:t>
            </a:r>
            <a:endParaRPr lang="en-GB" sz="900" dirty="0"/>
          </a:p>
        </p:txBody>
      </p:sp>
      <p:graphicFrame>
        <p:nvGraphicFramePr>
          <p:cNvPr id="7" name="Chart 6">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945087162"/>
              </p:ext>
            </p:extLst>
          </p:nvPr>
        </p:nvGraphicFramePr>
        <p:xfrm>
          <a:off x="1343472" y="1844824"/>
          <a:ext cx="9781956"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86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213068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noGrp="1"/>
          </p:cNvGraphicFramePr>
          <p:nvPr>
            <p:extLst>
              <p:ext uri="{D42A27DB-BD31-4B8C-83A1-F6EECF244321}">
                <p14:modId xmlns:p14="http://schemas.microsoft.com/office/powerpoint/2010/main" val="3015507044"/>
              </p:ext>
            </p:extLst>
          </p:nvPr>
        </p:nvGraphicFramePr>
        <p:xfrm>
          <a:off x="52987" y="2706959"/>
          <a:ext cx="12086028" cy="39624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30464" y="1295703"/>
            <a:ext cx="11859636" cy="504000"/>
          </a:xfrm>
        </p:spPr>
        <p:txBody>
          <a:bodyPr/>
          <a:lstStyle/>
          <a:p>
            <a:r>
              <a:rPr lang="en-US" sz="2400" dirty="0"/>
              <a:t>Key populations account for 98% of new HIV infections in Asia and the Pacific countries but less than half was spent for key populations HIV prevention programme</a:t>
            </a:r>
            <a:br>
              <a:rPr lang="en-US" sz="2400" dirty="0"/>
            </a:br>
            <a:endParaRPr lang="en-GB" sz="2400" dirty="0"/>
          </a:p>
        </p:txBody>
      </p:sp>
      <p:sp>
        <p:nvSpPr>
          <p:cNvPr id="5" name="Slide Number Placeholder 4"/>
          <p:cNvSpPr>
            <a:spLocks noGrp="1"/>
          </p:cNvSpPr>
          <p:nvPr>
            <p:ph type="sldNum" sz="quarter" idx="15"/>
          </p:nvPr>
        </p:nvSpPr>
        <p:spPr/>
        <p:txBody>
          <a:bodyPr/>
          <a:lstStyle/>
          <a:p>
            <a:pPr defTabSz="1086416">
              <a:defRPr/>
            </a:pPr>
            <a:fld id="{4B334E0E-B3E3-4A5F-A422-1FB579838C00}" type="slidenum">
              <a:rPr lang="th-TH">
                <a:solidFill>
                  <a:prstClr val="black">
                    <a:tint val="75000"/>
                  </a:prstClr>
                </a:solidFill>
                <a:latin typeface="Arial"/>
                <a:cs typeface="Cordia New" panose="020B0304020202020204" pitchFamily="34" charset="-34"/>
              </a:rPr>
              <a:pPr defTabSz="1086416">
                <a:defRPr/>
              </a:pPr>
              <a:t>27</a:t>
            </a:fld>
            <a:endParaRPr lang="th-TH">
              <a:solidFill>
                <a:prstClr val="black">
                  <a:tint val="75000"/>
                </a:prstClr>
              </a:solidFill>
              <a:latin typeface="Arial"/>
              <a:cs typeface="Cordia New" panose="020B0304020202020204" pitchFamily="34" charset="-34"/>
            </a:endParaRPr>
          </a:p>
        </p:txBody>
      </p:sp>
      <p:sp>
        <p:nvSpPr>
          <p:cNvPr id="17" name="TextBox 16"/>
          <p:cNvSpPr txBox="1"/>
          <p:nvPr/>
        </p:nvSpPr>
        <p:spPr>
          <a:xfrm>
            <a:off x="1525653" y="6190226"/>
            <a:ext cx="8328188" cy="479134"/>
          </a:xfrm>
          <a:prstGeom prst="rect">
            <a:avLst/>
          </a:prstGeom>
          <a:noFill/>
        </p:spPr>
        <p:txBody>
          <a:bodyPr wrap="square" lIns="108825" tIns="54412" rIns="108825" bIns="54412" rtlCol="0">
            <a:spAutoFit/>
          </a:bodyPr>
          <a:lstStyle/>
          <a:p>
            <a:pPr defTabSz="914217" fontAlgn="auto">
              <a:spcBef>
                <a:spcPts val="0"/>
              </a:spcBef>
              <a:spcAft>
                <a:spcPts val="0"/>
              </a:spcAft>
            </a:pPr>
            <a:r>
              <a:rPr lang="en-GB" sz="1200" dirty="0">
                <a:solidFill>
                  <a:prstClr val="black"/>
                </a:solidFill>
                <a:latin typeface="Arial"/>
                <a:cs typeface="Arial" pitchFamily="34" charset="0"/>
              </a:rPr>
              <a:t>20 countries: Afghanistan, Bangladesh, Cambodia, India, Indonesia, Kiribati,  Lao PDR, Malaysia, Myanmar, Nepal, Palau, Pakistan, Philippines, Samoa, Solomon Island, Sri Lanka, Thailand, Vanuatu, and Vietnam</a:t>
            </a:r>
            <a:endParaRPr lang="th-TH" sz="1200" dirty="0">
              <a:solidFill>
                <a:prstClr val="black"/>
              </a:solidFill>
              <a:latin typeface="Arial"/>
            </a:endParaRPr>
          </a:p>
        </p:txBody>
      </p:sp>
      <p:sp>
        <p:nvSpPr>
          <p:cNvPr id="19" name="TextBox 6"/>
          <p:cNvSpPr txBox="1">
            <a:spLocks noChangeArrowheads="1"/>
          </p:cNvSpPr>
          <p:nvPr/>
        </p:nvSpPr>
        <p:spPr bwMode="auto">
          <a:xfrm>
            <a:off x="6437" y="6626231"/>
            <a:ext cx="11823657" cy="24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defTabSz="914217" eaLnBrk="1" fontAlgn="auto" hangingPunct="1">
              <a:spcBef>
                <a:spcPts val="0"/>
              </a:spcBef>
              <a:spcAft>
                <a:spcPts val="0"/>
              </a:spcAft>
            </a:pPr>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Global AIDS Response Progress and Global AIDS Monitoring (GAM) reporting</a:t>
            </a:r>
            <a:endParaRPr lang="en-GB" sz="900" dirty="0">
              <a:solidFill>
                <a:srgbClr val="000000"/>
              </a:solidFill>
              <a:cs typeface="Arial" charset="0"/>
            </a:endParaRPr>
          </a:p>
        </p:txBody>
      </p:sp>
      <p:sp>
        <p:nvSpPr>
          <p:cNvPr id="20" name="Title 1"/>
          <p:cNvSpPr txBox="1">
            <a:spLocks/>
          </p:cNvSpPr>
          <p:nvPr/>
        </p:nvSpPr>
        <p:spPr>
          <a:xfrm>
            <a:off x="-1" y="2399928"/>
            <a:ext cx="12190101" cy="381000"/>
          </a:xfrm>
          <a:prstGeom prst="rect">
            <a:avLst/>
          </a:prstGeom>
        </p:spPr>
        <p:txBody>
          <a:bodyPr lIns="108825" tIns="54412" rIns="108825" bIns="54412">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defTabSz="457109"/>
            <a:r>
              <a:rPr lang="en-US" sz="1900" b="1" dirty="0">
                <a:solidFill>
                  <a:prstClr val="black"/>
                </a:solidFill>
                <a:latin typeface="Arial"/>
                <a:cs typeface="Arial" pitchFamily="34" charset="0"/>
              </a:rPr>
              <a:t>Proportion of prevention spending among key populations in Asia and the Pacific region</a:t>
            </a:r>
            <a:endParaRPr lang="en-GB" sz="1900" b="1" dirty="0">
              <a:solidFill>
                <a:prstClr val="black"/>
              </a:solidFill>
              <a:latin typeface="Arial"/>
              <a:cs typeface="Arial" pitchFamily="34" charset="0"/>
            </a:endParaRPr>
          </a:p>
        </p:txBody>
      </p:sp>
    </p:spTree>
    <p:extLst>
      <p:ext uri="{BB962C8B-B14F-4D97-AF65-F5344CB8AC3E}">
        <p14:creationId xmlns:p14="http://schemas.microsoft.com/office/powerpoint/2010/main" val="41458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31" y="1371600"/>
            <a:ext cx="11199512" cy="504000"/>
          </a:xfrm>
        </p:spPr>
        <p:txBody>
          <a:bodyPr/>
          <a:lstStyle/>
          <a:p>
            <a:r>
              <a:rPr lang="en-GB" dirty="0"/>
              <a:t>Prevention spending on key populations is heavily dependent on international financing sources</a:t>
            </a:r>
            <a:br>
              <a:rPr lang="en-GB" dirty="0"/>
            </a:br>
            <a:br>
              <a:rPr lang="en-US" dirty="0"/>
            </a:br>
            <a:endParaRPr lang="en-GB" dirty="0"/>
          </a:p>
        </p:txBody>
      </p:sp>
      <p:sp>
        <p:nvSpPr>
          <p:cNvPr id="5" name="Slide Number Placeholder 4"/>
          <p:cNvSpPr>
            <a:spLocks noGrp="1"/>
          </p:cNvSpPr>
          <p:nvPr>
            <p:ph type="sldNum" sz="quarter" idx="15"/>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4B334E0E-B3E3-4A5F-A422-1FB579838C00}"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28</a:t>
            </a:fld>
            <a:endPar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9" name="Content Placeholder 3">
            <a:extLst>
              <a:ext uri="{FF2B5EF4-FFF2-40B4-BE49-F238E27FC236}">
                <a16:creationId xmlns:a16="http://schemas.microsoft.com/office/drawing/2014/main" id="{AA6982A7-237B-4380-8B0A-A2582B84EAA7}"/>
              </a:ext>
            </a:extLst>
          </p:cNvPr>
          <p:cNvGraphicFramePr>
            <a:graphicFrameLocks/>
          </p:cNvGraphicFramePr>
          <p:nvPr>
            <p:extLst>
              <p:ext uri="{D42A27DB-BD31-4B8C-83A1-F6EECF244321}">
                <p14:modId xmlns:p14="http://schemas.microsoft.com/office/powerpoint/2010/main" val="2757893868"/>
              </p:ext>
            </p:extLst>
          </p:nvPr>
        </p:nvGraphicFramePr>
        <p:xfrm>
          <a:off x="1379476" y="2207903"/>
          <a:ext cx="9433048" cy="3722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48771E-AEA4-4D1E-BC19-75C3D30A7644}"/>
              </a:ext>
            </a:extLst>
          </p:cNvPr>
          <p:cNvSpPr txBox="1"/>
          <p:nvPr/>
        </p:nvSpPr>
        <p:spPr>
          <a:xfrm>
            <a:off x="2357490" y="6088832"/>
            <a:ext cx="7477021" cy="40011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Note: Regional aggregate based on available data from 12 countries - Afghanistan, Bangladesh, Cambodia, Indonesia, Lao PDR, Malaysia, Myanmar, Nepal, Pakistan, Philippines, Thailand, Viet Nam - between 2012 and 2017  </a:t>
            </a:r>
          </a:p>
        </p:txBody>
      </p:sp>
      <p:sp>
        <p:nvSpPr>
          <p:cNvPr id="11" name="Rectangle 10">
            <a:extLst>
              <a:ext uri="{FF2B5EF4-FFF2-40B4-BE49-F238E27FC236}">
                <a16:creationId xmlns:a16="http://schemas.microsoft.com/office/drawing/2014/main" id="{DE114E9F-EE88-4426-903C-0FF249AE0053}"/>
              </a:ext>
            </a:extLst>
          </p:cNvPr>
          <p:cNvSpPr/>
          <p:nvPr/>
        </p:nvSpPr>
        <p:spPr>
          <a:xfrm>
            <a:off x="3568146" y="2370655"/>
            <a:ext cx="5418471" cy="338554"/>
          </a:xfrm>
          <a:prstGeom prst="rect">
            <a:avLst/>
          </a:prstGeom>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j-lt"/>
                <a:ea typeface="+mn-ea"/>
                <a:cs typeface="Cordia New" pitchFamily="34" charset="-34"/>
              </a:rPr>
              <a:t>Prevention spending by financing source, 2012 - 2017</a:t>
            </a:r>
          </a:p>
        </p:txBody>
      </p:sp>
      <p:sp>
        <p:nvSpPr>
          <p:cNvPr id="12" name="TextBox 11">
            <a:extLst>
              <a:ext uri="{FF2B5EF4-FFF2-40B4-BE49-F238E27FC236}">
                <a16:creationId xmlns:a16="http://schemas.microsoft.com/office/drawing/2014/main" id="{3FB89968-9E79-4AAC-8EEC-A807E375A702}"/>
              </a:ext>
            </a:extLst>
          </p:cNvPr>
          <p:cNvSpPr txBox="1"/>
          <p:nvPr/>
        </p:nvSpPr>
        <p:spPr>
          <a:xfrm>
            <a:off x="2205" y="6647522"/>
            <a:ext cx="9900303" cy="230832"/>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based on Global AIDS Monitoring Reporting, NASA reports</a:t>
            </a:r>
          </a:p>
        </p:txBody>
      </p:sp>
    </p:spTree>
    <p:extLst>
      <p:ext uri="{BB962C8B-B14F-4D97-AF65-F5344CB8AC3E}">
        <p14:creationId xmlns:p14="http://schemas.microsoft.com/office/powerpoint/2010/main" val="258234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8671967"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800" dirty="0">
                <a:cs typeface="Cordia New" pitchFamily="34" charset="-34"/>
              </a:rPr>
              <a:t>Population size estimates</a:t>
            </a:r>
            <a:br>
              <a:rPr lang="en-US" sz="4800" dirty="0">
                <a:cs typeface="Cordia New" pitchFamily="34" charset="-34"/>
              </a:rPr>
            </a:br>
            <a:br>
              <a:rPr lang="th-TH" sz="4800" dirty="0"/>
            </a:br>
            <a:endParaRPr lang="en-US" sz="4800" dirty="0">
              <a:cs typeface="Cordia New"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7368" y="1556792"/>
            <a:ext cx="10873208" cy="887506"/>
          </a:xfrm>
        </p:spPr>
        <p:txBody>
          <a:bodyPr>
            <a:noAutofit/>
          </a:bodyPr>
          <a:lstStyle/>
          <a:p>
            <a:r>
              <a:rPr lang="en-US" dirty="0"/>
              <a:t>HIV testing coverage trend among female sex workers, regional median, 2011-2020</a:t>
            </a:r>
          </a:p>
        </p:txBody>
      </p:sp>
      <p:sp>
        <p:nvSpPr>
          <p:cNvPr id="14" name="Rectangle 6"/>
          <p:cNvSpPr>
            <a:spLocks noChangeArrowheads="1"/>
          </p:cNvSpPr>
          <p:nvPr/>
        </p:nvSpPr>
        <p:spPr bwMode="auto">
          <a:xfrm>
            <a:off x="119336" y="6627168"/>
            <a:ext cx="11017224" cy="230832"/>
          </a:xfrm>
          <a:prstGeom prst="rect">
            <a:avLst/>
          </a:prstGeom>
          <a:solidFill>
            <a:schemeClr val="bg1"/>
          </a:solidFill>
          <a:ln>
            <a:noFill/>
          </a:ln>
        </p:spPr>
        <p:txBody>
          <a:bodyPr wrap="square"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明朝" charset="-128"/>
                <a:cs typeface="Arial" pitchFamily="34" charset="0"/>
              </a:rPr>
              <a:t>Source: Prepared by </a:t>
            </a:r>
            <a:r>
              <a:rPr kumimoji="0" lang="en-US" sz="900" b="0" i="0" u="none" strike="noStrike" kern="1200" cap="none" spc="0" normalizeH="0" baseline="0" noProof="0" dirty="0">
                <a:ln>
                  <a:noFill/>
                </a:ln>
                <a:solidFill>
                  <a:srgbClr val="000000"/>
                </a:solidFill>
                <a:effectLst/>
                <a:uLnTx/>
                <a:uFillTx/>
                <a:latin typeface="Arial"/>
                <a:ea typeface="ＭＳ 明朝" charset="-128"/>
                <a:cs typeface="Arial"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a:ea typeface="ＭＳ 明朝" charset="-128"/>
                <a:cs typeface="Arial" pitchFamily="34" charset="0"/>
              </a:rPr>
              <a:t> based on Behavioral Surveillance Surveys, Integrated Biological and Behavioral Surveillance Surveys, Global AIDS Monitoring</a:t>
            </a:r>
          </a:p>
        </p:txBody>
      </p:sp>
      <p:graphicFrame>
        <p:nvGraphicFramePr>
          <p:cNvPr id="12" name="Chart 11">
            <a:extLst>
              <a:ext uri="{FF2B5EF4-FFF2-40B4-BE49-F238E27FC236}">
                <a16:creationId xmlns:a16="http://schemas.microsoft.com/office/drawing/2014/main" id="{25ECBFFE-0361-4204-B267-1B2FBC96C44C}"/>
              </a:ext>
            </a:extLst>
          </p:cNvPr>
          <p:cNvGraphicFramePr>
            <a:graphicFrameLocks/>
          </p:cNvGraphicFramePr>
          <p:nvPr>
            <p:extLst>
              <p:ext uri="{D42A27DB-BD31-4B8C-83A1-F6EECF244321}">
                <p14:modId xmlns:p14="http://schemas.microsoft.com/office/powerpoint/2010/main" val="2760808417"/>
              </p:ext>
            </p:extLst>
          </p:nvPr>
        </p:nvGraphicFramePr>
        <p:xfrm>
          <a:off x="2675620" y="2348880"/>
          <a:ext cx="6840760"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344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8781" y="1487507"/>
            <a:ext cx="11301168" cy="503817"/>
          </a:xfrm>
          <a:noFill/>
        </p:spPr>
        <p:txBody>
          <a:bodyPr/>
          <a:lstStyle/>
          <a:p>
            <a:r>
              <a:rPr lang="en-GB" dirty="0"/>
              <a:t>HIV testing coverage among female sex workers, </a:t>
            </a:r>
            <a:r>
              <a:rPr lang="en-US" dirty="0"/>
              <a:t>2012-2020</a:t>
            </a:r>
            <a:endParaRPr lang="en-GB" dirty="0"/>
          </a:p>
        </p:txBody>
      </p:sp>
      <p:sp>
        <p:nvSpPr>
          <p:cNvPr id="6" name="TextBox 5"/>
          <p:cNvSpPr txBox="1"/>
          <p:nvPr/>
        </p:nvSpPr>
        <p:spPr>
          <a:xfrm>
            <a:off x="49516" y="6581403"/>
            <a:ext cx="11517114" cy="230749"/>
          </a:xfrm>
          <a:prstGeom prst="rect">
            <a:avLst/>
          </a:prstGeom>
          <a:noFill/>
        </p:spPr>
        <p:txBody>
          <a:bodyPr wrap="square" rtlCol="0">
            <a:spAutoFit/>
          </a:bodyPr>
          <a:lstStyle/>
          <a:p>
            <a:pPr defTabSz="457063" eaLnBrk="0" hangingPunct="0"/>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a:t>
            </a:r>
            <a:r>
              <a:rPr lang="en-US" sz="900" dirty="0">
                <a:solidFill>
                  <a:srgbClr val="000000"/>
                </a:solidFill>
                <a:latin typeface="Arial"/>
                <a:ea typeface="ＭＳ 明朝" charset="-128"/>
                <a:cs typeface="Arial" pitchFamily="34" charset="0"/>
              </a:rPr>
              <a:t>Behavioral Surveillance Surveys, Integrated Biological and Behavioral Surveillance Surveys, Global AIDS Monitoring (GAM) Reporting</a:t>
            </a:r>
          </a:p>
        </p:txBody>
      </p:sp>
      <p:sp>
        <p:nvSpPr>
          <p:cNvPr id="10" name="TextBox 1"/>
          <p:cNvSpPr txBox="1"/>
          <p:nvPr/>
        </p:nvSpPr>
        <p:spPr>
          <a:xfrm>
            <a:off x="5117938" y="5924277"/>
            <a:ext cx="6377412" cy="599947"/>
          </a:xfrm>
          <a:prstGeom prst="rect">
            <a:avLst/>
          </a:prstGeom>
          <a:solidFill>
            <a:schemeClr val="bg1">
              <a:lumMod val="85000"/>
            </a:schemeClr>
          </a:solidFill>
          <a:ln>
            <a:no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r>
              <a:rPr lang="en-US" b="1" kern="0" dirty="0">
                <a:solidFill>
                  <a:prstClr val="black"/>
                </a:solidFill>
                <a:latin typeface="Arial"/>
                <a:ea typeface="SimSun"/>
                <a:cs typeface="Arial" pitchFamily="34" charset="0"/>
              </a:rPr>
              <a:t>Data is not strictly comparable across countries since methods and sampling varied. In addition, many surveys were conducted in a few urban areas and it might not necessarily reflect prevailing conditions at the national level.</a:t>
            </a:r>
          </a:p>
        </p:txBody>
      </p:sp>
      <p:sp>
        <p:nvSpPr>
          <p:cNvPr id="8" name="TextBox 7"/>
          <p:cNvSpPr txBox="1"/>
          <p:nvPr/>
        </p:nvSpPr>
        <p:spPr>
          <a:xfrm>
            <a:off x="378170" y="5873681"/>
            <a:ext cx="4531929" cy="707722"/>
          </a:xfrm>
          <a:prstGeom prst="rect">
            <a:avLst/>
          </a:prstGeom>
          <a:noFill/>
          <a:ln>
            <a:solidFill>
              <a:schemeClr val="bg1">
                <a:lumMod val="85000"/>
              </a:schemeClr>
            </a:solidFill>
          </a:ln>
        </p:spPr>
        <p:txBody>
          <a:bodyPr wrap="square" rtlCol="0">
            <a:spAutoFit/>
          </a:bodyPr>
          <a:lstStyle/>
          <a:p>
            <a:pPr defTabSz="914126"/>
            <a:r>
              <a:rPr lang="en-US" sz="1000" dirty="0">
                <a:solidFill>
                  <a:prstClr val="black"/>
                </a:solidFill>
              </a:rPr>
              <a:t>* Kathmandu;           ** Port Moresby data</a:t>
            </a:r>
          </a:p>
          <a:p>
            <a:pPr defTabSz="914126"/>
            <a:r>
              <a:rPr lang="en-US" sz="1000" dirty="0">
                <a:solidFill>
                  <a:prstClr val="black"/>
                </a:solidFill>
              </a:rPr>
              <a:t># Programme data</a:t>
            </a:r>
          </a:p>
          <a:p>
            <a:pPr defTabSz="914126"/>
            <a:r>
              <a:rPr lang="en-US" sz="1000" dirty="0">
                <a:solidFill>
                  <a:prstClr val="black"/>
                </a:solidFill>
              </a:rPr>
              <a:t>## Denominator used for calculating HIV testing coverage is total sample size of survey</a:t>
            </a:r>
          </a:p>
        </p:txBody>
      </p:sp>
      <p:graphicFrame>
        <p:nvGraphicFramePr>
          <p:cNvPr id="9" name="Chart 8">
            <a:extLst>
              <a:ext uri="{FF2B5EF4-FFF2-40B4-BE49-F238E27FC236}">
                <a16:creationId xmlns:a16="http://schemas.microsoft.com/office/drawing/2014/main" id="{00000000-0008-0000-1300-000002000000}"/>
              </a:ext>
            </a:extLst>
          </p:cNvPr>
          <p:cNvGraphicFramePr>
            <a:graphicFrameLocks/>
          </p:cNvGraphicFramePr>
          <p:nvPr/>
        </p:nvGraphicFramePr>
        <p:xfrm>
          <a:off x="931509" y="2061343"/>
          <a:ext cx="10328984" cy="39765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143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182" y="1412836"/>
            <a:ext cx="11834900" cy="504000"/>
          </a:xfrm>
          <a:noFill/>
        </p:spPr>
        <p:txBody>
          <a:bodyPr/>
          <a:lstStyle/>
          <a:p>
            <a:r>
              <a:rPr lang="en-US" dirty="0"/>
              <a:t>Proportion of FSW reached with HIV prevention programmes in the last 12 months, 2015-2020</a:t>
            </a:r>
          </a:p>
        </p:txBody>
      </p:sp>
      <p:graphicFrame>
        <p:nvGraphicFramePr>
          <p:cNvPr id="6" name="Chart 5">
            <a:extLst>
              <a:ext uri="{FF2B5EF4-FFF2-40B4-BE49-F238E27FC236}">
                <a16:creationId xmlns:a16="http://schemas.microsoft.com/office/drawing/2014/main" id="{A7FBD257-7C44-40C9-923A-FDECACE89FE0}"/>
              </a:ext>
            </a:extLst>
          </p:cNvPr>
          <p:cNvGraphicFramePr>
            <a:graphicFrameLocks noGrp="1"/>
          </p:cNvGraphicFramePr>
          <p:nvPr/>
        </p:nvGraphicFramePr>
        <p:xfrm>
          <a:off x="480676" y="2290896"/>
          <a:ext cx="8566969" cy="423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2A121A9-8CC8-421D-A141-C04C97F05C6B}"/>
              </a:ext>
            </a:extLst>
          </p:cNvPr>
          <p:cNvSpPr txBox="1"/>
          <p:nvPr/>
        </p:nvSpPr>
        <p:spPr>
          <a:xfrm>
            <a:off x="9027980" y="2925061"/>
            <a:ext cx="3008290" cy="2263825"/>
          </a:xfrm>
          <a:prstGeom prst="rect">
            <a:avLst/>
          </a:prstGeom>
          <a:noFill/>
          <a:ln w="12700">
            <a:solidFill>
              <a:schemeClr val="bg1">
                <a:lumMod val="50000"/>
              </a:schemeClr>
            </a:solidFill>
            <a:prstDash val="sysDash"/>
          </a:ln>
        </p:spPr>
        <p:txBody>
          <a:bodyPr wrap="square" lIns="108825" tIns="54412" rIns="108825" bIns="54412" rtlCol="0">
            <a:spAutoFit/>
          </a:bodyPr>
          <a:lstStyle/>
          <a:p>
            <a:pPr defTabSz="1088284">
              <a:defRPr/>
            </a:pPr>
            <a:r>
              <a:rPr lang="en-US" sz="1400" dirty="0">
                <a:solidFill>
                  <a:prstClr val="black"/>
                </a:solidFill>
                <a:latin typeface="Arial"/>
              </a:rPr>
              <a:t>Definition of reach:</a:t>
            </a:r>
          </a:p>
          <a:p>
            <a:pPr defTabSz="1088284">
              <a:defRPr/>
            </a:pPr>
            <a:r>
              <a:rPr lang="en-US" sz="1400" dirty="0">
                <a:solidFill>
                  <a:prstClr val="black"/>
                </a:solidFill>
                <a:latin typeface="Arial"/>
              </a:rPr>
              <a:t>In the past three months, MSM reported receiving two or more of the prevention interventions listed below - </a:t>
            </a:r>
          </a:p>
          <a:p>
            <a:pPr marL="204053" indent="-204053" defTabSz="1088284">
              <a:buFont typeface="Arial" panose="020B0604020202020204" pitchFamily="34" charset="0"/>
              <a:buChar char="•"/>
              <a:defRPr/>
            </a:pPr>
            <a:r>
              <a:rPr lang="en-US" sz="1400" dirty="0">
                <a:solidFill>
                  <a:prstClr val="black"/>
                </a:solidFill>
                <a:latin typeface="Arial"/>
              </a:rPr>
              <a:t>Given condoms and lubricants </a:t>
            </a:r>
          </a:p>
          <a:p>
            <a:pPr marL="204053" indent="-204053" defTabSz="1088284">
              <a:buFont typeface="Arial" panose="020B0604020202020204" pitchFamily="34" charset="0"/>
              <a:buChar char="•"/>
              <a:defRPr/>
            </a:pPr>
            <a:r>
              <a:rPr lang="en-US" sz="1400" dirty="0">
                <a:solidFill>
                  <a:prstClr val="black"/>
                </a:solidFill>
                <a:latin typeface="Arial"/>
              </a:rPr>
              <a:t>Received counselling on condom use and safe sex </a:t>
            </a:r>
          </a:p>
          <a:p>
            <a:pPr marL="204053" indent="-204053" defTabSz="1088284">
              <a:buFont typeface="Arial" panose="020B0604020202020204" pitchFamily="34" charset="0"/>
              <a:buChar char="•"/>
              <a:defRPr/>
            </a:pPr>
            <a:r>
              <a:rPr lang="en-US" sz="1400" dirty="0">
                <a:solidFill>
                  <a:prstClr val="black"/>
                </a:solidFill>
                <a:latin typeface="Arial"/>
              </a:rPr>
              <a:t>Tested for sexually transmitted infections</a:t>
            </a:r>
          </a:p>
        </p:txBody>
      </p:sp>
      <p:sp>
        <p:nvSpPr>
          <p:cNvPr id="7" name="TextBox 6">
            <a:extLst>
              <a:ext uri="{FF2B5EF4-FFF2-40B4-BE49-F238E27FC236}">
                <a16:creationId xmlns:a16="http://schemas.microsoft.com/office/drawing/2014/main" id="{A1BDAB45-4A5C-4C03-80ED-5F5C48502C59}"/>
              </a:ext>
            </a:extLst>
          </p:cNvPr>
          <p:cNvSpPr txBox="1"/>
          <p:nvPr/>
        </p:nvSpPr>
        <p:spPr>
          <a:xfrm>
            <a:off x="49516" y="6581403"/>
            <a:ext cx="11517114" cy="230749"/>
          </a:xfrm>
          <a:prstGeom prst="rect">
            <a:avLst/>
          </a:prstGeom>
          <a:noFill/>
        </p:spPr>
        <p:txBody>
          <a:bodyPr wrap="square" rtlCol="0">
            <a:spAutoFit/>
          </a:bodyPr>
          <a:lstStyle/>
          <a:p>
            <a:pPr defTabSz="457063" eaLnBrk="0" hangingPunct="0"/>
            <a:r>
              <a:rPr lang="en-US" sz="900" dirty="0">
                <a:solidFill>
                  <a:prstClr val="black"/>
                </a:solidFill>
                <a:latin typeface="Arial"/>
              </a:rPr>
              <a:t>Source: Prepared by </a:t>
            </a:r>
            <a:r>
              <a:rPr lang="en-US" sz="900" dirty="0">
                <a:solidFill>
                  <a:prstClr val="black"/>
                </a:solidFill>
                <a:latin typeface="Arial"/>
                <a:hlinkClick r:id="rId4"/>
              </a:rPr>
              <a:t>www.aidsdatahub.org</a:t>
            </a:r>
            <a:r>
              <a:rPr lang="en-US" sz="900" dirty="0">
                <a:solidFill>
                  <a:prstClr val="black"/>
                </a:solidFill>
                <a:latin typeface="Arial"/>
              </a:rPr>
              <a:t> based on </a:t>
            </a:r>
            <a:r>
              <a:rPr lang="en-US" sz="900" dirty="0">
                <a:solidFill>
                  <a:srgbClr val="000000"/>
                </a:solidFill>
                <a:latin typeface="Arial"/>
                <a:ea typeface="ＭＳ 明朝" charset="-128"/>
                <a:cs typeface="Arial" pitchFamily="34" charset="0"/>
              </a:rPr>
              <a:t>Behavioral Surveillance Surveys, Integrated Biological and Behavioral Surveillance Surveys, Global AIDS Monitoring (GAM) Reporting</a:t>
            </a:r>
          </a:p>
        </p:txBody>
      </p:sp>
    </p:spTree>
    <p:extLst>
      <p:ext uri="{BB962C8B-B14F-4D97-AF65-F5344CB8AC3E}">
        <p14:creationId xmlns:p14="http://schemas.microsoft.com/office/powerpoint/2010/main" val="1931263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72" y="1351914"/>
            <a:ext cx="11953328" cy="792088"/>
          </a:xfrm>
        </p:spPr>
        <p:txBody>
          <a:bodyPr>
            <a:noAutofit/>
          </a:bodyPr>
          <a:lstStyle/>
          <a:p>
            <a:r>
              <a:rPr lang="en-US" dirty="0"/>
              <a:t>Proportion of FSW who avoided HIV testing services for fear of stigma Versus HIV testing coverage, countries where data is available, 2018-2019</a:t>
            </a:r>
            <a:endParaRPr lang="th-TH" dirty="0"/>
          </a:p>
        </p:txBody>
      </p:sp>
      <p:sp>
        <p:nvSpPr>
          <p:cNvPr id="6" name="Title 1"/>
          <p:cNvSpPr txBox="1">
            <a:spLocks/>
          </p:cNvSpPr>
          <p:nvPr/>
        </p:nvSpPr>
        <p:spPr>
          <a:xfrm>
            <a:off x="119336" y="6597319"/>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cxnSp>
        <p:nvCxnSpPr>
          <p:cNvPr id="4" name="Straight Connector 3">
            <a:extLst>
              <a:ext uri="{FF2B5EF4-FFF2-40B4-BE49-F238E27FC236}">
                <a16:creationId xmlns:a16="http://schemas.microsoft.com/office/drawing/2014/main" id="{1F301404-67CB-43EC-9FD4-25A7FAB2832E}"/>
              </a:ext>
            </a:extLst>
          </p:cNvPr>
          <p:cNvCxnSpPr>
            <a:cxnSpLocks/>
          </p:cNvCxnSpPr>
          <p:nvPr/>
        </p:nvCxnSpPr>
        <p:spPr>
          <a:xfrm>
            <a:off x="1127448" y="4509120"/>
            <a:ext cx="9700304"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C5DB06B-5AE3-4DB1-A2B9-4AE0F03854C6}"/>
              </a:ext>
            </a:extLst>
          </p:cNvPr>
          <p:cNvSpPr txBox="1"/>
          <p:nvPr/>
        </p:nvSpPr>
        <p:spPr>
          <a:xfrm>
            <a:off x="1011356" y="3185072"/>
            <a:ext cx="2399954" cy="401759"/>
          </a:xfrm>
          <a:prstGeom prst="rect">
            <a:avLst/>
          </a:prstGeom>
          <a:noFill/>
        </p:spPr>
        <p:txBody>
          <a:bodyPr wrap="square" lIns="108322" tIns="54157" rIns="108322" bIns="54157" rtlCol="0">
            <a:spAutoFit/>
          </a:bodyPr>
          <a:lstStyle/>
          <a:p>
            <a:pPr defTabSz="1086633" fontAlgn="auto">
              <a:spcBef>
                <a:spcPts val="0"/>
              </a:spcBef>
              <a:spcAft>
                <a:spcPts val="0"/>
              </a:spcAft>
              <a:defRPr/>
            </a:pPr>
            <a:r>
              <a:rPr lang="en-US" sz="1900" b="1" dirty="0">
                <a:solidFill>
                  <a:prstClr val="black"/>
                </a:solidFill>
                <a:cs typeface="Arial" panose="020B0604020202020204" pitchFamily="34" charset="0"/>
              </a:rPr>
              <a:t>Mongolia (2019)</a:t>
            </a:r>
          </a:p>
        </p:txBody>
      </p:sp>
      <p:sp>
        <p:nvSpPr>
          <p:cNvPr id="9" name="TextBox 8">
            <a:extLst>
              <a:ext uri="{FF2B5EF4-FFF2-40B4-BE49-F238E27FC236}">
                <a16:creationId xmlns:a16="http://schemas.microsoft.com/office/drawing/2014/main" id="{707F3846-2BB4-448E-B0A5-C78A1E0EED44}"/>
              </a:ext>
            </a:extLst>
          </p:cNvPr>
          <p:cNvSpPr txBox="1"/>
          <p:nvPr/>
        </p:nvSpPr>
        <p:spPr>
          <a:xfrm>
            <a:off x="938842" y="5188490"/>
            <a:ext cx="2399954" cy="401759"/>
          </a:xfrm>
          <a:prstGeom prst="rect">
            <a:avLst/>
          </a:prstGeom>
          <a:noFill/>
        </p:spPr>
        <p:txBody>
          <a:bodyPr wrap="square" lIns="108322" tIns="54157" rIns="108322" bIns="54157" rtlCol="0">
            <a:spAutoFit/>
          </a:bodyPr>
          <a:lstStyle/>
          <a:p>
            <a:pPr defTabSz="1086633" fontAlgn="auto">
              <a:spcBef>
                <a:spcPts val="0"/>
              </a:spcBef>
              <a:spcAft>
                <a:spcPts val="0"/>
              </a:spcAft>
              <a:defRPr/>
            </a:pPr>
            <a:r>
              <a:rPr lang="en-US" sz="1900" b="1" dirty="0">
                <a:solidFill>
                  <a:prstClr val="black"/>
                </a:solidFill>
                <a:cs typeface="Arial" panose="020B0604020202020204" pitchFamily="34" charset="0"/>
              </a:rPr>
              <a:t>Sri Lanka (2018)</a:t>
            </a:r>
          </a:p>
        </p:txBody>
      </p:sp>
      <p:cxnSp>
        <p:nvCxnSpPr>
          <p:cNvPr id="10" name="Straight Connector 9">
            <a:extLst>
              <a:ext uri="{FF2B5EF4-FFF2-40B4-BE49-F238E27FC236}">
                <a16:creationId xmlns:a16="http://schemas.microsoft.com/office/drawing/2014/main" id="{13B4F021-4319-4885-8227-3932C88F8469}"/>
              </a:ext>
            </a:extLst>
          </p:cNvPr>
          <p:cNvCxnSpPr>
            <a:cxnSpLocks/>
          </p:cNvCxnSpPr>
          <p:nvPr/>
        </p:nvCxnSpPr>
        <p:spPr>
          <a:xfrm>
            <a:off x="3255140" y="2521970"/>
            <a:ext cx="28314" cy="3963155"/>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7AD9AD-068A-403C-A975-8A0404FFF2AD}"/>
              </a:ext>
            </a:extLst>
          </p:cNvPr>
          <p:cNvCxnSpPr>
            <a:cxnSpLocks/>
          </p:cNvCxnSpPr>
          <p:nvPr/>
        </p:nvCxnSpPr>
        <p:spPr>
          <a:xfrm>
            <a:off x="7148196" y="2278885"/>
            <a:ext cx="0" cy="420624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08CBDF-69D3-46D0-8D10-8625E7EC3059}"/>
              </a:ext>
            </a:extLst>
          </p:cNvPr>
          <p:cNvSpPr txBox="1"/>
          <p:nvPr/>
        </p:nvSpPr>
        <p:spPr>
          <a:xfrm>
            <a:off x="3307146" y="2140271"/>
            <a:ext cx="3568219" cy="324815"/>
          </a:xfrm>
          <a:prstGeom prst="rect">
            <a:avLst/>
          </a:prstGeom>
          <a:noFill/>
        </p:spPr>
        <p:txBody>
          <a:bodyPr wrap="square" lIns="108322" tIns="54157" rIns="108322" bIns="54157" rtlCol="0">
            <a:spAutoFit/>
          </a:bodyPr>
          <a:lstStyle/>
          <a:p>
            <a:pPr defTabSz="1086633" fontAlgn="auto">
              <a:spcBef>
                <a:spcPts val="0"/>
              </a:spcBef>
              <a:spcAft>
                <a:spcPts val="0"/>
              </a:spcAft>
              <a:defRPr/>
            </a:pPr>
            <a:r>
              <a:rPr lang="en-US" sz="1400" b="1" dirty="0">
                <a:solidFill>
                  <a:prstClr val="black"/>
                </a:solidFill>
                <a:cs typeface="Arial" panose="020B0604020202020204" pitchFamily="34" charset="0"/>
              </a:rPr>
              <a:t>% avoided HIV testing </a:t>
            </a:r>
            <a:r>
              <a:rPr lang="en-US" sz="1400" b="1" dirty="0">
                <a:solidFill>
                  <a:srgbClr val="2BB8BF"/>
                </a:solidFill>
                <a:cs typeface="Arial" panose="020B0604020202020204" pitchFamily="34" charset="0"/>
              </a:rPr>
              <a:t>(Target = &lt;10%)</a:t>
            </a:r>
          </a:p>
        </p:txBody>
      </p:sp>
      <p:sp>
        <p:nvSpPr>
          <p:cNvPr id="13" name="TextBox 12">
            <a:extLst>
              <a:ext uri="{FF2B5EF4-FFF2-40B4-BE49-F238E27FC236}">
                <a16:creationId xmlns:a16="http://schemas.microsoft.com/office/drawing/2014/main" id="{5927382D-31BF-4698-B0A5-F943CFAAB068}"/>
              </a:ext>
            </a:extLst>
          </p:cNvPr>
          <p:cNvSpPr txBox="1"/>
          <p:nvPr/>
        </p:nvSpPr>
        <p:spPr>
          <a:xfrm>
            <a:off x="7356271" y="2150737"/>
            <a:ext cx="3244901" cy="324815"/>
          </a:xfrm>
          <a:prstGeom prst="rect">
            <a:avLst/>
          </a:prstGeom>
          <a:noFill/>
        </p:spPr>
        <p:txBody>
          <a:bodyPr wrap="square" lIns="108322" tIns="54157" rIns="108322" bIns="54157" rtlCol="0">
            <a:spAutoFit/>
          </a:bodyPr>
          <a:lstStyle/>
          <a:p>
            <a:pPr defTabSz="1086633" fontAlgn="auto">
              <a:spcBef>
                <a:spcPts val="0"/>
              </a:spcBef>
              <a:spcAft>
                <a:spcPts val="0"/>
              </a:spcAft>
              <a:defRPr/>
            </a:pPr>
            <a:r>
              <a:rPr lang="en-US" sz="1400" b="1" dirty="0">
                <a:solidFill>
                  <a:prstClr val="black"/>
                </a:solidFill>
                <a:cs typeface="Arial" panose="020B0604020202020204" pitchFamily="34" charset="0"/>
              </a:rPr>
              <a:t>HIV testing coverage </a:t>
            </a:r>
            <a:r>
              <a:rPr lang="en-US" sz="1400" b="1" dirty="0">
                <a:solidFill>
                  <a:srgbClr val="2BB8BF"/>
                </a:solidFill>
                <a:cs typeface="Arial" panose="020B0604020202020204" pitchFamily="34" charset="0"/>
              </a:rPr>
              <a:t>(Target = 90%)</a:t>
            </a:r>
          </a:p>
        </p:txBody>
      </p:sp>
      <p:cxnSp>
        <p:nvCxnSpPr>
          <p:cNvPr id="23" name="Straight Connector 22">
            <a:extLst>
              <a:ext uri="{FF2B5EF4-FFF2-40B4-BE49-F238E27FC236}">
                <a16:creationId xmlns:a16="http://schemas.microsoft.com/office/drawing/2014/main" id="{EF147979-9925-48C7-9CB9-BD7C0881EAA4}"/>
              </a:ext>
            </a:extLst>
          </p:cNvPr>
          <p:cNvCxnSpPr>
            <a:cxnSpLocks/>
          </p:cNvCxnSpPr>
          <p:nvPr/>
        </p:nvCxnSpPr>
        <p:spPr>
          <a:xfrm>
            <a:off x="3283454" y="2521970"/>
            <a:ext cx="7544298"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27745-4EA7-4E61-AFE2-27E3FB6BFB15}"/>
              </a:ext>
            </a:extLst>
          </p:cNvPr>
          <p:cNvCxnSpPr>
            <a:cxnSpLocks/>
          </p:cNvCxnSpPr>
          <p:nvPr/>
        </p:nvCxnSpPr>
        <p:spPr>
          <a:xfrm>
            <a:off x="10827752" y="2521970"/>
            <a:ext cx="0" cy="3963155"/>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02868C-3A80-4C02-99AD-E820C5053EA5}"/>
              </a:ext>
            </a:extLst>
          </p:cNvPr>
          <p:cNvCxnSpPr>
            <a:cxnSpLocks/>
          </p:cNvCxnSpPr>
          <p:nvPr/>
        </p:nvCxnSpPr>
        <p:spPr>
          <a:xfrm>
            <a:off x="3283454" y="6487559"/>
            <a:ext cx="7544298"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5D39969-0B82-41D4-8AF6-BD47CAEE9BC7}"/>
              </a:ext>
            </a:extLst>
          </p:cNvPr>
          <p:cNvPicPr>
            <a:picLocks noChangeAspect="1"/>
          </p:cNvPicPr>
          <p:nvPr/>
        </p:nvPicPr>
        <p:blipFill rotWithShape="1">
          <a:blip r:embed="rId4"/>
          <a:srcRect b="20601"/>
          <a:stretch/>
        </p:blipFill>
        <p:spPr>
          <a:xfrm>
            <a:off x="3294929" y="2576050"/>
            <a:ext cx="7553599" cy="3877286"/>
          </a:xfrm>
          <a:prstGeom prst="rect">
            <a:avLst/>
          </a:prstGeom>
        </p:spPr>
      </p:pic>
    </p:spTree>
    <p:extLst>
      <p:ext uri="{BB962C8B-B14F-4D97-AF65-F5344CB8AC3E}">
        <p14:creationId xmlns:p14="http://schemas.microsoft.com/office/powerpoint/2010/main" val="334813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in South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1957026"/>
              </p:ext>
            </p:extLst>
          </p:nvPr>
        </p:nvGraphicFramePr>
        <p:xfrm>
          <a:off x="839416" y="2708920"/>
          <a:ext cx="5588774" cy="3511987"/>
        </p:xfrm>
        <a:graphic>
          <a:graphicData uri="http://schemas.openxmlformats.org/drawingml/2006/table">
            <a:tbl>
              <a:tblPr/>
              <a:tblGrid>
                <a:gridCol w="119965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Afghanistan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Bangladesh</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Bhutan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India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Maldives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Nepal</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Pakistan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Sri Lanka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extLst>
              <p:ext uri="{D42A27DB-BD31-4B8C-83A1-F6EECF244321}">
                <p14:modId xmlns:p14="http://schemas.microsoft.com/office/powerpoint/2010/main" val="563441968"/>
              </p:ext>
            </p:extLst>
          </p:nvPr>
        </p:nvGraphicFramePr>
        <p:xfrm>
          <a:off x="7608168" y="2956153"/>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3941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in South-East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7957457" y="6357939"/>
            <a:ext cx="4234543" cy="5078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11808274"/>
              </p:ext>
            </p:extLst>
          </p:nvPr>
        </p:nvGraphicFramePr>
        <p:xfrm>
          <a:off x="867266" y="2091546"/>
          <a:ext cx="5588774" cy="4505806"/>
        </p:xfrm>
        <a:graphic>
          <a:graphicData uri="http://schemas.openxmlformats.org/drawingml/2006/table">
            <a:tbl>
              <a:tblPr/>
              <a:tblGrid>
                <a:gridCol w="119965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Brunei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Cambodia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Indonesia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Lao PDR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Malaysia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Myanmar</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Philippines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Singapore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Thailand</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319308245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Timor-Leste</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370841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Viet Nam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2674620401"/>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extLst>
              <p:ext uri="{D42A27DB-BD31-4B8C-83A1-F6EECF244321}">
                <p14:modId xmlns:p14="http://schemas.microsoft.com/office/powerpoint/2010/main" val="2270570313"/>
              </p:ext>
            </p:extLst>
          </p:nvPr>
        </p:nvGraphicFramePr>
        <p:xfrm>
          <a:off x="7608168" y="2835689"/>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666283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92" y="1488646"/>
            <a:ext cx="11439216" cy="504000"/>
          </a:xfrm>
        </p:spPr>
        <p:txBody>
          <a:bodyPr/>
          <a:lstStyle/>
          <a:p>
            <a:r>
              <a:rPr lang="en-US" dirty="0"/>
              <a:t>Punitive laws hindering the HIV response in East Asia,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41383444"/>
              </p:ext>
            </p:extLst>
          </p:nvPr>
        </p:nvGraphicFramePr>
        <p:xfrm>
          <a:off x="939274" y="2488293"/>
          <a:ext cx="5588774" cy="3605003"/>
        </p:xfrm>
        <a:graphic>
          <a:graphicData uri="http://schemas.openxmlformats.org/drawingml/2006/table">
            <a:tbl>
              <a:tblPr/>
              <a:tblGrid>
                <a:gridCol w="119965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China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Japan</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Mongolia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DPR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chemeClr val="bg1">
                        <a:lumMod val="75000"/>
                      </a:schemeClr>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548640">
                <a:tc>
                  <a:txBody>
                    <a:bodyPr/>
                    <a:lstStyle/>
                    <a:p>
                      <a:pPr algn="ctr" fontAlgn="b"/>
                      <a:r>
                        <a:rPr lang="en-GB" sz="1400" b="1" i="0" u="none" strike="noStrike" dirty="0">
                          <a:solidFill>
                            <a:srgbClr val="D9D9D9"/>
                          </a:solidFill>
                          <a:effectLst/>
                          <a:latin typeface="Arial" pitchFamily="34" charset="0"/>
                          <a:cs typeface="Arial" pitchFamily="34" charset="0"/>
                        </a:rPr>
                        <a:t>Republic of Korea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extLst>
              <p:ext uri="{D42A27DB-BD31-4B8C-83A1-F6EECF244321}">
                <p14:modId xmlns:p14="http://schemas.microsoft.com/office/powerpoint/2010/main" val="1364283191"/>
              </p:ext>
            </p:extLst>
          </p:nvPr>
        </p:nvGraphicFramePr>
        <p:xfrm>
          <a:off x="7608168" y="2782034"/>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Tree>
    <p:extLst>
      <p:ext uri="{BB962C8B-B14F-4D97-AF65-F5344CB8AC3E}">
        <p14:creationId xmlns:p14="http://schemas.microsoft.com/office/powerpoint/2010/main" val="1114943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2" y="1227388"/>
            <a:ext cx="11439216" cy="504000"/>
          </a:xfrm>
        </p:spPr>
        <p:txBody>
          <a:bodyPr/>
          <a:lstStyle/>
          <a:p>
            <a:r>
              <a:rPr lang="en-US" dirty="0"/>
              <a:t>Punitive laws hindering the HIV response in the  Pacific, latest available data, 2014-2019</a:t>
            </a:r>
            <a:endParaRPr lang="en-GB"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p:cNvSpPr/>
          <p:nvPr/>
        </p:nvSpPr>
        <p:spPr>
          <a:xfrm>
            <a:off x="327753" y="6575659"/>
            <a:ext cx="11864248"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and UNDP. (2021). Legal and policy trends. Impacting people living with HIV and key populations in Asia and the Pacific, 2014-2019. </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12423334"/>
              </p:ext>
            </p:extLst>
          </p:nvPr>
        </p:nvGraphicFramePr>
        <p:xfrm>
          <a:off x="891912" y="1947530"/>
          <a:ext cx="5852160" cy="4505806"/>
        </p:xfrm>
        <a:graphic>
          <a:graphicData uri="http://schemas.openxmlformats.org/drawingml/2006/table">
            <a:tbl>
              <a:tblPr/>
              <a:tblGrid>
                <a:gridCol w="146304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463040">
                  <a:extLst>
                    <a:ext uri="{9D8B030D-6E8A-4147-A177-3AD203B41FA5}">
                      <a16:colId xmlns:a16="http://schemas.microsoft.com/office/drawing/2014/main" val="20003"/>
                    </a:ext>
                  </a:extLst>
                </a:gridCol>
              </a:tblGrid>
              <a:tr h="637062">
                <a:tc>
                  <a:txBody>
                    <a:bodyPr/>
                    <a:lstStyle/>
                    <a:p>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t"/>
                      <a:r>
                        <a:rPr lang="en-US" sz="1400" b="1" i="0" u="none" strike="noStrike" dirty="0">
                          <a:solidFill>
                            <a:srgbClr val="595959"/>
                          </a:solidFill>
                          <a:effectLst/>
                          <a:latin typeface="Arial" pitchFamily="34" charset="0"/>
                          <a:cs typeface="Arial" pitchFamily="34" charset="0"/>
                        </a:rPr>
                        <a:t>Sex work in private is illegal</a:t>
                      </a:r>
                    </a:p>
                  </a:txBody>
                  <a:tcPr marL="8363" marR="8363" marT="8363" marB="0">
                    <a:lnL w="12700" cmpd="sng">
                      <a:noFill/>
                      <a:prstDash val="soli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Soliciting for sex work illegal</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tc>
                  <a:txBody>
                    <a:bodyPr/>
                    <a:lstStyle/>
                    <a:p>
                      <a:pPr algn="ctr" fontAlgn="t"/>
                      <a:r>
                        <a:rPr lang="en-GB" sz="1400" b="1" i="0" u="none" strike="noStrike" dirty="0">
                          <a:solidFill>
                            <a:srgbClr val="595959"/>
                          </a:solidFill>
                          <a:effectLst/>
                          <a:latin typeface="Arial" pitchFamily="34" charset="0"/>
                          <a:cs typeface="Arial" pitchFamily="34" charset="0"/>
                        </a:rPr>
                        <a:t>Sex work regulated and/or permitted in some locations</a:t>
                      </a:r>
                    </a:p>
                  </a:txBody>
                  <a:tcPr marL="8363" marR="8363" marT="8363" marB="0">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74C2FF"/>
                    </a:solidFill>
                  </a:tcPr>
                </a:tc>
                <a:extLst>
                  <a:ext uri="{0D108BD9-81ED-4DB2-BD59-A6C34878D82A}">
                    <a16:rowId xmlns:a16="http://schemas.microsoft.com/office/drawing/2014/main" val="10001"/>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Fiji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Kiribati</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Marshall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FSM*</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Nauru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PNG</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C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Samoa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Solomon Islands</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Tonga</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3193082456"/>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Tuvalu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1370841002"/>
                  </a:ext>
                </a:extLst>
              </a:tr>
              <a:tr h="331273">
                <a:tc>
                  <a:txBody>
                    <a:bodyPr/>
                    <a:lstStyle/>
                    <a:p>
                      <a:pPr algn="ctr" fontAlgn="b"/>
                      <a:r>
                        <a:rPr lang="en-GB" sz="1400" b="1" i="0" u="none" strike="noStrike" dirty="0">
                          <a:solidFill>
                            <a:srgbClr val="D9D9D9"/>
                          </a:solidFill>
                          <a:effectLst/>
                          <a:latin typeface="Arial" pitchFamily="34" charset="0"/>
                          <a:cs typeface="Arial" pitchFamily="34" charset="0"/>
                        </a:rPr>
                        <a:t>Vanuatu</a:t>
                      </a: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666666"/>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00A99A"/>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tc>
                  <a:txBody>
                    <a:bodyPr/>
                    <a:lstStyle/>
                    <a:p>
                      <a:pPr algn="ctr" fontAlgn="ctr"/>
                      <a:endParaRPr lang="en-GB" sz="1400" b="1" i="0" u="none" strike="noStrike" dirty="0">
                        <a:solidFill>
                          <a:schemeClr val="bg1"/>
                        </a:solidFill>
                        <a:effectLst/>
                        <a:latin typeface="Arial" pitchFamily="34" charset="0"/>
                        <a:cs typeface="Arial" pitchFamily="34" charset="0"/>
                      </a:endParaRPr>
                    </a:p>
                  </a:txBody>
                  <a:tcPr marL="8363" marR="8363" marT="8363" marB="0" anchor="ctr">
                    <a:lnL w="19050" cap="flat" cmpd="sng" algn="ctr">
                      <a:solidFill>
                        <a:srgbClr val="D9D9D9"/>
                      </a:solidFill>
                      <a:prstDash val="solid"/>
                      <a:round/>
                      <a:headEnd type="none" w="med" len="med"/>
                      <a:tailEnd type="none" w="med" len="med"/>
                    </a:lnL>
                    <a:lnR w="19050" cap="flat" cmpd="sng" algn="ctr">
                      <a:solidFill>
                        <a:srgbClr val="D9D9D9"/>
                      </a:solidFill>
                      <a:prstDash val="solid"/>
                      <a:round/>
                      <a:headEnd type="none" w="med" len="med"/>
                      <a:tailEnd type="none" w="med" len="med"/>
                    </a:lnR>
                    <a:lnT w="19050" cap="flat" cmpd="sng" algn="ctr">
                      <a:solidFill>
                        <a:srgbClr val="D9D9D9"/>
                      </a:solidFill>
                      <a:prstDash val="solid"/>
                      <a:round/>
                      <a:headEnd type="none" w="med" len="med"/>
                      <a:tailEnd type="none" w="med" len="med"/>
                    </a:lnT>
                    <a:lnB w="19050" cap="flat" cmpd="sng" algn="ctr">
                      <a:solidFill>
                        <a:srgbClr val="D9D9D9"/>
                      </a:solidFill>
                      <a:prstDash val="solid"/>
                      <a:round/>
                      <a:headEnd type="none" w="med" len="med"/>
                      <a:tailEnd type="none" w="med" len="med"/>
                    </a:lnB>
                    <a:solidFill>
                      <a:srgbClr val="FF0000"/>
                    </a:solidFill>
                  </a:tcPr>
                </a:tc>
                <a:extLst>
                  <a:ext uri="{0D108BD9-81ED-4DB2-BD59-A6C34878D82A}">
                    <a16:rowId xmlns:a16="http://schemas.microsoft.com/office/drawing/2014/main" val="2674620401"/>
                  </a:ext>
                </a:extLst>
              </a:tr>
            </a:tbl>
          </a:graphicData>
        </a:graphic>
      </p:graphicFrame>
      <p:graphicFrame>
        <p:nvGraphicFramePr>
          <p:cNvPr id="8" name="Table 7">
            <a:extLst>
              <a:ext uri="{FF2B5EF4-FFF2-40B4-BE49-F238E27FC236}">
                <a16:creationId xmlns:a16="http://schemas.microsoft.com/office/drawing/2014/main" id="{BA617B8B-9402-4855-B054-847089FA47C5}"/>
              </a:ext>
            </a:extLst>
          </p:cNvPr>
          <p:cNvGraphicFramePr>
            <a:graphicFrameLocks noGrp="1"/>
          </p:cNvGraphicFramePr>
          <p:nvPr>
            <p:extLst>
              <p:ext uri="{D42A27DB-BD31-4B8C-83A1-F6EECF244321}">
                <p14:modId xmlns:p14="http://schemas.microsoft.com/office/powerpoint/2010/main" val="670102785"/>
              </p:ext>
            </p:extLst>
          </p:nvPr>
        </p:nvGraphicFramePr>
        <p:xfrm>
          <a:off x="7680176" y="2691673"/>
          <a:ext cx="3695700" cy="3017520"/>
        </p:xfrm>
        <a:graphic>
          <a:graphicData uri="http://schemas.openxmlformats.org/drawingml/2006/table">
            <a:tbl>
              <a:tblPr firstRow="1" bandRow="1">
                <a:tableStyleId>{5C22544A-7EE6-4342-B048-85BDC9FD1C3A}</a:tableStyleId>
              </a:tblPr>
              <a:tblGrid>
                <a:gridCol w="441361">
                  <a:extLst>
                    <a:ext uri="{9D8B030D-6E8A-4147-A177-3AD203B41FA5}">
                      <a16:colId xmlns:a16="http://schemas.microsoft.com/office/drawing/2014/main" val="1342676805"/>
                    </a:ext>
                  </a:extLst>
                </a:gridCol>
                <a:gridCol w="3254339">
                  <a:extLst>
                    <a:ext uri="{9D8B030D-6E8A-4147-A177-3AD203B41FA5}">
                      <a16:colId xmlns:a16="http://schemas.microsoft.com/office/drawing/2014/main" val="2008839283"/>
                    </a:ext>
                  </a:extLst>
                </a:gridCol>
              </a:tblGrid>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A99A"/>
                    </a:solidFill>
                  </a:tcPr>
                </a:tc>
                <a:tc>
                  <a:txBody>
                    <a:bodyPr/>
                    <a:lstStyle/>
                    <a:p>
                      <a:pPr algn="l"/>
                      <a:r>
                        <a:rPr lang="en-US" sz="1200" b="0" kern="1200" dirty="0">
                          <a:solidFill>
                            <a:schemeClr val="tx1"/>
                          </a:solidFill>
                          <a:latin typeface="+mn-lt"/>
                          <a:ea typeface="+mn-ea"/>
                          <a:cs typeface="+mn-cs"/>
                        </a:rPr>
                        <a:t>The law or policy provides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5171989"/>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just"/>
                      <a:r>
                        <a:rPr lang="en-US" sz="1200" dirty="0">
                          <a:solidFill>
                            <a:schemeClr val="tx1"/>
                          </a:solidFill>
                        </a:rPr>
                        <a:t>Punitive law or policy; there is no enabling law or policy; the law or policy does not provide an enabling environment for HIV responses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0967488"/>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C000"/>
                    </a:solidFill>
                  </a:tcPr>
                </a:tc>
                <a:tc>
                  <a:txBody>
                    <a:bodyPr/>
                    <a:lstStyle/>
                    <a:p>
                      <a:pPr algn="just"/>
                      <a:r>
                        <a:rPr lang="en-US" sz="1200" dirty="0">
                          <a:solidFill>
                            <a:schemeClr val="tx1"/>
                          </a:solidFill>
                        </a:rPr>
                        <a:t>Partially enabling; enabling but subject to significant limitations; some aspects of the law or policy are punitive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4664207"/>
                  </a:ext>
                </a:extLst>
              </a:tr>
              <a:tr h="731520">
                <a:tc>
                  <a:txBody>
                    <a:bodyPr/>
                    <a:lstStyle/>
                    <a:p>
                      <a:endParaRPr lang="en-US" sz="11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r>
                        <a:rPr lang="en-US" sz="1200" dirty="0">
                          <a:solidFill>
                            <a:schemeClr val="tx1"/>
                          </a:solidFill>
                        </a:rPr>
                        <a:t>Information is unavailable or unclear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124145"/>
                  </a:ext>
                </a:extLst>
              </a:tr>
            </a:tbl>
          </a:graphicData>
        </a:graphic>
      </p:graphicFrame>
      <p:sp>
        <p:nvSpPr>
          <p:cNvPr id="7" name="TextBox 6">
            <a:extLst>
              <a:ext uri="{FF2B5EF4-FFF2-40B4-BE49-F238E27FC236}">
                <a16:creationId xmlns:a16="http://schemas.microsoft.com/office/drawing/2014/main" id="{7D61B508-4BD1-4014-AE19-C2724AD72B29}"/>
              </a:ext>
            </a:extLst>
          </p:cNvPr>
          <p:cNvSpPr txBox="1"/>
          <p:nvPr/>
        </p:nvSpPr>
        <p:spPr>
          <a:xfrm>
            <a:off x="8122197" y="6189800"/>
            <a:ext cx="2736304"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a:ea typeface="+mn-ea"/>
                <a:cs typeface="+mn-cs"/>
              </a:rPr>
              <a:t>* Micronesia (Federated States of )</a:t>
            </a:r>
            <a:endParaRPr kumimoji="0" lang="en-GB" sz="12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Tree>
    <p:extLst>
      <p:ext uri="{BB962C8B-B14F-4D97-AF65-F5344CB8AC3E}">
        <p14:creationId xmlns:p14="http://schemas.microsoft.com/office/powerpoint/2010/main" val="2526664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38</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10" y="1239"/>
            <a:ext cx="8550035" cy="402187"/>
          </a:xfrm>
        </p:spPr>
        <p:txBody>
          <a:bodyPr vert="horz" lIns="91407" tIns="45703" rIns="91407" bIns="45703" rtlCol="0" anchor="ctr">
            <a:noAutofit/>
          </a:bodyPr>
          <a:lstStyle/>
          <a:p>
            <a:pPr algn="l" eaLnBrk="0" fontAlgn="base" hangingPunct="0">
              <a:spcAft>
                <a:spcPct val="0"/>
              </a:spcAft>
            </a:pPr>
            <a:r>
              <a:rPr lang="en-GB" sz="2400" b="1" dirty="0">
                <a:solidFill>
                  <a:srgbClr val="C00000"/>
                </a:solidFill>
                <a:latin typeface="Arial" panose="020B0604020202020204" pitchFamily="34" charset="0"/>
                <a:cs typeface="Arial" panose="020B0604020202020204" pitchFamily="34" charset="0"/>
              </a:rPr>
              <a:t>Female sex worker (FSW) population size estimates</a:t>
            </a:r>
          </a:p>
        </p:txBody>
      </p:sp>
      <p:graphicFrame>
        <p:nvGraphicFramePr>
          <p:cNvPr id="7" name="Content Placeholder 7">
            <a:extLst>
              <a:ext uri="{FF2B5EF4-FFF2-40B4-BE49-F238E27FC236}">
                <a16:creationId xmlns:a16="http://schemas.microsoft.com/office/drawing/2014/main" id="{C4BB0052-DD67-4894-AF06-596084560955}"/>
              </a:ext>
            </a:extLst>
          </p:cNvPr>
          <p:cNvGraphicFramePr>
            <a:graphicFrameLocks/>
          </p:cNvGraphicFramePr>
          <p:nvPr/>
        </p:nvGraphicFramePr>
        <p:xfrm>
          <a:off x="266812" y="410322"/>
          <a:ext cx="11658379" cy="6239669"/>
        </p:xfrm>
        <a:graphic>
          <a:graphicData uri="http://schemas.openxmlformats.org/drawingml/2006/table">
            <a:tbl>
              <a:tblPr firstRow="1" bandRow="1"/>
              <a:tblGrid>
                <a:gridCol w="1509708">
                  <a:extLst>
                    <a:ext uri="{9D8B030D-6E8A-4147-A177-3AD203B41FA5}">
                      <a16:colId xmlns:a16="http://schemas.microsoft.com/office/drawing/2014/main" val="20000"/>
                    </a:ext>
                  </a:extLst>
                </a:gridCol>
                <a:gridCol w="1295844">
                  <a:extLst>
                    <a:ext uri="{9D8B030D-6E8A-4147-A177-3AD203B41FA5}">
                      <a16:colId xmlns:a16="http://schemas.microsoft.com/office/drawing/2014/main" val="20001"/>
                    </a:ext>
                  </a:extLst>
                </a:gridCol>
                <a:gridCol w="6672807">
                  <a:extLst>
                    <a:ext uri="{9D8B030D-6E8A-4147-A177-3AD203B41FA5}">
                      <a16:colId xmlns:a16="http://schemas.microsoft.com/office/drawing/2014/main" val="20002"/>
                    </a:ext>
                  </a:extLst>
                </a:gridCol>
                <a:gridCol w="1028575">
                  <a:extLst>
                    <a:ext uri="{9D8B030D-6E8A-4147-A177-3AD203B41FA5}">
                      <a16:colId xmlns:a16="http://schemas.microsoft.com/office/drawing/2014/main" val="20003"/>
                    </a:ext>
                  </a:extLst>
                </a:gridCol>
                <a:gridCol w="1151445">
                  <a:extLst>
                    <a:ext uri="{9D8B030D-6E8A-4147-A177-3AD203B41FA5}">
                      <a16:colId xmlns:a16="http://schemas.microsoft.com/office/drawing/2014/main" val="20004"/>
                    </a:ext>
                  </a:extLst>
                </a:gridCol>
              </a:tblGrid>
              <a:tr h="376589">
                <a:tc>
                  <a:txBody>
                    <a:bodyPr/>
                    <a:lstStyle>
                      <a:lvl1pPr marL="0" algn="l" defTabSz="914583" rtl="0" eaLnBrk="1" latinLnBrk="0" hangingPunct="1">
                        <a:defRPr sz="1800" b="1" kern="1200">
                          <a:solidFill>
                            <a:schemeClr val="lt1"/>
                          </a:solidFill>
                          <a:latin typeface="Arial"/>
                        </a:defRPr>
                      </a:lvl1pPr>
                      <a:lvl2pPr marL="457291" algn="l" defTabSz="914583" rtl="0" eaLnBrk="1" latinLnBrk="0" hangingPunct="1">
                        <a:defRPr sz="1800" b="1" kern="1200">
                          <a:solidFill>
                            <a:schemeClr val="lt1"/>
                          </a:solidFill>
                          <a:latin typeface="Arial"/>
                        </a:defRPr>
                      </a:lvl2pPr>
                      <a:lvl3pPr marL="914583" algn="l" defTabSz="914583" rtl="0" eaLnBrk="1" latinLnBrk="0" hangingPunct="1">
                        <a:defRPr sz="1800" b="1" kern="1200">
                          <a:solidFill>
                            <a:schemeClr val="lt1"/>
                          </a:solidFill>
                          <a:latin typeface="Arial"/>
                        </a:defRPr>
                      </a:lvl3pPr>
                      <a:lvl4pPr marL="1371874" algn="l" defTabSz="914583" rtl="0" eaLnBrk="1" latinLnBrk="0" hangingPunct="1">
                        <a:defRPr sz="1800" b="1" kern="1200">
                          <a:solidFill>
                            <a:schemeClr val="lt1"/>
                          </a:solidFill>
                          <a:latin typeface="Arial"/>
                        </a:defRPr>
                      </a:lvl4pPr>
                      <a:lvl5pPr marL="1829166" algn="l" defTabSz="914583" rtl="0" eaLnBrk="1" latinLnBrk="0" hangingPunct="1">
                        <a:defRPr sz="1800" b="1" kern="1200">
                          <a:solidFill>
                            <a:schemeClr val="lt1"/>
                          </a:solidFill>
                          <a:latin typeface="Arial"/>
                        </a:defRPr>
                      </a:lvl5pPr>
                      <a:lvl6pPr marL="2286457" algn="l" defTabSz="914583" rtl="0" eaLnBrk="1" latinLnBrk="0" hangingPunct="1">
                        <a:defRPr sz="1800" b="1" kern="1200">
                          <a:solidFill>
                            <a:schemeClr val="lt1"/>
                          </a:solidFill>
                          <a:latin typeface="Arial"/>
                        </a:defRPr>
                      </a:lvl6pPr>
                      <a:lvl7pPr marL="2743749" algn="l" defTabSz="914583" rtl="0" eaLnBrk="1" latinLnBrk="0" hangingPunct="1">
                        <a:defRPr sz="1800" b="1" kern="1200">
                          <a:solidFill>
                            <a:schemeClr val="lt1"/>
                          </a:solidFill>
                          <a:latin typeface="Arial"/>
                        </a:defRPr>
                      </a:lvl7pPr>
                      <a:lvl8pPr marL="3201040" algn="l" defTabSz="914583" rtl="0" eaLnBrk="1" latinLnBrk="0" hangingPunct="1">
                        <a:defRPr sz="1800" b="1" kern="1200">
                          <a:solidFill>
                            <a:schemeClr val="lt1"/>
                          </a:solidFill>
                          <a:latin typeface="Arial"/>
                        </a:defRPr>
                      </a:lvl8pPr>
                      <a:lvl9pPr marL="3658332" algn="l" defTabSz="914583" rtl="0" eaLnBrk="1" latinLnBrk="0" hangingPunct="1">
                        <a:defRPr sz="1800" b="1" kern="1200">
                          <a:solidFill>
                            <a:schemeClr val="lt1"/>
                          </a:solidFill>
                          <a:latin typeface="Arial"/>
                        </a:defRPr>
                      </a:lvl9pPr>
                    </a:lstStyle>
                    <a:p>
                      <a:pPr algn="ctr"/>
                      <a:r>
                        <a:rPr lang="en-US" sz="1100" dirty="0">
                          <a:latin typeface="Arial" panose="020B0604020202020204" pitchFamily="34" charset="0"/>
                          <a:cs typeface="Arial" panose="020B0604020202020204" pitchFamily="34" charset="0"/>
                        </a:rPr>
                        <a:t>Country</a:t>
                      </a:r>
                      <a:endParaRPr lang="en-GB" sz="1100" dirty="0">
                        <a:latin typeface="Arial" panose="020B0604020202020204" pitchFamily="34" charset="0"/>
                        <a:cs typeface="Arial" panose="020B0604020202020204" pitchFamily="34" charset="0"/>
                      </a:endParaRPr>
                    </a:p>
                  </a:txBody>
                  <a:tcPr marL="41388" marR="41388" marT="20693" marB="20693" anchor="ctr">
                    <a:lnL w="12700" cmpd="sng">
                      <a:solidFill>
                        <a:sysClr val="window" lastClr="FFFFFF"/>
                      </a:solidFill>
                    </a:lnL>
                    <a:lnR w="19050" cap="flat" cmpd="sng" algn="ctr">
                      <a:solidFill>
                        <a:sysClr val="window" lastClr="FFFFFF"/>
                      </a:solidFill>
                      <a:prstDash val="sysDot"/>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97F2"/>
                    </a:solidFill>
                  </a:tcPr>
                </a:tc>
                <a:tc>
                  <a:txBody>
                    <a:bodyPr/>
                    <a:lstStyle>
                      <a:lvl1pPr marL="0" algn="l" defTabSz="914583" rtl="0" eaLnBrk="1" latinLnBrk="0" hangingPunct="1">
                        <a:defRPr sz="1800" b="1" kern="1200">
                          <a:solidFill>
                            <a:schemeClr val="lt1"/>
                          </a:solidFill>
                          <a:latin typeface="Arial"/>
                        </a:defRPr>
                      </a:lvl1pPr>
                      <a:lvl2pPr marL="457291" algn="l" defTabSz="914583" rtl="0" eaLnBrk="1" latinLnBrk="0" hangingPunct="1">
                        <a:defRPr sz="1800" b="1" kern="1200">
                          <a:solidFill>
                            <a:schemeClr val="lt1"/>
                          </a:solidFill>
                          <a:latin typeface="Arial"/>
                        </a:defRPr>
                      </a:lvl2pPr>
                      <a:lvl3pPr marL="914583" algn="l" defTabSz="914583" rtl="0" eaLnBrk="1" latinLnBrk="0" hangingPunct="1">
                        <a:defRPr sz="1800" b="1" kern="1200">
                          <a:solidFill>
                            <a:schemeClr val="lt1"/>
                          </a:solidFill>
                          <a:latin typeface="Arial"/>
                        </a:defRPr>
                      </a:lvl3pPr>
                      <a:lvl4pPr marL="1371874" algn="l" defTabSz="914583" rtl="0" eaLnBrk="1" latinLnBrk="0" hangingPunct="1">
                        <a:defRPr sz="1800" b="1" kern="1200">
                          <a:solidFill>
                            <a:schemeClr val="lt1"/>
                          </a:solidFill>
                          <a:latin typeface="Arial"/>
                        </a:defRPr>
                      </a:lvl4pPr>
                      <a:lvl5pPr marL="1829166" algn="l" defTabSz="914583" rtl="0" eaLnBrk="1" latinLnBrk="0" hangingPunct="1">
                        <a:defRPr sz="1800" b="1" kern="1200">
                          <a:solidFill>
                            <a:schemeClr val="lt1"/>
                          </a:solidFill>
                          <a:latin typeface="Arial"/>
                        </a:defRPr>
                      </a:lvl5pPr>
                      <a:lvl6pPr marL="2286457" algn="l" defTabSz="914583" rtl="0" eaLnBrk="1" latinLnBrk="0" hangingPunct="1">
                        <a:defRPr sz="1800" b="1" kern="1200">
                          <a:solidFill>
                            <a:schemeClr val="lt1"/>
                          </a:solidFill>
                          <a:latin typeface="Arial"/>
                        </a:defRPr>
                      </a:lvl6pPr>
                      <a:lvl7pPr marL="2743749" algn="l" defTabSz="914583" rtl="0" eaLnBrk="1" latinLnBrk="0" hangingPunct="1">
                        <a:defRPr sz="1800" b="1" kern="1200">
                          <a:solidFill>
                            <a:schemeClr val="lt1"/>
                          </a:solidFill>
                          <a:latin typeface="Arial"/>
                        </a:defRPr>
                      </a:lvl7pPr>
                      <a:lvl8pPr marL="3201040" algn="l" defTabSz="914583" rtl="0" eaLnBrk="1" latinLnBrk="0" hangingPunct="1">
                        <a:defRPr sz="1800" b="1" kern="1200">
                          <a:solidFill>
                            <a:schemeClr val="lt1"/>
                          </a:solidFill>
                          <a:latin typeface="Arial"/>
                        </a:defRPr>
                      </a:lvl8pPr>
                      <a:lvl9pPr marL="3658332" algn="l" defTabSz="914583" rtl="0" eaLnBrk="1" latinLnBrk="0" hangingPunct="1">
                        <a:defRPr sz="1800" b="1" kern="1200">
                          <a:solidFill>
                            <a:schemeClr val="lt1"/>
                          </a:solidFill>
                          <a:latin typeface="Arial"/>
                        </a:defRPr>
                      </a:lvl9pPr>
                    </a:lstStyle>
                    <a:p>
                      <a:pPr algn="ctr"/>
                      <a:r>
                        <a:rPr lang="en-US" sz="1100" dirty="0">
                          <a:latin typeface="Arial" panose="020B0604020202020204" pitchFamily="34" charset="0"/>
                          <a:cs typeface="Arial" panose="020B0604020202020204" pitchFamily="34" charset="0"/>
                        </a:rPr>
                        <a:t>Estimated size</a:t>
                      </a:r>
                      <a:endParaRPr lang="en-GB" sz="1100" dirty="0">
                        <a:latin typeface="Arial" panose="020B0604020202020204" pitchFamily="34" charset="0"/>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97F2"/>
                    </a:solidFill>
                  </a:tcPr>
                </a:tc>
                <a:tc>
                  <a:txBody>
                    <a:bodyPr/>
                    <a:lstStyle>
                      <a:lvl1pPr marL="0" algn="l" defTabSz="914583" rtl="0" eaLnBrk="1" latinLnBrk="0" hangingPunct="1">
                        <a:defRPr sz="1800" b="1" kern="1200">
                          <a:solidFill>
                            <a:schemeClr val="lt1"/>
                          </a:solidFill>
                          <a:latin typeface="Arial"/>
                        </a:defRPr>
                      </a:lvl1pPr>
                      <a:lvl2pPr marL="457291" algn="l" defTabSz="914583" rtl="0" eaLnBrk="1" latinLnBrk="0" hangingPunct="1">
                        <a:defRPr sz="1800" b="1" kern="1200">
                          <a:solidFill>
                            <a:schemeClr val="lt1"/>
                          </a:solidFill>
                          <a:latin typeface="Arial"/>
                        </a:defRPr>
                      </a:lvl2pPr>
                      <a:lvl3pPr marL="914583" algn="l" defTabSz="914583" rtl="0" eaLnBrk="1" latinLnBrk="0" hangingPunct="1">
                        <a:defRPr sz="1800" b="1" kern="1200">
                          <a:solidFill>
                            <a:schemeClr val="lt1"/>
                          </a:solidFill>
                          <a:latin typeface="Arial"/>
                        </a:defRPr>
                      </a:lvl3pPr>
                      <a:lvl4pPr marL="1371874" algn="l" defTabSz="914583" rtl="0" eaLnBrk="1" latinLnBrk="0" hangingPunct="1">
                        <a:defRPr sz="1800" b="1" kern="1200">
                          <a:solidFill>
                            <a:schemeClr val="lt1"/>
                          </a:solidFill>
                          <a:latin typeface="Arial"/>
                        </a:defRPr>
                      </a:lvl4pPr>
                      <a:lvl5pPr marL="1829166" algn="l" defTabSz="914583" rtl="0" eaLnBrk="1" latinLnBrk="0" hangingPunct="1">
                        <a:defRPr sz="1800" b="1" kern="1200">
                          <a:solidFill>
                            <a:schemeClr val="lt1"/>
                          </a:solidFill>
                          <a:latin typeface="Arial"/>
                        </a:defRPr>
                      </a:lvl5pPr>
                      <a:lvl6pPr marL="2286457" algn="l" defTabSz="914583" rtl="0" eaLnBrk="1" latinLnBrk="0" hangingPunct="1">
                        <a:defRPr sz="1800" b="1" kern="1200">
                          <a:solidFill>
                            <a:schemeClr val="lt1"/>
                          </a:solidFill>
                          <a:latin typeface="Arial"/>
                        </a:defRPr>
                      </a:lvl6pPr>
                      <a:lvl7pPr marL="2743749" algn="l" defTabSz="914583" rtl="0" eaLnBrk="1" latinLnBrk="0" hangingPunct="1">
                        <a:defRPr sz="1800" b="1" kern="1200">
                          <a:solidFill>
                            <a:schemeClr val="lt1"/>
                          </a:solidFill>
                          <a:latin typeface="Arial"/>
                        </a:defRPr>
                      </a:lvl7pPr>
                      <a:lvl8pPr marL="3201040" algn="l" defTabSz="914583" rtl="0" eaLnBrk="1" latinLnBrk="0" hangingPunct="1">
                        <a:defRPr sz="1800" b="1" kern="1200">
                          <a:solidFill>
                            <a:schemeClr val="lt1"/>
                          </a:solidFill>
                          <a:latin typeface="Arial"/>
                        </a:defRPr>
                      </a:lvl8pPr>
                      <a:lvl9pPr marL="3658332" algn="l" defTabSz="914583" rtl="0" eaLnBrk="1" latinLnBrk="0" hangingPunct="1">
                        <a:defRPr sz="1800" b="1" kern="1200">
                          <a:solidFill>
                            <a:schemeClr val="lt1"/>
                          </a:solidFill>
                          <a:latin typeface="Arial"/>
                        </a:defRPr>
                      </a:lvl9pPr>
                    </a:lstStyle>
                    <a:p>
                      <a:pPr algn="ctr"/>
                      <a:r>
                        <a:rPr lang="en-US"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Definition		</a:t>
                      </a:r>
                      <a:endParaRPr lang="en-GB" sz="1100" dirty="0">
                        <a:latin typeface="Arial" panose="020B0604020202020204" pitchFamily="34" charset="0"/>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97F2"/>
                    </a:solidFill>
                  </a:tcPr>
                </a:tc>
                <a:tc>
                  <a:txBody>
                    <a:bodyPr/>
                    <a:lstStyle>
                      <a:lvl1pPr marL="0" algn="l" defTabSz="914583" rtl="0" eaLnBrk="1" latinLnBrk="0" hangingPunct="1">
                        <a:defRPr sz="1800" b="1" kern="1200">
                          <a:solidFill>
                            <a:schemeClr val="lt1"/>
                          </a:solidFill>
                          <a:latin typeface="Arial"/>
                        </a:defRPr>
                      </a:lvl1pPr>
                      <a:lvl2pPr marL="457291" algn="l" defTabSz="914583" rtl="0" eaLnBrk="1" latinLnBrk="0" hangingPunct="1">
                        <a:defRPr sz="1800" b="1" kern="1200">
                          <a:solidFill>
                            <a:schemeClr val="lt1"/>
                          </a:solidFill>
                          <a:latin typeface="Arial"/>
                        </a:defRPr>
                      </a:lvl2pPr>
                      <a:lvl3pPr marL="914583" algn="l" defTabSz="914583" rtl="0" eaLnBrk="1" latinLnBrk="0" hangingPunct="1">
                        <a:defRPr sz="1800" b="1" kern="1200">
                          <a:solidFill>
                            <a:schemeClr val="lt1"/>
                          </a:solidFill>
                          <a:latin typeface="Arial"/>
                        </a:defRPr>
                      </a:lvl3pPr>
                      <a:lvl4pPr marL="1371874" algn="l" defTabSz="914583" rtl="0" eaLnBrk="1" latinLnBrk="0" hangingPunct="1">
                        <a:defRPr sz="1800" b="1" kern="1200">
                          <a:solidFill>
                            <a:schemeClr val="lt1"/>
                          </a:solidFill>
                          <a:latin typeface="Arial"/>
                        </a:defRPr>
                      </a:lvl4pPr>
                      <a:lvl5pPr marL="1829166" algn="l" defTabSz="914583" rtl="0" eaLnBrk="1" latinLnBrk="0" hangingPunct="1">
                        <a:defRPr sz="1800" b="1" kern="1200">
                          <a:solidFill>
                            <a:schemeClr val="lt1"/>
                          </a:solidFill>
                          <a:latin typeface="Arial"/>
                        </a:defRPr>
                      </a:lvl5pPr>
                      <a:lvl6pPr marL="2286457" algn="l" defTabSz="914583" rtl="0" eaLnBrk="1" latinLnBrk="0" hangingPunct="1">
                        <a:defRPr sz="1800" b="1" kern="1200">
                          <a:solidFill>
                            <a:schemeClr val="lt1"/>
                          </a:solidFill>
                          <a:latin typeface="Arial"/>
                        </a:defRPr>
                      </a:lvl6pPr>
                      <a:lvl7pPr marL="2743749" algn="l" defTabSz="914583" rtl="0" eaLnBrk="1" latinLnBrk="0" hangingPunct="1">
                        <a:defRPr sz="1800" b="1" kern="1200">
                          <a:solidFill>
                            <a:schemeClr val="lt1"/>
                          </a:solidFill>
                          <a:latin typeface="Arial"/>
                        </a:defRPr>
                      </a:lvl7pPr>
                      <a:lvl8pPr marL="3201040" algn="l" defTabSz="914583" rtl="0" eaLnBrk="1" latinLnBrk="0" hangingPunct="1">
                        <a:defRPr sz="1800" b="1" kern="1200">
                          <a:solidFill>
                            <a:schemeClr val="lt1"/>
                          </a:solidFill>
                          <a:latin typeface="Arial"/>
                        </a:defRPr>
                      </a:lvl8pPr>
                      <a:lvl9pPr marL="3658332" algn="l" defTabSz="914583" rtl="0" eaLnBrk="1" latinLnBrk="0" hangingPunct="1">
                        <a:defRPr sz="1800" b="1" kern="1200">
                          <a:solidFill>
                            <a:schemeClr val="lt1"/>
                          </a:solidFill>
                          <a:latin typeface="Arial"/>
                        </a:defRPr>
                      </a:lvl9pPr>
                    </a:lstStyle>
                    <a:p>
                      <a:pPr algn="ctr"/>
                      <a:r>
                        <a:rPr lang="en-US" sz="1100" dirty="0">
                          <a:latin typeface="Arial" panose="020B0604020202020204" pitchFamily="34" charset="0"/>
                          <a:cs typeface="Arial" panose="020B0604020202020204" pitchFamily="34" charset="0"/>
                        </a:rPr>
                        <a:t>Females </a:t>
                      </a:r>
                    </a:p>
                    <a:p>
                      <a:pPr algn="ctr"/>
                      <a:r>
                        <a:rPr lang="en-US" sz="1100" dirty="0">
                          <a:latin typeface="Arial" panose="020B0604020202020204" pitchFamily="34" charset="0"/>
                          <a:cs typeface="Arial" panose="020B0604020202020204" pitchFamily="34" charset="0"/>
                        </a:rPr>
                        <a:t>(15-49)</a:t>
                      </a:r>
                      <a:endParaRPr lang="en-GB" sz="1100" dirty="0">
                        <a:latin typeface="Arial" panose="020B0604020202020204" pitchFamily="34" charset="0"/>
                        <a:cs typeface="Arial" panose="020B0604020202020204" pitchFamily="34" charset="0"/>
                      </a:endParaRPr>
                    </a:p>
                  </a:txBody>
                  <a:tcPr marL="41388" marR="41388" marT="20693" marB="20693">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97F2"/>
                    </a:solidFill>
                  </a:tcPr>
                </a:tc>
                <a:tc>
                  <a:txBody>
                    <a:bodyPr/>
                    <a:lstStyle>
                      <a:lvl1pPr marL="0" algn="l" defTabSz="914583" rtl="0" eaLnBrk="1" latinLnBrk="0" hangingPunct="1">
                        <a:defRPr sz="1800" b="1" kern="1200">
                          <a:solidFill>
                            <a:schemeClr val="lt1"/>
                          </a:solidFill>
                          <a:latin typeface="Arial"/>
                        </a:defRPr>
                      </a:lvl1pPr>
                      <a:lvl2pPr marL="457291" algn="l" defTabSz="914583" rtl="0" eaLnBrk="1" latinLnBrk="0" hangingPunct="1">
                        <a:defRPr sz="1800" b="1" kern="1200">
                          <a:solidFill>
                            <a:schemeClr val="lt1"/>
                          </a:solidFill>
                          <a:latin typeface="Arial"/>
                        </a:defRPr>
                      </a:lvl2pPr>
                      <a:lvl3pPr marL="914583" algn="l" defTabSz="914583" rtl="0" eaLnBrk="1" latinLnBrk="0" hangingPunct="1">
                        <a:defRPr sz="1800" b="1" kern="1200">
                          <a:solidFill>
                            <a:schemeClr val="lt1"/>
                          </a:solidFill>
                          <a:latin typeface="Arial"/>
                        </a:defRPr>
                      </a:lvl3pPr>
                      <a:lvl4pPr marL="1371874" algn="l" defTabSz="914583" rtl="0" eaLnBrk="1" latinLnBrk="0" hangingPunct="1">
                        <a:defRPr sz="1800" b="1" kern="1200">
                          <a:solidFill>
                            <a:schemeClr val="lt1"/>
                          </a:solidFill>
                          <a:latin typeface="Arial"/>
                        </a:defRPr>
                      </a:lvl4pPr>
                      <a:lvl5pPr marL="1829166" algn="l" defTabSz="914583" rtl="0" eaLnBrk="1" latinLnBrk="0" hangingPunct="1">
                        <a:defRPr sz="1800" b="1" kern="1200">
                          <a:solidFill>
                            <a:schemeClr val="lt1"/>
                          </a:solidFill>
                          <a:latin typeface="Arial"/>
                        </a:defRPr>
                      </a:lvl5pPr>
                      <a:lvl6pPr marL="2286457" algn="l" defTabSz="914583" rtl="0" eaLnBrk="1" latinLnBrk="0" hangingPunct="1">
                        <a:defRPr sz="1800" b="1" kern="1200">
                          <a:solidFill>
                            <a:schemeClr val="lt1"/>
                          </a:solidFill>
                          <a:latin typeface="Arial"/>
                        </a:defRPr>
                      </a:lvl6pPr>
                      <a:lvl7pPr marL="2743749" algn="l" defTabSz="914583" rtl="0" eaLnBrk="1" latinLnBrk="0" hangingPunct="1">
                        <a:defRPr sz="1800" b="1" kern="1200">
                          <a:solidFill>
                            <a:schemeClr val="lt1"/>
                          </a:solidFill>
                          <a:latin typeface="Arial"/>
                        </a:defRPr>
                      </a:lvl7pPr>
                      <a:lvl8pPr marL="3201040" algn="l" defTabSz="914583" rtl="0" eaLnBrk="1" latinLnBrk="0" hangingPunct="1">
                        <a:defRPr sz="1800" b="1" kern="1200">
                          <a:solidFill>
                            <a:schemeClr val="lt1"/>
                          </a:solidFill>
                          <a:latin typeface="Arial"/>
                        </a:defRPr>
                      </a:lvl8pPr>
                      <a:lvl9pPr marL="3658332" algn="l" defTabSz="914583"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As% of</a:t>
                      </a:r>
                      <a:r>
                        <a:rPr lang="en-US" sz="1100" baseline="0" dirty="0">
                          <a:latin typeface="Arial" panose="020B0604020202020204" pitchFamily="34" charset="0"/>
                          <a:cs typeface="Arial" panose="020B0604020202020204" pitchFamily="34" charset="0"/>
                        </a:rPr>
                        <a:t> females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(15-49)</a:t>
                      </a:r>
                      <a:endParaRPr lang="en-US" sz="1100" dirty="0">
                        <a:latin typeface="Arial" panose="020B0604020202020204" pitchFamily="34" charset="0"/>
                        <a:cs typeface="Arial" panose="020B0604020202020204" pitchFamily="34" charset="0"/>
                      </a:endParaRPr>
                    </a:p>
                  </a:txBody>
                  <a:tcPr marL="41388" marR="41388" marT="20693" marB="20693">
                    <a:lnL w="19050" cap="flat" cmpd="sng" algn="ctr">
                      <a:solidFill>
                        <a:sysClr val="window" lastClr="FFFFFF"/>
                      </a:solidFill>
                      <a:prstDash val="sysDot"/>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97F2"/>
                    </a:solidFill>
                  </a:tcPr>
                </a:tc>
                <a:extLst>
                  <a:ext uri="{0D108BD9-81ED-4DB2-BD59-A6C34878D82A}">
                    <a16:rowId xmlns:a16="http://schemas.microsoft.com/office/drawing/2014/main" val="10000"/>
                  </a:ext>
                </a:extLst>
              </a:tr>
              <a:tr h="237567">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rgbClr val="000000"/>
                          </a:solidFill>
                          <a:effectLst/>
                          <a:latin typeface="Arial" panose="020B0604020202020204" pitchFamily="34" charset="0"/>
                          <a:cs typeface="Arial" panose="020B0604020202020204" pitchFamily="34" charset="0"/>
                        </a:rPr>
                        <a:t> Afghanistan(2019)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38100" cmpd="sng">
                      <a:solidFill>
                        <a:sysClr val="window" lastClr="FFFFFF"/>
                      </a:solidFill>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11,237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38100" cmpd="sng">
                      <a:solidFill>
                        <a:sysClr val="window" lastClr="FFFFFF"/>
                      </a:solidFill>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l" defTabSz="914400" rtl="0" eaLnBrk="1" latinLnBrk="0" hangingPunct="1"/>
                      <a:r>
                        <a:rPr lang="en-GB" sz="900" kern="1200" dirty="0">
                          <a:solidFill>
                            <a:schemeClr val="dk1"/>
                          </a:solidFill>
                          <a:latin typeface="Arial" panose="020B0604020202020204" pitchFamily="34" charset="0"/>
                          <a:ea typeface="+mn-ea"/>
                          <a:cs typeface="Arial" panose="020B0604020202020204" pitchFamily="34" charset="0"/>
                        </a:rPr>
                        <a:t>sold sex (oral, vaginal, anal) in exchange for money, drugs, goods or services in the past 3 months</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38100" cmpd="sng">
                      <a:solidFill>
                        <a:sysClr val="window" lastClr="FFFFFF"/>
                      </a:solidFill>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8,929,462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38100" cmpd="sng">
                      <a:solidFill>
                        <a:sysClr val="window" lastClr="FFFFFF"/>
                      </a:solidFill>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0.13</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38100" cmpd="sng">
                      <a:solidFill>
                        <a:sysClr val="window" lastClr="FFFFFF"/>
                      </a:solidFill>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1"/>
                  </a:ext>
                </a:extLst>
              </a:tr>
              <a:tr h="289378">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rgbClr val="000000"/>
                          </a:solidFill>
                          <a:effectLst/>
                          <a:latin typeface="Arial" panose="020B0604020202020204" pitchFamily="34" charset="0"/>
                          <a:cs typeface="Arial" panose="020B0604020202020204" pitchFamily="34" charset="0"/>
                        </a:rPr>
                        <a:t> Australia(2012)</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20,500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l"/>
                      <a:r>
                        <a:rPr lang="en-US" sz="900" dirty="0">
                          <a:latin typeface="Arial" panose="020B0604020202020204" pitchFamily="34" charset="0"/>
                          <a:cs typeface="Arial" panose="020B0604020202020204" pitchFamily="34" charset="0"/>
                        </a:rPr>
                        <a:t>Self identify as having a history of sex work</a:t>
                      </a:r>
                      <a:endParaRPr lang="en-GB" sz="900" dirty="0">
                        <a:latin typeface="Arial" panose="020B0604020202020204" pitchFamily="34" charset="0"/>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5,565,870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0.37</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2"/>
                  </a:ext>
                </a:extLst>
              </a:tr>
              <a:tr h="292457">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rgbClr val="000000"/>
                          </a:solidFill>
                          <a:effectLst/>
                          <a:latin typeface="Arial" panose="020B0604020202020204" pitchFamily="34" charset="0"/>
                          <a:cs typeface="Arial" panose="020B0604020202020204" pitchFamily="34" charset="0"/>
                        </a:rPr>
                        <a:t> Bangladesh(2015)</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102,260 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Females 10+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a:t>
                      </a:r>
                      <a:r>
                        <a:rPr lang="en-US" sz="900" kern="1200" baseline="0" dirty="0">
                          <a:solidFill>
                            <a:schemeClr val="dk1"/>
                          </a:solidFill>
                          <a:latin typeface="Arial" panose="020B0604020202020204" pitchFamily="34" charset="0"/>
                          <a:ea typeface="+mn-ea"/>
                          <a:cs typeface="Arial" panose="020B0604020202020204" pitchFamily="34" charset="0"/>
                        </a:rPr>
                        <a:t> who sell sex and contracted by clients at hotel/street/residence/brothel during last year</a:t>
                      </a:r>
                      <a:endParaRPr lang="en-GB" sz="900" kern="1200" dirty="0">
                        <a:solidFill>
                          <a:schemeClr val="dk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43,488,027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0.24</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3"/>
                  </a:ext>
                </a:extLst>
              </a:tr>
              <a:tr h="215896">
                <a:tc>
                  <a:txBody>
                    <a:bodyPr/>
                    <a:lstStyle/>
                    <a:p>
                      <a:pPr algn="just" fontAlgn="ctr"/>
                      <a:r>
                        <a:rPr lang="en-GB" sz="900" b="1" i="0" u="none" strike="noStrike" dirty="0">
                          <a:solidFill>
                            <a:srgbClr val="000000"/>
                          </a:solidFill>
                          <a:effectLst/>
                          <a:latin typeface="Arial" panose="020B0604020202020204" pitchFamily="34" charset="0"/>
                          <a:cs typeface="Arial" panose="020B0604020202020204" pitchFamily="34" charset="0"/>
                        </a:rPr>
                        <a:t> Bhutan (2019)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597</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just" defTabSz="914400" rtl="0" eaLnBrk="1" latinLnBrk="0" hangingPunct="1"/>
                      <a:r>
                        <a:rPr lang="en-GB" sz="900" kern="1200" dirty="0">
                          <a:solidFill>
                            <a:schemeClr val="dk1"/>
                          </a:solidFill>
                          <a:latin typeface="Arial" panose="020B0604020202020204" pitchFamily="34" charset="0"/>
                          <a:ea typeface="+mn-ea"/>
                          <a:cs typeface="Arial" panose="020B0604020202020204" pitchFamily="34" charset="0"/>
                        </a:rPr>
                        <a:t> Females 18+ </a:t>
                      </a:r>
                      <a:r>
                        <a:rPr lang="en-GB" sz="900" kern="1200" dirty="0" err="1">
                          <a:solidFill>
                            <a:schemeClr val="dk1"/>
                          </a:solidFill>
                          <a:latin typeface="Arial" panose="020B0604020202020204" pitchFamily="34" charset="0"/>
                          <a:ea typeface="+mn-ea"/>
                          <a:cs typeface="Arial" panose="020B0604020202020204" pitchFamily="34" charset="0"/>
                        </a:rPr>
                        <a:t>yrs</a:t>
                      </a:r>
                      <a:r>
                        <a:rPr lang="en-GB" sz="900" kern="1200" dirty="0">
                          <a:solidFill>
                            <a:schemeClr val="dk1"/>
                          </a:solidFill>
                          <a:latin typeface="Arial" panose="020B0604020202020204" pitchFamily="34" charset="0"/>
                          <a:ea typeface="+mn-ea"/>
                          <a:cs typeface="Arial" panose="020B0604020202020204" pitchFamily="34" charset="0"/>
                        </a:rPr>
                        <a:t> who have received cash payment for sex</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205,442</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0.29</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671296641"/>
                  </a:ext>
                </a:extLst>
              </a:tr>
              <a:tr h="311536">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rgbClr val="000000"/>
                          </a:solidFill>
                          <a:effectLst/>
                          <a:latin typeface="Arial" panose="020B0604020202020204" pitchFamily="34" charset="0"/>
                          <a:cs typeface="Arial" panose="020B0604020202020204" pitchFamily="34" charset="0"/>
                        </a:rPr>
                        <a:t> Cambodia(2019)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54,813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GB" sz="900" kern="1200" dirty="0">
                          <a:solidFill>
                            <a:schemeClr val="dk1"/>
                          </a:solidFill>
                          <a:latin typeface="Arial" panose="020B0604020202020204" pitchFamily="34" charset="0"/>
                          <a:ea typeface="+mn-ea"/>
                          <a:cs typeface="Arial" panose="020B0604020202020204" pitchFamily="34" charset="0"/>
                        </a:rPr>
                        <a:t>Biological females, 15 to 49 years old, who sell sex in exchange of money or goods, in the last 12 months</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4,458,265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1.23</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4"/>
                  </a:ext>
                </a:extLst>
              </a:tr>
              <a:tr h="289848">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rgbClr val="000000"/>
                          </a:solidFill>
                          <a:effectLst/>
                          <a:latin typeface="Arial" panose="020B0604020202020204" pitchFamily="34" charset="0"/>
                          <a:cs typeface="Arial" panose="020B0604020202020204" pitchFamily="34" charset="0"/>
                        </a:rPr>
                        <a:t> China(2013)</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2,520,000</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a:r>
                        <a:rPr lang="en-US" sz="900" kern="1200" dirty="0">
                          <a:solidFill>
                            <a:schemeClr val="dk1"/>
                          </a:solidFill>
                          <a:latin typeface="Arial" panose="020B0604020202020204" pitchFamily="34" charset="0"/>
                          <a:ea typeface="+mn-ea"/>
                          <a:cs typeface="Arial" panose="020B0604020202020204" pitchFamily="34" charset="0"/>
                        </a:rPr>
                        <a:t>Females 15-65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 who have sexual intercourse with males for money(excluding</a:t>
                      </a:r>
                      <a:r>
                        <a:rPr lang="en-US" sz="900" kern="1200" baseline="0" dirty="0">
                          <a:solidFill>
                            <a:schemeClr val="dk1"/>
                          </a:solidFill>
                          <a:latin typeface="Arial" panose="020B0604020202020204" pitchFamily="34" charset="0"/>
                          <a:ea typeface="+mn-ea"/>
                          <a:cs typeface="Arial" panose="020B0604020202020204" pitchFamily="34" charset="0"/>
                        </a:rPr>
                        <a:t> transgender</a:t>
                      </a:r>
                      <a:r>
                        <a:rPr lang="en-US" sz="900" dirty="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374,006,476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0.67</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5"/>
                  </a:ext>
                </a:extLst>
              </a:tr>
              <a:tr h="326646">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rgbClr val="000000"/>
                          </a:solidFill>
                          <a:effectLst/>
                          <a:latin typeface="Arial" panose="020B0604020202020204" pitchFamily="34" charset="0"/>
                          <a:cs typeface="Arial" panose="020B0604020202020204" pitchFamily="34" charset="0"/>
                        </a:rPr>
                        <a:t> Fiji(2012)</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538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Females</a:t>
                      </a:r>
                      <a:r>
                        <a:rPr lang="en-US" sz="900" kern="1200" baseline="0" dirty="0">
                          <a:solidFill>
                            <a:schemeClr val="dk1"/>
                          </a:solidFill>
                          <a:latin typeface="Arial" panose="020B0604020202020204" pitchFamily="34" charset="0"/>
                          <a:ea typeface="+mn-ea"/>
                          <a:cs typeface="Arial" panose="020B0604020202020204" pitchFamily="34" charset="0"/>
                        </a:rPr>
                        <a:t> 18+ </a:t>
                      </a:r>
                      <a:r>
                        <a:rPr lang="en-US" sz="900" kern="1200" baseline="0" dirty="0" err="1">
                          <a:solidFill>
                            <a:schemeClr val="dk1"/>
                          </a:solidFill>
                          <a:latin typeface="Arial" panose="020B0604020202020204" pitchFamily="34" charset="0"/>
                          <a:ea typeface="+mn-ea"/>
                          <a:cs typeface="Arial" panose="020B0604020202020204" pitchFamily="34" charset="0"/>
                        </a:rPr>
                        <a:t>yrs</a:t>
                      </a:r>
                      <a:r>
                        <a:rPr lang="en-US" sz="900" kern="1200" baseline="0" dirty="0">
                          <a:solidFill>
                            <a:schemeClr val="dk1"/>
                          </a:solidFill>
                          <a:latin typeface="Arial" panose="020B0604020202020204" pitchFamily="34" charset="0"/>
                          <a:ea typeface="+mn-ea"/>
                          <a:cs typeface="Arial" panose="020B0604020202020204" pitchFamily="34" charset="0"/>
                        </a:rPr>
                        <a:t>; self-identified as engaging in transactional sex (i.e. the provision of sexual services in exchange for cash, goods or service)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224,175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rgbClr val="000000"/>
                          </a:solidFill>
                          <a:effectLst/>
                          <a:latin typeface="Arial" panose="020B0604020202020204" pitchFamily="34" charset="0"/>
                          <a:ea typeface="+mn-ea"/>
                          <a:cs typeface="Arial" panose="020B0604020202020204" pitchFamily="34" charset="0"/>
                        </a:rPr>
                        <a:t>0.24</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6"/>
                  </a:ext>
                </a:extLst>
              </a:tr>
              <a:tr h="192744">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India(2009)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868,000</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a:t>
                      </a:r>
                      <a:r>
                        <a:rPr lang="en-US" sz="900" kern="1200" baseline="0" dirty="0">
                          <a:solidFill>
                            <a:schemeClr val="dk1"/>
                          </a:solidFill>
                          <a:latin typeface="Arial" panose="020B0604020202020204" pitchFamily="34" charset="0"/>
                          <a:ea typeface="+mn-ea"/>
                          <a:cs typeface="Arial" panose="020B0604020202020204" pitchFamily="34" charset="0"/>
                        </a:rPr>
                        <a:t> n</a:t>
                      </a:r>
                      <a:r>
                        <a:rPr lang="en-US" sz="900" kern="1200" dirty="0">
                          <a:solidFill>
                            <a:schemeClr val="dk1"/>
                          </a:solidFill>
                          <a:latin typeface="Arial" panose="020B0604020202020204" pitchFamily="34" charset="0"/>
                          <a:ea typeface="+mn-ea"/>
                          <a:cs typeface="Arial" panose="020B0604020202020204" pitchFamily="34" charset="0"/>
                        </a:rPr>
                        <a:t>ot</a:t>
                      </a:r>
                      <a:r>
                        <a:rPr lang="en-US" sz="900" kern="1200" baseline="0" dirty="0">
                          <a:solidFill>
                            <a:schemeClr val="dk1"/>
                          </a:solidFill>
                          <a:latin typeface="Arial" panose="020B0604020202020204" pitchFamily="34" charset="0"/>
                          <a:ea typeface="+mn-ea"/>
                          <a:cs typeface="Arial" panose="020B0604020202020204" pitchFamily="34" charset="0"/>
                        </a:rPr>
                        <a:t> available </a:t>
                      </a:r>
                      <a:endParaRPr lang="en-GB" sz="900" kern="1200" dirty="0">
                        <a:solidFill>
                          <a:schemeClr val="dk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307,922,110</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0.28</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7"/>
                  </a:ext>
                </a:extLst>
              </a:tr>
              <a:tr h="270042">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Indonesia(2019)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277,624</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Arial" panose="020B0604020202020204" pitchFamily="34" charset="0"/>
                          <a:ea typeface="+mn-ea"/>
                          <a:cs typeface="Arial" panose="020B0604020202020204" pitchFamily="34" charset="0"/>
                        </a:rPr>
                        <a:t>Females aged 15 years or older who receive money or goods in exchange for anal or vaginal penetrative sex in the last 12 months</a:t>
                      </a:r>
                      <a:endParaRPr lang="en-GB" sz="900" kern="1200" dirty="0">
                        <a:solidFill>
                          <a:schemeClr val="tx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71,651,521</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0.39</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8"/>
                  </a:ext>
                </a:extLst>
              </a:tr>
              <a:tr h="188211">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US" sz="900" b="1" i="0" u="none" strike="noStrike" dirty="0">
                          <a:solidFill>
                            <a:schemeClr val="tx1"/>
                          </a:solidFill>
                          <a:effectLst/>
                          <a:latin typeface="Arial" panose="020B0604020202020204" pitchFamily="34" charset="0"/>
                          <a:cs typeface="Arial" panose="020B0604020202020204" pitchFamily="34" charset="0"/>
                        </a:rPr>
                        <a:t> Japan(2013)</a:t>
                      </a:r>
                      <a:endParaRPr lang="en-GB" sz="9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US" sz="900" b="1" i="0" u="none" strike="noStrike" kern="1200" dirty="0">
                          <a:solidFill>
                            <a:schemeClr val="tx1"/>
                          </a:solidFill>
                          <a:effectLst/>
                          <a:latin typeface="Arial" panose="020B0604020202020204" pitchFamily="34" charset="0"/>
                          <a:ea typeface="+mn-ea"/>
                          <a:cs typeface="Arial" panose="020B0604020202020204" pitchFamily="34" charset="0"/>
                        </a:rPr>
                        <a:t>700,000</a:t>
                      </a:r>
                      <a:endParaRPr lang="en-GB" sz="9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a:t>
                      </a:r>
                      <a:r>
                        <a:rPr lang="en-US" sz="900" kern="1200" baseline="0" dirty="0">
                          <a:solidFill>
                            <a:schemeClr val="dk1"/>
                          </a:solidFill>
                          <a:latin typeface="Arial" panose="020B0604020202020204" pitchFamily="34" charset="0"/>
                          <a:ea typeface="+mn-ea"/>
                          <a:cs typeface="Arial" panose="020B0604020202020204" pitchFamily="34" charset="0"/>
                        </a:rPr>
                        <a:t> n</a:t>
                      </a:r>
                      <a:r>
                        <a:rPr lang="en-US" sz="900" kern="1200" dirty="0">
                          <a:solidFill>
                            <a:schemeClr val="dk1"/>
                          </a:solidFill>
                          <a:latin typeface="Arial" panose="020B0604020202020204" pitchFamily="34" charset="0"/>
                          <a:ea typeface="+mn-ea"/>
                          <a:cs typeface="Arial" panose="020B0604020202020204" pitchFamily="34" charset="0"/>
                        </a:rPr>
                        <a:t>ot</a:t>
                      </a:r>
                      <a:r>
                        <a:rPr lang="en-US" sz="900" kern="1200" baseline="0" dirty="0">
                          <a:solidFill>
                            <a:schemeClr val="dk1"/>
                          </a:solidFill>
                          <a:latin typeface="Arial" panose="020B0604020202020204" pitchFamily="34" charset="0"/>
                          <a:ea typeface="+mn-ea"/>
                          <a:cs typeface="Arial" panose="020B0604020202020204" pitchFamily="34" charset="0"/>
                        </a:rPr>
                        <a:t> available </a:t>
                      </a:r>
                      <a:endParaRPr lang="en-GB" sz="900" kern="1200" dirty="0">
                        <a:solidFill>
                          <a:schemeClr val="dk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26,782,348</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2.61</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542621298"/>
                  </a:ext>
                </a:extLst>
              </a:tr>
              <a:tr h="215896">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Lao PDR(2019)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15,618</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a:t>
                      </a:r>
                      <a:r>
                        <a:rPr lang="en-US" sz="900" kern="1200" baseline="0" dirty="0">
                          <a:solidFill>
                            <a:schemeClr val="dk1"/>
                          </a:solidFill>
                          <a:latin typeface="Arial" panose="020B0604020202020204" pitchFamily="34" charset="0"/>
                          <a:ea typeface="+mn-ea"/>
                          <a:cs typeface="Arial" panose="020B0604020202020204" pitchFamily="34" charset="0"/>
                        </a:rPr>
                        <a:t> n</a:t>
                      </a:r>
                      <a:r>
                        <a:rPr lang="en-US" sz="900" kern="1200" dirty="0">
                          <a:solidFill>
                            <a:schemeClr val="dk1"/>
                          </a:solidFill>
                          <a:latin typeface="Arial" panose="020B0604020202020204" pitchFamily="34" charset="0"/>
                          <a:ea typeface="+mn-ea"/>
                          <a:cs typeface="Arial" panose="020B0604020202020204" pitchFamily="34" charset="0"/>
                        </a:rPr>
                        <a:t>ot</a:t>
                      </a:r>
                      <a:r>
                        <a:rPr lang="en-US" sz="900" kern="1200" baseline="0" dirty="0">
                          <a:solidFill>
                            <a:schemeClr val="dk1"/>
                          </a:solidFill>
                          <a:latin typeface="Arial" panose="020B0604020202020204" pitchFamily="34" charset="0"/>
                          <a:ea typeface="+mn-ea"/>
                          <a:cs typeface="Arial" panose="020B0604020202020204" pitchFamily="34" charset="0"/>
                        </a:rPr>
                        <a:t> available </a:t>
                      </a:r>
                      <a:endParaRPr lang="en-GB" sz="900" kern="1200" dirty="0">
                        <a:solidFill>
                          <a:schemeClr val="dk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1,923,163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0.81</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09"/>
                  </a:ext>
                </a:extLst>
              </a:tr>
              <a:tr h="243815">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Malaysia(2018)</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22,000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US" sz="900" kern="1200" dirty="0">
                          <a:solidFill>
                            <a:schemeClr val="tx1"/>
                          </a:solidFill>
                          <a:latin typeface="Arial" panose="020B0604020202020204" pitchFamily="34" charset="0"/>
                          <a:ea typeface="+mn-ea"/>
                          <a:cs typeface="Arial" panose="020B0604020202020204" pitchFamily="34" charset="0"/>
                        </a:rPr>
                        <a:t>Females reporting having been paid in cash or any kind for sex with more than 1 client within the last 3 months</a:t>
                      </a:r>
                      <a:endParaRPr lang="en-US" sz="900" kern="1200" baseline="0" dirty="0">
                        <a:solidFill>
                          <a:schemeClr val="tx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8,535,616</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0.26</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0"/>
                  </a:ext>
                </a:extLst>
              </a:tr>
              <a:tr h="237567">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Myanmar(2015)</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66,000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US" sz="900" kern="1200" dirty="0">
                          <a:solidFill>
                            <a:schemeClr val="tx1"/>
                          </a:solidFill>
                          <a:latin typeface="Arial" panose="020B0604020202020204" pitchFamily="34" charset="0"/>
                          <a:ea typeface="+mn-ea"/>
                          <a:cs typeface="Arial" panose="020B0604020202020204" pitchFamily="34" charset="0"/>
                        </a:rPr>
                        <a:t>Females 15-49 </a:t>
                      </a:r>
                      <a:r>
                        <a:rPr lang="en-US" sz="900" kern="1200" dirty="0" err="1">
                          <a:solidFill>
                            <a:schemeClr val="tx1"/>
                          </a:solidFill>
                          <a:latin typeface="Arial" panose="020B0604020202020204" pitchFamily="34" charset="0"/>
                          <a:ea typeface="+mn-ea"/>
                          <a:cs typeface="Arial" panose="020B0604020202020204" pitchFamily="34" charset="0"/>
                        </a:rPr>
                        <a:t>yrs</a:t>
                      </a:r>
                      <a:r>
                        <a:rPr lang="en-US" sz="900" kern="1200" dirty="0">
                          <a:solidFill>
                            <a:schemeClr val="tx1"/>
                          </a:solidFill>
                          <a:latin typeface="Arial" panose="020B0604020202020204" pitchFamily="34" charset="0"/>
                          <a:ea typeface="+mn-ea"/>
                          <a:cs typeface="Arial" panose="020B0604020202020204" pitchFamily="34" charset="0"/>
                        </a:rPr>
                        <a:t>; having been paid for sex in cash or kind in the past 12 months</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14,679,563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0.45</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1"/>
                  </a:ext>
                </a:extLst>
              </a:tr>
              <a:tr h="227403">
                <a:tc>
                  <a:txBody>
                    <a:body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Mongolia (2019)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6,030</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Arial" panose="020B0604020202020204" pitchFamily="34" charset="0"/>
                          <a:ea typeface="+mn-ea"/>
                          <a:cs typeface="Arial" panose="020B0604020202020204" pitchFamily="34" charset="0"/>
                        </a:rPr>
                        <a:t> </a:t>
                      </a:r>
                      <a:r>
                        <a:rPr lang="en-GB" sz="900" kern="1200" dirty="0">
                          <a:solidFill>
                            <a:schemeClr val="tx1"/>
                          </a:solidFill>
                          <a:latin typeface="Arial" panose="020B0604020202020204" pitchFamily="34" charset="0"/>
                          <a:ea typeface="+mn-ea"/>
                          <a:cs typeface="Arial" panose="020B0604020202020204" pitchFamily="34" charset="0"/>
                        </a:rPr>
                        <a:t>Biological females, aged 15 and over, who exchanged sex for money or gift in the last 12 months</a:t>
                      </a:r>
                      <a:endParaRPr lang="en-US" sz="900" kern="1200" dirty="0">
                        <a:solidFill>
                          <a:schemeClr val="tx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850,979</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0.71</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2091301632"/>
                  </a:ext>
                </a:extLst>
              </a:tr>
              <a:tr h="326646">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Nepal(2016)</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49,013</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Arial" panose="020B0604020202020204" pitchFamily="34" charset="0"/>
                          <a:ea typeface="+mn-ea"/>
                          <a:cs typeface="Arial" panose="020B0604020202020204" pitchFamily="34" charset="0"/>
                        </a:rPr>
                        <a:t>Females 16 years and above, reporting having been paid in cash or kind for sex during the last 12 months. (establishment based, home based and street based)</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8,191,447</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0.6</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2"/>
                  </a:ext>
                </a:extLst>
              </a:tr>
              <a:tr h="326646">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Pakistan(2016)</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174,101</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US" sz="900" kern="1200" dirty="0">
                          <a:solidFill>
                            <a:schemeClr val="tx1"/>
                          </a:solidFill>
                          <a:latin typeface="Arial" panose="020B0604020202020204" pitchFamily="34" charset="0"/>
                          <a:ea typeface="+mn-ea"/>
                          <a:cs typeface="Arial" panose="020B0604020202020204" pitchFamily="34" charset="0"/>
                        </a:rPr>
                        <a:t>Females who exchanges sex with others in return for money or benefits, irrespective of site of operation (e.g. street, bars, home, hotel, etc.)</a:t>
                      </a:r>
                      <a:endParaRPr lang="en-GB" sz="900" kern="1200" dirty="0">
                        <a:solidFill>
                          <a:schemeClr val="tx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50,898,692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0.34</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3"/>
                  </a:ext>
                </a:extLst>
              </a:tr>
              <a:tr h="315643">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900" b="1" i="0" u="none" strike="noStrike" dirty="0">
                          <a:solidFill>
                            <a:schemeClr val="tx1"/>
                          </a:solidFill>
                          <a:effectLst/>
                          <a:latin typeface="Arial" panose="020B0604020202020204" pitchFamily="34" charset="0"/>
                          <a:cs typeface="Arial" panose="020B0604020202020204" pitchFamily="34" charset="0"/>
                        </a:rPr>
                        <a:t> Papua New Guinea(2019)</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tx1"/>
                          </a:solidFill>
                          <a:effectLst/>
                          <a:latin typeface="Arial" panose="020B0604020202020204" pitchFamily="34" charset="0"/>
                          <a:cs typeface="Arial" panose="020B0604020202020204" pitchFamily="34" charset="0"/>
                        </a:rPr>
                        <a:t> (P</a:t>
                      </a:r>
                      <a:r>
                        <a:rPr lang="en-GB" sz="700" b="1" i="0" u="none" strike="noStrike" dirty="0">
                          <a:solidFill>
                            <a:schemeClr val="tx1"/>
                          </a:solidFill>
                          <a:effectLst/>
                          <a:latin typeface="Arial" panose="020B0604020202020204" pitchFamily="34" charset="0"/>
                          <a:cs typeface="Arial" panose="020B0604020202020204" pitchFamily="34" charset="0"/>
                        </a:rPr>
                        <a:t>ort Moresby, </a:t>
                      </a:r>
                      <a:r>
                        <a:rPr lang="en-GB" sz="700" b="1" i="0" u="none" strike="noStrike" dirty="0" err="1">
                          <a:solidFill>
                            <a:schemeClr val="tx1"/>
                          </a:solidFill>
                          <a:effectLst/>
                          <a:latin typeface="Arial" panose="020B0604020202020204" pitchFamily="34" charset="0"/>
                          <a:cs typeface="Arial" panose="020B0604020202020204" pitchFamily="34" charset="0"/>
                        </a:rPr>
                        <a:t>Lae</a:t>
                      </a:r>
                      <a:r>
                        <a:rPr lang="en-GB" sz="700" b="1" i="0" u="none" strike="noStrike" dirty="0">
                          <a:solidFill>
                            <a:schemeClr val="tx1"/>
                          </a:solidFill>
                          <a:effectLst/>
                          <a:latin typeface="Arial" panose="020B0604020202020204" pitchFamily="34" charset="0"/>
                          <a:cs typeface="Arial" panose="020B0604020202020204" pitchFamily="34" charset="0"/>
                        </a:rPr>
                        <a:t>, Mt. Hagen)</a:t>
                      </a:r>
                    </a:p>
                  </a:txBody>
                  <a:tcPr marL="0" marR="0" marT="0" marB="0" anchor="b">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US" sz="900" b="1" i="0" u="none" strike="noStrike" kern="1200" dirty="0">
                          <a:solidFill>
                            <a:schemeClr val="tx1"/>
                          </a:solidFill>
                          <a:effectLst/>
                          <a:latin typeface="Arial" panose="020B0604020202020204" pitchFamily="34" charset="0"/>
                          <a:ea typeface="+mn-ea"/>
                          <a:cs typeface="Arial" panose="020B0604020202020204" pitchFamily="34" charset="0"/>
                        </a:rPr>
                        <a:t>48,286</a:t>
                      </a:r>
                      <a:endParaRPr lang="en-GB" sz="9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Arial" panose="020B0604020202020204" pitchFamily="34" charset="0"/>
                          <a:ea typeface="+mn-ea"/>
                          <a:cs typeface="Arial" panose="020B0604020202020204" pitchFamily="34" charset="0"/>
                        </a:rPr>
                        <a:t>Female 18+ </a:t>
                      </a:r>
                      <a:r>
                        <a:rPr lang="en-US" sz="900" kern="1200" dirty="0" err="1">
                          <a:solidFill>
                            <a:schemeClr val="tx1"/>
                          </a:solidFill>
                          <a:latin typeface="Arial" panose="020B0604020202020204" pitchFamily="34" charset="0"/>
                          <a:ea typeface="+mn-ea"/>
                          <a:cs typeface="Arial" panose="020B0604020202020204" pitchFamily="34" charset="0"/>
                        </a:rPr>
                        <a:t>yrs</a:t>
                      </a:r>
                      <a:r>
                        <a:rPr lang="en-US" sz="900" kern="1200" dirty="0">
                          <a:solidFill>
                            <a:schemeClr val="tx1"/>
                          </a:solidFill>
                          <a:latin typeface="Arial" panose="020B0604020202020204" pitchFamily="34" charset="0"/>
                          <a:ea typeface="+mn-ea"/>
                          <a:cs typeface="Arial" panose="020B0604020202020204" pitchFamily="34" charset="0"/>
                        </a:rPr>
                        <a:t> </a:t>
                      </a:r>
                      <a:r>
                        <a:rPr lang="en-GB" sz="900" kern="1200" dirty="0">
                          <a:solidFill>
                            <a:schemeClr val="tx1"/>
                          </a:solidFill>
                          <a:latin typeface="Arial" panose="020B0604020202020204" pitchFamily="34" charset="0"/>
                          <a:ea typeface="+mn-ea"/>
                          <a:cs typeface="Arial" panose="020B0604020202020204" pitchFamily="34" charset="0"/>
                        </a:rPr>
                        <a:t>who received money or goods in exchange for sexual services on a regular or occasional basis over the past six months</a:t>
                      </a:r>
                      <a:endParaRPr lang="en-US" sz="900" kern="1200" dirty="0">
                        <a:solidFill>
                          <a:schemeClr val="tx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2,212,709</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2.18</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544555653"/>
                  </a:ext>
                </a:extLst>
              </a:tr>
              <a:tr h="326646">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Philippines(2019)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80,400</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Arial" panose="020B0604020202020204" pitchFamily="34" charset="0"/>
                          <a:ea typeface="+mn-ea"/>
                          <a:cs typeface="Arial" panose="020B0604020202020204" pitchFamily="34" charset="0"/>
                        </a:rPr>
                        <a:t>Females, 15 years or older who has accepted payment (cash or kind) in exchange for sex in the past one month</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28,058,770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0.29</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4"/>
                  </a:ext>
                </a:extLst>
              </a:tr>
              <a:tr h="237567">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Sri Lanka(2018)</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30,000</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US" sz="900" kern="1200" dirty="0">
                          <a:solidFill>
                            <a:schemeClr val="tx1"/>
                          </a:solidFill>
                          <a:latin typeface="Arial" panose="020B0604020202020204" pitchFamily="34" charset="0"/>
                          <a:ea typeface="+mn-ea"/>
                          <a:cs typeface="Arial" panose="020B0604020202020204" pitchFamily="34" charset="0"/>
                        </a:rPr>
                        <a:t>Any female who is selling sex in exchange of money or goods.</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5,330,332</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0.56</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5"/>
                  </a:ext>
                </a:extLst>
              </a:tr>
              <a:tr h="315652">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Thailand(2016)</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129,133</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just" defTabSz="914400" rtl="0" eaLnBrk="1" latinLnBrk="0" hangingPunct="1"/>
                      <a:r>
                        <a:rPr lang="en-US" sz="900" kern="1200" dirty="0">
                          <a:solidFill>
                            <a:schemeClr val="tx1"/>
                          </a:solidFill>
                          <a:latin typeface="Arial" panose="020B0604020202020204" pitchFamily="34" charset="0"/>
                          <a:ea typeface="+mn-ea"/>
                          <a:cs typeface="Arial" panose="020B0604020202020204" pitchFamily="34" charset="0"/>
                        </a:rPr>
                        <a:t>Females 18+ </a:t>
                      </a:r>
                      <a:r>
                        <a:rPr lang="en-US" sz="900" kern="1200" dirty="0" err="1">
                          <a:solidFill>
                            <a:schemeClr val="tx1"/>
                          </a:solidFill>
                          <a:latin typeface="Arial" panose="020B0604020202020204" pitchFamily="34" charset="0"/>
                          <a:ea typeface="+mn-ea"/>
                          <a:cs typeface="Arial" panose="020B0604020202020204" pitchFamily="34" charset="0"/>
                        </a:rPr>
                        <a:t>yrs</a:t>
                      </a:r>
                      <a:r>
                        <a:rPr lang="en-US" sz="900" kern="1200" dirty="0">
                          <a:solidFill>
                            <a:schemeClr val="tx1"/>
                          </a:solidFill>
                          <a:latin typeface="Arial" panose="020B0604020202020204" pitchFamily="34" charset="0"/>
                          <a:ea typeface="+mn-ea"/>
                          <a:cs typeface="Arial" panose="020B0604020202020204" pitchFamily="34" charset="0"/>
                        </a:rPr>
                        <a:t> who exchange</a:t>
                      </a:r>
                      <a:r>
                        <a:rPr lang="en-US" sz="900" kern="1200" baseline="0" dirty="0">
                          <a:solidFill>
                            <a:schemeClr val="tx1"/>
                          </a:solidFill>
                          <a:latin typeface="Arial" panose="020B0604020202020204" pitchFamily="34" charset="0"/>
                          <a:ea typeface="+mn-ea"/>
                          <a:cs typeface="Arial" panose="020B0604020202020204" pitchFamily="34" charset="0"/>
                        </a:rPr>
                        <a:t> </a:t>
                      </a:r>
                      <a:r>
                        <a:rPr lang="en-US" sz="900" kern="1200" dirty="0">
                          <a:solidFill>
                            <a:schemeClr val="tx1"/>
                          </a:solidFill>
                          <a:latin typeface="Arial" panose="020B0604020202020204" pitchFamily="34" charset="0"/>
                          <a:ea typeface="+mn-ea"/>
                          <a:cs typeface="Arial" panose="020B0604020202020204" pitchFamily="34" charset="0"/>
                        </a:rPr>
                        <a:t>money or goods for sexual services, either regularly or occasionally within the last 12 months.</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17,926,178</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0.72</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6"/>
                  </a:ext>
                </a:extLst>
              </a:tr>
              <a:tr h="237567">
                <a:tc>
                  <a:txBody>
                    <a:body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Timor-Leste (2019)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2,018</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l" defTabSz="914400" rtl="0" eaLnBrk="1" latinLnBrk="0" hangingPunct="1"/>
                      <a:r>
                        <a:rPr lang="en-GB" sz="900" kern="1200" dirty="0">
                          <a:solidFill>
                            <a:schemeClr val="tx1"/>
                          </a:solidFill>
                          <a:latin typeface="Arial" panose="020B0604020202020204" pitchFamily="34" charset="0"/>
                          <a:ea typeface="+mn-ea"/>
                          <a:cs typeface="Arial" panose="020B0604020202020204" pitchFamily="34" charset="0"/>
                        </a:rPr>
                        <a:t>Information not available</a:t>
                      </a: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316,526</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tc>
                  <a:txBody>
                    <a:body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0.64</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905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2493007227"/>
                  </a:ext>
                </a:extLst>
              </a:tr>
              <a:tr h="237567">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algn="just" fontAlgn="ctr"/>
                      <a:r>
                        <a:rPr lang="en-GB" sz="900" b="1" i="0" u="none" strike="noStrike" dirty="0">
                          <a:solidFill>
                            <a:schemeClr val="tx1"/>
                          </a:solidFill>
                          <a:effectLst/>
                          <a:latin typeface="Arial" panose="020B0604020202020204" pitchFamily="34" charset="0"/>
                          <a:cs typeface="Arial" panose="020B0604020202020204" pitchFamily="34" charset="0"/>
                        </a:rPr>
                        <a:t> Viet Nam(2019)</a:t>
                      </a:r>
                    </a:p>
                  </a:txBody>
                  <a:tcPr marL="0" marR="0" marT="0" marB="0" anchor="ctr">
                    <a:lnL w="12700" cmpd="sng">
                      <a:solidFill>
                        <a:sysClr val="window" lastClr="FFFFFF"/>
                      </a:solidFill>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900" b="1" i="0" u="none" strike="noStrike" kern="1200" dirty="0">
                          <a:solidFill>
                            <a:schemeClr val="tx1"/>
                          </a:solidFill>
                          <a:effectLst/>
                          <a:latin typeface="Arial" panose="020B0604020202020204" pitchFamily="34" charset="0"/>
                          <a:ea typeface="+mn-ea"/>
                          <a:cs typeface="Arial" panose="020B0604020202020204" pitchFamily="34" charset="0"/>
                        </a:rPr>
                        <a:t>86,000 </a:t>
                      </a:r>
                    </a:p>
                  </a:txBody>
                  <a:tcPr marL="0" marR="0" marT="0" marB="0" anchor="ctr" anchorCtr="1">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l" defTabSz="914400" rtl="0" eaLnBrk="1" latinLnBrk="0" hangingPunct="1"/>
                      <a:r>
                        <a:rPr lang="en-US" sz="900" kern="1200" dirty="0">
                          <a:solidFill>
                            <a:schemeClr val="tx1"/>
                          </a:solidFill>
                          <a:latin typeface="Arial" panose="020B0604020202020204" pitchFamily="34" charset="0"/>
                          <a:ea typeface="+mn-ea"/>
                          <a:cs typeface="Arial" panose="020B0604020202020204" pitchFamily="34" charset="0"/>
                        </a:rPr>
                        <a:t>Females who are currently selling sex</a:t>
                      </a:r>
                      <a:endParaRPr lang="en-GB" sz="900" kern="1200" dirty="0">
                        <a:solidFill>
                          <a:schemeClr val="tx1"/>
                        </a:solidFill>
                        <a:latin typeface="Arial" panose="020B0604020202020204" pitchFamily="34" charset="0"/>
                        <a:ea typeface="+mn-ea"/>
                        <a:cs typeface="Arial" panose="020B0604020202020204" pitchFamily="34" charset="0"/>
                      </a:endParaRPr>
                    </a:p>
                  </a:txBody>
                  <a:tcPr marL="41388" marR="41388" marT="20693" marB="20693"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25,489,272 </a:t>
                      </a:r>
                    </a:p>
                  </a:txBody>
                  <a:tcPr marL="0" marR="0" marT="0" marB="0" anchor="ctr">
                    <a:lnL w="19050" cap="flat" cmpd="sng" algn="ctr">
                      <a:solidFill>
                        <a:sysClr val="window" lastClr="FFFFFF"/>
                      </a:solidFill>
                      <a:prstDash val="sysDot"/>
                      <a:round/>
                      <a:headEnd type="none" w="med" len="med"/>
                      <a:tailEnd type="none" w="med" len="med"/>
                    </a:lnL>
                    <a:lnR w="19050" cap="flat" cmpd="sng" algn="ctr">
                      <a:solidFill>
                        <a:sysClr val="window" lastClr="FFFFFF"/>
                      </a:solidFill>
                      <a:prstDash val="sysDot"/>
                      <a:round/>
                      <a:headEnd type="none" w="med" len="med"/>
                      <a:tailEnd type="none" w="med" len="med"/>
                    </a:lnR>
                    <a:lnT w="19050" cap="flat" cmpd="sng" algn="ctr">
                      <a:solidFill>
                        <a:sysClr val="window" lastClr="FFFFFF"/>
                      </a:solidFill>
                      <a:prstDash val="sysDot"/>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8E2FC"/>
                    </a:solidFill>
                  </a:tcPr>
                </a:tc>
                <a:tc>
                  <a:txBody>
                    <a:bodyPr/>
                    <a:lstStyle>
                      <a:lvl1pPr marL="0" algn="l" defTabSz="914583" rtl="0" eaLnBrk="1" latinLnBrk="0" hangingPunct="1">
                        <a:defRPr sz="1800" kern="1200">
                          <a:solidFill>
                            <a:schemeClr val="dk1"/>
                          </a:solidFill>
                          <a:latin typeface="Arial"/>
                        </a:defRPr>
                      </a:lvl1pPr>
                      <a:lvl2pPr marL="457291" algn="l" defTabSz="914583" rtl="0" eaLnBrk="1" latinLnBrk="0" hangingPunct="1">
                        <a:defRPr sz="1800" kern="1200">
                          <a:solidFill>
                            <a:schemeClr val="dk1"/>
                          </a:solidFill>
                          <a:latin typeface="Arial"/>
                        </a:defRPr>
                      </a:lvl2pPr>
                      <a:lvl3pPr marL="914583" algn="l" defTabSz="914583" rtl="0" eaLnBrk="1" latinLnBrk="0" hangingPunct="1">
                        <a:defRPr sz="1800" kern="1200">
                          <a:solidFill>
                            <a:schemeClr val="dk1"/>
                          </a:solidFill>
                          <a:latin typeface="Arial"/>
                        </a:defRPr>
                      </a:lvl3pPr>
                      <a:lvl4pPr marL="1371874" algn="l" defTabSz="914583" rtl="0" eaLnBrk="1" latinLnBrk="0" hangingPunct="1">
                        <a:defRPr sz="1800" kern="1200">
                          <a:solidFill>
                            <a:schemeClr val="dk1"/>
                          </a:solidFill>
                          <a:latin typeface="Arial"/>
                        </a:defRPr>
                      </a:lvl4pPr>
                      <a:lvl5pPr marL="1829166" algn="l" defTabSz="914583" rtl="0" eaLnBrk="1" latinLnBrk="0" hangingPunct="1">
                        <a:defRPr sz="1800" kern="1200">
                          <a:solidFill>
                            <a:schemeClr val="dk1"/>
                          </a:solidFill>
                          <a:latin typeface="Arial"/>
                        </a:defRPr>
                      </a:lvl5pPr>
                      <a:lvl6pPr marL="2286457" algn="l" defTabSz="914583" rtl="0" eaLnBrk="1" latinLnBrk="0" hangingPunct="1">
                        <a:defRPr sz="1800" kern="1200">
                          <a:solidFill>
                            <a:schemeClr val="dk1"/>
                          </a:solidFill>
                          <a:latin typeface="Arial"/>
                        </a:defRPr>
                      </a:lvl6pPr>
                      <a:lvl7pPr marL="2743749" algn="l" defTabSz="914583" rtl="0" eaLnBrk="1" latinLnBrk="0" hangingPunct="1">
                        <a:defRPr sz="1800" kern="1200">
                          <a:solidFill>
                            <a:schemeClr val="dk1"/>
                          </a:solidFill>
                          <a:latin typeface="Arial"/>
                        </a:defRPr>
                      </a:lvl7pPr>
                      <a:lvl8pPr marL="3201040" algn="l" defTabSz="914583" rtl="0" eaLnBrk="1" latinLnBrk="0" hangingPunct="1">
                        <a:defRPr sz="1800" kern="1200">
                          <a:solidFill>
                            <a:schemeClr val="dk1"/>
                          </a:solidFill>
                          <a:latin typeface="Arial"/>
                        </a:defRPr>
                      </a:lvl8pPr>
                      <a:lvl9pPr marL="3658332" algn="l" defTabSz="914583" rtl="0" eaLnBrk="1" latinLnBrk="0" hangingPunct="1">
                        <a:defRPr sz="1800" kern="1200">
                          <a:solidFill>
                            <a:schemeClr val="dk1"/>
                          </a:solidFill>
                          <a:latin typeface="Arial"/>
                        </a:defRPr>
                      </a:lvl9pPr>
                    </a:lstStyle>
                    <a:p>
                      <a:pPr marL="0" algn="ctr" defTabSz="914400" rtl="0" eaLnBrk="1" fontAlgn="ctr" latinLnBrk="0" hangingPunct="1"/>
                      <a:r>
                        <a:rPr lang="en-GB" sz="800" b="1" i="0" u="none" strike="noStrike" kern="1200" dirty="0">
                          <a:solidFill>
                            <a:schemeClr val="tx1"/>
                          </a:solidFill>
                          <a:effectLst/>
                          <a:latin typeface="Arial" panose="020B0604020202020204" pitchFamily="34" charset="0"/>
                          <a:ea typeface="+mn-ea"/>
                          <a:cs typeface="Arial" panose="020B0604020202020204" pitchFamily="34" charset="0"/>
                        </a:rPr>
                        <a:t>0.34</a:t>
                      </a:r>
                    </a:p>
                  </a:txBody>
                  <a:tcPr marL="0" marR="0" marT="0" marB="0" anchor="ctr">
                    <a:lnL w="19050" cap="flat" cmpd="sng" algn="ctr">
                      <a:solidFill>
                        <a:sysClr val="window" lastClr="FFFFFF"/>
                      </a:solidFill>
                      <a:prstDash val="sysDot"/>
                      <a:round/>
                      <a:headEnd type="none" w="med" len="med"/>
                      <a:tailEnd type="none" w="med" len="med"/>
                    </a:lnL>
                    <a:lnR w="12700" cmpd="sng">
                      <a:solidFill>
                        <a:sysClr val="window" lastClr="FFFFFF"/>
                      </a:solidFill>
                    </a:lnR>
                    <a:lnT w="19050" cap="flat" cmpd="sng" algn="ctr">
                      <a:solidFill>
                        <a:sysClr val="window" lastClr="FFFFFF"/>
                      </a:solidFill>
                      <a:prstDash val="sysDot"/>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8E2FC"/>
                    </a:solidFill>
                  </a:tcPr>
                </a:tc>
                <a:extLst>
                  <a:ext uri="{0D108BD9-81ED-4DB2-BD59-A6C34878D82A}">
                    <a16:rowId xmlns:a16="http://schemas.microsoft.com/office/drawing/2014/main" val="10017"/>
                  </a:ext>
                </a:extLst>
              </a:tr>
            </a:tbl>
          </a:graphicData>
        </a:graphic>
      </p:graphicFrame>
      <p:sp>
        <p:nvSpPr>
          <p:cNvPr id="6" name="TextBox 5">
            <a:extLst>
              <a:ext uri="{FF2B5EF4-FFF2-40B4-BE49-F238E27FC236}">
                <a16:creationId xmlns:a16="http://schemas.microsoft.com/office/drawing/2014/main" id="{6A11AF0A-D70E-408F-B68A-F2C1563785E7}"/>
              </a:ext>
            </a:extLst>
          </p:cNvPr>
          <p:cNvSpPr txBox="1"/>
          <p:nvPr/>
        </p:nvSpPr>
        <p:spPr>
          <a:xfrm>
            <a:off x="240690" y="6656799"/>
            <a:ext cx="11541885" cy="230749"/>
          </a:xfrm>
          <a:prstGeom prst="rect">
            <a:avLst/>
          </a:prstGeom>
          <a:noFill/>
        </p:spPr>
        <p:txBody>
          <a:bodyPr wrap="square" rtlCol="0">
            <a:spAutoFit/>
          </a:bodyPr>
          <a:lstStyle/>
          <a:p>
            <a:pPr defTabSz="914034">
              <a:defRPr/>
            </a:pPr>
            <a:r>
              <a:rPr lang="en-US" sz="900" dirty="0">
                <a:solidFill>
                  <a:prstClr val="black"/>
                </a:solidFill>
                <a:cs typeface="Arial" panose="020B0604020202020204" pitchFamily="34" charset="0"/>
              </a:rPr>
              <a:t>Source: Global AIDS Monitoring reporting, China 2013 HIV estimation, and United Nations, Department of Economic and Social Affairs, Population Division (2020). World Population Prospects 2019</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65190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189241" y="6607471"/>
            <a:ext cx="6901087" cy="230749"/>
          </a:xfrm>
          <a:prstGeom prst="rect">
            <a:avLst/>
          </a:prstGeom>
          <a:noFill/>
        </p:spPr>
        <p:txBody>
          <a:bodyPr wrap="square" rtlCol="0">
            <a:spAutoFit/>
          </a:bodyPr>
          <a:lstStyle/>
          <a:p>
            <a:pPr defTabSz="914126" fontAlgn="auto">
              <a:spcBef>
                <a:spcPts val="0"/>
              </a:spcBef>
              <a:spcAft>
                <a:spcPts val="0"/>
              </a:spcAft>
              <a:defRPr/>
            </a:pPr>
            <a:r>
              <a:rPr lang="en-US" sz="900" dirty="0">
                <a:solidFill>
                  <a:prstClr val="black"/>
                </a:solidFill>
                <a:cs typeface="Arial" pitchFamily="34" charset="0"/>
              </a:rPr>
              <a:t>Source: Prepared by </a:t>
            </a:r>
            <a:r>
              <a:rPr lang="en-US" sz="900" dirty="0">
                <a:solidFill>
                  <a:prstClr val="black"/>
                </a:solidFill>
                <a:cs typeface="Arial" pitchFamily="34" charset="0"/>
                <a:hlinkClick r:id="rId4"/>
              </a:rPr>
              <a:t>www.aidsdatahub.org</a:t>
            </a:r>
            <a:r>
              <a:rPr lang="en-US" sz="900" dirty="0">
                <a:solidFill>
                  <a:prstClr val="black"/>
                </a:solidFill>
                <a:cs typeface="Arial" pitchFamily="34" charset="0"/>
              </a:rPr>
              <a:t> based on UNAIDS special analysis, 2021</a:t>
            </a:r>
            <a:endParaRPr lang="en-GB" sz="900" dirty="0">
              <a:solidFill>
                <a:prstClr val="black"/>
              </a:solidFill>
              <a:cs typeface="Arial" pitchFamily="34" charset="0"/>
            </a:endParaRPr>
          </a:p>
        </p:txBody>
      </p:sp>
      <p:grpSp>
        <p:nvGrpSpPr>
          <p:cNvPr id="3" name="Group 2">
            <a:extLst>
              <a:ext uri="{FF2B5EF4-FFF2-40B4-BE49-F238E27FC236}">
                <a16:creationId xmlns:a16="http://schemas.microsoft.com/office/drawing/2014/main" id="{45831B43-ED19-4212-A4EC-51D5582AF793}"/>
              </a:ext>
            </a:extLst>
          </p:cNvPr>
          <p:cNvGrpSpPr/>
          <p:nvPr/>
        </p:nvGrpSpPr>
        <p:grpSpPr>
          <a:xfrm>
            <a:off x="3709408" y="2269345"/>
            <a:ext cx="6091979" cy="3343521"/>
            <a:chOff x="696993" y="1667331"/>
            <a:chExt cx="6094183" cy="3344731"/>
          </a:xfrm>
        </p:grpSpPr>
        <p:graphicFrame>
          <p:nvGraphicFramePr>
            <p:cNvPr id="41" name="Content Placeholder 5">
              <a:extLst>
                <a:ext uri="{FF2B5EF4-FFF2-40B4-BE49-F238E27FC236}">
                  <a16:creationId xmlns:a16="http://schemas.microsoft.com/office/drawing/2014/main" id="{F8EC9AFB-B4B7-4E98-A7C0-4AE0AC310C77}"/>
                </a:ext>
              </a:extLst>
            </p:cNvPr>
            <p:cNvGraphicFramePr>
              <a:graphicFrameLocks/>
            </p:cNvGraphicFramePr>
            <p:nvPr/>
          </p:nvGraphicFramePr>
          <p:xfrm>
            <a:off x="696993" y="1667331"/>
            <a:ext cx="6094183" cy="3344731"/>
          </p:xfrm>
          <a:graphic>
            <a:graphicData uri="http://schemas.openxmlformats.org/drawingml/2006/chart">
              <c:chart xmlns:c="http://schemas.openxmlformats.org/drawingml/2006/chart" xmlns:r="http://schemas.openxmlformats.org/officeDocument/2006/relationships" r:id="rId5"/>
            </a:graphicData>
          </a:graphic>
        </p:graphicFrame>
        <p:grpSp>
          <p:nvGrpSpPr>
            <p:cNvPr id="66" name="Group 65">
              <a:extLst>
                <a:ext uri="{FF2B5EF4-FFF2-40B4-BE49-F238E27FC236}">
                  <a16:creationId xmlns:a16="http://schemas.microsoft.com/office/drawing/2014/main" id="{2BCEB722-0CFE-44D5-83B2-7DE7076835A7}"/>
                </a:ext>
              </a:extLst>
            </p:cNvPr>
            <p:cNvGrpSpPr/>
            <p:nvPr/>
          </p:nvGrpSpPr>
          <p:grpSpPr>
            <a:xfrm>
              <a:off x="1118519" y="2338885"/>
              <a:ext cx="3751495" cy="2340343"/>
              <a:chOff x="4592404" y="1975180"/>
              <a:chExt cx="3751495" cy="2340343"/>
            </a:xfrm>
          </p:grpSpPr>
          <p:graphicFrame>
            <p:nvGraphicFramePr>
              <p:cNvPr id="67" name="Chart 66">
                <a:extLst>
                  <a:ext uri="{FF2B5EF4-FFF2-40B4-BE49-F238E27FC236}">
                    <a16:creationId xmlns:a16="http://schemas.microsoft.com/office/drawing/2014/main" id="{3C9987F1-F446-4D0C-941F-40651852A4A2}"/>
                  </a:ext>
                </a:extLst>
              </p:cNvPr>
              <p:cNvGraphicFramePr>
                <a:graphicFrameLocks/>
              </p:cNvGraphicFramePr>
              <p:nvPr>
                <p:extLst>
                  <p:ext uri="{D42A27DB-BD31-4B8C-83A1-F6EECF244321}">
                    <p14:modId xmlns:p14="http://schemas.microsoft.com/office/powerpoint/2010/main" val="1544238918"/>
                  </p:ext>
                </p:extLst>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10">
                <a:extLst>
                  <a:ext uri="{FF2B5EF4-FFF2-40B4-BE49-F238E27FC236}">
                    <a16:creationId xmlns:a16="http://schemas.microsoft.com/office/drawing/2014/main" id="{FA4484F2-FDF0-48A4-A660-12EC0DC1189B}"/>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fontAlgn="auto">
                  <a:spcBef>
                    <a:spcPts val="0"/>
                  </a:spcBef>
                  <a:spcAft>
                    <a:spcPts val="0"/>
                  </a:spcAft>
                  <a:defRPr/>
                </a:pPr>
                <a:r>
                  <a:rPr lang="en-US" sz="3599" b="1" dirty="0">
                    <a:solidFill>
                      <a:srgbClr val="FF5050"/>
                    </a:solidFill>
                    <a:latin typeface="Arial" pitchFamily="34" charset="0"/>
                    <a:cs typeface="Arial" pitchFamily="34" charset="0"/>
                  </a:rPr>
                  <a:t>94</a:t>
                </a:r>
                <a:r>
                  <a:rPr lang="en-US" sz="1400" b="1" dirty="0">
                    <a:solidFill>
                      <a:srgbClr val="FF5050"/>
                    </a:solidFill>
                    <a:latin typeface="Arial" pitchFamily="34" charset="0"/>
                    <a:cs typeface="Arial" pitchFamily="34" charset="0"/>
                  </a:rPr>
                  <a:t>%</a:t>
                </a:r>
                <a:endParaRPr lang="en-GB" sz="2799" b="1" dirty="0">
                  <a:solidFill>
                    <a:srgbClr val="FF5050"/>
                  </a:solidFill>
                  <a:latin typeface="Arial" pitchFamily="34" charset="0"/>
                  <a:cs typeface="Arial" pitchFamily="34" charset="0"/>
                </a:endParaRPr>
              </a:p>
            </p:txBody>
          </p:sp>
          <p:cxnSp>
            <p:nvCxnSpPr>
              <p:cNvPr id="71" name="Straight Connector 70">
                <a:extLst>
                  <a:ext uri="{FF2B5EF4-FFF2-40B4-BE49-F238E27FC236}">
                    <a16:creationId xmlns:a16="http://schemas.microsoft.com/office/drawing/2014/main" id="{B191A30F-842B-4DC4-BC4E-D5EE9D1E9695}"/>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72" name="Oval 71">
                <a:extLst>
                  <a:ext uri="{FF2B5EF4-FFF2-40B4-BE49-F238E27FC236}">
                    <a16:creationId xmlns:a16="http://schemas.microsoft.com/office/drawing/2014/main" id="{8A3B783B-22D6-4F81-8DE7-A5FA3F132BD7}"/>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fontAlgn="auto">
                  <a:spcBef>
                    <a:spcPts val="0"/>
                  </a:spcBef>
                  <a:spcAft>
                    <a:spcPts val="0"/>
                  </a:spcAft>
                  <a:defRPr/>
                </a:pPr>
                <a:endParaRPr lang="en-GB" sz="1800" kern="0">
                  <a:solidFill>
                    <a:prstClr val="white"/>
                  </a:solidFill>
                  <a:latin typeface="Calibri" panose="020F0502020204030204"/>
                </a:endParaRPr>
              </a:p>
            </p:txBody>
          </p:sp>
          <p:sp>
            <p:nvSpPr>
              <p:cNvPr id="73" name="TextBox 72">
                <a:extLst>
                  <a:ext uri="{FF2B5EF4-FFF2-40B4-BE49-F238E27FC236}">
                    <a16:creationId xmlns:a16="http://schemas.microsoft.com/office/drawing/2014/main" id="{E43605B1-52D8-44DE-8C12-26511A2B7EB1}"/>
                  </a:ext>
                </a:extLst>
              </p:cNvPr>
              <p:cNvSpPr txBox="1"/>
              <p:nvPr/>
            </p:nvSpPr>
            <p:spPr>
              <a:xfrm>
                <a:off x="5549649" y="2940544"/>
                <a:ext cx="1836000" cy="954107"/>
              </a:xfrm>
              <a:prstGeom prst="rect">
                <a:avLst/>
              </a:prstGeom>
              <a:noFill/>
            </p:spPr>
            <p:txBody>
              <a:bodyPr wrap="square" rtlCol="0">
                <a:spAutoFit/>
              </a:bodyPr>
              <a:lstStyle/>
              <a:p>
                <a:pPr algn="ctr" defTabSz="914126" fontAlgn="auto">
                  <a:spcBef>
                    <a:spcPts val="0"/>
                  </a:spcBef>
                  <a:spcAft>
                    <a:spcPts val="0"/>
                  </a:spcAft>
                  <a:defRPr/>
                </a:pPr>
                <a:r>
                  <a:rPr lang="en-US" sz="1400" dirty="0">
                    <a:solidFill>
                      <a:prstClr val="black"/>
                    </a:solidFill>
                    <a:cs typeface="Arial" panose="020B0604020202020204" pitchFamily="34" charset="0"/>
                  </a:rPr>
                  <a:t>of new HIV infections among key populations and their partners</a:t>
                </a:r>
                <a:endParaRPr lang="en-GB" sz="1400" dirty="0">
                  <a:solidFill>
                    <a:prstClr val="black"/>
                  </a:solidFill>
                  <a:cs typeface="Arial" panose="020B0604020202020204" pitchFamily="34" charset="0"/>
                </a:endParaRPr>
              </a:p>
            </p:txBody>
          </p:sp>
        </p:grpSp>
      </p:grpSp>
      <p:grpSp>
        <p:nvGrpSpPr>
          <p:cNvPr id="2" name="Group 1">
            <a:extLst>
              <a:ext uri="{FF2B5EF4-FFF2-40B4-BE49-F238E27FC236}">
                <a16:creationId xmlns:a16="http://schemas.microsoft.com/office/drawing/2014/main" id="{FF0096CB-A5E9-4199-BB0F-88662C8D51FA}"/>
              </a:ext>
            </a:extLst>
          </p:cNvPr>
          <p:cNvGrpSpPr/>
          <p:nvPr/>
        </p:nvGrpSpPr>
        <p:grpSpPr>
          <a:xfrm>
            <a:off x="1866073" y="5594583"/>
            <a:ext cx="9226620" cy="1043239"/>
            <a:chOff x="1864543" y="5318631"/>
            <a:chExt cx="9229958" cy="1043616"/>
          </a:xfrm>
        </p:grpSpPr>
        <p:grpSp>
          <p:nvGrpSpPr>
            <p:cNvPr id="54" name="Group 53">
              <a:extLst>
                <a:ext uri="{FF2B5EF4-FFF2-40B4-BE49-F238E27FC236}">
                  <a16:creationId xmlns:a16="http://schemas.microsoft.com/office/drawing/2014/main" id="{157C01D0-3D34-4307-BFF1-C03734A059B5}"/>
                </a:ext>
              </a:extLst>
            </p:cNvPr>
            <p:cNvGrpSpPr/>
            <p:nvPr/>
          </p:nvGrpSpPr>
          <p:grpSpPr>
            <a:xfrm>
              <a:off x="6090588" y="5331581"/>
              <a:ext cx="2626912" cy="376291"/>
              <a:chOff x="3733480" y="5341189"/>
              <a:chExt cx="2626912" cy="376291"/>
            </a:xfrm>
          </p:grpSpPr>
          <p:sp>
            <p:nvSpPr>
              <p:cNvPr id="97" name="TextBox 33">
                <a:extLst>
                  <a:ext uri="{FF2B5EF4-FFF2-40B4-BE49-F238E27FC236}">
                    <a16:creationId xmlns:a16="http://schemas.microsoft.com/office/drawing/2014/main" id="{99AAA19F-3457-455D-AF4F-5F89DEBE48A1}"/>
                  </a:ext>
                </a:extLst>
              </p:cNvPr>
              <p:cNvSpPr txBox="1"/>
              <p:nvPr/>
            </p:nvSpPr>
            <p:spPr>
              <a:xfrm>
                <a:off x="3733480" y="5409703"/>
                <a:ext cx="180000" cy="307777"/>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endParaRPr lang="en-GB" sz="1400" kern="0">
                  <a:solidFill>
                    <a:sysClr val="windowText" lastClr="000000"/>
                  </a:solidFill>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BE80A2DF-81CE-414A-AF1F-C73FDC03AE22}"/>
                  </a:ext>
                </a:extLst>
              </p:cNvPr>
              <p:cNvSpPr/>
              <p:nvPr/>
            </p:nvSpPr>
            <p:spPr>
              <a:xfrm>
                <a:off x="3872547" y="5341189"/>
                <a:ext cx="2487845"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r>
                  <a:rPr lang="en-GB" sz="1400" kern="0" dirty="0">
                    <a:solidFill>
                      <a:prstClr val="black"/>
                    </a:solidFill>
                    <a:latin typeface="Arial" panose="020B0604020202020204" pitchFamily="34" charset="0"/>
                    <a:cs typeface="Arial" panose="020B0604020202020204" pitchFamily="34" charset="0"/>
                  </a:rPr>
                  <a:t>Men who have sex with men</a:t>
                </a:r>
              </a:p>
            </p:txBody>
          </p:sp>
        </p:grpSp>
        <p:grpSp>
          <p:nvGrpSpPr>
            <p:cNvPr id="55" name="Group 54">
              <a:extLst>
                <a:ext uri="{FF2B5EF4-FFF2-40B4-BE49-F238E27FC236}">
                  <a16:creationId xmlns:a16="http://schemas.microsoft.com/office/drawing/2014/main" id="{FC5DE59D-0B5E-4E4B-AF67-F67E4ACC3D73}"/>
                </a:ext>
              </a:extLst>
            </p:cNvPr>
            <p:cNvGrpSpPr/>
            <p:nvPr/>
          </p:nvGrpSpPr>
          <p:grpSpPr>
            <a:xfrm>
              <a:off x="3284866" y="5329737"/>
              <a:ext cx="2311691" cy="307777"/>
              <a:chOff x="5695627" y="4884463"/>
              <a:chExt cx="2311691" cy="307777"/>
            </a:xfrm>
          </p:grpSpPr>
          <p:sp>
            <p:nvSpPr>
              <p:cNvPr id="95" name="Rectangle 94">
                <a:extLst>
                  <a:ext uri="{FF2B5EF4-FFF2-40B4-BE49-F238E27FC236}">
                    <a16:creationId xmlns:a16="http://schemas.microsoft.com/office/drawing/2014/main" id="{AD1A1846-1B60-4D74-8684-85167D6E29A4}"/>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fontAlgn="auto">
                  <a:spcBef>
                    <a:spcPts val="0"/>
                  </a:spcBef>
                  <a:spcAft>
                    <a:spcPts val="0"/>
                  </a:spcAft>
                  <a:defRPr/>
                </a:pPr>
                <a:endParaRPr lang="en-GB" sz="1400" b="1" kern="0" dirty="0">
                  <a:solidFill>
                    <a:sysClr val="window" lastClr="FFFFFF"/>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12B2E6DD-087A-41DC-AE45-FBE348865573}"/>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r>
                  <a:rPr lang="en-US" sz="1400" kern="0" dirty="0">
                    <a:solidFill>
                      <a:prstClr val="black"/>
                    </a:solidFill>
                    <a:latin typeface="Arial" panose="020B0604020202020204" pitchFamily="34" charset="0"/>
                    <a:cs typeface="Arial" panose="020B0604020202020204" pitchFamily="34" charset="0"/>
                  </a:rPr>
                  <a:t>People who inject drugs</a:t>
                </a:r>
                <a:endParaRPr lang="en-GB" sz="1400" kern="0" dirty="0">
                  <a:solidFill>
                    <a:prstClr val="black"/>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4873304B-D01E-4DE2-881F-590485F22C34}"/>
                </a:ext>
              </a:extLst>
            </p:cNvPr>
            <p:cNvGrpSpPr/>
            <p:nvPr/>
          </p:nvGrpSpPr>
          <p:grpSpPr>
            <a:xfrm>
              <a:off x="6090588" y="5920619"/>
              <a:ext cx="2007160" cy="307777"/>
              <a:chOff x="5691470" y="5777154"/>
              <a:chExt cx="2007160" cy="307777"/>
            </a:xfrm>
          </p:grpSpPr>
          <p:sp>
            <p:nvSpPr>
              <p:cNvPr id="93" name="Rectangle 92">
                <a:extLst>
                  <a:ext uri="{FF2B5EF4-FFF2-40B4-BE49-F238E27FC236}">
                    <a16:creationId xmlns:a16="http://schemas.microsoft.com/office/drawing/2014/main" id="{0586E9B4-3EDB-46BE-A331-70648822F4D8}"/>
                  </a:ext>
                </a:extLst>
              </p:cNvPr>
              <p:cNvSpPr/>
              <p:nvPr/>
            </p:nvSpPr>
            <p:spPr>
              <a:xfrm>
                <a:off x="5691470" y="5810140"/>
                <a:ext cx="180000" cy="180000"/>
              </a:xfrm>
              <a:prstGeom prst="rect">
                <a:avLst/>
              </a:prstGeom>
              <a:solidFill>
                <a:schemeClr val="bg1">
                  <a:lumMod val="85000"/>
                </a:scheme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fontAlgn="auto">
                  <a:spcBef>
                    <a:spcPts val="0"/>
                  </a:spcBef>
                  <a:spcAft>
                    <a:spcPts val="0"/>
                  </a:spcAft>
                  <a:defRPr/>
                </a:pPr>
                <a:endParaRPr lang="en-GB" sz="1400" b="1" kern="0">
                  <a:solidFill>
                    <a:sysClr val="window" lastClr="FFFFFF"/>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8F310774-43C0-431E-BF8A-EE3201F43273}"/>
                  </a:ext>
                </a:extLst>
              </p:cNvPr>
              <p:cNvSpPr/>
              <p:nvPr/>
            </p:nvSpPr>
            <p:spPr>
              <a:xfrm>
                <a:off x="5830539" y="5777154"/>
                <a:ext cx="186809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r>
                  <a:rPr lang="en-GB" sz="1400" kern="0" dirty="0">
                    <a:solidFill>
                      <a:prstClr val="black"/>
                    </a:solidFill>
                    <a:latin typeface="Arial" panose="020B0604020202020204" pitchFamily="34" charset="0"/>
                    <a:cs typeface="Arial" panose="020B0604020202020204" pitchFamily="34" charset="0"/>
                  </a:rPr>
                  <a:t>Rest of population</a:t>
                </a:r>
              </a:p>
            </p:txBody>
          </p:sp>
        </p:grpSp>
        <p:grpSp>
          <p:nvGrpSpPr>
            <p:cNvPr id="57" name="Group 56">
              <a:extLst>
                <a:ext uri="{FF2B5EF4-FFF2-40B4-BE49-F238E27FC236}">
                  <a16:creationId xmlns:a16="http://schemas.microsoft.com/office/drawing/2014/main" id="{996FBEE6-DDF8-4219-AE75-4D937F6DC62D}"/>
                </a:ext>
              </a:extLst>
            </p:cNvPr>
            <p:cNvGrpSpPr/>
            <p:nvPr/>
          </p:nvGrpSpPr>
          <p:grpSpPr>
            <a:xfrm>
              <a:off x="8896034" y="5318631"/>
              <a:ext cx="2198467" cy="370359"/>
              <a:chOff x="5695627" y="5304103"/>
              <a:chExt cx="2198467" cy="370359"/>
            </a:xfrm>
          </p:grpSpPr>
          <p:sp>
            <p:nvSpPr>
              <p:cNvPr id="70" name="TextBox 33">
                <a:extLst>
                  <a:ext uri="{FF2B5EF4-FFF2-40B4-BE49-F238E27FC236}">
                    <a16:creationId xmlns:a16="http://schemas.microsoft.com/office/drawing/2014/main" id="{9AA43573-44D7-417A-8D09-B9F323C4B2FC}"/>
                  </a:ext>
                </a:extLst>
              </p:cNvPr>
              <p:cNvSpPr txBox="1"/>
              <p:nvPr/>
            </p:nvSpPr>
            <p:spPr>
              <a:xfrm>
                <a:off x="5695627" y="5366685"/>
                <a:ext cx="180000" cy="307777"/>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endParaRPr lang="en-GB" sz="1400" kern="0">
                  <a:solidFill>
                    <a:sysClr val="windowText" lastClr="000000"/>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FE049EF0-43DE-4E44-9CC1-A2572E35DFA4}"/>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r>
                  <a:rPr lang="en-GB" sz="1400" kern="0" dirty="0">
                    <a:solidFill>
                      <a:prstClr val="black"/>
                    </a:solidFill>
                    <a:latin typeface="Arial" panose="020B0604020202020204" pitchFamily="34" charset="0"/>
                    <a:cs typeface="Arial" panose="020B0604020202020204" pitchFamily="34" charset="0"/>
                  </a:rPr>
                  <a:t>Transgender women</a:t>
                </a:r>
              </a:p>
            </p:txBody>
          </p:sp>
        </p:grpSp>
        <p:grpSp>
          <p:nvGrpSpPr>
            <p:cNvPr id="58" name="Group 57">
              <a:extLst>
                <a:ext uri="{FF2B5EF4-FFF2-40B4-BE49-F238E27FC236}">
                  <a16:creationId xmlns:a16="http://schemas.microsoft.com/office/drawing/2014/main" id="{08D582AF-23AD-4A49-96E1-1A2B8C4CA66C}"/>
                </a:ext>
              </a:extLst>
            </p:cNvPr>
            <p:cNvGrpSpPr/>
            <p:nvPr/>
          </p:nvGrpSpPr>
          <p:grpSpPr>
            <a:xfrm>
              <a:off x="1864543" y="5350479"/>
              <a:ext cx="1480233" cy="307777"/>
              <a:chOff x="3733479" y="4892820"/>
              <a:chExt cx="1480233" cy="307777"/>
            </a:xfrm>
          </p:grpSpPr>
          <p:sp>
            <p:nvSpPr>
              <p:cNvPr id="64" name="Rectangle 63">
                <a:extLst>
                  <a:ext uri="{FF2B5EF4-FFF2-40B4-BE49-F238E27FC236}">
                    <a16:creationId xmlns:a16="http://schemas.microsoft.com/office/drawing/2014/main" id="{0E01DCF2-6EB4-4DC7-9F9D-6F6CE653FA0B}"/>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fontAlgn="auto">
                  <a:spcBef>
                    <a:spcPts val="0"/>
                  </a:spcBef>
                  <a:spcAft>
                    <a:spcPts val="0"/>
                  </a:spcAft>
                  <a:defRPr/>
                </a:pPr>
                <a:endParaRPr lang="en-GB" sz="1400" b="1" kern="0">
                  <a:solidFill>
                    <a:sysClr val="window" lastClr="FFFFFF"/>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E82C4101-0DED-47AF-9A39-4B49F75C1413}"/>
                  </a:ext>
                </a:extLst>
              </p:cNvPr>
              <p:cNvSpPr/>
              <p:nvPr/>
            </p:nvSpPr>
            <p:spPr>
              <a:xfrm>
                <a:off x="3872644" y="4892820"/>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r>
                  <a:rPr lang="en-GB" sz="1400" kern="0" dirty="0">
                    <a:solidFill>
                      <a:prstClr val="black"/>
                    </a:solidFill>
                    <a:latin typeface="Arial" panose="020B0604020202020204" pitchFamily="34" charset="0"/>
                    <a:cs typeface="Arial" panose="020B0604020202020204" pitchFamily="34" charset="0"/>
                  </a:rPr>
                  <a:t>Sex workers</a:t>
                </a:r>
              </a:p>
            </p:txBody>
          </p:sp>
        </p:grpSp>
        <p:grpSp>
          <p:nvGrpSpPr>
            <p:cNvPr id="60" name="Group 59">
              <a:extLst>
                <a:ext uri="{FF2B5EF4-FFF2-40B4-BE49-F238E27FC236}">
                  <a16:creationId xmlns:a16="http://schemas.microsoft.com/office/drawing/2014/main" id="{45632A2C-6DC9-473D-A3B2-7116830CA20F}"/>
                </a:ext>
              </a:extLst>
            </p:cNvPr>
            <p:cNvGrpSpPr/>
            <p:nvPr/>
          </p:nvGrpSpPr>
          <p:grpSpPr>
            <a:xfrm>
              <a:off x="3284866" y="5839027"/>
              <a:ext cx="2677478" cy="523220"/>
              <a:chOff x="3733477" y="5708920"/>
              <a:chExt cx="2677478" cy="523220"/>
            </a:xfrm>
          </p:grpSpPr>
          <p:sp>
            <p:nvSpPr>
              <p:cNvPr id="62" name="Rectangle 61">
                <a:extLst>
                  <a:ext uri="{FF2B5EF4-FFF2-40B4-BE49-F238E27FC236}">
                    <a16:creationId xmlns:a16="http://schemas.microsoft.com/office/drawing/2014/main" id="{45202DF9-B5AF-498B-A828-C07B56622498}"/>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fontAlgn="auto">
                  <a:spcBef>
                    <a:spcPts val="0"/>
                  </a:spcBef>
                  <a:spcAft>
                    <a:spcPts val="0"/>
                  </a:spcAft>
                  <a:defRPr/>
                </a:pPr>
                <a:endParaRPr lang="en-GB" sz="1400" b="1" kern="0">
                  <a:solidFill>
                    <a:sysClr val="window" lastClr="FFFFFF"/>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FB01B8A9-6598-4B47-8AE2-257B25BAEC2E}"/>
                  </a:ext>
                </a:extLst>
              </p:cNvPr>
              <p:cNvSpPr/>
              <p:nvPr/>
            </p:nvSpPr>
            <p:spPr>
              <a:xfrm>
                <a:off x="3872545" y="5708920"/>
                <a:ext cx="2538410"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fontAlgn="auto">
                  <a:spcBef>
                    <a:spcPts val="0"/>
                  </a:spcBef>
                  <a:spcAft>
                    <a:spcPts val="0"/>
                  </a:spcAft>
                  <a:defRPr/>
                </a:pPr>
                <a:r>
                  <a:rPr lang="en-GB" sz="1400" kern="0" dirty="0">
                    <a:solidFill>
                      <a:prstClr val="black"/>
                    </a:solidFill>
                    <a:latin typeface="Arial" panose="020B0604020202020204" pitchFamily="34" charset="0"/>
                    <a:cs typeface="Arial" panose="020B0604020202020204" pitchFamily="34" charset="0"/>
                  </a:rPr>
                  <a:t>Clients of sex workers and partners of key populations</a:t>
                </a:r>
              </a:p>
            </p:txBody>
          </p:sp>
        </p:grpSp>
      </p:grpSp>
      <p:sp>
        <p:nvSpPr>
          <p:cNvPr id="107" name="Title 1">
            <a:extLst>
              <a:ext uri="{FF2B5EF4-FFF2-40B4-BE49-F238E27FC236}">
                <a16:creationId xmlns:a16="http://schemas.microsoft.com/office/drawing/2014/main" id="{A6E72C19-BF2D-4D9B-A12F-78D384AAC2DD}"/>
              </a:ext>
            </a:extLst>
          </p:cNvPr>
          <p:cNvSpPr txBox="1">
            <a:spLocks/>
          </p:cNvSpPr>
          <p:nvPr/>
        </p:nvSpPr>
        <p:spPr>
          <a:xfrm>
            <a:off x="430235" y="1189379"/>
            <a:ext cx="11063064" cy="9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defTabSz="457063" eaLnBrk="1" hangingPunct="1">
              <a:lnSpc>
                <a:spcPct val="90000"/>
              </a:lnSpc>
              <a:defRPr/>
            </a:pPr>
            <a: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Need for focused response in HIV: </a:t>
            </a:r>
            <a:b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br>
            <a: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Epidemic mostly affecting key populations and their partners</a:t>
            </a:r>
            <a:endParaRPr lang="en-GB"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2" name="TextBox 21"/>
          <p:cNvSpPr txBox="1"/>
          <p:nvPr/>
        </p:nvSpPr>
        <p:spPr>
          <a:xfrm>
            <a:off x="2664930" y="2282521"/>
            <a:ext cx="6915132" cy="338432"/>
          </a:xfrm>
          <a:prstGeom prst="rect">
            <a:avLst/>
          </a:prstGeom>
          <a:noFill/>
        </p:spPr>
        <p:txBody>
          <a:bodyPr wrap="square" rtlCol="0">
            <a:spAutoFit/>
          </a:bodyPr>
          <a:lstStyle/>
          <a:p>
            <a:pPr algn="ctr" defTabSz="914126" fontAlgn="auto">
              <a:spcBef>
                <a:spcPts val="0"/>
              </a:spcBef>
              <a:spcAft>
                <a:spcPts val="0"/>
              </a:spcAft>
              <a:defRPr/>
            </a:pPr>
            <a:r>
              <a:rPr lang="en-US" sz="1600" b="1" dirty="0">
                <a:solidFill>
                  <a:prstClr val="black"/>
                </a:solidFill>
                <a:cs typeface="Arial" pitchFamily="34" charset="0"/>
              </a:rPr>
              <a:t>Distribution of new HIV infections by population, 2020</a:t>
            </a:r>
          </a:p>
        </p:txBody>
      </p:sp>
    </p:spTree>
    <p:extLst>
      <p:ext uri="{BB962C8B-B14F-4D97-AF65-F5344CB8AC3E}">
        <p14:creationId xmlns:p14="http://schemas.microsoft.com/office/powerpoint/2010/main" val="364157377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sz="2400" dirty="0"/>
              <a:t>HIV prevalence among female sex workers, 2012-2020</a:t>
            </a:r>
            <a:endParaRPr lang="en-GB" sz="2400" dirty="0"/>
          </a:p>
        </p:txBody>
      </p:sp>
      <p:sp>
        <p:nvSpPr>
          <p:cNvPr id="3" name="Slide Number Placeholder 2"/>
          <p:cNvSpPr>
            <a:spLocks noGrp="1"/>
          </p:cNvSpPr>
          <p:nvPr>
            <p:ph type="sldNum" sz="quarter" idx="10"/>
          </p:nvPr>
        </p:nvSpPr>
        <p:spPr/>
        <p:txBody>
          <a:bodyPr/>
          <a:lstStyle/>
          <a:p>
            <a:pPr defTabSz="1086090">
              <a:defRPr/>
            </a:pPr>
            <a:fld id="{E01C13E8-1E24-4465-9D82-EEC9EF2946A2}" type="slidenum">
              <a:rPr lang="th-TH">
                <a:solidFill>
                  <a:prstClr val="black">
                    <a:tint val="75000"/>
                  </a:prstClr>
                </a:solidFill>
                <a:latin typeface="Arial"/>
                <a:cs typeface="Cordia New" panose="020B0304020202020204" pitchFamily="34" charset="-34"/>
              </a:rPr>
              <a:pPr defTabSz="1086090">
                <a:defRPr/>
              </a:pPr>
              <a:t>7</a:t>
            </a:fld>
            <a:endParaRPr lang="th-TH" dirty="0">
              <a:solidFill>
                <a:prstClr val="black">
                  <a:tint val="75000"/>
                </a:prstClr>
              </a:solidFill>
              <a:latin typeface="Arial"/>
              <a:cs typeface="Cordia New" panose="020B0304020202020204" pitchFamily="34" charset="-34"/>
            </a:endParaRPr>
          </a:p>
        </p:txBody>
      </p:sp>
      <p:sp>
        <p:nvSpPr>
          <p:cNvPr id="7" name="TextBox 6"/>
          <p:cNvSpPr txBox="1"/>
          <p:nvPr/>
        </p:nvSpPr>
        <p:spPr>
          <a:xfrm>
            <a:off x="4409" y="6523835"/>
            <a:ext cx="11512949" cy="247756"/>
          </a:xfrm>
          <a:prstGeom prst="rect">
            <a:avLst/>
          </a:prstGeom>
          <a:noFill/>
        </p:spPr>
        <p:txBody>
          <a:bodyPr wrap="square" lIns="108258" tIns="54124" rIns="108258" bIns="54124" rtlCol="0">
            <a:spAutoFit/>
          </a:bodyPr>
          <a:lstStyle/>
          <a:p>
            <a:pPr defTabSz="1086090">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Integrated Biological and Behavioral Surveys; HIV Sentinel Surveillance Surveys; and Global AIDS Monitoring (GAM)</a:t>
            </a:r>
          </a:p>
        </p:txBody>
      </p:sp>
      <p:graphicFrame>
        <p:nvGraphicFramePr>
          <p:cNvPr id="6" name="Chart 5">
            <a:extLst>
              <a:ext uri="{FF2B5EF4-FFF2-40B4-BE49-F238E27FC236}">
                <a16:creationId xmlns:a16="http://schemas.microsoft.com/office/drawing/2014/main" id="{321D6A14-D66D-4727-8285-AA3CA9854886}"/>
              </a:ext>
            </a:extLst>
          </p:cNvPr>
          <p:cNvGraphicFramePr>
            <a:graphicFrameLocks noGrp="1"/>
          </p:cNvGraphicFramePr>
          <p:nvPr>
            <p:extLst>
              <p:ext uri="{D42A27DB-BD31-4B8C-83A1-F6EECF244321}">
                <p14:modId xmlns:p14="http://schemas.microsoft.com/office/powerpoint/2010/main" val="1204857888"/>
              </p:ext>
            </p:extLst>
          </p:nvPr>
        </p:nvGraphicFramePr>
        <p:xfrm>
          <a:off x="838927" y="2046842"/>
          <a:ext cx="10514147" cy="4476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978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84" y="1341523"/>
            <a:ext cx="11195462" cy="503817"/>
          </a:xfrm>
        </p:spPr>
        <p:txBody>
          <a:bodyPr/>
          <a:lstStyle/>
          <a:p>
            <a:r>
              <a:rPr lang="en-US" sz="2400" dirty="0"/>
              <a:t>Geographic locations where HIV prevalence among FSW is higher than national prevalence, 2015-2020</a:t>
            </a:r>
            <a:endParaRPr lang="en-GB" sz="2400" dirty="0"/>
          </a:p>
        </p:txBody>
      </p:sp>
      <p:sp>
        <p:nvSpPr>
          <p:cNvPr id="3" name="Slide Number Placeholder 2"/>
          <p:cNvSpPr>
            <a:spLocks noGrp="1"/>
          </p:cNvSpPr>
          <p:nvPr>
            <p:ph type="sldNum" sz="quarter" idx="10"/>
          </p:nvPr>
        </p:nvSpPr>
        <p:spPr/>
        <p:txBody>
          <a:bodyPr/>
          <a:lstStyle/>
          <a:p>
            <a:pPr defTabSz="1086090">
              <a:defRPr/>
            </a:pPr>
            <a:fld id="{9D28C68A-2064-4B7C-AFCD-A80A23DCD611}" type="slidenum">
              <a:rPr lang="th-TH">
                <a:solidFill>
                  <a:prstClr val="black">
                    <a:tint val="75000"/>
                  </a:prstClr>
                </a:solidFill>
                <a:latin typeface="Arial"/>
                <a:cs typeface="Cordia New" panose="020B0304020202020204" pitchFamily="34" charset="-34"/>
              </a:rPr>
              <a:pPr defTabSz="1086090">
                <a:defRPr/>
              </a:pPr>
              <a:t>8</a:t>
            </a:fld>
            <a:endParaRPr lang="th-TH" dirty="0">
              <a:solidFill>
                <a:prstClr val="black">
                  <a:tint val="75000"/>
                </a:prstClr>
              </a:solidFill>
              <a:latin typeface="Arial"/>
              <a:cs typeface="Cordia New" panose="020B0304020202020204" pitchFamily="34" charset="-34"/>
            </a:endParaRPr>
          </a:p>
        </p:txBody>
      </p:sp>
      <p:sp>
        <p:nvSpPr>
          <p:cNvPr id="7" name="TextBox 6"/>
          <p:cNvSpPr txBox="1"/>
          <p:nvPr/>
        </p:nvSpPr>
        <p:spPr>
          <a:xfrm>
            <a:off x="18060" y="6575689"/>
            <a:ext cx="11800773" cy="247756"/>
          </a:xfrm>
          <a:prstGeom prst="rect">
            <a:avLst/>
          </a:prstGeom>
          <a:noFill/>
        </p:spPr>
        <p:txBody>
          <a:bodyPr wrap="square" lIns="108258" tIns="54124" rIns="108258" bIns="54124" rtlCol="0">
            <a:spAutoFit/>
          </a:bodyPr>
          <a:lstStyle/>
          <a:p>
            <a:pPr defTabSz="1086090">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1) Integrated Biological and Behavioral Surveillance Surveys; 2) HIV Sentinel Surveillance Surveys</a:t>
            </a:r>
            <a:endParaRPr lang="en-GB" sz="900" dirty="0">
              <a:solidFill>
                <a:prstClr val="black"/>
              </a:solidFill>
              <a:latin typeface="Arial"/>
            </a:endParaRPr>
          </a:p>
        </p:txBody>
      </p:sp>
      <p:graphicFrame>
        <p:nvGraphicFramePr>
          <p:cNvPr id="9" name="Chart 8">
            <a:extLst>
              <a:ext uri="{FF2B5EF4-FFF2-40B4-BE49-F238E27FC236}">
                <a16:creationId xmlns:a16="http://schemas.microsoft.com/office/drawing/2014/main" id="{00000000-0008-0000-0F00-000002000000}"/>
              </a:ext>
            </a:extLst>
          </p:cNvPr>
          <p:cNvGraphicFramePr>
            <a:graphicFrameLocks/>
          </p:cNvGraphicFramePr>
          <p:nvPr/>
        </p:nvGraphicFramePr>
        <p:xfrm>
          <a:off x="622321" y="2205590"/>
          <a:ext cx="10947359" cy="4343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787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12776"/>
            <a:ext cx="11161240" cy="792088"/>
          </a:xfrm>
        </p:spPr>
        <p:txBody>
          <a:bodyPr/>
          <a:lstStyle/>
          <a:p>
            <a:r>
              <a:rPr lang="en-GB" dirty="0"/>
              <a:t>HIV prevalence trends among female sex workers in  ASEAN countries, where data is available, 2000-2020</a:t>
            </a:r>
            <a:br>
              <a:rPr lang="en-GB" dirty="0">
                <a:highlight>
                  <a:srgbClr val="FFFF00"/>
                </a:highlight>
              </a:rPr>
            </a:br>
            <a:endParaRPr lang="en-GB" dirty="0">
              <a:highlight>
                <a:srgbClr val="FFFF00"/>
              </a:highlight>
            </a:endParaRPr>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4"/>
          <p:cNvSpPr txBox="1"/>
          <p:nvPr/>
        </p:nvSpPr>
        <p:spPr>
          <a:xfrm>
            <a:off x="173926" y="6607648"/>
            <a:ext cx="10271892" cy="230832"/>
          </a:xfrm>
          <a:prstGeom prst="rect">
            <a:avLst/>
          </a:prstGeom>
          <a:noFill/>
        </p:spPr>
        <p:txBody>
          <a:bodyPr wrap="square" rtlCol="0">
            <a:spAutoFit/>
          </a:bodyPr>
          <a:lstStyle/>
          <a:p>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1) Integrated Biological and Behavioral Surveillance Surveys; 2) HIV Sentinel Surveillance Surveys; 3) Global AIDS Monitoring (GAM) Reporting</a:t>
            </a:r>
            <a:endParaRPr lang="en-GB" sz="900" dirty="0">
              <a:solidFill>
                <a:prstClr val="black"/>
              </a:solidFill>
              <a:latin typeface="Arial"/>
            </a:endParaRPr>
          </a:p>
        </p:txBody>
      </p:sp>
      <p:graphicFrame>
        <p:nvGraphicFramePr>
          <p:cNvPr id="7" name="Chart 6">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2999152111"/>
              </p:ext>
            </p:extLst>
          </p:nvPr>
        </p:nvGraphicFramePr>
        <p:xfrm>
          <a:off x="868524" y="2275647"/>
          <a:ext cx="10454953" cy="44605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106180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26798</TotalTime>
  <Words>3079</Words>
  <Application>Microsoft Office PowerPoint</Application>
  <PresentationFormat>Widescreen</PresentationFormat>
  <Paragraphs>421</Paragraphs>
  <Slides>38</Slides>
  <Notes>23</Notes>
  <HiddenSlides>0</HiddenSlides>
  <MMClips>0</MMClips>
  <ScaleCrop>false</ScaleCrop>
  <HeadingPairs>
    <vt:vector size="6" baseType="variant">
      <vt:variant>
        <vt:lpstr>Fonts Used</vt:lpstr>
      </vt:variant>
      <vt:variant>
        <vt:i4>2</vt:i4>
      </vt:variant>
      <vt:variant>
        <vt:lpstr>Theme</vt:lpstr>
      </vt:variant>
      <vt:variant>
        <vt:i4>22</vt:i4>
      </vt:variant>
      <vt:variant>
        <vt:lpstr>Slide Titles</vt:lpstr>
      </vt:variant>
      <vt:variant>
        <vt:i4>38</vt:i4>
      </vt:variant>
    </vt:vector>
  </HeadingPairs>
  <TitlesOfParts>
    <vt:vector size="62" baseType="lpstr">
      <vt:lpstr>Arial</vt:lpstr>
      <vt:lpstr>Calibri</vt:lpstr>
      <vt:lpstr>1_Cover Design</vt:lpstr>
      <vt:lpstr>Layout</vt:lpstr>
      <vt:lpstr>Layout with Latest!</vt:lpstr>
      <vt:lpstr>2_Cover Design</vt:lpstr>
      <vt:lpstr>3_Cover Design</vt:lpstr>
      <vt:lpstr>1_Layout</vt:lpstr>
      <vt:lpstr>4_Cover Design</vt:lpstr>
      <vt:lpstr>2_Layout with Latest!</vt:lpstr>
      <vt:lpstr>1_Layout with Latest!</vt:lpstr>
      <vt:lpstr>2_Layout</vt:lpstr>
      <vt:lpstr>3_Layout</vt:lpstr>
      <vt:lpstr>4_Layout</vt:lpstr>
      <vt:lpstr>2_Office Theme</vt:lpstr>
      <vt:lpstr>5_Layout</vt:lpstr>
      <vt:lpstr>6_Layout</vt:lpstr>
      <vt:lpstr>69_Layout</vt:lpstr>
      <vt:lpstr>7_Layout</vt:lpstr>
      <vt:lpstr>64_Layout</vt:lpstr>
      <vt:lpstr>8_Layout</vt:lpstr>
      <vt:lpstr>65_Layout</vt:lpstr>
      <vt:lpstr>9_Layout</vt:lpstr>
      <vt:lpstr>25_Layout</vt:lpstr>
      <vt:lpstr>Female Sex Workers</vt:lpstr>
      <vt:lpstr>CONTENT</vt:lpstr>
      <vt:lpstr>Population size estimates  </vt:lpstr>
      <vt:lpstr>Female sex worker (FSW) population size estimates</vt:lpstr>
      <vt:lpstr>HIV prevalence and  epidemiology</vt:lpstr>
      <vt:lpstr>PowerPoint Presentation</vt:lpstr>
      <vt:lpstr>HIV prevalence among female sex workers, 2012-2020</vt:lpstr>
      <vt:lpstr>Geographic locations where HIV prevalence among FSW is higher than national prevalence, 2015-2020</vt:lpstr>
      <vt:lpstr>HIV prevalence trends among female sex workers in  ASEAN countries, where data is available, 2000-2020 </vt:lpstr>
      <vt:lpstr>HIV prevalence trends among female sex workers in SAARC countries, where data is available, 2000-2018 </vt:lpstr>
      <vt:lpstr>HIV prevalence among FSW in geographical locations where rising HIV prevalence trends are observed, 2007-2017</vt:lpstr>
      <vt:lpstr>Sexually transmitted infections (STI) prevalence among FSW, countries where data is available, 2012-2020</vt:lpstr>
      <vt:lpstr>Risk behaviors  </vt:lpstr>
      <vt:lpstr>Prevention services are reaching female sex workers, but accelerated action is required to reverse the HIV epidemic</vt:lpstr>
      <vt:lpstr>Proportion of female sex workers who reported condom use with their most recent client, 2015-2020</vt:lpstr>
      <vt:lpstr>Need for a greater focus: a considerable proportion of  surveyed sex workers are under 25 years of age </vt:lpstr>
      <vt:lpstr>Average duration of selling sex among female sex workers, countries where data is available, 2013-2018</vt:lpstr>
      <vt:lpstr>Average number of clients reported among female sex workers, 2011-2018</vt:lpstr>
      <vt:lpstr>Proportion of female sex workers who reported consistent condom use with their clients, 2012-2018</vt:lpstr>
      <vt:lpstr>Overlapping risk behaviors: Proportion of female sex workers who reported injecting drugs, 2014-2019</vt:lpstr>
      <vt:lpstr>Violence </vt:lpstr>
      <vt:lpstr>Proportion of female sex workers who experienced physical violence, 2012-2017</vt:lpstr>
      <vt:lpstr>Proportion of female sex workers who reported being forced to have sex in the last year, 2014-2017</vt:lpstr>
      <vt:lpstr>Vulnerability and  HIV knowledge</vt:lpstr>
      <vt:lpstr>Proportion of female sex workers with comprehensive HIV knowledge, 2011-2019</vt:lpstr>
      <vt:lpstr>HIV expenditure </vt:lpstr>
      <vt:lpstr>Key populations account for 98% of new HIV infections in Asia and the Pacific countries but less than half was spent for key populations HIV prevention programme </vt:lpstr>
      <vt:lpstr>Prevention spending on key populations is heavily dependent on international financing sources  </vt:lpstr>
      <vt:lpstr>National response </vt:lpstr>
      <vt:lpstr>HIV testing coverage trend among female sex workers, regional median, 2011-2020</vt:lpstr>
      <vt:lpstr>HIV testing coverage among female sex workers, 2012-2020</vt:lpstr>
      <vt:lpstr>Proportion of FSW reached with HIV prevention programmes in the last 12 months, 2015-2020</vt:lpstr>
      <vt:lpstr>Proportion of FSW who avoided HIV testing services for fear of stigma Versus HIV testing coverage, countries where data is available, 2018-2019</vt:lpstr>
      <vt:lpstr>Punitive laws hindering the HIV response in South Asia, latest available data, 2014-2019</vt:lpstr>
      <vt:lpstr>Punitive laws hindering the HIV response in South-East Asia, latest available data, 2014-2019</vt:lpstr>
      <vt:lpstr>Punitive laws hindering the HIV response in East Asia, latest available data, 2014-2019</vt:lpstr>
      <vt:lpstr>Punitive laws hindering the HIV response in the  Pacific, latest available data, 2014-2019</vt:lpstr>
      <vt:lpstr>PowerPoint Presentation</vt:lpstr>
    </vt:vector>
  </TitlesOfParts>
  <Compan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dfsdfsdf</dc:title>
  <dc:creator>HomeUser</dc:creator>
  <cp:lastModifiedBy>BOONYATHAROKUL, Earn</cp:lastModifiedBy>
  <cp:revision>1616</cp:revision>
  <dcterms:created xsi:type="dcterms:W3CDTF">2010-11-08T08:31:49Z</dcterms:created>
  <dcterms:modified xsi:type="dcterms:W3CDTF">2022-02-11T01:50:30Z</dcterms:modified>
</cp:coreProperties>
</file>