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theme/themeOverride3.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theme/themeOverride5.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charts/chart7.xml" ContentType="application/vnd.openxmlformats-officedocument.drawingml.chart+xml"/>
  <Override PartName="/ppt/theme/themeOverride9.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11.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12.xml" ContentType="application/vnd.openxmlformats-officedocument.themeOverride+xml"/>
  <Override PartName="/ppt/drawings/drawing5.xml" ContentType="application/vnd.openxmlformats-officedocument.drawingml.chartshapes+xml"/>
  <Override PartName="/ppt/charts/chart12.xml" ContentType="application/vnd.openxmlformats-officedocument.drawingml.chart+xml"/>
  <Override PartName="/ppt/theme/themeOverride13.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theme/themeOverride15.xml" ContentType="application/vnd.openxmlformats-officedocument.themeOverride+xml"/>
  <Override PartName="/ppt/notesSlides/notesSlide9.xml" ContentType="application/vnd.openxmlformats-officedocument.presentationml.notesSlide+xml"/>
  <Override PartName="/ppt/charts/chart15.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theme/themeOverride17.xml" ContentType="application/vnd.openxmlformats-officedocument.themeOverrid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5" r:id="rId4"/>
    <p:sldMasterId id="2147483695" r:id="rId5"/>
    <p:sldMasterId id="2147483708" r:id="rId6"/>
    <p:sldMasterId id="2147483717" r:id="rId7"/>
    <p:sldMasterId id="2147483727" r:id="rId8"/>
  </p:sldMasterIdLst>
  <p:notesMasterIdLst>
    <p:notesMasterId r:id="rId25"/>
  </p:notesMasterIdLst>
  <p:sldIdLst>
    <p:sldId id="271" r:id="rId9"/>
    <p:sldId id="273" r:id="rId10"/>
    <p:sldId id="290" r:id="rId11"/>
    <p:sldId id="4981" r:id="rId12"/>
    <p:sldId id="2121" r:id="rId13"/>
    <p:sldId id="324" r:id="rId14"/>
    <p:sldId id="262" r:id="rId15"/>
    <p:sldId id="284" r:id="rId16"/>
    <p:sldId id="538" r:id="rId17"/>
    <p:sldId id="859" r:id="rId18"/>
    <p:sldId id="861" r:id="rId19"/>
    <p:sldId id="287" r:id="rId20"/>
    <p:sldId id="860" r:id="rId21"/>
    <p:sldId id="270" r:id="rId22"/>
    <p:sldId id="848"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EE"/>
    <a:srgbClr val="009999"/>
    <a:srgbClr val="33CCCC"/>
    <a:srgbClr val="FF5050"/>
    <a:srgbClr val="FF7C80"/>
    <a:srgbClr val="F6A8B3"/>
    <a:srgbClr val="EF6D80"/>
    <a:srgbClr val="CC99FF"/>
    <a:srgbClr val="F78E1E"/>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0145" autoAdjust="0"/>
  </p:normalViewPr>
  <p:slideViewPr>
    <p:cSldViewPr>
      <p:cViewPr varScale="1">
        <p:scale>
          <a:sx n="88" d="100"/>
          <a:sy n="88" d="100"/>
        </p:scale>
        <p:origin x="1356"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9.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0Excel%20T%20E%20M%20P%20L%20A%20T%20E%20S/PMTCT%20gap%20analysis.xlsx" TargetMode="External"/><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54858281225751"/>
          <c:y val="7.5938627364255121E-2"/>
          <c:w val="0.76292350044227486"/>
          <c:h val="0.62870046332300522"/>
        </c:manualLayout>
      </c:layout>
      <c:lineChart>
        <c:grouping val="standard"/>
        <c:varyColors val="0"/>
        <c:ser>
          <c:idx val="0"/>
          <c:order val="0"/>
          <c:tx>
            <c:strRef>
              <c:f>'Children LWHIV &amp; child NI'!$B$1</c:f>
              <c:strCache>
                <c:ptCount val="1"/>
                <c:pt idx="0">
                  <c:v>Children living with HIV</c:v>
                </c:pt>
              </c:strCache>
            </c:strRef>
          </c:tx>
          <c:spPr>
            <a:ln w="50800">
              <a:solidFill>
                <a:srgbClr val="00B0F0"/>
              </a:solidFill>
            </a:ln>
          </c:spPr>
          <c:marker>
            <c:symbol val="none"/>
          </c:marker>
          <c:dLbls>
            <c:dLbl>
              <c:idx val="30"/>
              <c:tx>
                <c:rich>
                  <a:bodyPr/>
                  <a:lstStyle/>
                  <a:p>
                    <a:r>
                      <a:rPr lang="en-US" dirty="0"/>
                      <a:t>120,000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2FC-4EFF-98BF-206586394D81}"/>
                </c:ext>
              </c:extLst>
            </c:dLbl>
            <c:numFmt formatCode="#,##0" sourceLinked="0"/>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'Children LWHIV &amp; child NI'!$A$2:$A$32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'Children LWHIV &amp; child NI'!$B$2:$B$32</c:f>
              <c:numCache>
                <c:formatCode>_(* #,##0_);_(* \(#,##0\);_(* "-"??_);_(@_)</c:formatCode>
                <c:ptCount val="31"/>
                <c:pt idx="0">
                  <c:v>18327</c:v>
                </c:pt>
                <c:pt idx="1">
                  <c:v>26989</c:v>
                </c:pt>
                <c:pt idx="2">
                  <c:v>37495</c:v>
                </c:pt>
                <c:pt idx="3">
                  <c:v>49823</c:v>
                </c:pt>
                <c:pt idx="4">
                  <c:v>65405</c:v>
                </c:pt>
                <c:pt idx="5">
                  <c:v>83031</c:v>
                </c:pt>
                <c:pt idx="6">
                  <c:v>102209</c:v>
                </c:pt>
                <c:pt idx="7">
                  <c:v>122291</c:v>
                </c:pt>
                <c:pt idx="8">
                  <c:v>142112</c:v>
                </c:pt>
                <c:pt idx="9">
                  <c:v>160174</c:v>
                </c:pt>
                <c:pt idx="10">
                  <c:v>175039</c:v>
                </c:pt>
                <c:pt idx="11">
                  <c:v>187223</c:v>
                </c:pt>
                <c:pt idx="12">
                  <c:v>197200</c:v>
                </c:pt>
                <c:pt idx="13">
                  <c:v>204558</c:v>
                </c:pt>
                <c:pt idx="14">
                  <c:v>209619</c:v>
                </c:pt>
                <c:pt idx="15">
                  <c:v>211285</c:v>
                </c:pt>
                <c:pt idx="16">
                  <c:v>210594</c:v>
                </c:pt>
                <c:pt idx="17">
                  <c:v>207363</c:v>
                </c:pt>
                <c:pt idx="18">
                  <c:v>202196</c:v>
                </c:pt>
                <c:pt idx="19">
                  <c:v>195782</c:v>
                </c:pt>
                <c:pt idx="20">
                  <c:v>188463</c:v>
                </c:pt>
                <c:pt idx="21">
                  <c:v>180306</c:v>
                </c:pt>
                <c:pt idx="22">
                  <c:v>171071</c:v>
                </c:pt>
                <c:pt idx="23">
                  <c:v>161651</c:v>
                </c:pt>
                <c:pt idx="24">
                  <c:v>152947</c:v>
                </c:pt>
                <c:pt idx="25">
                  <c:v>145595</c:v>
                </c:pt>
                <c:pt idx="26">
                  <c:v>138956</c:v>
                </c:pt>
                <c:pt idx="27">
                  <c:v>133338</c:v>
                </c:pt>
                <c:pt idx="28">
                  <c:v>128245</c:v>
                </c:pt>
                <c:pt idx="29">
                  <c:v>123957</c:v>
                </c:pt>
                <c:pt idx="30">
                  <c:v>120641</c:v>
                </c:pt>
              </c:numCache>
            </c:numRef>
          </c:val>
          <c:smooth val="0"/>
          <c:extLst>
            <c:ext xmlns:c16="http://schemas.microsoft.com/office/drawing/2014/chart" uri="{C3380CC4-5D6E-409C-BE32-E72D297353CC}">
              <c16:uniqueId val="{00000001-02FC-4EFF-98BF-206586394D81}"/>
            </c:ext>
          </c:extLst>
        </c:ser>
        <c:ser>
          <c:idx val="1"/>
          <c:order val="1"/>
          <c:tx>
            <c:strRef>
              <c:f>'Children LWHIV &amp; child NI'!$C$1</c:f>
              <c:strCache>
                <c:ptCount val="1"/>
                <c:pt idx="0">
                  <c:v>f- HIV population (0-14); Lower</c:v>
                </c:pt>
              </c:strCache>
            </c:strRef>
          </c:tx>
          <c:spPr>
            <a:ln>
              <a:solidFill>
                <a:srgbClr val="00AEEF"/>
              </a:solidFill>
              <a:prstDash val="sysDot"/>
            </a:ln>
          </c:spPr>
          <c:marker>
            <c:symbol val="none"/>
          </c:marker>
          <c:cat>
            <c:numRef>
              <c:f>'Children LWHIV &amp; child NI'!$A$2:$A$32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'Children LWHIV &amp; child NI'!$C$2:$C$32</c:f>
              <c:numCache>
                <c:formatCode>_(* #,##0_);_(* \(#,##0\);_(* "-"??_);_(@_)</c:formatCode>
                <c:ptCount val="31"/>
                <c:pt idx="0">
                  <c:v>12213.713309999999</c:v>
                </c:pt>
                <c:pt idx="1">
                  <c:v>17982.888060000001</c:v>
                </c:pt>
                <c:pt idx="2">
                  <c:v>24979.074670000002</c:v>
                </c:pt>
                <c:pt idx="3">
                  <c:v>33188.916190000004</c:v>
                </c:pt>
                <c:pt idx="4">
                  <c:v>43565.7451</c:v>
                </c:pt>
                <c:pt idx="5">
                  <c:v>55302.907460000002</c:v>
                </c:pt>
                <c:pt idx="6">
                  <c:v>68072.906820000004</c:v>
                </c:pt>
                <c:pt idx="7">
                  <c:v>81445.729770000005</c:v>
                </c:pt>
                <c:pt idx="8">
                  <c:v>94642.584879999995</c:v>
                </c:pt>
                <c:pt idx="9">
                  <c:v>106668.39169999999</c:v>
                </c:pt>
                <c:pt idx="10">
                  <c:v>116565.3492</c:v>
                </c:pt>
                <c:pt idx="11">
                  <c:v>124683.05530000001</c:v>
                </c:pt>
                <c:pt idx="12">
                  <c:v>131325.2066</c:v>
                </c:pt>
                <c:pt idx="13">
                  <c:v>136225.41579999999</c:v>
                </c:pt>
                <c:pt idx="14">
                  <c:v>139595.00820000001</c:v>
                </c:pt>
                <c:pt idx="15">
                  <c:v>140704.65410000001</c:v>
                </c:pt>
                <c:pt idx="16">
                  <c:v>140245.57980000001</c:v>
                </c:pt>
                <c:pt idx="17">
                  <c:v>138092.6937</c:v>
                </c:pt>
                <c:pt idx="18">
                  <c:v>134654.8743</c:v>
                </c:pt>
                <c:pt idx="19">
                  <c:v>130386.8192</c:v>
                </c:pt>
                <c:pt idx="20">
                  <c:v>125511.84669999999</c:v>
                </c:pt>
                <c:pt idx="21">
                  <c:v>120082.4237</c:v>
                </c:pt>
                <c:pt idx="22">
                  <c:v>113931.7457</c:v>
                </c:pt>
                <c:pt idx="23">
                  <c:v>107661.4503</c:v>
                </c:pt>
                <c:pt idx="24">
                  <c:v>101866.6643</c:v>
                </c:pt>
                <c:pt idx="25">
                  <c:v>96975.160050000006</c:v>
                </c:pt>
                <c:pt idx="26">
                  <c:v>92554.157959999997</c:v>
                </c:pt>
                <c:pt idx="27">
                  <c:v>88814.567039999994</c:v>
                </c:pt>
                <c:pt idx="28">
                  <c:v>85425.241269999999</c:v>
                </c:pt>
                <c:pt idx="29">
                  <c:v>82571.813609999997</c:v>
                </c:pt>
                <c:pt idx="30">
                  <c:v>80366.595679999999</c:v>
                </c:pt>
              </c:numCache>
            </c:numRef>
          </c:val>
          <c:smooth val="0"/>
          <c:extLst>
            <c:ext xmlns:c16="http://schemas.microsoft.com/office/drawing/2014/chart" uri="{C3380CC4-5D6E-409C-BE32-E72D297353CC}">
              <c16:uniqueId val="{00000002-02FC-4EFF-98BF-206586394D81}"/>
            </c:ext>
          </c:extLst>
        </c:ser>
        <c:ser>
          <c:idx val="2"/>
          <c:order val="2"/>
          <c:tx>
            <c:strRef>
              <c:f>'Children LWHIV &amp; child NI'!$D$1</c:f>
              <c:strCache>
                <c:ptCount val="1"/>
                <c:pt idx="0">
                  <c:v>f- HIV population (0-14); Upper</c:v>
                </c:pt>
              </c:strCache>
            </c:strRef>
          </c:tx>
          <c:spPr>
            <a:ln>
              <a:solidFill>
                <a:srgbClr val="00B0F0"/>
              </a:solidFill>
              <a:prstDash val="sysDot"/>
            </a:ln>
          </c:spPr>
          <c:marker>
            <c:symbol val="none"/>
          </c:marker>
          <c:cat>
            <c:numRef>
              <c:f>'Children LWHIV &amp; child NI'!$A$2:$A$32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'Children LWHIV &amp; child NI'!$D$2:$D$32</c:f>
              <c:numCache>
                <c:formatCode>_(* #,##0_);_(* \(#,##0\);_(* "-"??_);_(@_)</c:formatCode>
                <c:ptCount val="31"/>
                <c:pt idx="0">
                  <c:v>23444.7683</c:v>
                </c:pt>
                <c:pt idx="1">
                  <c:v>34518.95695</c:v>
                </c:pt>
                <c:pt idx="2">
                  <c:v>47948.449670000002</c:v>
                </c:pt>
                <c:pt idx="3">
                  <c:v>63707.607199999999</c:v>
                </c:pt>
                <c:pt idx="4">
                  <c:v>83626.393840000004</c:v>
                </c:pt>
                <c:pt idx="5">
                  <c:v>106156.4013</c:v>
                </c:pt>
                <c:pt idx="6">
                  <c:v>130668.9855</c:v>
                </c:pt>
                <c:pt idx="7">
                  <c:v>156338.71660000001</c:v>
                </c:pt>
                <c:pt idx="8">
                  <c:v>181670.66949999999</c:v>
                </c:pt>
                <c:pt idx="9">
                  <c:v>204754.74299999999</c:v>
                </c:pt>
                <c:pt idx="10">
                  <c:v>223752.39480000001</c:v>
                </c:pt>
                <c:pt idx="11">
                  <c:v>239334.6943</c:v>
                </c:pt>
                <c:pt idx="12">
                  <c:v>252084.60060000001</c:v>
                </c:pt>
                <c:pt idx="13">
                  <c:v>261490.7709</c:v>
                </c:pt>
                <c:pt idx="14">
                  <c:v>267958.8542</c:v>
                </c:pt>
                <c:pt idx="15">
                  <c:v>270088.86900000001</c:v>
                </c:pt>
                <c:pt idx="16">
                  <c:v>269207.65539999999</c:v>
                </c:pt>
                <c:pt idx="17">
                  <c:v>265075.09419999999</c:v>
                </c:pt>
                <c:pt idx="18">
                  <c:v>258476.0465</c:v>
                </c:pt>
                <c:pt idx="19">
                  <c:v>250283.32399999999</c:v>
                </c:pt>
                <c:pt idx="20">
                  <c:v>240925.59650000001</c:v>
                </c:pt>
                <c:pt idx="21">
                  <c:v>230503.57639999999</c:v>
                </c:pt>
                <c:pt idx="22">
                  <c:v>218697.07519999999</c:v>
                </c:pt>
                <c:pt idx="23">
                  <c:v>206660.96309999999</c:v>
                </c:pt>
                <c:pt idx="24">
                  <c:v>195537.61259999999</c:v>
                </c:pt>
                <c:pt idx="25">
                  <c:v>186148.15169999999</c:v>
                </c:pt>
                <c:pt idx="26">
                  <c:v>177661.8407</c:v>
                </c:pt>
                <c:pt idx="27">
                  <c:v>170483.5289</c:v>
                </c:pt>
                <c:pt idx="28">
                  <c:v>163977.56659999999</c:v>
                </c:pt>
                <c:pt idx="29">
                  <c:v>158500.28479999999</c:v>
                </c:pt>
                <c:pt idx="30">
                  <c:v>154267.27050000001</c:v>
                </c:pt>
              </c:numCache>
            </c:numRef>
          </c:val>
          <c:smooth val="0"/>
          <c:extLst>
            <c:ext xmlns:c16="http://schemas.microsoft.com/office/drawing/2014/chart" uri="{C3380CC4-5D6E-409C-BE32-E72D297353CC}">
              <c16:uniqueId val="{00000003-02FC-4EFF-98BF-206586394D81}"/>
            </c:ext>
          </c:extLst>
        </c:ser>
        <c:ser>
          <c:idx val="3"/>
          <c:order val="3"/>
          <c:tx>
            <c:strRef>
              <c:f>'Children LWHIV &amp; child NI'!$E$1</c:f>
              <c:strCache>
                <c:ptCount val="1"/>
                <c:pt idx="0">
                  <c:v>New HIV infections among children</c:v>
                </c:pt>
              </c:strCache>
            </c:strRef>
          </c:tx>
          <c:spPr>
            <a:ln w="50800">
              <a:solidFill>
                <a:srgbClr val="E31837"/>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02FC-4EFF-98BF-206586394D81}"/>
                </c:ext>
              </c:extLst>
            </c:dLbl>
            <c:dLbl>
              <c:idx val="1"/>
              <c:delete val="1"/>
              <c:extLst>
                <c:ext xmlns:c15="http://schemas.microsoft.com/office/drawing/2012/chart" uri="{CE6537A1-D6FC-4f65-9D91-7224C49458BB}"/>
                <c:ext xmlns:c16="http://schemas.microsoft.com/office/drawing/2014/chart" uri="{C3380CC4-5D6E-409C-BE32-E72D297353CC}">
                  <c16:uniqueId val="{00000005-02FC-4EFF-98BF-206586394D81}"/>
                </c:ext>
              </c:extLst>
            </c:dLbl>
            <c:dLbl>
              <c:idx val="2"/>
              <c:delete val="1"/>
              <c:extLst>
                <c:ext xmlns:c15="http://schemas.microsoft.com/office/drawing/2012/chart" uri="{CE6537A1-D6FC-4f65-9D91-7224C49458BB}"/>
                <c:ext xmlns:c16="http://schemas.microsoft.com/office/drawing/2014/chart" uri="{C3380CC4-5D6E-409C-BE32-E72D297353CC}">
                  <c16:uniqueId val="{00000006-02FC-4EFF-98BF-206586394D81}"/>
                </c:ext>
              </c:extLst>
            </c:dLbl>
            <c:dLbl>
              <c:idx val="3"/>
              <c:delete val="1"/>
              <c:extLst>
                <c:ext xmlns:c15="http://schemas.microsoft.com/office/drawing/2012/chart" uri="{CE6537A1-D6FC-4f65-9D91-7224C49458BB}"/>
                <c:ext xmlns:c16="http://schemas.microsoft.com/office/drawing/2014/chart" uri="{C3380CC4-5D6E-409C-BE32-E72D297353CC}">
                  <c16:uniqueId val="{00000007-02FC-4EFF-98BF-206586394D81}"/>
                </c:ext>
              </c:extLst>
            </c:dLbl>
            <c:dLbl>
              <c:idx val="4"/>
              <c:delete val="1"/>
              <c:extLst>
                <c:ext xmlns:c15="http://schemas.microsoft.com/office/drawing/2012/chart" uri="{CE6537A1-D6FC-4f65-9D91-7224C49458BB}"/>
                <c:ext xmlns:c16="http://schemas.microsoft.com/office/drawing/2014/chart" uri="{C3380CC4-5D6E-409C-BE32-E72D297353CC}">
                  <c16:uniqueId val="{00000008-02FC-4EFF-98BF-206586394D81}"/>
                </c:ext>
              </c:extLst>
            </c:dLbl>
            <c:dLbl>
              <c:idx val="5"/>
              <c:delete val="1"/>
              <c:extLst>
                <c:ext xmlns:c15="http://schemas.microsoft.com/office/drawing/2012/chart" uri="{CE6537A1-D6FC-4f65-9D91-7224C49458BB}"/>
                <c:ext xmlns:c16="http://schemas.microsoft.com/office/drawing/2014/chart" uri="{C3380CC4-5D6E-409C-BE32-E72D297353CC}">
                  <c16:uniqueId val="{00000009-02FC-4EFF-98BF-206586394D81}"/>
                </c:ext>
              </c:extLst>
            </c:dLbl>
            <c:dLbl>
              <c:idx val="6"/>
              <c:delete val="1"/>
              <c:extLst>
                <c:ext xmlns:c15="http://schemas.microsoft.com/office/drawing/2012/chart" uri="{CE6537A1-D6FC-4f65-9D91-7224C49458BB}"/>
                <c:ext xmlns:c16="http://schemas.microsoft.com/office/drawing/2014/chart" uri="{C3380CC4-5D6E-409C-BE32-E72D297353CC}">
                  <c16:uniqueId val="{0000000A-02FC-4EFF-98BF-206586394D81}"/>
                </c:ext>
              </c:extLst>
            </c:dLbl>
            <c:dLbl>
              <c:idx val="7"/>
              <c:delete val="1"/>
              <c:extLst>
                <c:ext xmlns:c15="http://schemas.microsoft.com/office/drawing/2012/chart" uri="{CE6537A1-D6FC-4f65-9D91-7224C49458BB}"/>
                <c:ext xmlns:c16="http://schemas.microsoft.com/office/drawing/2014/chart" uri="{C3380CC4-5D6E-409C-BE32-E72D297353CC}">
                  <c16:uniqueId val="{0000000B-02FC-4EFF-98BF-206586394D81}"/>
                </c:ext>
              </c:extLst>
            </c:dLbl>
            <c:dLbl>
              <c:idx val="8"/>
              <c:delete val="1"/>
              <c:extLst>
                <c:ext xmlns:c15="http://schemas.microsoft.com/office/drawing/2012/chart" uri="{CE6537A1-D6FC-4f65-9D91-7224C49458BB}"/>
                <c:ext xmlns:c16="http://schemas.microsoft.com/office/drawing/2014/chart" uri="{C3380CC4-5D6E-409C-BE32-E72D297353CC}">
                  <c16:uniqueId val="{0000000C-02FC-4EFF-98BF-206586394D81}"/>
                </c:ext>
              </c:extLst>
            </c:dLbl>
            <c:dLbl>
              <c:idx val="9"/>
              <c:delete val="1"/>
              <c:extLst>
                <c:ext xmlns:c15="http://schemas.microsoft.com/office/drawing/2012/chart" uri="{CE6537A1-D6FC-4f65-9D91-7224C49458BB}"/>
                <c:ext xmlns:c16="http://schemas.microsoft.com/office/drawing/2014/chart" uri="{C3380CC4-5D6E-409C-BE32-E72D297353CC}">
                  <c16:uniqueId val="{0000000D-02FC-4EFF-98BF-206586394D81}"/>
                </c:ext>
              </c:extLst>
            </c:dLbl>
            <c:dLbl>
              <c:idx val="10"/>
              <c:delete val="1"/>
              <c:extLst>
                <c:ext xmlns:c15="http://schemas.microsoft.com/office/drawing/2012/chart" uri="{CE6537A1-D6FC-4f65-9D91-7224C49458BB}"/>
                <c:ext xmlns:c16="http://schemas.microsoft.com/office/drawing/2014/chart" uri="{C3380CC4-5D6E-409C-BE32-E72D297353CC}">
                  <c16:uniqueId val="{0000000E-02FC-4EFF-98BF-206586394D81}"/>
                </c:ext>
              </c:extLst>
            </c:dLbl>
            <c:dLbl>
              <c:idx val="11"/>
              <c:delete val="1"/>
              <c:extLst>
                <c:ext xmlns:c15="http://schemas.microsoft.com/office/drawing/2012/chart" uri="{CE6537A1-D6FC-4f65-9D91-7224C49458BB}"/>
                <c:ext xmlns:c16="http://schemas.microsoft.com/office/drawing/2014/chart" uri="{C3380CC4-5D6E-409C-BE32-E72D297353CC}">
                  <c16:uniqueId val="{0000000F-02FC-4EFF-98BF-206586394D81}"/>
                </c:ext>
              </c:extLst>
            </c:dLbl>
            <c:dLbl>
              <c:idx val="12"/>
              <c:delete val="1"/>
              <c:extLst>
                <c:ext xmlns:c15="http://schemas.microsoft.com/office/drawing/2012/chart" uri="{CE6537A1-D6FC-4f65-9D91-7224C49458BB}"/>
                <c:ext xmlns:c16="http://schemas.microsoft.com/office/drawing/2014/chart" uri="{C3380CC4-5D6E-409C-BE32-E72D297353CC}">
                  <c16:uniqueId val="{00000010-02FC-4EFF-98BF-206586394D81}"/>
                </c:ext>
              </c:extLst>
            </c:dLbl>
            <c:dLbl>
              <c:idx val="13"/>
              <c:delete val="1"/>
              <c:extLst>
                <c:ext xmlns:c15="http://schemas.microsoft.com/office/drawing/2012/chart" uri="{CE6537A1-D6FC-4f65-9D91-7224C49458BB}"/>
                <c:ext xmlns:c16="http://schemas.microsoft.com/office/drawing/2014/chart" uri="{C3380CC4-5D6E-409C-BE32-E72D297353CC}">
                  <c16:uniqueId val="{00000011-02FC-4EFF-98BF-206586394D81}"/>
                </c:ext>
              </c:extLst>
            </c:dLbl>
            <c:dLbl>
              <c:idx val="14"/>
              <c:delete val="1"/>
              <c:extLst>
                <c:ext xmlns:c15="http://schemas.microsoft.com/office/drawing/2012/chart" uri="{CE6537A1-D6FC-4f65-9D91-7224C49458BB}"/>
                <c:ext xmlns:c16="http://schemas.microsoft.com/office/drawing/2014/chart" uri="{C3380CC4-5D6E-409C-BE32-E72D297353CC}">
                  <c16:uniqueId val="{00000012-02FC-4EFF-98BF-206586394D81}"/>
                </c:ext>
              </c:extLst>
            </c:dLbl>
            <c:dLbl>
              <c:idx val="15"/>
              <c:delete val="1"/>
              <c:extLst>
                <c:ext xmlns:c15="http://schemas.microsoft.com/office/drawing/2012/chart" uri="{CE6537A1-D6FC-4f65-9D91-7224C49458BB}"/>
                <c:ext xmlns:c16="http://schemas.microsoft.com/office/drawing/2014/chart" uri="{C3380CC4-5D6E-409C-BE32-E72D297353CC}">
                  <c16:uniqueId val="{00000013-02FC-4EFF-98BF-206586394D81}"/>
                </c:ext>
              </c:extLst>
            </c:dLbl>
            <c:dLbl>
              <c:idx val="16"/>
              <c:delete val="1"/>
              <c:extLst>
                <c:ext xmlns:c15="http://schemas.microsoft.com/office/drawing/2012/chart" uri="{CE6537A1-D6FC-4f65-9D91-7224C49458BB}"/>
                <c:ext xmlns:c16="http://schemas.microsoft.com/office/drawing/2014/chart" uri="{C3380CC4-5D6E-409C-BE32-E72D297353CC}">
                  <c16:uniqueId val="{00000014-02FC-4EFF-98BF-206586394D81}"/>
                </c:ext>
              </c:extLst>
            </c:dLbl>
            <c:dLbl>
              <c:idx val="17"/>
              <c:delete val="1"/>
              <c:extLst>
                <c:ext xmlns:c15="http://schemas.microsoft.com/office/drawing/2012/chart" uri="{CE6537A1-D6FC-4f65-9D91-7224C49458BB}"/>
                <c:ext xmlns:c16="http://schemas.microsoft.com/office/drawing/2014/chart" uri="{C3380CC4-5D6E-409C-BE32-E72D297353CC}">
                  <c16:uniqueId val="{00000015-02FC-4EFF-98BF-206586394D81}"/>
                </c:ext>
              </c:extLst>
            </c:dLbl>
            <c:dLbl>
              <c:idx val="18"/>
              <c:delete val="1"/>
              <c:extLst>
                <c:ext xmlns:c15="http://schemas.microsoft.com/office/drawing/2012/chart" uri="{CE6537A1-D6FC-4f65-9D91-7224C49458BB}"/>
                <c:ext xmlns:c16="http://schemas.microsoft.com/office/drawing/2014/chart" uri="{C3380CC4-5D6E-409C-BE32-E72D297353CC}">
                  <c16:uniqueId val="{00000016-02FC-4EFF-98BF-206586394D81}"/>
                </c:ext>
              </c:extLst>
            </c:dLbl>
            <c:dLbl>
              <c:idx val="19"/>
              <c:delete val="1"/>
              <c:extLst>
                <c:ext xmlns:c15="http://schemas.microsoft.com/office/drawing/2012/chart" uri="{CE6537A1-D6FC-4f65-9D91-7224C49458BB}"/>
                <c:ext xmlns:c16="http://schemas.microsoft.com/office/drawing/2014/chart" uri="{C3380CC4-5D6E-409C-BE32-E72D297353CC}">
                  <c16:uniqueId val="{00000017-02FC-4EFF-98BF-206586394D81}"/>
                </c:ext>
              </c:extLst>
            </c:dLbl>
            <c:dLbl>
              <c:idx val="20"/>
              <c:delete val="1"/>
              <c:extLst>
                <c:ext xmlns:c15="http://schemas.microsoft.com/office/drawing/2012/chart" uri="{CE6537A1-D6FC-4f65-9D91-7224C49458BB}"/>
                <c:ext xmlns:c16="http://schemas.microsoft.com/office/drawing/2014/chart" uri="{C3380CC4-5D6E-409C-BE32-E72D297353CC}">
                  <c16:uniqueId val="{00000018-02FC-4EFF-98BF-206586394D81}"/>
                </c:ext>
              </c:extLst>
            </c:dLbl>
            <c:dLbl>
              <c:idx val="21"/>
              <c:delete val="1"/>
              <c:extLst>
                <c:ext xmlns:c15="http://schemas.microsoft.com/office/drawing/2012/chart" uri="{CE6537A1-D6FC-4f65-9D91-7224C49458BB}"/>
                <c:ext xmlns:c16="http://schemas.microsoft.com/office/drawing/2014/chart" uri="{C3380CC4-5D6E-409C-BE32-E72D297353CC}">
                  <c16:uniqueId val="{00000019-02FC-4EFF-98BF-206586394D81}"/>
                </c:ext>
              </c:extLst>
            </c:dLbl>
            <c:dLbl>
              <c:idx val="22"/>
              <c:delete val="1"/>
              <c:extLst>
                <c:ext xmlns:c15="http://schemas.microsoft.com/office/drawing/2012/chart" uri="{CE6537A1-D6FC-4f65-9D91-7224C49458BB}"/>
                <c:ext xmlns:c16="http://schemas.microsoft.com/office/drawing/2014/chart" uri="{C3380CC4-5D6E-409C-BE32-E72D297353CC}">
                  <c16:uniqueId val="{0000001A-02FC-4EFF-98BF-206586394D81}"/>
                </c:ext>
              </c:extLst>
            </c:dLbl>
            <c:dLbl>
              <c:idx val="23"/>
              <c:delete val="1"/>
              <c:extLst>
                <c:ext xmlns:c15="http://schemas.microsoft.com/office/drawing/2012/chart" uri="{CE6537A1-D6FC-4f65-9D91-7224C49458BB}"/>
                <c:ext xmlns:c16="http://schemas.microsoft.com/office/drawing/2014/chart" uri="{C3380CC4-5D6E-409C-BE32-E72D297353CC}">
                  <c16:uniqueId val="{0000001B-02FC-4EFF-98BF-206586394D81}"/>
                </c:ext>
              </c:extLst>
            </c:dLbl>
            <c:dLbl>
              <c:idx val="24"/>
              <c:delete val="1"/>
              <c:extLst>
                <c:ext xmlns:c15="http://schemas.microsoft.com/office/drawing/2012/chart" uri="{CE6537A1-D6FC-4f65-9D91-7224C49458BB}"/>
                <c:ext xmlns:c16="http://schemas.microsoft.com/office/drawing/2014/chart" uri="{C3380CC4-5D6E-409C-BE32-E72D297353CC}">
                  <c16:uniqueId val="{0000001C-02FC-4EFF-98BF-206586394D81}"/>
                </c:ext>
              </c:extLst>
            </c:dLbl>
            <c:dLbl>
              <c:idx val="25"/>
              <c:delete val="1"/>
              <c:extLst>
                <c:ext xmlns:c15="http://schemas.microsoft.com/office/drawing/2012/chart" uri="{CE6537A1-D6FC-4f65-9D91-7224C49458BB}"/>
                <c:ext xmlns:c16="http://schemas.microsoft.com/office/drawing/2014/chart" uri="{C3380CC4-5D6E-409C-BE32-E72D297353CC}">
                  <c16:uniqueId val="{0000001D-02FC-4EFF-98BF-206586394D81}"/>
                </c:ext>
              </c:extLst>
            </c:dLbl>
            <c:dLbl>
              <c:idx val="26"/>
              <c:delete val="1"/>
              <c:extLst>
                <c:ext xmlns:c15="http://schemas.microsoft.com/office/drawing/2012/chart" uri="{CE6537A1-D6FC-4f65-9D91-7224C49458BB}"/>
                <c:ext xmlns:c16="http://schemas.microsoft.com/office/drawing/2014/chart" uri="{C3380CC4-5D6E-409C-BE32-E72D297353CC}">
                  <c16:uniqueId val="{0000001E-02FC-4EFF-98BF-206586394D81}"/>
                </c:ext>
              </c:extLst>
            </c:dLbl>
            <c:dLbl>
              <c:idx val="27"/>
              <c:delete val="1"/>
              <c:extLst>
                <c:ext xmlns:c15="http://schemas.microsoft.com/office/drawing/2012/chart" uri="{CE6537A1-D6FC-4f65-9D91-7224C49458BB}"/>
                <c:ext xmlns:c16="http://schemas.microsoft.com/office/drawing/2014/chart" uri="{C3380CC4-5D6E-409C-BE32-E72D297353CC}">
                  <c16:uniqueId val="{0000001F-02FC-4EFF-98BF-206586394D81}"/>
                </c:ext>
              </c:extLst>
            </c:dLbl>
            <c:dLbl>
              <c:idx val="28"/>
              <c:delete val="1"/>
              <c:extLst>
                <c:ext xmlns:c15="http://schemas.microsoft.com/office/drawing/2012/chart" uri="{CE6537A1-D6FC-4f65-9D91-7224C49458BB}"/>
                <c:ext xmlns:c16="http://schemas.microsoft.com/office/drawing/2014/chart" uri="{C3380CC4-5D6E-409C-BE32-E72D297353CC}">
                  <c16:uniqueId val="{00000020-02FC-4EFF-98BF-206586394D81}"/>
                </c:ext>
              </c:extLst>
            </c:dLbl>
            <c:dLbl>
              <c:idx val="29"/>
              <c:delete val="1"/>
              <c:extLst>
                <c:ext xmlns:c15="http://schemas.microsoft.com/office/drawing/2012/chart" uri="{CE6537A1-D6FC-4f65-9D91-7224C49458BB}"/>
                <c:ext xmlns:c16="http://schemas.microsoft.com/office/drawing/2014/chart" uri="{C3380CC4-5D6E-409C-BE32-E72D297353CC}">
                  <c16:uniqueId val="{00000021-02FC-4EFF-98BF-206586394D81}"/>
                </c:ext>
              </c:extLst>
            </c:dLbl>
            <c:dLbl>
              <c:idx val="30"/>
              <c:tx>
                <c:rich>
                  <a:bodyPr/>
                  <a:lstStyle/>
                  <a:p>
                    <a:r>
                      <a:rPr lang="en-US"/>
                      <a:t>13,000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02FC-4EFF-98BF-206586394D81}"/>
                </c:ext>
              </c:extLst>
            </c:dLbl>
            <c:spPr>
              <a:noFill/>
              <a:ln>
                <a:noFill/>
              </a:ln>
              <a:effectLst/>
            </c:spPr>
            <c:txPr>
              <a:bodyPr wrap="square" lIns="38100" tIns="19050" rIns="38100" bIns="19050" anchor="ctr">
                <a:spAutoFit/>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'Children LWHIV &amp; child NI'!$A$2:$A$32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'Children LWHIV &amp; child NI'!$E$2:$E$32</c:f>
              <c:numCache>
                <c:formatCode>_(* #,##0_);_(* \(#,##0\);_(* "-"??_);_(@_)</c:formatCode>
                <c:ptCount val="31"/>
                <c:pt idx="0">
                  <c:v>12115</c:v>
                </c:pt>
                <c:pt idx="1">
                  <c:v>15909</c:v>
                </c:pt>
                <c:pt idx="2">
                  <c:v>20173</c:v>
                </c:pt>
                <c:pt idx="3">
                  <c:v>24564</c:v>
                </c:pt>
                <c:pt idx="4">
                  <c:v>31016</c:v>
                </c:pt>
                <c:pt idx="5">
                  <c:v>36503</c:v>
                </c:pt>
                <c:pt idx="6">
                  <c:v>41365</c:v>
                </c:pt>
                <c:pt idx="7">
                  <c:v>45383</c:v>
                </c:pt>
                <c:pt idx="8">
                  <c:v>47679</c:v>
                </c:pt>
                <c:pt idx="9">
                  <c:v>47592</c:v>
                </c:pt>
                <c:pt idx="10">
                  <c:v>45292</c:v>
                </c:pt>
                <c:pt idx="11">
                  <c:v>42947</c:v>
                </c:pt>
                <c:pt idx="12">
                  <c:v>40361</c:v>
                </c:pt>
                <c:pt idx="13">
                  <c:v>37313</c:v>
                </c:pt>
                <c:pt idx="14">
                  <c:v>34693</c:v>
                </c:pt>
                <c:pt idx="15">
                  <c:v>30883</c:v>
                </c:pt>
                <c:pt idx="16">
                  <c:v>28044</c:v>
                </c:pt>
                <c:pt idx="17">
                  <c:v>25205</c:v>
                </c:pt>
                <c:pt idx="18">
                  <c:v>22409</c:v>
                </c:pt>
                <c:pt idx="19">
                  <c:v>20378</c:v>
                </c:pt>
                <c:pt idx="20">
                  <c:v>18724</c:v>
                </c:pt>
                <c:pt idx="21">
                  <c:v>17705</c:v>
                </c:pt>
                <c:pt idx="22">
                  <c:v>16252</c:v>
                </c:pt>
                <c:pt idx="23">
                  <c:v>15538</c:v>
                </c:pt>
                <c:pt idx="24">
                  <c:v>14823</c:v>
                </c:pt>
                <c:pt idx="25">
                  <c:v>14448</c:v>
                </c:pt>
                <c:pt idx="26">
                  <c:v>13306</c:v>
                </c:pt>
                <c:pt idx="27">
                  <c:v>12730</c:v>
                </c:pt>
                <c:pt idx="28">
                  <c:v>12370</c:v>
                </c:pt>
                <c:pt idx="29">
                  <c:v>12643</c:v>
                </c:pt>
                <c:pt idx="30">
                  <c:v>12755</c:v>
                </c:pt>
              </c:numCache>
            </c:numRef>
          </c:val>
          <c:smooth val="0"/>
          <c:extLst>
            <c:ext xmlns:c16="http://schemas.microsoft.com/office/drawing/2014/chart" uri="{C3380CC4-5D6E-409C-BE32-E72D297353CC}">
              <c16:uniqueId val="{00000022-02FC-4EFF-98BF-206586394D81}"/>
            </c:ext>
          </c:extLst>
        </c:ser>
        <c:ser>
          <c:idx val="4"/>
          <c:order val="4"/>
          <c:tx>
            <c:strRef>
              <c:f>'Children LWHIV &amp; child NI'!$F$1</c:f>
              <c:strCache>
                <c:ptCount val="1"/>
                <c:pt idx="0">
                  <c:v>f- New HIV infections (0-14); Lower</c:v>
                </c:pt>
              </c:strCache>
            </c:strRef>
          </c:tx>
          <c:spPr>
            <a:ln>
              <a:solidFill>
                <a:srgbClr val="E31837"/>
              </a:solidFill>
              <a:prstDash val="sysDot"/>
            </a:ln>
          </c:spPr>
          <c:marker>
            <c:symbol val="none"/>
          </c:marker>
          <c:cat>
            <c:numRef>
              <c:f>'Children LWHIV &amp; child NI'!$A$2:$A$32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'Children LWHIV &amp; child NI'!$F$2:$F$32</c:f>
              <c:numCache>
                <c:formatCode>_(* #,##0_);_(* \(#,##0\);_(* "-"??_);_(@_)</c:formatCode>
                <c:ptCount val="31"/>
                <c:pt idx="0">
                  <c:v>7658.1395499999999</c:v>
                </c:pt>
                <c:pt idx="1">
                  <c:v>10054.95592</c:v>
                </c:pt>
                <c:pt idx="2">
                  <c:v>12748.52837</c:v>
                </c:pt>
                <c:pt idx="3">
                  <c:v>15524.76648</c:v>
                </c:pt>
                <c:pt idx="4">
                  <c:v>19601.651389999999</c:v>
                </c:pt>
                <c:pt idx="5">
                  <c:v>23065.908240000001</c:v>
                </c:pt>
                <c:pt idx="6">
                  <c:v>26140.135559999999</c:v>
                </c:pt>
                <c:pt idx="7">
                  <c:v>28678.854719999999</c:v>
                </c:pt>
                <c:pt idx="8">
                  <c:v>30127.962339999998</c:v>
                </c:pt>
                <c:pt idx="9">
                  <c:v>30074.572179999999</c:v>
                </c:pt>
                <c:pt idx="10">
                  <c:v>28620.628270000001</c:v>
                </c:pt>
                <c:pt idx="11">
                  <c:v>27140.538</c:v>
                </c:pt>
                <c:pt idx="12">
                  <c:v>25507.81884</c:v>
                </c:pt>
                <c:pt idx="13">
                  <c:v>23580.759150000002</c:v>
                </c:pt>
                <c:pt idx="14">
                  <c:v>21925.974249999999</c:v>
                </c:pt>
                <c:pt idx="15">
                  <c:v>19519.722730000001</c:v>
                </c:pt>
                <c:pt idx="16">
                  <c:v>17726.059399999998</c:v>
                </c:pt>
                <c:pt idx="17">
                  <c:v>15931.048919999999</c:v>
                </c:pt>
                <c:pt idx="18">
                  <c:v>14165.615540000001</c:v>
                </c:pt>
                <c:pt idx="19">
                  <c:v>12882.005709999999</c:v>
                </c:pt>
                <c:pt idx="20">
                  <c:v>11837.05977</c:v>
                </c:pt>
                <c:pt idx="21">
                  <c:v>11193.4256</c:v>
                </c:pt>
                <c:pt idx="22">
                  <c:v>10276.65263</c:v>
                </c:pt>
                <c:pt idx="23">
                  <c:v>9824.6623799999998</c:v>
                </c:pt>
                <c:pt idx="24">
                  <c:v>9374.1603099999993</c:v>
                </c:pt>
                <c:pt idx="25">
                  <c:v>9135.9517500000002</c:v>
                </c:pt>
                <c:pt idx="26">
                  <c:v>8416.3045999999995</c:v>
                </c:pt>
                <c:pt idx="27">
                  <c:v>8051.6896399999996</c:v>
                </c:pt>
                <c:pt idx="28">
                  <c:v>7825.10077</c:v>
                </c:pt>
                <c:pt idx="29">
                  <c:v>7999.6880700000002</c:v>
                </c:pt>
                <c:pt idx="30">
                  <c:v>8070.1927599999999</c:v>
                </c:pt>
              </c:numCache>
            </c:numRef>
          </c:val>
          <c:smooth val="0"/>
          <c:extLst>
            <c:ext xmlns:c16="http://schemas.microsoft.com/office/drawing/2014/chart" uri="{C3380CC4-5D6E-409C-BE32-E72D297353CC}">
              <c16:uniqueId val="{00000023-02FC-4EFF-98BF-206586394D81}"/>
            </c:ext>
          </c:extLst>
        </c:ser>
        <c:ser>
          <c:idx val="5"/>
          <c:order val="5"/>
          <c:tx>
            <c:strRef>
              <c:f>'Children LWHIV &amp; child NI'!$G$1</c:f>
              <c:strCache>
                <c:ptCount val="1"/>
                <c:pt idx="0">
                  <c:v>f- New HIV infections (0-14); Upper</c:v>
                </c:pt>
              </c:strCache>
            </c:strRef>
          </c:tx>
          <c:spPr>
            <a:ln>
              <a:solidFill>
                <a:srgbClr val="E31837"/>
              </a:solidFill>
              <a:prstDash val="sysDot"/>
            </a:ln>
          </c:spPr>
          <c:marker>
            <c:symbol val="none"/>
          </c:marker>
          <c:cat>
            <c:numRef>
              <c:f>'Children LWHIV &amp; child NI'!$A$2:$A$32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'Children LWHIV &amp; child NI'!$G$2:$G$32</c:f>
              <c:numCache>
                <c:formatCode>_(* #,##0_);_(* \(#,##0\);_(* "-"??_);_(@_)</c:formatCode>
                <c:ptCount val="31"/>
                <c:pt idx="0">
                  <c:v>17039.286220000002</c:v>
                </c:pt>
                <c:pt idx="1">
                  <c:v>22372.179380000001</c:v>
                </c:pt>
                <c:pt idx="2">
                  <c:v>28365.35197</c:v>
                </c:pt>
                <c:pt idx="3">
                  <c:v>34542.454819999999</c:v>
                </c:pt>
                <c:pt idx="4">
                  <c:v>43613.484210000002</c:v>
                </c:pt>
                <c:pt idx="5">
                  <c:v>51321.422100000003</c:v>
                </c:pt>
                <c:pt idx="6">
                  <c:v>58161.548069999997</c:v>
                </c:pt>
                <c:pt idx="7">
                  <c:v>63810.173580000002</c:v>
                </c:pt>
                <c:pt idx="8">
                  <c:v>67034.423970000003</c:v>
                </c:pt>
                <c:pt idx="9">
                  <c:v>66915.631380000006</c:v>
                </c:pt>
                <c:pt idx="10">
                  <c:v>63680.620300000002</c:v>
                </c:pt>
                <c:pt idx="11">
                  <c:v>60387.433799999999</c:v>
                </c:pt>
                <c:pt idx="12">
                  <c:v>56754.649490000003</c:v>
                </c:pt>
                <c:pt idx="13">
                  <c:v>52466.960370000001</c:v>
                </c:pt>
                <c:pt idx="14">
                  <c:v>48785.080040000001</c:v>
                </c:pt>
                <c:pt idx="15">
                  <c:v>43431.193749999999</c:v>
                </c:pt>
                <c:pt idx="16">
                  <c:v>39440.310219999999</c:v>
                </c:pt>
                <c:pt idx="17">
                  <c:v>35446.42931</c:v>
                </c:pt>
                <c:pt idx="18">
                  <c:v>31518.357179999999</c:v>
                </c:pt>
                <c:pt idx="19">
                  <c:v>28662.337759999999</c:v>
                </c:pt>
                <c:pt idx="20">
                  <c:v>26337.34318</c:v>
                </c:pt>
                <c:pt idx="21">
                  <c:v>24905.26339</c:v>
                </c:pt>
                <c:pt idx="22">
                  <c:v>22865.452430000001</c:v>
                </c:pt>
                <c:pt idx="23">
                  <c:v>21859.7785</c:v>
                </c:pt>
                <c:pt idx="24">
                  <c:v>20857.41576</c:v>
                </c:pt>
                <c:pt idx="25">
                  <c:v>20327.404030000002</c:v>
                </c:pt>
                <c:pt idx="26">
                  <c:v>18726.196100000001</c:v>
                </c:pt>
                <c:pt idx="27">
                  <c:v>17914.931339999999</c:v>
                </c:pt>
                <c:pt idx="28">
                  <c:v>17410.773300000001</c:v>
                </c:pt>
                <c:pt idx="29">
                  <c:v>17799.228360000001</c:v>
                </c:pt>
                <c:pt idx="30">
                  <c:v>17956.100600000002</c:v>
                </c:pt>
              </c:numCache>
            </c:numRef>
          </c:val>
          <c:smooth val="0"/>
          <c:extLst>
            <c:ext xmlns:c16="http://schemas.microsoft.com/office/drawing/2014/chart" uri="{C3380CC4-5D6E-409C-BE32-E72D297353CC}">
              <c16:uniqueId val="{00000024-02FC-4EFF-98BF-206586394D81}"/>
            </c:ext>
          </c:extLst>
        </c:ser>
        <c:dLbls>
          <c:showLegendKey val="0"/>
          <c:showVal val="0"/>
          <c:showCatName val="0"/>
          <c:showSerName val="0"/>
          <c:showPercent val="0"/>
          <c:showBubbleSize val="0"/>
        </c:dLbls>
        <c:smooth val="0"/>
        <c:axId val="50885760"/>
        <c:axId val="50887296"/>
      </c:lineChart>
      <c:catAx>
        <c:axId val="50885760"/>
        <c:scaling>
          <c:orientation val="minMax"/>
        </c:scaling>
        <c:delete val="0"/>
        <c:axPos val="b"/>
        <c:numFmt formatCode="General" sourceLinked="1"/>
        <c:majorTickMark val="out"/>
        <c:minorTickMark val="none"/>
        <c:tickLblPos val="nextTo"/>
        <c:txPr>
          <a:bodyPr rot="-3000000" vert="horz"/>
          <a:lstStyle/>
          <a:p>
            <a:pPr>
              <a:defRPr/>
            </a:pPr>
            <a:endParaRPr lang="en-US"/>
          </a:p>
        </c:txPr>
        <c:crossAx val="50887296"/>
        <c:crosses val="autoZero"/>
        <c:auto val="1"/>
        <c:lblAlgn val="ctr"/>
        <c:lblOffset val="100"/>
        <c:tickLblSkip val="2"/>
        <c:noMultiLvlLbl val="0"/>
      </c:catAx>
      <c:valAx>
        <c:axId val="50887296"/>
        <c:scaling>
          <c:orientation val="minMax"/>
        </c:scaling>
        <c:delete val="0"/>
        <c:axPos val="l"/>
        <c:majorGridlines>
          <c:spPr>
            <a:ln w="6350">
              <a:solidFill>
                <a:sysClr val="window" lastClr="FFFFFF">
                  <a:lumMod val="95000"/>
                </a:sysClr>
              </a:solidFill>
              <a:prstDash val="sysDash"/>
            </a:ln>
          </c:spPr>
        </c:majorGridlines>
        <c:title>
          <c:tx>
            <c:rich>
              <a:bodyPr rot="-5400000" vert="horz"/>
              <a:lstStyle/>
              <a:p>
                <a:pPr>
                  <a:defRPr/>
                </a:pPr>
                <a:r>
                  <a:rPr lang="en-US" dirty="0"/>
                  <a:t>Number (Estimate)</a:t>
                </a:r>
              </a:p>
            </c:rich>
          </c:tx>
          <c:layout>
            <c:manualLayout>
              <c:xMode val="edge"/>
              <c:yMode val="edge"/>
              <c:x val="0"/>
              <c:y val="0.17380472438825573"/>
            </c:manualLayout>
          </c:layout>
          <c:overlay val="0"/>
        </c:title>
        <c:numFmt formatCode="#,##0" sourceLinked="0"/>
        <c:majorTickMark val="out"/>
        <c:minorTickMark val="none"/>
        <c:tickLblPos val="nextTo"/>
        <c:crossAx val="5088576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9.2288632311049501E-2"/>
          <c:y val="0.92461717216605577"/>
          <c:w val="0.85393119201087231"/>
          <c:h val="7.5382806529274912E-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222595573581562"/>
          <c:y val="0.16341520840990878"/>
          <c:w val="0.59138056584721677"/>
          <c:h val="0.60653045832511132"/>
        </c:manualLayout>
      </c:layout>
      <c:doughnutChart>
        <c:varyColors val="1"/>
        <c:ser>
          <c:idx val="0"/>
          <c:order val="0"/>
          <c:dPt>
            <c:idx val="0"/>
            <c:bubble3D val="0"/>
            <c:spPr>
              <a:solidFill>
                <a:srgbClr val="E06C63"/>
              </a:solidFill>
            </c:spPr>
            <c:extLst>
              <c:ext xmlns:c16="http://schemas.microsoft.com/office/drawing/2014/chart" uri="{C3380CC4-5D6E-409C-BE32-E72D297353CC}">
                <c16:uniqueId val="{00000001-C246-49D7-A45A-5BA1C4E29A88}"/>
              </c:ext>
            </c:extLst>
          </c:dPt>
          <c:dPt>
            <c:idx val="1"/>
            <c:bubble3D val="0"/>
            <c:spPr>
              <a:solidFill>
                <a:srgbClr val="EBA39D"/>
              </a:solidFill>
            </c:spPr>
            <c:extLst>
              <c:ext xmlns:c16="http://schemas.microsoft.com/office/drawing/2014/chart" uri="{C3380CC4-5D6E-409C-BE32-E72D297353CC}">
                <c16:uniqueId val="{00000003-C246-49D7-A45A-5BA1C4E29A88}"/>
              </c:ext>
            </c:extLst>
          </c:dPt>
          <c:dPt>
            <c:idx val="2"/>
            <c:bubble3D val="0"/>
            <c:spPr>
              <a:solidFill>
                <a:srgbClr val="FF9900"/>
              </a:solidFill>
            </c:spPr>
            <c:extLst>
              <c:ext xmlns:c16="http://schemas.microsoft.com/office/drawing/2014/chart" uri="{C3380CC4-5D6E-409C-BE32-E72D297353CC}">
                <c16:uniqueId val="{00000005-C246-49D7-A45A-5BA1C4E29A88}"/>
              </c:ext>
            </c:extLst>
          </c:dPt>
          <c:dPt>
            <c:idx val="3"/>
            <c:bubble3D val="0"/>
            <c:spPr>
              <a:solidFill>
                <a:srgbClr val="9BBB59"/>
              </a:solidFill>
            </c:spPr>
            <c:extLst>
              <c:ext xmlns:c16="http://schemas.microsoft.com/office/drawing/2014/chart" uri="{C3380CC4-5D6E-409C-BE32-E72D297353CC}">
                <c16:uniqueId val="{00000007-C246-49D7-A45A-5BA1C4E29A88}"/>
              </c:ext>
            </c:extLst>
          </c:dPt>
          <c:dPt>
            <c:idx val="4"/>
            <c:bubble3D val="0"/>
            <c:spPr>
              <a:solidFill>
                <a:schemeClr val="accent4">
                  <a:lumMod val="60000"/>
                  <a:lumOff val="40000"/>
                </a:schemeClr>
              </a:solidFill>
            </c:spPr>
            <c:extLst>
              <c:ext xmlns:c16="http://schemas.microsoft.com/office/drawing/2014/chart" uri="{C3380CC4-5D6E-409C-BE32-E72D297353CC}">
                <c16:uniqueId val="{00000009-C246-49D7-A45A-5BA1C4E29A88}"/>
              </c:ext>
            </c:extLst>
          </c:dPt>
          <c:dPt>
            <c:idx val="5"/>
            <c:bubble3D val="0"/>
            <c:spPr>
              <a:solidFill>
                <a:srgbClr val="6699FF"/>
              </a:solidFill>
            </c:spPr>
            <c:extLst>
              <c:ext xmlns:c16="http://schemas.microsoft.com/office/drawing/2014/chart" uri="{C3380CC4-5D6E-409C-BE32-E72D297353CC}">
                <c16:uniqueId val="{0000000B-C246-49D7-A45A-5BA1C4E29A88}"/>
              </c:ext>
            </c:extLst>
          </c:dPt>
          <c:dPt>
            <c:idx val="6"/>
            <c:bubble3D val="0"/>
            <c:spPr>
              <a:solidFill>
                <a:srgbClr val="00CCFF"/>
              </a:solidFill>
            </c:spPr>
            <c:extLst>
              <c:ext xmlns:c16="http://schemas.microsoft.com/office/drawing/2014/chart" uri="{C3380CC4-5D6E-409C-BE32-E72D297353CC}">
                <c16:uniqueId val="{0000000D-C246-49D7-A45A-5BA1C4E29A88}"/>
              </c:ext>
            </c:extLst>
          </c:dPt>
          <c:dPt>
            <c:idx val="7"/>
            <c:bubble3D val="0"/>
            <c:spPr>
              <a:solidFill>
                <a:srgbClr val="00A99A"/>
              </a:solidFill>
            </c:spPr>
            <c:extLst>
              <c:ext xmlns:c16="http://schemas.microsoft.com/office/drawing/2014/chart" uri="{C3380CC4-5D6E-409C-BE32-E72D297353CC}">
                <c16:uniqueId val="{0000000F-C246-49D7-A45A-5BA1C4E29A88}"/>
              </c:ext>
            </c:extLst>
          </c:dPt>
          <c:dPt>
            <c:idx val="8"/>
            <c:bubble3D val="0"/>
            <c:spPr>
              <a:solidFill>
                <a:srgbClr val="E31837"/>
              </a:solidFill>
            </c:spPr>
            <c:extLst>
              <c:ext xmlns:c16="http://schemas.microsoft.com/office/drawing/2014/chart" uri="{C3380CC4-5D6E-409C-BE32-E72D297353CC}">
                <c16:uniqueId val="{00000011-C246-49D7-A45A-5BA1C4E29A88}"/>
              </c:ext>
            </c:extLst>
          </c:dPt>
          <c:dPt>
            <c:idx val="9"/>
            <c:bubble3D val="0"/>
            <c:spPr>
              <a:solidFill>
                <a:schemeClr val="bg1">
                  <a:lumMod val="85000"/>
                </a:schemeClr>
              </a:solidFill>
            </c:spPr>
            <c:extLst>
              <c:ext xmlns:c16="http://schemas.microsoft.com/office/drawing/2014/chart" uri="{C3380CC4-5D6E-409C-BE32-E72D297353CC}">
                <c16:uniqueId val="{00000013-C246-49D7-A45A-5BA1C4E29A88}"/>
              </c:ext>
            </c:extLst>
          </c:dPt>
          <c:dLbls>
            <c:dLbl>
              <c:idx val="0"/>
              <c:layout>
                <c:manualLayout>
                  <c:x val="-4.941415050071709E-2"/>
                  <c:y val="-0.1392405306160599"/>
                </c:manualLayout>
              </c:layout>
              <c:spPr>
                <a:noFill/>
                <a:ln>
                  <a:noFill/>
                </a:ln>
                <a:effectLst/>
              </c:spPr>
              <c:txPr>
                <a:bodyPr wrap="square" lIns="38100" tIns="19050" rIns="38100" bIns="19050" anchor="ctr">
                  <a:spAutoFit/>
                </a:bodyPr>
                <a:lstStyle/>
                <a:p>
                  <a:pPr>
                    <a:defRPr sz="105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46-49D7-A45A-5BA1C4E29A88}"/>
                </c:ext>
              </c:extLst>
            </c:dLbl>
            <c:dLbl>
              <c:idx val="1"/>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3-C246-49D7-A45A-5BA1C4E29A88}"/>
                </c:ext>
              </c:extLst>
            </c:dLbl>
            <c:dLbl>
              <c:idx val="2"/>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5-C246-49D7-A45A-5BA1C4E29A88}"/>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'PMTCT gap (2)'!$B$31:$B$40</c:f>
              <c:strCache>
                <c:ptCount val="10"/>
                <c:pt idx="0">
                  <c:v>Indonesia</c:v>
                </c:pt>
                <c:pt idx="1">
                  <c:v>Thailand</c:v>
                </c:pt>
                <c:pt idx="2">
                  <c:v>Viet Nam</c:v>
                </c:pt>
                <c:pt idx="3">
                  <c:v>Cambodia</c:v>
                </c:pt>
                <c:pt idx="4">
                  <c:v>Philippines</c:v>
                </c:pt>
                <c:pt idx="5">
                  <c:v>Afghanistan</c:v>
                </c:pt>
                <c:pt idx="6">
                  <c:v>Malaysia</c:v>
                </c:pt>
                <c:pt idx="7">
                  <c:v>Nepal</c:v>
                </c:pt>
                <c:pt idx="8">
                  <c:v>Lao PDR</c:v>
                </c:pt>
                <c:pt idx="9">
                  <c:v>Remaining countries</c:v>
                </c:pt>
              </c:strCache>
            </c:strRef>
          </c:cat>
          <c:val>
            <c:numRef>
              <c:f>'PMTCT gap (2)'!$C$31:$C$40</c:f>
              <c:numCache>
                <c:formatCode>0%</c:formatCode>
                <c:ptCount val="10"/>
                <c:pt idx="0">
                  <c:v>0.42992010309278345</c:v>
                </c:pt>
                <c:pt idx="1">
                  <c:v>-5.1773195876288688E-3</c:v>
                </c:pt>
                <c:pt idx="2">
                  <c:v>5.0335051546391797E-3</c:v>
                </c:pt>
                <c:pt idx="3">
                  <c:v>3.2113402061855647E-3</c:v>
                </c:pt>
                <c:pt idx="4">
                  <c:v>1.5280927835051545E-2</c:v>
                </c:pt>
                <c:pt idx="5">
                  <c:v>1.1930412371134021E-2</c:v>
                </c:pt>
                <c:pt idx="6">
                  <c:v>-5.5412371134020615E-4</c:v>
                </c:pt>
                <c:pt idx="7">
                  <c:v>6.1443298969072156E-3</c:v>
                </c:pt>
                <c:pt idx="8">
                  <c:v>3.8582474226804119E-3</c:v>
                </c:pt>
                <c:pt idx="9">
                  <c:v>0.53035257731958763</c:v>
                </c:pt>
              </c:numCache>
            </c:numRef>
          </c:val>
          <c:extLst>
            <c:ext xmlns:c16="http://schemas.microsoft.com/office/drawing/2014/chart" uri="{C3380CC4-5D6E-409C-BE32-E72D297353CC}">
              <c16:uniqueId val="{00000014-C246-49D7-A45A-5BA1C4E29A88}"/>
            </c:ext>
          </c:extLst>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1.517208964271626E-2"/>
          <c:y val="4.9607728178363827E-2"/>
          <c:w val="0.4083294878489177"/>
          <c:h val="0.94255642873255763"/>
        </c:manualLayout>
      </c:layout>
      <c:overlay val="0"/>
      <c:txPr>
        <a:bodyPr/>
        <a:lstStyle/>
        <a:p>
          <a:pPr>
            <a:defRPr sz="1200"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602080989876265E-2"/>
          <c:y val="0.13907834247991729"/>
          <c:w val="0.67443757030371199"/>
          <c:h val="0.76300007953551263"/>
        </c:manualLayout>
      </c:layout>
      <c:doughnutChart>
        <c:varyColors val="1"/>
        <c:ser>
          <c:idx val="0"/>
          <c:order val="0"/>
          <c:dPt>
            <c:idx val="0"/>
            <c:bubble3D val="0"/>
            <c:spPr>
              <a:solidFill>
                <a:srgbClr val="EBA39D"/>
              </a:solidFill>
            </c:spPr>
            <c:extLst>
              <c:ext xmlns:c16="http://schemas.microsoft.com/office/drawing/2014/chart" uri="{C3380CC4-5D6E-409C-BE32-E72D297353CC}">
                <c16:uniqueId val="{00000001-EB2F-439C-864C-B0016E33BA7A}"/>
              </c:ext>
            </c:extLst>
          </c:dPt>
          <c:dPt>
            <c:idx val="1"/>
            <c:bubble3D val="0"/>
            <c:spPr>
              <a:solidFill>
                <a:srgbClr val="E06C63"/>
              </a:solidFill>
            </c:spPr>
            <c:extLst>
              <c:ext xmlns:c16="http://schemas.microsoft.com/office/drawing/2014/chart" uri="{C3380CC4-5D6E-409C-BE32-E72D297353CC}">
                <c16:uniqueId val="{00000003-EB2F-439C-864C-B0016E33BA7A}"/>
              </c:ext>
            </c:extLst>
          </c:dPt>
          <c:dPt>
            <c:idx val="2"/>
            <c:bubble3D val="0"/>
            <c:spPr>
              <a:solidFill>
                <a:srgbClr val="FF9900"/>
              </a:solidFill>
            </c:spPr>
            <c:extLst>
              <c:ext xmlns:c16="http://schemas.microsoft.com/office/drawing/2014/chart" uri="{C3380CC4-5D6E-409C-BE32-E72D297353CC}">
                <c16:uniqueId val="{00000005-EB2F-439C-864C-B0016E33BA7A}"/>
              </c:ext>
            </c:extLst>
          </c:dPt>
          <c:dPt>
            <c:idx val="3"/>
            <c:bubble3D val="0"/>
            <c:spPr>
              <a:solidFill>
                <a:srgbClr val="FFC000">
                  <a:lumMod val="60000"/>
                  <a:lumOff val="40000"/>
                </a:srgbClr>
              </a:solidFill>
            </c:spPr>
            <c:extLst>
              <c:ext xmlns:c16="http://schemas.microsoft.com/office/drawing/2014/chart" uri="{C3380CC4-5D6E-409C-BE32-E72D297353CC}">
                <c16:uniqueId val="{00000007-EB2F-439C-864C-B0016E33BA7A}"/>
              </c:ext>
            </c:extLst>
          </c:dPt>
          <c:dPt>
            <c:idx val="4"/>
            <c:bubble3D val="0"/>
            <c:spPr>
              <a:solidFill>
                <a:srgbClr val="9BBB59"/>
              </a:solidFill>
            </c:spPr>
            <c:extLst>
              <c:ext xmlns:c16="http://schemas.microsoft.com/office/drawing/2014/chart" uri="{C3380CC4-5D6E-409C-BE32-E72D297353CC}">
                <c16:uniqueId val="{00000009-EB2F-439C-864C-B0016E33BA7A}"/>
              </c:ext>
            </c:extLst>
          </c:dPt>
          <c:dPt>
            <c:idx val="5"/>
            <c:bubble3D val="0"/>
            <c:spPr>
              <a:solidFill>
                <a:srgbClr val="00A99A"/>
              </a:solidFill>
            </c:spPr>
            <c:extLst>
              <c:ext xmlns:c16="http://schemas.microsoft.com/office/drawing/2014/chart" uri="{C3380CC4-5D6E-409C-BE32-E72D297353CC}">
                <c16:uniqueId val="{0000000B-EB2F-439C-864C-B0016E33BA7A}"/>
              </c:ext>
            </c:extLst>
          </c:dPt>
          <c:dPt>
            <c:idx val="6"/>
            <c:bubble3D val="0"/>
            <c:spPr>
              <a:solidFill>
                <a:srgbClr val="6699FF"/>
              </a:solidFill>
            </c:spPr>
            <c:extLst>
              <c:ext xmlns:c16="http://schemas.microsoft.com/office/drawing/2014/chart" uri="{C3380CC4-5D6E-409C-BE32-E72D297353CC}">
                <c16:uniqueId val="{0000000D-EB2F-439C-864C-B0016E33BA7A}"/>
              </c:ext>
            </c:extLst>
          </c:dPt>
          <c:dPt>
            <c:idx val="7"/>
            <c:bubble3D val="0"/>
            <c:spPr>
              <a:solidFill>
                <a:srgbClr val="00CCFF"/>
              </a:solidFill>
            </c:spPr>
            <c:extLst>
              <c:ext xmlns:c16="http://schemas.microsoft.com/office/drawing/2014/chart" uri="{C3380CC4-5D6E-409C-BE32-E72D297353CC}">
                <c16:uniqueId val="{0000000F-EB2F-439C-864C-B0016E33BA7A}"/>
              </c:ext>
            </c:extLst>
          </c:dPt>
          <c:dPt>
            <c:idx val="8"/>
            <c:bubble3D val="0"/>
            <c:spPr>
              <a:solidFill>
                <a:srgbClr val="E31837"/>
              </a:solidFill>
            </c:spPr>
            <c:extLst>
              <c:ext xmlns:c16="http://schemas.microsoft.com/office/drawing/2014/chart" uri="{C3380CC4-5D6E-409C-BE32-E72D297353CC}">
                <c16:uniqueId val="{00000011-EB2F-439C-864C-B0016E33BA7A}"/>
              </c:ext>
            </c:extLst>
          </c:dPt>
          <c:dPt>
            <c:idx val="9"/>
            <c:bubble3D val="0"/>
            <c:spPr>
              <a:solidFill>
                <a:sysClr val="window" lastClr="FFFFFF">
                  <a:lumMod val="85000"/>
                </a:sysClr>
              </a:solidFill>
            </c:spPr>
            <c:extLst>
              <c:ext xmlns:c16="http://schemas.microsoft.com/office/drawing/2014/chart" uri="{C3380CC4-5D6E-409C-BE32-E72D297353CC}">
                <c16:uniqueId val="{00000013-EB2F-439C-864C-B0016E33BA7A}"/>
              </c:ext>
            </c:extLst>
          </c:dPt>
          <c:dLbls>
            <c:dLbl>
              <c:idx val="0"/>
              <c:layout>
                <c:manualLayout>
                  <c:x val="-2.3438614608032263E-3"/>
                  <c:y val="-4.0010509303121743E-2"/>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2F-439C-864C-B0016E33BA7A}"/>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2F-439C-864C-B0016E33BA7A}"/>
                </c:ext>
              </c:extLst>
            </c:dLbl>
            <c:dLbl>
              <c:idx val="2"/>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5-EB2F-439C-864C-B0016E33BA7A}"/>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'Child NI graph'!$B$8:$B$17</c:f>
              <c:strCache>
                <c:ptCount val="10"/>
                <c:pt idx="0">
                  <c:v>Indonesia</c:v>
                </c:pt>
                <c:pt idx="1">
                  <c:v>Pakistan</c:v>
                </c:pt>
                <c:pt idx="2">
                  <c:v>Viet Nam</c:v>
                </c:pt>
                <c:pt idx="3">
                  <c:v>Philippines</c:v>
                </c:pt>
                <c:pt idx="4">
                  <c:v>Afghanistan</c:v>
                </c:pt>
                <c:pt idx="5">
                  <c:v>Cambodia</c:v>
                </c:pt>
                <c:pt idx="6">
                  <c:v>Nepal</c:v>
                </c:pt>
                <c:pt idx="7">
                  <c:v>Lao PDR</c:v>
                </c:pt>
                <c:pt idx="8">
                  <c:v>Thailand</c:v>
                </c:pt>
                <c:pt idx="9">
                  <c:v>Remaining countries</c:v>
                </c:pt>
              </c:strCache>
            </c:strRef>
          </c:cat>
          <c:val>
            <c:numRef>
              <c:f>'Child NI graph'!$C$8:$C$17</c:f>
              <c:numCache>
                <c:formatCode>0%</c:formatCode>
                <c:ptCount val="10"/>
                <c:pt idx="0">
                  <c:v>0.24845158761270089</c:v>
                </c:pt>
                <c:pt idx="1">
                  <c:v>0.12606820854566836</c:v>
                </c:pt>
                <c:pt idx="2">
                  <c:v>1.6464131713053703E-2</c:v>
                </c:pt>
                <c:pt idx="3">
                  <c:v>1.1760094080752646E-2</c:v>
                </c:pt>
                <c:pt idx="4">
                  <c:v>9.5648765190121526E-3</c:v>
                </c:pt>
                <c:pt idx="5">
                  <c:v>6.4288514308114466E-3</c:v>
                </c:pt>
                <c:pt idx="6">
                  <c:v>6.2720501764014112E-3</c:v>
                </c:pt>
                <c:pt idx="7">
                  <c:v>4.6256370050960409E-3</c:v>
                </c:pt>
                <c:pt idx="8">
                  <c:v>4.3120344962759702E-3</c:v>
                </c:pt>
                <c:pt idx="9">
                  <c:v>0.56573892591140729</c:v>
                </c:pt>
              </c:numCache>
            </c:numRef>
          </c:val>
          <c:extLst>
            <c:ext xmlns:c16="http://schemas.microsoft.com/office/drawing/2014/chart" uri="{C3380CC4-5D6E-409C-BE32-E72D297353CC}">
              <c16:uniqueId val="{00000014-EB2F-439C-864C-B0016E33BA7A}"/>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70397017494999625"/>
          <c:y val="4.5199350081239847E-2"/>
          <c:w val="0.27673722054839606"/>
          <c:h val="0.93947991795143249"/>
        </c:manualLayout>
      </c:layout>
      <c:overlay val="0"/>
      <c:txPr>
        <a:bodyPr/>
        <a:lstStyle/>
        <a:p>
          <a:pPr>
            <a:defRPr sz="1100"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85006115311834"/>
          <c:y val="0.11412303949811152"/>
          <c:w val="0.82023590616177888"/>
          <c:h val="0.61077267780551825"/>
        </c:manualLayout>
      </c:layout>
      <c:barChart>
        <c:barDir val="col"/>
        <c:grouping val="clustered"/>
        <c:varyColors val="0"/>
        <c:ser>
          <c:idx val="0"/>
          <c:order val="0"/>
          <c:tx>
            <c:strRef>
              <c:f>PMTCT!$B$7</c:f>
              <c:strCache>
                <c:ptCount val="1"/>
                <c:pt idx="0">
                  <c:v>Global</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PMTCT!$A$8:$A$18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PMTCT!$B$8:$B$18</c:f>
              <c:numCache>
                <c:formatCode>General</c:formatCode>
                <c:ptCount val="11"/>
                <c:pt idx="0">
                  <c:v>45</c:v>
                </c:pt>
                <c:pt idx="1">
                  <c:v>58</c:v>
                </c:pt>
                <c:pt idx="2">
                  <c:v>68</c:v>
                </c:pt>
                <c:pt idx="3">
                  <c:v>76</c:v>
                </c:pt>
                <c:pt idx="4">
                  <c:v>81</c:v>
                </c:pt>
                <c:pt idx="5">
                  <c:v>83</c:v>
                </c:pt>
                <c:pt idx="6">
                  <c:v>83</c:v>
                </c:pt>
                <c:pt idx="7">
                  <c:v>83</c:v>
                </c:pt>
                <c:pt idx="8">
                  <c:v>84</c:v>
                </c:pt>
                <c:pt idx="9">
                  <c:v>86</c:v>
                </c:pt>
                <c:pt idx="10">
                  <c:v>85</c:v>
                </c:pt>
              </c:numCache>
            </c:numRef>
          </c:val>
          <c:extLst>
            <c:ext xmlns:c16="http://schemas.microsoft.com/office/drawing/2014/chart" uri="{C3380CC4-5D6E-409C-BE32-E72D297353CC}">
              <c16:uniqueId val="{00000002-CE0A-41A9-8343-EC84742764E1}"/>
            </c:ext>
          </c:extLst>
        </c:ser>
        <c:ser>
          <c:idx val="1"/>
          <c:order val="1"/>
          <c:tx>
            <c:strRef>
              <c:f>PMTCT!$C$7</c:f>
              <c:strCache>
                <c:ptCount val="1"/>
                <c:pt idx="0">
                  <c:v>Asia and the Pacific</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PMTCT!$A$8:$A$18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PMTCT!$C$8:$C$18</c:f>
              <c:numCache>
                <c:formatCode>General</c:formatCode>
                <c:ptCount val="11"/>
                <c:pt idx="0">
                  <c:v>27</c:v>
                </c:pt>
                <c:pt idx="1">
                  <c:v>28</c:v>
                </c:pt>
                <c:pt idx="2">
                  <c:v>32</c:v>
                </c:pt>
                <c:pt idx="3">
                  <c:v>39</c:v>
                </c:pt>
                <c:pt idx="4">
                  <c:v>50</c:v>
                </c:pt>
                <c:pt idx="5">
                  <c:v>53</c:v>
                </c:pt>
                <c:pt idx="6">
                  <c:v>59</c:v>
                </c:pt>
                <c:pt idx="7">
                  <c:v>60</c:v>
                </c:pt>
                <c:pt idx="8">
                  <c:v>62</c:v>
                </c:pt>
                <c:pt idx="9">
                  <c:v>63</c:v>
                </c:pt>
                <c:pt idx="10">
                  <c:v>57</c:v>
                </c:pt>
              </c:numCache>
            </c:numRef>
          </c:val>
          <c:extLst>
            <c:ext xmlns:c16="http://schemas.microsoft.com/office/drawing/2014/chart" uri="{C3380CC4-5D6E-409C-BE32-E72D297353CC}">
              <c16:uniqueId val="{00000003-CE0A-41A9-8343-EC84742764E1}"/>
            </c:ext>
          </c:extLst>
        </c:ser>
        <c:dLbls>
          <c:showLegendKey val="0"/>
          <c:showVal val="0"/>
          <c:showCatName val="0"/>
          <c:showSerName val="0"/>
          <c:showPercent val="0"/>
          <c:showBubbleSize val="0"/>
        </c:dLbls>
        <c:gapWidth val="150"/>
        <c:axId val="338860672"/>
        <c:axId val="338866560"/>
      </c:barChart>
      <c:catAx>
        <c:axId val="338860672"/>
        <c:scaling>
          <c:orientation val="minMax"/>
        </c:scaling>
        <c:delete val="0"/>
        <c:axPos val="b"/>
        <c:numFmt formatCode="General" sourceLinked="1"/>
        <c:majorTickMark val="out"/>
        <c:minorTickMark val="none"/>
        <c:tickLblPos val="nextTo"/>
        <c:crossAx val="338866560"/>
        <c:crosses val="autoZero"/>
        <c:auto val="1"/>
        <c:lblAlgn val="ctr"/>
        <c:lblOffset val="100"/>
        <c:noMultiLvlLbl val="0"/>
      </c:catAx>
      <c:valAx>
        <c:axId val="338866560"/>
        <c:scaling>
          <c:orientation val="minMax"/>
          <c:max val="100"/>
        </c:scaling>
        <c:delete val="0"/>
        <c:axPos val="l"/>
        <c:majorGridlines>
          <c:spPr>
            <a:ln w="15875">
              <a:solidFill>
                <a:srgbClr val="F79646">
                  <a:lumMod val="20000"/>
                  <a:lumOff val="80000"/>
                </a:srgbClr>
              </a:solidFill>
              <a:prstDash val="sysDot"/>
            </a:ln>
          </c:spPr>
        </c:majorGridlines>
        <c:title>
          <c:tx>
            <c:rich>
              <a:bodyPr rot="-5400000" vert="horz"/>
              <a:lstStyle/>
              <a:p>
                <a:pPr>
                  <a:defRPr/>
                </a:pPr>
                <a:r>
                  <a:rPr lang="en-GB"/>
                  <a:t>PMTCT coverage (%)</a:t>
                </a:r>
              </a:p>
            </c:rich>
          </c:tx>
          <c:overlay val="0"/>
        </c:title>
        <c:numFmt formatCode="General" sourceLinked="1"/>
        <c:majorTickMark val="none"/>
        <c:minorTickMark val="none"/>
        <c:tickLblPos val="nextTo"/>
        <c:spPr>
          <a:ln>
            <a:noFill/>
          </a:ln>
        </c:spPr>
        <c:crossAx val="338860672"/>
        <c:crosses val="autoZero"/>
        <c:crossBetween val="between"/>
        <c:majorUnit val="20"/>
      </c:valAx>
    </c:plotArea>
    <c:legend>
      <c:legendPos val="b"/>
      <c:layout>
        <c:manualLayout>
          <c:xMode val="edge"/>
          <c:yMode val="edge"/>
          <c:x val="6.9086430687348349E-2"/>
          <c:y val="0.89164092381298399"/>
          <c:w val="0.71549176259750991"/>
          <c:h val="8.470297364739805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81194383374521E-2"/>
          <c:y val="0.13240045792148319"/>
          <c:w val="0.80120101214829165"/>
          <c:h val="0.4717816557572817"/>
        </c:manualLayout>
      </c:layout>
      <c:barChart>
        <c:barDir val="col"/>
        <c:grouping val="clustered"/>
        <c:varyColors val="0"/>
        <c:ser>
          <c:idx val="10"/>
          <c:order val="10"/>
          <c:tx>
            <c:strRef>
              <c:f>'PMTCT coverage'!$L$1</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coverage'!$L$2:$L$13</c:f>
              <c:numCache>
                <c:formatCode>0</c:formatCode>
                <c:ptCount val="12"/>
                <c:pt idx="0">
                  <c:v>10</c:v>
                </c:pt>
                <c:pt idx="1">
                  <c:v>17</c:v>
                </c:pt>
                <c:pt idx="2">
                  <c:v>26</c:v>
                </c:pt>
              </c:numCache>
            </c:numRef>
          </c:val>
          <c:extLst>
            <c:ext xmlns:c16="http://schemas.microsoft.com/office/drawing/2014/chart" uri="{C3380CC4-5D6E-409C-BE32-E72D297353CC}">
              <c16:uniqueId val="{00000000-9059-4573-8F0B-2D2EC532CB80}"/>
            </c:ext>
          </c:extLst>
        </c:ser>
        <c:ser>
          <c:idx val="11"/>
          <c:order val="11"/>
          <c:tx>
            <c:strRef>
              <c:f>'PMTCT coverage'!$M$1</c:f>
              <c:strCache>
                <c:ptCount val="1"/>
                <c:pt idx="0">
                  <c:v>30-54%</c:v>
                </c:pt>
              </c:strCache>
            </c:strRef>
          </c:tx>
          <c:spPr>
            <a:solidFill>
              <a:srgbClr val="F78E1E"/>
            </a:solidFill>
          </c:spPr>
          <c:invertIfNegative val="0"/>
          <c:dPt>
            <c:idx val="15"/>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9059-4573-8F0B-2D2EC532CB80}"/>
              </c:ext>
            </c:extLst>
          </c:dPt>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9059-4573-8F0B-2D2EC532CB80}"/>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9059-4573-8F0B-2D2EC532CB80}"/>
              </c:ext>
            </c:extLst>
          </c:dPt>
          <c:dPt>
            <c:idx val="19"/>
            <c:invertIfNegative val="0"/>
            <c:bubble3D val="0"/>
            <c:spPr>
              <a:pattFill prst="dkUpDiag">
                <a:fgClr>
                  <a:srgbClr val="F78E1E"/>
                </a:fgClr>
                <a:bgClr>
                  <a:srgbClr val="EEFFBD"/>
                </a:bgClr>
              </a:pattFill>
            </c:spPr>
            <c:extLst>
              <c:ext xmlns:c16="http://schemas.microsoft.com/office/drawing/2014/chart" uri="{C3380CC4-5D6E-409C-BE32-E72D297353CC}">
                <c16:uniqueId val="{00000008-9059-4573-8F0B-2D2EC532CB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coverage'!$M$2:$M$13</c:f>
              <c:numCache>
                <c:formatCode>General</c:formatCode>
                <c:ptCount val="12"/>
                <c:pt idx="3">
                  <c:v>40</c:v>
                </c:pt>
                <c:pt idx="4">
                  <c:v>53</c:v>
                </c:pt>
                <c:pt idx="5" formatCode="0">
                  <c:v>54</c:v>
                </c:pt>
              </c:numCache>
            </c:numRef>
          </c:val>
          <c:extLst>
            <c:ext xmlns:c16="http://schemas.microsoft.com/office/drawing/2014/chart" uri="{C3380CC4-5D6E-409C-BE32-E72D297353CC}">
              <c16:uniqueId val="{00000009-9059-4573-8F0B-2D2EC532CB80}"/>
            </c:ext>
          </c:extLst>
        </c:ser>
        <c:ser>
          <c:idx val="12"/>
          <c:order val="12"/>
          <c:tx>
            <c:strRef>
              <c:f>'PMTCT coverage'!$N$1</c:f>
              <c:strCache>
                <c:ptCount val="1"/>
                <c:pt idx="0">
                  <c:v>55-74%</c:v>
                </c:pt>
              </c:strCache>
            </c:strRef>
          </c:tx>
          <c:spPr>
            <a:pattFill prst="dkUpDiag">
              <a:fgClr>
                <a:srgbClr val="B0EE00"/>
              </a:fgClr>
              <a:bgClr>
                <a:sysClr val="window" lastClr="FFFFFF"/>
              </a:bgClr>
            </a:pattFill>
          </c:spPr>
          <c:invertIfNegative val="0"/>
          <c:dPt>
            <c:idx val="12"/>
            <c:invertIfNegative val="0"/>
            <c:bubble3D val="0"/>
            <c:extLst>
              <c:ext xmlns:c16="http://schemas.microsoft.com/office/drawing/2014/chart" uri="{C3380CC4-5D6E-409C-BE32-E72D297353CC}">
                <c16:uniqueId val="{0000000A-9059-4573-8F0B-2D2EC532CB80}"/>
              </c:ext>
            </c:extLst>
          </c:dPt>
          <c:dPt>
            <c:idx val="16"/>
            <c:invertIfNegative val="0"/>
            <c:bubble3D val="0"/>
            <c:extLst>
              <c:ext xmlns:c16="http://schemas.microsoft.com/office/drawing/2014/chart" uri="{C3380CC4-5D6E-409C-BE32-E72D297353CC}">
                <c16:uniqueId val="{0000000B-9059-4573-8F0B-2D2EC532CB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coverage'!$N$2:$N$13</c:f>
              <c:numCache>
                <c:formatCode>General</c:formatCode>
                <c:ptCount val="12"/>
                <c:pt idx="10">
                  <c:v>57</c:v>
                </c:pt>
              </c:numCache>
            </c:numRef>
          </c:val>
          <c:extLst>
            <c:ext xmlns:c16="http://schemas.microsoft.com/office/drawing/2014/chart" uri="{C3380CC4-5D6E-409C-BE32-E72D297353CC}">
              <c16:uniqueId val="{0000000C-9059-4573-8F0B-2D2EC532CB80}"/>
            </c:ext>
          </c:extLst>
        </c:ser>
        <c:ser>
          <c:idx val="13"/>
          <c:order val="13"/>
          <c:tx>
            <c:strRef>
              <c:f>'PMTCT coverage'!$O$1</c:f>
              <c:strCache>
                <c:ptCount val="1"/>
                <c:pt idx="0">
                  <c:v>≥ 75%</c:v>
                </c:pt>
              </c:strCache>
            </c:strRef>
          </c:tx>
          <c:spPr>
            <a:solidFill>
              <a:srgbClr val="0CBCC1"/>
            </a:solidFill>
          </c:spPr>
          <c:invertIfNegative val="0"/>
          <c:dPt>
            <c:idx val="10"/>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0E-9059-4573-8F0B-2D2EC532CB80}"/>
              </c:ext>
            </c:extLst>
          </c:dPt>
          <c:dPt>
            <c:idx val="11"/>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22-9059-4573-8F0B-2D2EC532CB80}"/>
              </c:ext>
            </c:extLst>
          </c:dPt>
          <c:dPt>
            <c:idx val="13"/>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10-9059-4573-8F0B-2D2EC532CB80}"/>
              </c:ext>
            </c:extLst>
          </c:dPt>
          <c:dPt>
            <c:idx val="16"/>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12-9059-4573-8F0B-2D2EC532CB80}"/>
              </c:ext>
            </c:extLst>
          </c:dPt>
          <c:dLbls>
            <c:dLbl>
              <c:idx val="7"/>
              <c:tx>
                <c:rich>
                  <a:bodyPr/>
                  <a:lstStyle/>
                  <a:p>
                    <a:r>
                      <a:rPr lang="en-US" dirty="0"/>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059-4573-8F0B-2D2EC532CB80}"/>
                </c:ext>
              </c:extLst>
            </c:dLbl>
            <c:dLbl>
              <c:idx val="8"/>
              <c:tx>
                <c:rich>
                  <a:bodyPr/>
                  <a:lstStyle/>
                  <a:p>
                    <a:r>
                      <a:rPr lang="en-US" dirty="0"/>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9059-4573-8F0B-2D2EC532CB80}"/>
                </c:ext>
              </c:extLst>
            </c:dLbl>
            <c:dLbl>
              <c:idx val="9"/>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A93-4D8C-9AC1-BB8DC7BCE299}"/>
                </c:ext>
              </c:extLst>
            </c:dLbl>
            <c:dLbl>
              <c:idx val="14"/>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059-4573-8F0B-2D2EC532CB8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coverage'!$O$2:$O$13</c:f>
              <c:numCache>
                <c:formatCode>General</c:formatCode>
                <c:ptCount val="12"/>
                <c:pt idx="6" formatCode="0">
                  <c:v>86</c:v>
                </c:pt>
                <c:pt idx="7">
                  <c:v>90</c:v>
                </c:pt>
                <c:pt idx="8">
                  <c:v>97</c:v>
                </c:pt>
                <c:pt idx="9" formatCode="0">
                  <c:v>97</c:v>
                </c:pt>
                <c:pt idx="11">
                  <c:v>85</c:v>
                </c:pt>
              </c:numCache>
            </c:numRef>
          </c:val>
          <c:extLst>
            <c:ext xmlns:c16="http://schemas.microsoft.com/office/drawing/2014/chart" uri="{C3380CC4-5D6E-409C-BE32-E72D297353CC}">
              <c16:uniqueId val="{00000016-9059-4573-8F0B-2D2EC532CB80}"/>
            </c:ext>
          </c:extLst>
        </c:ser>
        <c:dLbls>
          <c:showLegendKey val="0"/>
          <c:showVal val="0"/>
          <c:showCatName val="0"/>
          <c:showSerName val="0"/>
          <c:showPercent val="0"/>
          <c:showBubbleSize val="0"/>
        </c:dLbls>
        <c:gapWidth val="10"/>
        <c:overlap val="100"/>
        <c:axId val="340062208"/>
        <c:axId val="340063744"/>
      </c:barChart>
      <c:barChart>
        <c:barDir val="col"/>
        <c:grouping val="percentStacked"/>
        <c:varyColors val="0"/>
        <c:ser>
          <c:idx val="0"/>
          <c:order val="0"/>
          <c:tx>
            <c:strRef>
              <c:f>'PMTCT coverage'!$B$1</c:f>
              <c:strCache>
                <c:ptCount val="1"/>
                <c:pt idx="0">
                  <c:v>a</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coverage'!$B$2:$B$13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7-9059-4573-8F0B-2D2EC532CB80}"/>
            </c:ext>
          </c:extLst>
        </c:ser>
        <c:ser>
          <c:idx val="1"/>
          <c:order val="1"/>
          <c:tx>
            <c:strRef>
              <c:f>'PMTCT coverage'!$C$1</c:f>
              <c:strCache>
                <c:ptCount val="1"/>
                <c:pt idx="0">
                  <c:v>b</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coverage'!$C$2:$C$13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8-9059-4573-8F0B-2D2EC532CB80}"/>
            </c:ext>
          </c:extLst>
        </c:ser>
        <c:ser>
          <c:idx val="2"/>
          <c:order val="2"/>
          <c:tx>
            <c:strRef>
              <c:f>'PMTCT coverage'!$D$1</c:f>
              <c:strCache>
                <c:ptCount val="1"/>
                <c:pt idx="0">
                  <c:v>c</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coverage'!$D$2:$D$13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9-9059-4573-8F0B-2D2EC532CB80}"/>
            </c:ext>
          </c:extLst>
        </c:ser>
        <c:ser>
          <c:idx val="3"/>
          <c:order val="3"/>
          <c:tx>
            <c:strRef>
              <c:f>'PMTCT coverage'!$E$1</c:f>
              <c:strCache>
                <c:ptCount val="1"/>
                <c:pt idx="0">
                  <c:v>d</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coverage'!$E$2:$E$13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A-9059-4573-8F0B-2D2EC532CB80}"/>
            </c:ext>
          </c:extLst>
        </c:ser>
        <c:ser>
          <c:idx val="4"/>
          <c:order val="4"/>
          <c:tx>
            <c:strRef>
              <c:f>'PMTCT coverage'!$F$1</c:f>
              <c:strCache>
                <c:ptCount val="1"/>
                <c:pt idx="0">
                  <c:v>e</c:v>
                </c:pt>
              </c:strCache>
            </c:strRef>
          </c:tx>
          <c:spPr>
            <a:solidFill>
              <a:sysClr val="window" lastClr="FFFFFF">
                <a:lumMod val="65000"/>
                <a:alpha val="23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coverage'!$F$2:$F$13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B-9059-4573-8F0B-2D2EC532CB80}"/>
            </c:ext>
          </c:extLst>
        </c:ser>
        <c:ser>
          <c:idx val="5"/>
          <c:order val="5"/>
          <c:tx>
            <c:strRef>
              <c:f>'PMTCT coverage'!$G$1</c:f>
              <c:strCache>
                <c:ptCount val="1"/>
                <c:pt idx="0">
                  <c:v>f</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coverage'!$G$2:$G$13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C-9059-4573-8F0B-2D2EC532CB80}"/>
            </c:ext>
          </c:extLst>
        </c:ser>
        <c:ser>
          <c:idx val="6"/>
          <c:order val="6"/>
          <c:tx>
            <c:strRef>
              <c:f>'PMTCT coverage'!$H$1</c:f>
              <c:strCache>
                <c:ptCount val="1"/>
                <c:pt idx="0">
                  <c:v>g</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coverage'!$H$2:$H$13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D-9059-4573-8F0B-2D2EC532CB80}"/>
            </c:ext>
          </c:extLst>
        </c:ser>
        <c:ser>
          <c:idx val="7"/>
          <c:order val="7"/>
          <c:tx>
            <c:strRef>
              <c:f>'PMTCT coverage'!$I$1</c:f>
              <c:strCache>
                <c:ptCount val="1"/>
                <c:pt idx="0">
                  <c:v>h</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coverage'!$I$2:$I$13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E-9059-4573-8F0B-2D2EC532CB80}"/>
            </c:ext>
          </c:extLst>
        </c:ser>
        <c:ser>
          <c:idx val="8"/>
          <c:order val="8"/>
          <c:tx>
            <c:strRef>
              <c:f>'PMTCT coverage'!$J$1</c:f>
              <c:strCache>
                <c:ptCount val="1"/>
                <c:pt idx="0">
                  <c:v>i</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coverage'!$J$2:$J$13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F-9059-4573-8F0B-2D2EC532CB80}"/>
            </c:ext>
          </c:extLst>
        </c:ser>
        <c:ser>
          <c:idx val="9"/>
          <c:order val="9"/>
          <c:tx>
            <c:strRef>
              <c:f>'PMTCT coverage'!$K$1</c:f>
              <c:strCache>
                <c:ptCount val="1"/>
                <c:pt idx="0">
                  <c:v>PMTCT Gap</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coverage'!$K$2:$K$13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20-9059-4573-8F0B-2D2EC532CB80}"/>
            </c:ext>
          </c:extLst>
        </c:ser>
        <c:dLbls>
          <c:showLegendKey val="0"/>
          <c:showVal val="0"/>
          <c:showCatName val="0"/>
          <c:showSerName val="0"/>
          <c:showPercent val="0"/>
          <c:showBubbleSize val="0"/>
        </c:dLbls>
        <c:gapWidth val="10"/>
        <c:overlap val="100"/>
        <c:axId val="339747968"/>
        <c:axId val="340065664"/>
      </c:barChart>
      <c:catAx>
        <c:axId val="340062208"/>
        <c:scaling>
          <c:orientation val="minMax"/>
        </c:scaling>
        <c:delete val="0"/>
        <c:axPos val="b"/>
        <c:numFmt formatCode="General" sourceLinked="0"/>
        <c:majorTickMark val="none"/>
        <c:minorTickMark val="none"/>
        <c:tickLblPos val="nextTo"/>
        <c:spPr>
          <a:ln>
            <a:noFill/>
          </a:ln>
        </c:spPr>
        <c:crossAx val="340063744"/>
        <c:crosses val="autoZero"/>
        <c:auto val="1"/>
        <c:lblAlgn val="ctr"/>
        <c:lblOffset val="100"/>
        <c:noMultiLvlLbl val="0"/>
      </c:catAx>
      <c:valAx>
        <c:axId val="340063744"/>
        <c:scaling>
          <c:orientation val="minMax"/>
          <c:max val="100"/>
        </c:scaling>
        <c:delete val="0"/>
        <c:axPos val="l"/>
        <c:majorGridlines>
          <c:spPr>
            <a:ln w="25400">
              <a:solidFill>
                <a:schemeClr val="bg1"/>
              </a:solidFill>
            </a:ln>
          </c:spPr>
        </c:majorGridlines>
        <c:title>
          <c:tx>
            <c:rich>
              <a:bodyPr rot="-5400000" vert="horz"/>
              <a:lstStyle/>
              <a:p>
                <a:pPr>
                  <a:defRPr/>
                </a:pPr>
                <a:r>
                  <a:rPr lang="en-GB"/>
                  <a:t>PMTCT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340062208"/>
        <c:crosses val="autoZero"/>
        <c:crossBetween val="between"/>
        <c:majorUnit val="100"/>
      </c:valAx>
      <c:valAx>
        <c:axId val="340065664"/>
        <c:scaling>
          <c:orientation val="minMax"/>
          <c:max val="1"/>
          <c:min val="0"/>
        </c:scaling>
        <c:delete val="0"/>
        <c:axPos val="r"/>
        <c:numFmt formatCode="0%" sourceLinked="1"/>
        <c:majorTickMark val="none"/>
        <c:minorTickMark val="none"/>
        <c:tickLblPos val="none"/>
        <c:spPr>
          <a:ln>
            <a:noFill/>
          </a:ln>
        </c:spPr>
        <c:crossAx val="339747968"/>
        <c:crosses val="max"/>
        <c:crossBetween val="between"/>
        <c:majorUnit val="1"/>
      </c:valAx>
      <c:catAx>
        <c:axId val="339747968"/>
        <c:scaling>
          <c:orientation val="minMax"/>
        </c:scaling>
        <c:delete val="1"/>
        <c:axPos val="b"/>
        <c:numFmt formatCode="General" sourceLinked="1"/>
        <c:majorTickMark val="out"/>
        <c:minorTickMark val="none"/>
        <c:tickLblPos val="nextTo"/>
        <c:crossAx val="340065664"/>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7359957449042127"/>
          <c:y val="0.94171625689618321"/>
          <c:w val="0.40239874178664381"/>
          <c:h val="4.9805236857112481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14620966496841E-2"/>
          <c:y val="6.9955589225718207E-2"/>
          <c:w val="0.88354233498590462"/>
          <c:h val="0.56781119147680914"/>
        </c:manualLayout>
      </c:layout>
      <c:barChart>
        <c:barDir val="col"/>
        <c:grouping val="clustered"/>
        <c:varyColors val="0"/>
        <c:ser>
          <c:idx val="0"/>
          <c:order val="0"/>
          <c:tx>
            <c:strRef>
              <c:f>'Virological test'!$B$3</c:f>
              <c:strCache>
                <c:ptCount val="1"/>
                <c:pt idx="0">
                  <c:v>estimate</c:v>
                </c:pt>
              </c:strCache>
            </c:strRef>
          </c:tx>
          <c:spPr>
            <a:solidFill>
              <a:srgbClr val="F26B73"/>
            </a:solidFill>
            <a:ln w="31750">
              <a:noFill/>
            </a:ln>
          </c:spPr>
          <c:invertIfNegative val="0"/>
          <c:dPt>
            <c:idx val="10"/>
            <c:invertIfNegative val="0"/>
            <c:bubble3D val="0"/>
            <c:spPr>
              <a:pattFill prst="dkUpDiag">
                <a:fgClr>
                  <a:srgbClr val="F26B73"/>
                </a:fgClr>
                <a:bgClr>
                  <a:sysClr val="window" lastClr="FFFFFF"/>
                </a:bgClr>
              </a:pattFill>
              <a:ln w="31750">
                <a:noFill/>
              </a:ln>
            </c:spPr>
            <c:extLst>
              <c:ext xmlns:c16="http://schemas.microsoft.com/office/drawing/2014/chart" uri="{C3380CC4-5D6E-409C-BE32-E72D297353CC}">
                <c16:uniqueId val="{00000001-F385-414D-80CA-76EFC054F382}"/>
              </c:ext>
            </c:extLst>
          </c:dPt>
          <c:dLbls>
            <c:dLbl>
              <c:idx val="0"/>
              <c:tx>
                <c:rich>
                  <a:bodyPr/>
                  <a:lstStyle/>
                  <a:p>
                    <a:r>
                      <a:rPr lang="en-US" dirty="0"/>
                      <a:t>&gt;95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F1-4588-AA1D-0A6BF824D662}"/>
                </c:ext>
              </c:extLst>
            </c:dLbl>
            <c:dLbl>
              <c:idx val="1"/>
              <c:tx>
                <c:rich>
                  <a:bodyPr/>
                  <a:lstStyle/>
                  <a:p>
                    <a:r>
                      <a:rPr lang="en-US"/>
                      <a:t>&gt;95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988-475C-BBC9-E7F6E862143E}"/>
                </c:ext>
              </c:extLst>
            </c:dLbl>
            <c:dLbl>
              <c:idx val="5"/>
              <c:layout>
                <c:manualLayout>
                  <c:x val="0"/>
                  <c:y val="0.1740196970451559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85-414D-80CA-76EFC054F382}"/>
                </c:ext>
              </c:extLst>
            </c:dLbl>
            <c:dLbl>
              <c:idx val="6"/>
              <c:layout>
                <c:manualLayout>
                  <c:x val="1.9957234497505347E-2"/>
                  <c:y val="2.4959991049087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85-414D-80CA-76EFC054F382}"/>
                </c:ext>
              </c:extLst>
            </c:dLbl>
            <c:dLbl>
              <c:idx val="7"/>
              <c:layout>
                <c:manualLayout>
                  <c:x val="1.4524328249818447E-2"/>
                  <c:y val="2.79870723176352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85-414D-80CA-76EFC054F382}"/>
                </c:ext>
              </c:extLst>
            </c:dLbl>
            <c:dLbl>
              <c:idx val="8"/>
              <c:layout>
                <c:manualLayout>
                  <c:x val="1.3071895424836602E-2"/>
                  <c:y val="2.83905236582908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85-414D-80CA-76EFC054F382}"/>
                </c:ext>
              </c:extLst>
            </c:dLbl>
            <c:dLbl>
              <c:idx val="9"/>
              <c:layout>
                <c:manualLayout>
                  <c:x val="1.7429193899782137E-2"/>
                  <c:y val="2.27125147014316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85-414D-80CA-76EFC054F382}"/>
                </c:ext>
              </c:extLst>
            </c:dLbl>
            <c:dLbl>
              <c:idx val="10"/>
              <c:layout>
                <c:manualLayout>
                  <c:x val="1.888162672476398E-2"/>
                  <c:y val="2.3115966042087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85-414D-80CA-76EFC054F382}"/>
                </c:ext>
              </c:extLst>
            </c:dLbl>
            <c:dLbl>
              <c:idx val="11"/>
              <c:layout>
                <c:manualLayout>
                  <c:x val="2.0334059549745823E-2"/>
                  <c:y val="2.35196568197403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5-414D-80CA-76EFC054F382}"/>
                </c:ext>
              </c:extLst>
            </c:dLbl>
            <c:dLbl>
              <c:idx val="12"/>
              <c:layout>
                <c:manualLayout>
                  <c:x val="2.178649237472767E-2"/>
                  <c:y val="2.04788069524842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85-414D-80CA-76EFC054F382}"/>
                </c:ext>
              </c:extLst>
            </c:dLbl>
            <c:dLbl>
              <c:idx val="13"/>
              <c:layout>
                <c:manualLayout>
                  <c:x val="2.178649237472767E-2"/>
                  <c:y val="1.74379570852280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85-414D-80CA-76EFC054F38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'Virological test'!$A$4:$A$13</c:f>
              <c:strCache>
                <c:ptCount val="10"/>
                <c:pt idx="0">
                  <c:v>Malaysia</c:v>
                </c:pt>
                <c:pt idx="1">
                  <c:v>Thailand</c:v>
                </c:pt>
                <c:pt idx="2">
                  <c:v>Nepal</c:v>
                </c:pt>
                <c:pt idx="3">
                  <c:v>Cambodia</c:v>
                </c:pt>
                <c:pt idx="4">
                  <c:v>Viet Nam</c:v>
                </c:pt>
                <c:pt idx="5">
                  <c:v>Lao PDR</c:v>
                </c:pt>
                <c:pt idx="6">
                  <c:v>Iran</c:v>
                </c:pt>
                <c:pt idx="7">
                  <c:v>Philippines</c:v>
                </c:pt>
                <c:pt idx="8">
                  <c:v>Afghanistan</c:v>
                </c:pt>
                <c:pt idx="9">
                  <c:v>Indonesia</c:v>
                </c:pt>
              </c:strCache>
            </c:strRef>
          </c:cat>
          <c:val>
            <c:numRef>
              <c:f>'Virological test'!$B$4:$B$13</c:f>
              <c:numCache>
                <c:formatCode>General</c:formatCode>
                <c:ptCount val="10"/>
                <c:pt idx="0">
                  <c:v>96</c:v>
                </c:pt>
                <c:pt idx="1">
                  <c:v>96</c:v>
                </c:pt>
                <c:pt idx="2">
                  <c:v>87</c:v>
                </c:pt>
                <c:pt idx="3">
                  <c:v>78</c:v>
                </c:pt>
                <c:pt idx="4">
                  <c:v>55</c:v>
                </c:pt>
                <c:pt idx="5">
                  <c:v>52</c:v>
                </c:pt>
                <c:pt idx="6">
                  <c:v>24</c:v>
                </c:pt>
                <c:pt idx="7">
                  <c:v>6</c:v>
                </c:pt>
                <c:pt idx="8">
                  <c:v>5</c:v>
                </c:pt>
                <c:pt idx="9">
                  <c:v>4</c:v>
                </c:pt>
              </c:numCache>
            </c:numRef>
          </c:val>
          <c:extLst>
            <c:ext xmlns:c16="http://schemas.microsoft.com/office/drawing/2014/chart" uri="{C3380CC4-5D6E-409C-BE32-E72D297353CC}">
              <c16:uniqueId val="{0000000A-F385-414D-80CA-76EFC054F382}"/>
            </c:ext>
          </c:extLst>
        </c:ser>
        <c:dLbls>
          <c:showLegendKey val="0"/>
          <c:showVal val="0"/>
          <c:showCatName val="0"/>
          <c:showSerName val="0"/>
          <c:showPercent val="0"/>
          <c:showBubbleSize val="0"/>
        </c:dLbls>
        <c:gapWidth val="50"/>
        <c:axId val="51212672"/>
        <c:axId val="51214208"/>
      </c:barChart>
      <c:lineChart>
        <c:grouping val="standard"/>
        <c:varyColors val="0"/>
        <c:ser>
          <c:idx val="1"/>
          <c:order val="1"/>
          <c:tx>
            <c:strRef>
              <c:f>'Virological test'!$C$3</c:f>
              <c:strCache>
                <c:ptCount val="1"/>
                <c:pt idx="0">
                  <c:v>lower estimate</c:v>
                </c:pt>
              </c:strCache>
            </c:strRef>
          </c:tx>
          <c:spPr>
            <a:ln>
              <a:noFill/>
            </a:ln>
          </c:spPr>
          <c:marker>
            <c:symbol val="dash"/>
            <c:size val="10"/>
            <c:spPr>
              <a:solidFill>
                <a:schemeClr val="tx1">
                  <a:lumMod val="95000"/>
                  <a:lumOff val="5000"/>
                </a:schemeClr>
              </a:solidFill>
              <a:ln>
                <a:noFill/>
              </a:ln>
            </c:spPr>
          </c:marker>
          <c:cat>
            <c:strRef>
              <c:f>'Virological test'!$A$4:$A$13</c:f>
              <c:strCache>
                <c:ptCount val="10"/>
                <c:pt idx="0">
                  <c:v>Malaysia</c:v>
                </c:pt>
                <c:pt idx="1">
                  <c:v>Thailand</c:v>
                </c:pt>
                <c:pt idx="2">
                  <c:v>Nepal</c:v>
                </c:pt>
                <c:pt idx="3">
                  <c:v>Cambodia</c:v>
                </c:pt>
                <c:pt idx="4">
                  <c:v>Viet Nam</c:v>
                </c:pt>
                <c:pt idx="5">
                  <c:v>Lao PDR</c:v>
                </c:pt>
                <c:pt idx="6">
                  <c:v>Iran</c:v>
                </c:pt>
                <c:pt idx="7">
                  <c:v>Philippines</c:v>
                </c:pt>
                <c:pt idx="8">
                  <c:v>Afghanistan</c:v>
                </c:pt>
                <c:pt idx="9">
                  <c:v>Indonesia</c:v>
                </c:pt>
              </c:strCache>
            </c:strRef>
          </c:cat>
          <c:val>
            <c:numRef>
              <c:f>'Virological test'!$C$4:$C$13</c:f>
              <c:numCache>
                <c:formatCode>General</c:formatCode>
                <c:ptCount val="10"/>
                <c:pt idx="0">
                  <c:v>82</c:v>
                </c:pt>
                <c:pt idx="1">
                  <c:v>84</c:v>
                </c:pt>
                <c:pt idx="2">
                  <c:v>74</c:v>
                </c:pt>
                <c:pt idx="3">
                  <c:v>69</c:v>
                </c:pt>
                <c:pt idx="4">
                  <c:v>48</c:v>
                </c:pt>
                <c:pt idx="5">
                  <c:v>46</c:v>
                </c:pt>
                <c:pt idx="6">
                  <c:v>7</c:v>
                </c:pt>
                <c:pt idx="7">
                  <c:v>5</c:v>
                </c:pt>
                <c:pt idx="8">
                  <c:v>1</c:v>
                </c:pt>
                <c:pt idx="9">
                  <c:v>3</c:v>
                </c:pt>
              </c:numCache>
            </c:numRef>
          </c:val>
          <c:smooth val="0"/>
          <c:extLst>
            <c:ext xmlns:c16="http://schemas.microsoft.com/office/drawing/2014/chart" uri="{C3380CC4-5D6E-409C-BE32-E72D297353CC}">
              <c16:uniqueId val="{0000000B-F385-414D-80CA-76EFC054F382}"/>
            </c:ext>
          </c:extLst>
        </c:ser>
        <c:ser>
          <c:idx val="2"/>
          <c:order val="2"/>
          <c:tx>
            <c:strRef>
              <c:f>'Virological test'!$D$3</c:f>
              <c:strCache>
                <c:ptCount val="1"/>
                <c:pt idx="0">
                  <c:v>upper estimate</c:v>
                </c:pt>
              </c:strCache>
            </c:strRef>
          </c:tx>
          <c:spPr>
            <a:ln>
              <a:noFill/>
            </a:ln>
          </c:spPr>
          <c:marker>
            <c:symbol val="dot"/>
            <c:size val="10"/>
            <c:spPr>
              <a:solidFill>
                <a:schemeClr val="tx1">
                  <a:lumMod val="95000"/>
                  <a:lumOff val="5000"/>
                </a:schemeClr>
              </a:solidFill>
              <a:ln>
                <a:noFill/>
              </a:ln>
            </c:spPr>
          </c:marker>
          <c:cat>
            <c:strRef>
              <c:f>'Virological test'!$A$4:$A$13</c:f>
              <c:strCache>
                <c:ptCount val="10"/>
                <c:pt idx="0">
                  <c:v>Malaysia</c:v>
                </c:pt>
                <c:pt idx="1">
                  <c:v>Thailand</c:v>
                </c:pt>
                <c:pt idx="2">
                  <c:v>Nepal</c:v>
                </c:pt>
                <c:pt idx="3">
                  <c:v>Cambodia</c:v>
                </c:pt>
                <c:pt idx="4">
                  <c:v>Viet Nam</c:v>
                </c:pt>
                <c:pt idx="5">
                  <c:v>Lao PDR</c:v>
                </c:pt>
                <c:pt idx="6">
                  <c:v>Iran</c:v>
                </c:pt>
                <c:pt idx="7">
                  <c:v>Philippines</c:v>
                </c:pt>
                <c:pt idx="8">
                  <c:v>Afghanistan</c:v>
                </c:pt>
                <c:pt idx="9">
                  <c:v>Indonesia</c:v>
                </c:pt>
              </c:strCache>
            </c:strRef>
          </c:cat>
          <c:val>
            <c:numRef>
              <c:f>'Virological test'!$D$4:$D$13</c:f>
              <c:numCache>
                <c:formatCode>General</c:formatCode>
                <c:ptCount val="10"/>
                <c:pt idx="0">
                  <c:v>100</c:v>
                </c:pt>
                <c:pt idx="1">
                  <c:v>99</c:v>
                </c:pt>
                <c:pt idx="2">
                  <c:v>99</c:v>
                </c:pt>
                <c:pt idx="3">
                  <c:v>90</c:v>
                </c:pt>
                <c:pt idx="4">
                  <c:v>64</c:v>
                </c:pt>
                <c:pt idx="5">
                  <c:v>61</c:v>
                </c:pt>
                <c:pt idx="6">
                  <c:v>39</c:v>
                </c:pt>
                <c:pt idx="7">
                  <c:v>7</c:v>
                </c:pt>
                <c:pt idx="8">
                  <c:v>13</c:v>
                </c:pt>
                <c:pt idx="9">
                  <c:v>4</c:v>
                </c:pt>
              </c:numCache>
            </c:numRef>
          </c:val>
          <c:smooth val="0"/>
          <c:extLst>
            <c:ext xmlns:c16="http://schemas.microsoft.com/office/drawing/2014/chart" uri="{C3380CC4-5D6E-409C-BE32-E72D297353CC}">
              <c16:uniqueId val="{0000000C-F385-414D-80CA-76EFC054F382}"/>
            </c:ext>
          </c:extLst>
        </c:ser>
        <c:dLbls>
          <c:showLegendKey val="0"/>
          <c:showVal val="0"/>
          <c:showCatName val="0"/>
          <c:showSerName val="0"/>
          <c:showPercent val="0"/>
          <c:showBubbleSize val="0"/>
        </c:dLbls>
        <c:hiLowLines/>
        <c:marker val="1"/>
        <c:smooth val="0"/>
        <c:axId val="51212672"/>
        <c:axId val="51214208"/>
      </c:lineChart>
      <c:catAx>
        <c:axId val="51212672"/>
        <c:scaling>
          <c:orientation val="minMax"/>
        </c:scaling>
        <c:delete val="0"/>
        <c:axPos val="b"/>
        <c:numFmt formatCode="General" sourceLinked="1"/>
        <c:majorTickMark val="out"/>
        <c:minorTickMark val="none"/>
        <c:tickLblPos val="nextTo"/>
        <c:spPr>
          <a:ln>
            <a:noFill/>
          </a:ln>
        </c:spPr>
        <c:crossAx val="51214208"/>
        <c:crosses val="autoZero"/>
        <c:auto val="1"/>
        <c:lblAlgn val="ctr"/>
        <c:lblOffset val="100"/>
        <c:noMultiLvlLbl val="0"/>
      </c:catAx>
      <c:valAx>
        <c:axId val="51214208"/>
        <c:scaling>
          <c:orientation val="minMax"/>
          <c:max val="100"/>
        </c:scaling>
        <c:delete val="0"/>
        <c:axPos val="l"/>
        <c:majorGridlines>
          <c:spPr>
            <a:ln>
              <a:solidFill>
                <a:srgbClr val="1F497D">
                  <a:lumMod val="20000"/>
                  <a:lumOff val="80000"/>
                </a:srgbClr>
              </a:solidFill>
              <a:prstDash val="dashDot"/>
            </a:ln>
          </c:spPr>
        </c:majorGridlines>
        <c:title>
          <c:tx>
            <c:rich>
              <a:bodyPr rot="0" vert="horz"/>
              <a:lstStyle/>
              <a:p>
                <a:pPr>
                  <a:defRPr/>
                </a:pPr>
                <a:r>
                  <a:rPr lang="en-GB"/>
                  <a:t>%</a:t>
                </a:r>
              </a:p>
            </c:rich>
          </c:tx>
          <c:layout>
            <c:manualLayout>
              <c:xMode val="edge"/>
              <c:yMode val="edge"/>
              <c:x val="5.6174840889986798E-3"/>
              <c:y val="4.2465348677733127E-2"/>
            </c:manualLayout>
          </c:layout>
          <c:overlay val="0"/>
        </c:title>
        <c:numFmt formatCode="General" sourceLinked="1"/>
        <c:majorTickMark val="out"/>
        <c:minorTickMark val="none"/>
        <c:tickLblPos val="nextTo"/>
        <c:crossAx val="51212672"/>
        <c:crosses val="autoZero"/>
        <c:crossBetween val="between"/>
        <c:majorUnit val="20"/>
      </c:valAx>
    </c:plotArea>
    <c:plotVisOnly val="1"/>
    <c:dispBlanksAs val="gap"/>
    <c:showDLblsOverMax val="0"/>
  </c:chart>
  <c:spPr>
    <a:solidFill>
      <a:sysClr val="window" lastClr="FFFFFF"/>
    </a:solidFill>
  </c:spPr>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AP!$A$5</c:f>
              <c:strCache>
                <c:ptCount val="1"/>
                <c:pt idx="0">
                  <c:v>Asia and the Pacific (2020)</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2B95-4CF1-9982-7A876116951A}"/>
              </c:ext>
            </c:extLst>
          </c:dPt>
          <c:dPt>
            <c:idx val="1"/>
            <c:invertIfNegative val="0"/>
            <c:bubble3D val="0"/>
            <c:spPr>
              <a:solidFill>
                <a:srgbClr val="33CCCC"/>
              </a:solidFill>
              <a:ln>
                <a:noFill/>
              </a:ln>
              <a:effectLst/>
            </c:spPr>
            <c:extLst>
              <c:ext xmlns:c16="http://schemas.microsoft.com/office/drawing/2014/chart" uri="{C3380CC4-5D6E-409C-BE32-E72D297353CC}">
                <c16:uniqueId val="{00000003-2B95-4CF1-9982-7A876116951A}"/>
              </c:ext>
            </c:extLst>
          </c:dPt>
          <c:dPt>
            <c:idx val="2"/>
            <c:invertIfNegative val="0"/>
            <c:bubble3D val="0"/>
            <c:spPr>
              <a:solidFill>
                <a:srgbClr val="F78F20"/>
              </a:solidFill>
              <a:ln>
                <a:noFill/>
              </a:ln>
              <a:effectLst/>
            </c:spPr>
            <c:extLst>
              <c:ext xmlns:c16="http://schemas.microsoft.com/office/drawing/2014/chart" uri="{C3380CC4-5D6E-409C-BE32-E72D297353CC}">
                <c16:uniqueId val="{00000005-2B95-4CF1-9982-7A876116951A}"/>
              </c:ext>
            </c:extLst>
          </c:dPt>
          <c:dPt>
            <c:idx val="3"/>
            <c:invertIfNegative val="0"/>
            <c:bubble3D val="0"/>
            <c:spPr>
              <a:solidFill>
                <a:srgbClr val="F26B73"/>
              </a:solidFill>
              <a:ln>
                <a:noFill/>
              </a:ln>
              <a:effectLst/>
            </c:spPr>
            <c:extLst>
              <c:ext xmlns:c16="http://schemas.microsoft.com/office/drawing/2014/chart" uri="{C3380CC4-5D6E-409C-BE32-E72D297353CC}">
                <c16:uniqueId val="{00000007-2B95-4CF1-9982-7A876116951A}"/>
              </c:ext>
            </c:extLst>
          </c:dPt>
          <c:dLbls>
            <c:numFmt formatCode="#,##0" sourceLinked="0"/>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AP!$B$5:$E$5</c:f>
              <c:numCache>
                <c:formatCode>General</c:formatCode>
                <c:ptCount val="4"/>
                <c:pt idx="0">
                  <c:v>52000</c:v>
                </c:pt>
                <c:pt idx="1">
                  <c:v>30000</c:v>
                </c:pt>
                <c:pt idx="2">
                  <c:v>21000</c:v>
                </c:pt>
                <c:pt idx="3">
                  <c:v>13000</c:v>
                </c:pt>
              </c:numCache>
            </c:numRef>
          </c:val>
          <c:extLst>
            <c:ext xmlns:c16="http://schemas.microsoft.com/office/drawing/2014/chart" uri="{C3380CC4-5D6E-409C-BE32-E72D297353CC}">
              <c16:uniqueId val="{00000008-2B95-4CF1-9982-7A876116951A}"/>
            </c:ext>
          </c:extLst>
        </c:ser>
        <c:dLbls>
          <c:showLegendKey val="0"/>
          <c:showVal val="0"/>
          <c:showCatName val="0"/>
          <c:showSerName val="0"/>
          <c:showPercent val="0"/>
          <c:showBubbleSize val="0"/>
        </c:dLbls>
        <c:gapWidth val="144"/>
        <c:axId val="210277120"/>
        <c:axId val="210278656"/>
      </c:barChart>
      <c:lineChart>
        <c:grouping val="standard"/>
        <c:varyColors val="0"/>
        <c:ser>
          <c:idx val="1"/>
          <c:order val="1"/>
          <c:tx>
            <c:strRef>
              <c:f>AP!$A$6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2B95-4CF1-9982-7A876116951A}"/>
                </c:ext>
              </c:extLst>
            </c:dLbl>
            <c:dLbl>
              <c:idx val="2"/>
              <c:delete val="1"/>
              <c:extLst>
                <c:ext xmlns:c15="http://schemas.microsoft.com/office/drawing/2012/chart" uri="{CE6537A1-D6FC-4f65-9D91-7224C49458BB}"/>
                <c:ext xmlns:c16="http://schemas.microsoft.com/office/drawing/2014/chart" uri="{C3380CC4-5D6E-409C-BE32-E72D297353CC}">
                  <c16:uniqueId val="{0000000A-2B95-4CF1-9982-7A876116951A}"/>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2B95-4CF1-9982-7A876116951A}"/>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AP!$B$6:$E$6</c:f>
              <c:numCache>
                <c:formatCode>0%</c:formatCode>
                <c:ptCount val="4"/>
                <c:pt idx="1">
                  <c:v>0.57692307692307687</c:v>
                </c:pt>
                <c:pt idx="2">
                  <c:v>0.40384615384615385</c:v>
                </c:pt>
                <c:pt idx="3">
                  <c:v>0.25</c:v>
                </c:pt>
              </c:numCache>
            </c:numRef>
          </c:val>
          <c:smooth val="0"/>
          <c:extLst>
            <c:ext xmlns:c16="http://schemas.microsoft.com/office/drawing/2014/chart" uri="{C3380CC4-5D6E-409C-BE32-E72D297353CC}">
              <c16:uniqueId val="{0000000C-2B95-4CF1-9982-7A876116951A}"/>
            </c:ext>
          </c:extLst>
        </c:ser>
        <c:dLbls>
          <c:showLegendKey val="0"/>
          <c:showVal val="0"/>
          <c:showCatName val="0"/>
          <c:showSerName val="0"/>
          <c:showPercent val="0"/>
          <c:showBubbleSize val="0"/>
        </c:dLbls>
        <c:marker val="1"/>
        <c:smooth val="0"/>
        <c:axId val="38295424"/>
        <c:axId val="38293888"/>
      </c:lineChart>
      <c:catAx>
        <c:axId val="2102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en-US"/>
          </a:p>
        </c:txPr>
        <c:crossAx val="210278656"/>
        <c:crosses val="autoZero"/>
        <c:auto val="1"/>
        <c:lblAlgn val="ctr"/>
        <c:lblOffset val="100"/>
        <c:noMultiLvlLbl val="0"/>
      </c:catAx>
      <c:valAx>
        <c:axId val="210278656"/>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0" sourceLinked="0"/>
        <c:majorTickMark val="none"/>
        <c:minorTickMark val="none"/>
        <c:tickLblPos val="nextTo"/>
        <c:spPr>
          <a:noFill/>
          <a:ln>
            <a:noFill/>
          </a:ln>
          <a:effectLst/>
        </c:spPr>
        <c:txPr>
          <a:bodyPr rot="-60000000" vert="horz"/>
          <a:lstStyle/>
          <a:p>
            <a:pPr>
              <a:defRPr>
                <a:solidFill>
                  <a:schemeClr val="tx1"/>
                </a:solidFill>
              </a:defRPr>
            </a:pPr>
            <a:endParaRPr lang="en-US"/>
          </a:p>
        </c:txPr>
        <c:crossAx val="210277120"/>
        <c:crosses val="autoZero"/>
        <c:crossBetween val="between"/>
      </c:valAx>
      <c:valAx>
        <c:axId val="38293888"/>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38295424"/>
        <c:crosses val="max"/>
        <c:crossBetween val="between"/>
        <c:majorUnit val="1"/>
      </c:valAx>
      <c:catAx>
        <c:axId val="38295424"/>
        <c:scaling>
          <c:orientation val="minMax"/>
        </c:scaling>
        <c:delete val="1"/>
        <c:axPos val="b"/>
        <c:numFmt formatCode="General" sourceLinked="1"/>
        <c:majorTickMark val="out"/>
        <c:minorTickMark val="none"/>
        <c:tickLblPos val="nextTo"/>
        <c:crossAx val="382938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409915079182928E-2"/>
          <c:y val="4.2969666499078261E-2"/>
          <c:w val="0.91533970877005078"/>
          <c:h val="0.5416192017208854"/>
        </c:manualLayout>
      </c:layout>
      <c:barChart>
        <c:barDir val="col"/>
        <c:grouping val="percentStacked"/>
        <c:varyColors val="0"/>
        <c:ser>
          <c:idx val="0"/>
          <c:order val="0"/>
          <c:tx>
            <c:strRef>
              <c:f>'ART coverage_children'!$B$3</c:f>
              <c:strCache>
                <c:ptCount val="1"/>
                <c:pt idx="0">
                  <c:v>ART coverage</c:v>
                </c:pt>
              </c:strCache>
            </c:strRef>
          </c:tx>
          <c:spPr>
            <a:solidFill>
              <a:srgbClr val="33CCCC"/>
            </a:solidFill>
          </c:spPr>
          <c:invertIfNegative val="0"/>
          <c:dPt>
            <c:idx val="10"/>
            <c:invertIfNegative val="0"/>
            <c:bubble3D val="0"/>
            <c:extLst>
              <c:ext xmlns:c16="http://schemas.microsoft.com/office/drawing/2014/chart" uri="{C3380CC4-5D6E-409C-BE32-E72D297353CC}">
                <c16:uniqueId val="{00000000-56C2-43DE-B665-0425CA303E69}"/>
              </c:ext>
            </c:extLst>
          </c:dPt>
          <c:dPt>
            <c:idx val="11"/>
            <c:invertIfNegative val="0"/>
            <c:bubble3D val="0"/>
            <c:spPr>
              <a:pattFill prst="dkUpDiag">
                <a:fgClr>
                  <a:srgbClr val="F26B73"/>
                </a:fgClr>
                <a:bgClr>
                  <a:sysClr val="window" lastClr="FFFFFF"/>
                </a:bgClr>
              </a:pattFill>
            </c:spPr>
            <c:extLst>
              <c:ext xmlns:c16="http://schemas.microsoft.com/office/drawing/2014/chart" uri="{C3380CC4-5D6E-409C-BE32-E72D297353CC}">
                <c16:uniqueId val="{00000002-56C2-43DE-B665-0425CA303E69}"/>
              </c:ext>
            </c:extLst>
          </c:dPt>
          <c:dPt>
            <c:idx val="12"/>
            <c:invertIfNegative val="0"/>
            <c:bubble3D val="0"/>
            <c:spPr>
              <a:pattFill prst="dkUpDiag">
                <a:fgClr>
                  <a:srgbClr val="F26B73"/>
                </a:fgClr>
                <a:bgClr>
                  <a:sysClr val="window" lastClr="FFFFFF"/>
                </a:bgClr>
              </a:pattFill>
            </c:spPr>
            <c:extLst>
              <c:ext xmlns:c16="http://schemas.microsoft.com/office/drawing/2014/chart" uri="{C3380CC4-5D6E-409C-BE32-E72D297353CC}">
                <c16:uniqueId val="{00000004-56C2-43DE-B665-0425CA303E69}"/>
              </c:ext>
            </c:extLst>
          </c:dPt>
          <c:dPt>
            <c:idx val="13"/>
            <c:invertIfNegative val="0"/>
            <c:bubble3D val="0"/>
            <c:spPr>
              <a:pattFill prst="wdUpDiag">
                <a:fgClr>
                  <a:srgbClr val="F26B73"/>
                </a:fgClr>
                <a:bgClr>
                  <a:sysClr val="window" lastClr="FFFFFF"/>
                </a:bgClr>
              </a:pattFill>
            </c:spPr>
            <c:extLst>
              <c:ext xmlns:c16="http://schemas.microsoft.com/office/drawing/2014/chart" uri="{C3380CC4-5D6E-409C-BE32-E72D297353CC}">
                <c16:uniqueId val="{00000006-56C2-43DE-B665-0425CA303E69}"/>
              </c:ext>
            </c:extLst>
          </c:dPt>
          <c:dPt>
            <c:idx val="15"/>
            <c:invertIfNegative val="0"/>
            <c:bubble3D val="0"/>
            <c:spPr>
              <a:pattFill prst="dkUpDiag">
                <a:fgClr>
                  <a:srgbClr val="33CCCC"/>
                </a:fgClr>
                <a:bgClr>
                  <a:schemeClr val="bg1"/>
                </a:bgClr>
              </a:pattFill>
            </c:spPr>
            <c:extLst>
              <c:ext xmlns:c16="http://schemas.microsoft.com/office/drawing/2014/chart" uri="{C3380CC4-5D6E-409C-BE32-E72D297353CC}">
                <c16:uniqueId val="{00000008-56C2-43DE-B665-0425CA303E69}"/>
              </c:ext>
            </c:extLst>
          </c:dPt>
          <c:dPt>
            <c:idx val="16"/>
            <c:invertIfNegative val="0"/>
            <c:bubble3D val="0"/>
            <c:spPr>
              <a:pattFill prst="pct60">
                <a:fgClr>
                  <a:srgbClr val="FF9966"/>
                </a:fgClr>
                <a:bgClr>
                  <a:schemeClr val="bg1"/>
                </a:bgClr>
              </a:pattFill>
            </c:spPr>
            <c:extLst>
              <c:ext xmlns:c16="http://schemas.microsoft.com/office/drawing/2014/chart" uri="{C3380CC4-5D6E-409C-BE32-E72D297353CC}">
                <c16:uniqueId val="{0000000A-56C2-43DE-B665-0425CA303E69}"/>
              </c:ext>
            </c:extLst>
          </c:dPt>
          <c:dLbls>
            <c:dLbl>
              <c:idx val="9"/>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312-44E0-A32B-A545E9AE9039}"/>
                </c:ext>
              </c:extLst>
            </c:dLbl>
            <c:dLbl>
              <c:idx val="10"/>
              <c:tx>
                <c:rich>
                  <a:bodyPr/>
                  <a:lstStyle/>
                  <a:p>
                    <a:r>
                      <a:rPr lang="en-US" dirty="0"/>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C2-43DE-B665-0425CA303E6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coverage_children'!$A$4:$A$15</c:f>
              <c:strCache>
                <c:ptCount val="12"/>
                <c:pt idx="0">
                  <c:v>Afghanistan</c:v>
                </c:pt>
                <c:pt idx="1">
                  <c:v>Philippines</c:v>
                </c:pt>
                <c:pt idx="2">
                  <c:v>Indonesia</c:v>
                </c:pt>
                <c:pt idx="3">
                  <c:v>Pakistan</c:v>
                </c:pt>
                <c:pt idx="4">
                  <c:v>Lao PDR</c:v>
                </c:pt>
                <c:pt idx="5">
                  <c:v>Cambodia</c:v>
                </c:pt>
                <c:pt idx="6">
                  <c:v>Iran</c:v>
                </c:pt>
                <c:pt idx="7">
                  <c:v>Thailand</c:v>
                </c:pt>
                <c:pt idx="8">
                  <c:v>Malaysia</c:v>
                </c:pt>
                <c:pt idx="9">
                  <c:v>Viet Nam</c:v>
                </c:pt>
                <c:pt idx="10">
                  <c:v>Nepal</c:v>
                </c:pt>
                <c:pt idx="11">
                  <c:v>Asia and the Pacific</c:v>
                </c:pt>
              </c:strCache>
            </c:strRef>
          </c:cat>
          <c:val>
            <c:numRef>
              <c:f>'ART coverage_children'!$B$4:$B$15</c:f>
              <c:numCache>
                <c:formatCode>General</c:formatCode>
                <c:ptCount val="12"/>
                <c:pt idx="0">
                  <c:v>11</c:v>
                </c:pt>
                <c:pt idx="1">
                  <c:v>21</c:v>
                </c:pt>
                <c:pt idx="2">
                  <c:v>27</c:v>
                </c:pt>
                <c:pt idx="3">
                  <c:v>43</c:v>
                </c:pt>
                <c:pt idx="4">
                  <c:v>57</c:v>
                </c:pt>
                <c:pt idx="5">
                  <c:v>60</c:v>
                </c:pt>
                <c:pt idx="6">
                  <c:v>64</c:v>
                </c:pt>
                <c:pt idx="7">
                  <c:v>76</c:v>
                </c:pt>
                <c:pt idx="8">
                  <c:v>80</c:v>
                </c:pt>
                <c:pt idx="9">
                  <c:v>96</c:v>
                </c:pt>
                <c:pt idx="10">
                  <c:v>96</c:v>
                </c:pt>
                <c:pt idx="11">
                  <c:v>81</c:v>
                </c:pt>
              </c:numCache>
            </c:numRef>
          </c:val>
          <c:extLst>
            <c:ext xmlns:c16="http://schemas.microsoft.com/office/drawing/2014/chart" uri="{C3380CC4-5D6E-409C-BE32-E72D297353CC}">
              <c16:uniqueId val="{0000000D-56C2-43DE-B665-0425CA303E69}"/>
            </c:ext>
          </c:extLst>
        </c:ser>
        <c:ser>
          <c:idx val="1"/>
          <c:order val="1"/>
          <c:tx>
            <c:strRef>
              <c:f>'ART coverage_children'!$C$3</c:f>
              <c:strCache>
                <c:ptCount val="1"/>
                <c:pt idx="0">
                  <c:v>Treatment Gap</c:v>
                </c:pt>
              </c:strCache>
            </c:strRef>
          </c:tx>
          <c:spPr>
            <a:solidFill>
              <a:schemeClr val="bg1">
                <a:lumMod val="65000"/>
              </a:schemeClr>
            </a:solidFill>
          </c:spPr>
          <c:invertIfNegative val="0"/>
          <c:cat>
            <c:strRef>
              <c:f>'ART coverage_children'!$A$4:$A$15</c:f>
              <c:strCache>
                <c:ptCount val="12"/>
                <c:pt idx="0">
                  <c:v>Afghanistan</c:v>
                </c:pt>
                <c:pt idx="1">
                  <c:v>Philippines</c:v>
                </c:pt>
                <c:pt idx="2">
                  <c:v>Indonesia</c:v>
                </c:pt>
                <c:pt idx="3">
                  <c:v>Pakistan</c:v>
                </c:pt>
                <c:pt idx="4">
                  <c:v>Lao PDR</c:v>
                </c:pt>
                <c:pt idx="5">
                  <c:v>Cambodia</c:v>
                </c:pt>
                <c:pt idx="6">
                  <c:v>Iran</c:v>
                </c:pt>
                <c:pt idx="7">
                  <c:v>Thailand</c:v>
                </c:pt>
                <c:pt idx="8">
                  <c:v>Malaysia</c:v>
                </c:pt>
                <c:pt idx="9">
                  <c:v>Viet Nam</c:v>
                </c:pt>
                <c:pt idx="10">
                  <c:v>Nepal</c:v>
                </c:pt>
                <c:pt idx="11">
                  <c:v>Asia and the Pacific</c:v>
                </c:pt>
              </c:strCache>
            </c:strRef>
          </c:cat>
          <c:val>
            <c:numRef>
              <c:f>'ART coverage_children'!$C$4:$C$15</c:f>
              <c:numCache>
                <c:formatCode>General</c:formatCode>
                <c:ptCount val="12"/>
                <c:pt idx="0">
                  <c:v>89</c:v>
                </c:pt>
                <c:pt idx="1">
                  <c:v>79</c:v>
                </c:pt>
                <c:pt idx="2">
                  <c:v>73</c:v>
                </c:pt>
                <c:pt idx="3">
                  <c:v>57</c:v>
                </c:pt>
                <c:pt idx="4">
                  <c:v>43</c:v>
                </c:pt>
                <c:pt idx="5">
                  <c:v>40</c:v>
                </c:pt>
                <c:pt idx="6">
                  <c:v>36</c:v>
                </c:pt>
                <c:pt idx="7">
                  <c:v>24</c:v>
                </c:pt>
                <c:pt idx="8">
                  <c:v>20</c:v>
                </c:pt>
                <c:pt idx="9">
                  <c:v>4</c:v>
                </c:pt>
                <c:pt idx="10">
                  <c:v>4</c:v>
                </c:pt>
                <c:pt idx="11">
                  <c:v>19</c:v>
                </c:pt>
              </c:numCache>
            </c:numRef>
          </c:val>
          <c:extLst>
            <c:ext xmlns:c16="http://schemas.microsoft.com/office/drawing/2014/chart" uri="{C3380CC4-5D6E-409C-BE32-E72D297353CC}">
              <c16:uniqueId val="{0000000E-56C2-43DE-B665-0425CA303E69}"/>
            </c:ext>
          </c:extLst>
        </c:ser>
        <c:dLbls>
          <c:showLegendKey val="0"/>
          <c:showVal val="0"/>
          <c:showCatName val="0"/>
          <c:showSerName val="0"/>
          <c:showPercent val="0"/>
          <c:showBubbleSize val="0"/>
        </c:dLbls>
        <c:gapWidth val="50"/>
        <c:overlap val="100"/>
        <c:axId val="342416000"/>
        <c:axId val="343533824"/>
      </c:barChart>
      <c:catAx>
        <c:axId val="342416000"/>
        <c:scaling>
          <c:orientation val="minMax"/>
        </c:scaling>
        <c:delete val="0"/>
        <c:axPos val="b"/>
        <c:numFmt formatCode="General" sourceLinked="0"/>
        <c:majorTickMark val="out"/>
        <c:minorTickMark val="none"/>
        <c:tickLblPos val="nextTo"/>
        <c:txPr>
          <a:bodyPr/>
          <a:lstStyle/>
          <a:p>
            <a:pPr>
              <a:defRPr sz="1400"/>
            </a:pPr>
            <a:endParaRPr lang="en-US"/>
          </a:p>
        </c:txPr>
        <c:crossAx val="343533824"/>
        <c:crosses val="autoZero"/>
        <c:auto val="1"/>
        <c:lblAlgn val="ctr"/>
        <c:lblOffset val="100"/>
        <c:noMultiLvlLbl val="0"/>
      </c:catAx>
      <c:valAx>
        <c:axId val="343533824"/>
        <c:scaling>
          <c:orientation val="minMax"/>
          <c:max val="1"/>
          <c:min val="0"/>
        </c:scaling>
        <c:delete val="0"/>
        <c:axPos val="l"/>
        <c:majorGridlines>
          <c:spPr>
            <a:ln>
              <a:solidFill>
                <a:srgbClr val="9AE8E6"/>
              </a:solidFill>
              <a:prstDash val="sysDash"/>
            </a:ln>
          </c:spPr>
        </c:majorGridlines>
        <c:numFmt formatCode="0%" sourceLinked="1"/>
        <c:majorTickMark val="none"/>
        <c:minorTickMark val="none"/>
        <c:tickLblPos val="nextTo"/>
        <c:spPr>
          <a:ln>
            <a:noFill/>
          </a:ln>
        </c:spPr>
        <c:crossAx val="342416000"/>
        <c:crosses val="autoZero"/>
        <c:crossBetween val="between"/>
        <c:majorUnit val="0.2"/>
      </c:valAx>
    </c:plotArea>
    <c:legend>
      <c:legendPos val="b"/>
      <c:layout>
        <c:manualLayout>
          <c:xMode val="edge"/>
          <c:yMode val="edge"/>
          <c:x val="5.1533820951188462E-2"/>
          <c:y val="0.9023523739373861"/>
          <c:w val="0.39536521585519702"/>
          <c:h val="6.8692636442027485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0"/>
            </a:pPr>
            <a:r>
              <a:rPr lang="en-US" sz="1600" b="0" dirty="0"/>
              <a:t>Estimated number new HIV infections among children in Asia and the Pacific, 2001-2020</a:t>
            </a:r>
          </a:p>
        </c:rich>
      </c:tx>
      <c:overlay val="0"/>
    </c:title>
    <c:autoTitleDeleted val="0"/>
    <c:plotArea>
      <c:layout>
        <c:manualLayout>
          <c:layoutTarget val="inner"/>
          <c:xMode val="edge"/>
          <c:yMode val="edge"/>
          <c:x val="0.16658959537572254"/>
          <c:y val="0.18599633567157631"/>
          <c:w val="0.81221579961464352"/>
          <c:h val="0.55801172548378863"/>
        </c:manualLayout>
      </c:layout>
      <c:areaChart>
        <c:grouping val="standard"/>
        <c:varyColors val="0"/>
        <c:ser>
          <c:idx val="1"/>
          <c:order val="1"/>
          <c:tx>
            <c:strRef>
              <c:f>'Declining NI'!$D$2</c:f>
              <c:strCache>
                <c:ptCount val="1"/>
                <c:pt idx="0">
                  <c:v>a</c:v>
                </c:pt>
              </c:strCache>
            </c:strRef>
          </c:tx>
          <c:spPr>
            <a:solidFill>
              <a:srgbClr val="97E4FF"/>
            </a:solidFill>
            <a:ln>
              <a:solidFill>
                <a:schemeClr val="bg1"/>
              </a:solidFill>
            </a:ln>
          </c:spPr>
          <c:cat>
            <c:strRef>
              <c:f>'Declining NI'!$B$14:$B$33</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'Declining NI'!$D$14:$D$33</c:f>
              <c:numCache>
                <c:formatCode>General</c:formatCode>
                <c:ptCount val="20"/>
                <c:pt idx="9">
                  <c:v>18724</c:v>
                </c:pt>
                <c:pt idx="10">
                  <c:v>18724</c:v>
                </c:pt>
                <c:pt idx="11">
                  <c:v>18724</c:v>
                </c:pt>
                <c:pt idx="12">
                  <c:v>18724</c:v>
                </c:pt>
                <c:pt idx="13">
                  <c:v>18724</c:v>
                </c:pt>
                <c:pt idx="14">
                  <c:v>18724</c:v>
                </c:pt>
                <c:pt idx="15">
                  <c:v>18724</c:v>
                </c:pt>
                <c:pt idx="16">
                  <c:v>18724</c:v>
                </c:pt>
                <c:pt idx="17">
                  <c:v>18724</c:v>
                </c:pt>
                <c:pt idx="18">
                  <c:v>18724</c:v>
                </c:pt>
                <c:pt idx="19">
                  <c:v>18724</c:v>
                </c:pt>
              </c:numCache>
            </c:numRef>
          </c:val>
          <c:extLst>
            <c:ext xmlns:c16="http://schemas.microsoft.com/office/drawing/2014/chart" uri="{C3380CC4-5D6E-409C-BE32-E72D297353CC}">
              <c16:uniqueId val="{00000000-2CE5-46B8-854E-BD2013E5A842}"/>
            </c:ext>
          </c:extLst>
        </c:ser>
        <c:ser>
          <c:idx val="2"/>
          <c:order val="2"/>
          <c:tx>
            <c:strRef>
              <c:f>'Declining NI'!$E$2</c:f>
              <c:strCache>
                <c:ptCount val="1"/>
                <c:pt idx="0">
                  <c:v>b</c:v>
                </c:pt>
              </c:strCache>
            </c:strRef>
          </c:tx>
          <c:spPr>
            <a:solidFill>
              <a:schemeClr val="bg1"/>
            </a:solidFill>
            <a:ln>
              <a:noFill/>
            </a:ln>
          </c:spPr>
          <c:cat>
            <c:strRef>
              <c:f>'Declining NI'!$B$14:$B$33</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'Declining NI'!$E$14:$E$33</c:f>
              <c:numCache>
                <c:formatCode>General</c:formatCode>
                <c:ptCount val="20"/>
                <c:pt idx="9">
                  <c:v>18724</c:v>
                </c:pt>
                <c:pt idx="10">
                  <c:v>17705</c:v>
                </c:pt>
                <c:pt idx="11">
                  <c:v>16252</c:v>
                </c:pt>
                <c:pt idx="12">
                  <c:v>15538</c:v>
                </c:pt>
                <c:pt idx="13">
                  <c:v>14823</c:v>
                </c:pt>
                <c:pt idx="14">
                  <c:v>14448</c:v>
                </c:pt>
                <c:pt idx="15">
                  <c:v>13306</c:v>
                </c:pt>
                <c:pt idx="16">
                  <c:v>12730</c:v>
                </c:pt>
                <c:pt idx="17">
                  <c:v>12370</c:v>
                </c:pt>
                <c:pt idx="18">
                  <c:v>12643</c:v>
                </c:pt>
                <c:pt idx="19">
                  <c:v>12755</c:v>
                </c:pt>
              </c:numCache>
            </c:numRef>
          </c:val>
          <c:extLst>
            <c:ext xmlns:c16="http://schemas.microsoft.com/office/drawing/2014/chart" uri="{C3380CC4-5D6E-409C-BE32-E72D297353CC}">
              <c16:uniqueId val="{00000001-2CE5-46B8-854E-BD2013E5A842}"/>
            </c:ext>
          </c:extLst>
        </c:ser>
        <c:dLbls>
          <c:showLegendKey val="0"/>
          <c:showVal val="0"/>
          <c:showCatName val="0"/>
          <c:showSerName val="0"/>
          <c:showPercent val="0"/>
          <c:showBubbleSize val="0"/>
        </c:dLbls>
        <c:axId val="76560256"/>
        <c:axId val="76561792"/>
      </c:areaChart>
      <c:lineChart>
        <c:grouping val="standard"/>
        <c:varyColors val="0"/>
        <c:ser>
          <c:idx val="0"/>
          <c:order val="0"/>
          <c:tx>
            <c:strRef>
              <c:f>'Declining NI'!$C$2</c:f>
              <c:strCache>
                <c:ptCount val="1"/>
                <c:pt idx="0">
                  <c:v>New HIV infections among children (0-14 years)</c:v>
                </c:pt>
              </c:strCache>
            </c:strRef>
          </c:tx>
          <c:spPr>
            <a:ln w="38100">
              <a:solidFill>
                <a:srgbClr val="E21837"/>
              </a:solidFill>
            </a:ln>
          </c:spPr>
          <c:marker>
            <c:symbol val="none"/>
          </c:marker>
          <c:cat>
            <c:strRef>
              <c:f>'Declining NI'!$B$14:$B$33</c:f>
              <c:strCach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'Declining NI'!$C$14:$C$33</c:f>
              <c:numCache>
                <c:formatCode>General</c:formatCode>
                <c:ptCount val="20"/>
                <c:pt idx="0">
                  <c:v>42947</c:v>
                </c:pt>
                <c:pt idx="1">
                  <c:v>40361</c:v>
                </c:pt>
                <c:pt idx="2">
                  <c:v>37313</c:v>
                </c:pt>
                <c:pt idx="3">
                  <c:v>34693</c:v>
                </c:pt>
                <c:pt idx="4">
                  <c:v>30883</c:v>
                </c:pt>
                <c:pt idx="5">
                  <c:v>28044</c:v>
                </c:pt>
                <c:pt idx="6">
                  <c:v>25205</c:v>
                </c:pt>
                <c:pt idx="7">
                  <c:v>22409</c:v>
                </c:pt>
                <c:pt idx="8">
                  <c:v>20378</c:v>
                </c:pt>
                <c:pt idx="9">
                  <c:v>18724</c:v>
                </c:pt>
                <c:pt idx="10">
                  <c:v>17705</c:v>
                </c:pt>
                <c:pt idx="11">
                  <c:v>16252</c:v>
                </c:pt>
                <c:pt idx="12">
                  <c:v>15538</c:v>
                </c:pt>
                <c:pt idx="13">
                  <c:v>14823</c:v>
                </c:pt>
                <c:pt idx="14">
                  <c:v>14448</c:v>
                </c:pt>
                <c:pt idx="15">
                  <c:v>13306</c:v>
                </c:pt>
                <c:pt idx="16">
                  <c:v>12730</c:v>
                </c:pt>
                <c:pt idx="17">
                  <c:v>12370</c:v>
                </c:pt>
                <c:pt idx="18">
                  <c:v>12643</c:v>
                </c:pt>
                <c:pt idx="19">
                  <c:v>12755</c:v>
                </c:pt>
              </c:numCache>
            </c:numRef>
          </c:val>
          <c:smooth val="0"/>
          <c:extLst>
            <c:ext xmlns:c16="http://schemas.microsoft.com/office/drawing/2014/chart" uri="{C3380CC4-5D6E-409C-BE32-E72D297353CC}">
              <c16:uniqueId val="{00000002-2CE5-46B8-854E-BD2013E5A842}"/>
            </c:ext>
          </c:extLst>
        </c:ser>
        <c:dLbls>
          <c:showLegendKey val="0"/>
          <c:showVal val="0"/>
          <c:showCatName val="0"/>
          <c:showSerName val="0"/>
          <c:showPercent val="0"/>
          <c:showBubbleSize val="0"/>
        </c:dLbls>
        <c:marker val="1"/>
        <c:smooth val="0"/>
        <c:axId val="76560256"/>
        <c:axId val="76561792"/>
      </c:lineChart>
      <c:catAx>
        <c:axId val="76560256"/>
        <c:scaling>
          <c:orientation val="minMax"/>
        </c:scaling>
        <c:delete val="0"/>
        <c:axPos val="b"/>
        <c:numFmt formatCode="General" sourceLinked="1"/>
        <c:majorTickMark val="out"/>
        <c:minorTickMark val="none"/>
        <c:tickLblPos val="nextTo"/>
        <c:txPr>
          <a:bodyPr rot="-2700000"/>
          <a:lstStyle/>
          <a:p>
            <a:pPr>
              <a:defRPr/>
            </a:pPr>
            <a:endParaRPr lang="en-US"/>
          </a:p>
        </c:txPr>
        <c:crossAx val="76561792"/>
        <c:crosses val="autoZero"/>
        <c:auto val="1"/>
        <c:lblAlgn val="ctr"/>
        <c:lblOffset val="100"/>
        <c:noMultiLvlLbl val="0"/>
      </c:catAx>
      <c:valAx>
        <c:axId val="76561792"/>
        <c:scaling>
          <c:orientation val="minMax"/>
        </c:scaling>
        <c:delete val="0"/>
        <c:axPos val="l"/>
        <c:title>
          <c:tx>
            <c:rich>
              <a:bodyPr rot="-5400000" vert="horz"/>
              <a:lstStyle/>
              <a:p>
                <a:pPr>
                  <a:defRPr/>
                </a:pPr>
                <a:r>
                  <a:rPr lang="en-US"/>
                  <a:t>Number (Estimate)</a:t>
                </a:r>
              </a:p>
            </c:rich>
          </c:tx>
          <c:layout>
            <c:manualLayout>
              <c:xMode val="edge"/>
              <c:yMode val="edge"/>
              <c:x val="4.2180202987690096E-2"/>
              <c:y val="0.28371980689842957"/>
            </c:manualLayout>
          </c:layout>
          <c:overlay val="0"/>
        </c:title>
        <c:numFmt formatCode="#,##0" sourceLinked="0"/>
        <c:majorTickMark val="out"/>
        <c:minorTickMark val="none"/>
        <c:tickLblPos val="nextTo"/>
        <c:crossAx val="76560256"/>
        <c:crosses val="autoZero"/>
        <c:crossBetween val="midCat"/>
        <c:majorUnit val="10000"/>
      </c:valAx>
    </c:plotArea>
    <c:legend>
      <c:legendPos val="b"/>
      <c:legendEntry>
        <c:idx val="0"/>
        <c:delete val="1"/>
      </c:legendEntry>
      <c:legendEntry>
        <c:idx val="1"/>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1533111088209"/>
          <c:y val="7.2308555772443023E-2"/>
          <c:w val="0.64255284651464917"/>
          <c:h val="0.69997955518718069"/>
        </c:manualLayout>
      </c:layout>
      <c:lineChart>
        <c:grouping val="standard"/>
        <c:varyColors val="0"/>
        <c:ser>
          <c:idx val="0"/>
          <c:order val="0"/>
          <c:tx>
            <c:strRef>
              <c:f>'NI targets_All age and children'!$B$2</c:f>
              <c:strCache>
                <c:ptCount val="1"/>
                <c:pt idx="0">
                  <c:v>New HIV infections (children 0-14 years)</c:v>
                </c:pt>
              </c:strCache>
            </c:strRef>
          </c:tx>
          <c:spPr>
            <a:ln w="38100">
              <a:solidFill>
                <a:srgbClr val="00CCFF"/>
              </a:solidFill>
            </a:ln>
          </c:spPr>
          <c:marker>
            <c:symbol val="none"/>
          </c:marker>
          <c:dPt>
            <c:idx val="10"/>
            <c:marker>
              <c:symbol val="circle"/>
              <c:size val="14"/>
              <c:spPr>
                <a:solidFill>
                  <a:srgbClr val="63CDF6"/>
                </a:solidFill>
                <a:ln>
                  <a:noFill/>
                </a:ln>
              </c:spPr>
            </c:marker>
            <c:bubble3D val="0"/>
            <c:spPr>
              <a:ln w="38100">
                <a:solidFill>
                  <a:srgbClr val="63CDF6"/>
                </a:solidFill>
              </a:ln>
            </c:spPr>
            <c:extLst>
              <c:ext xmlns:c16="http://schemas.microsoft.com/office/drawing/2014/chart" uri="{C3380CC4-5D6E-409C-BE32-E72D297353CC}">
                <c16:uniqueId val="{00000001-6E21-4795-A4DC-E1D476E00AF6}"/>
              </c:ext>
            </c:extLst>
          </c:dPt>
          <c:dPt>
            <c:idx val="20"/>
            <c:marker>
              <c:symbol val="circle"/>
              <c:size val="13"/>
              <c:spPr>
                <a:solidFill>
                  <a:srgbClr val="63CDF6"/>
                </a:solidFill>
                <a:ln>
                  <a:noFill/>
                </a:ln>
              </c:spPr>
            </c:marker>
            <c:bubble3D val="0"/>
            <c:extLst>
              <c:ext xmlns:c16="http://schemas.microsoft.com/office/drawing/2014/chart" uri="{C3380CC4-5D6E-409C-BE32-E72D297353CC}">
                <c16:uniqueId val="{00000002-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children'!$B$3:$B$23</c:f>
              <c:numCache>
                <c:formatCode>General</c:formatCode>
                <c:ptCount val="21"/>
                <c:pt idx="0">
                  <c:v>45292</c:v>
                </c:pt>
                <c:pt idx="1">
                  <c:v>42947</c:v>
                </c:pt>
                <c:pt idx="2">
                  <c:v>40361</c:v>
                </c:pt>
                <c:pt idx="3">
                  <c:v>37313</c:v>
                </c:pt>
                <c:pt idx="4">
                  <c:v>34693</c:v>
                </c:pt>
                <c:pt idx="5">
                  <c:v>30883</c:v>
                </c:pt>
                <c:pt idx="6">
                  <c:v>28044</c:v>
                </c:pt>
                <c:pt idx="7">
                  <c:v>25205</c:v>
                </c:pt>
                <c:pt idx="8">
                  <c:v>22409</c:v>
                </c:pt>
                <c:pt idx="9">
                  <c:v>20378</c:v>
                </c:pt>
                <c:pt idx="10">
                  <c:v>18724</c:v>
                </c:pt>
                <c:pt idx="11">
                  <c:v>17705</c:v>
                </c:pt>
                <c:pt idx="12">
                  <c:v>16252</c:v>
                </c:pt>
                <c:pt idx="13">
                  <c:v>15538</c:v>
                </c:pt>
                <c:pt idx="14">
                  <c:v>14823</c:v>
                </c:pt>
                <c:pt idx="15">
                  <c:v>14448</c:v>
                </c:pt>
                <c:pt idx="16">
                  <c:v>13306</c:v>
                </c:pt>
                <c:pt idx="17">
                  <c:v>12730</c:v>
                </c:pt>
                <c:pt idx="18">
                  <c:v>12370</c:v>
                </c:pt>
                <c:pt idx="19">
                  <c:v>12643</c:v>
                </c:pt>
                <c:pt idx="20">
                  <c:v>12755</c:v>
                </c:pt>
              </c:numCache>
            </c:numRef>
          </c:val>
          <c:smooth val="0"/>
          <c:extLst>
            <c:ext xmlns:c16="http://schemas.microsoft.com/office/drawing/2014/chart" uri="{C3380CC4-5D6E-409C-BE32-E72D297353CC}">
              <c16:uniqueId val="{00000003-6E21-4795-A4DC-E1D476E00AF6}"/>
            </c:ext>
          </c:extLst>
        </c:ser>
        <c:ser>
          <c:idx val="1"/>
          <c:order val="1"/>
          <c:tx>
            <c:strRef>
              <c:f>'NI targets_All age and children'!$C$2</c:f>
              <c:strCache>
                <c:ptCount val="1"/>
                <c:pt idx="0">
                  <c:v>2020 Fast-track target *</c:v>
                </c:pt>
              </c:strCache>
            </c:strRef>
          </c:tx>
          <c:spPr>
            <a:ln w="31750">
              <a:solidFill>
                <a:srgbClr val="33CCCC"/>
              </a:solidFill>
              <a:prstDash val="sysDash"/>
            </a:ln>
          </c:spPr>
          <c:marker>
            <c:symbol val="none"/>
          </c:marker>
          <c:dPt>
            <c:idx val="16"/>
            <c:bubble3D val="0"/>
            <c:extLst>
              <c:ext xmlns:c16="http://schemas.microsoft.com/office/drawing/2014/chart" uri="{C3380CC4-5D6E-409C-BE32-E72D297353CC}">
                <c16:uniqueId val="{00000004-6E21-4795-A4DC-E1D476E00AF6}"/>
              </c:ext>
            </c:extLst>
          </c:dPt>
          <c:dPt>
            <c:idx val="19"/>
            <c:bubble3D val="0"/>
            <c:extLst>
              <c:ext xmlns:c16="http://schemas.microsoft.com/office/drawing/2014/chart" uri="{C3380CC4-5D6E-409C-BE32-E72D297353CC}">
                <c16:uniqueId val="{00000005-6E21-4795-A4DC-E1D476E00AF6}"/>
              </c:ext>
            </c:extLst>
          </c:dPt>
          <c:dPt>
            <c:idx val="20"/>
            <c:marker>
              <c:symbol val="circle"/>
              <c:size val="13"/>
              <c:spPr>
                <a:solidFill>
                  <a:srgbClr val="00A99A"/>
                </a:solidFill>
                <a:ln>
                  <a:solidFill>
                    <a:srgbClr val="00A99A"/>
                  </a:solidFill>
                </a:ln>
              </c:spPr>
            </c:marker>
            <c:bubble3D val="0"/>
            <c:spPr>
              <a:ln w="31750">
                <a:solidFill>
                  <a:srgbClr val="00A99A"/>
                </a:solidFill>
                <a:prstDash val="sysDash"/>
              </a:ln>
            </c:spPr>
            <c:extLst>
              <c:ext xmlns:c16="http://schemas.microsoft.com/office/drawing/2014/chart" uri="{C3380CC4-5D6E-409C-BE32-E72D297353CC}">
                <c16:uniqueId val="{00000006-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children'!$C$3:$C$23</c:f>
              <c:numCache>
                <c:formatCode>General</c:formatCode>
                <c:ptCount val="21"/>
                <c:pt idx="10">
                  <c:v>18723.999999999996</c:v>
                </c:pt>
                <c:pt idx="11">
                  <c:v>17041.599999999995</c:v>
                </c:pt>
                <c:pt idx="12">
                  <c:v>15359.199999999997</c:v>
                </c:pt>
                <c:pt idx="13">
                  <c:v>13676.799999999996</c:v>
                </c:pt>
                <c:pt idx="14">
                  <c:v>11994.399999999998</c:v>
                </c:pt>
                <c:pt idx="15">
                  <c:v>10311.999999999998</c:v>
                </c:pt>
                <c:pt idx="16">
                  <c:v>8629.5999999999985</c:v>
                </c:pt>
                <c:pt idx="17">
                  <c:v>6947.1999999999989</c:v>
                </c:pt>
                <c:pt idx="18">
                  <c:v>5264.7999999999993</c:v>
                </c:pt>
                <c:pt idx="19">
                  <c:v>3582.4000000000015</c:v>
                </c:pt>
                <c:pt idx="20">
                  <c:v>1900</c:v>
                </c:pt>
              </c:numCache>
            </c:numRef>
          </c:val>
          <c:smooth val="0"/>
          <c:extLst>
            <c:ext xmlns:c16="http://schemas.microsoft.com/office/drawing/2014/chart" uri="{C3380CC4-5D6E-409C-BE32-E72D297353CC}">
              <c16:uniqueId val="{00000007-6E21-4795-A4DC-E1D476E00AF6}"/>
            </c:ext>
          </c:extLst>
        </c:ser>
        <c:dLbls>
          <c:showLegendKey val="0"/>
          <c:showVal val="0"/>
          <c:showCatName val="0"/>
          <c:showSerName val="0"/>
          <c:showPercent val="0"/>
          <c:showBubbleSize val="0"/>
        </c:dLbls>
        <c:smooth val="0"/>
        <c:axId val="271267712"/>
        <c:axId val="271269248"/>
      </c:lineChart>
      <c:catAx>
        <c:axId val="271267712"/>
        <c:scaling>
          <c:orientation val="minMax"/>
        </c:scaling>
        <c:delete val="0"/>
        <c:axPos val="b"/>
        <c:majorGridlines>
          <c:spPr>
            <a:ln w="12700">
              <a:solidFill>
                <a:srgbClr val="D1E8FF"/>
              </a:solidFill>
              <a:prstDash val="sysDot"/>
            </a:ln>
          </c:spPr>
        </c:majorGridlines>
        <c:numFmt formatCode="General" sourceLinked="0"/>
        <c:majorTickMark val="out"/>
        <c:minorTickMark val="none"/>
        <c:tickLblPos val="nextTo"/>
        <c:spPr>
          <a:ln>
            <a:noFill/>
          </a:ln>
        </c:spPr>
        <c:crossAx val="271269248"/>
        <c:crosses val="autoZero"/>
        <c:auto val="1"/>
        <c:lblAlgn val="ctr"/>
        <c:lblOffset val="100"/>
        <c:tickLblSkip val="5"/>
        <c:tickMarkSkip val="5"/>
        <c:noMultiLvlLbl val="0"/>
      </c:catAx>
      <c:valAx>
        <c:axId val="271269248"/>
        <c:scaling>
          <c:orientation val="minMax"/>
        </c:scaling>
        <c:delete val="0"/>
        <c:axPos val="l"/>
        <c:majorGridlines>
          <c:spPr>
            <a:ln w="12700">
              <a:solidFill>
                <a:srgbClr val="D1E8FF"/>
              </a:solidFill>
              <a:prstDash val="sysDot"/>
            </a:ln>
          </c:spPr>
        </c:majorGridlines>
        <c:title>
          <c:tx>
            <c:rich>
              <a:bodyPr rot="-5400000" vert="horz"/>
              <a:lstStyle/>
              <a:p>
                <a:pPr>
                  <a:defRPr/>
                </a:pPr>
                <a:r>
                  <a:rPr lang="en-GB" dirty="0"/>
                  <a:t>Number (Estimate)</a:t>
                </a:r>
              </a:p>
            </c:rich>
          </c:tx>
          <c:layout>
            <c:manualLayout>
              <c:xMode val="edge"/>
              <c:yMode val="edge"/>
              <c:x val="4.9759908030419181E-3"/>
              <c:y val="0.28957930387883696"/>
            </c:manualLayout>
          </c:layout>
          <c:overlay val="0"/>
        </c:title>
        <c:numFmt formatCode="General" sourceLinked="1"/>
        <c:majorTickMark val="out"/>
        <c:minorTickMark val="none"/>
        <c:tickLblPos val="nextTo"/>
        <c:spPr>
          <a:ln>
            <a:noFill/>
          </a:ln>
        </c:spPr>
        <c:crossAx val="271267712"/>
        <c:crosses val="autoZero"/>
        <c:crossBetween val="midCat"/>
        <c:majorUnit val="10000"/>
      </c:valAx>
    </c:plotArea>
    <c:legend>
      <c:legendPos val="r"/>
      <c:legendEntry>
        <c:idx val="1"/>
        <c:delete val="1"/>
      </c:legendEntry>
      <c:layout>
        <c:manualLayout>
          <c:xMode val="edge"/>
          <c:yMode val="edge"/>
          <c:x val="2.2474349866879022E-4"/>
          <c:y val="0.8547465672054152"/>
          <c:w val="0.60736972418338908"/>
          <c:h val="0.14507396049178065"/>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1533111088209"/>
          <c:y val="7.2308555772443023E-2"/>
          <c:w val="0.64255284651464917"/>
          <c:h val="0.69997955518718069"/>
        </c:manualLayout>
      </c:layout>
      <c:lineChart>
        <c:grouping val="standard"/>
        <c:varyColors val="0"/>
        <c:ser>
          <c:idx val="0"/>
          <c:order val="0"/>
          <c:tx>
            <c:strRef>
              <c:f>'Deaths_All ages and children'!$B$2</c:f>
              <c:strCache>
                <c:ptCount val="1"/>
                <c:pt idx="0">
                  <c:v>AIDS-related deaths  (children 0-14 years)</c:v>
                </c:pt>
              </c:strCache>
            </c:strRef>
          </c:tx>
          <c:spPr>
            <a:ln w="38100">
              <a:solidFill>
                <a:srgbClr val="00CCFF"/>
              </a:solidFill>
            </a:ln>
          </c:spPr>
          <c:marker>
            <c:symbol val="none"/>
          </c:marker>
          <c:dPt>
            <c:idx val="10"/>
            <c:marker>
              <c:symbol val="circle"/>
              <c:size val="14"/>
              <c:spPr>
                <a:solidFill>
                  <a:srgbClr val="63CDF6"/>
                </a:solidFill>
                <a:ln>
                  <a:noFill/>
                </a:ln>
              </c:spPr>
            </c:marker>
            <c:bubble3D val="0"/>
            <c:spPr>
              <a:ln w="38100">
                <a:solidFill>
                  <a:srgbClr val="63CDF6"/>
                </a:solidFill>
              </a:ln>
            </c:spPr>
            <c:extLst>
              <c:ext xmlns:c16="http://schemas.microsoft.com/office/drawing/2014/chart" uri="{C3380CC4-5D6E-409C-BE32-E72D297353CC}">
                <c16:uniqueId val="{00000001-493C-41B3-9A8E-BD316D563CC5}"/>
              </c:ext>
            </c:extLst>
          </c:dPt>
          <c:dPt>
            <c:idx val="20"/>
            <c:marker>
              <c:symbol val="circle"/>
              <c:size val="13"/>
              <c:spPr>
                <a:solidFill>
                  <a:srgbClr val="63CDF6"/>
                </a:solidFill>
                <a:ln>
                  <a:noFill/>
                </a:ln>
              </c:spPr>
            </c:marker>
            <c:bubble3D val="0"/>
            <c:extLst>
              <c:ext xmlns:c16="http://schemas.microsoft.com/office/drawing/2014/chart" uri="{C3380CC4-5D6E-409C-BE32-E72D297353CC}">
                <c16:uniqueId val="{00000002-493C-41B3-9A8E-BD316D563CC5}"/>
              </c:ext>
            </c:extLst>
          </c:dPt>
          <c:cat>
            <c:numRef>
              <c:f>'Deaths_All ages and children'!$A$3:$A$23</c:f>
              <c:numCache>
                <c:formatCode>General</c:formatCode>
                <c:ptCount val="21"/>
                <c:pt idx="0">
                  <c:v>2000</c:v>
                </c:pt>
                <c:pt idx="5">
                  <c:v>2005</c:v>
                </c:pt>
                <c:pt idx="10">
                  <c:v>2010</c:v>
                </c:pt>
                <c:pt idx="15">
                  <c:v>2015</c:v>
                </c:pt>
                <c:pt idx="20">
                  <c:v>2020</c:v>
                </c:pt>
              </c:numCache>
            </c:numRef>
          </c:cat>
          <c:val>
            <c:numRef>
              <c:f>'Deaths_All ages and children'!$B$3:$B$23</c:f>
              <c:numCache>
                <c:formatCode>General</c:formatCode>
                <c:ptCount val="21"/>
                <c:pt idx="0">
                  <c:v>29012</c:v>
                </c:pt>
                <c:pt idx="1">
                  <c:v>29231</c:v>
                </c:pt>
                <c:pt idx="2">
                  <c:v>28747</c:v>
                </c:pt>
                <c:pt idx="3">
                  <c:v>27736</c:v>
                </c:pt>
                <c:pt idx="4">
                  <c:v>26609</c:v>
                </c:pt>
                <c:pt idx="5">
                  <c:v>25196</c:v>
                </c:pt>
                <c:pt idx="6">
                  <c:v>23859</c:v>
                </c:pt>
                <c:pt idx="7">
                  <c:v>22592</c:v>
                </c:pt>
                <c:pt idx="8">
                  <c:v>20686</c:v>
                </c:pt>
                <c:pt idx="9">
                  <c:v>18353</c:v>
                </c:pt>
                <c:pt idx="10">
                  <c:v>16276</c:v>
                </c:pt>
                <c:pt idx="11">
                  <c:v>14837</c:v>
                </c:pt>
                <c:pt idx="12">
                  <c:v>13406</c:v>
                </c:pt>
                <c:pt idx="13">
                  <c:v>12306</c:v>
                </c:pt>
                <c:pt idx="14">
                  <c:v>10913</c:v>
                </c:pt>
                <c:pt idx="15">
                  <c:v>9613</c:v>
                </c:pt>
                <c:pt idx="16">
                  <c:v>8242</c:v>
                </c:pt>
                <c:pt idx="17">
                  <c:v>7062</c:v>
                </c:pt>
                <c:pt idx="18">
                  <c:v>6651</c:v>
                </c:pt>
                <c:pt idx="19">
                  <c:v>6590</c:v>
                </c:pt>
                <c:pt idx="20">
                  <c:v>6498</c:v>
                </c:pt>
              </c:numCache>
            </c:numRef>
          </c:val>
          <c:smooth val="0"/>
          <c:extLst>
            <c:ext xmlns:c16="http://schemas.microsoft.com/office/drawing/2014/chart" uri="{C3380CC4-5D6E-409C-BE32-E72D297353CC}">
              <c16:uniqueId val="{00000003-493C-41B3-9A8E-BD316D563CC5}"/>
            </c:ext>
          </c:extLst>
        </c:ser>
        <c:ser>
          <c:idx val="1"/>
          <c:order val="1"/>
          <c:tx>
            <c:strRef>
              <c:f>'Deaths_All ages and children'!$C$2</c:f>
              <c:strCache>
                <c:ptCount val="1"/>
                <c:pt idx="0">
                  <c:v>2020 Fast-track target *</c:v>
                </c:pt>
              </c:strCache>
            </c:strRef>
          </c:tx>
          <c:spPr>
            <a:ln w="31750">
              <a:solidFill>
                <a:srgbClr val="33CCCC"/>
              </a:solidFill>
              <a:prstDash val="sysDash"/>
            </a:ln>
          </c:spPr>
          <c:marker>
            <c:symbol val="none"/>
          </c:marker>
          <c:dPt>
            <c:idx val="16"/>
            <c:bubble3D val="0"/>
            <c:extLst>
              <c:ext xmlns:c16="http://schemas.microsoft.com/office/drawing/2014/chart" uri="{C3380CC4-5D6E-409C-BE32-E72D297353CC}">
                <c16:uniqueId val="{00000004-493C-41B3-9A8E-BD316D563CC5}"/>
              </c:ext>
            </c:extLst>
          </c:dPt>
          <c:dPt>
            <c:idx val="19"/>
            <c:bubble3D val="0"/>
            <c:extLst>
              <c:ext xmlns:c16="http://schemas.microsoft.com/office/drawing/2014/chart" uri="{C3380CC4-5D6E-409C-BE32-E72D297353CC}">
                <c16:uniqueId val="{00000005-493C-41B3-9A8E-BD316D563CC5}"/>
              </c:ext>
            </c:extLst>
          </c:dPt>
          <c:dPt>
            <c:idx val="20"/>
            <c:marker>
              <c:symbol val="circle"/>
              <c:size val="13"/>
              <c:spPr>
                <a:solidFill>
                  <a:srgbClr val="00A99A"/>
                </a:solidFill>
                <a:ln>
                  <a:solidFill>
                    <a:srgbClr val="00A99A"/>
                  </a:solidFill>
                </a:ln>
              </c:spPr>
            </c:marker>
            <c:bubble3D val="0"/>
            <c:spPr>
              <a:ln w="31750">
                <a:solidFill>
                  <a:srgbClr val="00A99A"/>
                </a:solidFill>
                <a:prstDash val="sysDash"/>
              </a:ln>
            </c:spPr>
            <c:extLst>
              <c:ext xmlns:c16="http://schemas.microsoft.com/office/drawing/2014/chart" uri="{C3380CC4-5D6E-409C-BE32-E72D297353CC}">
                <c16:uniqueId val="{00000006-493C-41B3-9A8E-BD316D563CC5}"/>
              </c:ext>
            </c:extLst>
          </c:dPt>
          <c:cat>
            <c:numRef>
              <c:f>'Deaths_All ages and children'!$A$3:$A$23</c:f>
              <c:numCache>
                <c:formatCode>General</c:formatCode>
                <c:ptCount val="21"/>
                <c:pt idx="0">
                  <c:v>2000</c:v>
                </c:pt>
                <c:pt idx="5">
                  <c:v>2005</c:v>
                </c:pt>
                <c:pt idx="10">
                  <c:v>2010</c:v>
                </c:pt>
                <c:pt idx="15">
                  <c:v>2015</c:v>
                </c:pt>
                <c:pt idx="20">
                  <c:v>2020</c:v>
                </c:pt>
              </c:numCache>
            </c:numRef>
          </c:cat>
          <c:val>
            <c:numRef>
              <c:f>'Deaths_All ages and children'!$C$3:$C$23</c:f>
              <c:numCache>
                <c:formatCode>General</c:formatCode>
                <c:ptCount val="21"/>
                <c:pt idx="10">
                  <c:v>16276</c:v>
                </c:pt>
                <c:pt idx="11">
                  <c:v>15055.300000000001</c:v>
                </c:pt>
                <c:pt idx="12">
                  <c:v>13834.6</c:v>
                </c:pt>
                <c:pt idx="13">
                  <c:v>12613.900000000001</c:v>
                </c:pt>
                <c:pt idx="14">
                  <c:v>11393.2</c:v>
                </c:pt>
                <c:pt idx="15">
                  <c:v>10172.5</c:v>
                </c:pt>
                <c:pt idx="16">
                  <c:v>8951.8000000000011</c:v>
                </c:pt>
                <c:pt idx="17">
                  <c:v>7731.1</c:v>
                </c:pt>
                <c:pt idx="18">
                  <c:v>6510.4</c:v>
                </c:pt>
                <c:pt idx="19">
                  <c:v>5289.7000000000007</c:v>
                </c:pt>
                <c:pt idx="20">
                  <c:v>4069</c:v>
                </c:pt>
              </c:numCache>
            </c:numRef>
          </c:val>
          <c:smooth val="0"/>
          <c:extLst>
            <c:ext xmlns:c16="http://schemas.microsoft.com/office/drawing/2014/chart" uri="{C3380CC4-5D6E-409C-BE32-E72D297353CC}">
              <c16:uniqueId val="{00000007-493C-41B3-9A8E-BD316D563CC5}"/>
            </c:ext>
          </c:extLst>
        </c:ser>
        <c:dLbls>
          <c:showLegendKey val="0"/>
          <c:showVal val="0"/>
          <c:showCatName val="0"/>
          <c:showSerName val="0"/>
          <c:showPercent val="0"/>
          <c:showBubbleSize val="0"/>
        </c:dLbls>
        <c:smooth val="0"/>
        <c:axId val="271267712"/>
        <c:axId val="271269248"/>
      </c:lineChart>
      <c:catAx>
        <c:axId val="271267712"/>
        <c:scaling>
          <c:orientation val="minMax"/>
        </c:scaling>
        <c:delete val="0"/>
        <c:axPos val="b"/>
        <c:majorGridlines>
          <c:spPr>
            <a:ln w="12700">
              <a:solidFill>
                <a:srgbClr val="D1E8FF"/>
              </a:solidFill>
              <a:prstDash val="sysDot"/>
            </a:ln>
          </c:spPr>
        </c:majorGridlines>
        <c:numFmt formatCode="General" sourceLinked="0"/>
        <c:majorTickMark val="out"/>
        <c:minorTickMark val="none"/>
        <c:tickLblPos val="nextTo"/>
        <c:spPr>
          <a:ln>
            <a:noFill/>
          </a:ln>
        </c:spPr>
        <c:crossAx val="271269248"/>
        <c:crosses val="autoZero"/>
        <c:auto val="1"/>
        <c:lblAlgn val="ctr"/>
        <c:lblOffset val="100"/>
        <c:tickLblSkip val="5"/>
        <c:tickMarkSkip val="5"/>
        <c:noMultiLvlLbl val="0"/>
      </c:catAx>
      <c:valAx>
        <c:axId val="271269248"/>
        <c:scaling>
          <c:orientation val="minMax"/>
        </c:scaling>
        <c:delete val="0"/>
        <c:axPos val="l"/>
        <c:majorGridlines>
          <c:spPr>
            <a:ln w="12700">
              <a:solidFill>
                <a:srgbClr val="D1E8FF"/>
              </a:solidFill>
              <a:prstDash val="sysDot"/>
            </a:ln>
          </c:spPr>
        </c:majorGridlines>
        <c:title>
          <c:tx>
            <c:rich>
              <a:bodyPr rot="-5400000" vert="horz"/>
              <a:lstStyle/>
              <a:p>
                <a:pPr>
                  <a:defRPr/>
                </a:pPr>
                <a:r>
                  <a:rPr lang="en-GB" dirty="0"/>
                  <a:t>Number (Estimate)</a:t>
                </a:r>
              </a:p>
            </c:rich>
          </c:tx>
          <c:layout>
            <c:manualLayout>
              <c:xMode val="edge"/>
              <c:yMode val="edge"/>
              <c:x val="4.9759908030419181E-3"/>
              <c:y val="0.28957930387883696"/>
            </c:manualLayout>
          </c:layout>
          <c:overlay val="0"/>
        </c:title>
        <c:numFmt formatCode="General" sourceLinked="1"/>
        <c:majorTickMark val="out"/>
        <c:minorTickMark val="none"/>
        <c:tickLblPos val="nextTo"/>
        <c:spPr>
          <a:ln>
            <a:noFill/>
          </a:ln>
        </c:spPr>
        <c:crossAx val="271267712"/>
        <c:crosses val="autoZero"/>
        <c:crossBetween val="midCat"/>
        <c:majorUnit val="10000"/>
      </c:valAx>
    </c:plotArea>
    <c:legend>
      <c:legendPos val="r"/>
      <c:legendEntry>
        <c:idx val="1"/>
        <c:delete val="1"/>
      </c:legendEntry>
      <c:layout>
        <c:manualLayout>
          <c:xMode val="edge"/>
          <c:yMode val="edge"/>
          <c:x val="2.2479377056254754E-4"/>
          <c:y val="0.85492612580730776"/>
          <c:w val="0.61618406889981903"/>
          <c:h val="0.14507396049178065"/>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26947895051024E-2"/>
          <c:y val="0.20442780185773565"/>
          <c:w val="0.51154330708661422"/>
          <c:h val="0.71068234470452962"/>
        </c:manualLayout>
      </c:layout>
      <c:doughnutChart>
        <c:varyColors val="1"/>
        <c:ser>
          <c:idx val="0"/>
          <c:order val="0"/>
          <c:spPr>
            <a:solidFill>
              <a:srgbClr val="FF7C80"/>
            </a:solidFill>
            <a:ln w="12700">
              <a:solidFill>
                <a:schemeClr val="bg1"/>
              </a:solidFill>
            </a:ln>
          </c:spPr>
          <c:dPt>
            <c:idx val="1"/>
            <c:bubble3D val="0"/>
            <c:spPr>
              <a:solidFill>
                <a:srgbClr val="00B0F0"/>
              </a:solidFill>
              <a:ln w="12700">
                <a:solidFill>
                  <a:schemeClr val="bg1"/>
                </a:solidFill>
              </a:ln>
            </c:spPr>
            <c:extLst>
              <c:ext xmlns:c16="http://schemas.microsoft.com/office/drawing/2014/chart" uri="{C3380CC4-5D6E-409C-BE32-E72D297353CC}">
                <c16:uniqueId val="{00000001-C53F-4055-86AA-7605290DA2B3}"/>
              </c:ext>
            </c:extLst>
          </c:dPt>
          <c:dPt>
            <c:idx val="2"/>
            <c:bubble3D val="0"/>
            <c:spPr>
              <a:solidFill>
                <a:srgbClr val="00A99A"/>
              </a:solidFill>
              <a:ln w="12700">
                <a:solidFill>
                  <a:schemeClr val="bg1"/>
                </a:solidFill>
              </a:ln>
            </c:spPr>
            <c:extLst>
              <c:ext xmlns:c16="http://schemas.microsoft.com/office/drawing/2014/chart" uri="{C3380CC4-5D6E-409C-BE32-E72D297353CC}">
                <c16:uniqueId val="{00000003-C53F-4055-86AA-7605290DA2B3}"/>
              </c:ext>
            </c:extLst>
          </c:dPt>
          <c:dPt>
            <c:idx val="3"/>
            <c:bubble3D val="0"/>
            <c:spPr>
              <a:solidFill>
                <a:srgbClr val="9999FF"/>
              </a:solidFill>
              <a:ln w="12700">
                <a:solidFill>
                  <a:schemeClr val="bg1"/>
                </a:solidFill>
              </a:ln>
            </c:spPr>
            <c:extLst>
              <c:ext xmlns:c16="http://schemas.microsoft.com/office/drawing/2014/chart" uri="{C3380CC4-5D6E-409C-BE32-E72D297353CC}">
                <c16:uniqueId val="{00000005-C53F-4055-86AA-7605290DA2B3}"/>
              </c:ext>
            </c:extLst>
          </c:dPt>
          <c:dPt>
            <c:idx val="4"/>
            <c:bubble3D val="0"/>
            <c:spPr>
              <a:solidFill>
                <a:srgbClr val="FF99FF"/>
              </a:solidFill>
              <a:ln w="12700">
                <a:solidFill>
                  <a:schemeClr val="bg1"/>
                </a:solidFill>
              </a:ln>
            </c:spPr>
            <c:extLst>
              <c:ext xmlns:c16="http://schemas.microsoft.com/office/drawing/2014/chart" uri="{C3380CC4-5D6E-409C-BE32-E72D297353CC}">
                <c16:uniqueId val="{00000007-C53F-4055-86AA-7605290DA2B3}"/>
              </c:ext>
            </c:extLst>
          </c:dPt>
          <c:dPt>
            <c:idx val="5"/>
            <c:bubble3D val="0"/>
            <c:spPr>
              <a:solidFill>
                <a:srgbClr val="E31837"/>
              </a:solidFill>
              <a:ln w="12700">
                <a:solidFill>
                  <a:schemeClr val="bg1"/>
                </a:solidFill>
              </a:ln>
            </c:spPr>
            <c:extLst>
              <c:ext xmlns:c16="http://schemas.microsoft.com/office/drawing/2014/chart" uri="{C3380CC4-5D6E-409C-BE32-E72D297353CC}">
                <c16:uniqueId val="{00000009-C53F-4055-86AA-7605290DA2B3}"/>
              </c:ext>
            </c:extLst>
          </c:dPt>
          <c:dPt>
            <c:idx val="6"/>
            <c:bubble3D val="0"/>
            <c:spPr>
              <a:solidFill>
                <a:srgbClr val="88C540"/>
              </a:solidFill>
              <a:ln w="12700">
                <a:solidFill>
                  <a:schemeClr val="bg1"/>
                </a:solidFill>
              </a:ln>
            </c:spPr>
            <c:extLst>
              <c:ext xmlns:c16="http://schemas.microsoft.com/office/drawing/2014/chart" uri="{C3380CC4-5D6E-409C-BE32-E72D297353CC}">
                <c16:uniqueId val="{0000000B-C53F-4055-86AA-7605290DA2B3}"/>
              </c:ext>
            </c:extLst>
          </c:dPt>
          <c:dPt>
            <c:idx val="7"/>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D-C53F-4055-86AA-7605290DA2B3}"/>
              </c:ext>
            </c:extLst>
          </c:dPt>
          <c:cat>
            <c:strRef>
              <c:f>plhiv!$B$5:$B$12</c:f>
              <c:strCache>
                <c:ptCount val="8"/>
                <c:pt idx="0">
                  <c:v>Indonesia</c:v>
                </c:pt>
                <c:pt idx="1">
                  <c:v>Thailand</c:v>
                </c:pt>
                <c:pt idx="2">
                  <c:v>Philippines</c:v>
                </c:pt>
                <c:pt idx="3">
                  <c:v>Cambodia</c:v>
                </c:pt>
                <c:pt idx="4">
                  <c:v>Viet Nam</c:v>
                </c:pt>
                <c:pt idx="5">
                  <c:v>Pakistan</c:v>
                </c:pt>
                <c:pt idx="6">
                  <c:v>Nepal</c:v>
                </c:pt>
                <c:pt idx="7">
                  <c:v>Other countries</c:v>
                </c:pt>
              </c:strCache>
            </c:strRef>
          </c:cat>
          <c:val>
            <c:numRef>
              <c:f>plhiv!$C$5:$C$12</c:f>
              <c:numCache>
                <c:formatCode>General</c:formatCode>
                <c:ptCount val="8"/>
                <c:pt idx="0">
                  <c:v>12797</c:v>
                </c:pt>
                <c:pt idx="1">
                  <c:v>7243</c:v>
                </c:pt>
                <c:pt idx="2">
                  <c:v>6562</c:v>
                </c:pt>
                <c:pt idx="3">
                  <c:v>4324</c:v>
                </c:pt>
                <c:pt idx="4">
                  <c:v>3079</c:v>
                </c:pt>
                <c:pt idx="5">
                  <c:v>2720</c:v>
                </c:pt>
                <c:pt idx="6">
                  <c:v>1033</c:v>
                </c:pt>
                <c:pt idx="7">
                  <c:v>98210</c:v>
                </c:pt>
              </c:numCache>
            </c:numRef>
          </c:val>
          <c:extLst>
            <c:ext xmlns:c16="http://schemas.microsoft.com/office/drawing/2014/chart" uri="{C3380CC4-5D6E-409C-BE32-E72D297353CC}">
              <c16:uniqueId val="{0000000E-C53F-4055-86AA-7605290DA2B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26947895051024E-2"/>
          <c:y val="0.20442780185773565"/>
          <c:w val="0.51154330708661422"/>
          <c:h val="0.71068234470452962"/>
        </c:manualLayout>
      </c:layout>
      <c:doughnutChart>
        <c:varyColors val="1"/>
        <c:ser>
          <c:idx val="0"/>
          <c:order val="0"/>
          <c:spPr>
            <a:solidFill>
              <a:srgbClr val="FF7C80"/>
            </a:solidFill>
            <a:ln w="12700">
              <a:solidFill>
                <a:schemeClr val="bg1"/>
              </a:solidFill>
            </a:ln>
          </c:spPr>
          <c:dPt>
            <c:idx val="1"/>
            <c:bubble3D val="0"/>
            <c:spPr>
              <a:solidFill>
                <a:srgbClr val="00A99A"/>
              </a:solidFill>
              <a:ln w="12700">
                <a:solidFill>
                  <a:schemeClr val="bg1"/>
                </a:solidFill>
              </a:ln>
            </c:spPr>
            <c:extLst>
              <c:ext xmlns:c16="http://schemas.microsoft.com/office/drawing/2014/chart" uri="{C3380CC4-5D6E-409C-BE32-E72D297353CC}">
                <c16:uniqueId val="{00000001-5009-4729-B55D-46C0F34BC51A}"/>
              </c:ext>
            </c:extLst>
          </c:dPt>
          <c:dPt>
            <c:idx val="2"/>
            <c:bubble3D val="0"/>
            <c:spPr>
              <a:solidFill>
                <a:srgbClr val="E31837"/>
              </a:solidFill>
              <a:ln w="12700">
                <a:solidFill>
                  <a:schemeClr val="bg1"/>
                </a:solidFill>
              </a:ln>
            </c:spPr>
            <c:extLst>
              <c:ext xmlns:c16="http://schemas.microsoft.com/office/drawing/2014/chart" uri="{C3380CC4-5D6E-409C-BE32-E72D297353CC}">
                <c16:uniqueId val="{00000003-5009-4729-B55D-46C0F34BC51A}"/>
              </c:ext>
            </c:extLst>
          </c:dPt>
          <c:dPt>
            <c:idx val="3"/>
            <c:bubble3D val="0"/>
            <c:spPr>
              <a:solidFill>
                <a:srgbClr val="00B0F0"/>
              </a:solidFill>
              <a:ln w="12700">
                <a:solidFill>
                  <a:schemeClr val="bg1"/>
                </a:solidFill>
              </a:ln>
            </c:spPr>
            <c:extLst>
              <c:ext xmlns:c16="http://schemas.microsoft.com/office/drawing/2014/chart" uri="{C3380CC4-5D6E-409C-BE32-E72D297353CC}">
                <c16:uniqueId val="{00000005-5009-4729-B55D-46C0F34BC51A}"/>
              </c:ext>
            </c:extLst>
          </c:dPt>
          <c:dPt>
            <c:idx val="4"/>
            <c:bubble3D val="0"/>
            <c:spPr>
              <a:solidFill>
                <a:srgbClr val="9999FF"/>
              </a:solidFill>
              <a:ln w="12700">
                <a:solidFill>
                  <a:schemeClr val="bg1"/>
                </a:solidFill>
              </a:ln>
            </c:spPr>
            <c:extLst>
              <c:ext xmlns:c16="http://schemas.microsoft.com/office/drawing/2014/chart" uri="{C3380CC4-5D6E-409C-BE32-E72D297353CC}">
                <c16:uniqueId val="{00000007-5009-4729-B55D-46C0F34BC51A}"/>
              </c:ext>
            </c:extLst>
          </c:dPt>
          <c:dPt>
            <c:idx val="5"/>
            <c:bubble3D val="0"/>
            <c:spPr>
              <a:solidFill>
                <a:srgbClr val="FF99FF"/>
              </a:solidFill>
              <a:ln w="12700">
                <a:solidFill>
                  <a:schemeClr val="bg1"/>
                </a:solidFill>
              </a:ln>
            </c:spPr>
            <c:extLst>
              <c:ext xmlns:c16="http://schemas.microsoft.com/office/drawing/2014/chart" uri="{C3380CC4-5D6E-409C-BE32-E72D297353CC}">
                <c16:uniqueId val="{00000009-5009-4729-B55D-46C0F34BC51A}"/>
              </c:ext>
            </c:extLst>
          </c:dPt>
          <c:dPt>
            <c:idx val="6"/>
            <c:bubble3D val="0"/>
            <c:spPr>
              <a:solidFill>
                <a:srgbClr val="F79646"/>
              </a:solidFill>
              <a:ln w="12700">
                <a:solidFill>
                  <a:schemeClr val="bg1"/>
                </a:solidFill>
              </a:ln>
            </c:spPr>
            <c:extLst>
              <c:ext xmlns:c16="http://schemas.microsoft.com/office/drawing/2014/chart" uri="{C3380CC4-5D6E-409C-BE32-E72D297353CC}">
                <c16:uniqueId val="{0000000B-5009-4729-B55D-46C0F34BC51A}"/>
              </c:ext>
            </c:extLst>
          </c:dPt>
          <c:dPt>
            <c:idx val="7"/>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D-5009-4729-B55D-46C0F34BC51A}"/>
              </c:ext>
            </c:extLst>
          </c:dPt>
          <c:cat>
            <c:strRef>
              <c:f>plhiv!$F$5:$F$12</c:f>
              <c:strCache>
                <c:ptCount val="8"/>
                <c:pt idx="0">
                  <c:v>Indonesia</c:v>
                </c:pt>
                <c:pt idx="1">
                  <c:v>Philippines</c:v>
                </c:pt>
                <c:pt idx="2">
                  <c:v>Pakistan</c:v>
                </c:pt>
                <c:pt idx="3">
                  <c:v>Thailand</c:v>
                </c:pt>
                <c:pt idx="4">
                  <c:v>Cambodia</c:v>
                </c:pt>
                <c:pt idx="5">
                  <c:v>Viet Nam</c:v>
                </c:pt>
                <c:pt idx="6">
                  <c:v>Malaysia</c:v>
                </c:pt>
                <c:pt idx="7">
                  <c:v>Other countries</c:v>
                </c:pt>
              </c:strCache>
            </c:strRef>
          </c:cat>
          <c:val>
            <c:numRef>
              <c:f>plhiv!$G$5:$G$12</c:f>
              <c:numCache>
                <c:formatCode>General</c:formatCode>
                <c:ptCount val="8"/>
                <c:pt idx="0">
                  <c:v>3376</c:v>
                </c:pt>
                <c:pt idx="1">
                  <c:v>2833</c:v>
                </c:pt>
                <c:pt idx="2">
                  <c:v>1151</c:v>
                </c:pt>
                <c:pt idx="3">
                  <c:v>938</c:v>
                </c:pt>
                <c:pt idx="4">
                  <c:v>274</c:v>
                </c:pt>
                <c:pt idx="5">
                  <c:v>199</c:v>
                </c:pt>
                <c:pt idx="6">
                  <c:v>196</c:v>
                </c:pt>
                <c:pt idx="7">
                  <c:v>8076</c:v>
                </c:pt>
              </c:numCache>
            </c:numRef>
          </c:val>
          <c:extLst>
            <c:ext xmlns:c16="http://schemas.microsoft.com/office/drawing/2014/chart" uri="{C3380CC4-5D6E-409C-BE32-E72D297353CC}">
              <c16:uniqueId val="{0000000E-5009-4729-B55D-46C0F34BC51A}"/>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026947895051024E-2"/>
          <c:y val="0.20442780185773565"/>
          <c:w val="0.51154330708661422"/>
          <c:h val="0.71068234470452962"/>
        </c:manualLayout>
      </c:layout>
      <c:doughnutChart>
        <c:varyColors val="1"/>
        <c:ser>
          <c:idx val="0"/>
          <c:order val="0"/>
          <c:spPr>
            <a:solidFill>
              <a:srgbClr val="FF7C80"/>
            </a:solidFill>
            <a:ln w="12700">
              <a:solidFill>
                <a:schemeClr val="bg1"/>
              </a:solidFill>
            </a:ln>
          </c:spPr>
          <c:dPt>
            <c:idx val="1"/>
            <c:bubble3D val="0"/>
            <c:spPr>
              <a:solidFill>
                <a:srgbClr val="00B0F0"/>
              </a:solidFill>
              <a:ln w="12700">
                <a:solidFill>
                  <a:schemeClr val="bg1"/>
                </a:solidFill>
              </a:ln>
            </c:spPr>
            <c:extLst>
              <c:ext xmlns:c16="http://schemas.microsoft.com/office/drawing/2014/chart" uri="{C3380CC4-5D6E-409C-BE32-E72D297353CC}">
                <c16:uniqueId val="{00000001-2123-4636-942F-BF943341CB7C}"/>
              </c:ext>
            </c:extLst>
          </c:dPt>
          <c:dPt>
            <c:idx val="2"/>
            <c:bubble3D val="0"/>
            <c:spPr>
              <a:solidFill>
                <a:srgbClr val="9999FF"/>
              </a:solidFill>
              <a:ln w="12700">
                <a:solidFill>
                  <a:schemeClr val="bg1"/>
                </a:solidFill>
              </a:ln>
            </c:spPr>
            <c:extLst>
              <c:ext xmlns:c16="http://schemas.microsoft.com/office/drawing/2014/chart" uri="{C3380CC4-5D6E-409C-BE32-E72D297353CC}">
                <c16:uniqueId val="{00000003-2123-4636-942F-BF943341CB7C}"/>
              </c:ext>
            </c:extLst>
          </c:dPt>
          <c:dPt>
            <c:idx val="3"/>
            <c:bubble3D val="0"/>
            <c:spPr>
              <a:solidFill>
                <a:srgbClr val="E31837"/>
              </a:solidFill>
              <a:ln w="12700">
                <a:solidFill>
                  <a:schemeClr val="bg1"/>
                </a:solidFill>
              </a:ln>
            </c:spPr>
            <c:extLst>
              <c:ext xmlns:c16="http://schemas.microsoft.com/office/drawing/2014/chart" uri="{C3380CC4-5D6E-409C-BE32-E72D297353CC}">
                <c16:uniqueId val="{00000005-2123-4636-942F-BF943341CB7C}"/>
              </c:ext>
            </c:extLst>
          </c:dPt>
          <c:dPt>
            <c:idx val="4"/>
            <c:bubble3D val="0"/>
            <c:spPr>
              <a:solidFill>
                <a:srgbClr val="00A99A"/>
              </a:solidFill>
              <a:ln w="12700">
                <a:solidFill>
                  <a:schemeClr val="bg1"/>
                </a:solidFill>
              </a:ln>
            </c:spPr>
            <c:extLst>
              <c:ext xmlns:c16="http://schemas.microsoft.com/office/drawing/2014/chart" uri="{C3380CC4-5D6E-409C-BE32-E72D297353CC}">
                <c16:uniqueId val="{00000007-2123-4636-942F-BF943341CB7C}"/>
              </c:ext>
            </c:extLst>
          </c:dPt>
          <c:dPt>
            <c:idx val="5"/>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9-2123-4636-942F-BF943341CB7C}"/>
              </c:ext>
            </c:extLst>
          </c:dPt>
          <c:dPt>
            <c:idx val="6"/>
            <c:bubble3D val="0"/>
            <c:spPr>
              <a:solidFill>
                <a:srgbClr val="E31837"/>
              </a:solidFill>
              <a:ln w="12700">
                <a:solidFill>
                  <a:schemeClr val="bg1"/>
                </a:solidFill>
              </a:ln>
            </c:spPr>
            <c:extLst>
              <c:ext xmlns:c16="http://schemas.microsoft.com/office/drawing/2014/chart" uri="{C3380CC4-5D6E-409C-BE32-E72D297353CC}">
                <c16:uniqueId val="{0000000B-2123-4636-942F-BF943341CB7C}"/>
              </c:ext>
            </c:extLst>
          </c:dPt>
          <c:dPt>
            <c:idx val="7"/>
            <c:bubble3D val="0"/>
            <c:spPr>
              <a:solidFill>
                <a:sysClr val="window" lastClr="FFFFFF">
                  <a:lumMod val="75000"/>
                </a:sysClr>
              </a:solidFill>
              <a:ln w="12700">
                <a:solidFill>
                  <a:schemeClr val="bg1"/>
                </a:solidFill>
              </a:ln>
            </c:spPr>
            <c:extLst>
              <c:ext xmlns:c16="http://schemas.microsoft.com/office/drawing/2014/chart" uri="{C3380CC4-5D6E-409C-BE32-E72D297353CC}">
                <c16:uniqueId val="{0000000D-2123-4636-942F-BF943341CB7C}"/>
              </c:ext>
            </c:extLst>
          </c:dPt>
          <c:cat>
            <c:strRef>
              <c:f>plhiv!$K$5:$K$11</c:f>
              <c:strCache>
                <c:ptCount val="6"/>
                <c:pt idx="0">
                  <c:v>Indonesia</c:v>
                </c:pt>
                <c:pt idx="1">
                  <c:v>Thailand</c:v>
                </c:pt>
                <c:pt idx="2">
                  <c:v>Cambodia</c:v>
                </c:pt>
                <c:pt idx="3">
                  <c:v>Pakistan</c:v>
                </c:pt>
                <c:pt idx="4">
                  <c:v>Philippines</c:v>
                </c:pt>
                <c:pt idx="5">
                  <c:v>Other countries</c:v>
                </c:pt>
              </c:strCache>
            </c:strRef>
          </c:cat>
          <c:val>
            <c:numRef>
              <c:f>plhiv!$L$5:$L$11</c:f>
              <c:numCache>
                <c:formatCode>General</c:formatCode>
                <c:ptCount val="7"/>
                <c:pt idx="0">
                  <c:v>193</c:v>
                </c:pt>
                <c:pt idx="1">
                  <c:v>105</c:v>
                </c:pt>
                <c:pt idx="2">
                  <c:v>28</c:v>
                </c:pt>
                <c:pt idx="3">
                  <c:v>21</c:v>
                </c:pt>
                <c:pt idx="4">
                  <c:v>20</c:v>
                </c:pt>
                <c:pt idx="5">
                  <c:v>795</c:v>
                </c:pt>
              </c:numCache>
            </c:numRef>
          </c:val>
          <c:extLst>
            <c:ext xmlns:c16="http://schemas.microsoft.com/office/drawing/2014/chart" uri="{C3380CC4-5D6E-409C-BE32-E72D297353CC}">
              <c16:uniqueId val="{0000000E-2123-4636-942F-BF943341CB7C}"/>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97273807755163"/>
          <c:y val="0.19935431433014655"/>
          <c:w val="0.5801739464170752"/>
          <c:h val="0.7497195388089356"/>
        </c:manualLayout>
      </c:layout>
      <c:barChart>
        <c:barDir val="bar"/>
        <c:grouping val="stacked"/>
        <c:varyColors val="0"/>
        <c:ser>
          <c:idx val="0"/>
          <c:order val="0"/>
          <c:tx>
            <c:strRef>
              <c:f>Sheet1!$H$1</c:f>
              <c:strCache>
                <c:ptCount val="1"/>
                <c:pt idx="0">
                  <c:v>during pregnancy</c:v>
                </c:pt>
              </c:strCache>
            </c:strRef>
          </c:tx>
          <c:spPr>
            <a:solidFill>
              <a:srgbClr val="FF9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Sheet1!$G$2:$G$5</c:f>
              <c:strCache>
                <c:ptCount val="4"/>
                <c:pt idx="0">
                  <c:v>&gt;500</c:v>
                </c:pt>
                <c:pt idx="1">
                  <c:v>350-500</c:v>
                </c:pt>
                <c:pt idx="2">
                  <c:v>200-350</c:v>
                </c:pt>
                <c:pt idx="3">
                  <c:v>&lt;200</c:v>
                </c:pt>
              </c:strCache>
            </c:strRef>
          </c:cat>
          <c:val>
            <c:numRef>
              <c:f>Sheet1!$H$2:$H$5</c:f>
              <c:numCache>
                <c:formatCode>General</c:formatCode>
                <c:ptCount val="4"/>
                <c:pt idx="0">
                  <c:v>3.9</c:v>
                </c:pt>
                <c:pt idx="1">
                  <c:v>3.5</c:v>
                </c:pt>
                <c:pt idx="2">
                  <c:v>7.6</c:v>
                </c:pt>
                <c:pt idx="3">
                  <c:v>7.6</c:v>
                </c:pt>
              </c:numCache>
            </c:numRef>
          </c:val>
          <c:extLst>
            <c:ext xmlns:c16="http://schemas.microsoft.com/office/drawing/2014/chart" uri="{C3380CC4-5D6E-409C-BE32-E72D297353CC}">
              <c16:uniqueId val="{00000000-0EC2-4014-8E42-475BD0FE68A0}"/>
            </c:ext>
          </c:extLst>
        </c:ser>
        <c:ser>
          <c:idx val="1"/>
          <c:order val="1"/>
          <c:tx>
            <c:strRef>
              <c:f>Sheet1!$I$1</c:f>
              <c:strCache>
                <c:ptCount val="1"/>
                <c:pt idx="0">
                  <c:v>during delivery</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Sheet1!$G$2:$G$5</c:f>
              <c:strCache>
                <c:ptCount val="4"/>
                <c:pt idx="0">
                  <c:v>&gt;500</c:v>
                </c:pt>
                <c:pt idx="1">
                  <c:v>350-500</c:v>
                </c:pt>
                <c:pt idx="2">
                  <c:v>200-350</c:v>
                </c:pt>
                <c:pt idx="3">
                  <c:v>&lt;200</c:v>
                </c:pt>
              </c:strCache>
            </c:strRef>
          </c:cat>
          <c:val>
            <c:numRef>
              <c:f>Sheet1!$I$2:$I$5</c:f>
              <c:numCache>
                <c:formatCode>General</c:formatCode>
                <c:ptCount val="4"/>
                <c:pt idx="0">
                  <c:v>4.5</c:v>
                </c:pt>
                <c:pt idx="1">
                  <c:v>2.2999999999999998</c:v>
                </c:pt>
                <c:pt idx="2">
                  <c:v>7.3</c:v>
                </c:pt>
                <c:pt idx="3">
                  <c:v>15.5</c:v>
                </c:pt>
              </c:numCache>
            </c:numRef>
          </c:val>
          <c:extLst>
            <c:ext xmlns:c16="http://schemas.microsoft.com/office/drawing/2014/chart" uri="{C3380CC4-5D6E-409C-BE32-E72D297353CC}">
              <c16:uniqueId val="{00000001-0EC2-4014-8E42-475BD0FE68A0}"/>
            </c:ext>
          </c:extLst>
        </c:ser>
        <c:ser>
          <c:idx val="2"/>
          <c:order val="2"/>
          <c:tx>
            <c:strRef>
              <c:f>Sheet1!$J$1</c:f>
              <c:strCache>
                <c:ptCount val="1"/>
                <c:pt idx="0">
                  <c:v>through breastfeeding</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Sheet1!$G$2:$G$5</c:f>
              <c:strCache>
                <c:ptCount val="4"/>
                <c:pt idx="0">
                  <c:v>&gt;500</c:v>
                </c:pt>
                <c:pt idx="1">
                  <c:v>350-500</c:v>
                </c:pt>
                <c:pt idx="2">
                  <c:v>200-350</c:v>
                </c:pt>
                <c:pt idx="3">
                  <c:v>&lt;200</c:v>
                </c:pt>
              </c:strCache>
            </c:strRef>
          </c:cat>
          <c:val>
            <c:numRef>
              <c:f>Sheet1!$J$2:$J$5</c:f>
              <c:numCache>
                <c:formatCode>General</c:formatCode>
                <c:ptCount val="4"/>
                <c:pt idx="0">
                  <c:v>1.9</c:v>
                </c:pt>
                <c:pt idx="1">
                  <c:v>7.4</c:v>
                </c:pt>
                <c:pt idx="2">
                  <c:v>13.3</c:v>
                </c:pt>
                <c:pt idx="3">
                  <c:v>20.8</c:v>
                </c:pt>
              </c:numCache>
            </c:numRef>
          </c:val>
          <c:extLst>
            <c:ext xmlns:c16="http://schemas.microsoft.com/office/drawing/2014/chart" uri="{C3380CC4-5D6E-409C-BE32-E72D297353CC}">
              <c16:uniqueId val="{00000002-0EC2-4014-8E42-475BD0FE68A0}"/>
            </c:ext>
          </c:extLst>
        </c:ser>
        <c:dLbls>
          <c:showLegendKey val="0"/>
          <c:showVal val="0"/>
          <c:showCatName val="0"/>
          <c:showSerName val="0"/>
          <c:showPercent val="0"/>
          <c:showBubbleSize val="0"/>
        </c:dLbls>
        <c:gapWidth val="50"/>
        <c:overlap val="100"/>
        <c:axId val="75523968"/>
        <c:axId val="75526144"/>
      </c:barChart>
      <c:catAx>
        <c:axId val="75523968"/>
        <c:scaling>
          <c:orientation val="maxMin"/>
        </c:scaling>
        <c:delete val="0"/>
        <c:axPos val="l"/>
        <c:title>
          <c:tx>
            <c:rich>
              <a:bodyPr/>
              <a:lstStyle/>
              <a:p>
                <a:pPr>
                  <a:defRPr/>
                </a:pPr>
                <a:r>
                  <a:rPr lang="en-GB"/>
                  <a:t>Maternal CD4 count (cells/ul)</a:t>
                </a:r>
              </a:p>
            </c:rich>
          </c:tx>
          <c:layout>
            <c:manualLayout>
              <c:xMode val="edge"/>
              <c:yMode val="edge"/>
              <c:x val="7.9433467043034719E-3"/>
              <c:y val="0.1997052902426531"/>
            </c:manualLayout>
          </c:layout>
          <c:overlay val="0"/>
        </c:title>
        <c:numFmt formatCode="General" sourceLinked="1"/>
        <c:majorTickMark val="out"/>
        <c:minorTickMark val="none"/>
        <c:tickLblPos val="nextTo"/>
        <c:spPr>
          <a:ln>
            <a:noFill/>
          </a:ln>
        </c:spPr>
        <c:crossAx val="75526144"/>
        <c:crosses val="autoZero"/>
        <c:auto val="1"/>
        <c:lblAlgn val="ctr"/>
        <c:lblOffset val="100"/>
        <c:noMultiLvlLbl val="0"/>
      </c:catAx>
      <c:valAx>
        <c:axId val="75526144"/>
        <c:scaling>
          <c:orientation val="minMax"/>
        </c:scaling>
        <c:delete val="0"/>
        <c:axPos val="t"/>
        <c:title>
          <c:tx>
            <c:rich>
              <a:bodyPr/>
              <a:lstStyle/>
              <a:p>
                <a:pPr>
                  <a:defRPr/>
                </a:pPr>
                <a:r>
                  <a:rPr lang="en-US" sz="1399" b="1" i="0" u="none" strike="noStrike" baseline="0" dirty="0">
                    <a:effectLst/>
                  </a:rPr>
                  <a:t>Mother-to-child transmission rate (</a:t>
                </a:r>
                <a:r>
                  <a:rPr lang="en-GB" dirty="0"/>
                  <a:t>%)</a:t>
                </a:r>
              </a:p>
            </c:rich>
          </c:tx>
          <c:layout>
            <c:manualLayout>
              <c:xMode val="edge"/>
              <c:yMode val="edge"/>
              <c:x val="0.21392301787748233"/>
              <c:y val="3.6335852497234526E-2"/>
            </c:manualLayout>
          </c:layout>
          <c:overlay val="0"/>
        </c:title>
        <c:numFmt formatCode="General" sourceLinked="1"/>
        <c:majorTickMark val="out"/>
        <c:minorTickMark val="none"/>
        <c:tickLblPos val="nextTo"/>
        <c:crossAx val="75523968"/>
        <c:crosses val="autoZero"/>
        <c:crossBetween val="between"/>
      </c:valAx>
      <c:spPr>
        <a:noFill/>
        <a:ln w="25390">
          <a:noFill/>
        </a:ln>
      </c:spPr>
    </c:plotArea>
    <c:legend>
      <c:legendPos val="r"/>
      <c:layout>
        <c:manualLayout>
          <c:xMode val="edge"/>
          <c:yMode val="edge"/>
          <c:x val="0.72920455108205817"/>
          <c:y val="0.32430226835849851"/>
          <c:w val="0.2639928440548705"/>
          <c:h val="0.44372280763682637"/>
        </c:manualLayout>
      </c:layout>
      <c:overlay val="0"/>
    </c:legend>
    <c:plotVisOnly val="1"/>
    <c:dispBlanksAs val="gap"/>
    <c:showDLblsOverMax val="0"/>
  </c:chart>
  <c:txPr>
    <a:bodyPr/>
    <a:lstStyle/>
    <a:p>
      <a:pPr>
        <a:defRPr sz="1399" b="1">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53409942086707E-2"/>
          <c:y val="0.11265469248190853"/>
          <c:w val="0.9218377969121575"/>
          <c:h val="0.68776621354071987"/>
        </c:manualLayout>
      </c:layout>
      <c:barChart>
        <c:barDir val="bar"/>
        <c:grouping val="clustered"/>
        <c:varyColors val="0"/>
        <c:ser>
          <c:idx val="0"/>
          <c:order val="0"/>
          <c:tx>
            <c:strRef>
              <c:f>'PMTCT gap (2)'!$B$9</c:f>
              <c:strCache>
                <c:ptCount val="1"/>
                <c:pt idx="0">
                  <c:v>PMTCT in need</c:v>
                </c:pt>
              </c:strCache>
            </c:strRef>
          </c:tx>
          <c:spPr>
            <a:solidFill>
              <a:schemeClr val="bg1">
                <a:lumMod val="75000"/>
              </a:schemeClr>
            </a:solidFill>
          </c:spPr>
          <c:invertIfNegative val="0"/>
          <c:val>
            <c:numRef>
              <c:f>'PMTCT gap (2)'!$C$9</c:f>
              <c:numCache>
                <c:formatCode>General</c:formatCode>
                <c:ptCount val="1"/>
                <c:pt idx="0">
                  <c:v>52000</c:v>
                </c:pt>
              </c:numCache>
            </c:numRef>
          </c:val>
          <c:extLst>
            <c:ext xmlns:c16="http://schemas.microsoft.com/office/drawing/2014/chart" uri="{C3380CC4-5D6E-409C-BE32-E72D297353CC}">
              <c16:uniqueId val="{00000000-75F0-4AE2-811E-77EDE3FAF18B}"/>
            </c:ext>
          </c:extLst>
        </c:ser>
        <c:ser>
          <c:idx val="1"/>
          <c:order val="1"/>
          <c:tx>
            <c:strRef>
              <c:f>'PMTCT gap (2)'!$B$10</c:f>
              <c:strCache>
                <c:ptCount val="1"/>
                <c:pt idx="0">
                  <c:v>Received PMTCT</c:v>
                </c:pt>
              </c:strCache>
            </c:strRef>
          </c:tx>
          <c:spPr>
            <a:solidFill>
              <a:srgbClr val="00A99A"/>
            </a:solidFill>
          </c:spPr>
          <c:invertIfNegative val="0"/>
          <c:dLbls>
            <c:dLbl>
              <c:idx val="0"/>
              <c:layout>
                <c:manualLayout>
                  <c:x val="-0.32794137493721076"/>
                  <c:y val="0"/>
                </c:manualLayout>
              </c:layout>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F0-4AE2-811E-77EDE3FAF18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'PMTCT gap (2)'!$C$10</c:f>
              <c:numCache>
                <c:formatCode>General</c:formatCode>
                <c:ptCount val="1"/>
                <c:pt idx="0">
                  <c:v>30000</c:v>
                </c:pt>
              </c:numCache>
            </c:numRef>
          </c:val>
          <c:extLst>
            <c:ext xmlns:c16="http://schemas.microsoft.com/office/drawing/2014/chart" uri="{C3380CC4-5D6E-409C-BE32-E72D297353CC}">
              <c16:uniqueId val="{00000002-75F0-4AE2-811E-77EDE3FAF18B}"/>
            </c:ext>
          </c:extLst>
        </c:ser>
        <c:dLbls>
          <c:showLegendKey val="0"/>
          <c:showVal val="0"/>
          <c:showCatName val="0"/>
          <c:showSerName val="0"/>
          <c:showPercent val="0"/>
          <c:showBubbleSize val="0"/>
        </c:dLbls>
        <c:gapWidth val="150"/>
        <c:overlap val="100"/>
        <c:axId val="228620928"/>
        <c:axId val="228626816"/>
      </c:barChart>
      <c:catAx>
        <c:axId val="228620928"/>
        <c:scaling>
          <c:orientation val="minMax"/>
        </c:scaling>
        <c:delete val="1"/>
        <c:axPos val="l"/>
        <c:majorTickMark val="none"/>
        <c:minorTickMark val="none"/>
        <c:tickLblPos val="none"/>
        <c:crossAx val="228626816"/>
        <c:crosses val="autoZero"/>
        <c:auto val="1"/>
        <c:lblAlgn val="ctr"/>
        <c:lblOffset val="100"/>
        <c:noMultiLvlLbl val="0"/>
      </c:catAx>
      <c:valAx>
        <c:axId val="228626816"/>
        <c:scaling>
          <c:orientation val="minMax"/>
          <c:max val="52000"/>
          <c:min val="0"/>
        </c:scaling>
        <c:delete val="1"/>
        <c:axPos val="b"/>
        <c:numFmt formatCode="General" sourceLinked="1"/>
        <c:majorTickMark val="out"/>
        <c:minorTickMark val="none"/>
        <c:tickLblPos val="nextTo"/>
        <c:crossAx val="228620928"/>
        <c:crosses val="autoZero"/>
        <c:crossBetween val="between"/>
        <c:majorUnit val="52000"/>
      </c:valAx>
      <c:spPr>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0.75177</cdr:x>
      <cdr:y>0.39055</cdr:y>
    </cdr:from>
    <cdr:to>
      <cdr:x>0.94686</cdr:x>
      <cdr:y>0.5061</cdr:y>
    </cdr:to>
    <cdr:sp macro="" textlink="">
      <cdr:nvSpPr>
        <cdr:cNvPr id="3" name="TextBox 1"/>
        <cdr:cNvSpPr txBox="1"/>
      </cdr:nvSpPr>
      <cdr:spPr>
        <a:xfrm xmlns:a="http://schemas.openxmlformats.org/drawingml/2006/main">
          <a:off x="7632848" y="1675279"/>
          <a:ext cx="1980774" cy="4956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ysClr val="windowText" lastClr="000000"/>
              </a:solidFill>
              <a:latin typeface="Arial" pitchFamily="34" charset="0"/>
              <a:cs typeface="Arial" pitchFamily="34" charset="0"/>
            </a:rPr>
            <a:t>32% decline </a:t>
          </a:r>
        </a:p>
        <a:p xmlns:a="http://schemas.openxmlformats.org/drawingml/2006/main">
          <a:r>
            <a:rPr lang="en-US" sz="1400" b="1" dirty="0">
              <a:solidFill>
                <a:sysClr val="windowText" lastClr="000000"/>
              </a:solidFill>
              <a:latin typeface="Arial" pitchFamily="34" charset="0"/>
              <a:cs typeface="Arial" pitchFamily="34" charset="0"/>
            </a:rPr>
            <a:t>since 2010</a:t>
          </a:r>
          <a:endParaRPr lang="en-GB" sz="1400" b="1" dirty="0">
            <a:solidFill>
              <a:sysClr val="windowText" lastClr="00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0.35917</cdr:x>
      <cdr:y>0.54247</cdr:y>
    </cdr:from>
    <cdr:to>
      <cdr:x>0.49957</cdr:x>
      <cdr:y>0.70273</cdr:y>
    </cdr:to>
    <cdr:sp macro="" textlink="">
      <cdr:nvSpPr>
        <cdr:cNvPr id="2" name="TextBox 1">
          <a:extLst xmlns:a="http://schemas.openxmlformats.org/drawingml/2006/main">
            <a:ext uri="{FF2B5EF4-FFF2-40B4-BE49-F238E27FC236}">
              <a16:creationId xmlns:a16="http://schemas.microsoft.com/office/drawing/2014/main" id="{532FF017-2998-45E4-B0EC-0E27FA95FD8A}"/>
            </a:ext>
          </a:extLst>
        </cdr:cNvPr>
        <cdr:cNvSpPr txBox="1"/>
      </cdr:nvSpPr>
      <cdr:spPr>
        <a:xfrm xmlns:a="http://schemas.openxmlformats.org/drawingml/2006/main">
          <a:off x="3144453" y="1839459"/>
          <a:ext cx="1229170" cy="543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latin typeface="Arial" panose="020B0604020202020204" pitchFamily="34" charset="0"/>
              <a:cs typeface="Arial" panose="020B0604020202020204" pitchFamily="34" charset="0"/>
            </a:rPr>
            <a:t> Estimate 2010:</a:t>
          </a:r>
        </a:p>
        <a:p xmlns:a="http://schemas.openxmlformats.org/drawingml/2006/main">
          <a:pPr algn="ctr"/>
          <a:r>
            <a:rPr lang="en-US" sz="1100" b="1">
              <a:latin typeface="Arial" panose="020B0604020202020204" pitchFamily="34" charset="0"/>
              <a:cs typeface="Arial" panose="020B0604020202020204" pitchFamily="34" charset="0"/>
            </a:rPr>
            <a:t>19 000</a:t>
          </a:r>
        </a:p>
      </cdr:txBody>
    </cdr:sp>
  </cdr:relSizeAnchor>
  <cdr:relSizeAnchor xmlns:cdr="http://schemas.openxmlformats.org/drawingml/2006/chartDrawing">
    <cdr:from>
      <cdr:x>0.79103</cdr:x>
      <cdr:y>0.48361</cdr:y>
    </cdr:from>
    <cdr:to>
      <cdr:x>1</cdr:x>
      <cdr:y>0.59158</cdr:y>
    </cdr:to>
    <cdr:sp macro="" textlink="">
      <cdr:nvSpPr>
        <cdr:cNvPr id="4" name="Rounded Rectangle 20">
          <a:extLst xmlns:a="http://schemas.openxmlformats.org/drawingml/2006/main">
            <a:ext uri="{FF2B5EF4-FFF2-40B4-BE49-F238E27FC236}">
              <a16:creationId xmlns:a16="http://schemas.microsoft.com/office/drawing/2014/main" id="{130BFD2D-92C6-4244-8D75-BFB6492C1856}"/>
            </a:ext>
          </a:extLst>
        </cdr:cNvPr>
        <cdr:cNvSpPr/>
      </cdr:nvSpPr>
      <cdr:spPr>
        <a:xfrm xmlns:a="http://schemas.openxmlformats.org/drawingml/2006/main">
          <a:off x="6925228" y="1639871"/>
          <a:ext cx="1829463" cy="366103"/>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53B9FF"/>
          </a:solidFill>
          <a:prstDash val="sysDash"/>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Estimate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13 000 </a:t>
          </a:r>
        </a:p>
      </cdr:txBody>
    </cdr:sp>
  </cdr:relSizeAnchor>
  <cdr:relSizeAnchor xmlns:cdr="http://schemas.openxmlformats.org/drawingml/2006/chartDrawing">
    <cdr:from>
      <cdr:x>0.79103</cdr:x>
      <cdr:y>0.73196</cdr:y>
    </cdr:from>
    <cdr:to>
      <cdr:x>1</cdr:x>
      <cdr:y>0.83993</cdr:y>
    </cdr:to>
    <cdr:sp macro="" textlink="">
      <cdr:nvSpPr>
        <cdr:cNvPr id="5" name="Rounded Rectangle 20">
          <a:extLst xmlns:a="http://schemas.openxmlformats.org/drawingml/2006/main">
            <a:ext uri="{FF2B5EF4-FFF2-40B4-BE49-F238E27FC236}">
              <a16:creationId xmlns:a16="http://schemas.microsoft.com/office/drawing/2014/main" id="{F48BB3DE-32DF-4D8B-AC88-8BB948ADC966}"/>
            </a:ext>
          </a:extLst>
        </cdr:cNvPr>
        <cdr:cNvSpPr/>
      </cdr:nvSpPr>
      <cdr:spPr>
        <a:xfrm xmlns:a="http://schemas.openxmlformats.org/drawingml/2006/main">
          <a:off x="6922716" y="2479675"/>
          <a:ext cx="1828800" cy="365760"/>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00A99A"/>
          </a:solidFill>
          <a:prstDash val="sysDash"/>
        </a:ln>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1 900 </a:t>
          </a:r>
        </a:p>
      </cdr:txBody>
    </cdr:sp>
  </cdr:relSizeAnchor>
  <cdr:relSizeAnchor xmlns:cdr="http://schemas.openxmlformats.org/drawingml/2006/chartDrawing">
    <cdr:from>
      <cdr:x>0.79111</cdr:x>
      <cdr:y>0.57846</cdr:y>
    </cdr:from>
    <cdr:to>
      <cdr:x>1</cdr:x>
      <cdr:y>0.761</cdr:y>
    </cdr:to>
    <cdr:sp macro="" textlink="">
      <cdr:nvSpPr>
        <cdr:cNvPr id="7" name="Rounded Rectangle 23">
          <a:extLst xmlns:a="http://schemas.openxmlformats.org/drawingml/2006/main">
            <a:ext uri="{FF2B5EF4-FFF2-40B4-BE49-F238E27FC236}">
              <a16:creationId xmlns:a16="http://schemas.microsoft.com/office/drawing/2014/main" id="{204FAF15-B117-4F6A-BAC8-29AAA3BF5E7C}"/>
            </a:ext>
          </a:extLst>
        </cdr:cNvPr>
        <cdr:cNvSpPr/>
      </cdr:nvSpPr>
      <cdr:spPr>
        <a:xfrm xmlns:a="http://schemas.openxmlformats.org/drawingml/2006/main">
          <a:off x="6925891" y="1961515"/>
          <a:ext cx="1828800" cy="618974"/>
        </a:xfrm>
        <a:prstGeom xmlns:a="http://schemas.openxmlformats.org/drawingml/2006/main" prst="roundRect">
          <a:avLst/>
        </a:prstGeom>
        <a:noFill xmlns:a="http://schemas.openxmlformats.org/drawingml/2006/main"/>
        <a:ln xmlns:a="http://schemas.openxmlformats.org/drawingml/2006/main" w="25400" cap="flat" cmpd="sng" algn="ctr">
          <a:noFill/>
          <a:prstDash val="sysDot"/>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11 000</a:t>
          </a:r>
          <a:endParaRPr kumimoji="0" lang="en-GB" sz="105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0.75209</cdr:x>
      <cdr:y>0.623</cdr:y>
    </cdr:from>
    <cdr:to>
      <cdr:x>0.78009</cdr:x>
      <cdr:y>0.71738</cdr:y>
    </cdr:to>
    <cdr:sp macro="" textlink="">
      <cdr:nvSpPr>
        <cdr:cNvPr id="9" name="Down Arrow 24">
          <a:extLst xmlns:a="http://schemas.openxmlformats.org/drawingml/2006/main">
            <a:ext uri="{FF2B5EF4-FFF2-40B4-BE49-F238E27FC236}">
              <a16:creationId xmlns:a16="http://schemas.microsoft.com/office/drawing/2014/main" id="{97C0462D-8D72-4206-9B0B-9D7B08D92106}"/>
            </a:ext>
          </a:extLst>
        </cdr:cNvPr>
        <cdr:cNvSpPr/>
      </cdr:nvSpPr>
      <cdr:spPr>
        <a:xfrm xmlns:a="http://schemas.openxmlformats.org/drawingml/2006/main">
          <a:off x="6584341" y="2112514"/>
          <a:ext cx="245084" cy="320040"/>
        </a:xfrm>
        <a:prstGeom xmlns:a="http://schemas.openxmlformats.org/drawingml/2006/main" prst="downArrow">
          <a:avLst/>
        </a:prstGeom>
        <a:pattFill xmlns:a="http://schemas.openxmlformats.org/drawingml/2006/main" prst="pct30">
          <a:fgClr>
            <a:schemeClr val="bg1"/>
          </a:fgClr>
          <a:bgClr>
            <a:srgbClr val="92D050"/>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cdr:txBody>
    </cdr:sp>
  </cdr:relSizeAnchor>
  <cdr:relSizeAnchor xmlns:cdr="http://schemas.openxmlformats.org/drawingml/2006/chartDrawing">
    <cdr:from>
      <cdr:x>0.48303</cdr:x>
      <cdr:y>0.23506</cdr:y>
    </cdr:from>
    <cdr:to>
      <cdr:x>0.76619</cdr:x>
      <cdr:y>0.43628</cdr:y>
    </cdr:to>
    <cdr:sp macro="" textlink="">
      <cdr:nvSpPr>
        <cdr:cNvPr id="11" name="TextBox 31">
          <a:extLst xmlns:a="http://schemas.openxmlformats.org/drawingml/2006/main">
            <a:ext uri="{FF2B5EF4-FFF2-40B4-BE49-F238E27FC236}">
              <a16:creationId xmlns:a16="http://schemas.microsoft.com/office/drawing/2014/main" id="{CCEA248E-34AA-45C8-8069-69D394A01763}"/>
            </a:ext>
          </a:extLst>
        </cdr:cNvPr>
        <cdr:cNvSpPr txBox="1"/>
      </cdr:nvSpPr>
      <cdr:spPr>
        <a:xfrm xmlns:a="http://schemas.openxmlformats.org/drawingml/2006/main">
          <a:off x="4228774" y="797064"/>
          <a:ext cx="2479010" cy="6823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32</a:t>
          </a: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0.44409</cdr:x>
      <cdr:y>0.4236</cdr:y>
    </cdr:from>
    <cdr:to>
      <cdr:x>0.76787</cdr:x>
      <cdr:y>0.46607</cdr:y>
    </cdr:to>
    <cdr:sp macro="" textlink="">
      <cdr:nvSpPr>
        <cdr:cNvPr id="13" name="Right Brace 12">
          <a:extLst xmlns:a="http://schemas.openxmlformats.org/drawingml/2006/main">
            <a:ext uri="{FF2B5EF4-FFF2-40B4-BE49-F238E27FC236}">
              <a16:creationId xmlns:a16="http://schemas.microsoft.com/office/drawing/2014/main" id="{679AC4B7-5CF1-4C76-8A53-6F7A54482F7D}"/>
            </a:ext>
          </a:extLst>
        </cdr:cNvPr>
        <cdr:cNvSpPr/>
      </cdr:nvSpPr>
      <cdr:spPr>
        <a:xfrm xmlns:a="http://schemas.openxmlformats.org/drawingml/2006/main" rot="16200000">
          <a:off x="5233186" y="91080"/>
          <a:ext cx="144000" cy="2834640"/>
        </a:xfrm>
        <a:prstGeom xmlns:a="http://schemas.openxmlformats.org/drawingml/2006/main" prst="rightBrace">
          <a:avLst/>
        </a:prstGeom>
        <a:noFill xmlns:a="http://schemas.openxmlformats.org/drawingml/2006/main"/>
        <a:ln xmlns:a="http://schemas.openxmlformats.org/drawingml/2006/main" w="25400" cap="flat" cmpd="sng" algn="ctr">
          <a:solidFill>
            <a:schemeClr val="bg1">
              <a:lumMod val="75000"/>
            </a:schemeClr>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7C80"/>
            </a:solidFill>
            <a:effectLst/>
            <a:uLnTx/>
            <a:uFillTx/>
            <a:latin typeface="Calibri"/>
            <a:ea typeface="+mn-ea"/>
            <a:cs typeface="+mn-cs"/>
          </a:endParaRPr>
        </a:p>
      </cdr:txBody>
    </cdr:sp>
  </cdr:relSizeAnchor>
  <cdr:relSizeAnchor xmlns:cdr="http://schemas.openxmlformats.org/drawingml/2006/chartDrawing">
    <cdr:from>
      <cdr:x>0.52202</cdr:x>
      <cdr:y>0.88365</cdr:y>
    </cdr:from>
    <cdr:to>
      <cdr:x>0.74806</cdr:x>
      <cdr:y>0.95829</cdr:y>
    </cdr:to>
    <cdr:grpSp>
      <cdr:nvGrpSpPr>
        <cdr:cNvPr id="10" name="Group 9">
          <a:extLst xmlns:a="http://schemas.openxmlformats.org/drawingml/2006/main">
            <a:ext uri="{FF2B5EF4-FFF2-40B4-BE49-F238E27FC236}">
              <a16:creationId xmlns:a16="http://schemas.microsoft.com/office/drawing/2014/main" id="{4E8B7C6C-EF31-4519-9A30-6AB27342E058}"/>
            </a:ext>
          </a:extLst>
        </cdr:cNvPr>
        <cdr:cNvGrpSpPr/>
      </cdr:nvGrpSpPr>
      <cdr:grpSpPr>
        <a:xfrm xmlns:a="http://schemas.openxmlformats.org/drawingml/2006/main">
          <a:off x="5265006" y="3644123"/>
          <a:ext cx="2279801" cy="307811"/>
          <a:chOff x="-367081" y="6144483"/>
          <a:chExt cx="2279734" cy="307777"/>
        </a:xfrm>
      </cdr:grpSpPr>
      <cdr:sp macro="" textlink="">
        <cdr:nvSpPr>
          <cdr:cNvPr id="12" name="Oval 11">
            <a:extLst xmlns:a="http://schemas.openxmlformats.org/drawingml/2006/main">
              <a:ext uri="{FF2B5EF4-FFF2-40B4-BE49-F238E27FC236}">
                <a16:creationId xmlns:a16="http://schemas.microsoft.com/office/drawing/2014/main" id="{4D1F6291-A731-448B-BB10-63D49D1DB96F}"/>
              </a:ext>
            </a:extLst>
          </cdr:cNvPr>
          <cdr:cNvSpPr/>
        </cdr:nvSpPr>
        <cdr:spPr>
          <a:xfrm xmlns:a="http://schemas.openxmlformats.org/drawingml/2006/main">
            <a:off x="-367081" y="6170973"/>
            <a:ext cx="216000" cy="216000"/>
          </a:xfrm>
          <a:prstGeom xmlns:a="http://schemas.openxmlformats.org/drawingml/2006/main" prst="ellipse">
            <a:avLst/>
          </a:prstGeom>
          <a:solidFill xmlns:a="http://schemas.openxmlformats.org/drawingml/2006/main">
            <a:srgbClr val="00A99A"/>
          </a:solidFill>
          <a:ln xmlns:a="http://schemas.openxmlformats.org/drawingml/2006/main" w="63500">
            <a:noFill/>
          </a:ln>
          <a:effectLst xmlns:a="http://schemas.openxmlformats.org/drawingml/2006/main">
            <a:outerShdw sx="1000" sy="1000" rotWithShape="0">
              <a:srgbClr val="000000"/>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cdr:txBody>
      </cdr:sp>
      <cdr:sp macro="" textlink="">
        <cdr:nvSpPr>
          <cdr:cNvPr id="14" name="TextBox 11">
            <a:extLst xmlns:a="http://schemas.openxmlformats.org/drawingml/2006/main">
              <a:ext uri="{FF2B5EF4-FFF2-40B4-BE49-F238E27FC236}">
                <a16:creationId xmlns:a16="http://schemas.microsoft.com/office/drawing/2014/main" id="{9130BA41-C412-4F51-92A3-6B10076C50FB}"/>
              </a:ext>
            </a:extLst>
          </cdr:cNvPr>
          <cdr:cNvSpPr txBox="1"/>
        </cdr:nvSpPr>
        <cdr:spPr>
          <a:xfrm xmlns:a="http://schemas.openxmlformats.org/drawingml/2006/main">
            <a:off x="-144064" y="6144483"/>
            <a:ext cx="205671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0.35917</cdr:x>
      <cdr:y>0.54247</cdr:y>
    </cdr:from>
    <cdr:to>
      <cdr:x>0.49957</cdr:x>
      <cdr:y>0.70273</cdr:y>
    </cdr:to>
    <cdr:sp macro="" textlink="">
      <cdr:nvSpPr>
        <cdr:cNvPr id="2" name="TextBox 1">
          <a:extLst xmlns:a="http://schemas.openxmlformats.org/drawingml/2006/main">
            <a:ext uri="{FF2B5EF4-FFF2-40B4-BE49-F238E27FC236}">
              <a16:creationId xmlns:a16="http://schemas.microsoft.com/office/drawing/2014/main" id="{532FF017-2998-45E4-B0EC-0E27FA95FD8A}"/>
            </a:ext>
          </a:extLst>
        </cdr:cNvPr>
        <cdr:cNvSpPr txBox="1"/>
      </cdr:nvSpPr>
      <cdr:spPr>
        <a:xfrm xmlns:a="http://schemas.openxmlformats.org/drawingml/2006/main">
          <a:off x="3144453" y="1839459"/>
          <a:ext cx="1229170" cy="543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latin typeface="Arial" panose="020B0604020202020204" pitchFamily="34" charset="0"/>
              <a:cs typeface="Arial" panose="020B0604020202020204" pitchFamily="34" charset="0"/>
            </a:rPr>
            <a:t> Estimate 2010:</a:t>
          </a:r>
        </a:p>
        <a:p xmlns:a="http://schemas.openxmlformats.org/drawingml/2006/main">
          <a:pPr algn="ctr"/>
          <a:r>
            <a:rPr lang="en-US" sz="1100" b="1">
              <a:latin typeface="Arial" panose="020B0604020202020204" pitchFamily="34" charset="0"/>
              <a:cs typeface="Arial" panose="020B0604020202020204" pitchFamily="34" charset="0"/>
            </a:rPr>
            <a:t>16 000</a:t>
          </a:r>
        </a:p>
      </cdr:txBody>
    </cdr:sp>
  </cdr:relSizeAnchor>
  <cdr:relSizeAnchor xmlns:cdr="http://schemas.openxmlformats.org/drawingml/2006/chartDrawing">
    <cdr:from>
      <cdr:x>0.79103</cdr:x>
      <cdr:y>0.48361</cdr:y>
    </cdr:from>
    <cdr:to>
      <cdr:x>1</cdr:x>
      <cdr:y>0.59158</cdr:y>
    </cdr:to>
    <cdr:sp macro="" textlink="">
      <cdr:nvSpPr>
        <cdr:cNvPr id="4" name="Rounded Rectangle 20">
          <a:extLst xmlns:a="http://schemas.openxmlformats.org/drawingml/2006/main">
            <a:ext uri="{FF2B5EF4-FFF2-40B4-BE49-F238E27FC236}">
              <a16:creationId xmlns:a16="http://schemas.microsoft.com/office/drawing/2014/main" id="{130BFD2D-92C6-4244-8D75-BFB6492C1856}"/>
            </a:ext>
          </a:extLst>
        </cdr:cNvPr>
        <cdr:cNvSpPr/>
      </cdr:nvSpPr>
      <cdr:spPr>
        <a:xfrm xmlns:a="http://schemas.openxmlformats.org/drawingml/2006/main">
          <a:off x="6925228" y="1639871"/>
          <a:ext cx="1829463" cy="366103"/>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53B9FF"/>
          </a:solidFill>
          <a:prstDash val="sysDash"/>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Estimate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6 500 </a:t>
          </a:r>
        </a:p>
      </cdr:txBody>
    </cdr:sp>
  </cdr:relSizeAnchor>
  <cdr:relSizeAnchor xmlns:cdr="http://schemas.openxmlformats.org/drawingml/2006/chartDrawing">
    <cdr:from>
      <cdr:x>0.79103</cdr:x>
      <cdr:y>0.73196</cdr:y>
    </cdr:from>
    <cdr:to>
      <cdr:x>1</cdr:x>
      <cdr:y>0.83993</cdr:y>
    </cdr:to>
    <cdr:sp macro="" textlink="">
      <cdr:nvSpPr>
        <cdr:cNvPr id="5" name="Rounded Rectangle 20">
          <a:extLst xmlns:a="http://schemas.openxmlformats.org/drawingml/2006/main">
            <a:ext uri="{FF2B5EF4-FFF2-40B4-BE49-F238E27FC236}">
              <a16:creationId xmlns:a16="http://schemas.microsoft.com/office/drawing/2014/main" id="{F48BB3DE-32DF-4D8B-AC88-8BB948ADC966}"/>
            </a:ext>
          </a:extLst>
        </cdr:cNvPr>
        <cdr:cNvSpPr/>
      </cdr:nvSpPr>
      <cdr:spPr>
        <a:xfrm xmlns:a="http://schemas.openxmlformats.org/drawingml/2006/main">
          <a:off x="6922716" y="2479675"/>
          <a:ext cx="1828800" cy="365760"/>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00A99A"/>
          </a:solidFill>
          <a:prstDash val="sysDash"/>
        </a:ln>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4 100</a:t>
          </a:r>
        </a:p>
      </cdr:txBody>
    </cdr:sp>
  </cdr:relSizeAnchor>
  <cdr:relSizeAnchor xmlns:cdr="http://schemas.openxmlformats.org/drawingml/2006/chartDrawing">
    <cdr:from>
      <cdr:x>0.79111</cdr:x>
      <cdr:y>0.57846</cdr:y>
    </cdr:from>
    <cdr:to>
      <cdr:x>1</cdr:x>
      <cdr:y>0.761</cdr:y>
    </cdr:to>
    <cdr:sp macro="" textlink="">
      <cdr:nvSpPr>
        <cdr:cNvPr id="7" name="Rounded Rectangle 23">
          <a:extLst xmlns:a="http://schemas.openxmlformats.org/drawingml/2006/main">
            <a:ext uri="{FF2B5EF4-FFF2-40B4-BE49-F238E27FC236}">
              <a16:creationId xmlns:a16="http://schemas.microsoft.com/office/drawing/2014/main" id="{204FAF15-B117-4F6A-BAC8-29AAA3BF5E7C}"/>
            </a:ext>
          </a:extLst>
        </cdr:cNvPr>
        <cdr:cNvSpPr/>
      </cdr:nvSpPr>
      <cdr:spPr>
        <a:xfrm xmlns:a="http://schemas.openxmlformats.org/drawingml/2006/main">
          <a:off x="6925891" y="1961515"/>
          <a:ext cx="1828800" cy="618974"/>
        </a:xfrm>
        <a:prstGeom xmlns:a="http://schemas.openxmlformats.org/drawingml/2006/main" prst="roundRect">
          <a:avLst/>
        </a:prstGeom>
        <a:noFill xmlns:a="http://schemas.openxmlformats.org/drawingml/2006/main"/>
        <a:ln xmlns:a="http://schemas.openxmlformats.org/drawingml/2006/main" w="25400" cap="flat" cmpd="sng" algn="ctr">
          <a:noFill/>
          <a:prstDash val="sysDot"/>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2 400</a:t>
          </a:r>
          <a:endParaRPr kumimoji="0" lang="en-GB" sz="105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0.78038</cdr:x>
      <cdr:y>0.62019</cdr:y>
    </cdr:from>
    <cdr:to>
      <cdr:x>0.80838</cdr:x>
      <cdr:y>0.71457</cdr:y>
    </cdr:to>
    <cdr:sp macro="" textlink="">
      <cdr:nvSpPr>
        <cdr:cNvPr id="9" name="Down Arrow 24">
          <a:extLst xmlns:a="http://schemas.openxmlformats.org/drawingml/2006/main">
            <a:ext uri="{FF2B5EF4-FFF2-40B4-BE49-F238E27FC236}">
              <a16:creationId xmlns:a16="http://schemas.microsoft.com/office/drawing/2014/main" id="{97C0462D-8D72-4206-9B0B-9D7B08D92106}"/>
            </a:ext>
          </a:extLst>
        </cdr:cNvPr>
        <cdr:cNvSpPr/>
      </cdr:nvSpPr>
      <cdr:spPr>
        <a:xfrm xmlns:a="http://schemas.openxmlformats.org/drawingml/2006/main">
          <a:off x="6831966" y="2103006"/>
          <a:ext cx="245131" cy="320033"/>
        </a:xfrm>
        <a:prstGeom xmlns:a="http://schemas.openxmlformats.org/drawingml/2006/main" prst="downArrow">
          <a:avLst/>
        </a:prstGeom>
        <a:pattFill xmlns:a="http://schemas.openxmlformats.org/drawingml/2006/main" prst="pct30">
          <a:fgClr>
            <a:schemeClr val="bg1"/>
          </a:fgClr>
          <a:bgClr>
            <a:srgbClr val="92D050"/>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cdr:txBody>
    </cdr:sp>
  </cdr:relSizeAnchor>
  <cdr:relSizeAnchor xmlns:cdr="http://schemas.openxmlformats.org/drawingml/2006/chartDrawing">
    <cdr:from>
      <cdr:x>0.48303</cdr:x>
      <cdr:y>0.23506</cdr:y>
    </cdr:from>
    <cdr:to>
      <cdr:x>0.76619</cdr:x>
      <cdr:y>0.43628</cdr:y>
    </cdr:to>
    <cdr:sp macro="" textlink="">
      <cdr:nvSpPr>
        <cdr:cNvPr id="11" name="TextBox 31">
          <a:extLst xmlns:a="http://schemas.openxmlformats.org/drawingml/2006/main">
            <a:ext uri="{FF2B5EF4-FFF2-40B4-BE49-F238E27FC236}">
              <a16:creationId xmlns:a16="http://schemas.microsoft.com/office/drawing/2014/main" id="{CCEA248E-34AA-45C8-8069-69D394A01763}"/>
            </a:ext>
          </a:extLst>
        </cdr:cNvPr>
        <cdr:cNvSpPr txBox="1"/>
      </cdr:nvSpPr>
      <cdr:spPr>
        <a:xfrm xmlns:a="http://schemas.openxmlformats.org/drawingml/2006/main">
          <a:off x="4228774" y="797064"/>
          <a:ext cx="2479010" cy="6823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60</a:t>
          </a: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0.44409</cdr:x>
      <cdr:y>0.4236</cdr:y>
    </cdr:from>
    <cdr:to>
      <cdr:x>0.76787</cdr:x>
      <cdr:y>0.46607</cdr:y>
    </cdr:to>
    <cdr:sp macro="" textlink="">
      <cdr:nvSpPr>
        <cdr:cNvPr id="13" name="Right Brace 12">
          <a:extLst xmlns:a="http://schemas.openxmlformats.org/drawingml/2006/main">
            <a:ext uri="{FF2B5EF4-FFF2-40B4-BE49-F238E27FC236}">
              <a16:creationId xmlns:a16="http://schemas.microsoft.com/office/drawing/2014/main" id="{679AC4B7-5CF1-4C76-8A53-6F7A54482F7D}"/>
            </a:ext>
          </a:extLst>
        </cdr:cNvPr>
        <cdr:cNvSpPr/>
      </cdr:nvSpPr>
      <cdr:spPr>
        <a:xfrm xmlns:a="http://schemas.openxmlformats.org/drawingml/2006/main" rot="16200000">
          <a:off x="5233186" y="91080"/>
          <a:ext cx="144000" cy="2834640"/>
        </a:xfrm>
        <a:prstGeom xmlns:a="http://schemas.openxmlformats.org/drawingml/2006/main" prst="rightBrace">
          <a:avLst/>
        </a:prstGeom>
        <a:noFill xmlns:a="http://schemas.openxmlformats.org/drawingml/2006/main"/>
        <a:ln xmlns:a="http://schemas.openxmlformats.org/drawingml/2006/main" w="25400" cap="flat" cmpd="sng" algn="ctr">
          <a:solidFill>
            <a:schemeClr val="bg1">
              <a:lumMod val="75000"/>
            </a:schemeClr>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7C80"/>
            </a:solidFill>
            <a:effectLst/>
            <a:uLnTx/>
            <a:uFillTx/>
            <a:latin typeface="Calibri"/>
            <a:ea typeface="+mn-ea"/>
            <a:cs typeface="+mn-cs"/>
          </a:endParaRPr>
        </a:p>
      </cdr:txBody>
    </cdr:sp>
  </cdr:relSizeAnchor>
  <cdr:relSizeAnchor xmlns:cdr="http://schemas.openxmlformats.org/drawingml/2006/chartDrawing">
    <cdr:from>
      <cdr:x>0.55423</cdr:x>
      <cdr:y>0.88365</cdr:y>
    </cdr:from>
    <cdr:to>
      <cdr:x>0.78027</cdr:x>
      <cdr:y>0.95829</cdr:y>
    </cdr:to>
    <cdr:grpSp>
      <cdr:nvGrpSpPr>
        <cdr:cNvPr id="10" name="Group 9">
          <a:extLst xmlns:a="http://schemas.openxmlformats.org/drawingml/2006/main">
            <a:ext uri="{FF2B5EF4-FFF2-40B4-BE49-F238E27FC236}">
              <a16:creationId xmlns:a16="http://schemas.microsoft.com/office/drawing/2014/main" id="{4E8B7C6C-EF31-4519-9A30-6AB27342E058}"/>
            </a:ext>
          </a:extLst>
        </cdr:cNvPr>
        <cdr:cNvGrpSpPr/>
      </cdr:nvGrpSpPr>
      <cdr:grpSpPr>
        <a:xfrm xmlns:a="http://schemas.openxmlformats.org/drawingml/2006/main">
          <a:off x="5589871" y="3644123"/>
          <a:ext cx="2279801" cy="307811"/>
          <a:chOff x="-367081" y="6144483"/>
          <a:chExt cx="2279734" cy="307777"/>
        </a:xfrm>
      </cdr:grpSpPr>
      <cdr:sp macro="" textlink="">
        <cdr:nvSpPr>
          <cdr:cNvPr id="12" name="Oval 11">
            <a:extLst xmlns:a="http://schemas.openxmlformats.org/drawingml/2006/main">
              <a:ext uri="{FF2B5EF4-FFF2-40B4-BE49-F238E27FC236}">
                <a16:creationId xmlns:a16="http://schemas.microsoft.com/office/drawing/2014/main" id="{4D1F6291-A731-448B-BB10-63D49D1DB96F}"/>
              </a:ext>
            </a:extLst>
          </cdr:cNvPr>
          <cdr:cNvSpPr/>
        </cdr:nvSpPr>
        <cdr:spPr>
          <a:xfrm xmlns:a="http://schemas.openxmlformats.org/drawingml/2006/main">
            <a:off x="-367081" y="6170973"/>
            <a:ext cx="216000" cy="216000"/>
          </a:xfrm>
          <a:prstGeom xmlns:a="http://schemas.openxmlformats.org/drawingml/2006/main" prst="ellipse">
            <a:avLst/>
          </a:prstGeom>
          <a:solidFill xmlns:a="http://schemas.openxmlformats.org/drawingml/2006/main">
            <a:srgbClr val="00A99A"/>
          </a:solidFill>
          <a:ln xmlns:a="http://schemas.openxmlformats.org/drawingml/2006/main" w="63500">
            <a:noFill/>
          </a:ln>
          <a:effectLst xmlns:a="http://schemas.openxmlformats.org/drawingml/2006/main">
            <a:outerShdw sx="1000" sy="1000" rotWithShape="0">
              <a:srgbClr val="000000"/>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cdr:txBody>
      </cdr:sp>
      <cdr:sp macro="" textlink="">
        <cdr:nvSpPr>
          <cdr:cNvPr id="14" name="TextBox 11">
            <a:extLst xmlns:a="http://schemas.openxmlformats.org/drawingml/2006/main">
              <a:ext uri="{FF2B5EF4-FFF2-40B4-BE49-F238E27FC236}">
                <a16:creationId xmlns:a16="http://schemas.microsoft.com/office/drawing/2014/main" id="{9130BA41-C412-4F51-92A3-6B10076C50FB}"/>
              </a:ext>
            </a:extLst>
          </cdr:cNvPr>
          <cdr:cNvSpPr txBox="1"/>
        </cdr:nvSpPr>
        <cdr:spPr>
          <a:xfrm xmlns:a="http://schemas.openxmlformats.org/drawingml/2006/main">
            <a:off x="-144064" y="6144483"/>
            <a:ext cx="205671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0.45483</cdr:x>
      <cdr:y>0.32302</cdr:y>
    </cdr:from>
    <cdr:to>
      <cdr:x>0.8332</cdr:x>
      <cdr:y>0.58454</cdr:y>
    </cdr:to>
    <cdr:sp macro="" textlink="">
      <cdr:nvSpPr>
        <cdr:cNvPr id="3" name="TextBox 87">
          <a:extLst xmlns:a="http://schemas.openxmlformats.org/drawingml/2006/main">
            <a:ext uri="{FF2B5EF4-FFF2-40B4-BE49-F238E27FC236}">
              <a16:creationId xmlns:a16="http://schemas.microsoft.com/office/drawing/2014/main" id="{87374E73-0E91-478F-BD0E-53B7A51BC8D2}"/>
            </a:ext>
          </a:extLst>
        </cdr:cNvPr>
        <cdr:cNvSpPr txBox="1"/>
      </cdr:nvSpPr>
      <cdr:spPr>
        <a:xfrm xmlns:a="http://schemas.openxmlformats.org/drawingml/2006/main">
          <a:off x="1753450" y="1178482"/>
          <a:ext cx="1458681" cy="9541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PMTCT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0.1614</cdr:x>
      <cdr:y>0.3372</cdr:y>
    </cdr:from>
    <cdr:to>
      <cdr:x>0.55781</cdr:x>
      <cdr:y>0.64105</cdr:y>
    </cdr:to>
    <cdr:sp macro="" textlink="">
      <cdr:nvSpPr>
        <cdr:cNvPr id="2" name="TextBox 67">
          <a:extLst xmlns:a="http://schemas.openxmlformats.org/drawingml/2006/main">
            <a:ext uri="{FF2B5EF4-FFF2-40B4-BE49-F238E27FC236}">
              <a16:creationId xmlns:a16="http://schemas.microsoft.com/office/drawing/2014/main" id="{68669716-DBA6-40A7-980C-15E8481241DA}"/>
            </a:ext>
          </a:extLst>
        </cdr:cNvPr>
        <cdr:cNvSpPr txBox="1"/>
      </cdr:nvSpPr>
      <cdr:spPr>
        <a:xfrm xmlns:a="http://schemas.openxmlformats.org/drawingml/2006/main">
          <a:off x="593940" y="1058843"/>
          <a:ext cx="1458698"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child new infections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0.57725</cdr:x>
      <cdr:y>0.41176</cdr:y>
    </cdr:from>
    <cdr:to>
      <cdr:x>0.66309</cdr:x>
      <cdr:y>0.52941</cdr:y>
    </cdr:to>
    <cdr:sp macro="" textlink="">
      <cdr:nvSpPr>
        <cdr:cNvPr id="2" name="TextBox 1">
          <a:extLst xmlns:a="http://schemas.openxmlformats.org/drawingml/2006/main">
            <a:ext uri="{FF2B5EF4-FFF2-40B4-BE49-F238E27FC236}">
              <a16:creationId xmlns:a16="http://schemas.microsoft.com/office/drawing/2014/main" id="{F0690A44-8023-4506-B6ED-9533FAB51F0A}"/>
            </a:ext>
          </a:extLst>
        </cdr:cNvPr>
        <cdr:cNvSpPr txBox="1"/>
      </cdr:nvSpPr>
      <cdr:spPr>
        <a:xfrm xmlns:a="http://schemas.openxmlformats.org/drawingml/2006/main">
          <a:off x="4842538" y="1512168"/>
          <a:ext cx="7200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F78E1E"/>
              </a:solidFill>
            </a:rPr>
            <a:t>40%</a:t>
          </a:r>
        </a:p>
      </cdr:txBody>
    </cdr:sp>
  </cdr:relSizeAnchor>
</c:userShapes>
</file>

<file path=ppt/drawings/drawing7.xml><?xml version="1.0" encoding="utf-8"?>
<c:userShapes xmlns:c="http://schemas.openxmlformats.org/drawingml/2006/chart">
  <cdr:relSizeAnchor xmlns:cdr="http://schemas.openxmlformats.org/drawingml/2006/chartDrawing">
    <cdr:from>
      <cdr:x>0.0517</cdr:x>
      <cdr:y>0.09412</cdr:y>
    </cdr:from>
    <cdr:to>
      <cdr:x>0.99378</cdr:x>
      <cdr:y>0.09412</cdr:y>
    </cdr:to>
    <cdr:cxnSp macro="">
      <cdr:nvCxnSpPr>
        <cdr:cNvPr id="3" name="Straight Connector 2">
          <a:extLst xmlns:a="http://schemas.openxmlformats.org/drawingml/2006/main">
            <a:ext uri="{FF2B5EF4-FFF2-40B4-BE49-F238E27FC236}">
              <a16:creationId xmlns:a16="http://schemas.microsoft.com/office/drawing/2014/main" id="{6A24F76B-15E8-43EB-938F-4027B71BD4DA}"/>
            </a:ext>
          </a:extLst>
        </cdr:cNvPr>
        <cdr:cNvCxnSpPr/>
      </cdr:nvCxnSpPr>
      <cdr:spPr>
        <a:xfrm xmlns:a="http://schemas.openxmlformats.org/drawingml/2006/main">
          <a:off x="506755" y="377341"/>
          <a:ext cx="9233308" cy="0"/>
        </a:xfrm>
        <a:prstGeom xmlns:a="http://schemas.openxmlformats.org/drawingml/2006/main" prst="line">
          <a:avLst/>
        </a:prstGeom>
        <a:ln xmlns:a="http://schemas.openxmlformats.org/drawingml/2006/main" w="19050">
          <a:solidFill>
            <a:srgbClr val="FF5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57B5C-B272-446A-B547-F3CE2DD68569}" type="datetimeFigureOut">
              <a:rPr lang="en-GB" smtClean="0"/>
              <a:t>24/05/2022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6E293-3AF2-4E03-9FBB-65160775C672}" type="slidenum">
              <a:rPr lang="en-GB" smtClean="0"/>
              <a:t>‹#›</a:t>
            </a:fld>
            <a:endParaRPr lang="en-GB"/>
          </a:p>
        </p:txBody>
      </p:sp>
    </p:spTree>
    <p:extLst>
      <p:ext uri="{BB962C8B-B14F-4D97-AF65-F5344CB8AC3E}">
        <p14:creationId xmlns:p14="http://schemas.microsoft.com/office/powerpoint/2010/main" val="23049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400" b="0" dirty="0"/>
          </a:p>
        </p:txBody>
      </p:sp>
      <p:sp>
        <p:nvSpPr>
          <p:cNvPr id="4" name="Slide Number Placeholder 3"/>
          <p:cNvSpPr>
            <a:spLocks noGrp="1"/>
          </p:cNvSpPr>
          <p:nvPr>
            <p:ph type="sldNum" sz="quarter" idx="10"/>
          </p:nvPr>
        </p:nvSpPr>
        <p:spPr/>
        <p:txBody>
          <a:bodyPr/>
          <a:lstStyle/>
          <a:p>
            <a:fld id="{5D81C5EB-CCED-465A-91D3-5068441AF100}" type="slidenum">
              <a:rPr lang="en-US" smtClean="0"/>
              <a:t>3</a:t>
            </a:fld>
            <a:endParaRPr lang="en-US"/>
          </a:p>
        </p:txBody>
      </p:sp>
    </p:spTree>
    <p:extLst>
      <p:ext uri="{BB962C8B-B14F-4D97-AF65-F5344CB8AC3E}">
        <p14:creationId xmlns:p14="http://schemas.microsoft.com/office/powerpoint/2010/main" val="3987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0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49"/>
              </a:spcAft>
            </a:pPr>
            <a:r>
              <a:rPr lang="en-US" sz="1400" dirty="0">
                <a:latin typeface="Arial" pitchFamily="34" charset="0"/>
                <a:cs typeface="Arial" pitchFamily="34" charset="0"/>
              </a:rPr>
              <a:t>FT target is to reduce the number of new infections among children (under 15 years) by 95% by 2020 (from the baseline).</a:t>
            </a:r>
          </a:p>
          <a:p>
            <a:pPr>
              <a:spcAft>
                <a:spcPts val="1049"/>
              </a:spcAft>
            </a:pPr>
            <a:r>
              <a:rPr lang="en-US" sz="1400" dirty="0">
                <a:latin typeface="Arial" pitchFamily="34" charset="0"/>
                <a:cs typeface="Arial" pitchFamily="34" charset="0"/>
              </a:rPr>
              <a:t>May be remove the asterisk </a:t>
            </a:r>
          </a:p>
        </p:txBody>
      </p:sp>
      <p:sp>
        <p:nvSpPr>
          <p:cNvPr id="4" name="Slide Number Placeholder 3"/>
          <p:cNvSpPr>
            <a:spLocks noGrp="1"/>
          </p:cNvSpPr>
          <p:nvPr>
            <p:ph type="sldNum" sz="quarter" idx="10"/>
          </p:nvPr>
        </p:nvSpPr>
        <p:spPr/>
        <p:txBody>
          <a:bodyPr/>
          <a:lstStyle/>
          <a:p>
            <a:pPr marL="0" marR="0" lvl="0" indent="0" algn="r" defTabSz="949338"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8"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4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49"/>
              </a:spcAft>
            </a:pPr>
            <a:r>
              <a:rPr lang="en-US" sz="1400" dirty="0">
                <a:latin typeface="Arial" pitchFamily="34" charset="0"/>
                <a:cs typeface="Arial" pitchFamily="34" charset="0"/>
              </a:rPr>
              <a:t>Please check FT target for ARD for children</a:t>
            </a:r>
          </a:p>
        </p:txBody>
      </p:sp>
      <p:sp>
        <p:nvSpPr>
          <p:cNvPr id="4" name="Slide Number Placeholder 3"/>
          <p:cNvSpPr>
            <a:spLocks noGrp="1"/>
          </p:cNvSpPr>
          <p:nvPr>
            <p:ph type="sldNum" sz="quarter" idx="10"/>
          </p:nvPr>
        </p:nvSpPr>
        <p:spPr/>
        <p:txBody>
          <a:bodyPr/>
          <a:lstStyle/>
          <a:p>
            <a:pPr marL="0" marR="0" lvl="0" indent="0" algn="r" defTabSz="949338"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8"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84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do the same slide for children? This is a good one.</a:t>
            </a:r>
          </a:p>
        </p:txBody>
      </p:sp>
      <p:sp>
        <p:nvSpPr>
          <p:cNvPr id="4" name="Slide Number Placeholder 3"/>
          <p:cNvSpPr>
            <a:spLocks noGrp="1"/>
          </p:cNvSpPr>
          <p:nvPr>
            <p:ph type="sldNum" sz="quarter" idx="5"/>
          </p:nvPr>
        </p:nvSpPr>
        <p:spPr/>
        <p:txBody>
          <a:bodyPr/>
          <a:lstStyle/>
          <a:p>
            <a:fld id="{FD96E293-3AF2-4E03-9FBB-65160775C672}" type="slidenum">
              <a:rPr lang="en-GB" smtClean="0"/>
              <a:t>6</a:t>
            </a:fld>
            <a:endParaRPr lang="en-GB"/>
          </a:p>
        </p:txBody>
      </p:sp>
    </p:spTree>
    <p:extLst>
      <p:ext uri="{BB962C8B-B14F-4D97-AF65-F5344CB8AC3E}">
        <p14:creationId xmlns:p14="http://schemas.microsoft.com/office/powerpoint/2010/main" val="366349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FD96E293-3AF2-4E03-9FBB-65160775C672}" type="slidenum">
              <a:rPr lang="en-GB" smtClean="0"/>
              <a:t>8</a:t>
            </a:fld>
            <a:endParaRPr lang="en-GB"/>
          </a:p>
        </p:txBody>
      </p:sp>
    </p:spTree>
    <p:extLst>
      <p:ext uri="{BB962C8B-B14F-4D97-AF65-F5344CB8AC3E}">
        <p14:creationId xmlns:p14="http://schemas.microsoft.com/office/powerpoint/2010/main" val="33435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8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97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6E293-3AF2-4E03-9FBB-65160775C672}" type="slidenum">
              <a:rPr lang="en-GB" smtClean="0"/>
              <a:t>12</a:t>
            </a:fld>
            <a:endParaRPr lang="en-GB"/>
          </a:p>
        </p:txBody>
      </p:sp>
    </p:spTree>
    <p:extLst>
      <p:ext uri="{BB962C8B-B14F-4D97-AF65-F5344CB8AC3E}">
        <p14:creationId xmlns:p14="http://schemas.microsoft.com/office/powerpoint/2010/main" val="293745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4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26768A-20C0-41EB-A507-AFDE1AE9F0D4}" type="slidenum">
              <a:rPr lang="th-TH"/>
              <a:pPr>
                <a:defRPr/>
              </a:pPr>
              <a:t>‹#›</a:t>
            </a:fld>
            <a:endParaRPr lang="th-TH"/>
          </a:p>
        </p:txBody>
      </p:sp>
    </p:spTree>
    <p:extLst>
      <p:ext uri="{BB962C8B-B14F-4D97-AF65-F5344CB8AC3E}">
        <p14:creationId xmlns:p14="http://schemas.microsoft.com/office/powerpoint/2010/main" val="5481857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rPr>
              <a:pPr defTabSz="457200" fontAlgn="base">
                <a:spcBef>
                  <a:spcPct val="0"/>
                </a:spcBef>
                <a:spcAft>
                  <a:spcPct val="0"/>
                </a:spcAft>
                <a:defRPr/>
              </a:pPr>
              <a:t>24/05/2022</a:t>
            </a:fld>
            <a:endParaRPr lang="en-US">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122197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6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75308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63533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37619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89644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92113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094449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058482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511130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45C8B16-628F-42B6-8F2C-15A5A2115B7A}" type="slidenum">
              <a:rPr lang="th-TH"/>
              <a:pPr>
                <a:defRPr/>
              </a:pPr>
              <a:t>‹#›</a:t>
            </a:fld>
            <a:endParaRPr lang="th-TH"/>
          </a:p>
        </p:txBody>
      </p:sp>
    </p:spTree>
    <p:extLst>
      <p:ext uri="{BB962C8B-B14F-4D97-AF65-F5344CB8AC3E}">
        <p14:creationId xmlns:p14="http://schemas.microsoft.com/office/powerpoint/2010/main" val="11411990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090017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40779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3D74AB6B-0D4F-49E0-AE70-4239B9F4AF16}" type="datetimeFigureOut">
              <a:rPr lang="en-GB" sz="2800">
                <a:solidFill>
                  <a:prstClr val="black"/>
                </a:solidFill>
                <a:cs typeface="Cordia New" pitchFamily="34" charset="-34"/>
              </a:rPr>
              <a:pPr fontAlgn="base">
                <a:spcBef>
                  <a:spcPct val="0"/>
                </a:spcBef>
                <a:spcAft>
                  <a:spcPct val="0"/>
                </a:spcAft>
              </a:pPr>
              <a:t>24/05/2022</a:t>
            </a:fld>
            <a:endParaRPr lang="en-GB" sz="2800">
              <a:solidFill>
                <a:prstClr val="black"/>
              </a:solidFill>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GB" sz="2800">
              <a:solidFill>
                <a:prstClr val="black"/>
              </a:solidFill>
              <a:cs typeface="Cordia New" pitchFamily="34" charset="-34"/>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221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414299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820652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94343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99993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3151732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6332100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41047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8CBCD52-3DDC-41B7-AE43-3921C2048C4B}" type="slidenum">
              <a:rPr lang="th-TH"/>
              <a:pPr>
                <a:defRPr/>
              </a:pPr>
              <a:t>‹#›</a:t>
            </a:fld>
            <a:endParaRPr lang="th-TH"/>
          </a:p>
        </p:txBody>
      </p:sp>
    </p:spTree>
    <p:extLst>
      <p:ext uri="{BB962C8B-B14F-4D97-AF65-F5344CB8AC3E}">
        <p14:creationId xmlns:p14="http://schemas.microsoft.com/office/powerpoint/2010/main" val="405631454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400743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840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41493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9290160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4854539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888582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046048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2378067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0420502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95839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C83A20B-C9A7-4C61-B17C-13A196A55B60}" type="slidenum">
              <a:rPr lang="th-TH"/>
              <a:pPr>
                <a:defRPr/>
              </a:pPr>
              <a:t>‹#›</a:t>
            </a:fld>
            <a:endParaRPr lang="th-TH"/>
          </a:p>
        </p:txBody>
      </p:sp>
    </p:spTree>
    <p:extLst>
      <p:ext uri="{BB962C8B-B14F-4D97-AF65-F5344CB8AC3E}">
        <p14:creationId xmlns:p14="http://schemas.microsoft.com/office/powerpoint/2010/main" val="359783799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88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rPr>
              <a:pPr defTabSz="457200" fontAlgn="base">
                <a:spcBef>
                  <a:spcPct val="0"/>
                </a:spcBef>
                <a:spcAft>
                  <a:spcPct val="0"/>
                </a:spcAft>
                <a:defRPr/>
              </a:pPr>
              <a:t>24/05/2022</a:t>
            </a:fld>
            <a:endParaRPr lang="en-US">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400433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683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819533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771214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176390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551745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4857497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0601804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75930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D449B9-AA6A-4FB9-B460-DB8EA354F776}" type="slidenum">
              <a:rPr lang="th-TH"/>
              <a:pPr>
                <a:defRPr/>
              </a:pPr>
              <a:t>‹#›</a:t>
            </a:fld>
            <a:endParaRPr lang="th-TH" dirty="0"/>
          </a:p>
        </p:txBody>
      </p:sp>
    </p:spTree>
    <p:extLst>
      <p:ext uri="{BB962C8B-B14F-4D97-AF65-F5344CB8AC3E}">
        <p14:creationId xmlns:p14="http://schemas.microsoft.com/office/powerpoint/2010/main" val="307114553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235298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040526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573695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454765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941354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5043738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7262712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214833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608941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3A61EF0-E77A-46DE-B215-EF62BF0D109E}" type="slidenum">
              <a:rPr lang="th-TH"/>
              <a:pPr>
                <a:defRPr/>
              </a:pPr>
              <a:t>‹#›</a:t>
            </a:fld>
            <a:endParaRPr lang="th-TH" dirty="0"/>
          </a:p>
        </p:txBody>
      </p:sp>
    </p:spTree>
    <p:extLst>
      <p:ext uri="{BB962C8B-B14F-4D97-AF65-F5344CB8AC3E}">
        <p14:creationId xmlns:p14="http://schemas.microsoft.com/office/powerpoint/2010/main" val="92159164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38021082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232335016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3386720626"/>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173068079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141670320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196200316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220327366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245063811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AE31F6-7D4A-4F45-B5FE-F4BB98415FFD}" type="datetimeFigureOut">
              <a:rPr lang="en-GB" smtClean="0"/>
              <a:t>24/05/2022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0AC7F2E-3087-4CC7-AEBF-3C997A1F3741}" type="slidenum">
              <a:rPr lang="en-GB" smtClean="0"/>
              <a:t>‹#›</a:t>
            </a:fld>
            <a:endParaRPr lang="en-GB"/>
          </a:p>
        </p:txBody>
      </p:sp>
    </p:spTree>
    <p:extLst>
      <p:ext uri="{BB962C8B-B14F-4D97-AF65-F5344CB8AC3E}">
        <p14:creationId xmlns:p14="http://schemas.microsoft.com/office/powerpoint/2010/main" val="143857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687AE6D-2944-4C35-8928-956A78D7C6CA}" type="slidenum">
              <a:rPr lang="th-TH"/>
              <a:pPr>
                <a:defRPr/>
              </a:pPr>
              <a:t>‹#›</a:t>
            </a:fld>
            <a:endParaRPr lang="th-TH"/>
          </a:p>
        </p:txBody>
      </p:sp>
    </p:spTree>
    <p:extLst>
      <p:ext uri="{BB962C8B-B14F-4D97-AF65-F5344CB8AC3E}">
        <p14:creationId xmlns:p14="http://schemas.microsoft.com/office/powerpoint/2010/main" val="91112404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A8948C4-1F2F-4816-B0FE-07629BDBCF2B}" type="slidenum">
              <a:rPr lang="th-TH"/>
              <a:pPr>
                <a:defRPr/>
              </a:pPr>
              <a:t>‹#›</a:t>
            </a:fld>
            <a:endParaRPr lang="th-TH"/>
          </a:p>
        </p:txBody>
      </p:sp>
    </p:spTree>
    <p:extLst>
      <p:ext uri="{BB962C8B-B14F-4D97-AF65-F5344CB8AC3E}">
        <p14:creationId xmlns:p14="http://schemas.microsoft.com/office/powerpoint/2010/main" val="18342167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93462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2.png"/><Relationship Id="rId5" Type="http://schemas.openxmlformats.org/officeDocument/2006/relationships/slideLayout" Target="../slideLayouts/slideLayout47.xml"/><Relationship Id="rId10"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2.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7.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2.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png"/><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789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D1AFD773-65E0-4208-913F-85F40812A858}"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789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255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01161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96639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81824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4">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674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8981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25390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58993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hyperlink" Target="http://www.aidsdatahub.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hemeOverride" Target="../theme/themeOverride5.xml"/><Relationship Id="rId5" Type="http://schemas.openxmlformats.org/officeDocument/2006/relationships/hyperlink" Target="http://www.aidsdatahub.org/" TargetMode="Externa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hyperlink" Target="http://www.aidsdatahub.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hyperlink" Target="http://www.aidsdatahub.org/en/reference-materials/children-women-and-young-people/doc_download/3296-children-and-aids-fifth-stocktaking-report-unicef-2010-" TargetMode="Externa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2"/>
          <p:cNvSpPr>
            <a:spLocks noGrp="1"/>
          </p:cNvSpPr>
          <p:nvPr>
            <p:ph type="title"/>
          </p:nvPr>
        </p:nvSpPr>
        <p:spPr bwMode="auto">
          <a:xfrm>
            <a:off x="381024" y="4581129"/>
            <a:ext cx="8523288"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ea typeface="MS PGothic" pitchFamily="34" charset="-128"/>
                <a:cs typeface="Cordia New" pitchFamily="34" charset="-34"/>
              </a:rPr>
              <a:t>Children (0-14 </a:t>
            </a:r>
            <a:r>
              <a:rPr lang="en-US" sz="4000" dirty="0" err="1">
                <a:ea typeface="MS PGothic" pitchFamily="34" charset="-128"/>
                <a:cs typeface="Cordia New" pitchFamily="34" charset="-34"/>
              </a:rPr>
              <a:t>yr</a:t>
            </a:r>
            <a:r>
              <a:rPr lang="en-US" sz="4000" dirty="0">
                <a:ea typeface="MS PGothic" pitchFamily="34" charset="-128"/>
                <a:cs typeface="Cordia New" pitchFamily="34" charset="-34"/>
              </a:rPr>
              <a:t>)</a:t>
            </a:r>
            <a:endParaRPr lang="en-US" altLang="zh-CN" sz="4000" dirty="0">
              <a:cs typeface="Cordia New" pitchFamily="34" charset="-34"/>
            </a:endParaRPr>
          </a:p>
        </p:txBody>
      </p:sp>
      <p:sp>
        <p:nvSpPr>
          <p:cNvPr id="3" name="TextBox 2"/>
          <p:cNvSpPr txBox="1"/>
          <p:nvPr/>
        </p:nvSpPr>
        <p:spPr>
          <a:xfrm>
            <a:off x="382612" y="5904112"/>
            <a:ext cx="4038600" cy="400110"/>
          </a:xfrm>
          <a:prstGeom prst="rect">
            <a:avLst/>
          </a:prstGeom>
          <a:noFill/>
        </p:spPr>
        <p:txBody>
          <a:bodyPr wrap="square" rtlCol="0">
            <a:spAutoFit/>
          </a:bodyPr>
          <a:lstStyle/>
          <a:p>
            <a:pPr fontAlgn="base">
              <a:spcBef>
                <a:spcPct val="0"/>
              </a:spcBef>
              <a:spcAft>
                <a:spcPct val="0"/>
              </a:spcAft>
            </a:pPr>
            <a:r>
              <a:rPr lang="en-US" sz="2000" b="1" i="1" dirty="0">
                <a:solidFill>
                  <a:prstClr val="white"/>
                </a:solidFill>
                <a:cs typeface="Cordia New" pitchFamily="34" charset="-34"/>
              </a:rPr>
              <a:t>Last updated: March 2022</a:t>
            </a:r>
            <a:endParaRPr lang="en-GB" sz="2000" b="1" i="1" dirty="0">
              <a:solidFill>
                <a:prstClr val="white"/>
              </a:solidFill>
              <a:cs typeface="Cordia New" pitchFamily="34" charset="-34"/>
            </a:endParaRPr>
          </a:p>
        </p:txBody>
      </p:sp>
    </p:spTree>
    <p:extLst>
      <p:ext uri="{BB962C8B-B14F-4D97-AF65-F5344CB8AC3E}">
        <p14:creationId xmlns:p14="http://schemas.microsoft.com/office/powerpoint/2010/main" val="100325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45795" y="2438418"/>
            <a:ext cx="11942741" cy="693986"/>
          </a:xfrm>
          <a:prstGeom prst="rect">
            <a:avLst/>
          </a:prstGeom>
          <a:noFill/>
        </p:spPr>
        <p:txBody>
          <a:bodyPr wrap="square" lIns="108297" tIns="54144" rIns="108297" bIns="54144" rtlCol="0">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Arial"/>
                <a:ea typeface="+mn-ea"/>
                <a:cs typeface="Arial" pitchFamily="34" charset="0"/>
              </a:rPr>
              <a:t>Prevention of mother-to-child transmission (PMTCT) coverage, </a:t>
            </a:r>
          </a:p>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0000"/>
                </a:solidFill>
                <a:effectLst/>
                <a:uLnTx/>
                <a:uFillTx/>
                <a:latin typeface="Arial"/>
                <a:ea typeface="+mn-ea"/>
                <a:cs typeface="Arial" pitchFamily="34" charset="0"/>
              </a:rPr>
              <a:t>Global and Asia and the Pacific, 2010-2020</a:t>
            </a:r>
            <a:endParaRPr kumimoji="0" lang="en-GB" sz="1900" b="1"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5" name="Title 1"/>
          <p:cNvSpPr>
            <a:spLocks noGrp="1"/>
          </p:cNvSpPr>
          <p:nvPr>
            <p:ph type="title"/>
          </p:nvPr>
        </p:nvSpPr>
        <p:spPr>
          <a:xfrm>
            <a:off x="337444" y="1485115"/>
            <a:ext cx="11679775" cy="504000"/>
          </a:xfrm>
          <a:prstGeom prst="rect">
            <a:avLst/>
          </a:prstGeom>
        </p:spPr>
        <p:txBody>
          <a:bodyPr>
            <a:noAutofit/>
          </a:bodyPr>
          <a:lstStyle/>
          <a:p>
            <a:pPr eaLnBrk="1" hangingPunct="1"/>
            <a:r>
              <a:rPr lang="en-US" dirty="0"/>
              <a:t>Efforts are needed to eliminate new HIV infections among children (0-14 years) in Asia and the Pacific </a:t>
            </a:r>
            <a:endParaRPr lang="en-GB" dirty="0"/>
          </a:p>
        </p:txBody>
      </p:sp>
      <p:graphicFrame>
        <p:nvGraphicFramePr>
          <p:cNvPr id="6" name="Chart 5"/>
          <p:cNvGraphicFramePr>
            <a:graphicFrameLocks/>
          </p:cNvGraphicFramePr>
          <p:nvPr/>
        </p:nvGraphicFramePr>
        <p:xfrm>
          <a:off x="481407" y="3030130"/>
          <a:ext cx="11229187" cy="30992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81CCD45-7D44-44CC-8491-9A619576AC8B}"/>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829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506" y="1824226"/>
            <a:ext cx="9117715" cy="632446"/>
          </a:xfrm>
          <a:prstGeom prst="rect">
            <a:avLst/>
          </a:prstGeom>
          <a:noFill/>
        </p:spPr>
        <p:txBody>
          <a:bodyPr wrap="square" lIns="108297" tIns="54144" rIns="108297" bIns="54144" rtlCol="0" anchor="ctr">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Pregnant women living with HIV who received ARVs to reduce the risk of mother-to-child transmission of HIV, 2020</a:t>
            </a:r>
            <a:endPar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33435" y="6165319"/>
            <a:ext cx="2323863" cy="370896"/>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PMTCT coverage (%)</a:t>
            </a:r>
            <a:endParaRPr kumimoji="0" lang="en-GB"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228597" y="1279393"/>
            <a:ext cx="11961199" cy="504000"/>
          </a:xfrm>
        </p:spPr>
        <p:txBody>
          <a:bodyPr/>
          <a:lstStyle/>
          <a:p>
            <a:r>
              <a:rPr lang="en-US" sz="2699" dirty="0"/>
              <a:t>Regional overview: Prevention of mother-to-child transmission </a:t>
            </a:r>
          </a:p>
        </p:txBody>
      </p:sp>
      <p:sp>
        <p:nvSpPr>
          <p:cNvPr id="7" name="TextBox 6">
            <a:extLst>
              <a:ext uri="{FF2B5EF4-FFF2-40B4-BE49-F238E27FC236}">
                <a16:creationId xmlns:a16="http://schemas.microsoft.com/office/drawing/2014/main" id="{543F3244-83E1-4A20-B3FA-577DF72FC1B3}"/>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8" name="Chart 7">
            <a:extLst>
              <a:ext uri="{FF2B5EF4-FFF2-40B4-BE49-F238E27FC236}">
                <a16:creationId xmlns:a16="http://schemas.microsoft.com/office/drawing/2014/main" id="{563839BD-8A27-4C31-BDBB-446A0723AF1A}"/>
              </a:ext>
            </a:extLst>
          </p:cNvPr>
          <p:cNvGraphicFramePr>
            <a:graphicFrameLocks/>
          </p:cNvGraphicFramePr>
          <p:nvPr>
            <p:extLst>
              <p:ext uri="{D42A27DB-BD31-4B8C-83A1-F6EECF244321}">
                <p14:modId xmlns:p14="http://schemas.microsoft.com/office/powerpoint/2010/main" val="3772232542"/>
              </p:ext>
            </p:extLst>
          </p:nvPr>
        </p:nvGraphicFramePr>
        <p:xfrm>
          <a:off x="456424" y="1869689"/>
          <a:ext cx="11735576" cy="4655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327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1" y="1511858"/>
            <a:ext cx="10595149" cy="504000"/>
          </a:xfrm>
        </p:spPr>
        <p:txBody>
          <a:bodyPr/>
          <a:lstStyle/>
          <a:p>
            <a:r>
              <a:rPr lang="en-US" dirty="0"/>
              <a:t>Early infant diagnosis, 2020</a:t>
            </a:r>
            <a:endParaRPr lang="en-GB" dirty="0"/>
          </a:p>
        </p:txBody>
      </p:sp>
      <p:sp>
        <p:nvSpPr>
          <p:cNvPr id="3" name="Slide Number Placeholder 2"/>
          <p:cNvSpPr>
            <a:spLocks noGrp="1"/>
          </p:cNvSpPr>
          <p:nvPr>
            <p:ph type="sldNum" sz="quarter" idx="10"/>
          </p:nvPr>
        </p:nvSpPr>
        <p:spPr/>
        <p:txBody>
          <a:bodyPr/>
          <a:lstStyle/>
          <a:p>
            <a:pPr>
              <a:defRPr/>
            </a:pPr>
            <a:fld id="{9DD449B9-AA6A-4FB9-B460-DB8EA354F776}" type="slidenum">
              <a:rPr lang="th-TH" smtClean="0"/>
              <a:pPr>
                <a:defRPr/>
              </a:pPr>
              <a:t>12</a:t>
            </a:fld>
            <a:endParaRPr lang="th-TH" dirty="0"/>
          </a:p>
        </p:txBody>
      </p:sp>
      <p:sp>
        <p:nvSpPr>
          <p:cNvPr id="7" name="TextBox 6">
            <a:extLst>
              <a:ext uri="{FF2B5EF4-FFF2-40B4-BE49-F238E27FC236}">
                <a16:creationId xmlns:a16="http://schemas.microsoft.com/office/drawing/2014/main" id="{6EA6920B-16D2-4555-A315-894751B0443E}"/>
              </a:ext>
            </a:extLst>
          </p:cNvPr>
          <p:cNvSpPr txBox="1"/>
          <p:nvPr/>
        </p:nvSpPr>
        <p:spPr>
          <a:xfrm>
            <a:off x="157114" y="6642556"/>
            <a:ext cx="64239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Estimates 2021 and Global AIDS Monitoring</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CAC7548-1AED-40B1-841A-95708D75FD80}"/>
              </a:ext>
            </a:extLst>
          </p:cNvPr>
          <p:cNvSpPr/>
          <p:nvPr/>
        </p:nvSpPr>
        <p:spPr>
          <a:xfrm>
            <a:off x="767408" y="2196546"/>
            <a:ext cx="10091092" cy="307777"/>
          </a:xfrm>
          <a:prstGeom prst="rect">
            <a:avLst/>
          </a:prstGeom>
        </p:spPr>
        <p:txBody>
          <a:bodyPr wrap="square">
            <a:spAutoFit/>
          </a:bodyPr>
          <a:lstStyle/>
          <a:p>
            <a:pPr algn="ctr"/>
            <a:r>
              <a:rPr lang="en-US" sz="1400" b="1" dirty="0">
                <a:solidFill>
                  <a:srgbClr val="333333"/>
                </a:solidFill>
                <a:latin typeface="Arial" panose="020B0604020202020204" pitchFamily="34" charset="0"/>
                <a:cs typeface="Arial" panose="020B0604020202020204" pitchFamily="34" charset="0"/>
              </a:rPr>
              <a:t>Percentage of infants born to women living with HIV receiving a </a:t>
            </a:r>
            <a:r>
              <a:rPr lang="en-US" sz="1400" b="1" dirty="0" err="1">
                <a:solidFill>
                  <a:srgbClr val="333333"/>
                </a:solidFill>
                <a:latin typeface="Arial" panose="020B0604020202020204" pitchFamily="34" charset="0"/>
                <a:cs typeface="Arial" panose="020B0604020202020204" pitchFamily="34" charset="0"/>
              </a:rPr>
              <a:t>virological</a:t>
            </a:r>
            <a:r>
              <a:rPr lang="en-US" sz="1400" b="1" dirty="0">
                <a:solidFill>
                  <a:srgbClr val="333333"/>
                </a:solidFill>
                <a:latin typeface="Arial" panose="020B0604020202020204" pitchFamily="34" charset="0"/>
                <a:cs typeface="Arial" panose="020B0604020202020204" pitchFamily="34" charset="0"/>
              </a:rPr>
              <a:t> test for HIV within two months of birth</a:t>
            </a:r>
            <a:endParaRPr lang="en-US" sz="1400" b="1" dirty="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6E4890B9-D543-4E58-BA5F-F79B9ABE0B02}"/>
              </a:ext>
            </a:extLst>
          </p:cNvPr>
          <p:cNvGraphicFramePr>
            <a:graphicFrameLocks/>
          </p:cNvGraphicFramePr>
          <p:nvPr>
            <p:extLst>
              <p:ext uri="{D42A27DB-BD31-4B8C-83A1-F6EECF244321}">
                <p14:modId xmlns:p14="http://schemas.microsoft.com/office/powerpoint/2010/main" val="3036681754"/>
              </p:ext>
            </p:extLst>
          </p:nvPr>
        </p:nvGraphicFramePr>
        <p:xfrm>
          <a:off x="1641475" y="2459742"/>
          <a:ext cx="8909050" cy="4182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349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41771" y="1269147"/>
            <a:ext cx="11805042" cy="504000"/>
          </a:xfrm>
        </p:spPr>
        <p:txBody>
          <a:bodyPr/>
          <a:lstStyle/>
          <a:p>
            <a:r>
              <a:rPr lang="en-GB" dirty="0"/>
              <a:t>Efforts towards ending AIDS in children start with mothers: time to improve linkages and prevent leakages </a:t>
            </a:r>
          </a:p>
        </p:txBody>
      </p:sp>
      <p:sp>
        <p:nvSpPr>
          <p:cNvPr id="8" name="Rectangle 7">
            <a:extLst>
              <a:ext uri="{FF2B5EF4-FFF2-40B4-BE49-F238E27FC236}">
                <a16:creationId xmlns:a16="http://schemas.microsoft.com/office/drawing/2014/main" id="{E030BAF8-A76D-4C07-AD60-522FC475870E}"/>
              </a:ext>
            </a:extLst>
          </p:cNvPr>
          <p:cNvSpPr/>
          <p:nvPr/>
        </p:nvSpPr>
        <p:spPr>
          <a:xfrm>
            <a:off x="1020611" y="2277139"/>
            <a:ext cx="10150778" cy="350784"/>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8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Service cascade of prevention of mother-to-child </a:t>
            </a:r>
            <a:r>
              <a:rPr kumimoji="0" lang="en-US"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transmission</a:t>
            </a:r>
            <a:r>
              <a:rPr kumimoji="0" lang="en-US" sz="168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of HIV in Asia and the Pacific, 2020</a:t>
            </a:r>
          </a:p>
        </p:txBody>
      </p:sp>
      <p:graphicFrame>
        <p:nvGraphicFramePr>
          <p:cNvPr id="10" name="Chart 9">
            <a:extLst>
              <a:ext uri="{FF2B5EF4-FFF2-40B4-BE49-F238E27FC236}">
                <a16:creationId xmlns:a16="http://schemas.microsoft.com/office/drawing/2014/main" id="{00000000-0008-0000-0100-00000A000000}"/>
              </a:ext>
            </a:extLst>
          </p:cNvPr>
          <p:cNvGraphicFramePr>
            <a:graphicFrameLocks/>
          </p:cNvGraphicFramePr>
          <p:nvPr/>
        </p:nvGraphicFramePr>
        <p:xfrm>
          <a:off x="1902505" y="2781078"/>
          <a:ext cx="8386991" cy="36715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44F707D-9638-4BEB-BB4C-1F0630D3231D}"/>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8635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352" y="3068960"/>
            <a:ext cx="10820437" cy="1747850"/>
          </a:xfrm>
        </p:spPr>
        <p:txBody>
          <a:bodyPr vert="horz" lIns="91440" tIns="45720" rIns="91440" bIns="45720" rtlCol="0" anchor="ctr">
            <a:normAutofit/>
          </a:bodyPr>
          <a:lstStyle/>
          <a:p>
            <a:pPr>
              <a:lnSpc>
                <a:spcPct val="150000"/>
              </a:lnSpc>
              <a:spcBef>
                <a:spcPct val="20000"/>
              </a:spcBef>
              <a:buFont typeface="Arial" charset="0"/>
              <a:buNone/>
            </a:pPr>
            <a:r>
              <a:rPr lang="en-GB" sz="3600" dirty="0">
                <a:latin typeface="Arial" pitchFamily="34" charset="0"/>
                <a:cs typeface="Arial" pitchFamily="34" charset="0"/>
              </a:rPr>
              <a:t>Treatment</a:t>
            </a:r>
          </a:p>
        </p:txBody>
      </p:sp>
    </p:spTree>
    <p:extLst>
      <p:ext uri="{BB962C8B-B14F-4D97-AF65-F5344CB8AC3E}">
        <p14:creationId xmlns:p14="http://schemas.microsoft.com/office/powerpoint/2010/main" val="313073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2" y="1390191"/>
            <a:ext cx="11817912" cy="777268"/>
          </a:xfrm>
        </p:spPr>
        <p:txBody>
          <a:bodyPr/>
          <a:lstStyle/>
          <a:p>
            <a:r>
              <a:rPr lang="en-US" dirty="0"/>
              <a:t>In Asia and the Pacific, 4 in 5 children living with HIV are receiving life-saving ART</a:t>
            </a:r>
            <a:endParaRPr lang="en-GB" dirty="0"/>
          </a:p>
        </p:txBody>
      </p:sp>
      <p:sp>
        <p:nvSpPr>
          <p:cNvPr id="3" name="Slide Number Placeholder 2"/>
          <p:cNvSpPr>
            <a:spLocks noGrp="1"/>
          </p:cNvSpPr>
          <p:nvPr>
            <p:ph type="sldNum" sz="quarter" idx="10"/>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15</a:t>
            </a:fld>
            <a:endParaRPr kumimoji="0" lang="th-TH" sz="14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Oval 6"/>
          <p:cNvSpPr/>
          <p:nvPr/>
        </p:nvSpPr>
        <p:spPr>
          <a:xfrm>
            <a:off x="10799737" y="2493200"/>
            <a:ext cx="791817" cy="791817"/>
          </a:xfrm>
          <a:prstGeom prst="ellipse">
            <a:avLst/>
          </a:prstGeom>
          <a:solidFill>
            <a:srgbClr val="33CCCC"/>
          </a:solidFill>
          <a:ln w="9525" cap="flat" cmpd="sng" algn="ctr">
            <a:noFill/>
            <a:prstDash val="solid"/>
          </a:ln>
          <a:effectLst>
            <a:outerShdw sx="1000" sy="1000" rotWithShape="0">
              <a:srgbClr val="000000"/>
            </a:outerShdw>
          </a:effectLst>
        </p:spPr>
        <p:txBody>
          <a:bodyPr lIns="108297" tIns="54144" rIns="108297" bIns="54144"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TextBox 7"/>
          <p:cNvSpPr txBox="1"/>
          <p:nvPr/>
        </p:nvSpPr>
        <p:spPr>
          <a:xfrm>
            <a:off x="10778478" y="2534033"/>
            <a:ext cx="821299" cy="570905"/>
          </a:xfrm>
          <a:prstGeom prst="rect">
            <a:avLst/>
          </a:prstGeom>
          <a:noFill/>
        </p:spPr>
        <p:txBody>
          <a:bodyPr wrap="none" lIns="108297" tIns="54144" rIns="108297" bIns="54144" rtlCol="0" anchor="ctr">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US" sz="1700" b="1" i="0" u="none" strike="noStrike" kern="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nd</a:t>
            </a:r>
            <a:r>
              <a:rPr kumimoji="0" lang="en-US" sz="17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90</a:t>
            </a:r>
          </a:p>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target</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p:cNvSpPr txBox="1">
            <a:spLocks/>
          </p:cNvSpPr>
          <p:nvPr/>
        </p:nvSpPr>
        <p:spPr>
          <a:xfrm>
            <a:off x="1488555" y="2379195"/>
            <a:ext cx="8507966" cy="401733"/>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900" i="0" u="none" strike="noStrike" kern="1200" cap="none" spc="0" normalizeH="0" baseline="0" noProof="0" dirty="0">
                <a:ln>
                  <a:noFill/>
                </a:ln>
                <a:solidFill>
                  <a:srgbClr val="000000"/>
                </a:solidFill>
                <a:effectLst/>
                <a:uLnTx/>
                <a:uFillTx/>
                <a:latin typeface="Arial"/>
                <a:ea typeface="+mn-ea"/>
                <a:cs typeface="Arial" pitchFamily="34" charset="0"/>
              </a:rPr>
              <a:t>ART coverage and treatment gap among children, Asia and the Pacific, 2020</a:t>
            </a:r>
            <a:endParaRPr kumimoji="0" lang="en-GB" sz="190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TextBox 9">
            <a:extLst>
              <a:ext uri="{FF2B5EF4-FFF2-40B4-BE49-F238E27FC236}">
                <a16:creationId xmlns:a16="http://schemas.microsoft.com/office/drawing/2014/main" id="{FF7A8FFC-0A48-4CF3-8178-83F36E851BCE}"/>
              </a:ext>
            </a:extLst>
          </p:cNvPr>
          <p:cNvSpPr txBox="1"/>
          <p:nvPr/>
        </p:nvSpPr>
        <p:spPr>
          <a:xfrm>
            <a:off x="145472" y="6600752"/>
            <a:ext cx="11803506" cy="247782"/>
          </a:xfrm>
          <a:prstGeom prst="rect">
            <a:avLst/>
          </a:prstGeom>
          <a:noFill/>
        </p:spPr>
        <p:txBody>
          <a:bodyPr wrap="square" lIns="108283" tIns="54137" rIns="108283" bIns="54137"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HIV Estimates 2021</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96C0B0F3-871F-4460-B65B-A9502E1C9799}"/>
              </a:ext>
            </a:extLst>
          </p:cNvPr>
          <p:cNvGraphicFramePr>
            <a:graphicFrameLocks/>
          </p:cNvGraphicFramePr>
          <p:nvPr>
            <p:extLst>
              <p:ext uri="{D42A27DB-BD31-4B8C-83A1-F6EECF244321}">
                <p14:modId xmlns:p14="http://schemas.microsoft.com/office/powerpoint/2010/main" val="456986001"/>
              </p:ext>
            </p:extLst>
          </p:nvPr>
        </p:nvGraphicFramePr>
        <p:xfrm>
          <a:off x="1195510" y="2588253"/>
          <a:ext cx="9800981" cy="4009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228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solidFill>
                  <a:prstClr val="black">
                    <a:tint val="75000"/>
                  </a:prstClr>
                </a:solidFill>
              </a:rPr>
              <a:pPr>
                <a:defRPr/>
              </a:pPr>
              <a:t>16</a:t>
            </a:fld>
            <a:endParaRPr lang="th-TH" dirty="0">
              <a:solidFill>
                <a:prstClr val="black">
                  <a:tint val="75000"/>
                </a:prstClr>
              </a:solidFill>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endParaRPr lang="en-US" sz="14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600">
              <a:solidFill>
                <a:srgbClr val="C00000"/>
              </a:solidFill>
            </a:endParaRPr>
          </a:p>
        </p:txBody>
      </p:sp>
    </p:spTree>
    <p:extLst>
      <p:ext uri="{BB962C8B-B14F-4D97-AF65-F5344CB8AC3E}">
        <p14:creationId xmlns:p14="http://schemas.microsoft.com/office/powerpoint/2010/main" val="327884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503256"/>
            <a:ext cx="11665296" cy="504000"/>
          </a:xfrm>
        </p:spPr>
        <p:txBody>
          <a:bodyPr/>
          <a:lstStyle/>
          <a:p>
            <a:r>
              <a:rPr lang="en-US" sz="2300" dirty="0"/>
              <a:t>Estimated number of children (0-14 years) living with HIV and new HIV infections, Asia and the Pacific, 1990-2020</a:t>
            </a:r>
            <a:endParaRPr lang="th-TH" sz="2300" dirty="0"/>
          </a:p>
        </p:txBody>
      </p:sp>
      <p:sp>
        <p:nvSpPr>
          <p:cNvPr id="3" name="Slide Number Placeholder 2"/>
          <p:cNvSpPr>
            <a:spLocks noGrp="1"/>
          </p:cNvSpPr>
          <p:nvPr>
            <p:ph type="sldNum" sz="quarter" idx="10"/>
          </p:nvPr>
        </p:nvSpPr>
        <p:spPr/>
        <p:txBody>
          <a:bodyPr/>
          <a:lstStyle/>
          <a:p>
            <a:pPr>
              <a:defRPr/>
            </a:pPr>
            <a:fld id="{E01C13E8-1E24-4465-9D82-EEC9EF2946A2}" type="slidenum">
              <a:rPr lang="th-TH" smtClean="0">
                <a:solidFill>
                  <a:prstClr val="black">
                    <a:tint val="75000"/>
                  </a:prstClr>
                </a:solidFill>
              </a:rPr>
              <a:pPr>
                <a:defRPr/>
              </a:pPr>
              <a:t>2</a:t>
            </a:fld>
            <a:endParaRPr lang="th-TH" dirty="0">
              <a:solidFill>
                <a:prstClr val="black">
                  <a:tint val="75000"/>
                </a:prstClr>
              </a:solidFill>
            </a:endParaRPr>
          </a:p>
        </p:txBody>
      </p:sp>
      <p:sp>
        <p:nvSpPr>
          <p:cNvPr id="7" name="TextBox 6">
            <a:extLst>
              <a:ext uri="{FF2B5EF4-FFF2-40B4-BE49-F238E27FC236}">
                <a16:creationId xmlns:a16="http://schemas.microsoft.com/office/drawing/2014/main" id="{D47AF1CC-BD39-48C0-880B-CCE392E573AA}"/>
              </a:ext>
            </a:extLst>
          </p:cNvPr>
          <p:cNvSpPr txBox="1"/>
          <p:nvPr/>
        </p:nvSpPr>
        <p:spPr>
          <a:xfrm>
            <a:off x="4874" y="6641258"/>
            <a:ext cx="7540988" cy="230832"/>
          </a:xfrm>
          <a:prstGeom prst="rect">
            <a:avLst/>
          </a:prstGeom>
          <a:noFill/>
        </p:spPr>
        <p:txBody>
          <a:bodyPr wrap="square" rtlCol="0">
            <a:spAutoFit/>
          </a:bodyPr>
          <a:lstStyle/>
          <a:p>
            <a:pPr>
              <a:defRPr/>
            </a:pPr>
            <a:r>
              <a:rPr lang="en-US" sz="900" dirty="0">
                <a:solidFill>
                  <a:prstClr val="black"/>
                </a:solidFill>
                <a:cs typeface="Arial" panose="020B0604020202020204" pitchFamily="34" charset="0"/>
              </a:rPr>
              <a:t>Source: Prepared by </a:t>
            </a:r>
            <a:r>
              <a:rPr lang="en-US" sz="900" dirty="0">
                <a:solidFill>
                  <a:prstClr val="black"/>
                </a:solidFill>
                <a:cs typeface="Arial" panose="020B0604020202020204" pitchFamily="34" charset="0"/>
                <a:hlinkClick r:id="rId2"/>
              </a:rPr>
              <a:t>www.aidsdatahub.org</a:t>
            </a:r>
            <a:r>
              <a:rPr lang="en-US" sz="900" dirty="0">
                <a:solidFill>
                  <a:prstClr val="black"/>
                </a:solidFill>
                <a:cs typeface="Arial" panose="020B0604020202020204" pitchFamily="34" charset="0"/>
              </a:rPr>
              <a:t> based on UNAIDS HIV Estimates 2021</a:t>
            </a:r>
            <a:endParaRPr lang="en-GB" sz="900" dirty="0">
              <a:solidFill>
                <a:prstClr val="black"/>
              </a:solidFill>
              <a:cs typeface="Arial" panose="020B0604020202020204" pitchFamily="34" charset="0"/>
            </a:endParaRPr>
          </a:p>
        </p:txBody>
      </p:sp>
      <p:graphicFrame>
        <p:nvGraphicFramePr>
          <p:cNvPr id="8" name="Chart 7">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3138467909"/>
              </p:ext>
            </p:extLst>
          </p:nvPr>
        </p:nvGraphicFramePr>
        <p:xfrm>
          <a:off x="1379476" y="2276872"/>
          <a:ext cx="9433048" cy="4161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42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94" y="1556792"/>
            <a:ext cx="10297144" cy="504000"/>
          </a:xfrm>
        </p:spPr>
        <p:txBody>
          <a:bodyPr/>
          <a:lstStyle/>
          <a:p>
            <a:r>
              <a:rPr lang="en-US" dirty="0"/>
              <a:t>Slow progress in eliminating new HIV infections among children</a:t>
            </a:r>
            <a:endParaRPr lang="en-GB" dirty="0"/>
          </a:p>
        </p:txBody>
      </p:sp>
      <p:sp>
        <p:nvSpPr>
          <p:cNvPr id="7" name="TextBox 6">
            <a:extLst>
              <a:ext uri="{FF2B5EF4-FFF2-40B4-BE49-F238E27FC236}">
                <a16:creationId xmlns:a16="http://schemas.microsoft.com/office/drawing/2014/main" id="{71905E1B-914C-4B4B-B001-15CA610116B9}"/>
              </a:ext>
            </a:extLst>
          </p:cNvPr>
          <p:cNvSpPr txBox="1"/>
          <p:nvPr/>
        </p:nvSpPr>
        <p:spPr>
          <a:xfrm>
            <a:off x="4874" y="6641258"/>
            <a:ext cx="7540988" cy="230832"/>
          </a:xfrm>
          <a:prstGeom prst="rect">
            <a:avLst/>
          </a:prstGeom>
          <a:noFill/>
        </p:spPr>
        <p:txBody>
          <a:bodyPr wrap="square" rtlCol="0">
            <a:spAutoFit/>
          </a:bodyPr>
          <a:lstStyle/>
          <a:p>
            <a:pPr>
              <a:defRPr/>
            </a:pPr>
            <a:r>
              <a:rPr lang="en-US" sz="900" dirty="0">
                <a:solidFill>
                  <a:prstClr val="black"/>
                </a:solidFill>
                <a:cs typeface="Arial" panose="020B0604020202020204" pitchFamily="34" charset="0"/>
              </a:rPr>
              <a:t>Source: Prepared by </a:t>
            </a:r>
            <a:r>
              <a:rPr lang="en-US" sz="900" dirty="0">
                <a:solidFill>
                  <a:prstClr val="black"/>
                </a:solidFill>
                <a:cs typeface="Arial" panose="020B0604020202020204" pitchFamily="34" charset="0"/>
                <a:hlinkClick r:id="rId3"/>
              </a:rPr>
              <a:t>www.aidsdatahub.org</a:t>
            </a:r>
            <a:r>
              <a:rPr lang="en-US" sz="900" dirty="0">
                <a:solidFill>
                  <a:prstClr val="black"/>
                </a:solidFill>
                <a:cs typeface="Arial" panose="020B0604020202020204" pitchFamily="34" charset="0"/>
              </a:rPr>
              <a:t> based on UNAIDS HIV Estimates 2021</a:t>
            </a:r>
            <a:endParaRPr lang="en-GB" sz="900" dirty="0">
              <a:solidFill>
                <a:prstClr val="black"/>
              </a:solidFill>
              <a:cs typeface="Arial" panose="020B0604020202020204" pitchFamily="34" charset="0"/>
            </a:endParaRPr>
          </a:p>
        </p:txBody>
      </p:sp>
      <p:graphicFrame>
        <p:nvGraphicFramePr>
          <p:cNvPr id="8" name="Chart 7">
            <a:extLst>
              <a:ext uri="{FF2B5EF4-FFF2-40B4-BE49-F238E27FC236}">
                <a16:creationId xmlns:a16="http://schemas.microsoft.com/office/drawing/2014/main" id="{6705CBC2-C886-480F-875D-0F97D9C1D7DC}"/>
              </a:ext>
            </a:extLst>
          </p:cNvPr>
          <p:cNvGraphicFramePr>
            <a:graphicFrameLocks/>
          </p:cNvGraphicFramePr>
          <p:nvPr>
            <p:extLst>
              <p:ext uri="{D42A27DB-BD31-4B8C-83A1-F6EECF244321}">
                <p14:modId xmlns:p14="http://schemas.microsoft.com/office/powerpoint/2010/main" val="871005356"/>
              </p:ext>
            </p:extLst>
          </p:nvPr>
        </p:nvGraphicFramePr>
        <p:xfrm>
          <a:off x="1019436" y="2060792"/>
          <a:ext cx="10153128" cy="4289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492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34"/>
          <p:cNvSpPr txBox="1"/>
          <p:nvPr/>
        </p:nvSpPr>
        <p:spPr>
          <a:xfrm>
            <a:off x="405245" y="1196752"/>
            <a:ext cx="11378046" cy="1105143"/>
          </a:xfrm>
          <a:prstGeom prst="rect">
            <a:avLst/>
          </a:prstGeom>
        </p:spPr>
        <p:txBody>
          <a:bodyPr anchor="ctr"/>
          <a:lstStyle>
            <a:defPPr>
              <a:defRPr lang="en-US"/>
            </a:defPPr>
            <a:lvl1pPr algn="ctr">
              <a:spcBef>
                <a:spcPct val="0"/>
              </a:spcBef>
              <a:defRPr sz="3000" b="1">
                <a:solidFill>
                  <a:srgbClr val="00B0F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solidFill>
                  <a:srgbClr val="C00000"/>
                </a:solidFill>
              </a:rPr>
              <a:t>Though new HIV infections among children in Asia and the Pacific declined by 32%, the region still missed the 2020 Fast-Track target by 11 000</a:t>
            </a:r>
          </a:p>
        </p:txBody>
      </p:sp>
      <p:sp>
        <p:nvSpPr>
          <p:cNvPr id="9" name="Rectangle 8">
            <a:extLst>
              <a:ext uri="{FF2B5EF4-FFF2-40B4-BE49-F238E27FC236}">
                <a16:creationId xmlns:a16="http://schemas.microsoft.com/office/drawing/2014/main" id="{DA31D58D-3F3B-4632-A0BC-9C6E1A054E02}"/>
              </a:ext>
            </a:extLst>
          </p:cNvPr>
          <p:cNvSpPr/>
          <p:nvPr/>
        </p:nvSpPr>
        <p:spPr>
          <a:xfrm>
            <a:off x="6744072" y="6631468"/>
            <a:ext cx="357822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*90% reduction of new HIV infections from 2010 baseline</a:t>
            </a:r>
          </a:p>
        </p:txBody>
      </p:sp>
      <p:sp>
        <p:nvSpPr>
          <p:cNvPr id="33" name="TextBox 32">
            <a:extLst>
              <a:ext uri="{FF2B5EF4-FFF2-40B4-BE49-F238E27FC236}">
                <a16:creationId xmlns:a16="http://schemas.microsoft.com/office/drawing/2014/main" id="{3D88F931-B5F1-4494-9ACE-9CAC38391B0F}"/>
              </a:ext>
            </a:extLst>
          </p:cNvPr>
          <p:cNvSpPr txBox="1"/>
          <p:nvPr/>
        </p:nvSpPr>
        <p:spPr>
          <a:xfrm>
            <a:off x="1632689" y="2276872"/>
            <a:ext cx="8771861"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among children in Asia and the Pacific, 2000-2020  </a:t>
            </a:r>
          </a:p>
        </p:txBody>
      </p:sp>
      <p:sp>
        <p:nvSpPr>
          <p:cNvPr id="38" name="TextBox 37">
            <a:extLst>
              <a:ext uri="{FF2B5EF4-FFF2-40B4-BE49-F238E27FC236}">
                <a16:creationId xmlns:a16="http://schemas.microsoft.com/office/drawing/2014/main" id="{E3D62D67-51B4-4181-99B2-AE468D2439A4}"/>
              </a:ext>
            </a:extLst>
          </p:cNvPr>
          <p:cNvSpPr txBox="1"/>
          <p:nvPr/>
        </p:nvSpPr>
        <p:spPr>
          <a:xfrm>
            <a:off x="279919" y="6572892"/>
            <a:ext cx="84919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7" name="Chart 6">
            <a:extLst>
              <a:ext uri="{FF2B5EF4-FFF2-40B4-BE49-F238E27FC236}">
                <a16:creationId xmlns:a16="http://schemas.microsoft.com/office/drawing/2014/main" id="{152DCF2E-C820-4CD0-90C4-A3DF9B79322F}"/>
              </a:ext>
            </a:extLst>
          </p:cNvPr>
          <p:cNvGraphicFramePr>
            <a:graphicFrameLocks/>
          </p:cNvGraphicFramePr>
          <p:nvPr>
            <p:extLst>
              <p:ext uri="{D42A27DB-BD31-4B8C-83A1-F6EECF244321}">
                <p14:modId xmlns:p14="http://schemas.microsoft.com/office/powerpoint/2010/main" val="310339063"/>
              </p:ext>
            </p:extLst>
          </p:nvPr>
        </p:nvGraphicFramePr>
        <p:xfrm>
          <a:off x="1053084" y="2564904"/>
          <a:ext cx="10085832" cy="4123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2947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1FB7257-0E34-4730-AE0D-9FB716415570}"/>
              </a:ext>
            </a:extLst>
          </p:cNvPr>
          <p:cNvGraphicFramePr>
            <a:graphicFrameLocks/>
          </p:cNvGraphicFramePr>
          <p:nvPr>
            <p:extLst>
              <p:ext uri="{D42A27DB-BD31-4B8C-83A1-F6EECF244321}">
                <p14:modId xmlns:p14="http://schemas.microsoft.com/office/powerpoint/2010/main" val="3086885883"/>
              </p:ext>
            </p:extLst>
          </p:nvPr>
        </p:nvGraphicFramePr>
        <p:xfrm>
          <a:off x="1053084" y="2401400"/>
          <a:ext cx="10085832" cy="4123944"/>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405245" y="1099721"/>
            <a:ext cx="11378046" cy="1105143"/>
          </a:xfrm>
          <a:prstGeom prst="rect">
            <a:avLst/>
          </a:prstGeom>
        </p:spPr>
        <p:txBody>
          <a:bodyPr anchor="ctr"/>
          <a:lstStyle>
            <a:defPPr>
              <a:defRPr lang="en-US"/>
            </a:defPPr>
            <a:lvl1pPr algn="ctr">
              <a:spcBef>
                <a:spcPct val="0"/>
              </a:spcBef>
              <a:defRPr sz="3000" b="1">
                <a:solidFill>
                  <a:srgbClr val="00B0F0"/>
                </a:solidFill>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solidFill>
                  <a:srgbClr val="C00000"/>
                </a:solidFill>
              </a:rPr>
              <a:t>Though AIDS-related deaths among children in Asia and the Pacific declined by 60%, the region still missed the 2020 Fast-Track target by 2 400 deaths</a:t>
            </a:r>
          </a:p>
        </p:txBody>
      </p:sp>
      <p:sp>
        <p:nvSpPr>
          <p:cNvPr id="9" name="Rectangle 8">
            <a:extLst>
              <a:ext uri="{FF2B5EF4-FFF2-40B4-BE49-F238E27FC236}">
                <a16:creationId xmlns:a16="http://schemas.microsoft.com/office/drawing/2014/main" id="{DA31D58D-3F3B-4632-A0BC-9C6E1A054E02}"/>
              </a:ext>
            </a:extLst>
          </p:cNvPr>
          <p:cNvSpPr/>
          <p:nvPr/>
        </p:nvSpPr>
        <p:spPr>
          <a:xfrm>
            <a:off x="6240016" y="6644201"/>
            <a:ext cx="3669594"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*75% reduction of AIDS-related deaths from 2010 baseline</a:t>
            </a:r>
          </a:p>
        </p:txBody>
      </p:sp>
      <p:sp>
        <p:nvSpPr>
          <p:cNvPr id="33" name="TextBox 32">
            <a:extLst>
              <a:ext uri="{FF2B5EF4-FFF2-40B4-BE49-F238E27FC236}">
                <a16:creationId xmlns:a16="http://schemas.microsoft.com/office/drawing/2014/main" id="{3D88F931-B5F1-4494-9ACE-9CAC38391B0F}"/>
              </a:ext>
            </a:extLst>
          </p:cNvPr>
          <p:cNvSpPr txBox="1"/>
          <p:nvPr/>
        </p:nvSpPr>
        <p:spPr>
          <a:xfrm>
            <a:off x="1632689" y="2123564"/>
            <a:ext cx="8771861"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itchFamily="34" charset="0"/>
                <a:ea typeface="+mn-ea"/>
                <a:cs typeface="Arial" pitchFamily="34" charset="0"/>
              </a:rPr>
              <a:t>AIDS-related deaths among children in Asia and the Pacific, 2000-2020  </a:t>
            </a:r>
          </a:p>
        </p:txBody>
      </p:sp>
      <p:sp>
        <p:nvSpPr>
          <p:cNvPr id="38" name="TextBox 37">
            <a:extLst>
              <a:ext uri="{FF2B5EF4-FFF2-40B4-BE49-F238E27FC236}">
                <a16:creationId xmlns:a16="http://schemas.microsoft.com/office/drawing/2014/main" id="{E3D62D67-51B4-4181-99B2-AE468D2439A4}"/>
              </a:ext>
            </a:extLst>
          </p:cNvPr>
          <p:cNvSpPr txBox="1"/>
          <p:nvPr/>
        </p:nvSpPr>
        <p:spPr>
          <a:xfrm>
            <a:off x="279919" y="6572892"/>
            <a:ext cx="84919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7183702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A22EC607-E1D9-4CEA-BC82-0963ACAA09D4}"/>
              </a:ext>
            </a:extLst>
          </p:cNvPr>
          <p:cNvGraphicFramePr>
            <a:graphicFrameLocks/>
          </p:cNvGraphicFramePr>
          <p:nvPr/>
        </p:nvGraphicFramePr>
        <p:xfrm>
          <a:off x="226272" y="2726456"/>
          <a:ext cx="5050250" cy="29044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5359" y="1513415"/>
            <a:ext cx="11247041" cy="504000"/>
          </a:xfrm>
        </p:spPr>
        <p:txBody>
          <a:bodyPr/>
          <a:lstStyle/>
          <a:p>
            <a:r>
              <a:rPr lang="en-US" sz="2200" dirty="0"/>
              <a:t>Top countries with highest HIV burden, new infections and AIDS-related deaths among adolescents in Asia and the Pacific, 2020</a:t>
            </a:r>
            <a:endParaRPr lang="en-GB" sz="2200"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40" name="TextBox 39"/>
          <p:cNvSpPr txBox="1"/>
          <p:nvPr/>
        </p:nvSpPr>
        <p:spPr>
          <a:xfrm>
            <a:off x="329564" y="6563930"/>
            <a:ext cx="658873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www.aidsdatahub.org</a:t>
            </a:r>
            <a:r>
              <a:rPr kumimoji="0" 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4" name="Rectangle 33"/>
          <p:cNvSpPr/>
          <p:nvPr/>
        </p:nvSpPr>
        <p:spPr>
          <a:xfrm>
            <a:off x="3881178" y="3981544"/>
            <a:ext cx="2130678" cy="73866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31837"/>
                </a:solidFill>
                <a:effectLst/>
                <a:uLnTx/>
                <a:uFillTx/>
                <a:latin typeface="Arial"/>
                <a:ea typeface="+mn-ea"/>
                <a:cs typeface="Arial" pitchFamily="34" charset="0"/>
              </a:rPr>
              <a:t>17,000</a:t>
            </a:r>
            <a:r>
              <a:rPr kumimoji="0" lang="en-GB" sz="2800" b="1" i="0" u="none" strike="noStrike" kern="1200" cap="none" spc="0" normalizeH="0" baseline="0" noProof="0" dirty="0">
                <a:ln>
                  <a:noFill/>
                </a:ln>
                <a:solidFill>
                  <a:srgbClr val="FF5050"/>
                </a:solidFill>
                <a:effectLst/>
                <a:uLnTx/>
                <a:uFillTx/>
                <a:latin typeface="Arial"/>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pitchFamily="34" charset="0"/>
              </a:rPr>
              <a:t>new HIV infections</a:t>
            </a:r>
            <a:r>
              <a:rPr kumimoji="0" lang="en-GB" sz="1400" b="1" i="0" u="none" strike="noStrike" kern="1200" cap="none" spc="0" normalizeH="0" baseline="0" noProof="0" dirty="0">
                <a:ln>
                  <a:noFill/>
                </a:ln>
                <a:solidFill>
                  <a:prstClr val="black"/>
                </a:solidFill>
                <a:effectLst/>
                <a:uLnTx/>
                <a:uFillTx/>
                <a:latin typeface="Arial"/>
                <a:ea typeface="+mn-ea"/>
                <a:cs typeface="Arial" pitchFamily="34" charset="0"/>
              </a:rPr>
              <a:t> </a:t>
            </a:r>
          </a:p>
        </p:txBody>
      </p:sp>
      <p:sp>
        <p:nvSpPr>
          <p:cNvPr id="35" name="Rectangle 34"/>
          <p:cNvSpPr/>
          <p:nvPr/>
        </p:nvSpPr>
        <p:spPr>
          <a:xfrm>
            <a:off x="910920" y="3904600"/>
            <a:ext cx="1851002"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31837"/>
                </a:solidFill>
                <a:effectLst/>
                <a:uLnTx/>
                <a:uFillTx/>
                <a:latin typeface="Arial"/>
                <a:ea typeface="+mn-ea"/>
                <a:cs typeface="Arial" pitchFamily="34" charset="0"/>
              </a:rPr>
              <a:t>140,000</a:t>
            </a:r>
            <a:r>
              <a:rPr kumimoji="0" lang="en-GB" sz="2800" b="1" i="0" u="none" strike="noStrike" kern="1200" cap="none" spc="0" normalizeH="0" baseline="0" noProof="0" dirty="0">
                <a:ln>
                  <a:noFill/>
                </a:ln>
                <a:solidFill>
                  <a:srgbClr val="FF5050"/>
                </a:solidFill>
                <a:effectLst/>
                <a:uLnTx/>
                <a:uFillTx/>
                <a:latin typeface="Arial"/>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pitchFamily="34" charset="0"/>
              </a:rPr>
              <a:t>adolescents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pitchFamily="34" charset="0"/>
              </a:rPr>
              <a:t>living with HIV</a:t>
            </a:r>
            <a:endParaRPr kumimoji="0" lang="en-US" sz="1400" b="1"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36" name="Rectangle 35"/>
          <p:cNvSpPr/>
          <p:nvPr/>
        </p:nvSpPr>
        <p:spPr>
          <a:xfrm>
            <a:off x="7124814" y="3996933"/>
            <a:ext cx="1851002"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E31837"/>
                </a:solidFill>
                <a:effectLst/>
                <a:uLnTx/>
                <a:uFillTx/>
                <a:latin typeface="Arial"/>
                <a:ea typeface="+mn-ea"/>
                <a:cs typeface="Arial" pitchFamily="34" charset="0"/>
              </a:rPr>
              <a:t>1,200</a:t>
            </a:r>
            <a:r>
              <a:rPr kumimoji="0" lang="en-GB" sz="2800" b="1" i="0" u="none" strike="noStrike" kern="1200" cap="none" spc="0" normalizeH="0" baseline="0" noProof="0" dirty="0">
                <a:ln>
                  <a:noFill/>
                </a:ln>
                <a:solidFill>
                  <a:srgbClr val="FF5050"/>
                </a:solidFill>
                <a:effectLst/>
                <a:uLnTx/>
                <a:uFillTx/>
                <a:latin typeface="Arial"/>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Arial" pitchFamily="34" charset="0"/>
              </a:rPr>
              <a:t>AIDS-related deaths</a:t>
            </a:r>
            <a:endParaRPr kumimoji="0" lang="en-GB" sz="1400" b="1"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37" name="Rectangle 36"/>
          <p:cNvSpPr/>
          <p:nvPr/>
        </p:nvSpPr>
        <p:spPr>
          <a:xfrm>
            <a:off x="335360" y="2350846"/>
            <a:ext cx="3222122"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itchFamily="34" charset="0"/>
                <a:ea typeface="+mn-ea"/>
                <a:cs typeface="Cordia New" pitchFamily="34" charset="-34"/>
              </a:rPr>
              <a:t>Adolescents (10-19 </a:t>
            </a:r>
            <a:r>
              <a:rPr kumimoji="0" lang="en-US" sz="1800" b="1" i="0" u="none" strike="noStrike" kern="1200" cap="none" spc="0" normalizeH="0" baseline="0" noProof="0" dirty="0" err="1">
                <a:ln>
                  <a:noFill/>
                </a:ln>
                <a:solidFill>
                  <a:srgbClr val="00B0F0"/>
                </a:solidFill>
                <a:effectLst/>
                <a:uLnTx/>
                <a:uFillTx/>
                <a:latin typeface="Arial" pitchFamily="34" charset="0"/>
                <a:ea typeface="+mn-ea"/>
                <a:cs typeface="Cordia New" pitchFamily="34" charset="-34"/>
              </a:rPr>
              <a:t>yr</a:t>
            </a:r>
            <a:r>
              <a:rPr kumimoji="0" lang="en-US" sz="1800" b="1" i="0" u="none" strike="noStrike" kern="1200" cap="none" spc="0" normalizeH="0" baseline="0" noProof="0" dirty="0">
                <a:ln>
                  <a:noFill/>
                </a:ln>
                <a:solidFill>
                  <a:srgbClr val="00B0F0"/>
                </a:solidFill>
                <a:effectLst/>
                <a:uLnTx/>
                <a:uFillTx/>
                <a:latin typeface="Arial" pitchFamily="34" charset="0"/>
                <a:ea typeface="+mn-ea"/>
                <a:cs typeface="Cordia New" pitchFamily="34" charset="-34"/>
              </a:rPr>
              <a:t>) living with HIV</a:t>
            </a:r>
            <a:endParaRPr kumimoji="0" lang="en-GB" sz="1800" b="1" i="0" u="none" strike="noStrike" kern="1200" cap="none" spc="0" normalizeH="0" baseline="0" noProof="0" dirty="0">
              <a:ln>
                <a:noFill/>
              </a:ln>
              <a:solidFill>
                <a:srgbClr val="00B0F0"/>
              </a:solidFill>
              <a:effectLst/>
              <a:uLnTx/>
              <a:uFillTx/>
              <a:latin typeface="Arial" pitchFamily="34" charset="0"/>
              <a:ea typeface="+mn-ea"/>
              <a:cs typeface="Cordia New" pitchFamily="34" charset="-34"/>
            </a:endParaRPr>
          </a:p>
        </p:txBody>
      </p:sp>
      <p:grpSp>
        <p:nvGrpSpPr>
          <p:cNvPr id="30" name="Group 29"/>
          <p:cNvGrpSpPr/>
          <p:nvPr/>
        </p:nvGrpSpPr>
        <p:grpSpPr>
          <a:xfrm>
            <a:off x="7175632" y="5930937"/>
            <a:ext cx="1713679" cy="338554"/>
            <a:chOff x="5008785" y="5365286"/>
            <a:chExt cx="1713679" cy="338554"/>
          </a:xfrm>
        </p:grpSpPr>
        <p:sp>
          <p:nvSpPr>
            <p:cNvPr id="31" name="Rounded Rectangle 30"/>
            <p:cNvSpPr/>
            <p:nvPr/>
          </p:nvSpPr>
          <p:spPr>
            <a:xfrm>
              <a:off x="5008785" y="5455653"/>
              <a:ext cx="144000" cy="144000"/>
            </a:xfrm>
            <a:prstGeom prst="roundRect">
              <a:avLst/>
            </a:prstGeom>
            <a:solidFill>
              <a:schemeClr val="bg1">
                <a:lumMod val="75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TextBox 31"/>
            <p:cNvSpPr txBox="1"/>
            <p:nvPr/>
          </p:nvSpPr>
          <p:spPr>
            <a:xfrm>
              <a:off x="5133567" y="5365286"/>
              <a:ext cx="158889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Other countries</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grpSp>
        <p:nvGrpSpPr>
          <p:cNvPr id="24" name="Group 23"/>
          <p:cNvGrpSpPr/>
          <p:nvPr/>
        </p:nvGrpSpPr>
        <p:grpSpPr>
          <a:xfrm>
            <a:off x="1062610" y="5461834"/>
            <a:ext cx="1188641" cy="338554"/>
            <a:chOff x="1834247" y="5333107"/>
            <a:chExt cx="1188641" cy="338554"/>
          </a:xfrm>
        </p:grpSpPr>
        <p:sp>
          <p:nvSpPr>
            <p:cNvPr id="8" name="Rounded Rectangle 7"/>
            <p:cNvSpPr/>
            <p:nvPr/>
          </p:nvSpPr>
          <p:spPr>
            <a:xfrm>
              <a:off x="1834247" y="5434549"/>
              <a:ext cx="144000" cy="144000"/>
            </a:xfrm>
            <a:prstGeom prst="roundRect">
              <a:avLst/>
            </a:prstGeom>
            <a:solidFill>
              <a:srgbClr val="FF7C8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TextBox 15"/>
            <p:cNvSpPr txBox="1"/>
            <p:nvPr/>
          </p:nvSpPr>
          <p:spPr>
            <a:xfrm>
              <a:off x="1950158" y="5333107"/>
              <a:ext cx="107273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Indonesia</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grpSp>
        <p:nvGrpSpPr>
          <p:cNvPr id="25" name="Group 24"/>
          <p:cNvGrpSpPr/>
          <p:nvPr/>
        </p:nvGrpSpPr>
        <p:grpSpPr>
          <a:xfrm>
            <a:off x="2471306" y="5479581"/>
            <a:ext cx="1079738" cy="338554"/>
            <a:chOff x="3060087" y="5337272"/>
            <a:chExt cx="1079738" cy="338554"/>
          </a:xfrm>
        </p:grpSpPr>
        <p:sp>
          <p:nvSpPr>
            <p:cNvPr id="9" name="Rounded Rectangle 8"/>
            <p:cNvSpPr/>
            <p:nvPr/>
          </p:nvSpPr>
          <p:spPr>
            <a:xfrm>
              <a:off x="3060087" y="5434549"/>
              <a:ext cx="144000" cy="144000"/>
            </a:xfrm>
            <a:prstGeom prst="roundRect">
              <a:avLst/>
            </a:prstGeom>
            <a:solidFill>
              <a:srgbClr val="00B0F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TextBox 16"/>
            <p:cNvSpPr txBox="1"/>
            <p:nvPr/>
          </p:nvSpPr>
          <p:spPr>
            <a:xfrm>
              <a:off x="3171290" y="5337272"/>
              <a:ext cx="968535"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Thailand</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grpSp>
        <p:nvGrpSpPr>
          <p:cNvPr id="26" name="Group 25"/>
          <p:cNvGrpSpPr/>
          <p:nvPr/>
        </p:nvGrpSpPr>
        <p:grpSpPr>
          <a:xfrm>
            <a:off x="3918250" y="5463624"/>
            <a:ext cx="1372000" cy="338554"/>
            <a:chOff x="4206175" y="5333107"/>
            <a:chExt cx="1372000" cy="338554"/>
          </a:xfrm>
        </p:grpSpPr>
        <p:sp>
          <p:nvSpPr>
            <p:cNvPr id="10" name="Rounded Rectangle 9"/>
            <p:cNvSpPr/>
            <p:nvPr/>
          </p:nvSpPr>
          <p:spPr>
            <a:xfrm>
              <a:off x="4206175" y="5434549"/>
              <a:ext cx="144000" cy="144000"/>
            </a:xfrm>
            <a:prstGeom prst="roundRect">
              <a:avLst/>
            </a:prstGeom>
            <a:solidFill>
              <a:srgbClr val="00A99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TextBox 17"/>
            <p:cNvSpPr txBox="1"/>
            <p:nvPr/>
          </p:nvSpPr>
          <p:spPr>
            <a:xfrm>
              <a:off x="4406059" y="5333107"/>
              <a:ext cx="117211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Philippines</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grpSp>
        <p:nvGrpSpPr>
          <p:cNvPr id="27" name="Group 26"/>
          <p:cNvGrpSpPr/>
          <p:nvPr/>
        </p:nvGrpSpPr>
        <p:grpSpPr>
          <a:xfrm>
            <a:off x="1054648" y="5894593"/>
            <a:ext cx="1147632" cy="338554"/>
            <a:chOff x="611272" y="5699835"/>
            <a:chExt cx="1147632" cy="338554"/>
          </a:xfrm>
        </p:grpSpPr>
        <p:sp>
          <p:nvSpPr>
            <p:cNvPr id="12" name="Rounded Rectangle 11"/>
            <p:cNvSpPr/>
            <p:nvPr/>
          </p:nvSpPr>
          <p:spPr>
            <a:xfrm>
              <a:off x="611272" y="5803700"/>
              <a:ext cx="144000" cy="144000"/>
            </a:xfrm>
            <a:prstGeom prst="roundRect">
              <a:avLst/>
            </a:prstGeom>
            <a:solidFill>
              <a:srgbClr val="DD75BA"/>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TextBox 18"/>
            <p:cNvSpPr txBox="1"/>
            <p:nvPr/>
          </p:nvSpPr>
          <p:spPr>
            <a:xfrm>
              <a:off x="734777" y="5699835"/>
              <a:ext cx="102412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Viet Nam</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grpSp>
        <p:nvGrpSpPr>
          <p:cNvPr id="28" name="Group 27"/>
          <p:cNvGrpSpPr/>
          <p:nvPr/>
        </p:nvGrpSpPr>
        <p:grpSpPr>
          <a:xfrm>
            <a:off x="2483141" y="5894593"/>
            <a:ext cx="1086048" cy="338554"/>
            <a:chOff x="1834247" y="5699835"/>
            <a:chExt cx="1086048" cy="338554"/>
          </a:xfrm>
        </p:grpSpPr>
        <p:sp>
          <p:nvSpPr>
            <p:cNvPr id="11" name="Rounded Rectangle 10"/>
            <p:cNvSpPr/>
            <p:nvPr/>
          </p:nvSpPr>
          <p:spPr>
            <a:xfrm>
              <a:off x="1834247" y="5803700"/>
              <a:ext cx="144000" cy="144000"/>
            </a:xfrm>
            <a:prstGeom prst="roundRect">
              <a:avLst/>
            </a:prstGeom>
            <a:solidFill>
              <a:srgbClr val="E31837"/>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extBox 19"/>
            <p:cNvSpPr txBox="1"/>
            <p:nvPr/>
          </p:nvSpPr>
          <p:spPr>
            <a:xfrm>
              <a:off x="1950158" y="5699835"/>
              <a:ext cx="97013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Pakistan</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grpSp>
        <p:nvGrpSpPr>
          <p:cNvPr id="29" name="Group 28"/>
          <p:cNvGrpSpPr/>
          <p:nvPr/>
        </p:nvGrpSpPr>
        <p:grpSpPr>
          <a:xfrm>
            <a:off x="3924750" y="5896335"/>
            <a:ext cx="829669" cy="338554"/>
            <a:chOff x="3060087" y="5704000"/>
            <a:chExt cx="829669" cy="338554"/>
          </a:xfrm>
        </p:grpSpPr>
        <p:sp>
          <p:nvSpPr>
            <p:cNvPr id="13" name="Rounded Rectangle 12"/>
            <p:cNvSpPr/>
            <p:nvPr/>
          </p:nvSpPr>
          <p:spPr>
            <a:xfrm>
              <a:off x="3060087" y="5803700"/>
              <a:ext cx="144000" cy="144000"/>
            </a:xfrm>
            <a:prstGeom prst="roundRect">
              <a:avLst/>
            </a:prstGeom>
            <a:solidFill>
              <a:srgbClr val="88C54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TextBox 20"/>
            <p:cNvSpPr txBox="1"/>
            <p:nvPr/>
          </p:nvSpPr>
          <p:spPr>
            <a:xfrm>
              <a:off x="3171290" y="5704000"/>
              <a:ext cx="71846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Nepal</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grpSp>
      <p:sp>
        <p:nvSpPr>
          <p:cNvPr id="38" name="Rectangle 37"/>
          <p:cNvSpPr/>
          <p:nvPr/>
        </p:nvSpPr>
        <p:spPr>
          <a:xfrm>
            <a:off x="3997005" y="2369895"/>
            <a:ext cx="245381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itchFamily="34" charset="0"/>
                <a:ea typeface="+mn-ea"/>
                <a:cs typeface="Cordia New" pitchFamily="34" charset="-34"/>
              </a:rPr>
              <a:t>New HIV infections</a:t>
            </a:r>
          </a:p>
        </p:txBody>
      </p:sp>
      <p:sp>
        <p:nvSpPr>
          <p:cNvPr id="39" name="Rectangle 38"/>
          <p:cNvSpPr/>
          <p:nvPr/>
        </p:nvSpPr>
        <p:spPr>
          <a:xfrm>
            <a:off x="6887583" y="2369895"/>
            <a:ext cx="2664297"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itchFamily="34" charset="0"/>
                <a:ea typeface="+mn-ea"/>
                <a:cs typeface="Cordia New" pitchFamily="34" charset="-34"/>
              </a:rPr>
              <a:t>AIDS-related deaths</a:t>
            </a:r>
          </a:p>
        </p:txBody>
      </p:sp>
      <p:grpSp>
        <p:nvGrpSpPr>
          <p:cNvPr id="4" name="Group 3">
            <a:extLst>
              <a:ext uri="{FF2B5EF4-FFF2-40B4-BE49-F238E27FC236}">
                <a16:creationId xmlns:a16="http://schemas.microsoft.com/office/drawing/2014/main" id="{1DFFC069-4D6D-4584-95C9-AB9C51ADD4B3}"/>
              </a:ext>
            </a:extLst>
          </p:cNvPr>
          <p:cNvGrpSpPr/>
          <p:nvPr/>
        </p:nvGrpSpPr>
        <p:grpSpPr>
          <a:xfrm>
            <a:off x="5416610" y="5461604"/>
            <a:ext cx="1241844" cy="338554"/>
            <a:chOff x="8235470" y="5501581"/>
            <a:chExt cx="1241844" cy="338554"/>
          </a:xfrm>
        </p:grpSpPr>
        <p:sp>
          <p:nvSpPr>
            <p:cNvPr id="44" name="TextBox 43"/>
            <p:cNvSpPr txBox="1"/>
            <p:nvPr/>
          </p:nvSpPr>
          <p:spPr>
            <a:xfrm>
              <a:off x="8359700" y="5501581"/>
              <a:ext cx="1117614"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Cambodia</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sp>
          <p:nvSpPr>
            <p:cNvPr id="45" name="Rounded Rectangle 44"/>
            <p:cNvSpPr/>
            <p:nvPr/>
          </p:nvSpPr>
          <p:spPr>
            <a:xfrm>
              <a:off x="8235470" y="5598858"/>
              <a:ext cx="144000" cy="144000"/>
            </a:xfrm>
            <a:prstGeom prst="roundRect">
              <a:avLst/>
            </a:prstGeom>
            <a:solidFill>
              <a:srgbClr val="9999F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8" name="TextBox 47"/>
          <p:cNvSpPr txBox="1"/>
          <p:nvPr/>
        </p:nvSpPr>
        <p:spPr>
          <a:xfrm>
            <a:off x="5568494" y="5894593"/>
            <a:ext cx="99257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Malaysia</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endParaRPr>
          </a:p>
        </p:txBody>
      </p:sp>
      <p:sp>
        <p:nvSpPr>
          <p:cNvPr id="49" name="Rounded Rectangle 48"/>
          <p:cNvSpPr/>
          <p:nvPr/>
        </p:nvSpPr>
        <p:spPr>
          <a:xfrm>
            <a:off x="5390537" y="5976735"/>
            <a:ext cx="144000" cy="144000"/>
          </a:xfrm>
          <a:prstGeom prst="roundRect">
            <a:avLst/>
          </a:prstGeom>
          <a:solidFill>
            <a:schemeClr val="accent6"/>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41EABAA0-6622-423E-8FCE-1B15C6BDFCAC}"/>
              </a:ext>
            </a:extLst>
          </p:cNvPr>
          <p:cNvSpPr txBox="1"/>
          <p:nvPr/>
        </p:nvSpPr>
        <p:spPr>
          <a:xfrm>
            <a:off x="9766120" y="3904600"/>
            <a:ext cx="210309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Note</a:t>
            </a:r>
            <a:r>
              <a:rPr kumimoji="0" lang="en-US" sz="1800" b="0" i="0" u="none" strike="noStrike" kern="1200" cap="none" spc="0" normalizeH="0" baseline="0" noProof="0" dirty="0">
                <a:ln>
                  <a:noFill/>
                </a:ln>
                <a:solidFill>
                  <a:prstClr val="black"/>
                </a:solidFill>
                <a:effectLst/>
                <a:uLnTx/>
                <a:uFillTx/>
                <a:latin typeface="Arial" pitchFamily="34" charset="0"/>
                <a:ea typeface="+mn-ea"/>
                <a:cs typeface="Cordia New" pitchFamily="34" charset="-34"/>
              </a:rPr>
              <a:t>: China and India did not publish their HIV estimates</a:t>
            </a:r>
          </a:p>
        </p:txBody>
      </p:sp>
      <p:graphicFrame>
        <p:nvGraphicFramePr>
          <p:cNvPr id="43" name="Chart 42">
            <a:extLst>
              <a:ext uri="{FF2B5EF4-FFF2-40B4-BE49-F238E27FC236}">
                <a16:creationId xmlns:a16="http://schemas.microsoft.com/office/drawing/2014/main" id="{A144F561-9D61-4364-853B-E5E6B6AC1A65}"/>
              </a:ext>
            </a:extLst>
          </p:cNvPr>
          <p:cNvGraphicFramePr>
            <a:graphicFrameLocks/>
          </p:cNvGraphicFramePr>
          <p:nvPr/>
        </p:nvGraphicFramePr>
        <p:xfrm>
          <a:off x="3203093" y="2724246"/>
          <a:ext cx="5370925" cy="295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45">
            <a:extLst>
              <a:ext uri="{FF2B5EF4-FFF2-40B4-BE49-F238E27FC236}">
                <a16:creationId xmlns:a16="http://schemas.microsoft.com/office/drawing/2014/main" id="{F93672EF-DF32-4768-9AE9-973734628758}"/>
              </a:ext>
            </a:extLst>
          </p:cNvPr>
          <p:cNvGraphicFramePr>
            <a:graphicFrameLocks/>
          </p:cNvGraphicFramePr>
          <p:nvPr/>
        </p:nvGraphicFramePr>
        <p:xfrm>
          <a:off x="6633886" y="2860487"/>
          <a:ext cx="4408900" cy="2958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3143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352" y="2996952"/>
            <a:ext cx="10820437" cy="1747850"/>
          </a:xfrm>
        </p:spPr>
        <p:txBody>
          <a:bodyPr vert="horz" lIns="91440" tIns="45720" rIns="91440" bIns="45720" rtlCol="0" anchor="ctr">
            <a:normAutofit/>
          </a:bodyPr>
          <a:lstStyle/>
          <a:p>
            <a:pPr>
              <a:lnSpc>
                <a:spcPct val="150000"/>
              </a:lnSpc>
              <a:spcBef>
                <a:spcPct val="20000"/>
              </a:spcBef>
              <a:buFont typeface="Arial" charset="0"/>
              <a:buNone/>
            </a:pPr>
            <a:r>
              <a:rPr lang="en-GB" sz="3600" dirty="0">
                <a:latin typeface="Arial" pitchFamily="34" charset="0"/>
                <a:cs typeface="Arial" pitchFamily="34" charset="0"/>
              </a:rPr>
              <a:t>Prevention: PMTCT</a:t>
            </a:r>
          </a:p>
        </p:txBody>
      </p:sp>
    </p:spTree>
    <p:extLst>
      <p:ext uri="{BB962C8B-B14F-4D97-AF65-F5344CB8AC3E}">
        <p14:creationId xmlns:p14="http://schemas.microsoft.com/office/powerpoint/2010/main" val="1432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itle 3"/>
          <p:cNvSpPr>
            <a:spLocks noGrp="1"/>
          </p:cNvSpPr>
          <p:nvPr>
            <p:ph type="title"/>
          </p:nvPr>
        </p:nvSpPr>
        <p:spPr bwMode="auto">
          <a:xfrm>
            <a:off x="263352" y="1484784"/>
            <a:ext cx="11521280" cy="504000"/>
          </a:xfrm>
        </p:spPr>
        <p:txBody>
          <a:bodyPr>
            <a:noAutofit/>
          </a:bodyPr>
          <a:lstStyle/>
          <a:p>
            <a:r>
              <a:rPr lang="en-US" dirty="0">
                <a:latin typeface="+mj-lt"/>
                <a:ea typeface="+mj-ea"/>
                <a:cs typeface="+mj-cs"/>
              </a:rPr>
              <a:t>Mother-to-child transmission rates in women with low CD4 counts, during pregnancy, </a:t>
            </a:r>
            <a:r>
              <a:rPr lang="en-US" dirty="0" err="1">
                <a:latin typeface="+mj-lt"/>
                <a:ea typeface="+mj-ea"/>
                <a:cs typeface="+mj-cs"/>
              </a:rPr>
              <a:t>labour</a:t>
            </a:r>
            <a:r>
              <a:rPr lang="en-US" dirty="0">
                <a:latin typeface="+mj-lt"/>
                <a:ea typeface="+mj-ea"/>
                <a:cs typeface="+mj-cs"/>
              </a:rPr>
              <a:t> and breastfeeding</a:t>
            </a:r>
          </a:p>
        </p:txBody>
      </p:sp>
      <p:sp>
        <p:nvSpPr>
          <p:cNvPr id="41574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8F743ACA-DD91-41C0-AA17-7075C6CB3B0B}" type="slidenum">
              <a:rPr lang="th-TH" sz="1200">
                <a:solidFill>
                  <a:srgbClr val="898989"/>
                </a:solidFill>
              </a:rPr>
              <a:pPr eaLnBrk="1" hangingPunct="1"/>
              <a:t>8</a:t>
            </a:fld>
            <a:endParaRPr lang="th-TH" sz="1200">
              <a:solidFill>
                <a:srgbClr val="898989"/>
              </a:solidFill>
            </a:endParaRPr>
          </a:p>
        </p:txBody>
      </p:sp>
      <p:graphicFrame>
        <p:nvGraphicFramePr>
          <p:cNvPr id="2" name="Content Placeholder 6"/>
          <p:cNvGraphicFramePr>
            <a:graphicFrameLocks noGrp="1"/>
          </p:cNvGraphicFramePr>
          <p:nvPr>
            <p:ph sz="quarter" idx="4294967295"/>
            <p:extLst>
              <p:ext uri="{D42A27DB-BD31-4B8C-83A1-F6EECF244321}">
                <p14:modId xmlns:p14="http://schemas.microsoft.com/office/powerpoint/2010/main" val="3074395416"/>
              </p:ext>
            </p:extLst>
          </p:nvPr>
        </p:nvGraphicFramePr>
        <p:xfrm>
          <a:off x="1817712" y="2348880"/>
          <a:ext cx="8077200" cy="39592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49"/>
          <p:cNvSpPr txBox="1">
            <a:spLocks noChangeArrowheads="1"/>
          </p:cNvSpPr>
          <p:nvPr/>
        </p:nvSpPr>
        <p:spPr bwMode="auto">
          <a:xfrm>
            <a:off x="0" y="6447963"/>
            <a:ext cx="11712624" cy="369332"/>
          </a:xfrm>
          <a:prstGeom prst="rect">
            <a:avLst/>
          </a:prstGeom>
          <a:noFill/>
          <a:ln w="9525">
            <a:noFill/>
            <a:miter lim="800000"/>
            <a:headEnd/>
            <a:tailEnd/>
          </a:ln>
        </p:spPr>
        <p:txBody>
          <a:bodyPr wrap="square">
            <a:spAutoFit/>
          </a:bodyPr>
          <a:lstStyle/>
          <a:p>
            <a:pPr>
              <a:defRPr/>
            </a:pPr>
            <a:r>
              <a:rPr lang="en-US" sz="900" dirty="0">
                <a:solidFill>
                  <a:srgbClr val="000000"/>
                </a:solidFill>
              </a:rPr>
              <a:t>Source: Prepared by </a:t>
            </a:r>
            <a:r>
              <a:rPr lang="en-US" sz="900" dirty="0">
                <a:solidFill>
                  <a:srgbClr val="000000"/>
                </a:solidFill>
                <a:hlinkClick r:id="rId4"/>
              </a:rPr>
              <a:t>www.aidsdatahub.org</a:t>
            </a:r>
            <a:r>
              <a:rPr lang="en-US" sz="900" dirty="0">
                <a:solidFill>
                  <a:srgbClr val="000000"/>
                </a:solidFill>
              </a:rPr>
              <a:t>  based on </a:t>
            </a:r>
            <a:r>
              <a:rPr lang="en-US" sz="900" dirty="0" err="1">
                <a:solidFill>
                  <a:srgbClr val="000000"/>
                </a:solidFill>
              </a:rPr>
              <a:t>Kuhn,L</a:t>
            </a:r>
            <a:r>
              <a:rPr lang="en-US" sz="900" dirty="0">
                <a:solidFill>
                  <a:srgbClr val="000000"/>
                </a:solidFill>
              </a:rPr>
              <a:t>., et al., 'Potential Impact of New WHO Criteria for Antiretroviral Treatment for Prevention of Mother-to-Child HIV Transmission'. AIDS, vol. 24, no.9, 1 June 2010, pp. 1374-1377 cited in </a:t>
            </a:r>
            <a:r>
              <a:rPr lang="en-US" sz="900" dirty="0">
                <a:solidFill>
                  <a:srgbClr val="000000"/>
                </a:solidFill>
                <a:hlinkClick r:id="rId5"/>
              </a:rPr>
              <a:t>UNICEF (2010). Children and AIDS: Fifth Stocktaking Report.</a:t>
            </a:r>
            <a:endParaRPr lang="en-US" sz="900" dirty="0">
              <a:solidFill>
                <a:srgbClr val="000000"/>
              </a:solidFill>
            </a:endParaRPr>
          </a:p>
        </p:txBody>
      </p:sp>
    </p:spTree>
    <p:extLst>
      <p:ext uri="{BB962C8B-B14F-4D97-AF65-F5344CB8AC3E}">
        <p14:creationId xmlns:p14="http://schemas.microsoft.com/office/powerpoint/2010/main" val="190179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5807968" y="1515576"/>
            <a:ext cx="0" cy="4937760"/>
          </a:xfrm>
          <a:prstGeom prst="line">
            <a:avLst/>
          </a:prstGeom>
          <a:ln w="22225" cmpd="sng">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80204" y="1465027"/>
            <a:ext cx="3744416" cy="590930"/>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Regional PMTCT gap, 2020 </a:t>
            </a:r>
            <a:endParaRPr kumimoji="0" lang="en-GB" sz="2000" b="1" i="0" u="none" strike="noStrike" kern="1200" cap="none" spc="0" normalizeH="0" baseline="0" noProof="0" dirty="0">
              <a:ln>
                <a:noFill/>
              </a:ln>
              <a:solidFill>
                <a:srgbClr val="C00000"/>
              </a:solidFill>
              <a:effectLst/>
              <a:uLnTx/>
              <a:uFillTx/>
              <a:latin typeface="Arial"/>
              <a:ea typeface="+mj-ea"/>
              <a:cs typeface="+mj-cs"/>
            </a:endParaRPr>
          </a:p>
        </p:txBody>
      </p:sp>
      <p:sp>
        <p:nvSpPr>
          <p:cNvPr id="81" name="TextBox 80"/>
          <p:cNvSpPr txBox="1"/>
          <p:nvPr/>
        </p:nvSpPr>
        <p:spPr>
          <a:xfrm>
            <a:off x="5457199" y="1465027"/>
            <a:ext cx="6480717" cy="480167"/>
          </a:xfrm>
          <a:prstGeom prst="rect">
            <a:avLst/>
          </a:prstGeom>
        </p:spPr>
        <p:txBody>
          <a:bodyPr>
            <a:noAutofit/>
          </a:bodyPr>
          <a:lstStyle>
            <a:defPPr>
              <a:defRPr lang="en-US"/>
            </a:defPPr>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j-ea"/>
                <a:cs typeface="+mj-cs"/>
              </a:rPr>
              <a:t>Regional child new HIV infections gap, 2020 </a:t>
            </a:r>
            <a:endParaRPr kumimoji="0" lang="en-GB" sz="2000" b="1" i="0" u="none" strike="noStrike" kern="1200" cap="none" spc="0" normalizeH="0" baseline="0" noProof="0" dirty="0">
              <a:ln>
                <a:noFill/>
              </a:ln>
              <a:solidFill>
                <a:srgbClr val="C00000"/>
              </a:solidFill>
              <a:effectLst/>
              <a:uLnTx/>
              <a:uFillTx/>
              <a:latin typeface="Arial"/>
              <a:ea typeface="+mj-ea"/>
              <a:cs typeface="+mj-cs"/>
            </a:endParaRPr>
          </a:p>
        </p:txBody>
      </p:sp>
      <p:sp>
        <p:nvSpPr>
          <p:cNvPr id="86" name="TextBox 85"/>
          <p:cNvSpPr txBox="1"/>
          <p:nvPr/>
        </p:nvSpPr>
        <p:spPr>
          <a:xfrm>
            <a:off x="3632448" y="6545477"/>
            <a:ext cx="4459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estimates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AIDS Monitoring (GAM) reporting</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5918482" y="1982732"/>
            <a:ext cx="4836261" cy="1908746"/>
            <a:chOff x="4289755" y="1835716"/>
            <a:chExt cx="4836261" cy="1908746"/>
          </a:xfrm>
        </p:grpSpPr>
        <p:sp>
          <p:nvSpPr>
            <p:cNvPr id="78" name="TextBox 77"/>
            <p:cNvSpPr txBox="1"/>
            <p:nvPr/>
          </p:nvSpPr>
          <p:spPr>
            <a:xfrm>
              <a:off x="4375987" y="3119857"/>
              <a:ext cx="81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13,000</a:t>
              </a:r>
              <a:endParaRPr kumimoji="0" lang="en-GB" sz="1600" b="1"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endParaRPr>
            </a:p>
          </p:txBody>
        </p:sp>
        <p:sp>
          <p:nvSpPr>
            <p:cNvPr id="79" name="TextBox 78"/>
            <p:cNvSpPr txBox="1"/>
            <p:nvPr/>
          </p:nvSpPr>
          <p:spPr>
            <a:xfrm>
              <a:off x="8096857" y="3134149"/>
              <a:ext cx="7231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1,900</a:t>
              </a:r>
            </a:p>
          </p:txBody>
        </p:sp>
        <p:grpSp>
          <p:nvGrpSpPr>
            <p:cNvPr id="24" name="Group 23"/>
            <p:cNvGrpSpPr/>
            <p:nvPr/>
          </p:nvGrpSpPr>
          <p:grpSpPr>
            <a:xfrm rot="16200000">
              <a:off x="6443984" y="828852"/>
              <a:ext cx="720080" cy="4032000"/>
              <a:chOff x="5175244" y="1700808"/>
              <a:chExt cx="720080" cy="4032000"/>
            </a:xfrm>
          </p:grpSpPr>
          <p:grpSp>
            <p:nvGrpSpPr>
              <p:cNvPr id="66" name="Group 65"/>
              <p:cNvGrpSpPr/>
              <p:nvPr/>
            </p:nvGrpSpPr>
            <p:grpSpPr>
              <a:xfrm>
                <a:off x="5274548" y="1700808"/>
                <a:ext cx="449580" cy="4032000"/>
                <a:chOff x="0" y="0"/>
                <a:chExt cx="449580" cy="2766060"/>
              </a:xfrm>
            </p:grpSpPr>
            <p:sp>
              <p:nvSpPr>
                <p:cNvPr id="67" name="TextBox 5"/>
                <p:cNvSpPr txBox="1"/>
                <p:nvPr/>
              </p:nvSpPr>
              <p:spPr>
                <a:xfrm>
                  <a:off x="0" y="0"/>
                  <a:ext cx="449580" cy="2766060"/>
                </a:xfrm>
                <a:prstGeom prst="rect">
                  <a:avLst/>
                </a:prstGeom>
                <a:solidFill>
                  <a:schemeClr val="bg1">
                    <a:lumMod val="75000"/>
                  </a:schemeClr>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6" name="TextBox 6"/>
                <p:cNvSpPr txBox="1"/>
                <p:nvPr/>
              </p:nvSpPr>
              <p:spPr>
                <a:xfrm>
                  <a:off x="0" y="2575560"/>
                  <a:ext cx="441960" cy="19050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a typeface="+mn-ea"/>
                    <a:cs typeface="+mn-cs"/>
                  </a:endParaRPr>
                </a:p>
              </p:txBody>
            </p:sp>
          </p:grpSp>
          <p:cxnSp>
            <p:nvCxnSpPr>
              <p:cNvPr id="23" name="Straight Connector 22"/>
              <p:cNvCxnSpPr/>
              <p:nvPr/>
            </p:nvCxnSpPr>
            <p:spPr>
              <a:xfrm>
                <a:off x="5175244" y="5468553"/>
                <a:ext cx="720080" cy="0"/>
              </a:xfrm>
              <a:prstGeom prst="line">
                <a:avLst/>
              </a:prstGeom>
              <a:ln w="22225">
                <a:solidFill>
                  <a:srgbClr val="00A99A"/>
                </a:solidFill>
                <a:prstDash val="sysDot"/>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6339482" y="2695357"/>
              <a:ext cx="8124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8,000</a:t>
              </a:r>
            </a:p>
          </p:txBody>
        </p:sp>
        <p:sp>
          <p:nvSpPr>
            <p:cNvPr id="59" name="TextBox 58"/>
            <p:cNvSpPr txBox="1"/>
            <p:nvPr/>
          </p:nvSpPr>
          <p:spPr>
            <a:xfrm>
              <a:off x="8756106" y="3087649"/>
              <a:ext cx="3177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grpSp>
          <p:nvGrpSpPr>
            <p:cNvPr id="84" name="Group 83"/>
            <p:cNvGrpSpPr/>
            <p:nvPr/>
          </p:nvGrpSpPr>
          <p:grpSpPr>
            <a:xfrm>
              <a:off x="7998908" y="1846349"/>
              <a:ext cx="1127108" cy="1334151"/>
              <a:chOff x="3229209" y="1188647"/>
              <a:chExt cx="1127108" cy="1334151"/>
            </a:xfrm>
          </p:grpSpPr>
          <p:grpSp>
            <p:nvGrpSpPr>
              <p:cNvPr id="95" name="Group 94"/>
              <p:cNvGrpSpPr/>
              <p:nvPr/>
            </p:nvGrpSpPr>
            <p:grpSpPr>
              <a:xfrm rot="10800000" flipH="1">
                <a:off x="3740527" y="1724195"/>
                <a:ext cx="108000" cy="798603"/>
                <a:chOff x="1161559" y="702888"/>
                <a:chExt cx="108000" cy="798603"/>
              </a:xfrm>
              <a:solidFill>
                <a:schemeClr val="bg1">
                  <a:lumMod val="75000"/>
                </a:schemeClr>
              </a:solidFill>
            </p:grpSpPr>
            <p:cxnSp>
              <p:nvCxnSpPr>
                <p:cNvPr id="97" name="Straight Connector 96"/>
                <p:cNvCxnSpPr/>
                <p:nvPr/>
              </p:nvCxnSpPr>
              <p:spPr>
                <a:xfrm>
                  <a:off x="1207502" y="7028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161559"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99A"/>
                    </a:solidFill>
                    <a:effectLst/>
                    <a:uLnTx/>
                    <a:uFillTx/>
                    <a:latin typeface="Arial"/>
                    <a:ea typeface="+mn-ea"/>
                    <a:cs typeface="+mn-cs"/>
                  </a:endParaRPr>
                </a:p>
              </p:txBody>
            </p:sp>
          </p:grpSp>
          <p:sp>
            <p:nvSpPr>
              <p:cNvPr id="96" name="TextBox 95"/>
              <p:cNvSpPr txBox="1"/>
              <p:nvPr/>
            </p:nvSpPr>
            <p:spPr>
              <a:xfrm>
                <a:off x="3229209" y="1188647"/>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target</a:t>
                </a:r>
                <a:endParaRPr kumimoji="0" lang="en-GB" sz="14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grpSp>
        <p:grpSp>
          <p:nvGrpSpPr>
            <p:cNvPr id="5" name="Group 4"/>
            <p:cNvGrpSpPr/>
            <p:nvPr/>
          </p:nvGrpSpPr>
          <p:grpSpPr>
            <a:xfrm>
              <a:off x="6156176" y="1843926"/>
              <a:ext cx="1127108" cy="825993"/>
              <a:chOff x="6156176" y="1209417"/>
              <a:chExt cx="1127108" cy="825993"/>
            </a:xfrm>
          </p:grpSpPr>
          <p:grpSp>
            <p:nvGrpSpPr>
              <p:cNvPr id="69" name="Group 68"/>
              <p:cNvGrpSpPr/>
              <p:nvPr/>
            </p:nvGrpSpPr>
            <p:grpSpPr>
              <a:xfrm flipV="1">
                <a:off x="6665730" y="1736159"/>
                <a:ext cx="108000" cy="299251"/>
                <a:chOff x="992523" y="1202240"/>
                <a:chExt cx="108000" cy="299251"/>
              </a:xfrm>
              <a:solidFill>
                <a:schemeClr val="bg1">
                  <a:lumMod val="75000"/>
                </a:schemeClr>
              </a:solidFill>
            </p:grpSpPr>
            <p:cxnSp>
              <p:nvCxnSpPr>
                <p:cNvPr id="70" name="Straight Connector 69"/>
                <p:cNvCxnSpPr/>
                <p:nvPr/>
              </p:nvCxnSpPr>
              <p:spPr>
                <a:xfrm>
                  <a:off x="1048405" y="1202240"/>
                  <a:ext cx="0" cy="216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992523" y="139349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02" name="TextBox 101"/>
              <p:cNvSpPr txBox="1"/>
              <p:nvPr/>
            </p:nvSpPr>
            <p:spPr>
              <a:xfrm>
                <a:off x="6156176" y="1209417"/>
                <a:ext cx="11271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 name="Group 5"/>
            <p:cNvGrpSpPr/>
            <p:nvPr/>
          </p:nvGrpSpPr>
          <p:grpSpPr>
            <a:xfrm>
              <a:off x="4289755" y="1835716"/>
              <a:ext cx="1597202" cy="1355416"/>
              <a:chOff x="4289755" y="1201207"/>
              <a:chExt cx="1597202" cy="1355416"/>
            </a:xfrm>
          </p:grpSpPr>
          <p:sp>
            <p:nvSpPr>
              <p:cNvPr id="85" name="TextBox 84"/>
              <p:cNvSpPr txBox="1"/>
              <p:nvPr/>
            </p:nvSpPr>
            <p:spPr>
              <a:xfrm>
                <a:off x="4289755" y="1201207"/>
                <a:ext cx="15972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new infections (2020)</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3" name="Group 102"/>
              <p:cNvGrpSpPr/>
              <p:nvPr/>
            </p:nvGrpSpPr>
            <p:grpSpPr>
              <a:xfrm rot="10800000" flipH="1">
                <a:off x="4744673" y="1726220"/>
                <a:ext cx="108000" cy="830403"/>
                <a:chOff x="1131887" y="671088"/>
                <a:chExt cx="108000" cy="830403"/>
              </a:xfrm>
              <a:solidFill>
                <a:schemeClr val="bg1">
                  <a:lumMod val="75000"/>
                </a:schemeClr>
              </a:solidFill>
            </p:grpSpPr>
            <p:cxnSp>
              <p:nvCxnSpPr>
                <p:cNvPr id="104" name="Straight Connector 103"/>
                <p:cNvCxnSpPr/>
                <p:nvPr/>
              </p:nvCxnSpPr>
              <p:spPr>
                <a:xfrm>
                  <a:off x="1187769" y="6710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31887"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106" name="Group 105"/>
            <p:cNvGrpSpPr/>
            <p:nvPr/>
          </p:nvGrpSpPr>
          <p:grpSpPr>
            <a:xfrm rot="10800000" flipV="1">
              <a:off x="6677148" y="3106401"/>
              <a:ext cx="108000" cy="638061"/>
              <a:chOff x="1003156" y="1228310"/>
              <a:chExt cx="108000" cy="638061"/>
            </a:xfrm>
            <a:solidFill>
              <a:schemeClr val="bg1">
                <a:lumMod val="75000"/>
              </a:schemeClr>
            </a:solidFill>
          </p:grpSpPr>
          <p:cxnSp>
            <p:nvCxnSpPr>
              <p:cNvPr id="107" name="Straight Connector 106"/>
              <p:cNvCxnSpPr/>
              <p:nvPr/>
            </p:nvCxnSpPr>
            <p:spPr>
              <a:xfrm>
                <a:off x="1059038" y="1228310"/>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003156" y="175837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grpSp>
        <p:nvGrpSpPr>
          <p:cNvPr id="64" name="Group 63">
            <a:extLst>
              <a:ext uri="{FF2B5EF4-FFF2-40B4-BE49-F238E27FC236}">
                <a16:creationId xmlns:a16="http://schemas.microsoft.com/office/drawing/2014/main" id="{291CDC89-9A2F-4DAA-B812-A39F1EE75D38}"/>
              </a:ext>
            </a:extLst>
          </p:cNvPr>
          <p:cNvGrpSpPr/>
          <p:nvPr/>
        </p:nvGrpSpPr>
        <p:grpSpPr>
          <a:xfrm>
            <a:off x="1592851" y="1997314"/>
            <a:ext cx="4187096" cy="1947280"/>
            <a:chOff x="0" y="0"/>
            <a:chExt cx="4187096" cy="1947280"/>
          </a:xfrm>
        </p:grpSpPr>
        <p:graphicFrame>
          <p:nvGraphicFramePr>
            <p:cNvPr id="65" name="Chart 64">
              <a:extLst>
                <a:ext uri="{FF2B5EF4-FFF2-40B4-BE49-F238E27FC236}">
                  <a16:creationId xmlns:a16="http://schemas.microsoft.com/office/drawing/2014/main" id="{BCF3E422-BD6B-4C5E-A127-B2251D534DEC}"/>
                </a:ext>
              </a:extLst>
            </p:cNvPr>
            <p:cNvGraphicFramePr>
              <a:graphicFrameLocks/>
            </p:cNvGraphicFramePr>
            <p:nvPr/>
          </p:nvGraphicFramePr>
          <p:xfrm>
            <a:off x="0" y="318888"/>
            <a:ext cx="4105002" cy="16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90" name="Group 89">
              <a:extLst>
                <a:ext uri="{FF2B5EF4-FFF2-40B4-BE49-F238E27FC236}">
                  <a16:creationId xmlns:a16="http://schemas.microsoft.com/office/drawing/2014/main" id="{426192F1-6C78-4A28-95A5-34DD725D0BBB}"/>
                </a:ext>
              </a:extLst>
            </p:cNvPr>
            <p:cNvGrpSpPr/>
            <p:nvPr/>
          </p:nvGrpSpPr>
          <p:grpSpPr>
            <a:xfrm>
              <a:off x="2009345" y="0"/>
              <a:ext cx="1127108" cy="872626"/>
              <a:chOff x="2009345" y="0"/>
              <a:chExt cx="1127108" cy="872626"/>
            </a:xfrm>
          </p:grpSpPr>
          <p:grpSp>
            <p:nvGrpSpPr>
              <p:cNvPr id="118" name="Group 117">
                <a:extLst>
                  <a:ext uri="{FF2B5EF4-FFF2-40B4-BE49-F238E27FC236}">
                    <a16:creationId xmlns:a16="http://schemas.microsoft.com/office/drawing/2014/main" id="{90F67A25-EE46-4CD1-BA6B-218CB08A10C6}"/>
                  </a:ext>
                </a:extLst>
              </p:cNvPr>
              <p:cNvGrpSpPr/>
              <p:nvPr/>
            </p:nvGrpSpPr>
            <p:grpSpPr>
              <a:xfrm flipV="1">
                <a:off x="2511398" y="548603"/>
                <a:ext cx="108000" cy="324023"/>
                <a:chOff x="2511398" y="548603"/>
                <a:chExt cx="108000" cy="324023"/>
              </a:xfrm>
              <a:solidFill>
                <a:sysClr val="window" lastClr="FFFFFF">
                  <a:lumMod val="75000"/>
                </a:sysClr>
              </a:solidFill>
            </p:grpSpPr>
            <p:cxnSp>
              <p:nvCxnSpPr>
                <p:cNvPr id="120" name="Straight Connector 119">
                  <a:extLst>
                    <a:ext uri="{FF2B5EF4-FFF2-40B4-BE49-F238E27FC236}">
                      <a16:creationId xmlns:a16="http://schemas.microsoft.com/office/drawing/2014/main" id="{915115A2-32F5-49FC-9CA3-1191B4A10D57}"/>
                    </a:ext>
                  </a:extLst>
                </p:cNvPr>
                <p:cNvCxnSpPr/>
                <p:nvPr/>
              </p:nvCxnSpPr>
              <p:spPr>
                <a:xfrm>
                  <a:off x="2567280" y="548603"/>
                  <a:ext cx="0" cy="252000"/>
                </a:xfrm>
                <a:prstGeom prst="line">
                  <a:avLst/>
                </a:prstGeom>
                <a:grpFill/>
                <a:ln w="28575" cap="flat" cmpd="sng" algn="ctr">
                  <a:solidFill>
                    <a:sysClr val="window" lastClr="FFFFFF">
                      <a:lumMod val="75000"/>
                    </a:sysClr>
                  </a:solidFill>
                  <a:prstDash val="solid"/>
                  <a:miter lim="800000"/>
                </a:ln>
                <a:effectLst/>
              </p:spPr>
            </p:cxnSp>
            <p:sp>
              <p:nvSpPr>
                <p:cNvPr id="121" name="Oval 120">
                  <a:extLst>
                    <a:ext uri="{FF2B5EF4-FFF2-40B4-BE49-F238E27FC236}">
                      <a16:creationId xmlns:a16="http://schemas.microsoft.com/office/drawing/2014/main" id="{36B10EC9-BF03-4C21-9065-5EF0C0A62CD0}"/>
                    </a:ext>
                  </a:extLst>
                </p:cNvPr>
                <p:cNvSpPr/>
                <p:nvPr/>
              </p:nvSpPr>
              <p:spPr>
                <a:xfrm>
                  <a:off x="2511398" y="764626"/>
                  <a:ext cx="108000" cy="108000"/>
                </a:xfrm>
                <a:prstGeom prst="ellipse">
                  <a:avLst/>
                </a:prstGeom>
                <a:grpFill/>
                <a:ln w="25400" cap="flat" cmpd="sng" algn="ctr">
                  <a:solidFill>
                    <a:sysClr val="window" lastClr="FFFFFF">
                      <a:lumMod val="75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sp>
            <p:nvSpPr>
              <p:cNvPr id="119" name="TextBox 53">
                <a:extLst>
                  <a:ext uri="{FF2B5EF4-FFF2-40B4-BE49-F238E27FC236}">
                    <a16:creationId xmlns:a16="http://schemas.microsoft.com/office/drawing/2014/main" id="{ABF1C02F-D168-49F6-A660-F78F0697CA48}"/>
                  </a:ext>
                </a:extLst>
              </p:cNvPr>
              <p:cNvSpPr txBox="1"/>
              <p:nvPr/>
            </p:nvSpPr>
            <p:spPr>
              <a:xfrm>
                <a:off x="2009345" y="0"/>
                <a:ext cx="1127108"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1" name="Group 90">
              <a:extLst>
                <a:ext uri="{FF2B5EF4-FFF2-40B4-BE49-F238E27FC236}">
                  <a16:creationId xmlns:a16="http://schemas.microsoft.com/office/drawing/2014/main" id="{CFBFD78B-208E-40D9-AE06-28F18D17AA2F}"/>
                </a:ext>
              </a:extLst>
            </p:cNvPr>
            <p:cNvGrpSpPr/>
            <p:nvPr/>
          </p:nvGrpSpPr>
          <p:grpSpPr>
            <a:xfrm>
              <a:off x="3357049" y="0"/>
              <a:ext cx="830047" cy="1338547"/>
              <a:chOff x="3357049" y="0"/>
              <a:chExt cx="830047" cy="1338547"/>
            </a:xfrm>
          </p:grpSpPr>
          <p:grpSp>
            <p:nvGrpSpPr>
              <p:cNvPr id="114" name="Group 113">
                <a:extLst>
                  <a:ext uri="{FF2B5EF4-FFF2-40B4-BE49-F238E27FC236}">
                    <a16:creationId xmlns:a16="http://schemas.microsoft.com/office/drawing/2014/main" id="{45DD0CC3-4D67-49D8-8237-47CEFE9837DB}"/>
                  </a:ext>
                </a:extLst>
              </p:cNvPr>
              <p:cNvGrpSpPr/>
              <p:nvPr/>
            </p:nvGrpSpPr>
            <p:grpSpPr>
              <a:xfrm rot="10800000" flipH="1">
                <a:off x="3563325" y="539904"/>
                <a:ext cx="108000" cy="798643"/>
                <a:chOff x="3563325" y="539904"/>
                <a:chExt cx="108000" cy="798643"/>
              </a:xfrm>
              <a:solidFill>
                <a:sysClr val="window" lastClr="FFFFFF">
                  <a:lumMod val="75000"/>
                </a:sysClr>
              </a:solidFill>
            </p:grpSpPr>
            <p:cxnSp>
              <p:nvCxnSpPr>
                <p:cNvPr id="116" name="Straight Connector 115">
                  <a:extLst>
                    <a:ext uri="{FF2B5EF4-FFF2-40B4-BE49-F238E27FC236}">
                      <a16:creationId xmlns:a16="http://schemas.microsoft.com/office/drawing/2014/main" id="{A46D6818-989A-42B4-A986-5B6AAAC46223}"/>
                    </a:ext>
                  </a:extLst>
                </p:cNvPr>
                <p:cNvCxnSpPr/>
                <p:nvPr/>
              </p:nvCxnSpPr>
              <p:spPr>
                <a:xfrm rot="10800000" flipH="1" flipV="1">
                  <a:off x="3610212" y="539904"/>
                  <a:ext cx="0" cy="720000"/>
                </a:xfrm>
                <a:prstGeom prst="line">
                  <a:avLst/>
                </a:prstGeom>
                <a:grpFill/>
                <a:ln w="28575" cap="flat" cmpd="sng" algn="ctr">
                  <a:solidFill>
                    <a:srgbClr val="00A99A"/>
                  </a:solidFill>
                  <a:prstDash val="solid"/>
                  <a:miter lim="800000"/>
                </a:ln>
                <a:effectLst/>
              </p:spPr>
            </p:cxnSp>
            <p:sp>
              <p:nvSpPr>
                <p:cNvPr id="117" name="Oval 116">
                  <a:extLst>
                    <a:ext uri="{FF2B5EF4-FFF2-40B4-BE49-F238E27FC236}">
                      <a16:creationId xmlns:a16="http://schemas.microsoft.com/office/drawing/2014/main" id="{DE736587-32D7-44C0-9DE6-DF9A9A5F0072}"/>
                    </a:ext>
                  </a:extLst>
                </p:cNvPr>
                <p:cNvSpPr/>
                <p:nvPr/>
              </p:nvSpPr>
              <p:spPr>
                <a:xfrm>
                  <a:off x="3563325" y="1230547"/>
                  <a:ext cx="108000" cy="108000"/>
                </a:xfrm>
                <a:prstGeom prst="ellipse">
                  <a:avLst/>
                </a:prstGeom>
                <a:solidFill>
                  <a:srgbClr val="00A99A"/>
                </a:solidFill>
                <a:ln w="25400" cap="flat" cmpd="sng" algn="ctr">
                  <a:solidFill>
                    <a:srgbClr val="00A99A"/>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sp>
            <p:nvSpPr>
              <p:cNvPr id="115" name="TextBox 54">
                <a:extLst>
                  <a:ext uri="{FF2B5EF4-FFF2-40B4-BE49-F238E27FC236}">
                    <a16:creationId xmlns:a16="http://schemas.microsoft.com/office/drawing/2014/main" id="{CF743FC5-132A-44CA-9DEB-7E9B703F4E04}"/>
                  </a:ext>
                </a:extLst>
              </p:cNvPr>
              <p:cNvSpPr txBox="1"/>
              <p:nvPr/>
            </p:nvSpPr>
            <p:spPr>
              <a:xfrm>
                <a:off x="3357049" y="0"/>
                <a:ext cx="830047"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99A"/>
                    </a:solidFill>
                    <a:effectLst/>
                    <a:uLnTx/>
                    <a:uFillTx/>
                    <a:latin typeface="Arial"/>
                    <a:ea typeface="+mn-ea"/>
                    <a:cs typeface="+mn-cs"/>
                  </a:rPr>
                  <a:t>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99A"/>
                    </a:solidFill>
                    <a:effectLst/>
                    <a:uLnTx/>
                    <a:uFillTx/>
                    <a:latin typeface="Arial"/>
                    <a:ea typeface="+mn-ea"/>
                    <a:cs typeface="+mn-cs"/>
                  </a:rPr>
                  <a:t>target</a:t>
                </a:r>
                <a:endParaRPr kumimoji="0" lang="en-GB" sz="1400" b="1" i="0" u="none" strike="noStrike" kern="0" cap="none" spc="0" normalizeH="0" baseline="0" noProof="0" dirty="0">
                  <a:ln>
                    <a:noFill/>
                  </a:ln>
                  <a:solidFill>
                    <a:srgbClr val="00A99A"/>
                  </a:solidFill>
                  <a:effectLst/>
                  <a:uLnTx/>
                  <a:uFillTx/>
                  <a:latin typeface="Arial"/>
                  <a:ea typeface="+mn-ea"/>
                  <a:cs typeface="+mn-cs"/>
                </a:endParaRPr>
              </a:p>
            </p:txBody>
          </p:sp>
        </p:grpSp>
        <p:sp>
          <p:nvSpPr>
            <p:cNvPr id="92" name="TextBox 9">
              <a:extLst>
                <a:ext uri="{FF2B5EF4-FFF2-40B4-BE49-F238E27FC236}">
                  <a16:creationId xmlns:a16="http://schemas.microsoft.com/office/drawing/2014/main" id="{F300DAED-4E78-4311-8AD9-FDAF4AFE82C9}"/>
                </a:ext>
              </a:extLst>
            </p:cNvPr>
            <p:cNvSpPr txBox="1"/>
            <p:nvPr/>
          </p:nvSpPr>
          <p:spPr>
            <a:xfrm>
              <a:off x="3357050" y="1317061"/>
              <a:ext cx="67498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A99A"/>
                  </a:solidFill>
                  <a:effectLst/>
                  <a:uLnTx/>
                  <a:uFillTx/>
                  <a:latin typeface="Arial" panose="020B0604020202020204" pitchFamily="34" charset="0"/>
                  <a:ea typeface="+mn-ea"/>
                  <a:cs typeface="Arial" panose="020B0604020202020204" pitchFamily="34" charset="0"/>
                </a:rPr>
                <a:t>95%</a:t>
              </a:r>
              <a:endParaRPr kumimoji="0" lang="en-GB" sz="1600" b="1" i="0" u="none" strike="noStrike" kern="0" cap="none" spc="0" normalizeH="0" baseline="0" noProof="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93" name="TextBox 82">
              <a:extLst>
                <a:ext uri="{FF2B5EF4-FFF2-40B4-BE49-F238E27FC236}">
                  <a16:creationId xmlns:a16="http://schemas.microsoft.com/office/drawing/2014/main" id="{10F31535-C750-495D-9E04-6CBBF42CC76B}"/>
                </a:ext>
              </a:extLst>
            </p:cNvPr>
            <p:cNvSpPr txBox="1"/>
            <p:nvPr/>
          </p:nvSpPr>
          <p:spPr>
            <a:xfrm>
              <a:off x="2448272" y="886103"/>
              <a:ext cx="81248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24,000</a:t>
              </a:r>
            </a:p>
          </p:txBody>
        </p:sp>
        <p:grpSp>
          <p:nvGrpSpPr>
            <p:cNvPr id="99" name="Group 98">
              <a:extLst>
                <a:ext uri="{FF2B5EF4-FFF2-40B4-BE49-F238E27FC236}">
                  <a16:creationId xmlns:a16="http://schemas.microsoft.com/office/drawing/2014/main" id="{C89DBB0F-F5EA-4699-AF12-A279C9FB127C}"/>
                </a:ext>
              </a:extLst>
            </p:cNvPr>
            <p:cNvGrpSpPr/>
            <p:nvPr/>
          </p:nvGrpSpPr>
          <p:grpSpPr>
            <a:xfrm>
              <a:off x="144016" y="0"/>
              <a:ext cx="1401573" cy="872626"/>
              <a:chOff x="144016" y="0"/>
              <a:chExt cx="1401573" cy="872626"/>
            </a:xfrm>
          </p:grpSpPr>
          <p:sp>
            <p:nvSpPr>
              <p:cNvPr id="110" name="TextBox 8">
                <a:extLst>
                  <a:ext uri="{FF2B5EF4-FFF2-40B4-BE49-F238E27FC236}">
                    <a16:creationId xmlns:a16="http://schemas.microsoft.com/office/drawing/2014/main" id="{1EF18630-AD0B-4DCC-B9D4-DB49F6E439E8}"/>
                  </a:ext>
                </a:extLst>
              </p:cNvPr>
              <p:cNvSpPr txBox="1"/>
              <p:nvPr/>
            </p:nvSpPr>
            <p:spPr>
              <a:xfrm>
                <a:off x="144016" y="0"/>
                <a:ext cx="14015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Received PMTCT (2020)</a:t>
                </a:r>
                <a:endPar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1" name="Group 110">
                <a:extLst>
                  <a:ext uri="{FF2B5EF4-FFF2-40B4-BE49-F238E27FC236}">
                    <a16:creationId xmlns:a16="http://schemas.microsoft.com/office/drawing/2014/main" id="{97C1B3D2-4188-4D8A-A134-2E555232CF2A}"/>
                  </a:ext>
                </a:extLst>
              </p:cNvPr>
              <p:cNvGrpSpPr/>
              <p:nvPr/>
            </p:nvGrpSpPr>
            <p:grpSpPr>
              <a:xfrm rot="10800000" flipH="1">
                <a:off x="812661" y="544364"/>
                <a:ext cx="108000" cy="328262"/>
                <a:chOff x="812661" y="544364"/>
                <a:chExt cx="108000" cy="328262"/>
              </a:xfrm>
              <a:solidFill>
                <a:sysClr val="window" lastClr="FFFFFF">
                  <a:lumMod val="75000"/>
                </a:sysClr>
              </a:solidFill>
            </p:grpSpPr>
            <p:cxnSp>
              <p:nvCxnSpPr>
                <p:cNvPr id="112" name="Straight Connector 111">
                  <a:extLst>
                    <a:ext uri="{FF2B5EF4-FFF2-40B4-BE49-F238E27FC236}">
                      <a16:creationId xmlns:a16="http://schemas.microsoft.com/office/drawing/2014/main" id="{F082E0C0-6EF6-4470-8299-CC2F5A2E3BE5}"/>
                    </a:ext>
                  </a:extLst>
                </p:cNvPr>
                <p:cNvCxnSpPr/>
                <p:nvPr/>
              </p:nvCxnSpPr>
              <p:spPr>
                <a:xfrm rot="10800000" flipH="1" flipV="1">
                  <a:off x="857910" y="544364"/>
                  <a:ext cx="0" cy="252000"/>
                </a:xfrm>
                <a:prstGeom prst="line">
                  <a:avLst/>
                </a:prstGeom>
                <a:grpFill/>
                <a:ln w="28575" cap="flat" cmpd="sng" algn="ctr">
                  <a:solidFill>
                    <a:srgbClr val="00A99A"/>
                  </a:solidFill>
                  <a:prstDash val="solid"/>
                  <a:miter lim="800000"/>
                </a:ln>
                <a:effectLst/>
              </p:spPr>
            </p:cxnSp>
            <p:sp>
              <p:nvSpPr>
                <p:cNvPr id="113" name="Oval 112">
                  <a:extLst>
                    <a:ext uri="{FF2B5EF4-FFF2-40B4-BE49-F238E27FC236}">
                      <a16:creationId xmlns:a16="http://schemas.microsoft.com/office/drawing/2014/main" id="{A2D18E32-2A49-45DC-A97F-F5327778BEC4}"/>
                    </a:ext>
                  </a:extLst>
                </p:cNvPr>
                <p:cNvSpPr/>
                <p:nvPr/>
              </p:nvSpPr>
              <p:spPr>
                <a:xfrm>
                  <a:off x="812661" y="764626"/>
                  <a:ext cx="108000" cy="108000"/>
                </a:xfrm>
                <a:prstGeom prst="ellipse">
                  <a:avLst/>
                </a:prstGeom>
                <a:solidFill>
                  <a:srgbClr val="00A99A"/>
                </a:solidFill>
                <a:ln w="25400" cap="flat" cmpd="sng" algn="ctr">
                  <a:solidFill>
                    <a:srgbClr val="00A99A"/>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grpSp>
        <p:grpSp>
          <p:nvGrpSpPr>
            <p:cNvPr id="100" name="Group 99">
              <a:extLst>
                <a:ext uri="{FF2B5EF4-FFF2-40B4-BE49-F238E27FC236}">
                  <a16:creationId xmlns:a16="http://schemas.microsoft.com/office/drawing/2014/main" id="{FFF22F6A-BD9B-4B4E-805D-0F5B49459B5D}"/>
                </a:ext>
              </a:extLst>
            </p:cNvPr>
            <p:cNvGrpSpPr/>
            <p:nvPr/>
          </p:nvGrpSpPr>
          <p:grpSpPr>
            <a:xfrm rot="10800000" flipV="1">
              <a:off x="2518280" y="1207234"/>
              <a:ext cx="108000" cy="647586"/>
              <a:chOff x="2518280" y="1207234"/>
              <a:chExt cx="108000" cy="647586"/>
            </a:xfrm>
            <a:solidFill>
              <a:sysClr val="window" lastClr="FFFFFF">
                <a:lumMod val="75000"/>
              </a:sysClr>
            </a:solidFill>
          </p:grpSpPr>
          <p:cxnSp>
            <p:nvCxnSpPr>
              <p:cNvPr id="101" name="Straight Connector 100">
                <a:extLst>
                  <a:ext uri="{FF2B5EF4-FFF2-40B4-BE49-F238E27FC236}">
                    <a16:creationId xmlns:a16="http://schemas.microsoft.com/office/drawing/2014/main" id="{71887DF5-2E96-4732-84C6-8B1C087AA159}"/>
                  </a:ext>
                </a:extLst>
              </p:cNvPr>
              <p:cNvCxnSpPr/>
              <p:nvPr/>
            </p:nvCxnSpPr>
            <p:spPr>
              <a:xfrm rot="10800000" flipV="1">
                <a:off x="2583687" y="1207234"/>
                <a:ext cx="0" cy="540000"/>
              </a:xfrm>
              <a:prstGeom prst="line">
                <a:avLst/>
              </a:prstGeom>
              <a:grpFill/>
              <a:ln w="28575" cap="flat" cmpd="sng" algn="ctr">
                <a:solidFill>
                  <a:sysClr val="window" lastClr="FFFFFF">
                    <a:lumMod val="75000"/>
                  </a:sysClr>
                </a:solidFill>
                <a:prstDash val="solid"/>
                <a:miter lim="800000"/>
              </a:ln>
              <a:effectLst/>
            </p:spPr>
          </p:cxnSp>
          <p:sp>
            <p:nvSpPr>
              <p:cNvPr id="109" name="Oval 108">
                <a:extLst>
                  <a:ext uri="{FF2B5EF4-FFF2-40B4-BE49-F238E27FC236}">
                    <a16:creationId xmlns:a16="http://schemas.microsoft.com/office/drawing/2014/main" id="{0C3F8BEB-F515-46F2-B17A-45325C96BC73}"/>
                  </a:ext>
                </a:extLst>
              </p:cNvPr>
              <p:cNvSpPr/>
              <p:nvPr/>
            </p:nvSpPr>
            <p:spPr>
              <a:xfrm>
                <a:off x="2518280" y="1746820"/>
                <a:ext cx="108000" cy="108000"/>
              </a:xfrm>
              <a:prstGeom prst="ellipse">
                <a:avLst/>
              </a:prstGeom>
              <a:grpFill/>
              <a:ln w="25400" cap="flat" cmpd="sng" algn="ctr">
                <a:solidFill>
                  <a:sysClr val="window" lastClr="FFFFFF">
                    <a:lumMod val="75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grpSp>
      <p:graphicFrame>
        <p:nvGraphicFramePr>
          <p:cNvPr id="122" name="Chart 121">
            <a:extLst>
              <a:ext uri="{FF2B5EF4-FFF2-40B4-BE49-F238E27FC236}">
                <a16:creationId xmlns:a16="http://schemas.microsoft.com/office/drawing/2014/main" id="{2BB2EA62-3E71-480A-A52D-02FFFA838C07}"/>
              </a:ext>
            </a:extLst>
          </p:cNvPr>
          <p:cNvGraphicFramePr>
            <a:graphicFrameLocks/>
          </p:cNvGraphicFramePr>
          <p:nvPr/>
        </p:nvGraphicFramePr>
        <p:xfrm>
          <a:off x="1670081" y="3314375"/>
          <a:ext cx="3855171" cy="36483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3" name="Chart 122">
            <a:extLst>
              <a:ext uri="{FF2B5EF4-FFF2-40B4-BE49-F238E27FC236}">
                <a16:creationId xmlns:a16="http://schemas.microsoft.com/office/drawing/2014/main" id="{85325E79-D252-4B05-92AA-460E71FACBFA}"/>
              </a:ext>
            </a:extLst>
          </p:cNvPr>
          <p:cNvGraphicFramePr>
            <a:graphicFrameLocks/>
          </p:cNvGraphicFramePr>
          <p:nvPr/>
        </p:nvGraphicFramePr>
        <p:xfrm>
          <a:off x="7033030" y="3489039"/>
          <a:ext cx="3679825" cy="31400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41817236"/>
      </p:ext>
    </p:extLst>
  </p:cSld>
  <p:clrMapOvr>
    <a:masterClrMapping/>
  </p:clrMapOvr>
</p:sld>
</file>

<file path=ppt/theme/theme1.xml><?xml version="1.0" encoding="utf-8"?>
<a:theme xmlns:a="http://schemas.openxmlformats.org/drawingml/2006/main" name="2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6265</TotalTime>
  <Words>964</Words>
  <Application>Microsoft Office PowerPoint</Application>
  <PresentationFormat>Widescreen</PresentationFormat>
  <Paragraphs>166</Paragraphs>
  <Slides>16</Slides>
  <Notes>10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Arial</vt:lpstr>
      <vt:lpstr>Arial Nova</vt:lpstr>
      <vt:lpstr>Calibri</vt:lpstr>
      <vt:lpstr>28_Layout with Latest!</vt:lpstr>
      <vt:lpstr>1_Cover Design</vt:lpstr>
      <vt:lpstr>1_Layout with Latest!</vt:lpstr>
      <vt:lpstr>Layout with Latest!</vt:lpstr>
      <vt:lpstr>Layout</vt:lpstr>
      <vt:lpstr>3_Layout</vt:lpstr>
      <vt:lpstr>28_Layout</vt:lpstr>
      <vt:lpstr>1_Layout</vt:lpstr>
      <vt:lpstr>Children (0-14 yr)</vt:lpstr>
      <vt:lpstr>Estimated number of children (0-14 years) living with HIV and new HIV infections, Asia and the Pacific, 1990-2020</vt:lpstr>
      <vt:lpstr>Slow progress in eliminating new HIV infections among children</vt:lpstr>
      <vt:lpstr>PowerPoint Presentation</vt:lpstr>
      <vt:lpstr>PowerPoint Presentation</vt:lpstr>
      <vt:lpstr>Top countries with highest HIV burden, new infections and AIDS-related deaths among adolescents in Asia and the Pacific, 2020</vt:lpstr>
      <vt:lpstr>Prevention: PMTCT</vt:lpstr>
      <vt:lpstr>Mother-to-child transmission rates in women with low CD4 counts, during pregnancy, labour and breastfeeding</vt:lpstr>
      <vt:lpstr>PowerPoint Presentation</vt:lpstr>
      <vt:lpstr>Efforts are needed to eliminate new HIV infections among children (0-14 years) in Asia and the Pacific </vt:lpstr>
      <vt:lpstr>Regional overview: Prevention of mother-to-child transmission </vt:lpstr>
      <vt:lpstr>Early infant diagnosis, 2020</vt:lpstr>
      <vt:lpstr>Efforts towards ending AIDS in children start with mothers: time to improve linkages and prevent leakages </vt:lpstr>
      <vt:lpstr>Treatment</vt:lpstr>
      <vt:lpstr>In Asia and the Pacific, 4 in 5 children living with HIV are receiving life-saving ART</vt:lpstr>
      <vt:lpstr>PowerPoint Presentation</vt:lpstr>
    </vt:vector>
  </TitlesOfParts>
  <Manager/>
  <Company>HIV/AIDS Data Hub for the Asia Pacific</Company>
  <LinksUpToDate>false</LinksUpToDate>
  <SharedDoc>false</SharedDoc>
  <HyperlinkBase>https://www.aidsdatahub.org/resource/children-slides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Data Hub for the Asia Pacific: Children Slides 2020</dc:title>
  <dc:subject>Get an overview of the HIV/AIDS situation for Children in the Asia-Pacific region for 2016. Browse and view tables, charts and graphs illustrating data on HIV infections, treatments for this population.</dc:subject>
  <dc:creator>HIV/AIDS Data Hub for the Asia Pacific</dc:creator>
  <cp:keywords>hiv, aids, hiv infections, treatments</cp:keywords>
  <dc:description/>
  <cp:lastModifiedBy>RWODZI, Desire Tarwireyi</cp:lastModifiedBy>
  <cp:revision>141</cp:revision>
  <dcterms:created xsi:type="dcterms:W3CDTF">2013-09-16T09:51:54Z</dcterms:created>
  <dcterms:modified xsi:type="dcterms:W3CDTF">2022-05-24T06:35:18Z</dcterms:modified>
  <cp:category/>
</cp:coreProperties>
</file>