
<file path=[Content_Types].xml><?xml version="1.0" encoding="utf-8"?>
<Types xmlns="http://schemas.openxmlformats.org/package/2006/content-types">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0.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1.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2.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3.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4.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5.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6.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7.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8.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9.xml" ContentType="application/vnd.openxmlformats-officedocument.themeOverride+xml"/>
  <Override PartName="/ppt/notesSlides/notesSlide3.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6.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notesSlides/notesSlide7.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6.xml" ContentType="application/vnd.openxmlformats-officedocument.themeOverride+xml"/>
  <Override PartName="/ppt/charts/chart17.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7.xml" ContentType="application/vnd.openxmlformats-officedocument.themeOverride+xml"/>
  <Override PartName="/ppt/notesSlides/notesSlide9.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notesSlides/notesSlide10.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charts/style5.xml" ContentType="application/vnd.ms-office.chartstyle+xml"/>
  <Override PartName="/ppt/charts/colors5.xml" ContentType="application/vnd.ms-office.chartcolorstyle+xml"/>
  <Override PartName="/ppt/charts/chart24.xml" ContentType="application/vnd.openxmlformats-officedocument.drawingml.chart+xml"/>
  <Override PartName="/ppt/charts/style6.xml" ContentType="application/vnd.ms-office.chartstyle+xml"/>
  <Override PartName="/ppt/charts/colors6.xml" ContentType="application/vnd.ms-office.chartcolorstyle+xml"/>
  <Override PartName="/ppt/charts/chart25.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26.xml" ContentType="application/vnd.openxmlformats-officedocument.drawingml.chart+xml"/>
  <Override PartName="/ppt/theme/themeOverride23.xml" ContentType="application/vnd.openxmlformats-officedocument.themeOverride+xml"/>
  <Override PartName="/ppt/notesSlides/notesSlide12.xml" ContentType="application/vnd.openxmlformats-officedocument.presentationml.notesSlide+xml"/>
  <Override PartName="/ppt/charts/chart27.xml" ContentType="application/vnd.openxmlformats-officedocument.drawingml.chart+xml"/>
  <Override PartName="/ppt/theme/themeOverride24.xml" ContentType="application/vnd.openxmlformats-officedocument.themeOverride+xml"/>
  <Override PartName="/ppt/charts/chart28.xml" ContentType="application/vnd.openxmlformats-officedocument.drawingml.chart+xml"/>
  <Override PartName="/ppt/theme/themeOverride25.xml" ContentType="application/vnd.openxmlformats-officedocument.themeOverride+xml"/>
  <Override PartName="/ppt/notesSlides/notesSlide13.xml" ContentType="application/vnd.openxmlformats-officedocument.presentationml.notesSlide+xml"/>
  <Override PartName="/ppt/charts/chart29.xml" ContentType="application/vnd.openxmlformats-officedocument.drawingml.chart+xml"/>
  <Override PartName="/ppt/theme/themeOverride26.xml" ContentType="application/vnd.openxmlformats-officedocument.themeOverride+xml"/>
  <Override PartName="/ppt/charts/chart30.xml" ContentType="application/vnd.openxmlformats-officedocument.drawingml.chart+xml"/>
  <Override PartName="/ppt/theme/themeOverride27.xml" ContentType="application/vnd.openxmlformats-officedocument.themeOverride+xml"/>
  <Override PartName="/ppt/drawings/drawing2.xml" ContentType="application/vnd.openxmlformats-officedocument.drawingml.chartshapes+xml"/>
  <Override PartName="/ppt/charts/chart31.xml" ContentType="application/vnd.openxmlformats-officedocument.drawingml.chart+xml"/>
  <Override PartName="/ppt/theme/themeOverride28.xml" ContentType="application/vnd.openxmlformats-officedocument.themeOverride+xml"/>
  <Override PartName="/ppt/notesSlides/notesSlide14.xml" ContentType="application/vnd.openxmlformats-officedocument.presentationml.notesSlide+xml"/>
  <Override PartName="/ppt/charts/chart32.xml" ContentType="application/vnd.openxmlformats-officedocument.drawingml.chart+xml"/>
  <Override PartName="/ppt/theme/themeOverride29.xml" ContentType="application/vnd.openxmlformats-officedocument.themeOverride+xml"/>
  <Override PartName="/ppt/charts/chart33.xml" ContentType="application/vnd.openxmlformats-officedocument.drawingml.chart+xml"/>
  <Override PartName="/ppt/theme/themeOverride30.xml" ContentType="application/vnd.openxmlformats-officedocument.themeOverride+xml"/>
  <Override PartName="/ppt/notesSlides/notesSlide15.xml" ContentType="application/vnd.openxmlformats-officedocument.presentationml.notesSlide+xml"/>
  <Override PartName="/ppt/charts/chart34.xml" ContentType="application/vnd.openxmlformats-officedocument.drawingml.chart+xml"/>
  <Override PartName="/ppt/theme/themeOverride31.xml" ContentType="application/vnd.openxmlformats-officedocument.themeOverride+xml"/>
  <Override PartName="/ppt/charts/chart35.xml" ContentType="application/vnd.openxmlformats-officedocument.drawingml.chart+xml"/>
  <Override PartName="/ppt/theme/themeOverride32.xml" ContentType="application/vnd.openxmlformats-officedocument.themeOverride+xml"/>
  <Override PartName="/ppt/charts/chart36.xml" ContentType="application/vnd.openxmlformats-officedocument.drawingml.chart+xml"/>
  <Override PartName="/ppt/theme/themeOverride33.xml" ContentType="application/vnd.openxmlformats-officedocument.themeOverride+xml"/>
  <Override PartName="/ppt/charts/chart37.xml" ContentType="application/vnd.openxmlformats-officedocument.drawingml.chart+xml"/>
  <Override PartName="/ppt/theme/themeOverride34.xml" ContentType="application/vnd.openxmlformats-officedocument.themeOverride+xml"/>
  <Override PartName="/ppt/charts/chart3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35.xml" ContentType="application/vnd.openxmlformats-officedocument.themeOverride+xml"/>
  <Override PartName="/ppt/charts/chart39.xml" ContentType="application/vnd.openxmlformats-officedocument.drawingml.chart+xml"/>
  <Override PartName="/ppt/theme/themeOverride36.xml" ContentType="application/vnd.openxmlformats-officedocument.themeOverride+xml"/>
  <Override PartName="/ppt/drawings/drawing3.xml" ContentType="application/vnd.openxmlformats-officedocument.drawingml.chartshapes+xml"/>
  <Override PartName="/ppt/charts/chart4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7.xml" ContentType="application/vnd.openxmlformats-officedocument.themeOverride+xml"/>
  <Override PartName="/ppt/charts/chart41.xml" ContentType="application/vnd.openxmlformats-officedocument.drawingml.chart+xml"/>
  <Override PartName="/ppt/theme/themeOverride38.xml" ContentType="application/vnd.openxmlformats-officedocument.themeOverride+xml"/>
  <Override PartName="/ppt/charts/chart42.xml" ContentType="application/vnd.openxmlformats-officedocument.drawingml.chart+xml"/>
  <Override PartName="/ppt/theme/themeOverride39.xml" ContentType="application/vnd.openxmlformats-officedocument.themeOverride+xml"/>
  <Override PartName="/ppt/drawings/drawing4.xml" ContentType="application/vnd.openxmlformats-officedocument.drawingml.chartshape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81" r:id="rId3"/>
    <p:sldMasterId id="2147483693" r:id="rId4"/>
    <p:sldMasterId id="2147483702" r:id="rId5"/>
    <p:sldMasterId id="2147483762" r:id="rId6"/>
    <p:sldMasterId id="2147483863" r:id="rId7"/>
    <p:sldMasterId id="2147483872" r:id="rId8"/>
    <p:sldMasterId id="2147483881" r:id="rId9"/>
    <p:sldMasterId id="2147483890" r:id="rId10"/>
    <p:sldMasterId id="2147483899" r:id="rId11"/>
    <p:sldMasterId id="2147483908" r:id="rId12"/>
    <p:sldMasterId id="2147483917" r:id="rId13"/>
    <p:sldMasterId id="2147483926" r:id="rId14"/>
    <p:sldMasterId id="2147483935" r:id="rId15"/>
    <p:sldMasterId id="2147483944" r:id="rId16"/>
    <p:sldMasterId id="2147483953" r:id="rId17"/>
    <p:sldMasterId id="2147483962" r:id="rId18"/>
    <p:sldMasterId id="2147483971" r:id="rId19"/>
  </p:sldMasterIdLst>
  <p:notesMasterIdLst>
    <p:notesMasterId r:id="rId67"/>
  </p:notesMasterIdLst>
  <p:sldIdLst>
    <p:sldId id="257" r:id="rId20"/>
    <p:sldId id="333" r:id="rId21"/>
    <p:sldId id="400" r:id="rId22"/>
    <p:sldId id="258" r:id="rId23"/>
    <p:sldId id="313" r:id="rId24"/>
    <p:sldId id="2987" r:id="rId25"/>
    <p:sldId id="418" r:id="rId26"/>
    <p:sldId id="309" r:id="rId27"/>
    <p:sldId id="2992" r:id="rId28"/>
    <p:sldId id="403" r:id="rId29"/>
    <p:sldId id="2995" r:id="rId30"/>
    <p:sldId id="3553" r:id="rId31"/>
    <p:sldId id="370" r:id="rId32"/>
    <p:sldId id="535" r:id="rId33"/>
    <p:sldId id="536" r:id="rId34"/>
    <p:sldId id="392" r:id="rId35"/>
    <p:sldId id="393" r:id="rId36"/>
    <p:sldId id="3536" r:id="rId37"/>
    <p:sldId id="3537" r:id="rId38"/>
    <p:sldId id="259" r:id="rId39"/>
    <p:sldId id="272" r:id="rId40"/>
    <p:sldId id="3538" r:id="rId41"/>
    <p:sldId id="3539" r:id="rId42"/>
    <p:sldId id="3540" r:id="rId43"/>
    <p:sldId id="366" r:id="rId44"/>
    <p:sldId id="330" r:id="rId45"/>
    <p:sldId id="3542" r:id="rId46"/>
    <p:sldId id="356" r:id="rId47"/>
    <p:sldId id="332" r:id="rId48"/>
    <p:sldId id="365" r:id="rId49"/>
    <p:sldId id="337" r:id="rId50"/>
    <p:sldId id="412" r:id="rId51"/>
    <p:sldId id="390" r:id="rId52"/>
    <p:sldId id="341" r:id="rId53"/>
    <p:sldId id="599" r:id="rId54"/>
    <p:sldId id="3543" r:id="rId55"/>
    <p:sldId id="394" r:id="rId56"/>
    <p:sldId id="2989" r:id="rId57"/>
    <p:sldId id="2990" r:id="rId58"/>
    <p:sldId id="2991" r:id="rId59"/>
    <p:sldId id="1164" r:id="rId60"/>
    <p:sldId id="318" r:id="rId61"/>
    <p:sldId id="320" r:id="rId62"/>
    <p:sldId id="324" r:id="rId63"/>
    <p:sldId id="319" r:id="rId64"/>
    <p:sldId id="2986" r:id="rId65"/>
    <p:sldId id="353" r:id="rId66"/>
  </p:sldIdLst>
  <p:sldSz cx="12192000" cy="6858000"/>
  <p:notesSz cx="6858000" cy="9144000"/>
  <p:defaultTextStyle>
    <a:defPPr>
      <a:defRPr lang="en-US"/>
    </a:defPPr>
    <a:lvl1pPr marL="0" algn="l" defTabSz="910652" rtl="0" eaLnBrk="1" latinLnBrk="0" hangingPunct="1">
      <a:defRPr sz="1800" kern="1200">
        <a:solidFill>
          <a:schemeClr val="tx1"/>
        </a:solidFill>
        <a:latin typeface="+mn-lt"/>
        <a:ea typeface="+mn-ea"/>
        <a:cs typeface="+mn-cs"/>
      </a:defRPr>
    </a:lvl1pPr>
    <a:lvl2pPr marL="455329" algn="l" defTabSz="910652" rtl="0" eaLnBrk="1" latinLnBrk="0" hangingPunct="1">
      <a:defRPr sz="1800" kern="1200">
        <a:solidFill>
          <a:schemeClr val="tx1"/>
        </a:solidFill>
        <a:latin typeface="+mn-lt"/>
        <a:ea typeface="+mn-ea"/>
        <a:cs typeface="+mn-cs"/>
      </a:defRPr>
    </a:lvl2pPr>
    <a:lvl3pPr marL="910652" algn="l" defTabSz="910652" rtl="0" eaLnBrk="1" latinLnBrk="0" hangingPunct="1">
      <a:defRPr sz="1800" kern="1200">
        <a:solidFill>
          <a:schemeClr val="tx1"/>
        </a:solidFill>
        <a:latin typeface="+mn-lt"/>
        <a:ea typeface="+mn-ea"/>
        <a:cs typeface="+mn-cs"/>
      </a:defRPr>
    </a:lvl3pPr>
    <a:lvl4pPr marL="1365980" algn="l" defTabSz="910652" rtl="0" eaLnBrk="1" latinLnBrk="0" hangingPunct="1">
      <a:defRPr sz="1800" kern="1200">
        <a:solidFill>
          <a:schemeClr val="tx1"/>
        </a:solidFill>
        <a:latin typeface="+mn-lt"/>
        <a:ea typeface="+mn-ea"/>
        <a:cs typeface="+mn-cs"/>
      </a:defRPr>
    </a:lvl4pPr>
    <a:lvl5pPr marL="1821275" algn="l" defTabSz="910652" rtl="0" eaLnBrk="1" latinLnBrk="0" hangingPunct="1">
      <a:defRPr sz="1800" kern="1200">
        <a:solidFill>
          <a:schemeClr val="tx1"/>
        </a:solidFill>
        <a:latin typeface="+mn-lt"/>
        <a:ea typeface="+mn-ea"/>
        <a:cs typeface="+mn-cs"/>
      </a:defRPr>
    </a:lvl5pPr>
    <a:lvl6pPr marL="2276622" algn="l" defTabSz="910652" rtl="0" eaLnBrk="1" latinLnBrk="0" hangingPunct="1">
      <a:defRPr sz="1800" kern="1200">
        <a:solidFill>
          <a:schemeClr val="tx1"/>
        </a:solidFill>
        <a:latin typeface="+mn-lt"/>
        <a:ea typeface="+mn-ea"/>
        <a:cs typeface="+mn-cs"/>
      </a:defRPr>
    </a:lvl6pPr>
    <a:lvl7pPr marL="2731961" algn="l" defTabSz="910652" rtl="0" eaLnBrk="1" latinLnBrk="0" hangingPunct="1">
      <a:defRPr sz="1800" kern="1200">
        <a:solidFill>
          <a:schemeClr val="tx1"/>
        </a:solidFill>
        <a:latin typeface="+mn-lt"/>
        <a:ea typeface="+mn-ea"/>
        <a:cs typeface="+mn-cs"/>
      </a:defRPr>
    </a:lvl7pPr>
    <a:lvl8pPr marL="3187270" algn="l" defTabSz="910652" rtl="0" eaLnBrk="1" latinLnBrk="0" hangingPunct="1">
      <a:defRPr sz="1800" kern="1200">
        <a:solidFill>
          <a:schemeClr val="tx1"/>
        </a:solidFill>
        <a:latin typeface="+mn-lt"/>
        <a:ea typeface="+mn-ea"/>
        <a:cs typeface="+mn-cs"/>
      </a:defRPr>
    </a:lvl8pPr>
    <a:lvl9pPr marL="3642570" algn="l" defTabSz="91065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WE, Ye Yu" initials="SYY" lastIdx="1" clrIdx="0">
    <p:extLst>
      <p:ext uri="{19B8F6BF-5375-455C-9EA6-DF929625EA0E}">
        <p15:presenceInfo xmlns:p15="http://schemas.microsoft.com/office/powerpoint/2012/main" userId="S::ShweY@unaids.org::97bc7b35-dfe9-4118-8135-edd0bd6134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6C2"/>
    <a:srgbClr val="00A99A"/>
    <a:srgbClr val="FF5050"/>
    <a:srgbClr val="FFA3A3"/>
    <a:srgbClr val="FFA3FF"/>
    <a:srgbClr val="9966FF"/>
    <a:srgbClr val="F67B00"/>
    <a:srgbClr val="FF9933"/>
    <a:srgbClr val="0099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10"/>
    <p:restoredTop sz="95822" autoAdjust="0"/>
  </p:normalViewPr>
  <p:slideViewPr>
    <p:cSldViewPr>
      <p:cViewPr varScale="1">
        <p:scale>
          <a:sx n="99" d="100"/>
          <a:sy n="99" d="100"/>
        </p:scale>
        <p:origin x="472" y="7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5" Type="http://schemas.openxmlformats.org/officeDocument/2006/relationships/slideMaster" Target="slideMasters/slideMaster5.xml"/><Relationship Id="rId61" Type="http://schemas.openxmlformats.org/officeDocument/2006/relationships/slide" Target="slides/slide4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notesMaster" Target="notesMasters/notesMaster1.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s>
</file>

<file path=ppt/charts/_rels/chart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Binary_Worksheet.xlsb"/><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Binary_Worksheet2.xlsb"/><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NULL"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NULL" TargetMode="External"/></Relationships>
</file>

<file path=ppt/charts/_rels/chart1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Binary_Worksheet7.xlsb"/><Relationship Id="rId1" Type="http://schemas.openxmlformats.org/officeDocument/2006/relationships/themeOverride" Target="../theme/themeOverride2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Binary_Worksheet8.xlsb"/><Relationship Id="rId1" Type="http://schemas.openxmlformats.org/officeDocument/2006/relationships/themeOverride" Target="../theme/themeOverride24.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25.xml"/></Relationships>
</file>

<file path=ppt/charts/_rels/chart29.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6.xml"/></Relationships>
</file>

<file path=ppt/charts/_rels/chart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NULL" TargetMode="External"/><Relationship Id="rId1" Type="http://schemas.openxmlformats.org/officeDocument/2006/relationships/themeOverride" Target="../theme/themeOverride27.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28.xml"/></Relationships>
</file>

<file path=ppt/charts/_rels/chart3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9.xml"/></Relationships>
</file>

<file path=ppt/charts/_rels/chart3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31.xml"/></Relationships>
</file>

<file path=ppt/charts/_rels/chart3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2.xml"/></Relationships>
</file>

<file path=ppt/charts/_rels/chart3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3.xml"/></Relationships>
</file>

<file path=ppt/charts/_rels/chart3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4.xm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12.xlsx"/></Relationships>
</file>

<file path=ppt/charts/_rels/chart39.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NULL" TargetMode="External"/><Relationship Id="rId1" Type="http://schemas.openxmlformats.org/officeDocument/2006/relationships/themeOverride" Target="../theme/themeOverride36.xml"/></Relationships>
</file>

<file path=ppt/charts/_rels/chart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NULL" TargetMode="External"/></Relationships>
</file>

<file path=ppt/charts/_rels/chart4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8.xml"/></Relationships>
</file>

<file path=ppt/charts/_rels/chart4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NULL" TargetMode="External"/><Relationship Id="rId1" Type="http://schemas.openxmlformats.org/officeDocument/2006/relationships/themeOverride" Target="../theme/themeOverride39.xml"/></Relationships>
</file>

<file path=ppt/charts/_rels/chart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4.9980491479642224E-2"/>
          <c:w val="0.77932542086085388"/>
          <c:h val="0.66799955144584333"/>
        </c:manualLayout>
      </c:layout>
      <c:lineChart>
        <c:grouping val="standard"/>
        <c:varyColors val="0"/>
        <c:ser>
          <c:idx val="0"/>
          <c:order val="0"/>
          <c:tx>
            <c:strRef>
              <c:f>PLHIV_NI_Deaths!$D$173</c:f>
              <c:strCache>
                <c:ptCount val="1"/>
                <c:pt idx="0">
                  <c:v> People living with HIV </c:v>
                </c:pt>
              </c:strCache>
            </c:strRef>
          </c:tx>
          <c:spPr>
            <a:ln w="38100">
              <a:solidFill>
                <a:srgbClr val="63CDF6"/>
              </a:solidFill>
            </a:ln>
          </c:spPr>
          <c:marker>
            <c:symbol val="none"/>
          </c:marker>
          <c:dLbls>
            <c:dLbl>
              <c:idx val="32"/>
              <c:tx>
                <c:rich>
                  <a:bodyPr/>
                  <a:lstStyle/>
                  <a:p>
                    <a:r>
                      <a:rPr lang="en-US" dirty="0"/>
                      <a:t>76,000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8A5-49BE-A94E-F6C7F85ACE63}"/>
                </c:ext>
              </c:extLst>
            </c:dLbl>
            <c:spPr>
              <a:noFill/>
              <a:ln>
                <a:noFill/>
              </a:ln>
              <a:effectLst/>
            </c:spPr>
            <c:txPr>
              <a:bodyPr wrap="square" lIns="38100" tIns="19050" rIns="38100" bIns="19050" anchor="ctr">
                <a:spAutoFit/>
              </a:bodyPr>
              <a:lstStyle/>
              <a:p>
                <a:pPr>
                  <a:defRPr>
                    <a:solidFill>
                      <a:srgbClr val="0099F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PLHIV_NI_Deaths!$C$174:$C$206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PLHIV_NI_Deaths!$D$174:$D$206</c:f>
              <c:numCache>
                <c:formatCode>_-* #,##0_-;\-* #,##0_-;_-* "-"??_-;_-@_-</c:formatCode>
                <c:ptCount val="33"/>
                <c:pt idx="0">
                  <c:v>403</c:v>
                </c:pt>
                <c:pt idx="1">
                  <c:v>1428</c:v>
                </c:pt>
                <c:pt idx="2">
                  <c:v>4401</c:v>
                </c:pt>
                <c:pt idx="3">
                  <c:v>10518</c:v>
                </c:pt>
                <c:pt idx="4">
                  <c:v>19949</c:v>
                </c:pt>
                <c:pt idx="5">
                  <c:v>32105</c:v>
                </c:pt>
                <c:pt idx="6">
                  <c:v>45545</c:v>
                </c:pt>
                <c:pt idx="7">
                  <c:v>58012</c:v>
                </c:pt>
                <c:pt idx="8">
                  <c:v>70114</c:v>
                </c:pt>
                <c:pt idx="9">
                  <c:v>77564</c:v>
                </c:pt>
                <c:pt idx="10">
                  <c:v>81887</c:v>
                </c:pt>
                <c:pt idx="11">
                  <c:v>83916</c:v>
                </c:pt>
                <c:pt idx="12">
                  <c:v>84641</c:v>
                </c:pt>
                <c:pt idx="13">
                  <c:v>84504</c:v>
                </c:pt>
                <c:pt idx="14">
                  <c:v>83969</c:v>
                </c:pt>
                <c:pt idx="15">
                  <c:v>83291</c:v>
                </c:pt>
                <c:pt idx="16">
                  <c:v>82778</c:v>
                </c:pt>
                <c:pt idx="17">
                  <c:v>82595</c:v>
                </c:pt>
                <c:pt idx="18">
                  <c:v>82505</c:v>
                </c:pt>
                <c:pt idx="19">
                  <c:v>82526</c:v>
                </c:pt>
                <c:pt idx="20">
                  <c:v>82534</c:v>
                </c:pt>
                <c:pt idx="21">
                  <c:v>82408</c:v>
                </c:pt>
                <c:pt idx="22">
                  <c:v>82081</c:v>
                </c:pt>
                <c:pt idx="23">
                  <c:v>81496</c:v>
                </c:pt>
                <c:pt idx="24">
                  <c:v>80704</c:v>
                </c:pt>
                <c:pt idx="25">
                  <c:v>79820</c:v>
                </c:pt>
                <c:pt idx="26">
                  <c:v>79012</c:v>
                </c:pt>
                <c:pt idx="27">
                  <c:v>78248</c:v>
                </c:pt>
                <c:pt idx="28">
                  <c:v>77538</c:v>
                </c:pt>
                <c:pt idx="29">
                  <c:v>76934</c:v>
                </c:pt>
                <c:pt idx="30">
                  <c:v>76480</c:v>
                </c:pt>
                <c:pt idx="31">
                  <c:v>76023</c:v>
                </c:pt>
                <c:pt idx="32">
                  <c:v>75589</c:v>
                </c:pt>
              </c:numCache>
            </c:numRef>
          </c:val>
          <c:smooth val="0"/>
          <c:extLst>
            <c:ext xmlns:c16="http://schemas.microsoft.com/office/drawing/2014/chart" uri="{C3380CC4-5D6E-409C-BE32-E72D297353CC}">
              <c16:uniqueId val="{00000001-C8A5-49BE-A94E-F6C7F85ACE63}"/>
            </c:ext>
          </c:extLst>
        </c:ser>
        <c:ser>
          <c:idx val="1"/>
          <c:order val="1"/>
          <c:tx>
            <c:strRef>
              <c:f>PLHIV_NI_Deaths!$E$173</c:f>
              <c:strCache>
                <c:ptCount val="1"/>
                <c:pt idx="0">
                  <c:v> PLHIV Lower bound </c:v>
                </c:pt>
              </c:strCache>
            </c:strRef>
          </c:tx>
          <c:spPr>
            <a:ln w="22225">
              <a:solidFill>
                <a:srgbClr val="63CDF6"/>
              </a:solidFill>
              <a:prstDash val="sysDot"/>
            </a:ln>
          </c:spPr>
          <c:marker>
            <c:symbol val="none"/>
          </c:marker>
          <c:cat>
            <c:numRef>
              <c:f>PLHIV_NI_Deaths!$C$174:$C$206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PLHIV_NI_Deaths!$E$174:$E$206</c:f>
              <c:numCache>
                <c:formatCode>_-* #,##0_-;\-* #,##0_-;_-* "-"??_-;_-@_-</c:formatCode>
                <c:ptCount val="33"/>
                <c:pt idx="0">
                  <c:v>336</c:v>
                </c:pt>
                <c:pt idx="1">
                  <c:v>1187</c:v>
                </c:pt>
                <c:pt idx="2">
                  <c:v>3663</c:v>
                </c:pt>
                <c:pt idx="3">
                  <c:v>8766</c:v>
                </c:pt>
                <c:pt idx="4">
                  <c:v>16655</c:v>
                </c:pt>
                <c:pt idx="5">
                  <c:v>26876</c:v>
                </c:pt>
                <c:pt idx="6">
                  <c:v>38210</c:v>
                </c:pt>
                <c:pt idx="7">
                  <c:v>48853</c:v>
                </c:pt>
                <c:pt idx="8">
                  <c:v>59133</c:v>
                </c:pt>
                <c:pt idx="9">
                  <c:v>65800</c:v>
                </c:pt>
                <c:pt idx="10">
                  <c:v>69568</c:v>
                </c:pt>
                <c:pt idx="11">
                  <c:v>71597</c:v>
                </c:pt>
                <c:pt idx="12">
                  <c:v>72535</c:v>
                </c:pt>
                <c:pt idx="13">
                  <c:v>72859</c:v>
                </c:pt>
                <c:pt idx="14">
                  <c:v>72613</c:v>
                </c:pt>
                <c:pt idx="15">
                  <c:v>71875</c:v>
                </c:pt>
                <c:pt idx="16">
                  <c:v>71273</c:v>
                </c:pt>
                <c:pt idx="17">
                  <c:v>71006</c:v>
                </c:pt>
                <c:pt idx="18">
                  <c:v>71319</c:v>
                </c:pt>
                <c:pt idx="19">
                  <c:v>72028</c:v>
                </c:pt>
                <c:pt idx="20">
                  <c:v>71647</c:v>
                </c:pt>
                <c:pt idx="21">
                  <c:v>71675</c:v>
                </c:pt>
                <c:pt idx="22">
                  <c:v>70888</c:v>
                </c:pt>
                <c:pt idx="23">
                  <c:v>70443</c:v>
                </c:pt>
                <c:pt idx="24">
                  <c:v>69863</c:v>
                </c:pt>
                <c:pt idx="25">
                  <c:v>68980</c:v>
                </c:pt>
                <c:pt idx="26">
                  <c:v>68362</c:v>
                </c:pt>
                <c:pt idx="27">
                  <c:v>67273</c:v>
                </c:pt>
                <c:pt idx="28">
                  <c:v>66645</c:v>
                </c:pt>
                <c:pt idx="29">
                  <c:v>65493</c:v>
                </c:pt>
                <c:pt idx="30">
                  <c:v>64721</c:v>
                </c:pt>
                <c:pt idx="31">
                  <c:v>63887</c:v>
                </c:pt>
                <c:pt idx="32">
                  <c:v>63008</c:v>
                </c:pt>
              </c:numCache>
            </c:numRef>
          </c:val>
          <c:smooth val="0"/>
          <c:extLst>
            <c:ext xmlns:c16="http://schemas.microsoft.com/office/drawing/2014/chart" uri="{C3380CC4-5D6E-409C-BE32-E72D297353CC}">
              <c16:uniqueId val="{00000002-C8A5-49BE-A94E-F6C7F85ACE63}"/>
            </c:ext>
          </c:extLst>
        </c:ser>
        <c:ser>
          <c:idx val="2"/>
          <c:order val="2"/>
          <c:tx>
            <c:strRef>
              <c:f>PLHIV_NI_Deaths!$F$173</c:f>
              <c:strCache>
                <c:ptCount val="1"/>
                <c:pt idx="0">
                  <c:v> PLHIV Upper bound </c:v>
                </c:pt>
              </c:strCache>
            </c:strRef>
          </c:tx>
          <c:spPr>
            <a:ln w="22225">
              <a:solidFill>
                <a:srgbClr val="63CDF6"/>
              </a:solidFill>
              <a:prstDash val="sysDot"/>
            </a:ln>
          </c:spPr>
          <c:marker>
            <c:symbol val="none"/>
          </c:marker>
          <c:cat>
            <c:numRef>
              <c:f>PLHIV_NI_Deaths!$C$174:$C$206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PLHIV_NI_Deaths!$F$174:$F$206</c:f>
              <c:numCache>
                <c:formatCode>_-* #,##0_-;\-* #,##0_-;_-* "-"??_-;_-@_-</c:formatCode>
                <c:ptCount val="33"/>
                <c:pt idx="0">
                  <c:v>457</c:v>
                </c:pt>
                <c:pt idx="1">
                  <c:v>1616</c:v>
                </c:pt>
                <c:pt idx="2">
                  <c:v>4983</c:v>
                </c:pt>
                <c:pt idx="3">
                  <c:v>11894</c:v>
                </c:pt>
                <c:pt idx="4">
                  <c:v>22551</c:v>
                </c:pt>
                <c:pt idx="5">
                  <c:v>36265</c:v>
                </c:pt>
                <c:pt idx="6">
                  <c:v>51305</c:v>
                </c:pt>
                <c:pt idx="7">
                  <c:v>65358</c:v>
                </c:pt>
                <c:pt idx="8">
                  <c:v>78811</c:v>
                </c:pt>
                <c:pt idx="9">
                  <c:v>87075</c:v>
                </c:pt>
                <c:pt idx="10">
                  <c:v>91818</c:v>
                </c:pt>
                <c:pt idx="11">
                  <c:v>93899</c:v>
                </c:pt>
                <c:pt idx="12">
                  <c:v>94485</c:v>
                </c:pt>
                <c:pt idx="13">
                  <c:v>94070</c:v>
                </c:pt>
                <c:pt idx="14">
                  <c:v>93073</c:v>
                </c:pt>
                <c:pt idx="15">
                  <c:v>92200</c:v>
                </c:pt>
                <c:pt idx="16">
                  <c:v>91457</c:v>
                </c:pt>
                <c:pt idx="17">
                  <c:v>90935</c:v>
                </c:pt>
                <c:pt idx="18">
                  <c:v>90744</c:v>
                </c:pt>
                <c:pt idx="19">
                  <c:v>90846</c:v>
                </c:pt>
                <c:pt idx="20">
                  <c:v>90958</c:v>
                </c:pt>
                <c:pt idx="21">
                  <c:v>90752</c:v>
                </c:pt>
                <c:pt idx="22">
                  <c:v>90074</c:v>
                </c:pt>
                <c:pt idx="23">
                  <c:v>89689</c:v>
                </c:pt>
                <c:pt idx="24">
                  <c:v>89203</c:v>
                </c:pt>
                <c:pt idx="25">
                  <c:v>88476</c:v>
                </c:pt>
                <c:pt idx="26">
                  <c:v>87316</c:v>
                </c:pt>
                <c:pt idx="27">
                  <c:v>86879</c:v>
                </c:pt>
                <c:pt idx="28">
                  <c:v>86563</c:v>
                </c:pt>
                <c:pt idx="29">
                  <c:v>86344</c:v>
                </c:pt>
                <c:pt idx="30">
                  <c:v>86095</c:v>
                </c:pt>
                <c:pt idx="31">
                  <c:v>85542</c:v>
                </c:pt>
                <c:pt idx="32">
                  <c:v>85097</c:v>
                </c:pt>
              </c:numCache>
            </c:numRef>
          </c:val>
          <c:smooth val="0"/>
          <c:extLst>
            <c:ext xmlns:c16="http://schemas.microsoft.com/office/drawing/2014/chart" uri="{C3380CC4-5D6E-409C-BE32-E72D297353CC}">
              <c16:uniqueId val="{00000003-C8A5-49BE-A94E-F6C7F85ACE63}"/>
            </c:ext>
          </c:extLst>
        </c:ser>
        <c:ser>
          <c:idx val="3"/>
          <c:order val="3"/>
          <c:tx>
            <c:strRef>
              <c:f>PLHIV_NI_Deaths!$G$173</c:f>
              <c:strCache>
                <c:ptCount val="1"/>
                <c:pt idx="0">
                  <c:v> New HIV infections </c:v>
                </c:pt>
              </c:strCache>
            </c:strRef>
          </c:tx>
          <c:spPr>
            <a:ln w="38100">
              <a:solidFill>
                <a:srgbClr val="F26B73"/>
              </a:solidFill>
            </a:ln>
          </c:spPr>
          <c:marker>
            <c:symbol val="none"/>
          </c:marker>
          <c:dLbls>
            <c:dLbl>
              <c:idx val="32"/>
              <c:layout>
                <c:manualLayout>
                  <c:x val="0"/>
                  <c:y val="-2.8869700875476113E-2"/>
                </c:manualLayout>
              </c:layout>
              <c:tx>
                <c:rich>
                  <a:bodyPr/>
                  <a:lstStyle/>
                  <a:p>
                    <a:r>
                      <a:rPr lang="en-US" dirty="0"/>
                      <a:t>1 400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8A5-49BE-A94E-F6C7F85ACE63}"/>
                </c:ext>
              </c:extLst>
            </c:dLbl>
            <c:spPr>
              <a:noFill/>
              <a:ln>
                <a:noFill/>
              </a:ln>
              <a:effectLst/>
            </c:spPr>
            <c:txPr>
              <a:bodyPr wrap="square" lIns="38100" tIns="19050" rIns="38100" bIns="19050" anchor="ctr">
                <a:spAutoFit/>
              </a:bodyPr>
              <a:lstStyle/>
              <a:p>
                <a:pPr>
                  <a:defRPr>
                    <a:solidFill>
                      <a:srgbClr val="FF505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PLHIV_NI_Deaths!$C$174:$C$206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PLHIV_NI_Deaths!$G$174:$G$206</c:f>
              <c:numCache>
                <c:formatCode>_-* #,##0_-;\-* #,##0_-;_-* "-"??_-;_-@_-</c:formatCode>
                <c:ptCount val="33"/>
                <c:pt idx="0">
                  <c:v>295</c:v>
                </c:pt>
                <c:pt idx="1">
                  <c:v>1038</c:v>
                </c:pt>
                <c:pt idx="2">
                  <c:v>2825</c:v>
                </c:pt>
                <c:pt idx="3">
                  <c:v>5984</c:v>
                </c:pt>
                <c:pt idx="4">
                  <c:v>9908</c:v>
                </c:pt>
                <c:pt idx="5">
                  <c:v>13126</c:v>
                </c:pt>
                <c:pt idx="6">
                  <c:v>14713</c:v>
                </c:pt>
                <c:pt idx="7">
                  <c:v>14436</c:v>
                </c:pt>
                <c:pt idx="8">
                  <c:v>12772</c:v>
                </c:pt>
                <c:pt idx="9">
                  <c:v>10793</c:v>
                </c:pt>
                <c:pt idx="10">
                  <c:v>8371</c:v>
                </c:pt>
                <c:pt idx="11">
                  <c:v>6716</c:v>
                </c:pt>
                <c:pt idx="12">
                  <c:v>5957</c:v>
                </c:pt>
                <c:pt idx="13">
                  <c:v>5388</c:v>
                </c:pt>
                <c:pt idx="14">
                  <c:v>4809</c:v>
                </c:pt>
                <c:pt idx="15">
                  <c:v>4230</c:v>
                </c:pt>
                <c:pt idx="16">
                  <c:v>3654</c:v>
                </c:pt>
                <c:pt idx="17">
                  <c:v>3113</c:v>
                </c:pt>
                <c:pt idx="18">
                  <c:v>2701</c:v>
                </c:pt>
                <c:pt idx="19">
                  <c:v>2335</c:v>
                </c:pt>
                <c:pt idx="20">
                  <c:v>2032</c:v>
                </c:pt>
                <c:pt idx="21">
                  <c:v>1819</c:v>
                </c:pt>
                <c:pt idx="22">
                  <c:v>1727</c:v>
                </c:pt>
                <c:pt idx="23">
                  <c:v>1637</c:v>
                </c:pt>
                <c:pt idx="24">
                  <c:v>1561</c:v>
                </c:pt>
                <c:pt idx="25">
                  <c:v>1517</c:v>
                </c:pt>
                <c:pt idx="26">
                  <c:v>1495</c:v>
                </c:pt>
                <c:pt idx="27">
                  <c:v>1396</c:v>
                </c:pt>
                <c:pt idx="28">
                  <c:v>1349</c:v>
                </c:pt>
                <c:pt idx="29">
                  <c:v>1318</c:v>
                </c:pt>
                <c:pt idx="30">
                  <c:v>1308</c:v>
                </c:pt>
                <c:pt idx="31">
                  <c:v>1356</c:v>
                </c:pt>
                <c:pt idx="32">
                  <c:v>1353</c:v>
                </c:pt>
              </c:numCache>
            </c:numRef>
          </c:val>
          <c:smooth val="0"/>
          <c:extLst>
            <c:ext xmlns:c16="http://schemas.microsoft.com/office/drawing/2014/chart" uri="{C3380CC4-5D6E-409C-BE32-E72D297353CC}">
              <c16:uniqueId val="{00000005-C8A5-49BE-A94E-F6C7F85ACE63}"/>
            </c:ext>
          </c:extLst>
        </c:ser>
        <c:ser>
          <c:idx val="4"/>
          <c:order val="4"/>
          <c:tx>
            <c:strRef>
              <c:f>PLHIV_NI_Deaths!$H$173</c:f>
              <c:strCache>
                <c:ptCount val="1"/>
                <c:pt idx="0">
                  <c:v> New HIV infections Lower bound </c:v>
                </c:pt>
              </c:strCache>
            </c:strRef>
          </c:tx>
          <c:spPr>
            <a:ln w="22225">
              <a:solidFill>
                <a:srgbClr val="E31837"/>
              </a:solidFill>
              <a:prstDash val="sysDot"/>
            </a:ln>
          </c:spPr>
          <c:marker>
            <c:symbol val="none"/>
          </c:marker>
          <c:cat>
            <c:numRef>
              <c:f>PLHIV_NI_Deaths!$C$174:$C$206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PLHIV_NI_Deaths!$H$174:$H$206</c:f>
              <c:numCache>
                <c:formatCode>_-* #,##0_-;\-* #,##0_-;_-* "-"??_-;_-@_-</c:formatCode>
                <c:ptCount val="33"/>
                <c:pt idx="0">
                  <c:v>246</c:v>
                </c:pt>
                <c:pt idx="1">
                  <c:v>862</c:v>
                </c:pt>
                <c:pt idx="2">
                  <c:v>2353</c:v>
                </c:pt>
                <c:pt idx="3">
                  <c:v>4997</c:v>
                </c:pt>
                <c:pt idx="4">
                  <c:v>8293</c:v>
                </c:pt>
                <c:pt idx="5">
                  <c:v>11027</c:v>
                </c:pt>
                <c:pt idx="6">
                  <c:v>12437</c:v>
                </c:pt>
                <c:pt idx="7">
                  <c:v>12283</c:v>
                </c:pt>
                <c:pt idx="8">
                  <c:v>10981</c:v>
                </c:pt>
                <c:pt idx="9">
                  <c:v>9377</c:v>
                </c:pt>
                <c:pt idx="10">
                  <c:v>7270</c:v>
                </c:pt>
                <c:pt idx="11">
                  <c:v>5873</c:v>
                </c:pt>
                <c:pt idx="12">
                  <c:v>5189</c:v>
                </c:pt>
                <c:pt idx="13">
                  <c:v>4690</c:v>
                </c:pt>
                <c:pt idx="14">
                  <c:v>4207</c:v>
                </c:pt>
                <c:pt idx="15">
                  <c:v>3662</c:v>
                </c:pt>
                <c:pt idx="16">
                  <c:v>3186</c:v>
                </c:pt>
                <c:pt idx="17">
                  <c:v>2714</c:v>
                </c:pt>
                <c:pt idx="18">
                  <c:v>2378</c:v>
                </c:pt>
                <c:pt idx="19">
                  <c:v>2050</c:v>
                </c:pt>
                <c:pt idx="20">
                  <c:v>1792</c:v>
                </c:pt>
                <c:pt idx="21">
                  <c:v>1627</c:v>
                </c:pt>
                <c:pt idx="22">
                  <c:v>1558</c:v>
                </c:pt>
                <c:pt idx="23">
                  <c:v>1467</c:v>
                </c:pt>
                <c:pt idx="24">
                  <c:v>1408</c:v>
                </c:pt>
                <c:pt idx="25">
                  <c:v>1367</c:v>
                </c:pt>
                <c:pt idx="26">
                  <c:v>1353</c:v>
                </c:pt>
                <c:pt idx="27">
                  <c:v>1273</c:v>
                </c:pt>
                <c:pt idx="28">
                  <c:v>1223</c:v>
                </c:pt>
                <c:pt idx="29">
                  <c:v>1202</c:v>
                </c:pt>
                <c:pt idx="30">
                  <c:v>1197</c:v>
                </c:pt>
                <c:pt idx="31">
                  <c:v>1242</c:v>
                </c:pt>
                <c:pt idx="32">
                  <c:v>1243</c:v>
                </c:pt>
              </c:numCache>
            </c:numRef>
          </c:val>
          <c:smooth val="0"/>
          <c:extLst>
            <c:ext xmlns:c16="http://schemas.microsoft.com/office/drawing/2014/chart" uri="{C3380CC4-5D6E-409C-BE32-E72D297353CC}">
              <c16:uniqueId val="{00000006-C8A5-49BE-A94E-F6C7F85ACE63}"/>
            </c:ext>
          </c:extLst>
        </c:ser>
        <c:ser>
          <c:idx val="5"/>
          <c:order val="5"/>
          <c:tx>
            <c:strRef>
              <c:f>PLHIV_NI_Deaths!$I$173</c:f>
              <c:strCache>
                <c:ptCount val="1"/>
                <c:pt idx="0">
                  <c:v> New HIV infections Upper bound </c:v>
                </c:pt>
              </c:strCache>
            </c:strRef>
          </c:tx>
          <c:spPr>
            <a:ln w="22225">
              <a:solidFill>
                <a:srgbClr val="F26B73"/>
              </a:solidFill>
              <a:prstDash val="sysDot"/>
            </a:ln>
          </c:spPr>
          <c:marker>
            <c:symbol val="none"/>
          </c:marker>
          <c:cat>
            <c:numRef>
              <c:f>PLHIV_NI_Deaths!$C$174:$C$206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PLHIV_NI_Deaths!$I$174:$I$206</c:f>
              <c:numCache>
                <c:formatCode>_-* #,##0_-;\-* #,##0_-;_-* "-"??_-;_-@_-</c:formatCode>
                <c:ptCount val="33"/>
                <c:pt idx="0">
                  <c:v>335</c:v>
                </c:pt>
                <c:pt idx="1">
                  <c:v>1173</c:v>
                </c:pt>
                <c:pt idx="2">
                  <c:v>3195</c:v>
                </c:pt>
                <c:pt idx="3">
                  <c:v>6769</c:v>
                </c:pt>
                <c:pt idx="4">
                  <c:v>11205</c:v>
                </c:pt>
                <c:pt idx="5">
                  <c:v>14825</c:v>
                </c:pt>
                <c:pt idx="6">
                  <c:v>16562</c:v>
                </c:pt>
                <c:pt idx="7">
                  <c:v>16185</c:v>
                </c:pt>
                <c:pt idx="8">
                  <c:v>14236</c:v>
                </c:pt>
                <c:pt idx="9">
                  <c:v>11958</c:v>
                </c:pt>
                <c:pt idx="10">
                  <c:v>9211</c:v>
                </c:pt>
                <c:pt idx="11">
                  <c:v>7391</c:v>
                </c:pt>
                <c:pt idx="12">
                  <c:v>6505</c:v>
                </c:pt>
                <c:pt idx="13">
                  <c:v>5927</c:v>
                </c:pt>
                <c:pt idx="14">
                  <c:v>5276</c:v>
                </c:pt>
                <c:pt idx="15">
                  <c:v>4652</c:v>
                </c:pt>
                <c:pt idx="16">
                  <c:v>3998</c:v>
                </c:pt>
                <c:pt idx="17">
                  <c:v>3418</c:v>
                </c:pt>
                <c:pt idx="18">
                  <c:v>2972</c:v>
                </c:pt>
                <c:pt idx="19">
                  <c:v>2542</c:v>
                </c:pt>
                <c:pt idx="20">
                  <c:v>2221</c:v>
                </c:pt>
                <c:pt idx="21">
                  <c:v>1984</c:v>
                </c:pt>
                <c:pt idx="22">
                  <c:v>1877</c:v>
                </c:pt>
                <c:pt idx="23">
                  <c:v>1779</c:v>
                </c:pt>
                <c:pt idx="24">
                  <c:v>1696</c:v>
                </c:pt>
                <c:pt idx="25">
                  <c:v>1653</c:v>
                </c:pt>
                <c:pt idx="26">
                  <c:v>1624</c:v>
                </c:pt>
                <c:pt idx="27">
                  <c:v>1514</c:v>
                </c:pt>
                <c:pt idx="28">
                  <c:v>1464</c:v>
                </c:pt>
                <c:pt idx="29">
                  <c:v>1429</c:v>
                </c:pt>
                <c:pt idx="30">
                  <c:v>1419</c:v>
                </c:pt>
                <c:pt idx="31">
                  <c:v>1469</c:v>
                </c:pt>
                <c:pt idx="32">
                  <c:v>1466</c:v>
                </c:pt>
              </c:numCache>
            </c:numRef>
          </c:val>
          <c:smooth val="0"/>
          <c:extLst>
            <c:ext xmlns:c16="http://schemas.microsoft.com/office/drawing/2014/chart" uri="{C3380CC4-5D6E-409C-BE32-E72D297353CC}">
              <c16:uniqueId val="{00000007-C8A5-49BE-A94E-F6C7F85ACE63}"/>
            </c:ext>
          </c:extLst>
        </c:ser>
        <c:ser>
          <c:idx val="6"/>
          <c:order val="6"/>
          <c:tx>
            <c:strRef>
              <c:f>PLHIV_NI_Deaths!$J$173</c:f>
              <c:strCache>
                <c:ptCount val="1"/>
                <c:pt idx="0">
                  <c:v> AIDS-related deaths </c:v>
                </c:pt>
              </c:strCache>
            </c:strRef>
          </c:tx>
          <c:spPr>
            <a:ln w="38100">
              <a:solidFill>
                <a:srgbClr val="00A99A"/>
              </a:solidFill>
            </a:ln>
          </c:spPr>
          <c:marker>
            <c:symbol val="none"/>
          </c:marker>
          <c:dLbls>
            <c:dLbl>
              <c:idx val="32"/>
              <c:tx>
                <c:rich>
                  <a:bodyPr/>
                  <a:lstStyle/>
                  <a:p>
                    <a:r>
                      <a:rPr lang="en-US" dirty="0"/>
                      <a:t>1 110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C8A5-49BE-A94E-F6C7F85ACE63}"/>
                </c:ext>
              </c:extLst>
            </c:dLbl>
            <c:spPr>
              <a:noFill/>
              <a:ln>
                <a:noFill/>
              </a:ln>
              <a:effectLst/>
            </c:spPr>
            <c:txPr>
              <a:bodyPr wrap="square" lIns="38100" tIns="19050" rIns="38100" bIns="19050" anchor="ctr">
                <a:spAutoFit/>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PLHIV_NI_Deaths!$C$174:$C$206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PLHIV_NI_Deaths!$J$174:$J$206</c:f>
              <c:numCache>
                <c:formatCode>_-* #,##0_-;\-* #,##0_-;_-* "-"??_-;_-@_-</c:formatCode>
                <c:ptCount val="33"/>
                <c:pt idx="0">
                  <c:v>8</c:v>
                </c:pt>
                <c:pt idx="1">
                  <c:v>28</c:v>
                </c:pt>
                <c:pt idx="2">
                  <c:v>84</c:v>
                </c:pt>
                <c:pt idx="3">
                  <c:v>214</c:v>
                </c:pt>
                <c:pt idx="4">
                  <c:v>445</c:v>
                </c:pt>
                <c:pt idx="5">
                  <c:v>784</c:v>
                </c:pt>
                <c:pt idx="6">
                  <c:v>1096</c:v>
                </c:pt>
                <c:pt idx="7">
                  <c:v>1623</c:v>
                </c:pt>
                <c:pt idx="8">
                  <c:v>2209</c:v>
                </c:pt>
                <c:pt idx="9">
                  <c:v>2889</c:v>
                </c:pt>
                <c:pt idx="10">
                  <c:v>3556</c:v>
                </c:pt>
                <c:pt idx="11">
                  <c:v>4201</c:v>
                </c:pt>
                <c:pt idx="12">
                  <c:v>4760</c:v>
                </c:pt>
                <c:pt idx="13">
                  <c:v>5059</c:v>
                </c:pt>
                <c:pt idx="14">
                  <c:v>4908</c:v>
                </c:pt>
                <c:pt idx="15">
                  <c:v>4462</c:v>
                </c:pt>
                <c:pt idx="16">
                  <c:v>3744</c:v>
                </c:pt>
                <c:pt idx="17">
                  <c:v>2889</c:v>
                </c:pt>
                <c:pt idx="18">
                  <c:v>2320</c:v>
                </c:pt>
                <c:pt idx="19">
                  <c:v>1869</c:v>
                </c:pt>
                <c:pt idx="20">
                  <c:v>1593</c:v>
                </c:pt>
                <c:pt idx="21">
                  <c:v>1528</c:v>
                </c:pt>
                <c:pt idx="22">
                  <c:v>1639</c:v>
                </c:pt>
                <c:pt idx="23">
                  <c:v>1801</c:v>
                </c:pt>
                <c:pt idx="24">
                  <c:v>1927</c:v>
                </c:pt>
                <c:pt idx="25">
                  <c:v>1955</c:v>
                </c:pt>
                <c:pt idx="26">
                  <c:v>1867</c:v>
                </c:pt>
                <c:pt idx="27">
                  <c:v>1706</c:v>
                </c:pt>
                <c:pt idx="28">
                  <c:v>1573</c:v>
                </c:pt>
                <c:pt idx="29">
                  <c:v>1412</c:v>
                </c:pt>
                <c:pt idx="30">
                  <c:v>1268</c:v>
                </c:pt>
                <c:pt idx="31">
                  <c:v>1179</c:v>
                </c:pt>
                <c:pt idx="32">
                  <c:v>1112</c:v>
                </c:pt>
              </c:numCache>
            </c:numRef>
          </c:val>
          <c:smooth val="0"/>
          <c:extLst>
            <c:ext xmlns:c16="http://schemas.microsoft.com/office/drawing/2014/chart" uri="{C3380CC4-5D6E-409C-BE32-E72D297353CC}">
              <c16:uniqueId val="{00000009-C8A5-49BE-A94E-F6C7F85ACE63}"/>
            </c:ext>
          </c:extLst>
        </c:ser>
        <c:ser>
          <c:idx val="7"/>
          <c:order val="7"/>
          <c:tx>
            <c:strRef>
              <c:f>PLHIV_NI_Deaths!$K$173</c:f>
              <c:strCache>
                <c:ptCount val="1"/>
                <c:pt idx="0">
                  <c:v> AIDS-related deaths Lower bound </c:v>
                </c:pt>
              </c:strCache>
            </c:strRef>
          </c:tx>
          <c:spPr>
            <a:ln w="22225">
              <a:solidFill>
                <a:srgbClr val="00A99A"/>
              </a:solidFill>
              <a:prstDash val="sysDot"/>
            </a:ln>
          </c:spPr>
          <c:marker>
            <c:symbol val="none"/>
          </c:marker>
          <c:cat>
            <c:numRef>
              <c:f>PLHIV_NI_Deaths!$C$174:$C$206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PLHIV_NI_Deaths!$K$174:$K$206</c:f>
              <c:numCache>
                <c:formatCode>_-* #,##0_-;\-* #,##0_-;_-* "-"??_-;_-@_-</c:formatCode>
                <c:ptCount val="33"/>
                <c:pt idx="0">
                  <c:v>7</c:v>
                </c:pt>
                <c:pt idx="1">
                  <c:v>23</c:v>
                </c:pt>
                <c:pt idx="2">
                  <c:v>71</c:v>
                </c:pt>
                <c:pt idx="3">
                  <c:v>180</c:v>
                </c:pt>
                <c:pt idx="4">
                  <c:v>376</c:v>
                </c:pt>
                <c:pt idx="5">
                  <c:v>658</c:v>
                </c:pt>
                <c:pt idx="6">
                  <c:v>912</c:v>
                </c:pt>
                <c:pt idx="7">
                  <c:v>1364</c:v>
                </c:pt>
                <c:pt idx="8">
                  <c:v>1850</c:v>
                </c:pt>
                <c:pt idx="9">
                  <c:v>2422</c:v>
                </c:pt>
                <c:pt idx="10">
                  <c:v>2992</c:v>
                </c:pt>
                <c:pt idx="11">
                  <c:v>3554</c:v>
                </c:pt>
                <c:pt idx="12">
                  <c:v>4043</c:v>
                </c:pt>
                <c:pt idx="13">
                  <c:v>4312</c:v>
                </c:pt>
                <c:pt idx="14">
                  <c:v>4148</c:v>
                </c:pt>
                <c:pt idx="15">
                  <c:v>3759</c:v>
                </c:pt>
                <c:pt idx="16">
                  <c:v>3145</c:v>
                </c:pt>
                <c:pt idx="17">
                  <c:v>2408</c:v>
                </c:pt>
                <c:pt idx="18">
                  <c:v>1825</c:v>
                </c:pt>
                <c:pt idx="19">
                  <c:v>1314</c:v>
                </c:pt>
                <c:pt idx="20">
                  <c:v>1211</c:v>
                </c:pt>
                <c:pt idx="21">
                  <c:v>1152</c:v>
                </c:pt>
                <c:pt idx="22">
                  <c:v>1213</c:v>
                </c:pt>
                <c:pt idx="23">
                  <c:v>1273</c:v>
                </c:pt>
                <c:pt idx="24">
                  <c:v>1331</c:v>
                </c:pt>
                <c:pt idx="25">
                  <c:v>1341</c:v>
                </c:pt>
                <c:pt idx="26">
                  <c:v>1313</c:v>
                </c:pt>
                <c:pt idx="27">
                  <c:v>1202</c:v>
                </c:pt>
                <c:pt idx="28">
                  <c:v>1070</c:v>
                </c:pt>
                <c:pt idx="29">
                  <c:v>908</c:v>
                </c:pt>
                <c:pt idx="30">
                  <c:v>832</c:v>
                </c:pt>
                <c:pt idx="31">
                  <c:v>784</c:v>
                </c:pt>
                <c:pt idx="32">
                  <c:v>744</c:v>
                </c:pt>
              </c:numCache>
            </c:numRef>
          </c:val>
          <c:smooth val="0"/>
          <c:extLst>
            <c:ext xmlns:c16="http://schemas.microsoft.com/office/drawing/2014/chart" uri="{C3380CC4-5D6E-409C-BE32-E72D297353CC}">
              <c16:uniqueId val="{0000000A-C8A5-49BE-A94E-F6C7F85ACE63}"/>
            </c:ext>
          </c:extLst>
        </c:ser>
        <c:ser>
          <c:idx val="8"/>
          <c:order val="8"/>
          <c:tx>
            <c:strRef>
              <c:f>PLHIV_NI_Deaths!$L$173</c:f>
              <c:strCache>
                <c:ptCount val="1"/>
                <c:pt idx="0">
                  <c:v> AIDS-related deaths Upper bound </c:v>
                </c:pt>
              </c:strCache>
            </c:strRef>
          </c:tx>
          <c:spPr>
            <a:ln w="22225">
              <a:solidFill>
                <a:srgbClr val="00A99A"/>
              </a:solidFill>
              <a:prstDash val="sysDot"/>
            </a:ln>
          </c:spPr>
          <c:marker>
            <c:symbol val="none"/>
          </c:marker>
          <c:cat>
            <c:numRef>
              <c:f>PLHIV_NI_Deaths!$C$174:$C$206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PLHIV_NI_Deaths!$L$174:$L$206</c:f>
              <c:numCache>
                <c:formatCode>_-* #,##0_-;\-* #,##0_-;_-* "-"??_-;_-@_-</c:formatCode>
                <c:ptCount val="33"/>
                <c:pt idx="0">
                  <c:v>9</c:v>
                </c:pt>
                <c:pt idx="1">
                  <c:v>32</c:v>
                </c:pt>
                <c:pt idx="2">
                  <c:v>97</c:v>
                </c:pt>
                <c:pt idx="3">
                  <c:v>244</c:v>
                </c:pt>
                <c:pt idx="4">
                  <c:v>512</c:v>
                </c:pt>
                <c:pt idx="5">
                  <c:v>888</c:v>
                </c:pt>
                <c:pt idx="6">
                  <c:v>1267</c:v>
                </c:pt>
                <c:pt idx="7">
                  <c:v>1842</c:v>
                </c:pt>
                <c:pt idx="8">
                  <c:v>2504</c:v>
                </c:pt>
                <c:pt idx="9">
                  <c:v>3272</c:v>
                </c:pt>
                <c:pt idx="10">
                  <c:v>4025</c:v>
                </c:pt>
                <c:pt idx="11">
                  <c:v>4755</c:v>
                </c:pt>
                <c:pt idx="12">
                  <c:v>5367</c:v>
                </c:pt>
                <c:pt idx="13">
                  <c:v>5689</c:v>
                </c:pt>
                <c:pt idx="14">
                  <c:v>5515</c:v>
                </c:pt>
                <c:pt idx="15">
                  <c:v>5069</c:v>
                </c:pt>
                <c:pt idx="16">
                  <c:v>4270</c:v>
                </c:pt>
                <c:pt idx="17">
                  <c:v>3354</c:v>
                </c:pt>
                <c:pt idx="18">
                  <c:v>2735</c:v>
                </c:pt>
                <c:pt idx="19">
                  <c:v>2278</c:v>
                </c:pt>
                <c:pt idx="20">
                  <c:v>1986</c:v>
                </c:pt>
                <c:pt idx="21">
                  <c:v>1959</c:v>
                </c:pt>
                <c:pt idx="22">
                  <c:v>2122</c:v>
                </c:pt>
                <c:pt idx="23">
                  <c:v>2370</c:v>
                </c:pt>
                <c:pt idx="24">
                  <c:v>2512</c:v>
                </c:pt>
                <c:pt idx="25">
                  <c:v>2532</c:v>
                </c:pt>
                <c:pt idx="26">
                  <c:v>2383</c:v>
                </c:pt>
                <c:pt idx="27">
                  <c:v>2189</c:v>
                </c:pt>
                <c:pt idx="28">
                  <c:v>2059</c:v>
                </c:pt>
                <c:pt idx="29">
                  <c:v>1827</c:v>
                </c:pt>
                <c:pt idx="30">
                  <c:v>1675</c:v>
                </c:pt>
                <c:pt idx="31">
                  <c:v>1529</c:v>
                </c:pt>
                <c:pt idx="32">
                  <c:v>1438</c:v>
                </c:pt>
              </c:numCache>
            </c:numRef>
          </c:val>
          <c:smooth val="0"/>
          <c:extLst>
            <c:ext xmlns:c16="http://schemas.microsoft.com/office/drawing/2014/chart" uri="{C3380CC4-5D6E-409C-BE32-E72D297353CC}">
              <c16:uniqueId val="{0000000B-C8A5-49BE-A94E-F6C7F85ACE63}"/>
            </c:ext>
          </c:extLst>
        </c:ser>
        <c:dLbls>
          <c:showLegendKey val="0"/>
          <c:showVal val="0"/>
          <c:showCatName val="0"/>
          <c:showSerName val="0"/>
          <c:showPercent val="0"/>
          <c:showBubbleSize val="0"/>
        </c:dLbls>
        <c:smooth val="0"/>
        <c:axId val="504498816"/>
        <c:axId val="504537856"/>
      </c:lineChart>
      <c:catAx>
        <c:axId val="50449881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504537856"/>
        <c:crosses val="autoZero"/>
        <c:auto val="1"/>
        <c:lblAlgn val="ctr"/>
        <c:lblOffset val="100"/>
        <c:tickLblSkip val="2"/>
        <c:tickMarkSkip val="2"/>
        <c:noMultiLvlLbl val="0"/>
      </c:catAx>
      <c:valAx>
        <c:axId val="504537856"/>
        <c:scaling>
          <c:orientation val="minMax"/>
        </c:scaling>
        <c:delete val="0"/>
        <c:axPos val="l"/>
        <c:title>
          <c:tx>
            <c:rich>
              <a:bodyPr rot="-5400000" vert="horz"/>
              <a:lstStyle/>
              <a:p>
                <a:pPr>
                  <a:defRPr/>
                </a:pPr>
                <a:r>
                  <a:rPr lang="en-US" dirty="0"/>
                  <a:t>Number</a:t>
                </a:r>
              </a:p>
            </c:rich>
          </c:tx>
          <c:overlay val="0"/>
        </c:title>
        <c:numFmt formatCode="_-* #,##0_-;\-* #,##0_-;_-* &quot;-&quot;??_-;_-@_-" sourceLinked="1"/>
        <c:majorTickMark val="out"/>
        <c:minorTickMark val="none"/>
        <c:tickLblPos val="nextTo"/>
        <c:crossAx val="504498816"/>
        <c:crosses val="autoZero"/>
        <c:crossBetween val="midCat"/>
        <c:majorUnit val="25000"/>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9857183560490161"/>
          <c:w val="0.88607410996070024"/>
          <c:h val="6.323672598214485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46805355181269E-2"/>
          <c:y val="9.5498101817027364E-2"/>
          <c:w val="0.89289287500223413"/>
          <c:h val="0.7410941475826972"/>
        </c:manualLayout>
      </c:layout>
      <c:barChart>
        <c:barDir val="col"/>
        <c:grouping val="clustered"/>
        <c:varyColors val="0"/>
        <c:ser>
          <c:idx val="0"/>
          <c:order val="0"/>
          <c:spPr>
            <a:solidFill>
              <a:srgbClr val="9966FF"/>
            </a:solidFill>
            <a:ln>
              <a:noFill/>
            </a:ln>
          </c:spPr>
          <c:invertIfNegative val="0"/>
          <c:dPt>
            <c:idx val="0"/>
            <c:invertIfNegative val="0"/>
            <c:bubble3D val="0"/>
            <c:extLst>
              <c:ext xmlns:c16="http://schemas.microsoft.com/office/drawing/2014/chart" uri="{C3380CC4-5D6E-409C-BE32-E72D297353CC}">
                <c16:uniqueId val="{00000000-0A3C-477E-B79B-22BD04AEFA4D}"/>
              </c:ext>
            </c:extLst>
          </c:dPt>
          <c:dPt>
            <c:idx val="1"/>
            <c:invertIfNegative val="0"/>
            <c:bubble3D val="0"/>
            <c:extLst>
              <c:ext xmlns:c16="http://schemas.microsoft.com/office/drawing/2014/chart" uri="{C3380CC4-5D6E-409C-BE32-E72D297353CC}">
                <c16:uniqueId val="{00000001-0A3C-477E-B79B-22BD04AEFA4D}"/>
              </c:ext>
            </c:extLst>
          </c:dPt>
          <c:dPt>
            <c:idx val="2"/>
            <c:invertIfNegative val="0"/>
            <c:bubble3D val="0"/>
            <c:extLst>
              <c:ext xmlns:c16="http://schemas.microsoft.com/office/drawing/2014/chart" uri="{C3380CC4-5D6E-409C-BE32-E72D297353CC}">
                <c16:uniqueId val="{00000002-0A3C-477E-B79B-22BD04AEFA4D}"/>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prevalence'!$B$40:$D$40</c:f>
              <c:strCache>
                <c:ptCount val="3"/>
                <c:pt idx="0">
                  <c:v>2010</c:v>
                </c:pt>
                <c:pt idx="1">
                  <c:v>2014</c:v>
                </c:pt>
                <c:pt idx="2">
                  <c:v>2019</c:v>
                </c:pt>
              </c:strCache>
            </c:strRef>
          </c:cat>
          <c:val>
            <c:numRef>
              <c:f>'HIV prevalence'!$B$41:$D$41</c:f>
              <c:numCache>
                <c:formatCode>General</c:formatCode>
                <c:ptCount val="3"/>
                <c:pt idx="0">
                  <c:v>2.1</c:v>
                </c:pt>
                <c:pt idx="1">
                  <c:v>2.2999999999999998</c:v>
                </c:pt>
                <c:pt idx="2">
                  <c:v>4</c:v>
                </c:pt>
              </c:numCache>
            </c:numRef>
          </c:val>
          <c:extLst>
            <c:ext xmlns:c16="http://schemas.microsoft.com/office/drawing/2014/chart" uri="{C3380CC4-5D6E-409C-BE32-E72D297353CC}">
              <c16:uniqueId val="{00000003-0A3C-477E-B79B-22BD04AEFA4D}"/>
            </c:ext>
          </c:extLst>
        </c:ser>
        <c:dLbls>
          <c:showLegendKey val="0"/>
          <c:showVal val="0"/>
          <c:showCatName val="0"/>
          <c:showSerName val="0"/>
          <c:showPercent val="0"/>
          <c:showBubbleSize val="0"/>
        </c:dLbls>
        <c:gapWidth val="15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5.9977674738107507E-2"/>
              <c:y val="4.9243426632739624E-2"/>
            </c:manualLayout>
          </c:layout>
          <c:overlay val="0"/>
        </c:title>
        <c:numFmt formatCode="General" sourceLinked="1"/>
        <c:majorTickMark val="out"/>
        <c:minorTickMark val="none"/>
        <c:tickLblPos val="nextTo"/>
        <c:spPr>
          <a:ln>
            <a:noFill/>
          </a:ln>
        </c:spPr>
        <c:crossAx val="41936768"/>
        <c:crosses val="autoZero"/>
        <c:crossBetween val="between"/>
        <c:majorUnit val="10"/>
      </c:valAx>
    </c:plotArea>
    <c:plotVisOnly val="1"/>
    <c:dispBlanksAs val="gap"/>
    <c:showDLblsOverMax val="0"/>
  </c:chart>
  <c:txPr>
    <a:bodyPr/>
    <a:lstStyle/>
    <a:p>
      <a:pPr>
        <a:defRPr sz="1100" b="0">
          <a:latin typeface="Arial Nova" panose="020B0504020202020204"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46805355181269E-2"/>
          <c:y val="9.5498101817027364E-2"/>
          <c:w val="0.89289287500223413"/>
          <c:h val="0.7410941475826972"/>
        </c:manualLayout>
      </c:layout>
      <c:barChart>
        <c:barDir val="col"/>
        <c:grouping val="clustered"/>
        <c:varyColors val="0"/>
        <c:ser>
          <c:idx val="0"/>
          <c:order val="0"/>
          <c:spPr>
            <a:solidFill>
              <a:srgbClr val="FF9900"/>
            </a:solidFill>
            <a:ln>
              <a:noFill/>
            </a:ln>
          </c:spPr>
          <c:invertIfNegative val="0"/>
          <c:dPt>
            <c:idx val="0"/>
            <c:invertIfNegative val="0"/>
            <c:bubble3D val="0"/>
            <c:extLst>
              <c:ext xmlns:c16="http://schemas.microsoft.com/office/drawing/2014/chart" uri="{C3380CC4-5D6E-409C-BE32-E72D297353CC}">
                <c16:uniqueId val="{00000000-664C-44AE-97E9-9C05C63E6961}"/>
              </c:ext>
            </c:extLst>
          </c:dPt>
          <c:dPt>
            <c:idx val="1"/>
            <c:invertIfNegative val="0"/>
            <c:bubble3D val="0"/>
            <c:extLst>
              <c:ext xmlns:c16="http://schemas.microsoft.com/office/drawing/2014/chart" uri="{C3380CC4-5D6E-409C-BE32-E72D297353CC}">
                <c16:uniqueId val="{00000001-664C-44AE-97E9-9C05C63E6961}"/>
              </c:ext>
            </c:extLst>
          </c:dPt>
          <c:dPt>
            <c:idx val="2"/>
            <c:invertIfNegative val="0"/>
            <c:bubble3D val="0"/>
            <c:extLst>
              <c:ext xmlns:c16="http://schemas.microsoft.com/office/drawing/2014/chart" uri="{C3380CC4-5D6E-409C-BE32-E72D297353CC}">
                <c16:uniqueId val="{00000002-664C-44AE-97E9-9C05C63E696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prevalence'!$B$45:$D$45</c:f>
              <c:strCache>
                <c:ptCount val="3"/>
                <c:pt idx="0">
                  <c:v>2012</c:v>
                </c:pt>
                <c:pt idx="1">
                  <c:v>2016</c:v>
                </c:pt>
                <c:pt idx="2">
                  <c:v>2019</c:v>
                </c:pt>
              </c:strCache>
            </c:strRef>
          </c:cat>
          <c:val>
            <c:numRef>
              <c:f>'HIV prevalence'!$B$46:$D$46</c:f>
              <c:numCache>
                <c:formatCode>General</c:formatCode>
                <c:ptCount val="3"/>
                <c:pt idx="0">
                  <c:v>4.2</c:v>
                </c:pt>
                <c:pt idx="1">
                  <c:v>5.9</c:v>
                </c:pt>
                <c:pt idx="2">
                  <c:v>9.6</c:v>
                </c:pt>
              </c:numCache>
            </c:numRef>
          </c:val>
          <c:extLst>
            <c:ext xmlns:c16="http://schemas.microsoft.com/office/drawing/2014/chart" uri="{C3380CC4-5D6E-409C-BE32-E72D297353CC}">
              <c16:uniqueId val="{00000003-664C-44AE-97E9-9C05C63E6961}"/>
            </c:ext>
          </c:extLst>
        </c:ser>
        <c:dLbls>
          <c:showLegendKey val="0"/>
          <c:showVal val="0"/>
          <c:showCatName val="0"/>
          <c:showSerName val="0"/>
          <c:showPercent val="0"/>
          <c:showBubbleSize val="0"/>
        </c:dLbls>
        <c:gapWidth val="15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5.9977674738107507E-2"/>
              <c:y val="4.9243426632739624E-2"/>
            </c:manualLayout>
          </c:layout>
          <c:overlay val="0"/>
        </c:title>
        <c:numFmt formatCode="General" sourceLinked="1"/>
        <c:majorTickMark val="out"/>
        <c:minorTickMark val="none"/>
        <c:tickLblPos val="nextTo"/>
        <c:spPr>
          <a:ln>
            <a:noFill/>
          </a:ln>
        </c:spPr>
        <c:crossAx val="41936768"/>
        <c:crosses val="autoZero"/>
        <c:crossBetween val="between"/>
        <c:majorUnit val="10"/>
      </c:valAx>
    </c:plotArea>
    <c:plotVisOnly val="1"/>
    <c:dispBlanksAs val="gap"/>
    <c:showDLblsOverMax val="0"/>
  </c:chart>
  <c:txPr>
    <a:bodyPr/>
    <a:lstStyle/>
    <a:p>
      <a:pPr>
        <a:defRPr sz="1100" b="0">
          <a:latin typeface="Arial Nova" panose="020B0504020202020204"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'HIV prev_PWID'!$B$3</c:f>
              <c:strCache>
                <c:ptCount val="1"/>
                <c:pt idx="0">
                  <c:v>Prevalence (%)</c:v>
                </c:pt>
              </c:strCache>
            </c:strRef>
          </c:tx>
          <c:spPr>
            <a:solidFill>
              <a:srgbClr val="63CDF6"/>
            </a:solidFill>
            <a:ln>
              <a:noFill/>
            </a:ln>
          </c:spPr>
          <c:invertIfNegative val="0"/>
          <c:dPt>
            <c:idx val="10"/>
            <c:invertIfNegative val="0"/>
            <c:bubble3D val="0"/>
            <c:spPr>
              <a:pattFill prst="dkUpDiag">
                <a:fgClr>
                  <a:srgbClr val="63CDF6"/>
                </a:fgClr>
                <a:bgClr>
                  <a:schemeClr val="bg1"/>
                </a:bgClr>
              </a:pattFill>
              <a:ln>
                <a:noFill/>
              </a:ln>
            </c:spPr>
            <c:extLst>
              <c:ext xmlns:c16="http://schemas.microsoft.com/office/drawing/2014/chart" uri="{C3380CC4-5D6E-409C-BE32-E72D297353CC}">
                <c16:uniqueId val="{00000001-4105-4723-AC28-6798FB45F5CB}"/>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prev_PWID'!$A$4:$A$14</c:f>
              <c:strCache>
                <c:ptCount val="11"/>
                <c:pt idx="0">
                  <c:v>Phnom Penh </c:v>
                </c:pt>
                <c:pt idx="1">
                  <c:v>Sihanouk ville </c:v>
                </c:pt>
                <c:pt idx="2">
                  <c:v>Battambang </c:v>
                </c:pt>
                <c:pt idx="3">
                  <c:v>Bantey Meanchey </c:v>
                </c:pt>
                <c:pt idx="4">
                  <c:v>Siem Reap </c:v>
                </c:pt>
                <c:pt idx="5">
                  <c:v>Kampong Cham </c:v>
                </c:pt>
                <c:pt idx="6">
                  <c:v>Svay Reing </c:v>
                </c:pt>
                <c:pt idx="7">
                  <c:v>Kandal </c:v>
                </c:pt>
                <c:pt idx="8">
                  <c:v>Kampong Speu </c:v>
                </c:pt>
                <c:pt idx="9">
                  <c:v>Thboung Khmom </c:v>
                </c:pt>
                <c:pt idx="10">
                  <c:v>Cambodia</c:v>
                </c:pt>
              </c:strCache>
            </c:strRef>
          </c:cat>
          <c:val>
            <c:numRef>
              <c:f>'HIV prev_PWID'!$B$4:$B$14</c:f>
              <c:numCache>
                <c:formatCode>General</c:formatCode>
                <c:ptCount val="11"/>
                <c:pt idx="0">
                  <c:v>20.6</c:v>
                </c:pt>
                <c:pt idx="1">
                  <c:v>12.8</c:v>
                </c:pt>
                <c:pt idx="2">
                  <c:v>8.6999999999999993</c:v>
                </c:pt>
                <c:pt idx="3">
                  <c:v>5.4</c:v>
                </c:pt>
                <c:pt idx="4">
                  <c:v>5.5</c:v>
                </c:pt>
                <c:pt idx="5">
                  <c:v>4.4000000000000004</c:v>
                </c:pt>
                <c:pt idx="6">
                  <c:v>3.7</c:v>
                </c:pt>
                <c:pt idx="7">
                  <c:v>3.4</c:v>
                </c:pt>
                <c:pt idx="8">
                  <c:v>3.5</c:v>
                </c:pt>
                <c:pt idx="9">
                  <c:v>1.3</c:v>
                </c:pt>
                <c:pt idx="10">
                  <c:v>15.2</c:v>
                </c:pt>
              </c:numCache>
            </c:numRef>
          </c:val>
          <c:extLst>
            <c:ext xmlns:c16="http://schemas.microsoft.com/office/drawing/2014/chart" uri="{C3380CC4-5D6E-409C-BE32-E72D297353CC}">
              <c16:uniqueId val="{00000002-4105-4723-AC28-6798FB45F5CB}"/>
            </c:ext>
          </c:extLst>
        </c:ser>
        <c:dLbls>
          <c:showLegendKey val="0"/>
          <c:showVal val="0"/>
          <c:showCatName val="0"/>
          <c:showSerName val="0"/>
          <c:showPercent val="0"/>
          <c:showBubbleSize val="0"/>
        </c:dLbls>
        <c:gapWidth val="150"/>
        <c:axId val="134461696"/>
        <c:axId val="134881280"/>
      </c:barChart>
      <c:scatterChart>
        <c:scatterStyle val="smoothMarker"/>
        <c:varyColors val="0"/>
        <c:ser>
          <c:idx val="1"/>
          <c:order val="1"/>
          <c:tx>
            <c:strRef>
              <c:f>'HIV prev_PWID'!$B$17</c:f>
              <c:strCache>
                <c:ptCount val="1"/>
                <c:pt idx="0">
                  <c:v>cutoff</c:v>
                </c:pt>
              </c:strCache>
            </c:strRef>
          </c:tx>
          <c:spPr>
            <a:ln w="22225">
              <a:solidFill>
                <a:srgbClr val="E31837"/>
              </a:solidFill>
              <a:prstDash val="dash"/>
            </a:ln>
          </c:spPr>
          <c:marker>
            <c:symbol val="none"/>
          </c:marker>
          <c:xVal>
            <c:numRef>
              <c:f>'HIV prev_PWID'!$A$18:$A$19</c:f>
              <c:numCache>
                <c:formatCode>General</c:formatCode>
                <c:ptCount val="2"/>
                <c:pt idx="0">
                  <c:v>0</c:v>
                </c:pt>
                <c:pt idx="1">
                  <c:v>1</c:v>
                </c:pt>
              </c:numCache>
            </c:numRef>
          </c:xVal>
          <c:yVal>
            <c:numRef>
              <c:f>'HIV prev_PWID'!$B$18:$B$19</c:f>
              <c:numCache>
                <c:formatCode>General</c:formatCode>
                <c:ptCount val="2"/>
                <c:pt idx="0">
                  <c:v>5</c:v>
                </c:pt>
                <c:pt idx="1">
                  <c:v>5</c:v>
                </c:pt>
              </c:numCache>
            </c:numRef>
          </c:yVal>
          <c:smooth val="1"/>
          <c:extLst>
            <c:ext xmlns:c16="http://schemas.microsoft.com/office/drawing/2014/chart" uri="{C3380CC4-5D6E-409C-BE32-E72D297353CC}">
              <c16:uniqueId val="{00000003-4105-4723-AC28-6798FB45F5CB}"/>
            </c:ext>
          </c:extLst>
        </c:ser>
        <c:dLbls>
          <c:showLegendKey val="0"/>
          <c:showVal val="0"/>
          <c:showCatName val="0"/>
          <c:showSerName val="0"/>
          <c:showPercent val="0"/>
          <c:showBubbleSize val="0"/>
        </c:dLbls>
        <c:axId val="134884736"/>
        <c:axId val="134883200"/>
      </c:scatterChart>
      <c:catAx>
        <c:axId val="134461696"/>
        <c:scaling>
          <c:orientation val="minMax"/>
        </c:scaling>
        <c:delete val="0"/>
        <c:axPos val="b"/>
        <c:numFmt formatCode="General" sourceLinked="0"/>
        <c:majorTickMark val="out"/>
        <c:minorTickMark val="none"/>
        <c:tickLblPos val="nextTo"/>
        <c:crossAx val="134881280"/>
        <c:crosses val="autoZero"/>
        <c:auto val="1"/>
        <c:lblAlgn val="ctr"/>
        <c:lblOffset val="100"/>
        <c:noMultiLvlLbl val="0"/>
      </c:catAx>
      <c:valAx>
        <c:axId val="134881280"/>
        <c:scaling>
          <c:orientation val="minMax"/>
          <c:max val="25"/>
          <c:min val="0"/>
        </c:scaling>
        <c:delete val="0"/>
        <c:axPos val="l"/>
        <c:title>
          <c:tx>
            <c:rich>
              <a:bodyPr rot="0" vert="horz"/>
              <a:lstStyle/>
              <a:p>
                <a:pPr>
                  <a:defRPr/>
                </a:pPr>
                <a:r>
                  <a:rPr lang="en-US"/>
                  <a:t>%</a:t>
                </a:r>
              </a:p>
            </c:rich>
          </c:tx>
          <c:layout>
            <c:manualLayout>
              <c:xMode val="edge"/>
              <c:yMode val="edge"/>
              <c:x val="1.0055277181261433E-2"/>
              <c:y val="5.1800128757489253E-4"/>
            </c:manualLayout>
          </c:layout>
          <c:overlay val="0"/>
        </c:title>
        <c:numFmt formatCode="General" sourceLinked="1"/>
        <c:majorTickMark val="out"/>
        <c:minorTickMark val="none"/>
        <c:tickLblPos val="nextTo"/>
        <c:crossAx val="134461696"/>
        <c:crosses val="autoZero"/>
        <c:crossBetween val="between"/>
        <c:majorUnit val="5"/>
      </c:valAx>
      <c:valAx>
        <c:axId val="134883200"/>
        <c:scaling>
          <c:orientation val="minMax"/>
          <c:max val="25"/>
          <c:min val="0"/>
        </c:scaling>
        <c:delete val="1"/>
        <c:axPos val="r"/>
        <c:numFmt formatCode="General" sourceLinked="1"/>
        <c:majorTickMark val="out"/>
        <c:minorTickMark val="none"/>
        <c:tickLblPos val="nextTo"/>
        <c:crossAx val="134884736"/>
        <c:crosses val="max"/>
        <c:crossBetween val="midCat"/>
        <c:majorUnit val="5"/>
      </c:valAx>
      <c:valAx>
        <c:axId val="134884736"/>
        <c:scaling>
          <c:orientation val="minMax"/>
          <c:max val="1"/>
          <c:min val="0"/>
        </c:scaling>
        <c:delete val="1"/>
        <c:axPos val="t"/>
        <c:numFmt formatCode="General" sourceLinked="1"/>
        <c:majorTickMark val="out"/>
        <c:minorTickMark val="none"/>
        <c:tickLblPos val="nextTo"/>
        <c:crossAx val="134883200"/>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214443897637796"/>
          <c:y val="0.10815151515151515"/>
          <c:w val="0.77614555993000878"/>
          <c:h val="0.85851515151515156"/>
        </c:manualLayout>
      </c:layout>
      <c:barChart>
        <c:barDir val="bar"/>
        <c:grouping val="clustered"/>
        <c:varyColors val="0"/>
        <c:ser>
          <c:idx val="0"/>
          <c:order val="0"/>
          <c:tx>
            <c:strRef>
              <c:f>'HIV PWID_age and gender'!$C$2</c:f>
              <c:strCache>
                <c:ptCount val="1"/>
                <c:pt idx="0">
                  <c:v>Prevalence</c:v>
                </c:pt>
              </c:strCache>
            </c:strRef>
          </c:tx>
          <c:spPr>
            <a:solidFill>
              <a:srgbClr val="63CDF6"/>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PWID_age and gender'!$A$3:$B$8</c:f>
              <c:multiLvlStrCache>
                <c:ptCount val="6"/>
                <c:lvl>
                  <c:pt idx="0">
                    <c:v>Male</c:v>
                  </c:pt>
                  <c:pt idx="1">
                    <c:v>Female</c:v>
                  </c:pt>
                  <c:pt idx="2">
                    <c:v>18-24 yr</c:v>
                  </c:pt>
                  <c:pt idx="3">
                    <c:v>25-29 yr</c:v>
                  </c:pt>
                  <c:pt idx="4">
                    <c:v>30-39 yr</c:v>
                  </c:pt>
                  <c:pt idx="5">
                    <c:v>40+ yr</c:v>
                  </c:pt>
                </c:lvl>
                <c:lvl>
                  <c:pt idx="0">
                    <c:v>Gender</c:v>
                  </c:pt>
                  <c:pt idx="2">
                    <c:v>Age group</c:v>
                  </c:pt>
                </c:lvl>
              </c:multiLvlStrCache>
            </c:multiLvlStrRef>
          </c:cat>
          <c:val>
            <c:numRef>
              <c:f>'HIV PWID_age and gender'!$C$3:$C$8</c:f>
              <c:numCache>
                <c:formatCode>General</c:formatCode>
                <c:ptCount val="6"/>
                <c:pt idx="0">
                  <c:v>12.8</c:v>
                </c:pt>
                <c:pt idx="1">
                  <c:v>21.7</c:v>
                </c:pt>
                <c:pt idx="2">
                  <c:v>1.7</c:v>
                </c:pt>
                <c:pt idx="3">
                  <c:v>10.5</c:v>
                </c:pt>
                <c:pt idx="4">
                  <c:v>21.9</c:v>
                </c:pt>
                <c:pt idx="5">
                  <c:v>16.7</c:v>
                </c:pt>
              </c:numCache>
            </c:numRef>
          </c:val>
          <c:extLst>
            <c:ext xmlns:c16="http://schemas.microsoft.com/office/drawing/2014/chart" uri="{C3380CC4-5D6E-409C-BE32-E72D297353CC}">
              <c16:uniqueId val="{00000000-6871-416F-A771-71A623807B6F}"/>
            </c:ext>
          </c:extLst>
        </c:ser>
        <c:dLbls>
          <c:showLegendKey val="0"/>
          <c:showVal val="0"/>
          <c:showCatName val="0"/>
          <c:showSerName val="0"/>
          <c:showPercent val="0"/>
          <c:showBubbleSize val="0"/>
        </c:dLbls>
        <c:gapWidth val="70"/>
        <c:axId val="135015040"/>
        <c:axId val="135020928"/>
      </c:barChart>
      <c:catAx>
        <c:axId val="135015040"/>
        <c:scaling>
          <c:orientation val="maxMin"/>
        </c:scaling>
        <c:delete val="0"/>
        <c:axPos val="l"/>
        <c:numFmt formatCode="General" sourceLinked="0"/>
        <c:majorTickMark val="out"/>
        <c:minorTickMark val="none"/>
        <c:tickLblPos val="nextTo"/>
        <c:crossAx val="135020928"/>
        <c:crosses val="autoZero"/>
        <c:auto val="1"/>
        <c:lblAlgn val="ctr"/>
        <c:lblOffset val="100"/>
        <c:noMultiLvlLbl val="0"/>
      </c:catAx>
      <c:valAx>
        <c:axId val="135020928"/>
        <c:scaling>
          <c:orientation val="minMax"/>
        </c:scaling>
        <c:delete val="0"/>
        <c:axPos val="t"/>
        <c:title>
          <c:tx>
            <c:rich>
              <a:bodyPr/>
              <a:lstStyle/>
              <a:p>
                <a:pPr>
                  <a:defRPr/>
                </a:pPr>
                <a:r>
                  <a:rPr lang="en-US"/>
                  <a:t>%</a:t>
                </a:r>
              </a:p>
            </c:rich>
          </c:tx>
          <c:layout>
            <c:manualLayout>
              <c:xMode val="edge"/>
              <c:yMode val="edge"/>
              <c:x val="0.96725024606299215"/>
              <c:y val="3.7096397041278935E-2"/>
            </c:manualLayout>
          </c:layout>
          <c:overlay val="0"/>
        </c:title>
        <c:numFmt formatCode="General" sourceLinked="1"/>
        <c:majorTickMark val="out"/>
        <c:minorTickMark val="none"/>
        <c:tickLblPos val="nextTo"/>
        <c:crossAx val="135015040"/>
        <c:crosses val="autoZero"/>
        <c:crossBetween val="between"/>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889385221078146E-2"/>
          <c:y val="6.3991078368422827E-2"/>
          <c:w val="0.89951178578639213"/>
          <c:h val="0.62957459378795833"/>
        </c:manualLayout>
      </c:layout>
      <c:barChart>
        <c:barDir val="col"/>
        <c:grouping val="clustered"/>
        <c:varyColors val="0"/>
        <c:ser>
          <c:idx val="0"/>
          <c:order val="0"/>
          <c:spPr>
            <a:solidFill>
              <a:srgbClr val="F78E1E"/>
            </a:solidFill>
            <a:ln w="381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prev_ANC_HSS 2014'!$A$43:$A$61</c:f>
              <c:strCache>
                <c:ptCount val="19"/>
                <c:pt idx="0">
                  <c:v>1996</c:v>
                </c:pt>
                <c:pt idx="1">
                  <c:v>1997</c:v>
                </c:pt>
                <c:pt idx="2">
                  <c:v>1998</c:v>
                </c:pt>
                <c:pt idx="3">
                  <c:v>1999</c:v>
                </c:pt>
                <c:pt idx="4">
                  <c:v>2000</c:v>
                </c:pt>
                <c:pt idx="5">
                  <c:v>2001</c:v>
                </c:pt>
                <c:pt idx="6">
                  <c:v>2002</c:v>
                </c:pt>
                <c:pt idx="7">
                  <c:v>2003</c:v>
                </c:pt>
                <c:pt idx="8">
                  <c:v>2004</c:v>
                </c:pt>
                <c:pt idx="9">
                  <c:v>2005</c:v>
                </c:pt>
                <c:pt idx="10">
                  <c:v>* 2006</c:v>
                </c:pt>
                <c:pt idx="11">
                  <c:v>2007</c:v>
                </c:pt>
                <c:pt idx="12">
                  <c:v>2008</c:v>
                </c:pt>
                <c:pt idx="13">
                  <c:v>2009</c:v>
                </c:pt>
                <c:pt idx="14">
                  <c:v>* 2010</c:v>
                </c:pt>
                <c:pt idx="15">
                  <c:v>2011</c:v>
                </c:pt>
                <c:pt idx="16">
                  <c:v>2012</c:v>
                </c:pt>
                <c:pt idx="17">
                  <c:v>2013</c:v>
                </c:pt>
                <c:pt idx="18">
                  <c:v>* 2014</c:v>
                </c:pt>
              </c:strCache>
            </c:strRef>
          </c:cat>
          <c:val>
            <c:numRef>
              <c:f>'HIV prev_ANC_HSS 2014'!$B$43:$B$61</c:f>
              <c:numCache>
                <c:formatCode>General</c:formatCode>
                <c:ptCount val="19"/>
                <c:pt idx="0">
                  <c:v>1.8</c:v>
                </c:pt>
                <c:pt idx="1">
                  <c:v>2.5</c:v>
                </c:pt>
                <c:pt idx="3">
                  <c:v>2.9</c:v>
                </c:pt>
                <c:pt idx="4">
                  <c:v>1.9</c:v>
                </c:pt>
                <c:pt idx="6">
                  <c:v>2.4</c:v>
                </c:pt>
                <c:pt idx="7">
                  <c:v>2.2000000000000002</c:v>
                </c:pt>
                <c:pt idx="10">
                  <c:v>0.9</c:v>
                </c:pt>
                <c:pt idx="14">
                  <c:v>0.48</c:v>
                </c:pt>
                <c:pt idx="18">
                  <c:v>0.28000000000000003</c:v>
                </c:pt>
              </c:numCache>
            </c:numRef>
          </c:val>
          <c:extLst>
            <c:ext xmlns:c16="http://schemas.microsoft.com/office/drawing/2014/chart" uri="{C3380CC4-5D6E-409C-BE32-E72D297353CC}">
              <c16:uniqueId val="{00000000-F55B-41DD-B7F7-AA46D0917124}"/>
            </c:ext>
          </c:extLst>
        </c:ser>
        <c:dLbls>
          <c:showLegendKey val="0"/>
          <c:showVal val="0"/>
          <c:showCatName val="0"/>
          <c:showSerName val="0"/>
          <c:showPercent val="0"/>
          <c:showBubbleSize val="0"/>
        </c:dLbls>
        <c:gapWidth val="70"/>
        <c:axId val="138459776"/>
        <c:axId val="155863680"/>
      </c:barChart>
      <c:catAx>
        <c:axId val="138459776"/>
        <c:scaling>
          <c:orientation val="minMax"/>
        </c:scaling>
        <c:delete val="0"/>
        <c:axPos val="b"/>
        <c:numFmt formatCode="General" sourceLinked="1"/>
        <c:majorTickMark val="out"/>
        <c:minorTickMark val="none"/>
        <c:tickLblPos val="nextTo"/>
        <c:txPr>
          <a:bodyPr rot="-3240000"/>
          <a:lstStyle/>
          <a:p>
            <a:pPr>
              <a:defRPr/>
            </a:pPr>
            <a:endParaRPr lang="en-US"/>
          </a:p>
        </c:txPr>
        <c:crossAx val="155863680"/>
        <c:crosses val="autoZero"/>
        <c:auto val="1"/>
        <c:lblAlgn val="ctr"/>
        <c:lblOffset val="100"/>
        <c:noMultiLvlLbl val="0"/>
      </c:catAx>
      <c:valAx>
        <c:axId val="155863680"/>
        <c:scaling>
          <c:orientation val="minMax"/>
          <c:max val="4"/>
          <c:min val="0"/>
        </c:scaling>
        <c:delete val="0"/>
        <c:axPos val="l"/>
        <c:majorGridlines>
          <c:spPr>
            <a:ln>
              <a:solidFill>
                <a:schemeClr val="bg1">
                  <a:lumMod val="65000"/>
                </a:schemeClr>
              </a:solidFill>
              <a:prstDash val="dashDot"/>
            </a:ln>
          </c:spPr>
        </c:majorGridlines>
        <c:title>
          <c:tx>
            <c:rich>
              <a:bodyPr rot="0" vert="horz"/>
              <a:lstStyle/>
              <a:p>
                <a:pPr>
                  <a:defRPr/>
                </a:pPr>
                <a:r>
                  <a:rPr lang="en-US"/>
                  <a:t>%</a:t>
                </a:r>
              </a:p>
            </c:rich>
          </c:tx>
          <c:layout>
            <c:manualLayout>
              <c:xMode val="edge"/>
              <c:yMode val="edge"/>
              <c:x val="9.2807424593967514E-3"/>
              <c:y val="5.0034357293321161E-2"/>
            </c:manualLayout>
          </c:layout>
          <c:overlay val="0"/>
        </c:title>
        <c:numFmt formatCode="General" sourceLinked="1"/>
        <c:majorTickMark val="out"/>
        <c:minorTickMark val="none"/>
        <c:tickLblPos val="nextTo"/>
        <c:crossAx val="138459776"/>
        <c:crosses val="autoZero"/>
        <c:crossBetween val="between"/>
        <c:majorUnit val="1"/>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8463518636746982"/>
          <c:y val="3.3409255487775132E-2"/>
          <c:w val="0.63799248066964598"/>
          <c:h val="0.88826122641861394"/>
        </c:manualLayout>
      </c:layout>
      <c:barChart>
        <c:barDir val="bar"/>
        <c:grouping val="clustered"/>
        <c:varyColors val="0"/>
        <c:ser>
          <c:idx val="0"/>
          <c:order val="0"/>
          <c:spPr>
            <a:solidFill>
              <a:srgbClr val="EC008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prev_ANC_HSS 2014'!$A$71:$A$92</c:f>
              <c:strCache>
                <c:ptCount val="22"/>
                <c:pt idx="0">
                  <c:v>Koh Kong</c:v>
                </c:pt>
                <c:pt idx="1">
                  <c:v>Krong Preah Sihanou</c:v>
                </c:pt>
                <c:pt idx="2">
                  <c:v>Preah Vihear</c:v>
                </c:pt>
                <c:pt idx="3">
                  <c:v>Phnom Penh</c:v>
                </c:pt>
                <c:pt idx="4">
                  <c:v>Siem Reap</c:v>
                </c:pt>
                <c:pt idx="5">
                  <c:v>Kampong Cham</c:v>
                </c:pt>
                <c:pt idx="6">
                  <c:v>Kampot</c:v>
                </c:pt>
                <c:pt idx="7">
                  <c:v>Kandal</c:v>
                </c:pt>
                <c:pt idx="8">
                  <c:v>Takeo</c:v>
                </c:pt>
                <c:pt idx="9">
                  <c:v>Kratie</c:v>
                </c:pt>
                <c:pt idx="10">
                  <c:v>Kampong Speu</c:v>
                </c:pt>
                <c:pt idx="11">
                  <c:v>Battambang</c:v>
                </c:pt>
                <c:pt idx="12">
                  <c:v>Banteay Meanchey</c:v>
                </c:pt>
                <c:pt idx="13">
                  <c:v>Svay Rieng</c:v>
                </c:pt>
                <c:pt idx="14">
                  <c:v>Ratanak Kiri</c:v>
                </c:pt>
                <c:pt idx="15">
                  <c:v>Krong Pailin</c:v>
                </c:pt>
                <c:pt idx="16">
                  <c:v>Kampong Chhnang</c:v>
                </c:pt>
                <c:pt idx="17">
                  <c:v>Stoeung Treng</c:v>
                </c:pt>
                <c:pt idx="18">
                  <c:v>Pursat</c:v>
                </c:pt>
                <c:pt idx="19">
                  <c:v>Prey Veng</c:v>
                </c:pt>
                <c:pt idx="20">
                  <c:v>Oddar Meanchey</c:v>
                </c:pt>
                <c:pt idx="21">
                  <c:v>Kampong Thom</c:v>
                </c:pt>
              </c:strCache>
            </c:strRef>
          </c:cat>
          <c:val>
            <c:numRef>
              <c:f>'HIV prev_ANC_HSS 2014'!$B$71:$B$92</c:f>
              <c:numCache>
                <c:formatCode>General</c:formatCode>
                <c:ptCount val="22"/>
                <c:pt idx="0">
                  <c:v>1.05</c:v>
                </c:pt>
                <c:pt idx="1">
                  <c:v>0.68</c:v>
                </c:pt>
                <c:pt idx="2">
                  <c:v>0.56999999999999995</c:v>
                </c:pt>
                <c:pt idx="3">
                  <c:v>0.46</c:v>
                </c:pt>
                <c:pt idx="4">
                  <c:v>0.45</c:v>
                </c:pt>
                <c:pt idx="5">
                  <c:v>0.45</c:v>
                </c:pt>
                <c:pt idx="6">
                  <c:v>0.45</c:v>
                </c:pt>
                <c:pt idx="7">
                  <c:v>0.34</c:v>
                </c:pt>
                <c:pt idx="8">
                  <c:v>0.26</c:v>
                </c:pt>
                <c:pt idx="9">
                  <c:v>0.23</c:v>
                </c:pt>
                <c:pt idx="10">
                  <c:v>0.23</c:v>
                </c:pt>
                <c:pt idx="11">
                  <c:v>0.23</c:v>
                </c:pt>
                <c:pt idx="12">
                  <c:v>0.12</c:v>
                </c:pt>
                <c:pt idx="13">
                  <c:v>0.11</c:v>
                </c:pt>
                <c:pt idx="14">
                  <c:v>0.11</c:v>
                </c:pt>
                <c:pt idx="15">
                  <c:v>0.11</c:v>
                </c:pt>
                <c:pt idx="16">
                  <c:v>0.11</c:v>
                </c:pt>
                <c:pt idx="17">
                  <c:v>0</c:v>
                </c:pt>
                <c:pt idx="18">
                  <c:v>0</c:v>
                </c:pt>
                <c:pt idx="19">
                  <c:v>0</c:v>
                </c:pt>
                <c:pt idx="20">
                  <c:v>0</c:v>
                </c:pt>
                <c:pt idx="21">
                  <c:v>0</c:v>
                </c:pt>
              </c:numCache>
            </c:numRef>
          </c:val>
          <c:extLst>
            <c:ext xmlns:c16="http://schemas.microsoft.com/office/drawing/2014/chart" uri="{C3380CC4-5D6E-409C-BE32-E72D297353CC}">
              <c16:uniqueId val="{00000000-BF05-42D5-B49C-D9D621CBDBA1}"/>
            </c:ext>
          </c:extLst>
        </c:ser>
        <c:dLbls>
          <c:showLegendKey val="0"/>
          <c:showVal val="0"/>
          <c:showCatName val="0"/>
          <c:showSerName val="0"/>
          <c:showPercent val="0"/>
          <c:showBubbleSize val="0"/>
        </c:dLbls>
        <c:gapWidth val="150"/>
        <c:axId val="158141056"/>
        <c:axId val="158433664"/>
      </c:barChart>
      <c:catAx>
        <c:axId val="158141056"/>
        <c:scaling>
          <c:orientation val="minMax"/>
        </c:scaling>
        <c:delete val="0"/>
        <c:axPos val="l"/>
        <c:numFmt formatCode="General" sourceLinked="0"/>
        <c:majorTickMark val="out"/>
        <c:minorTickMark val="none"/>
        <c:tickLblPos val="nextTo"/>
        <c:crossAx val="158433664"/>
        <c:crosses val="autoZero"/>
        <c:auto val="1"/>
        <c:lblAlgn val="ctr"/>
        <c:lblOffset val="100"/>
        <c:noMultiLvlLbl val="0"/>
      </c:catAx>
      <c:valAx>
        <c:axId val="158433664"/>
        <c:scaling>
          <c:orientation val="minMax"/>
        </c:scaling>
        <c:delete val="0"/>
        <c:axPos val="b"/>
        <c:majorGridlines>
          <c:spPr>
            <a:ln>
              <a:solidFill>
                <a:schemeClr val="bg1">
                  <a:lumMod val="65000"/>
                </a:schemeClr>
              </a:solidFill>
              <a:prstDash val="dashDot"/>
            </a:ln>
          </c:spPr>
        </c:majorGridlines>
        <c:title>
          <c:tx>
            <c:rich>
              <a:bodyPr/>
              <a:lstStyle/>
              <a:p>
                <a:pPr>
                  <a:defRPr/>
                </a:pPr>
                <a:r>
                  <a:rPr lang="en-US"/>
                  <a:t>%</a:t>
                </a:r>
              </a:p>
            </c:rich>
          </c:tx>
          <c:layout>
            <c:manualLayout>
              <c:xMode val="edge"/>
              <c:yMode val="edge"/>
              <c:x val="0.95119891545088397"/>
              <c:y val="0.92817010070128347"/>
            </c:manualLayout>
          </c:layout>
          <c:overlay val="0"/>
        </c:title>
        <c:numFmt formatCode="General" sourceLinked="1"/>
        <c:majorTickMark val="out"/>
        <c:minorTickMark val="none"/>
        <c:tickLblPos val="nextTo"/>
        <c:crossAx val="158141056"/>
        <c:crosses val="autoZero"/>
        <c:crossBetween val="between"/>
      </c:valAx>
    </c:plotArea>
    <c:plotVisOnly val="1"/>
    <c:dispBlanksAs val="gap"/>
    <c:showDLblsOverMax val="0"/>
  </c:chart>
  <c:txPr>
    <a:bodyPr/>
    <a:lstStyle/>
    <a:p>
      <a:pPr>
        <a:defRPr sz="1200" b="0">
          <a:latin typeface="Arial" pitchFamily="34" charset="0"/>
          <a:cs typeface="Arial"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890373950225902E-2"/>
          <c:y val="0.11541725785867801"/>
          <c:w val="0.92314447397472699"/>
          <c:h val="0.58154506383869042"/>
        </c:manualLayout>
      </c:layout>
      <c:barChart>
        <c:barDir val="col"/>
        <c:grouping val="clustered"/>
        <c:varyColors val="0"/>
        <c:ser>
          <c:idx val="0"/>
          <c:order val="0"/>
          <c:tx>
            <c:strRef>
              <c:f>BIO!$A$9</c:f>
              <c:strCache>
                <c:ptCount val="1"/>
                <c:pt idx="0">
                  <c:v>Syphilis</c:v>
                </c:pt>
              </c:strCache>
            </c:strRef>
          </c:tx>
          <c:spPr>
            <a:solidFill>
              <a:srgbClr val="37CBFF"/>
            </a:solidFill>
            <a:ln>
              <a:noFill/>
            </a:ln>
            <a:effectLst/>
          </c:spPr>
          <c:invertIfNegative val="0"/>
          <c:dPt>
            <c:idx val="9"/>
            <c:invertIfNegative val="0"/>
            <c:bubble3D val="0"/>
            <c:spPr>
              <a:solidFill>
                <a:srgbClr val="37CBFF"/>
              </a:solidFill>
              <a:ln>
                <a:noFill/>
              </a:ln>
              <a:effectLst/>
            </c:spPr>
            <c:extLst>
              <c:ext xmlns:c16="http://schemas.microsoft.com/office/drawing/2014/chart" uri="{C3380CC4-5D6E-409C-BE32-E72D297353CC}">
                <c16:uniqueId val="{00000001-C7B0-46BB-9490-A78F975544E0}"/>
              </c:ext>
            </c:extLst>
          </c:dPt>
          <c:dLbls>
            <c:dLbl>
              <c:idx val="8"/>
              <c:delete val="1"/>
              <c:extLst>
                <c:ext xmlns:c15="http://schemas.microsoft.com/office/drawing/2012/chart" uri="{CE6537A1-D6FC-4f65-9D91-7224C49458BB}"/>
                <c:ext xmlns:c16="http://schemas.microsoft.com/office/drawing/2014/chart" uri="{C3380CC4-5D6E-409C-BE32-E72D297353CC}">
                  <c16:uniqueId val="{00000002-C7B0-46BB-9490-A78F975544E0}"/>
                </c:ext>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BIO!$B$8:$K$8</c:f>
              <c:strCache>
                <c:ptCount val="10"/>
                <c:pt idx="0">
                  <c:v>Banteay Meanchey</c:v>
                </c:pt>
                <c:pt idx="1">
                  <c:v>Battambang</c:v>
                </c:pt>
                <c:pt idx="2">
                  <c:v>Kampong Chhnang</c:v>
                </c:pt>
                <c:pt idx="3">
                  <c:v>Kampong Cham</c:v>
                </c:pt>
                <c:pt idx="4">
                  <c:v>Kampong Thom</c:v>
                </c:pt>
                <c:pt idx="5">
                  <c:v>Phnom Penh</c:v>
                </c:pt>
                <c:pt idx="6">
                  <c:v>Preah Sihanouk</c:v>
                </c:pt>
                <c:pt idx="7">
                  <c:v>Ratanak kiri</c:v>
                </c:pt>
                <c:pt idx="8">
                  <c:v>Siem Reap</c:v>
                </c:pt>
                <c:pt idx="9">
                  <c:v>National</c:v>
                </c:pt>
              </c:strCache>
            </c:strRef>
          </c:cat>
          <c:val>
            <c:numRef>
              <c:f>BIO!$B$9:$K$9</c:f>
              <c:numCache>
                <c:formatCode>0.0</c:formatCode>
                <c:ptCount val="10"/>
                <c:pt idx="0">
                  <c:v>18.66</c:v>
                </c:pt>
                <c:pt idx="1">
                  <c:v>11.37</c:v>
                </c:pt>
                <c:pt idx="2">
                  <c:v>7.87</c:v>
                </c:pt>
                <c:pt idx="3">
                  <c:v>15.69</c:v>
                </c:pt>
                <c:pt idx="4">
                  <c:v>15.03</c:v>
                </c:pt>
                <c:pt idx="5">
                  <c:v>20.94</c:v>
                </c:pt>
                <c:pt idx="6">
                  <c:v>24.39</c:v>
                </c:pt>
                <c:pt idx="7">
                  <c:v>19.170000000000002</c:v>
                </c:pt>
                <c:pt idx="8">
                  <c:v>14.21</c:v>
                </c:pt>
                <c:pt idx="9">
                  <c:v>18.87</c:v>
                </c:pt>
              </c:numCache>
            </c:numRef>
          </c:val>
          <c:extLst>
            <c:ext xmlns:c16="http://schemas.microsoft.com/office/drawing/2014/chart" uri="{C3380CC4-5D6E-409C-BE32-E72D297353CC}">
              <c16:uniqueId val="{00000003-C7B0-46BB-9490-A78F975544E0}"/>
            </c:ext>
          </c:extLst>
        </c:ser>
        <c:ser>
          <c:idx val="1"/>
          <c:order val="1"/>
          <c:tx>
            <c:strRef>
              <c:f>BIO!$A$10</c:f>
              <c:strCache>
                <c:ptCount val="1"/>
                <c:pt idx="0">
                  <c:v>Chlamydia</c:v>
                </c:pt>
              </c:strCache>
            </c:strRef>
          </c:tx>
          <c:spPr>
            <a:solidFill>
              <a:srgbClr val="FF7C80"/>
            </a:solidFill>
            <a:ln>
              <a:noFill/>
            </a:ln>
            <a:effectLst/>
          </c:spPr>
          <c:invertIfNegative val="0"/>
          <c:dPt>
            <c:idx val="9"/>
            <c:invertIfNegative val="0"/>
            <c:bubble3D val="0"/>
            <c:spPr>
              <a:solidFill>
                <a:srgbClr val="FF7C80"/>
              </a:solidFill>
              <a:ln>
                <a:noFill/>
              </a:ln>
              <a:effectLst/>
            </c:spPr>
            <c:extLst>
              <c:ext xmlns:c16="http://schemas.microsoft.com/office/drawing/2014/chart" uri="{C3380CC4-5D6E-409C-BE32-E72D297353CC}">
                <c16:uniqueId val="{00000005-C7B0-46BB-9490-A78F975544E0}"/>
              </c:ext>
            </c:extLst>
          </c:dPt>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BIO!$B$8:$K$8</c:f>
              <c:strCache>
                <c:ptCount val="10"/>
                <c:pt idx="0">
                  <c:v>Banteay Meanchey</c:v>
                </c:pt>
                <c:pt idx="1">
                  <c:v>Battambang</c:v>
                </c:pt>
                <c:pt idx="2">
                  <c:v>Kampong Chhnang</c:v>
                </c:pt>
                <c:pt idx="3">
                  <c:v>Kampong Cham</c:v>
                </c:pt>
                <c:pt idx="4">
                  <c:v>Kampong Thom</c:v>
                </c:pt>
                <c:pt idx="5">
                  <c:v>Phnom Penh</c:v>
                </c:pt>
                <c:pt idx="6">
                  <c:v>Preah Sihanouk</c:v>
                </c:pt>
                <c:pt idx="7">
                  <c:v>Ratanak kiri</c:v>
                </c:pt>
                <c:pt idx="8">
                  <c:v>Siem Reap</c:v>
                </c:pt>
                <c:pt idx="9">
                  <c:v>National</c:v>
                </c:pt>
              </c:strCache>
            </c:strRef>
          </c:cat>
          <c:val>
            <c:numRef>
              <c:f>BIO!$B$10:$K$10</c:f>
              <c:numCache>
                <c:formatCode>0.0</c:formatCode>
                <c:ptCount val="10"/>
                <c:pt idx="0">
                  <c:v>31.83</c:v>
                </c:pt>
                <c:pt idx="1">
                  <c:v>15.41</c:v>
                </c:pt>
                <c:pt idx="2">
                  <c:v>11.4</c:v>
                </c:pt>
                <c:pt idx="3">
                  <c:v>16.239999999999998</c:v>
                </c:pt>
                <c:pt idx="4">
                  <c:v>36.97</c:v>
                </c:pt>
                <c:pt idx="5">
                  <c:v>20.03</c:v>
                </c:pt>
                <c:pt idx="6">
                  <c:v>39.880000000000003</c:v>
                </c:pt>
                <c:pt idx="7">
                  <c:v>25.11</c:v>
                </c:pt>
                <c:pt idx="8">
                  <c:v>46.05</c:v>
                </c:pt>
                <c:pt idx="9">
                  <c:v>22.61</c:v>
                </c:pt>
              </c:numCache>
            </c:numRef>
          </c:val>
          <c:extLst>
            <c:ext xmlns:c16="http://schemas.microsoft.com/office/drawing/2014/chart" uri="{C3380CC4-5D6E-409C-BE32-E72D297353CC}">
              <c16:uniqueId val="{00000006-C7B0-46BB-9490-A78F975544E0}"/>
            </c:ext>
          </c:extLst>
        </c:ser>
        <c:ser>
          <c:idx val="2"/>
          <c:order val="2"/>
          <c:tx>
            <c:strRef>
              <c:f>BIO!$A$11</c:f>
              <c:strCache>
                <c:ptCount val="1"/>
                <c:pt idx="0">
                  <c:v>Gonorrhea</c:v>
                </c:pt>
              </c:strCache>
            </c:strRef>
          </c:tx>
          <c:spPr>
            <a:solidFill>
              <a:srgbClr val="00A99A"/>
            </a:solidFill>
            <a:ln>
              <a:noFill/>
            </a:ln>
            <a:effectLst/>
          </c:spPr>
          <c:invertIfNegative val="0"/>
          <c:dPt>
            <c:idx val="9"/>
            <c:invertIfNegative val="0"/>
            <c:bubble3D val="0"/>
            <c:spPr>
              <a:solidFill>
                <a:srgbClr val="00A99A"/>
              </a:solidFill>
              <a:ln>
                <a:noFill/>
              </a:ln>
              <a:effectLst/>
            </c:spPr>
            <c:extLst>
              <c:ext xmlns:c16="http://schemas.microsoft.com/office/drawing/2014/chart" uri="{C3380CC4-5D6E-409C-BE32-E72D297353CC}">
                <c16:uniqueId val="{00000008-C7B0-46BB-9490-A78F975544E0}"/>
              </c:ext>
            </c:extLst>
          </c:dPt>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BIO!$B$8:$K$8</c:f>
              <c:strCache>
                <c:ptCount val="10"/>
                <c:pt idx="0">
                  <c:v>Banteay Meanchey</c:v>
                </c:pt>
                <c:pt idx="1">
                  <c:v>Battambang</c:v>
                </c:pt>
                <c:pt idx="2">
                  <c:v>Kampong Chhnang</c:v>
                </c:pt>
                <c:pt idx="3">
                  <c:v>Kampong Cham</c:v>
                </c:pt>
                <c:pt idx="4">
                  <c:v>Kampong Thom</c:v>
                </c:pt>
                <c:pt idx="5">
                  <c:v>Phnom Penh</c:v>
                </c:pt>
                <c:pt idx="6">
                  <c:v>Preah Sihanouk</c:v>
                </c:pt>
                <c:pt idx="7">
                  <c:v>Ratanak kiri</c:v>
                </c:pt>
                <c:pt idx="8">
                  <c:v>Siem Reap</c:v>
                </c:pt>
                <c:pt idx="9">
                  <c:v>National</c:v>
                </c:pt>
              </c:strCache>
            </c:strRef>
          </c:cat>
          <c:val>
            <c:numRef>
              <c:f>BIO!$B$11:$K$11</c:f>
              <c:numCache>
                <c:formatCode>0.0</c:formatCode>
                <c:ptCount val="10"/>
                <c:pt idx="0">
                  <c:v>20.41</c:v>
                </c:pt>
                <c:pt idx="1">
                  <c:v>10.11</c:v>
                </c:pt>
                <c:pt idx="2">
                  <c:v>6.6</c:v>
                </c:pt>
                <c:pt idx="3">
                  <c:v>15.64</c:v>
                </c:pt>
                <c:pt idx="4">
                  <c:v>23</c:v>
                </c:pt>
                <c:pt idx="5">
                  <c:v>17.46</c:v>
                </c:pt>
                <c:pt idx="6">
                  <c:v>33.869999999999997</c:v>
                </c:pt>
                <c:pt idx="7">
                  <c:v>15.09</c:v>
                </c:pt>
                <c:pt idx="8">
                  <c:v>31.89</c:v>
                </c:pt>
                <c:pt idx="9">
                  <c:v>17.97</c:v>
                </c:pt>
              </c:numCache>
            </c:numRef>
          </c:val>
          <c:extLst>
            <c:ext xmlns:c16="http://schemas.microsoft.com/office/drawing/2014/chart" uri="{C3380CC4-5D6E-409C-BE32-E72D297353CC}">
              <c16:uniqueId val="{00000009-C7B0-46BB-9490-A78F975544E0}"/>
            </c:ext>
          </c:extLst>
        </c:ser>
        <c:ser>
          <c:idx val="3"/>
          <c:order val="3"/>
          <c:tx>
            <c:strRef>
              <c:f>BIO!$A$12</c:f>
              <c:strCache>
                <c:ptCount val="1"/>
              </c:strCache>
            </c:strRef>
          </c:tx>
          <c:spPr>
            <a:solidFill>
              <a:schemeClr val="accent4"/>
            </a:solidFill>
            <a:ln>
              <a:noFill/>
            </a:ln>
            <a:effectLst/>
          </c:spPr>
          <c:invertIfNegative val="0"/>
          <c:dPt>
            <c:idx val="9"/>
            <c:invertIfNegative val="0"/>
            <c:bubble3D val="0"/>
            <c:spPr>
              <a:solidFill>
                <a:schemeClr val="accent4"/>
              </a:solidFill>
              <a:ln>
                <a:noFill/>
              </a:ln>
              <a:effectLst/>
            </c:spPr>
            <c:extLst>
              <c:ext xmlns:c16="http://schemas.microsoft.com/office/drawing/2014/chart" uri="{C3380CC4-5D6E-409C-BE32-E72D297353CC}">
                <c16:uniqueId val="{0000000B-C7B0-46BB-9490-A78F975544E0}"/>
              </c:ext>
            </c:extLst>
          </c:dPt>
          <c:dLbls>
            <c:spPr>
              <a:noFill/>
              <a:ln>
                <a:noFill/>
              </a:ln>
              <a:effectLst/>
            </c:spPr>
            <c:txPr>
              <a:bodyPr rot="-5400000" spcFirstLastPara="1" vertOverflow="ellipsis"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BIO!$B$8:$K$8</c:f>
              <c:strCache>
                <c:ptCount val="10"/>
                <c:pt idx="0">
                  <c:v>Banteay Meanchey</c:v>
                </c:pt>
                <c:pt idx="1">
                  <c:v>Battambang</c:v>
                </c:pt>
                <c:pt idx="2">
                  <c:v>Kampong Chhnang</c:v>
                </c:pt>
                <c:pt idx="3">
                  <c:v>Kampong Cham</c:v>
                </c:pt>
                <c:pt idx="4">
                  <c:v>Kampong Thom</c:v>
                </c:pt>
                <c:pt idx="5">
                  <c:v>Phnom Penh</c:v>
                </c:pt>
                <c:pt idx="6">
                  <c:v>Preah Sihanouk</c:v>
                </c:pt>
                <c:pt idx="7">
                  <c:v>Ratanak kiri</c:v>
                </c:pt>
                <c:pt idx="8">
                  <c:v>Siem Reap</c:v>
                </c:pt>
                <c:pt idx="9">
                  <c:v>National</c:v>
                </c:pt>
              </c:strCache>
            </c:strRef>
          </c:cat>
          <c:val>
            <c:numRef>
              <c:f>BIO!$B$12:$K$12</c:f>
              <c:numCache>
                <c:formatCode>General</c:formatCode>
                <c:ptCount val="10"/>
              </c:numCache>
            </c:numRef>
          </c:val>
          <c:extLst>
            <c:ext xmlns:c16="http://schemas.microsoft.com/office/drawing/2014/chart" uri="{C3380CC4-5D6E-409C-BE32-E72D297353CC}">
              <c16:uniqueId val="{0000000C-C7B0-46BB-9490-A78F975544E0}"/>
            </c:ext>
          </c:extLst>
        </c:ser>
        <c:dLbls>
          <c:dLblPos val="outEnd"/>
          <c:showLegendKey val="0"/>
          <c:showVal val="1"/>
          <c:showCatName val="0"/>
          <c:showSerName val="0"/>
          <c:showPercent val="0"/>
          <c:showBubbleSize val="0"/>
        </c:dLbls>
        <c:gapWidth val="75"/>
        <c:overlap val="-10"/>
        <c:axId val="765695344"/>
        <c:axId val="765695672"/>
      </c:barChart>
      <c:catAx>
        <c:axId val="765695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crossAx val="765695672"/>
        <c:crosses val="autoZero"/>
        <c:auto val="1"/>
        <c:lblAlgn val="ctr"/>
        <c:lblOffset val="100"/>
        <c:noMultiLvlLbl val="0"/>
      </c:catAx>
      <c:valAx>
        <c:axId val="765695672"/>
        <c:scaling>
          <c:orientation val="minMax"/>
        </c:scaling>
        <c:delete val="1"/>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r>
                  <a:rPr lang="en-US"/>
                  <a:t>Percentage</a:t>
                </a:r>
              </a:p>
            </c:rich>
          </c:tx>
          <c:layout>
            <c:manualLayout>
              <c:xMode val="edge"/>
              <c:yMode val="edge"/>
              <c:x val="2.4649329205401752E-2"/>
              <c:y val="0.27432087955808099"/>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title>
        <c:numFmt formatCode="0.0" sourceLinked="1"/>
        <c:majorTickMark val="none"/>
        <c:minorTickMark val="none"/>
        <c:tickLblPos val="nextTo"/>
        <c:crossAx val="765695344"/>
        <c:crosses val="autoZero"/>
        <c:crossBetween val="between"/>
      </c:valAx>
      <c:spPr>
        <a:noFill/>
        <a:ln>
          <a:noFill/>
        </a:ln>
        <a:effectLst/>
      </c:spPr>
    </c:plotArea>
    <c:legend>
      <c:legendPos val="b"/>
      <c:legendEntry>
        <c:idx val="3"/>
        <c:delete val="1"/>
      </c:legendEntry>
      <c:layout>
        <c:manualLayout>
          <c:xMode val="edge"/>
          <c:yMode val="edge"/>
          <c:x val="0.32741717644780688"/>
          <c:y val="0.90825729781484377"/>
          <c:w val="0.32011565663638519"/>
          <c:h val="7.2603527987777056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legend>
    <c:plotVisOnly val="1"/>
    <c:dispBlanksAs val="gap"/>
    <c:showDLblsOverMax val="0"/>
  </c:chart>
  <c:spPr>
    <a:noFill/>
    <a:ln w="9525" cap="flat" cmpd="sng" algn="ctr">
      <a:noFill/>
      <a:round/>
    </a:ln>
    <a:effectLst/>
  </c:spPr>
  <c:txPr>
    <a:bodyPr/>
    <a:lstStyle/>
    <a:p>
      <a:pPr>
        <a:defRPr sz="1400" b="0">
          <a:solidFill>
            <a:sysClr val="windowText" lastClr="000000"/>
          </a:solidFill>
          <a:latin typeface="Arial Nova" panose="020B0504020202020204" pitchFamily="34" charset="0"/>
          <a:cs typeface="Calibri" panose="020F0502020204030204" pitchFamily="34" charset="0"/>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solidFill>
                <a:latin typeface="Arial Nova" panose="020B0504020202020204" pitchFamily="34" charset="0"/>
                <a:ea typeface="+mn-ea"/>
                <a:cs typeface="+mn-cs"/>
              </a:defRPr>
            </a:pPr>
            <a:r>
              <a:rPr lang="en-US" dirty="0"/>
              <a:t>Syphilis prevalence by age groups</a:t>
            </a:r>
          </a:p>
        </c:rich>
      </c:tx>
      <c:layout>
        <c:manualLayout>
          <c:xMode val="edge"/>
          <c:yMode val="edge"/>
          <c:x val="0.32537257904829719"/>
          <c:y val="2.4118866128423466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Arial Nova" panose="020B0504020202020204" pitchFamily="34" charset="0"/>
              <a:ea typeface="+mn-ea"/>
              <a:cs typeface="+mn-cs"/>
            </a:defRPr>
          </a:pPr>
          <a:endParaRPr lang="en-US"/>
        </a:p>
      </c:txPr>
    </c:title>
    <c:autoTitleDeleted val="0"/>
    <c:plotArea>
      <c:layout/>
      <c:barChart>
        <c:barDir val="col"/>
        <c:grouping val="clustered"/>
        <c:varyColors val="0"/>
        <c:ser>
          <c:idx val="0"/>
          <c:order val="0"/>
          <c:tx>
            <c:strRef>
              <c:f>'Syphilis Prev'!$B$1</c:f>
              <c:strCache>
                <c:ptCount val="1"/>
                <c:pt idx="0">
                  <c:v>FEW &lt;25 years</c:v>
                </c:pt>
              </c:strCache>
            </c:strRef>
          </c:tx>
          <c:spPr>
            <a:solidFill>
              <a:srgbClr val="FFA3A3"/>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'Syphilis Prev'!$A$2:$A$11</c:f>
              <c:strCache>
                <c:ptCount val="10"/>
                <c:pt idx="0">
                  <c:v>Banteay Meanchey</c:v>
                </c:pt>
                <c:pt idx="1">
                  <c:v>Battambang</c:v>
                </c:pt>
                <c:pt idx="2">
                  <c:v>Kampong Chhnang</c:v>
                </c:pt>
                <c:pt idx="3">
                  <c:v>Kampong Cham</c:v>
                </c:pt>
                <c:pt idx="4">
                  <c:v>Kampong Thom</c:v>
                </c:pt>
                <c:pt idx="5">
                  <c:v>Phnom Penh</c:v>
                </c:pt>
                <c:pt idx="6">
                  <c:v>Preah Sihanouk</c:v>
                </c:pt>
                <c:pt idx="7">
                  <c:v>Ratanak kiri</c:v>
                </c:pt>
                <c:pt idx="8">
                  <c:v>Siem Reap</c:v>
                </c:pt>
                <c:pt idx="9">
                  <c:v>National</c:v>
                </c:pt>
              </c:strCache>
            </c:strRef>
          </c:cat>
          <c:val>
            <c:numRef>
              <c:f>'Syphilis Prev'!$B$2:$B$11</c:f>
              <c:numCache>
                <c:formatCode>0</c:formatCode>
                <c:ptCount val="10"/>
                <c:pt idx="0">
                  <c:v>24.04</c:v>
                </c:pt>
                <c:pt idx="1">
                  <c:v>15.83</c:v>
                </c:pt>
                <c:pt idx="2">
                  <c:v>21.27</c:v>
                </c:pt>
                <c:pt idx="3">
                  <c:v>24.35</c:v>
                </c:pt>
                <c:pt idx="4">
                  <c:v>22.06</c:v>
                </c:pt>
                <c:pt idx="5">
                  <c:v>27.57</c:v>
                </c:pt>
                <c:pt idx="6">
                  <c:v>28.69</c:v>
                </c:pt>
                <c:pt idx="7">
                  <c:v>19.190000000000001</c:v>
                </c:pt>
                <c:pt idx="8">
                  <c:v>19.61</c:v>
                </c:pt>
                <c:pt idx="9">
                  <c:v>24.77</c:v>
                </c:pt>
              </c:numCache>
            </c:numRef>
          </c:val>
          <c:extLst>
            <c:ext xmlns:c16="http://schemas.microsoft.com/office/drawing/2014/chart" uri="{C3380CC4-5D6E-409C-BE32-E72D297353CC}">
              <c16:uniqueId val="{00000000-3E02-4676-87A6-0A458EF61AF6}"/>
            </c:ext>
          </c:extLst>
        </c:ser>
        <c:ser>
          <c:idx val="1"/>
          <c:order val="1"/>
          <c:tx>
            <c:strRef>
              <c:f>'Syphilis Prev'!$C$1</c:f>
              <c:strCache>
                <c:ptCount val="1"/>
                <c:pt idx="0">
                  <c:v>FEW ≥ 25 years</c:v>
                </c:pt>
              </c:strCache>
            </c:strRef>
          </c:tx>
          <c:spPr>
            <a:solidFill>
              <a:srgbClr val="FFA3FF"/>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'Syphilis Prev'!$A$2:$A$11</c:f>
              <c:strCache>
                <c:ptCount val="10"/>
                <c:pt idx="0">
                  <c:v>Banteay Meanchey</c:v>
                </c:pt>
                <c:pt idx="1">
                  <c:v>Battambang</c:v>
                </c:pt>
                <c:pt idx="2">
                  <c:v>Kampong Chhnang</c:v>
                </c:pt>
                <c:pt idx="3">
                  <c:v>Kampong Cham</c:v>
                </c:pt>
                <c:pt idx="4">
                  <c:v>Kampong Thom</c:v>
                </c:pt>
                <c:pt idx="5">
                  <c:v>Phnom Penh</c:v>
                </c:pt>
                <c:pt idx="6">
                  <c:v>Preah Sihanouk</c:v>
                </c:pt>
                <c:pt idx="7">
                  <c:v>Ratanak kiri</c:v>
                </c:pt>
                <c:pt idx="8">
                  <c:v>Siem Reap</c:v>
                </c:pt>
                <c:pt idx="9">
                  <c:v>National</c:v>
                </c:pt>
              </c:strCache>
            </c:strRef>
          </c:cat>
          <c:val>
            <c:numRef>
              <c:f>'Syphilis Prev'!$C$2:$C$11</c:f>
              <c:numCache>
                <c:formatCode>0</c:formatCode>
                <c:ptCount val="10"/>
                <c:pt idx="0">
                  <c:v>16.59</c:v>
                </c:pt>
                <c:pt idx="1">
                  <c:v>9.83</c:v>
                </c:pt>
                <c:pt idx="2">
                  <c:v>1.31</c:v>
                </c:pt>
                <c:pt idx="3">
                  <c:v>10.02</c:v>
                </c:pt>
                <c:pt idx="4">
                  <c:v>9.66</c:v>
                </c:pt>
                <c:pt idx="5">
                  <c:v>19.27</c:v>
                </c:pt>
                <c:pt idx="6">
                  <c:v>21.15</c:v>
                </c:pt>
                <c:pt idx="7">
                  <c:v>19.149999999999999</c:v>
                </c:pt>
                <c:pt idx="8">
                  <c:v>12.06</c:v>
                </c:pt>
                <c:pt idx="9">
                  <c:v>16.920000000000002</c:v>
                </c:pt>
              </c:numCache>
            </c:numRef>
          </c:val>
          <c:extLst>
            <c:ext xmlns:c16="http://schemas.microsoft.com/office/drawing/2014/chart" uri="{C3380CC4-5D6E-409C-BE32-E72D297353CC}">
              <c16:uniqueId val="{00000001-3E02-4676-87A6-0A458EF61AF6}"/>
            </c:ext>
          </c:extLst>
        </c:ser>
        <c:dLbls>
          <c:showLegendKey val="0"/>
          <c:showVal val="0"/>
          <c:showCatName val="0"/>
          <c:showSerName val="0"/>
          <c:showPercent val="0"/>
          <c:showBubbleSize val="0"/>
        </c:dLbls>
        <c:gapWidth val="75"/>
        <c:overlap val="-27"/>
        <c:axId val="896152464"/>
        <c:axId val="896145392"/>
      </c:barChart>
      <c:catAx>
        <c:axId val="89615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crossAx val="896145392"/>
        <c:crosses val="autoZero"/>
        <c:auto val="1"/>
        <c:lblAlgn val="ctr"/>
        <c:lblOffset val="100"/>
        <c:noMultiLvlLbl val="0"/>
      </c:catAx>
      <c:valAx>
        <c:axId val="896145392"/>
        <c:scaling>
          <c:orientation val="minMax"/>
        </c:scaling>
        <c:delete val="1"/>
        <c:axPos val="l"/>
        <c:title>
          <c:tx>
            <c:rich>
              <a:bodyPr rot="-540000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r>
                  <a:rPr lang="en-US"/>
                  <a:t>Percentage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title>
        <c:numFmt formatCode="0" sourceLinked="1"/>
        <c:majorTickMark val="none"/>
        <c:minorTickMark val="none"/>
        <c:tickLblPos val="nextTo"/>
        <c:crossAx val="896152464"/>
        <c:crosses val="autoZero"/>
        <c:crossBetween val="between"/>
      </c:valAx>
      <c:spPr>
        <a:noFill/>
        <a:ln>
          <a:noFill/>
        </a:ln>
        <a:effectLst/>
      </c:spPr>
    </c:plotArea>
    <c:legend>
      <c:legendPos val="r"/>
      <c:layout>
        <c:manualLayout>
          <c:xMode val="edge"/>
          <c:yMode val="edge"/>
          <c:x val="0.85685971581138565"/>
          <c:y val="0.43638435407255127"/>
          <c:w val="0.13624373246447644"/>
          <c:h val="0.1764337787568813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Nova" panose="020B0504020202020204" pitchFamily="34" charset="0"/>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137581345441099E-2"/>
          <c:y val="9.5498101817027364E-2"/>
          <c:w val="0.93340215804475868"/>
          <c:h val="0.62761908750767859"/>
        </c:manualLayout>
      </c:layout>
      <c:barChart>
        <c:barDir val="col"/>
        <c:grouping val="clustered"/>
        <c:varyColors val="0"/>
        <c:ser>
          <c:idx val="0"/>
          <c:order val="0"/>
          <c:tx>
            <c:strRef>
              <c:f>'Condom use last sex KP'!$A$5</c:f>
              <c:strCache>
                <c:ptCount val="1"/>
                <c:pt idx="0">
                  <c:v>Female entertainment workers*</c:v>
                </c:pt>
              </c:strCache>
            </c:strRef>
          </c:tx>
          <c:spPr>
            <a:solidFill>
              <a:srgbClr val="FFA3FF"/>
            </a:solidFill>
            <a:ln>
              <a:noFill/>
            </a:ln>
          </c:spPr>
          <c:invertIfNegative val="0"/>
          <c:dPt>
            <c:idx val="0"/>
            <c:invertIfNegative val="0"/>
            <c:bubble3D val="0"/>
            <c:extLst>
              <c:ext xmlns:c16="http://schemas.microsoft.com/office/drawing/2014/chart" uri="{C3380CC4-5D6E-409C-BE32-E72D297353CC}">
                <c16:uniqueId val="{00000000-35F5-46A4-B365-7B7636813F20}"/>
              </c:ext>
            </c:extLst>
          </c:dPt>
          <c:dPt>
            <c:idx val="1"/>
            <c:invertIfNegative val="0"/>
            <c:bubble3D val="0"/>
            <c:extLst>
              <c:ext xmlns:c16="http://schemas.microsoft.com/office/drawing/2014/chart" uri="{C3380CC4-5D6E-409C-BE32-E72D297353CC}">
                <c16:uniqueId val="{00000001-35F5-46A4-B365-7B7636813F20}"/>
              </c:ext>
            </c:extLst>
          </c:dPt>
          <c:dPt>
            <c:idx val="2"/>
            <c:invertIfNegative val="0"/>
            <c:bubble3D val="0"/>
            <c:extLst>
              <c:ext xmlns:c16="http://schemas.microsoft.com/office/drawing/2014/chart" uri="{C3380CC4-5D6E-409C-BE32-E72D297353CC}">
                <c16:uniqueId val="{00000002-35F5-46A4-B365-7B7636813F20}"/>
              </c:ext>
            </c:extLst>
          </c:dPt>
          <c:dLbls>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5F5-46A4-B365-7B7636813F2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'Condom use last sex KP'!$B$4:$U$4</c:f>
              <c:numCache>
                <c:formatCode>General</c:formatCod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numCache>
            </c:numRef>
          </c:cat>
          <c:val>
            <c:numRef>
              <c:f>'Condom use last sex KP'!$B$5:$U$5</c:f>
              <c:numCache>
                <c:formatCode>General</c:formatCode>
                <c:ptCount val="20"/>
                <c:pt idx="0" formatCode="0">
                  <c:v>96</c:v>
                </c:pt>
                <c:pt idx="4" formatCode="0">
                  <c:v>98.99</c:v>
                </c:pt>
                <c:pt idx="7" formatCode="0">
                  <c:v>97.7</c:v>
                </c:pt>
                <c:pt idx="8" formatCode="0">
                  <c:v>85.5</c:v>
                </c:pt>
                <c:pt idx="10" formatCode="0">
                  <c:v>80.599999999999994</c:v>
                </c:pt>
                <c:pt idx="13" formatCode="0">
                  <c:v>89</c:v>
                </c:pt>
                <c:pt idx="19" formatCode="0">
                  <c:v>94</c:v>
                </c:pt>
              </c:numCache>
            </c:numRef>
          </c:val>
          <c:extLst>
            <c:ext xmlns:c16="http://schemas.microsoft.com/office/drawing/2014/chart" uri="{C3380CC4-5D6E-409C-BE32-E72D297353CC}">
              <c16:uniqueId val="{00000003-35F5-46A4-B365-7B7636813F20}"/>
            </c:ext>
          </c:extLst>
        </c:ser>
        <c:ser>
          <c:idx val="1"/>
          <c:order val="1"/>
          <c:tx>
            <c:strRef>
              <c:f>'Condom use last sex KP'!$A$6</c:f>
              <c:strCache>
                <c:ptCount val="1"/>
                <c:pt idx="0">
                  <c:v>Men who have sex with men</c:v>
                </c:pt>
              </c:strCache>
            </c:strRef>
          </c:tx>
          <c:spPr>
            <a:solidFill>
              <a:srgbClr val="33CCCC"/>
            </a:solidFill>
          </c:spPr>
          <c:invertIfNegative val="0"/>
          <c:dLbls>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5F5-46A4-B365-7B7636813F2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'Condom use last sex KP'!$B$4:$U$4</c:f>
              <c:numCache>
                <c:formatCode>General</c:formatCod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numCache>
            </c:numRef>
          </c:cat>
          <c:val>
            <c:numRef>
              <c:f>'Condom use last sex KP'!$B$6:$U$6</c:f>
              <c:numCache>
                <c:formatCode>General</c:formatCode>
                <c:ptCount val="20"/>
                <c:pt idx="4" formatCode="0">
                  <c:v>86.5</c:v>
                </c:pt>
                <c:pt idx="7" formatCode="0">
                  <c:v>66.39</c:v>
                </c:pt>
                <c:pt idx="9" formatCode="0">
                  <c:v>87</c:v>
                </c:pt>
                <c:pt idx="12" formatCode="0">
                  <c:v>69</c:v>
                </c:pt>
                <c:pt idx="16" formatCode="0">
                  <c:v>76</c:v>
                </c:pt>
              </c:numCache>
            </c:numRef>
          </c:val>
          <c:extLst>
            <c:ext xmlns:c16="http://schemas.microsoft.com/office/drawing/2014/chart" uri="{C3380CC4-5D6E-409C-BE32-E72D297353CC}">
              <c16:uniqueId val="{00000004-35F5-46A4-B365-7B7636813F20}"/>
            </c:ext>
          </c:extLst>
        </c:ser>
        <c:ser>
          <c:idx val="2"/>
          <c:order val="2"/>
          <c:tx>
            <c:strRef>
              <c:f>'Condom use last sex KP'!$A$7</c:f>
              <c:strCache>
                <c:ptCount val="1"/>
                <c:pt idx="0">
                  <c:v>Transgender</c:v>
                </c:pt>
              </c:strCache>
            </c:strRef>
          </c:tx>
          <c:spPr>
            <a:solidFill>
              <a:srgbClr val="F78E1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'Condom use last sex KP'!$B$4:$U$4</c:f>
              <c:numCache>
                <c:formatCode>General</c:formatCod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numCache>
            </c:numRef>
          </c:cat>
          <c:val>
            <c:numRef>
              <c:f>'Condom use last sex KP'!$B$7:$U$7</c:f>
              <c:numCache>
                <c:formatCode>General</c:formatCode>
                <c:ptCount val="20"/>
                <c:pt idx="16" formatCode="0">
                  <c:v>84</c:v>
                </c:pt>
              </c:numCache>
            </c:numRef>
          </c:val>
          <c:extLst>
            <c:ext xmlns:c16="http://schemas.microsoft.com/office/drawing/2014/chart" uri="{C3380CC4-5D6E-409C-BE32-E72D297353CC}">
              <c16:uniqueId val="{00000005-35F5-46A4-B365-7B7636813F20}"/>
            </c:ext>
          </c:extLst>
        </c:ser>
        <c:ser>
          <c:idx val="3"/>
          <c:order val="3"/>
          <c:tx>
            <c:strRef>
              <c:f>'Condom use last sex KP'!$A$8</c:f>
              <c:strCache>
                <c:ptCount val="1"/>
                <c:pt idx="0">
                  <c:v>People who inject drugs</c:v>
                </c:pt>
              </c:strCache>
            </c:strRef>
          </c:tx>
          <c:spPr>
            <a:solidFill>
              <a:srgbClr val="0099FF"/>
            </a:solidFill>
          </c:spPr>
          <c:invertIfNegative val="0"/>
          <c:dPt>
            <c:idx val="4"/>
            <c:invertIfNegative val="0"/>
            <c:bubble3D val="0"/>
            <c:extLst>
              <c:ext xmlns:c16="http://schemas.microsoft.com/office/drawing/2014/chart" uri="{C3380CC4-5D6E-409C-BE32-E72D297353CC}">
                <c16:uniqueId val="{00000007-35F5-46A4-B365-7B7636813F20}"/>
              </c:ext>
            </c:extLst>
          </c:dPt>
          <c:dPt>
            <c:idx val="9"/>
            <c:invertIfNegative val="0"/>
            <c:bubble3D val="0"/>
            <c:extLst>
              <c:ext xmlns:c16="http://schemas.microsoft.com/office/drawing/2014/chart" uri="{C3380CC4-5D6E-409C-BE32-E72D297353CC}">
                <c16:uniqueId val="{00000009-35F5-46A4-B365-7B7636813F20}"/>
              </c:ext>
            </c:extLst>
          </c:dPt>
          <c:dPt>
            <c:idx val="14"/>
            <c:invertIfNegative val="0"/>
            <c:bubble3D val="0"/>
            <c:extLst>
              <c:ext xmlns:c16="http://schemas.microsoft.com/office/drawing/2014/chart" uri="{C3380CC4-5D6E-409C-BE32-E72D297353CC}">
                <c16:uniqueId val="{0000000B-35F5-46A4-B365-7B7636813F20}"/>
              </c:ext>
            </c:extLst>
          </c:dPt>
          <c:dLbls>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5F5-46A4-B365-7B7636813F2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'Condom use last sex KP'!$B$4:$U$4</c:f>
              <c:numCache>
                <c:formatCode>General</c:formatCod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numCache>
            </c:numRef>
          </c:cat>
          <c:val>
            <c:numRef>
              <c:f>'Condom use last sex KP'!$B$8:$U$8</c:f>
              <c:numCache>
                <c:formatCode>General</c:formatCode>
                <c:ptCount val="20"/>
                <c:pt idx="4" formatCode="0">
                  <c:v>81.33</c:v>
                </c:pt>
                <c:pt idx="9" formatCode="0">
                  <c:v>65.2</c:v>
                </c:pt>
                <c:pt idx="14" formatCode="0">
                  <c:v>9</c:v>
                </c:pt>
              </c:numCache>
            </c:numRef>
          </c:val>
          <c:extLst>
            <c:ext xmlns:c16="http://schemas.microsoft.com/office/drawing/2014/chart" uri="{C3380CC4-5D6E-409C-BE32-E72D297353CC}">
              <c16:uniqueId val="{0000000C-35F5-46A4-B365-7B7636813F20}"/>
            </c:ext>
          </c:extLst>
        </c:ser>
        <c:dLbls>
          <c:showLegendKey val="0"/>
          <c:showVal val="0"/>
          <c:showCatName val="0"/>
          <c:showSerName val="0"/>
          <c:showPercent val="0"/>
          <c:showBubbleSize val="0"/>
        </c:dLbls>
        <c:gapWidth val="150"/>
        <c:overlap val="-1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2.8909841906393476E-2"/>
              <c:y val="6.0949349416429335E-2"/>
            </c:manualLayout>
          </c:layout>
          <c:overlay val="0"/>
        </c:title>
        <c:numFmt formatCode="0" sourceLinked="1"/>
        <c:majorTickMark val="out"/>
        <c:minorTickMark val="none"/>
        <c:tickLblPos val="nextTo"/>
        <c:spPr>
          <a:ln>
            <a:noFill/>
          </a:ln>
        </c:spPr>
        <c:crossAx val="41936768"/>
        <c:crosses val="autoZero"/>
        <c:crossBetween val="between"/>
        <c:majorUnit val="100"/>
      </c:valAx>
    </c:plotArea>
    <c:legend>
      <c:legendPos val="b"/>
      <c:layout>
        <c:manualLayout>
          <c:xMode val="edge"/>
          <c:yMode val="edge"/>
          <c:x val="4.9999986329837508E-2"/>
          <c:y val="0.87673507566873299"/>
          <c:w val="0.91388882129752969"/>
          <c:h val="0.10198832858658625"/>
        </c:manualLayout>
      </c:layout>
      <c:overlay val="0"/>
    </c:legend>
    <c:plotVisOnly val="1"/>
    <c:dispBlanksAs val="gap"/>
    <c:showDLblsOverMax val="0"/>
  </c:chart>
  <c:txPr>
    <a:bodyPr/>
    <a:lstStyle/>
    <a:p>
      <a:pPr>
        <a:defRPr sz="1400" b="0">
          <a:latin typeface="Arial Nova" panose="020B0504020202020204"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ysClr val="windowText" lastClr="000000"/>
                </a:solidFill>
                <a:latin typeface="Arial Nova" panose="020B0504020202020204" pitchFamily="34" charset="0"/>
                <a:ea typeface="+mn-ea"/>
                <a:cs typeface="Calibri" panose="020F0502020204030204" pitchFamily="34" charset="0"/>
              </a:defRPr>
            </a:pPr>
            <a:r>
              <a:rPr lang="en-US"/>
              <a:t>Used condom at last sex with paying partner</a:t>
            </a:r>
          </a:p>
        </c:rich>
      </c:tx>
      <c:layout>
        <c:manualLayout>
          <c:xMode val="edge"/>
          <c:yMode val="edge"/>
          <c:x val="0.33996722817429215"/>
          <c:y val="1.9741493082441011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Arial Nova" panose="020B0504020202020204" pitchFamily="34" charset="0"/>
              <a:ea typeface="+mn-ea"/>
              <a:cs typeface="Calibri" panose="020F0502020204030204" pitchFamily="34" charset="0"/>
            </a:defRPr>
          </a:pPr>
          <a:endParaRPr lang="en-US"/>
        </a:p>
      </c:txPr>
    </c:title>
    <c:autoTitleDeleted val="0"/>
    <c:plotArea>
      <c:layout>
        <c:manualLayout>
          <c:layoutTarget val="inner"/>
          <c:xMode val="edge"/>
          <c:yMode val="edge"/>
          <c:x val="6.5134003594329276E-2"/>
          <c:y val="0.21286727966154234"/>
          <c:w val="0.89767434474352803"/>
          <c:h val="0.44582274999762561"/>
        </c:manualLayout>
      </c:layout>
      <c:barChart>
        <c:barDir val="col"/>
        <c:grouping val="stacked"/>
        <c:varyColors val="0"/>
        <c:ser>
          <c:idx val="1"/>
          <c:order val="0"/>
          <c:tx>
            <c:strRef>
              <c:f>Risk!$A$21</c:f>
              <c:strCache>
                <c:ptCount val="1"/>
                <c:pt idx="0">
                  <c:v>Yes</c:v>
                </c:pt>
              </c:strCache>
            </c:strRef>
          </c:tx>
          <c:spPr>
            <a:solidFill>
              <a:srgbClr val="FFA3A3"/>
            </a:solidFill>
            <a:ln>
              <a:noFill/>
            </a:ln>
            <a:effectLst/>
          </c:spPr>
          <c:invertIfNegative val="0"/>
          <c:dPt>
            <c:idx val="9"/>
            <c:invertIfNegative val="0"/>
            <c:bubble3D val="0"/>
            <c:spPr>
              <a:pattFill prst="dkUpDiag">
                <a:fgClr>
                  <a:srgbClr val="FFA3A3"/>
                </a:fgClr>
                <a:bgClr>
                  <a:sysClr val="window" lastClr="FFFFFF"/>
                </a:bgClr>
              </a:pattFill>
              <a:ln>
                <a:noFill/>
              </a:ln>
              <a:effectLst/>
            </c:spPr>
            <c:extLst>
              <c:ext xmlns:c16="http://schemas.microsoft.com/office/drawing/2014/chart" uri="{C3380CC4-5D6E-409C-BE32-E72D297353CC}">
                <c16:uniqueId val="{00000001-2189-40F3-A971-ABC588D72AA5}"/>
              </c:ext>
            </c:extLst>
          </c:dPt>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Risk!$B$19:$K$19</c:f>
              <c:strCache>
                <c:ptCount val="10"/>
                <c:pt idx="0">
                  <c:v>Banteay Meanchey</c:v>
                </c:pt>
                <c:pt idx="1">
                  <c:v>Battambang</c:v>
                </c:pt>
                <c:pt idx="2">
                  <c:v>Kampong Chhnang</c:v>
                </c:pt>
                <c:pt idx="3">
                  <c:v>Kampong Cham</c:v>
                </c:pt>
                <c:pt idx="4">
                  <c:v>Kampong Thom</c:v>
                </c:pt>
                <c:pt idx="5">
                  <c:v>Phnom Penh</c:v>
                </c:pt>
                <c:pt idx="6">
                  <c:v>Preah Sihanouk</c:v>
                </c:pt>
                <c:pt idx="7">
                  <c:v>Ratanak kiri</c:v>
                </c:pt>
                <c:pt idx="8">
                  <c:v>Siem Reap</c:v>
                </c:pt>
                <c:pt idx="9">
                  <c:v>National</c:v>
                </c:pt>
              </c:strCache>
            </c:strRef>
          </c:cat>
          <c:val>
            <c:numRef>
              <c:f>Risk!$B$21:$K$21</c:f>
              <c:numCache>
                <c:formatCode>General</c:formatCode>
                <c:ptCount val="10"/>
                <c:pt idx="0">
                  <c:v>87.6</c:v>
                </c:pt>
                <c:pt idx="1">
                  <c:v>93.3</c:v>
                </c:pt>
                <c:pt idx="2">
                  <c:v>97.3</c:v>
                </c:pt>
                <c:pt idx="3">
                  <c:v>86.8</c:v>
                </c:pt>
                <c:pt idx="4">
                  <c:v>85</c:v>
                </c:pt>
                <c:pt idx="5">
                  <c:v>93</c:v>
                </c:pt>
                <c:pt idx="6">
                  <c:v>86.1</c:v>
                </c:pt>
                <c:pt idx="7">
                  <c:v>60.5</c:v>
                </c:pt>
                <c:pt idx="8">
                  <c:v>84.9</c:v>
                </c:pt>
                <c:pt idx="9">
                  <c:v>91.8</c:v>
                </c:pt>
              </c:numCache>
            </c:numRef>
          </c:val>
          <c:extLst>
            <c:ext xmlns:c16="http://schemas.microsoft.com/office/drawing/2014/chart" uri="{C3380CC4-5D6E-409C-BE32-E72D297353CC}">
              <c16:uniqueId val="{00000002-2189-40F3-A971-ABC588D72AA5}"/>
            </c:ext>
          </c:extLst>
        </c:ser>
        <c:ser>
          <c:idx val="0"/>
          <c:order val="1"/>
          <c:tx>
            <c:strRef>
              <c:f>Risk!$A$20</c:f>
              <c:strCache>
                <c:ptCount val="1"/>
                <c:pt idx="0">
                  <c:v>No</c:v>
                </c:pt>
              </c:strCache>
            </c:strRef>
          </c:tx>
          <c:spPr>
            <a:solidFill>
              <a:sysClr val="window" lastClr="FFFFFF">
                <a:lumMod val="95000"/>
              </a:sysClr>
            </a:solidFill>
            <a:ln>
              <a:noFill/>
            </a:ln>
            <a:effectLst/>
          </c:spPr>
          <c:invertIfNegative val="0"/>
          <c:dLbls>
            <c:delete val="1"/>
          </c:dLbls>
          <c:cat>
            <c:strRef>
              <c:f>Risk!$B$19:$K$19</c:f>
              <c:strCache>
                <c:ptCount val="10"/>
                <c:pt idx="0">
                  <c:v>Banteay Meanchey</c:v>
                </c:pt>
                <c:pt idx="1">
                  <c:v>Battambang</c:v>
                </c:pt>
                <c:pt idx="2">
                  <c:v>Kampong Chhnang</c:v>
                </c:pt>
                <c:pt idx="3">
                  <c:v>Kampong Cham</c:v>
                </c:pt>
                <c:pt idx="4">
                  <c:v>Kampong Thom</c:v>
                </c:pt>
                <c:pt idx="5">
                  <c:v>Phnom Penh</c:v>
                </c:pt>
                <c:pt idx="6">
                  <c:v>Preah Sihanouk</c:v>
                </c:pt>
                <c:pt idx="7">
                  <c:v>Ratanak kiri</c:v>
                </c:pt>
                <c:pt idx="8">
                  <c:v>Siem Reap</c:v>
                </c:pt>
                <c:pt idx="9">
                  <c:v>National</c:v>
                </c:pt>
              </c:strCache>
            </c:strRef>
          </c:cat>
          <c:val>
            <c:numRef>
              <c:f>Risk!$B$20:$K$20</c:f>
              <c:numCache>
                <c:formatCode>General</c:formatCode>
                <c:ptCount val="10"/>
                <c:pt idx="0">
                  <c:v>12.4</c:v>
                </c:pt>
                <c:pt idx="1">
                  <c:v>6.7</c:v>
                </c:pt>
                <c:pt idx="2">
                  <c:v>2.7</c:v>
                </c:pt>
                <c:pt idx="3">
                  <c:v>13.2</c:v>
                </c:pt>
                <c:pt idx="4">
                  <c:v>15</c:v>
                </c:pt>
                <c:pt idx="5">
                  <c:v>7</c:v>
                </c:pt>
                <c:pt idx="6">
                  <c:v>13.9</c:v>
                </c:pt>
                <c:pt idx="7">
                  <c:v>39.5</c:v>
                </c:pt>
                <c:pt idx="8">
                  <c:v>15.1</c:v>
                </c:pt>
                <c:pt idx="9">
                  <c:v>8.1999999999999993</c:v>
                </c:pt>
              </c:numCache>
            </c:numRef>
          </c:val>
          <c:extLst>
            <c:ext xmlns:c16="http://schemas.microsoft.com/office/drawing/2014/chart" uri="{C3380CC4-5D6E-409C-BE32-E72D297353CC}">
              <c16:uniqueId val="{00000004-2189-40F3-A971-ABC588D72AA5}"/>
            </c:ext>
          </c:extLst>
        </c:ser>
        <c:dLbls>
          <c:dLblPos val="ctr"/>
          <c:showLegendKey val="0"/>
          <c:showVal val="1"/>
          <c:showCatName val="0"/>
          <c:showSerName val="0"/>
          <c:showPercent val="0"/>
          <c:showBubbleSize val="0"/>
        </c:dLbls>
        <c:gapWidth val="75"/>
        <c:overlap val="100"/>
        <c:axId val="851736200"/>
        <c:axId val="851735872"/>
      </c:barChart>
      <c:catAx>
        <c:axId val="851736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crossAx val="851735872"/>
        <c:crosses val="autoZero"/>
        <c:auto val="1"/>
        <c:lblAlgn val="ctr"/>
        <c:lblOffset val="100"/>
        <c:noMultiLvlLbl val="0"/>
      </c:catAx>
      <c:valAx>
        <c:axId val="851735872"/>
        <c:scaling>
          <c:orientation val="minMax"/>
          <c:max val="100"/>
        </c:scaling>
        <c:delete val="1"/>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r>
                  <a:rPr lang="en-US"/>
                  <a:t>Percentage</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title>
        <c:numFmt formatCode="General" sourceLinked="1"/>
        <c:majorTickMark val="none"/>
        <c:minorTickMark val="none"/>
        <c:tickLblPos val="nextTo"/>
        <c:crossAx val="851736200"/>
        <c:crosses val="autoZero"/>
        <c:crossBetween val="between"/>
        <c:majorUnit val="10"/>
      </c:valAx>
      <c:spPr>
        <a:noFill/>
        <a:ln>
          <a:noFill/>
        </a:ln>
        <a:effectLst/>
      </c:spPr>
    </c:plotArea>
    <c:plotVisOnly val="1"/>
    <c:dispBlanksAs val="gap"/>
    <c:showDLblsOverMax val="0"/>
  </c:chart>
  <c:spPr>
    <a:noFill/>
    <a:ln w="9525" cap="flat" cmpd="sng" algn="ctr">
      <a:noFill/>
      <a:round/>
    </a:ln>
    <a:effectLst/>
  </c:spPr>
  <c:txPr>
    <a:bodyPr/>
    <a:lstStyle/>
    <a:p>
      <a:pPr>
        <a:defRPr sz="1400" b="0">
          <a:solidFill>
            <a:sysClr val="windowText" lastClr="000000"/>
          </a:solidFill>
          <a:latin typeface="Arial Nova" panose="020B0504020202020204" pitchFamily="34" charset="0"/>
          <a:cs typeface="Calibri" panose="020F050202020403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4833747765119241"/>
          <c:h val="0.6543578289334534"/>
        </c:manualLayout>
      </c:layout>
      <c:lineChart>
        <c:grouping val="standard"/>
        <c:varyColors val="0"/>
        <c:ser>
          <c:idx val="0"/>
          <c:order val="0"/>
          <c:tx>
            <c:strRef>
              <c:f>'15+ PLHIV'!$D$1</c:f>
              <c:strCache>
                <c:ptCount val="1"/>
                <c:pt idx="0">
                  <c:v> Adults  (15+) living with HIV </c:v>
                </c:pt>
              </c:strCache>
            </c:strRef>
          </c:tx>
          <c:spPr>
            <a:ln w="38100">
              <a:solidFill>
                <a:srgbClr val="63CDF6"/>
              </a:solidFill>
            </a:ln>
          </c:spPr>
          <c:marker>
            <c:symbol val="none"/>
          </c:marker>
          <c:dLbls>
            <c:dLbl>
              <c:idx val="32"/>
              <c:tx>
                <c:rich>
                  <a:bodyPr/>
                  <a:lstStyle/>
                  <a:p>
                    <a:r>
                      <a:rPr lang="en-US" dirty="0"/>
                      <a:t>74 000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692-4C31-89FA-0ACA9EF688D8}"/>
                </c:ext>
              </c:extLst>
            </c:dLbl>
            <c:spPr>
              <a:noFill/>
              <a:ln>
                <a:noFill/>
              </a:ln>
              <a:effectLst/>
            </c:spPr>
            <c:txPr>
              <a:bodyPr wrap="square" lIns="38100" tIns="19050" rIns="38100" bIns="19050" anchor="ctr">
                <a:spAutoFit/>
              </a:bodyPr>
              <a:lstStyle/>
              <a:p>
                <a:pPr>
                  <a:defRPr>
                    <a:solidFill>
                      <a:srgbClr val="0099F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'15+ PLHIV'!$C$2:$C$34</c:f>
              <c:numCache>
                <c:formatCode>General</c:formatCode>
                <c:ptCount val="33"/>
                <c:pt idx="0">
                  <c:v>1990</c:v>
                </c:pt>
                <c:pt idx="5">
                  <c:v>1995</c:v>
                </c:pt>
                <c:pt idx="10">
                  <c:v>2000</c:v>
                </c:pt>
                <c:pt idx="15">
                  <c:v>2005</c:v>
                </c:pt>
                <c:pt idx="20">
                  <c:v>2010</c:v>
                </c:pt>
                <c:pt idx="25">
                  <c:v>2015</c:v>
                </c:pt>
                <c:pt idx="30">
                  <c:v>2020</c:v>
                </c:pt>
                <c:pt idx="32">
                  <c:v>2022</c:v>
                </c:pt>
              </c:numCache>
            </c:numRef>
          </c:cat>
          <c:val>
            <c:numRef>
              <c:f>'15+ PLHIV'!$D$2:$D$34</c:f>
              <c:numCache>
                <c:formatCode>_-* #,##0_-;\-* #,##0_-;_-* "-"??_-;_-@_-</c:formatCode>
                <c:ptCount val="33"/>
                <c:pt idx="0">
                  <c:v>385</c:v>
                </c:pt>
                <c:pt idx="1">
                  <c:v>1365</c:v>
                </c:pt>
                <c:pt idx="2">
                  <c:v>4217</c:v>
                </c:pt>
                <c:pt idx="3">
                  <c:v>10091</c:v>
                </c:pt>
                <c:pt idx="4">
                  <c:v>19139</c:v>
                </c:pt>
                <c:pt idx="5">
                  <c:v>30809</c:v>
                </c:pt>
                <c:pt idx="6">
                  <c:v>43585</c:v>
                </c:pt>
                <c:pt idx="7">
                  <c:v>55391</c:v>
                </c:pt>
                <c:pt idx="8">
                  <c:v>67096</c:v>
                </c:pt>
                <c:pt idx="9">
                  <c:v>73947</c:v>
                </c:pt>
                <c:pt idx="10">
                  <c:v>77755</c:v>
                </c:pt>
                <c:pt idx="11">
                  <c:v>79339</c:v>
                </c:pt>
                <c:pt idx="12">
                  <c:v>79661</c:v>
                </c:pt>
                <c:pt idx="13">
                  <c:v>79175</c:v>
                </c:pt>
                <c:pt idx="14">
                  <c:v>78352</c:v>
                </c:pt>
                <c:pt idx="15">
                  <c:v>77440</c:v>
                </c:pt>
                <c:pt idx="16">
                  <c:v>76766</c:v>
                </c:pt>
                <c:pt idx="17">
                  <c:v>76533</c:v>
                </c:pt>
                <c:pt idx="18">
                  <c:v>76451</c:v>
                </c:pt>
                <c:pt idx="19">
                  <c:v>76513</c:v>
                </c:pt>
                <c:pt idx="20">
                  <c:v>76652</c:v>
                </c:pt>
                <c:pt idx="21">
                  <c:v>76756</c:v>
                </c:pt>
                <c:pt idx="22">
                  <c:v>76695</c:v>
                </c:pt>
                <c:pt idx="23">
                  <c:v>76405</c:v>
                </c:pt>
                <c:pt idx="24">
                  <c:v>75962</c:v>
                </c:pt>
                <c:pt idx="25">
                  <c:v>75454</c:v>
                </c:pt>
                <c:pt idx="26">
                  <c:v>75008</c:v>
                </c:pt>
                <c:pt idx="27">
                  <c:v>74617</c:v>
                </c:pt>
                <c:pt idx="28">
                  <c:v>74263</c:v>
                </c:pt>
                <c:pt idx="29">
                  <c:v>74017</c:v>
                </c:pt>
                <c:pt idx="30">
                  <c:v>73904</c:v>
                </c:pt>
                <c:pt idx="31">
                  <c:v>73735</c:v>
                </c:pt>
                <c:pt idx="32">
                  <c:v>73626</c:v>
                </c:pt>
              </c:numCache>
            </c:numRef>
          </c:val>
          <c:smooth val="0"/>
          <c:extLst>
            <c:ext xmlns:c16="http://schemas.microsoft.com/office/drawing/2014/chart" uri="{C3380CC4-5D6E-409C-BE32-E72D297353CC}">
              <c16:uniqueId val="{00000001-2692-4C31-89FA-0ACA9EF688D8}"/>
            </c:ext>
          </c:extLst>
        </c:ser>
        <c:ser>
          <c:idx val="1"/>
          <c:order val="1"/>
          <c:tx>
            <c:strRef>
              <c:f>'15+ PLHIV'!$E$1</c:f>
              <c:strCache>
                <c:ptCount val="1"/>
                <c:pt idx="0">
                  <c:v> Adults Lower bound </c:v>
                </c:pt>
              </c:strCache>
            </c:strRef>
          </c:tx>
          <c:spPr>
            <a:ln w="22225">
              <a:solidFill>
                <a:srgbClr val="63CDF6"/>
              </a:solidFill>
              <a:prstDash val="sysDot"/>
            </a:ln>
          </c:spPr>
          <c:marker>
            <c:symbol val="none"/>
          </c:marker>
          <c:cat>
            <c:numRef>
              <c:f>'15+ PLHIV'!$C$2:$C$34</c:f>
              <c:numCache>
                <c:formatCode>General</c:formatCode>
                <c:ptCount val="33"/>
                <c:pt idx="0">
                  <c:v>1990</c:v>
                </c:pt>
                <c:pt idx="5">
                  <c:v>1995</c:v>
                </c:pt>
                <c:pt idx="10">
                  <c:v>2000</c:v>
                </c:pt>
                <c:pt idx="15">
                  <c:v>2005</c:v>
                </c:pt>
                <c:pt idx="20">
                  <c:v>2010</c:v>
                </c:pt>
                <c:pt idx="25">
                  <c:v>2015</c:v>
                </c:pt>
                <c:pt idx="30">
                  <c:v>2020</c:v>
                </c:pt>
                <c:pt idx="32">
                  <c:v>2022</c:v>
                </c:pt>
              </c:numCache>
            </c:numRef>
          </c:cat>
          <c:val>
            <c:numRef>
              <c:f>'15+ PLHIV'!$E$2:$E$34</c:f>
              <c:numCache>
                <c:formatCode>_-* #,##0_-;\-* #,##0_-;_-* "-"??_-;_-@_-</c:formatCode>
                <c:ptCount val="33"/>
                <c:pt idx="0">
                  <c:v>321</c:v>
                </c:pt>
                <c:pt idx="1">
                  <c:v>1138</c:v>
                </c:pt>
                <c:pt idx="2">
                  <c:v>3512</c:v>
                </c:pt>
                <c:pt idx="3">
                  <c:v>8413</c:v>
                </c:pt>
                <c:pt idx="4">
                  <c:v>15993</c:v>
                </c:pt>
                <c:pt idx="5">
                  <c:v>25803</c:v>
                </c:pt>
                <c:pt idx="6">
                  <c:v>36609</c:v>
                </c:pt>
                <c:pt idx="7">
                  <c:v>46620</c:v>
                </c:pt>
                <c:pt idx="8">
                  <c:v>56685</c:v>
                </c:pt>
                <c:pt idx="9">
                  <c:v>62659</c:v>
                </c:pt>
                <c:pt idx="10">
                  <c:v>66143</c:v>
                </c:pt>
                <c:pt idx="11">
                  <c:v>67855</c:v>
                </c:pt>
                <c:pt idx="12">
                  <c:v>68417</c:v>
                </c:pt>
                <c:pt idx="13">
                  <c:v>68253</c:v>
                </c:pt>
                <c:pt idx="14">
                  <c:v>67642</c:v>
                </c:pt>
                <c:pt idx="15">
                  <c:v>66825</c:v>
                </c:pt>
                <c:pt idx="16">
                  <c:v>66035</c:v>
                </c:pt>
                <c:pt idx="17">
                  <c:v>65521</c:v>
                </c:pt>
                <c:pt idx="18">
                  <c:v>65868</c:v>
                </c:pt>
                <c:pt idx="19">
                  <c:v>66405</c:v>
                </c:pt>
                <c:pt idx="20">
                  <c:v>66429</c:v>
                </c:pt>
                <c:pt idx="21">
                  <c:v>66708</c:v>
                </c:pt>
                <c:pt idx="22">
                  <c:v>66267</c:v>
                </c:pt>
                <c:pt idx="23">
                  <c:v>65881</c:v>
                </c:pt>
                <c:pt idx="24">
                  <c:v>65534</c:v>
                </c:pt>
                <c:pt idx="25">
                  <c:v>65281</c:v>
                </c:pt>
                <c:pt idx="26">
                  <c:v>64857</c:v>
                </c:pt>
                <c:pt idx="27">
                  <c:v>64232</c:v>
                </c:pt>
                <c:pt idx="28">
                  <c:v>63609</c:v>
                </c:pt>
                <c:pt idx="29">
                  <c:v>62789</c:v>
                </c:pt>
                <c:pt idx="30">
                  <c:v>62226</c:v>
                </c:pt>
                <c:pt idx="31">
                  <c:v>61700</c:v>
                </c:pt>
                <c:pt idx="32">
                  <c:v>61278</c:v>
                </c:pt>
              </c:numCache>
            </c:numRef>
          </c:val>
          <c:smooth val="0"/>
          <c:extLst>
            <c:ext xmlns:c16="http://schemas.microsoft.com/office/drawing/2014/chart" uri="{C3380CC4-5D6E-409C-BE32-E72D297353CC}">
              <c16:uniqueId val="{00000002-2692-4C31-89FA-0ACA9EF688D8}"/>
            </c:ext>
          </c:extLst>
        </c:ser>
        <c:ser>
          <c:idx val="2"/>
          <c:order val="2"/>
          <c:tx>
            <c:strRef>
              <c:f>'15+ PLHIV'!$F$1</c:f>
              <c:strCache>
                <c:ptCount val="1"/>
                <c:pt idx="0">
                  <c:v> Adults Upper bound </c:v>
                </c:pt>
              </c:strCache>
            </c:strRef>
          </c:tx>
          <c:spPr>
            <a:ln w="22225">
              <a:solidFill>
                <a:srgbClr val="63CDF6"/>
              </a:solidFill>
              <a:prstDash val="sysDot"/>
            </a:ln>
          </c:spPr>
          <c:marker>
            <c:symbol val="none"/>
          </c:marker>
          <c:cat>
            <c:numRef>
              <c:f>'15+ PLHIV'!$C$2:$C$34</c:f>
              <c:numCache>
                <c:formatCode>General</c:formatCode>
                <c:ptCount val="33"/>
                <c:pt idx="0">
                  <c:v>1990</c:v>
                </c:pt>
                <c:pt idx="5">
                  <c:v>1995</c:v>
                </c:pt>
                <c:pt idx="10">
                  <c:v>2000</c:v>
                </c:pt>
                <c:pt idx="15">
                  <c:v>2005</c:v>
                </c:pt>
                <c:pt idx="20">
                  <c:v>2010</c:v>
                </c:pt>
                <c:pt idx="25">
                  <c:v>2015</c:v>
                </c:pt>
                <c:pt idx="30">
                  <c:v>2020</c:v>
                </c:pt>
                <c:pt idx="32">
                  <c:v>2022</c:v>
                </c:pt>
              </c:numCache>
            </c:numRef>
          </c:cat>
          <c:val>
            <c:numRef>
              <c:f>'15+ PLHIV'!$F$2:$F$34</c:f>
              <c:numCache>
                <c:formatCode>_-* #,##0_-;\-* #,##0_-;_-* "-"??_-;_-@_-</c:formatCode>
                <c:ptCount val="33"/>
                <c:pt idx="0">
                  <c:v>436</c:v>
                </c:pt>
                <c:pt idx="1">
                  <c:v>1548</c:v>
                </c:pt>
                <c:pt idx="2">
                  <c:v>4782</c:v>
                </c:pt>
                <c:pt idx="3">
                  <c:v>11442</c:v>
                </c:pt>
                <c:pt idx="4">
                  <c:v>21660</c:v>
                </c:pt>
                <c:pt idx="5">
                  <c:v>34775</c:v>
                </c:pt>
                <c:pt idx="6">
                  <c:v>49145</c:v>
                </c:pt>
                <c:pt idx="7">
                  <c:v>62361</c:v>
                </c:pt>
                <c:pt idx="8">
                  <c:v>75479</c:v>
                </c:pt>
                <c:pt idx="9">
                  <c:v>83053</c:v>
                </c:pt>
                <c:pt idx="10">
                  <c:v>87157</c:v>
                </c:pt>
                <c:pt idx="11">
                  <c:v>88805</c:v>
                </c:pt>
                <c:pt idx="12">
                  <c:v>88967</c:v>
                </c:pt>
                <c:pt idx="13">
                  <c:v>88059</c:v>
                </c:pt>
                <c:pt idx="14">
                  <c:v>86729</c:v>
                </c:pt>
                <c:pt idx="15">
                  <c:v>85487</c:v>
                </c:pt>
                <c:pt idx="16">
                  <c:v>84562</c:v>
                </c:pt>
                <c:pt idx="17">
                  <c:v>84166</c:v>
                </c:pt>
                <c:pt idx="18">
                  <c:v>84355</c:v>
                </c:pt>
                <c:pt idx="19">
                  <c:v>84296</c:v>
                </c:pt>
                <c:pt idx="20">
                  <c:v>84660</c:v>
                </c:pt>
                <c:pt idx="21">
                  <c:v>84821</c:v>
                </c:pt>
                <c:pt idx="22">
                  <c:v>84436</c:v>
                </c:pt>
                <c:pt idx="23">
                  <c:v>84004</c:v>
                </c:pt>
                <c:pt idx="24">
                  <c:v>83905</c:v>
                </c:pt>
                <c:pt idx="25">
                  <c:v>83526</c:v>
                </c:pt>
                <c:pt idx="26">
                  <c:v>82905</c:v>
                </c:pt>
                <c:pt idx="27">
                  <c:v>82891</c:v>
                </c:pt>
                <c:pt idx="28">
                  <c:v>82829</c:v>
                </c:pt>
                <c:pt idx="29">
                  <c:v>83018</c:v>
                </c:pt>
                <c:pt idx="30">
                  <c:v>83276</c:v>
                </c:pt>
                <c:pt idx="31">
                  <c:v>83109</c:v>
                </c:pt>
                <c:pt idx="32">
                  <c:v>83071</c:v>
                </c:pt>
              </c:numCache>
            </c:numRef>
          </c:val>
          <c:smooth val="0"/>
          <c:extLst>
            <c:ext xmlns:c16="http://schemas.microsoft.com/office/drawing/2014/chart" uri="{C3380CC4-5D6E-409C-BE32-E72D297353CC}">
              <c16:uniqueId val="{00000003-2692-4C31-89FA-0ACA9EF688D8}"/>
            </c:ext>
          </c:extLst>
        </c:ser>
        <c:ser>
          <c:idx val="3"/>
          <c:order val="3"/>
          <c:tx>
            <c:strRef>
              <c:f>'15+ PLHIV'!$G$1</c:f>
              <c:strCache>
                <c:ptCount val="1"/>
                <c:pt idx="0">
                  <c:v> Women  (15+) living with HIV </c:v>
                </c:pt>
              </c:strCache>
            </c:strRef>
          </c:tx>
          <c:spPr>
            <a:ln w="38100">
              <a:solidFill>
                <a:srgbClr val="F26B73"/>
              </a:solidFill>
            </a:ln>
          </c:spPr>
          <c:marker>
            <c:symbol val="none"/>
          </c:marker>
          <c:dLbls>
            <c:dLbl>
              <c:idx val="32"/>
              <c:tx>
                <c:rich>
                  <a:bodyPr/>
                  <a:lstStyle/>
                  <a:p>
                    <a:r>
                      <a:rPr lang="en-US" dirty="0"/>
                      <a:t>36 000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692-4C31-89FA-0ACA9EF688D8}"/>
                </c:ext>
              </c:extLst>
            </c:dLbl>
            <c:spPr>
              <a:noFill/>
              <a:ln>
                <a:noFill/>
              </a:ln>
              <a:effectLst/>
            </c:spPr>
            <c:txPr>
              <a:bodyPr wrap="square" lIns="38100" tIns="19050" rIns="38100" bIns="19050" anchor="ctr">
                <a:spAutoFit/>
              </a:bodyPr>
              <a:lstStyle/>
              <a:p>
                <a:pPr>
                  <a:defRPr>
                    <a:solidFill>
                      <a:srgbClr val="FF505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'15+ PLHIV'!$C$2:$C$34</c:f>
              <c:numCache>
                <c:formatCode>General</c:formatCode>
                <c:ptCount val="33"/>
                <c:pt idx="0">
                  <c:v>1990</c:v>
                </c:pt>
                <c:pt idx="5">
                  <c:v>1995</c:v>
                </c:pt>
                <c:pt idx="10">
                  <c:v>2000</c:v>
                </c:pt>
                <c:pt idx="15">
                  <c:v>2005</c:v>
                </c:pt>
                <c:pt idx="20">
                  <c:v>2010</c:v>
                </c:pt>
                <c:pt idx="25">
                  <c:v>2015</c:v>
                </c:pt>
                <c:pt idx="30">
                  <c:v>2020</c:v>
                </c:pt>
                <c:pt idx="32">
                  <c:v>2022</c:v>
                </c:pt>
              </c:numCache>
            </c:numRef>
          </c:cat>
          <c:val>
            <c:numRef>
              <c:f>'15+ PLHIV'!$G$2:$G$34</c:f>
              <c:numCache>
                <c:formatCode>_-* #,##0_-;\-* #,##0_-;_-* "-"??_-;_-@_-</c:formatCode>
                <c:ptCount val="33"/>
                <c:pt idx="0">
                  <c:v>167</c:v>
                </c:pt>
                <c:pt idx="1">
                  <c:v>586</c:v>
                </c:pt>
                <c:pt idx="2">
                  <c:v>1759</c:v>
                </c:pt>
                <c:pt idx="3">
                  <c:v>4140</c:v>
                </c:pt>
                <c:pt idx="4">
                  <c:v>7845</c:v>
                </c:pt>
                <c:pt idx="5">
                  <c:v>12677</c:v>
                </c:pt>
                <c:pt idx="6">
                  <c:v>18099</c:v>
                </c:pt>
                <c:pt idx="7">
                  <c:v>23404</c:v>
                </c:pt>
                <c:pt idx="8">
                  <c:v>29153</c:v>
                </c:pt>
                <c:pt idx="9">
                  <c:v>32974</c:v>
                </c:pt>
                <c:pt idx="10">
                  <c:v>35615</c:v>
                </c:pt>
                <c:pt idx="11">
                  <c:v>37243</c:v>
                </c:pt>
                <c:pt idx="12">
                  <c:v>38230</c:v>
                </c:pt>
                <c:pt idx="13">
                  <c:v>38751</c:v>
                </c:pt>
                <c:pt idx="14">
                  <c:v>39008</c:v>
                </c:pt>
                <c:pt idx="15">
                  <c:v>39089</c:v>
                </c:pt>
                <c:pt idx="16">
                  <c:v>39157</c:v>
                </c:pt>
                <c:pt idx="17">
                  <c:v>39361</c:v>
                </c:pt>
                <c:pt idx="18">
                  <c:v>39566</c:v>
                </c:pt>
                <c:pt idx="19">
                  <c:v>39779</c:v>
                </c:pt>
                <c:pt idx="20">
                  <c:v>39982</c:v>
                </c:pt>
                <c:pt idx="21">
                  <c:v>40130</c:v>
                </c:pt>
                <c:pt idx="22">
                  <c:v>40145</c:v>
                </c:pt>
                <c:pt idx="23">
                  <c:v>39995</c:v>
                </c:pt>
                <c:pt idx="24">
                  <c:v>39715</c:v>
                </c:pt>
                <c:pt idx="25">
                  <c:v>39351</c:v>
                </c:pt>
                <c:pt idx="26">
                  <c:v>38964</c:v>
                </c:pt>
                <c:pt idx="27">
                  <c:v>38579</c:v>
                </c:pt>
                <c:pt idx="28">
                  <c:v>38194</c:v>
                </c:pt>
                <c:pt idx="29">
                  <c:v>37800</c:v>
                </c:pt>
                <c:pt idx="30">
                  <c:v>37406</c:v>
                </c:pt>
                <c:pt idx="31">
                  <c:v>36934</c:v>
                </c:pt>
                <c:pt idx="32">
                  <c:v>36469</c:v>
                </c:pt>
              </c:numCache>
            </c:numRef>
          </c:val>
          <c:smooth val="0"/>
          <c:extLst>
            <c:ext xmlns:c16="http://schemas.microsoft.com/office/drawing/2014/chart" uri="{C3380CC4-5D6E-409C-BE32-E72D297353CC}">
              <c16:uniqueId val="{00000005-2692-4C31-89FA-0ACA9EF688D8}"/>
            </c:ext>
          </c:extLst>
        </c:ser>
        <c:ser>
          <c:idx val="4"/>
          <c:order val="4"/>
          <c:tx>
            <c:strRef>
              <c:f>'15+ PLHIV'!$H$1</c:f>
              <c:strCache>
                <c:ptCount val="1"/>
                <c:pt idx="0">
                  <c:v> Women Lower bound </c:v>
                </c:pt>
              </c:strCache>
            </c:strRef>
          </c:tx>
          <c:spPr>
            <a:ln w="22225">
              <a:solidFill>
                <a:srgbClr val="F26B73"/>
              </a:solidFill>
              <a:prstDash val="sysDot"/>
            </a:ln>
          </c:spPr>
          <c:marker>
            <c:symbol val="none"/>
          </c:marker>
          <c:cat>
            <c:numRef>
              <c:f>'15+ PLHIV'!$C$2:$C$34</c:f>
              <c:numCache>
                <c:formatCode>General</c:formatCode>
                <c:ptCount val="33"/>
                <c:pt idx="0">
                  <c:v>1990</c:v>
                </c:pt>
                <c:pt idx="5">
                  <c:v>1995</c:v>
                </c:pt>
                <c:pt idx="10">
                  <c:v>2000</c:v>
                </c:pt>
                <c:pt idx="15">
                  <c:v>2005</c:v>
                </c:pt>
                <c:pt idx="20">
                  <c:v>2010</c:v>
                </c:pt>
                <c:pt idx="25">
                  <c:v>2015</c:v>
                </c:pt>
                <c:pt idx="30">
                  <c:v>2020</c:v>
                </c:pt>
                <c:pt idx="32">
                  <c:v>2022</c:v>
                </c:pt>
              </c:numCache>
            </c:numRef>
          </c:cat>
          <c:val>
            <c:numRef>
              <c:f>'15+ PLHIV'!$H$2:$H$34</c:f>
              <c:numCache>
                <c:formatCode>_-* #,##0_-;\-* #,##0_-;_-* "-"??_-;_-@_-</c:formatCode>
                <c:ptCount val="33"/>
                <c:pt idx="0">
                  <c:v>140</c:v>
                </c:pt>
                <c:pt idx="1">
                  <c:v>486</c:v>
                </c:pt>
                <c:pt idx="2">
                  <c:v>1469</c:v>
                </c:pt>
                <c:pt idx="3">
                  <c:v>3443</c:v>
                </c:pt>
                <c:pt idx="4">
                  <c:v>6520</c:v>
                </c:pt>
                <c:pt idx="5">
                  <c:v>10564</c:v>
                </c:pt>
                <c:pt idx="6">
                  <c:v>15157</c:v>
                </c:pt>
                <c:pt idx="7">
                  <c:v>19743</c:v>
                </c:pt>
                <c:pt idx="8">
                  <c:v>24561</c:v>
                </c:pt>
                <c:pt idx="9">
                  <c:v>27805</c:v>
                </c:pt>
                <c:pt idx="10">
                  <c:v>30249</c:v>
                </c:pt>
                <c:pt idx="11">
                  <c:v>31612</c:v>
                </c:pt>
                <c:pt idx="12">
                  <c:v>32444</c:v>
                </c:pt>
                <c:pt idx="13">
                  <c:v>32941</c:v>
                </c:pt>
                <c:pt idx="14">
                  <c:v>33221</c:v>
                </c:pt>
                <c:pt idx="15">
                  <c:v>33398</c:v>
                </c:pt>
                <c:pt idx="16">
                  <c:v>33584</c:v>
                </c:pt>
                <c:pt idx="17">
                  <c:v>33986</c:v>
                </c:pt>
                <c:pt idx="18">
                  <c:v>34260</c:v>
                </c:pt>
                <c:pt idx="19">
                  <c:v>34601</c:v>
                </c:pt>
                <c:pt idx="20">
                  <c:v>34731</c:v>
                </c:pt>
                <c:pt idx="21">
                  <c:v>34831</c:v>
                </c:pt>
                <c:pt idx="22">
                  <c:v>34779</c:v>
                </c:pt>
                <c:pt idx="23">
                  <c:v>34347</c:v>
                </c:pt>
                <c:pt idx="24">
                  <c:v>34075</c:v>
                </c:pt>
                <c:pt idx="25">
                  <c:v>33563</c:v>
                </c:pt>
                <c:pt idx="26">
                  <c:v>33497</c:v>
                </c:pt>
                <c:pt idx="27">
                  <c:v>33237</c:v>
                </c:pt>
                <c:pt idx="28">
                  <c:v>32703</c:v>
                </c:pt>
                <c:pt idx="29">
                  <c:v>32164</c:v>
                </c:pt>
                <c:pt idx="30">
                  <c:v>31603</c:v>
                </c:pt>
                <c:pt idx="31">
                  <c:v>31050</c:v>
                </c:pt>
                <c:pt idx="32">
                  <c:v>30487</c:v>
                </c:pt>
              </c:numCache>
            </c:numRef>
          </c:val>
          <c:smooth val="0"/>
          <c:extLst>
            <c:ext xmlns:c16="http://schemas.microsoft.com/office/drawing/2014/chart" uri="{C3380CC4-5D6E-409C-BE32-E72D297353CC}">
              <c16:uniqueId val="{00000006-2692-4C31-89FA-0ACA9EF688D8}"/>
            </c:ext>
          </c:extLst>
        </c:ser>
        <c:ser>
          <c:idx val="5"/>
          <c:order val="5"/>
          <c:tx>
            <c:strRef>
              <c:f>'15+ PLHIV'!$I$1</c:f>
              <c:strCache>
                <c:ptCount val="1"/>
                <c:pt idx="0">
                  <c:v> Women Upper bound </c:v>
                </c:pt>
              </c:strCache>
            </c:strRef>
          </c:tx>
          <c:spPr>
            <a:ln w="22225">
              <a:solidFill>
                <a:srgbClr val="F26B73"/>
              </a:solidFill>
              <a:prstDash val="sysDot"/>
            </a:ln>
          </c:spPr>
          <c:marker>
            <c:symbol val="none"/>
          </c:marker>
          <c:cat>
            <c:numRef>
              <c:f>'15+ PLHIV'!$C$2:$C$34</c:f>
              <c:numCache>
                <c:formatCode>General</c:formatCode>
                <c:ptCount val="33"/>
                <c:pt idx="0">
                  <c:v>1990</c:v>
                </c:pt>
                <c:pt idx="5">
                  <c:v>1995</c:v>
                </c:pt>
                <c:pt idx="10">
                  <c:v>2000</c:v>
                </c:pt>
                <c:pt idx="15">
                  <c:v>2005</c:v>
                </c:pt>
                <c:pt idx="20">
                  <c:v>2010</c:v>
                </c:pt>
                <c:pt idx="25">
                  <c:v>2015</c:v>
                </c:pt>
                <c:pt idx="30">
                  <c:v>2020</c:v>
                </c:pt>
                <c:pt idx="32">
                  <c:v>2022</c:v>
                </c:pt>
              </c:numCache>
            </c:numRef>
          </c:cat>
          <c:val>
            <c:numRef>
              <c:f>'15+ PLHIV'!$I$2:$I$34</c:f>
              <c:numCache>
                <c:formatCode>_-* #,##0_-;\-* #,##0_-;_-* "-"??_-;_-@_-</c:formatCode>
                <c:ptCount val="33"/>
                <c:pt idx="0">
                  <c:v>191</c:v>
                </c:pt>
                <c:pt idx="1">
                  <c:v>666</c:v>
                </c:pt>
                <c:pt idx="2">
                  <c:v>2007</c:v>
                </c:pt>
                <c:pt idx="3">
                  <c:v>4700</c:v>
                </c:pt>
                <c:pt idx="4">
                  <c:v>8888</c:v>
                </c:pt>
                <c:pt idx="5">
                  <c:v>14323</c:v>
                </c:pt>
                <c:pt idx="6">
                  <c:v>20425</c:v>
                </c:pt>
                <c:pt idx="7">
                  <c:v>26324</c:v>
                </c:pt>
                <c:pt idx="8">
                  <c:v>32708</c:v>
                </c:pt>
                <c:pt idx="9">
                  <c:v>36830</c:v>
                </c:pt>
                <c:pt idx="10">
                  <c:v>39685</c:v>
                </c:pt>
                <c:pt idx="11">
                  <c:v>41490</c:v>
                </c:pt>
                <c:pt idx="12">
                  <c:v>42402</c:v>
                </c:pt>
                <c:pt idx="13">
                  <c:v>42826</c:v>
                </c:pt>
                <c:pt idx="14">
                  <c:v>43228</c:v>
                </c:pt>
                <c:pt idx="15">
                  <c:v>43288</c:v>
                </c:pt>
                <c:pt idx="16">
                  <c:v>43165</c:v>
                </c:pt>
                <c:pt idx="17">
                  <c:v>43360</c:v>
                </c:pt>
                <c:pt idx="18">
                  <c:v>43597</c:v>
                </c:pt>
                <c:pt idx="19">
                  <c:v>43941</c:v>
                </c:pt>
                <c:pt idx="20">
                  <c:v>44155</c:v>
                </c:pt>
                <c:pt idx="21">
                  <c:v>44390</c:v>
                </c:pt>
                <c:pt idx="22">
                  <c:v>44586</c:v>
                </c:pt>
                <c:pt idx="23">
                  <c:v>44482</c:v>
                </c:pt>
                <c:pt idx="24">
                  <c:v>44240</c:v>
                </c:pt>
                <c:pt idx="25">
                  <c:v>43938</c:v>
                </c:pt>
                <c:pt idx="26">
                  <c:v>43660</c:v>
                </c:pt>
                <c:pt idx="27">
                  <c:v>43406</c:v>
                </c:pt>
                <c:pt idx="28">
                  <c:v>43317</c:v>
                </c:pt>
                <c:pt idx="29">
                  <c:v>43123</c:v>
                </c:pt>
                <c:pt idx="30">
                  <c:v>42825</c:v>
                </c:pt>
                <c:pt idx="31">
                  <c:v>42479</c:v>
                </c:pt>
                <c:pt idx="32">
                  <c:v>42181</c:v>
                </c:pt>
              </c:numCache>
            </c:numRef>
          </c:val>
          <c:smooth val="0"/>
          <c:extLst>
            <c:ext xmlns:c16="http://schemas.microsoft.com/office/drawing/2014/chart" uri="{C3380CC4-5D6E-409C-BE32-E72D297353CC}">
              <c16:uniqueId val="{00000007-2692-4C31-89FA-0ACA9EF688D8}"/>
            </c:ext>
          </c:extLst>
        </c:ser>
        <c:dLbls>
          <c:showLegendKey val="0"/>
          <c:showVal val="0"/>
          <c:showCatName val="0"/>
          <c:showSerName val="0"/>
          <c:showPercent val="0"/>
          <c:showBubbleSize val="0"/>
        </c:dLbls>
        <c:smooth val="0"/>
        <c:axId val="137368704"/>
        <c:axId val="137370240"/>
      </c:lineChart>
      <c:catAx>
        <c:axId val="13736870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7370240"/>
        <c:crosses val="autoZero"/>
        <c:auto val="1"/>
        <c:lblAlgn val="ctr"/>
        <c:lblOffset val="100"/>
        <c:tickLblSkip val="1"/>
        <c:noMultiLvlLbl val="0"/>
      </c:catAx>
      <c:valAx>
        <c:axId val="137370240"/>
        <c:scaling>
          <c:orientation val="minMax"/>
        </c:scaling>
        <c:delete val="0"/>
        <c:axPos val="l"/>
        <c:title>
          <c:tx>
            <c:rich>
              <a:bodyPr rot="-5400000" vert="horz"/>
              <a:lstStyle/>
              <a:p>
                <a:pPr>
                  <a:defRPr/>
                </a:pPr>
                <a:r>
                  <a:rPr lang="en-US" dirty="0"/>
                  <a:t>Number </a:t>
                </a:r>
              </a:p>
            </c:rich>
          </c:tx>
          <c:overlay val="0"/>
        </c:title>
        <c:numFmt formatCode="_-* #,##0_-;\-* #,##0_-;_-* &quot;-&quot;??_-;_-@_-" sourceLinked="1"/>
        <c:majorTickMark val="out"/>
        <c:minorTickMark val="none"/>
        <c:tickLblPos val="nextTo"/>
        <c:crossAx val="137368704"/>
        <c:crosses val="autoZero"/>
        <c:crossBetween val="midCat"/>
        <c:majorUnit val="25000"/>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46805355181269E-2"/>
          <c:y val="9.5498101817027364E-2"/>
          <c:w val="0.89289287500223413"/>
          <c:h val="0.63525617891513564"/>
        </c:manualLayout>
      </c:layout>
      <c:barChart>
        <c:barDir val="col"/>
        <c:grouping val="clustered"/>
        <c:varyColors val="0"/>
        <c:ser>
          <c:idx val="0"/>
          <c:order val="0"/>
          <c:tx>
            <c:strRef>
              <c:f>'Consistent Cd use MSM TG '!$C$4</c:f>
              <c:strCache>
                <c:ptCount val="1"/>
                <c:pt idx="0">
                  <c:v>2010</c:v>
                </c:pt>
              </c:strCache>
            </c:strRef>
          </c:tx>
          <c:spPr>
            <a:solidFill>
              <a:srgbClr val="33CCCC"/>
            </a:solidFill>
            <a:ln>
              <a:noFill/>
            </a:ln>
          </c:spPr>
          <c:invertIfNegative val="0"/>
          <c:dPt>
            <c:idx val="0"/>
            <c:invertIfNegative val="0"/>
            <c:bubble3D val="0"/>
            <c:extLst>
              <c:ext xmlns:c16="http://schemas.microsoft.com/office/drawing/2014/chart" uri="{C3380CC4-5D6E-409C-BE32-E72D297353CC}">
                <c16:uniqueId val="{00000000-0050-4335-9AAC-94A873103F10}"/>
              </c:ext>
            </c:extLst>
          </c:dPt>
          <c:dPt>
            <c:idx val="1"/>
            <c:invertIfNegative val="0"/>
            <c:bubble3D val="0"/>
            <c:extLst>
              <c:ext xmlns:c16="http://schemas.microsoft.com/office/drawing/2014/chart" uri="{C3380CC4-5D6E-409C-BE32-E72D297353CC}">
                <c16:uniqueId val="{00000001-0050-4335-9AAC-94A873103F10}"/>
              </c:ext>
            </c:extLst>
          </c:dPt>
          <c:dPt>
            <c:idx val="2"/>
            <c:invertIfNegative val="0"/>
            <c:bubble3D val="0"/>
            <c:extLst>
              <c:ext xmlns:c16="http://schemas.microsoft.com/office/drawing/2014/chart" uri="{C3380CC4-5D6E-409C-BE32-E72D297353CC}">
                <c16:uniqueId val="{00000002-0050-4335-9AAC-94A873103F1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'Consistent Cd use MSM TG '!$B$5:$B$7</c:f>
              <c:strCache>
                <c:ptCount val="3"/>
                <c:pt idx="0">
                  <c:v>With non-commercial sex partner</c:v>
                </c:pt>
                <c:pt idx="1">
                  <c:v>With male paid partner</c:v>
                </c:pt>
                <c:pt idx="2">
                  <c:v>With male paying partner</c:v>
                </c:pt>
              </c:strCache>
            </c:strRef>
          </c:cat>
          <c:val>
            <c:numRef>
              <c:f>'Consistent Cd use MSM TG '!$C$5:$C$7</c:f>
              <c:numCache>
                <c:formatCode>0</c:formatCode>
                <c:ptCount val="3"/>
                <c:pt idx="1">
                  <c:v>55.3</c:v>
                </c:pt>
                <c:pt idx="2">
                  <c:v>57</c:v>
                </c:pt>
              </c:numCache>
            </c:numRef>
          </c:val>
          <c:extLst>
            <c:ext xmlns:c16="http://schemas.microsoft.com/office/drawing/2014/chart" uri="{C3380CC4-5D6E-409C-BE32-E72D297353CC}">
              <c16:uniqueId val="{00000003-0050-4335-9AAC-94A873103F10}"/>
            </c:ext>
          </c:extLst>
        </c:ser>
        <c:ser>
          <c:idx val="1"/>
          <c:order val="1"/>
          <c:tx>
            <c:strRef>
              <c:f>'Consistent Cd use MSM TG '!$D$4</c:f>
              <c:strCache>
                <c:ptCount val="1"/>
                <c:pt idx="0">
                  <c:v>2019</c:v>
                </c:pt>
              </c:strCache>
            </c:strRef>
          </c:tx>
          <c:spPr>
            <a:solidFill>
              <a:srgbClr val="F78E1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'Consistent Cd use MSM TG '!$B$5:$B$7</c:f>
              <c:strCache>
                <c:ptCount val="3"/>
                <c:pt idx="0">
                  <c:v>With non-commercial sex partner</c:v>
                </c:pt>
                <c:pt idx="1">
                  <c:v>With male paid partner</c:v>
                </c:pt>
                <c:pt idx="2">
                  <c:v>With male paying partner</c:v>
                </c:pt>
              </c:strCache>
            </c:strRef>
          </c:cat>
          <c:val>
            <c:numRef>
              <c:f>'Consistent Cd use MSM TG '!$D$5:$D$7</c:f>
              <c:numCache>
                <c:formatCode>0</c:formatCode>
                <c:ptCount val="3"/>
                <c:pt idx="0">
                  <c:v>30.5</c:v>
                </c:pt>
                <c:pt idx="1">
                  <c:v>50.3</c:v>
                </c:pt>
                <c:pt idx="2">
                  <c:v>49.7</c:v>
                </c:pt>
              </c:numCache>
            </c:numRef>
          </c:val>
          <c:extLst>
            <c:ext xmlns:c16="http://schemas.microsoft.com/office/drawing/2014/chart" uri="{C3380CC4-5D6E-409C-BE32-E72D297353CC}">
              <c16:uniqueId val="{00000004-0050-4335-9AAC-94A873103F10}"/>
            </c:ext>
          </c:extLst>
        </c:ser>
        <c:dLbls>
          <c:showLegendKey val="0"/>
          <c:showVal val="0"/>
          <c:showCatName val="0"/>
          <c:showSerName val="0"/>
          <c:showPercent val="0"/>
          <c:showBubbleSize val="0"/>
        </c:dLbls>
        <c:gapWidth val="150"/>
        <c:overlap val="-1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5.9977690288713914E-2"/>
              <c:y val="5.3857177887366152E-2"/>
            </c:manualLayout>
          </c:layout>
          <c:overlay val="0"/>
        </c:title>
        <c:numFmt formatCode="0" sourceLinked="1"/>
        <c:majorTickMark val="out"/>
        <c:minorTickMark val="none"/>
        <c:tickLblPos val="nextTo"/>
        <c:spPr>
          <a:ln>
            <a:noFill/>
          </a:ln>
        </c:spPr>
        <c:crossAx val="41936768"/>
        <c:crosses val="autoZero"/>
        <c:crossBetween val="between"/>
        <c:majorUnit val="100"/>
      </c:valAx>
    </c:plotArea>
    <c:legend>
      <c:legendPos val="b"/>
      <c:layout>
        <c:manualLayout>
          <c:xMode val="edge"/>
          <c:yMode val="edge"/>
          <c:x val="0.33594457669535494"/>
          <c:y val="0.9068131384797975"/>
          <c:w val="0.34942867606665445"/>
          <c:h val="7.3746409766964602E-2"/>
        </c:manualLayout>
      </c:layout>
      <c:overlay val="0"/>
    </c:legend>
    <c:plotVisOnly val="1"/>
    <c:dispBlanksAs val="gap"/>
    <c:showDLblsOverMax val="0"/>
  </c:chart>
  <c:txPr>
    <a:bodyPr/>
    <a:lstStyle/>
    <a:p>
      <a:pPr>
        <a:defRPr sz="1400" b="0">
          <a:latin typeface="Arial Nova" panose="020B0504020202020204"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46805355181269E-2"/>
          <c:y val="9.5498101817027364E-2"/>
          <c:w val="0.87368528513767729"/>
          <c:h val="0.60515196850393704"/>
        </c:manualLayout>
      </c:layout>
      <c:barChart>
        <c:barDir val="col"/>
        <c:grouping val="clustered"/>
        <c:varyColors val="0"/>
        <c:ser>
          <c:idx val="0"/>
          <c:order val="0"/>
          <c:tx>
            <c:strRef>
              <c:f>'Consistent Cd use MSM TG '!$C$11</c:f>
              <c:strCache>
                <c:ptCount val="1"/>
                <c:pt idx="0">
                  <c:v>2012</c:v>
                </c:pt>
              </c:strCache>
            </c:strRef>
          </c:tx>
          <c:spPr>
            <a:solidFill>
              <a:srgbClr val="FF9900"/>
            </a:solidFill>
            <a:ln>
              <a:noFill/>
            </a:ln>
          </c:spPr>
          <c:invertIfNegative val="0"/>
          <c:dPt>
            <c:idx val="0"/>
            <c:invertIfNegative val="0"/>
            <c:bubble3D val="0"/>
            <c:extLst>
              <c:ext xmlns:c16="http://schemas.microsoft.com/office/drawing/2014/chart" uri="{C3380CC4-5D6E-409C-BE32-E72D297353CC}">
                <c16:uniqueId val="{00000000-6293-4194-9D81-5A233D6641FD}"/>
              </c:ext>
            </c:extLst>
          </c:dPt>
          <c:dPt>
            <c:idx val="1"/>
            <c:invertIfNegative val="0"/>
            <c:bubble3D val="0"/>
            <c:extLst>
              <c:ext xmlns:c16="http://schemas.microsoft.com/office/drawing/2014/chart" uri="{C3380CC4-5D6E-409C-BE32-E72D297353CC}">
                <c16:uniqueId val="{00000001-6293-4194-9D81-5A233D6641FD}"/>
              </c:ext>
            </c:extLst>
          </c:dPt>
          <c:dPt>
            <c:idx val="2"/>
            <c:invertIfNegative val="0"/>
            <c:bubble3D val="0"/>
            <c:extLst>
              <c:ext xmlns:c16="http://schemas.microsoft.com/office/drawing/2014/chart" uri="{C3380CC4-5D6E-409C-BE32-E72D297353CC}">
                <c16:uniqueId val="{00000002-6293-4194-9D81-5A233D6641FD}"/>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'Consistent Cd use MSM TG '!$B$12:$B$14</c:f>
              <c:strCache>
                <c:ptCount val="3"/>
                <c:pt idx="0">
                  <c:v>With non-commercial sex partner</c:v>
                </c:pt>
                <c:pt idx="1">
                  <c:v>With male paid partner</c:v>
                </c:pt>
                <c:pt idx="2">
                  <c:v>With male paying partner</c:v>
                </c:pt>
              </c:strCache>
            </c:strRef>
          </c:cat>
          <c:val>
            <c:numRef>
              <c:f>'Consistent Cd use MSM TG '!$C$12:$C$14</c:f>
              <c:numCache>
                <c:formatCode>0</c:formatCode>
                <c:ptCount val="3"/>
                <c:pt idx="0">
                  <c:v>44.9</c:v>
                </c:pt>
                <c:pt idx="1">
                  <c:v>20.3</c:v>
                </c:pt>
                <c:pt idx="2">
                  <c:v>48</c:v>
                </c:pt>
              </c:numCache>
            </c:numRef>
          </c:val>
          <c:extLst>
            <c:ext xmlns:c16="http://schemas.microsoft.com/office/drawing/2014/chart" uri="{C3380CC4-5D6E-409C-BE32-E72D297353CC}">
              <c16:uniqueId val="{00000003-6293-4194-9D81-5A233D6641FD}"/>
            </c:ext>
          </c:extLst>
        </c:ser>
        <c:ser>
          <c:idx val="1"/>
          <c:order val="1"/>
          <c:tx>
            <c:strRef>
              <c:f>'Consistent Cd use MSM TG '!$D$11</c:f>
              <c:strCache>
                <c:ptCount val="1"/>
                <c:pt idx="0">
                  <c:v>2016</c:v>
                </c:pt>
              </c:strCache>
            </c:strRef>
          </c:tx>
          <c:spPr>
            <a:solidFill>
              <a:srgbClr val="0099F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'Consistent Cd use MSM TG '!$B$12:$B$14</c:f>
              <c:strCache>
                <c:ptCount val="3"/>
                <c:pt idx="0">
                  <c:v>With non-commercial sex partner</c:v>
                </c:pt>
                <c:pt idx="1">
                  <c:v>With male paid partner</c:v>
                </c:pt>
                <c:pt idx="2">
                  <c:v>With male paying partner</c:v>
                </c:pt>
              </c:strCache>
            </c:strRef>
          </c:cat>
          <c:val>
            <c:numRef>
              <c:f>'Consistent Cd use MSM TG '!$D$12:$D$14</c:f>
              <c:numCache>
                <c:formatCode>0</c:formatCode>
                <c:ptCount val="3"/>
                <c:pt idx="0">
                  <c:v>37.9</c:v>
                </c:pt>
                <c:pt idx="1">
                  <c:v>39.1</c:v>
                </c:pt>
                <c:pt idx="2">
                  <c:v>51.2</c:v>
                </c:pt>
              </c:numCache>
            </c:numRef>
          </c:val>
          <c:extLst>
            <c:ext xmlns:c16="http://schemas.microsoft.com/office/drawing/2014/chart" uri="{C3380CC4-5D6E-409C-BE32-E72D297353CC}">
              <c16:uniqueId val="{00000004-6293-4194-9D81-5A233D6641FD}"/>
            </c:ext>
          </c:extLst>
        </c:ser>
        <c:ser>
          <c:idx val="2"/>
          <c:order val="2"/>
          <c:tx>
            <c:strRef>
              <c:f>'Consistent Cd use MSM TG '!$E$11</c:f>
              <c:strCache>
                <c:ptCount val="1"/>
                <c:pt idx="0">
                  <c:v>2019</c:v>
                </c:pt>
              </c:strCache>
            </c:strRef>
          </c:tx>
          <c:spPr>
            <a:solidFill>
              <a:srgbClr val="CC99F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'Consistent Cd use MSM TG '!$B$12:$B$14</c:f>
              <c:strCache>
                <c:ptCount val="3"/>
                <c:pt idx="0">
                  <c:v>With non-commercial sex partner</c:v>
                </c:pt>
                <c:pt idx="1">
                  <c:v>With male paid partner</c:v>
                </c:pt>
                <c:pt idx="2">
                  <c:v>With male paying partner</c:v>
                </c:pt>
              </c:strCache>
            </c:strRef>
          </c:cat>
          <c:val>
            <c:numRef>
              <c:f>'Consistent Cd use MSM TG '!$E$12:$E$14</c:f>
              <c:numCache>
                <c:formatCode>0</c:formatCode>
                <c:ptCount val="3"/>
                <c:pt idx="0">
                  <c:v>23.4</c:v>
                </c:pt>
                <c:pt idx="1">
                  <c:v>56.1</c:v>
                </c:pt>
                <c:pt idx="2">
                  <c:v>56.3</c:v>
                </c:pt>
              </c:numCache>
            </c:numRef>
          </c:val>
          <c:extLst>
            <c:ext xmlns:c16="http://schemas.microsoft.com/office/drawing/2014/chart" uri="{C3380CC4-5D6E-409C-BE32-E72D297353CC}">
              <c16:uniqueId val="{00000005-6293-4194-9D81-5A233D6641FD}"/>
            </c:ext>
          </c:extLst>
        </c:ser>
        <c:dLbls>
          <c:showLegendKey val="0"/>
          <c:showVal val="0"/>
          <c:showCatName val="0"/>
          <c:showSerName val="0"/>
          <c:showPercent val="0"/>
          <c:showBubbleSize val="0"/>
        </c:dLbls>
        <c:gapWidth val="150"/>
        <c:overlap val="-1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5.9977585981049963E-2"/>
              <c:y val="5.8481206015529814E-2"/>
            </c:manualLayout>
          </c:layout>
          <c:overlay val="0"/>
        </c:title>
        <c:numFmt formatCode="0" sourceLinked="1"/>
        <c:majorTickMark val="out"/>
        <c:minorTickMark val="none"/>
        <c:tickLblPos val="nextTo"/>
        <c:spPr>
          <a:ln>
            <a:noFill/>
          </a:ln>
        </c:spPr>
        <c:crossAx val="41936768"/>
        <c:crosses val="autoZero"/>
        <c:crossBetween val="between"/>
        <c:majorUnit val="100"/>
      </c:valAx>
    </c:plotArea>
    <c:legend>
      <c:legendPos val="b"/>
      <c:layout>
        <c:manualLayout>
          <c:xMode val="edge"/>
          <c:yMode val="edge"/>
          <c:x val="0.18650229658792647"/>
          <c:y val="0.90413097112860896"/>
          <c:w val="0.61449540682414694"/>
          <c:h val="7.5869028871391075E-2"/>
        </c:manualLayout>
      </c:layout>
      <c:overlay val="0"/>
    </c:legend>
    <c:plotVisOnly val="1"/>
    <c:dispBlanksAs val="gap"/>
    <c:showDLblsOverMax val="0"/>
  </c:chart>
  <c:txPr>
    <a:bodyPr/>
    <a:lstStyle/>
    <a:p>
      <a:pPr>
        <a:defRPr sz="1400" b="0">
          <a:latin typeface="Arial Nova" panose="020B0504020202020204" pitchFamily="34" charset="0"/>
          <a:cs typeface="Arial"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890695114723562"/>
          <c:y val="0.14927267424905219"/>
          <c:w val="0.83808229616459229"/>
          <c:h val="0.73743102945465155"/>
        </c:manualLayout>
      </c:layout>
      <c:barChart>
        <c:barDir val="col"/>
        <c:grouping val="clustered"/>
        <c:varyColors val="0"/>
        <c:ser>
          <c:idx val="0"/>
          <c:order val="0"/>
          <c:tx>
            <c:strRef>
              <c:f>'PWID condom use by partner'!$A$36</c:f>
              <c:strCache>
                <c:ptCount val="1"/>
                <c:pt idx="0">
                  <c:v>with non-paid partners</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 condom use by partner'!$B$35:$C$35</c:f>
              <c:strCache>
                <c:ptCount val="2"/>
                <c:pt idx="0">
                  <c:v>Sexual activity</c:v>
                </c:pt>
                <c:pt idx="1">
                  <c:v>Consistent condom use</c:v>
                </c:pt>
              </c:strCache>
            </c:strRef>
          </c:cat>
          <c:val>
            <c:numRef>
              <c:f>'PWID condom use by partner'!$B$36:$C$36</c:f>
              <c:numCache>
                <c:formatCode>0</c:formatCode>
                <c:ptCount val="2"/>
                <c:pt idx="0">
                  <c:v>60.3</c:v>
                </c:pt>
                <c:pt idx="1">
                  <c:v>8.6</c:v>
                </c:pt>
              </c:numCache>
            </c:numRef>
          </c:val>
          <c:extLst>
            <c:ext xmlns:c16="http://schemas.microsoft.com/office/drawing/2014/chart" uri="{C3380CC4-5D6E-409C-BE32-E72D297353CC}">
              <c16:uniqueId val="{00000000-E83A-4FE9-8428-83416C1A09BB}"/>
            </c:ext>
          </c:extLst>
        </c:ser>
        <c:ser>
          <c:idx val="1"/>
          <c:order val="1"/>
          <c:tx>
            <c:strRef>
              <c:f>'PWID condom use by partner'!$A$37</c:f>
              <c:strCache>
                <c:ptCount val="1"/>
                <c:pt idx="0">
                  <c:v>with paid partners</c:v>
                </c:pt>
              </c:strCache>
            </c:strRef>
          </c:tx>
          <c:spPr>
            <a:solidFill>
              <a:srgbClr val="CDC884"/>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 condom use by partner'!$B$35:$C$35</c:f>
              <c:strCache>
                <c:ptCount val="2"/>
                <c:pt idx="0">
                  <c:v>Sexual activity</c:v>
                </c:pt>
                <c:pt idx="1">
                  <c:v>Consistent condom use</c:v>
                </c:pt>
              </c:strCache>
            </c:strRef>
          </c:cat>
          <c:val>
            <c:numRef>
              <c:f>'PWID condom use by partner'!$B$37:$C$37</c:f>
              <c:numCache>
                <c:formatCode>0</c:formatCode>
                <c:ptCount val="2"/>
                <c:pt idx="0">
                  <c:v>22.6</c:v>
                </c:pt>
                <c:pt idx="1">
                  <c:v>27.3</c:v>
                </c:pt>
              </c:numCache>
            </c:numRef>
          </c:val>
          <c:extLst>
            <c:ext xmlns:c16="http://schemas.microsoft.com/office/drawing/2014/chart" uri="{C3380CC4-5D6E-409C-BE32-E72D297353CC}">
              <c16:uniqueId val="{00000001-E83A-4FE9-8428-83416C1A09BB}"/>
            </c:ext>
          </c:extLst>
        </c:ser>
        <c:dLbls>
          <c:showLegendKey val="0"/>
          <c:showVal val="0"/>
          <c:showCatName val="0"/>
          <c:showSerName val="0"/>
          <c:showPercent val="0"/>
          <c:showBubbleSize val="0"/>
        </c:dLbls>
        <c:gapWidth val="168"/>
        <c:overlap val="-10"/>
        <c:axId val="159032832"/>
        <c:axId val="159072640"/>
      </c:barChart>
      <c:catAx>
        <c:axId val="159032832"/>
        <c:scaling>
          <c:orientation val="minMax"/>
        </c:scaling>
        <c:delete val="0"/>
        <c:axPos val="b"/>
        <c:numFmt formatCode="General" sourceLinked="0"/>
        <c:majorTickMark val="out"/>
        <c:minorTickMark val="none"/>
        <c:tickLblPos val="nextTo"/>
        <c:crossAx val="159072640"/>
        <c:crosses val="autoZero"/>
        <c:auto val="1"/>
        <c:lblAlgn val="ctr"/>
        <c:lblOffset val="100"/>
        <c:noMultiLvlLbl val="0"/>
      </c:catAx>
      <c:valAx>
        <c:axId val="159072640"/>
        <c:scaling>
          <c:orientation val="minMax"/>
          <c:max val="100"/>
          <c:min val="0"/>
        </c:scaling>
        <c:delete val="0"/>
        <c:axPos val="l"/>
        <c:title>
          <c:tx>
            <c:rich>
              <a:bodyPr rot="0" vert="horz"/>
              <a:lstStyle/>
              <a:p>
                <a:pPr>
                  <a:defRPr/>
                </a:pPr>
                <a:r>
                  <a:rPr lang="en-US"/>
                  <a:t>%</a:t>
                </a:r>
              </a:p>
            </c:rich>
          </c:tx>
          <c:layout>
            <c:manualLayout>
              <c:xMode val="edge"/>
              <c:yMode val="edge"/>
              <c:x val="9.513998250218722E-2"/>
              <c:y val="0.11125138524351123"/>
            </c:manualLayout>
          </c:layout>
          <c:overlay val="0"/>
        </c:title>
        <c:numFmt formatCode="0" sourceLinked="1"/>
        <c:majorTickMark val="out"/>
        <c:minorTickMark val="none"/>
        <c:tickLblPos val="nextTo"/>
        <c:crossAx val="159032832"/>
        <c:crosses val="autoZero"/>
        <c:crossBetween val="between"/>
        <c:majorUnit val="20"/>
      </c:valAx>
    </c:plotArea>
    <c:legend>
      <c:legendPos val="t"/>
      <c:overlay val="0"/>
    </c:legend>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Arial Nova" panose="020B0504020202020204" pitchFamily="34" charset="0"/>
                <a:ea typeface="+mn-ea"/>
                <a:cs typeface="Calibri" panose="020F0502020204030204" pitchFamily="34" charset="0"/>
              </a:defRPr>
            </a:pPr>
            <a:r>
              <a:rPr lang="en-US"/>
              <a:t>HIV can be treated by regular medication for life </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Arial Nova" panose="020B0504020202020204" pitchFamily="34" charset="0"/>
              <a:ea typeface="+mn-ea"/>
              <a:cs typeface="Calibri" panose="020F0502020204030204" pitchFamily="34" charset="0"/>
            </a:defRPr>
          </a:pPr>
          <a:endParaRPr lang="en-US"/>
        </a:p>
      </c:txPr>
    </c:title>
    <c:autoTitleDeleted val="0"/>
    <c:plotArea>
      <c:layout/>
      <c:barChart>
        <c:barDir val="col"/>
        <c:grouping val="percentStacked"/>
        <c:varyColors val="0"/>
        <c:ser>
          <c:idx val="1"/>
          <c:order val="0"/>
          <c:tx>
            <c:strRef>
              <c:f>Knowledge!$A$8</c:f>
              <c:strCache>
                <c:ptCount val="1"/>
                <c:pt idx="0">
                  <c:v>Agree</c:v>
                </c:pt>
              </c:strCache>
            </c:strRef>
          </c:tx>
          <c:spPr>
            <a:solidFill>
              <a:srgbClr val="00A99A"/>
            </a:solidFill>
            <a:ln>
              <a:noFill/>
            </a:ln>
            <a:effectLst/>
          </c:spPr>
          <c:invertIfNegative val="0"/>
          <c:dPt>
            <c:idx val="9"/>
            <c:invertIfNegative val="0"/>
            <c:bubble3D val="0"/>
            <c:spPr>
              <a:solidFill>
                <a:srgbClr val="00A99A"/>
              </a:solidFill>
              <a:ln>
                <a:noFill/>
              </a:ln>
              <a:effectLst/>
            </c:spPr>
            <c:extLst>
              <c:ext xmlns:c16="http://schemas.microsoft.com/office/drawing/2014/chart" uri="{C3380CC4-5D6E-409C-BE32-E72D297353CC}">
                <c16:uniqueId val="{00000004-05AF-4770-8919-30D3FAE218A9}"/>
              </c:ext>
            </c:extLst>
          </c:dPt>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Knowledge!$B$6:$K$6</c:f>
              <c:strCache>
                <c:ptCount val="10"/>
                <c:pt idx="0">
                  <c:v>BMC</c:v>
                </c:pt>
                <c:pt idx="1">
                  <c:v>BTB</c:v>
                </c:pt>
                <c:pt idx="2">
                  <c:v>KCN</c:v>
                </c:pt>
                <c:pt idx="3">
                  <c:v>KCM</c:v>
                </c:pt>
                <c:pt idx="4">
                  <c:v>KTH</c:v>
                </c:pt>
                <c:pt idx="5">
                  <c:v>PNP</c:v>
                </c:pt>
                <c:pt idx="6">
                  <c:v>SHV</c:v>
                </c:pt>
                <c:pt idx="7">
                  <c:v>RTK</c:v>
                </c:pt>
                <c:pt idx="8">
                  <c:v>SRP</c:v>
                </c:pt>
                <c:pt idx="9">
                  <c:v>All</c:v>
                </c:pt>
              </c:strCache>
            </c:strRef>
          </c:cat>
          <c:val>
            <c:numRef>
              <c:f>Knowledge!$B$8:$K$8</c:f>
              <c:numCache>
                <c:formatCode>General</c:formatCode>
                <c:ptCount val="10"/>
                <c:pt idx="0">
                  <c:v>84.9</c:v>
                </c:pt>
                <c:pt idx="1">
                  <c:v>72.8</c:v>
                </c:pt>
                <c:pt idx="2">
                  <c:v>74.599999999999994</c:v>
                </c:pt>
                <c:pt idx="3">
                  <c:v>63.2</c:v>
                </c:pt>
                <c:pt idx="4">
                  <c:v>85</c:v>
                </c:pt>
                <c:pt idx="5">
                  <c:v>87.6</c:v>
                </c:pt>
                <c:pt idx="6">
                  <c:v>76</c:v>
                </c:pt>
                <c:pt idx="7">
                  <c:v>12.3</c:v>
                </c:pt>
                <c:pt idx="8">
                  <c:v>61.9</c:v>
                </c:pt>
                <c:pt idx="9">
                  <c:v>81.5</c:v>
                </c:pt>
              </c:numCache>
            </c:numRef>
          </c:val>
          <c:extLst>
            <c:ext xmlns:c16="http://schemas.microsoft.com/office/drawing/2014/chart" uri="{C3380CC4-5D6E-409C-BE32-E72D297353CC}">
              <c16:uniqueId val="{00000005-05AF-4770-8919-30D3FAE218A9}"/>
            </c:ext>
          </c:extLst>
        </c:ser>
        <c:ser>
          <c:idx val="0"/>
          <c:order val="1"/>
          <c:tx>
            <c:strRef>
              <c:f>Knowledge!$A$7</c:f>
              <c:strCache>
                <c:ptCount val="1"/>
                <c:pt idx="0">
                  <c:v>Disagree</c:v>
                </c:pt>
              </c:strCache>
            </c:strRef>
          </c:tx>
          <c:spPr>
            <a:solidFill>
              <a:schemeClr val="accent2"/>
            </a:solidFill>
            <a:ln>
              <a:noFill/>
            </a:ln>
            <a:effectLst/>
          </c:spPr>
          <c:invertIfNegative val="0"/>
          <c:dPt>
            <c:idx val="9"/>
            <c:invertIfNegative val="0"/>
            <c:bubble3D val="0"/>
            <c:spPr>
              <a:solidFill>
                <a:schemeClr val="accent2"/>
              </a:solidFill>
              <a:ln>
                <a:noFill/>
              </a:ln>
              <a:effectLst/>
            </c:spPr>
            <c:extLst>
              <c:ext xmlns:c16="http://schemas.microsoft.com/office/drawing/2014/chart" uri="{C3380CC4-5D6E-409C-BE32-E72D297353CC}">
                <c16:uniqueId val="{00000001-05AF-4770-8919-30D3FAE218A9}"/>
              </c:ext>
            </c:extLst>
          </c:dPt>
          <c:dLbls>
            <c:delete val="1"/>
          </c:dLbls>
          <c:cat>
            <c:strRef>
              <c:f>Knowledge!$B$6:$K$6</c:f>
              <c:strCache>
                <c:ptCount val="10"/>
                <c:pt idx="0">
                  <c:v>BMC</c:v>
                </c:pt>
                <c:pt idx="1">
                  <c:v>BTB</c:v>
                </c:pt>
                <c:pt idx="2">
                  <c:v>KCN</c:v>
                </c:pt>
                <c:pt idx="3">
                  <c:v>KCM</c:v>
                </c:pt>
                <c:pt idx="4">
                  <c:v>KTH</c:v>
                </c:pt>
                <c:pt idx="5">
                  <c:v>PNP</c:v>
                </c:pt>
                <c:pt idx="6">
                  <c:v>SHV</c:v>
                </c:pt>
                <c:pt idx="7">
                  <c:v>RTK</c:v>
                </c:pt>
                <c:pt idx="8">
                  <c:v>SRP</c:v>
                </c:pt>
                <c:pt idx="9">
                  <c:v>All</c:v>
                </c:pt>
              </c:strCache>
            </c:strRef>
          </c:cat>
          <c:val>
            <c:numRef>
              <c:f>Knowledge!$B$7:$K$7</c:f>
              <c:numCache>
                <c:formatCode>General</c:formatCode>
                <c:ptCount val="10"/>
                <c:pt idx="0">
                  <c:v>5.6</c:v>
                </c:pt>
                <c:pt idx="1">
                  <c:v>3.2</c:v>
                </c:pt>
                <c:pt idx="2">
                  <c:v>8.9</c:v>
                </c:pt>
                <c:pt idx="3">
                  <c:v>14</c:v>
                </c:pt>
                <c:pt idx="4">
                  <c:v>4.4000000000000004</c:v>
                </c:pt>
                <c:pt idx="5">
                  <c:v>5.9</c:v>
                </c:pt>
                <c:pt idx="6">
                  <c:v>4.5999999999999996</c:v>
                </c:pt>
                <c:pt idx="7">
                  <c:v>16.3</c:v>
                </c:pt>
                <c:pt idx="8">
                  <c:v>7.2</c:v>
                </c:pt>
                <c:pt idx="9">
                  <c:v>6.2</c:v>
                </c:pt>
              </c:numCache>
            </c:numRef>
          </c:val>
          <c:extLst>
            <c:ext xmlns:c16="http://schemas.microsoft.com/office/drawing/2014/chart" uri="{C3380CC4-5D6E-409C-BE32-E72D297353CC}">
              <c16:uniqueId val="{00000002-05AF-4770-8919-30D3FAE218A9}"/>
            </c:ext>
          </c:extLst>
        </c:ser>
        <c:ser>
          <c:idx val="2"/>
          <c:order val="2"/>
          <c:tx>
            <c:strRef>
              <c:f>Knowledge!$A$9</c:f>
              <c:strCache>
                <c:ptCount val="1"/>
                <c:pt idx="0">
                  <c:v>Don't know</c:v>
                </c:pt>
              </c:strCache>
            </c:strRef>
          </c:tx>
          <c:spPr>
            <a:solidFill>
              <a:srgbClr val="F79646"/>
            </a:solidFill>
            <a:ln>
              <a:noFill/>
            </a:ln>
            <a:effectLst/>
          </c:spPr>
          <c:invertIfNegative val="0"/>
          <c:dPt>
            <c:idx val="9"/>
            <c:invertIfNegative val="0"/>
            <c:bubble3D val="0"/>
            <c:spPr>
              <a:solidFill>
                <a:srgbClr val="F79646"/>
              </a:solidFill>
              <a:ln>
                <a:noFill/>
              </a:ln>
              <a:effectLst/>
            </c:spPr>
            <c:extLst>
              <c:ext xmlns:c16="http://schemas.microsoft.com/office/drawing/2014/chart" uri="{C3380CC4-5D6E-409C-BE32-E72D297353CC}">
                <c16:uniqueId val="{00000007-05AF-4770-8919-30D3FAE218A9}"/>
              </c:ext>
            </c:extLst>
          </c:dPt>
          <c:dLbls>
            <c:delete val="1"/>
          </c:dLbls>
          <c:cat>
            <c:strRef>
              <c:f>Knowledge!$B$6:$K$6</c:f>
              <c:strCache>
                <c:ptCount val="10"/>
                <c:pt idx="0">
                  <c:v>BMC</c:v>
                </c:pt>
                <c:pt idx="1">
                  <c:v>BTB</c:v>
                </c:pt>
                <c:pt idx="2">
                  <c:v>KCN</c:v>
                </c:pt>
                <c:pt idx="3">
                  <c:v>KCM</c:v>
                </c:pt>
                <c:pt idx="4">
                  <c:v>KTH</c:v>
                </c:pt>
                <c:pt idx="5">
                  <c:v>PNP</c:v>
                </c:pt>
                <c:pt idx="6">
                  <c:v>SHV</c:v>
                </c:pt>
                <c:pt idx="7">
                  <c:v>RTK</c:v>
                </c:pt>
                <c:pt idx="8">
                  <c:v>SRP</c:v>
                </c:pt>
                <c:pt idx="9">
                  <c:v>All</c:v>
                </c:pt>
              </c:strCache>
            </c:strRef>
          </c:cat>
          <c:val>
            <c:numRef>
              <c:f>Knowledge!$B$9:$K$9</c:f>
              <c:numCache>
                <c:formatCode>General</c:formatCode>
                <c:ptCount val="10"/>
                <c:pt idx="0">
                  <c:v>9.5</c:v>
                </c:pt>
                <c:pt idx="1">
                  <c:v>24.1</c:v>
                </c:pt>
                <c:pt idx="2">
                  <c:v>16.5</c:v>
                </c:pt>
                <c:pt idx="3">
                  <c:v>22.8</c:v>
                </c:pt>
                <c:pt idx="4">
                  <c:v>10.6</c:v>
                </c:pt>
                <c:pt idx="5">
                  <c:v>6.5</c:v>
                </c:pt>
                <c:pt idx="6">
                  <c:v>19.399999999999999</c:v>
                </c:pt>
                <c:pt idx="7">
                  <c:v>71.400000000000006</c:v>
                </c:pt>
                <c:pt idx="8">
                  <c:v>30.9</c:v>
                </c:pt>
                <c:pt idx="9">
                  <c:v>12.3</c:v>
                </c:pt>
              </c:numCache>
            </c:numRef>
          </c:val>
          <c:extLst>
            <c:ext xmlns:c16="http://schemas.microsoft.com/office/drawing/2014/chart" uri="{C3380CC4-5D6E-409C-BE32-E72D297353CC}">
              <c16:uniqueId val="{00000008-05AF-4770-8919-30D3FAE218A9}"/>
            </c:ext>
          </c:extLst>
        </c:ser>
        <c:dLbls>
          <c:showLegendKey val="0"/>
          <c:showVal val="1"/>
          <c:showCatName val="0"/>
          <c:showSerName val="0"/>
          <c:showPercent val="0"/>
          <c:showBubbleSize val="0"/>
        </c:dLbls>
        <c:gapWidth val="75"/>
        <c:overlap val="100"/>
        <c:axId val="632376872"/>
        <c:axId val="632368016"/>
      </c:barChart>
      <c:catAx>
        <c:axId val="63237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Calibri" panose="020F0502020204030204" pitchFamily="34" charset="0"/>
              </a:defRPr>
            </a:pPr>
            <a:endParaRPr lang="en-US"/>
          </a:p>
        </c:txPr>
        <c:crossAx val="632368016"/>
        <c:crosses val="autoZero"/>
        <c:auto val="1"/>
        <c:lblAlgn val="ctr"/>
        <c:lblOffset val="100"/>
        <c:noMultiLvlLbl val="0"/>
      </c:catAx>
      <c:valAx>
        <c:axId val="632368016"/>
        <c:scaling>
          <c:orientation val="minMax"/>
        </c:scaling>
        <c:delete val="1"/>
        <c:axPos val="l"/>
        <c:title>
          <c:tx>
            <c:rich>
              <a:bodyPr rot="-540000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Calibri" panose="020F0502020204030204" pitchFamily="34" charset="0"/>
                  </a:defRPr>
                </a:pPr>
                <a:r>
                  <a:rPr lang="en-US"/>
                  <a:t>Percentage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Calibri" panose="020F0502020204030204" pitchFamily="34" charset="0"/>
                </a:defRPr>
              </a:pPr>
              <a:endParaRPr lang="en-US"/>
            </a:p>
          </c:txPr>
        </c:title>
        <c:numFmt formatCode="0%" sourceLinked="1"/>
        <c:majorTickMark val="none"/>
        <c:minorTickMark val="none"/>
        <c:tickLblPos val="nextTo"/>
        <c:crossAx val="632376872"/>
        <c:crosses val="autoZero"/>
        <c:crossBetween val="between"/>
        <c:majorUnit val="0.1"/>
      </c:valAx>
      <c:spPr>
        <a:noFill/>
        <a:ln>
          <a:noFill/>
        </a:ln>
        <a:effectLst/>
      </c:spPr>
    </c:plotArea>
    <c:legend>
      <c:legendPos val="b"/>
      <c:layout>
        <c:manualLayout>
          <c:xMode val="edge"/>
          <c:yMode val="edge"/>
          <c:x val="0.25213749123348284"/>
          <c:y val="0.85699504963812778"/>
          <c:w val="0.53295276083915266"/>
          <c:h val="0.1104665586893091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Calibri" panose="020F050202020403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b="0">
          <a:solidFill>
            <a:schemeClr val="tx1"/>
          </a:solidFill>
          <a:latin typeface="Arial Nova" panose="020B0504020202020204" pitchFamily="34" charset="0"/>
          <a:cs typeface="Calibri" panose="020F050202020403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85408279770921E-2"/>
          <c:y val="0.17792247122955782"/>
          <c:w val="0.89921350819015911"/>
          <c:h val="0.53664970724813232"/>
        </c:manualLayout>
      </c:layout>
      <c:barChart>
        <c:barDir val="col"/>
        <c:grouping val="percentStacked"/>
        <c:varyColors val="0"/>
        <c:ser>
          <c:idx val="1"/>
          <c:order val="0"/>
          <c:tx>
            <c:strRef>
              <c:f>Knowledge!$A$12</c:f>
              <c:strCache>
                <c:ptCount val="1"/>
                <c:pt idx="0">
                  <c:v>Agree</c:v>
                </c:pt>
              </c:strCache>
            </c:strRef>
          </c:tx>
          <c:spPr>
            <a:solidFill>
              <a:srgbClr val="00A99A"/>
            </a:solidFill>
            <a:ln>
              <a:noFill/>
            </a:ln>
            <a:effectLst/>
          </c:spPr>
          <c:invertIfNegative val="0"/>
          <c:dPt>
            <c:idx val="9"/>
            <c:invertIfNegative val="0"/>
            <c:bubble3D val="0"/>
            <c:spPr>
              <a:solidFill>
                <a:srgbClr val="00A99A"/>
              </a:solidFill>
              <a:ln>
                <a:noFill/>
              </a:ln>
              <a:effectLst/>
            </c:spPr>
            <c:extLst>
              <c:ext xmlns:c16="http://schemas.microsoft.com/office/drawing/2014/chart" uri="{C3380CC4-5D6E-409C-BE32-E72D297353CC}">
                <c16:uniqueId val="{00000004-2072-4DAE-BA7D-6D557F995409}"/>
              </c:ext>
            </c:extLst>
          </c:dPt>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Knowledge!$B$10:$K$10</c:f>
              <c:strCache>
                <c:ptCount val="10"/>
                <c:pt idx="0">
                  <c:v>BMC</c:v>
                </c:pt>
                <c:pt idx="1">
                  <c:v>BTB</c:v>
                </c:pt>
                <c:pt idx="2">
                  <c:v>KCN</c:v>
                </c:pt>
                <c:pt idx="3">
                  <c:v>KCM</c:v>
                </c:pt>
                <c:pt idx="4">
                  <c:v>KTH</c:v>
                </c:pt>
                <c:pt idx="5">
                  <c:v>PNP</c:v>
                </c:pt>
                <c:pt idx="6">
                  <c:v>SHV</c:v>
                </c:pt>
                <c:pt idx="7">
                  <c:v>RTK</c:v>
                </c:pt>
                <c:pt idx="8">
                  <c:v>SRP</c:v>
                </c:pt>
                <c:pt idx="9">
                  <c:v>All</c:v>
                </c:pt>
              </c:strCache>
            </c:strRef>
          </c:cat>
          <c:val>
            <c:numRef>
              <c:f>Knowledge!$B$12:$K$12</c:f>
              <c:numCache>
                <c:formatCode>General</c:formatCode>
                <c:ptCount val="10"/>
                <c:pt idx="0">
                  <c:v>68</c:v>
                </c:pt>
                <c:pt idx="1">
                  <c:v>54.8</c:v>
                </c:pt>
                <c:pt idx="2">
                  <c:v>53.6</c:v>
                </c:pt>
                <c:pt idx="3">
                  <c:v>48.1</c:v>
                </c:pt>
                <c:pt idx="4">
                  <c:v>17.399999999999999</c:v>
                </c:pt>
                <c:pt idx="5">
                  <c:v>67.8</c:v>
                </c:pt>
                <c:pt idx="6">
                  <c:v>50.4</c:v>
                </c:pt>
                <c:pt idx="7">
                  <c:v>4.3</c:v>
                </c:pt>
                <c:pt idx="8">
                  <c:v>22.9</c:v>
                </c:pt>
                <c:pt idx="9">
                  <c:v>59.8</c:v>
                </c:pt>
              </c:numCache>
            </c:numRef>
          </c:val>
          <c:extLst>
            <c:ext xmlns:c16="http://schemas.microsoft.com/office/drawing/2014/chart" uri="{C3380CC4-5D6E-409C-BE32-E72D297353CC}">
              <c16:uniqueId val="{00000005-2072-4DAE-BA7D-6D557F995409}"/>
            </c:ext>
          </c:extLst>
        </c:ser>
        <c:ser>
          <c:idx val="0"/>
          <c:order val="1"/>
          <c:tx>
            <c:strRef>
              <c:f>Knowledge!$A$11</c:f>
              <c:strCache>
                <c:ptCount val="1"/>
                <c:pt idx="0">
                  <c:v>Disagree</c:v>
                </c:pt>
              </c:strCache>
            </c:strRef>
          </c:tx>
          <c:spPr>
            <a:solidFill>
              <a:schemeClr val="accent2"/>
            </a:solidFill>
            <a:ln>
              <a:noFill/>
            </a:ln>
            <a:effectLst/>
          </c:spPr>
          <c:invertIfNegative val="0"/>
          <c:dPt>
            <c:idx val="9"/>
            <c:invertIfNegative val="0"/>
            <c:bubble3D val="0"/>
            <c:spPr>
              <a:solidFill>
                <a:schemeClr val="accent2"/>
              </a:solidFill>
              <a:ln>
                <a:noFill/>
              </a:ln>
              <a:effectLst/>
            </c:spPr>
            <c:extLst>
              <c:ext xmlns:c16="http://schemas.microsoft.com/office/drawing/2014/chart" uri="{C3380CC4-5D6E-409C-BE32-E72D297353CC}">
                <c16:uniqueId val="{00000001-2072-4DAE-BA7D-6D557F995409}"/>
              </c:ext>
            </c:extLst>
          </c:dPt>
          <c:dLbls>
            <c:delete val="1"/>
          </c:dLbls>
          <c:cat>
            <c:strRef>
              <c:f>Knowledge!$B$10:$K$10</c:f>
              <c:strCache>
                <c:ptCount val="10"/>
                <c:pt idx="0">
                  <c:v>BMC</c:v>
                </c:pt>
                <c:pt idx="1">
                  <c:v>BTB</c:v>
                </c:pt>
                <c:pt idx="2">
                  <c:v>KCN</c:v>
                </c:pt>
                <c:pt idx="3">
                  <c:v>KCM</c:v>
                </c:pt>
                <c:pt idx="4">
                  <c:v>KTH</c:v>
                </c:pt>
                <c:pt idx="5">
                  <c:v>PNP</c:v>
                </c:pt>
                <c:pt idx="6">
                  <c:v>SHV</c:v>
                </c:pt>
                <c:pt idx="7">
                  <c:v>RTK</c:v>
                </c:pt>
                <c:pt idx="8">
                  <c:v>SRP</c:v>
                </c:pt>
                <c:pt idx="9">
                  <c:v>All</c:v>
                </c:pt>
              </c:strCache>
            </c:strRef>
          </c:cat>
          <c:val>
            <c:numRef>
              <c:f>Knowledge!$B$11:$K$11</c:f>
              <c:numCache>
                <c:formatCode>General</c:formatCode>
                <c:ptCount val="10"/>
                <c:pt idx="0">
                  <c:v>13.7</c:v>
                </c:pt>
                <c:pt idx="1">
                  <c:v>12.4</c:v>
                </c:pt>
                <c:pt idx="2">
                  <c:v>11.5</c:v>
                </c:pt>
                <c:pt idx="3">
                  <c:v>21.6</c:v>
                </c:pt>
                <c:pt idx="4">
                  <c:v>70.3</c:v>
                </c:pt>
                <c:pt idx="5">
                  <c:v>19.7</c:v>
                </c:pt>
                <c:pt idx="6">
                  <c:v>19.3</c:v>
                </c:pt>
                <c:pt idx="7">
                  <c:v>23.9</c:v>
                </c:pt>
                <c:pt idx="8">
                  <c:v>36.1</c:v>
                </c:pt>
                <c:pt idx="9">
                  <c:v>20.7</c:v>
                </c:pt>
              </c:numCache>
            </c:numRef>
          </c:val>
          <c:extLst>
            <c:ext xmlns:c16="http://schemas.microsoft.com/office/drawing/2014/chart" uri="{C3380CC4-5D6E-409C-BE32-E72D297353CC}">
              <c16:uniqueId val="{00000002-2072-4DAE-BA7D-6D557F995409}"/>
            </c:ext>
          </c:extLst>
        </c:ser>
        <c:ser>
          <c:idx val="2"/>
          <c:order val="2"/>
          <c:tx>
            <c:strRef>
              <c:f>Knowledge!$A$13</c:f>
              <c:strCache>
                <c:ptCount val="1"/>
                <c:pt idx="0">
                  <c:v>Don't know</c:v>
                </c:pt>
              </c:strCache>
            </c:strRef>
          </c:tx>
          <c:spPr>
            <a:solidFill>
              <a:schemeClr val="accent6"/>
            </a:solidFill>
            <a:ln>
              <a:noFill/>
            </a:ln>
            <a:effectLst/>
          </c:spPr>
          <c:invertIfNegative val="0"/>
          <c:dPt>
            <c:idx val="9"/>
            <c:invertIfNegative val="0"/>
            <c:bubble3D val="0"/>
            <c:spPr>
              <a:solidFill>
                <a:schemeClr val="accent6"/>
              </a:solidFill>
              <a:ln>
                <a:noFill/>
              </a:ln>
              <a:effectLst/>
            </c:spPr>
            <c:extLst>
              <c:ext xmlns:c16="http://schemas.microsoft.com/office/drawing/2014/chart" uri="{C3380CC4-5D6E-409C-BE32-E72D297353CC}">
                <c16:uniqueId val="{00000007-2072-4DAE-BA7D-6D557F995409}"/>
              </c:ext>
            </c:extLst>
          </c:dPt>
          <c:dLbls>
            <c:delete val="1"/>
          </c:dLbls>
          <c:cat>
            <c:strRef>
              <c:f>Knowledge!$B$10:$K$10</c:f>
              <c:strCache>
                <c:ptCount val="10"/>
                <c:pt idx="0">
                  <c:v>BMC</c:v>
                </c:pt>
                <c:pt idx="1">
                  <c:v>BTB</c:v>
                </c:pt>
                <c:pt idx="2">
                  <c:v>KCN</c:v>
                </c:pt>
                <c:pt idx="3">
                  <c:v>KCM</c:v>
                </c:pt>
                <c:pt idx="4">
                  <c:v>KTH</c:v>
                </c:pt>
                <c:pt idx="5">
                  <c:v>PNP</c:v>
                </c:pt>
                <c:pt idx="6">
                  <c:v>SHV</c:v>
                </c:pt>
                <c:pt idx="7">
                  <c:v>RTK</c:v>
                </c:pt>
                <c:pt idx="8">
                  <c:v>SRP</c:v>
                </c:pt>
                <c:pt idx="9">
                  <c:v>All</c:v>
                </c:pt>
              </c:strCache>
            </c:strRef>
          </c:cat>
          <c:val>
            <c:numRef>
              <c:f>Knowledge!$B$13:$K$13</c:f>
              <c:numCache>
                <c:formatCode>General</c:formatCode>
                <c:ptCount val="10"/>
                <c:pt idx="0">
                  <c:v>18.3</c:v>
                </c:pt>
                <c:pt idx="1">
                  <c:v>32.799999999999997</c:v>
                </c:pt>
                <c:pt idx="2">
                  <c:v>34.9</c:v>
                </c:pt>
                <c:pt idx="3">
                  <c:v>30.3</c:v>
                </c:pt>
                <c:pt idx="4">
                  <c:v>12.3</c:v>
                </c:pt>
                <c:pt idx="5">
                  <c:v>12.5</c:v>
                </c:pt>
                <c:pt idx="6">
                  <c:v>30.3</c:v>
                </c:pt>
                <c:pt idx="7">
                  <c:v>71.8</c:v>
                </c:pt>
                <c:pt idx="8">
                  <c:v>41.1</c:v>
                </c:pt>
                <c:pt idx="9">
                  <c:v>19.399999999999999</c:v>
                </c:pt>
              </c:numCache>
            </c:numRef>
          </c:val>
          <c:extLst>
            <c:ext xmlns:c16="http://schemas.microsoft.com/office/drawing/2014/chart" uri="{C3380CC4-5D6E-409C-BE32-E72D297353CC}">
              <c16:uniqueId val="{00000008-2072-4DAE-BA7D-6D557F995409}"/>
            </c:ext>
          </c:extLst>
        </c:ser>
        <c:dLbls>
          <c:dLblPos val="ctr"/>
          <c:showLegendKey val="0"/>
          <c:showVal val="1"/>
          <c:showCatName val="0"/>
          <c:showSerName val="0"/>
          <c:showPercent val="0"/>
          <c:showBubbleSize val="0"/>
        </c:dLbls>
        <c:gapWidth val="75"/>
        <c:overlap val="100"/>
        <c:axId val="632376872"/>
        <c:axId val="632368016"/>
      </c:barChart>
      <c:catAx>
        <c:axId val="6323768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crossAx val="632368016"/>
        <c:crosses val="autoZero"/>
        <c:auto val="1"/>
        <c:lblAlgn val="ctr"/>
        <c:lblOffset val="100"/>
        <c:noMultiLvlLbl val="0"/>
      </c:catAx>
      <c:valAx>
        <c:axId val="632368016"/>
        <c:scaling>
          <c:orientation val="minMax"/>
        </c:scaling>
        <c:delete val="1"/>
        <c:axPos val="l"/>
        <c:title>
          <c:tx>
            <c:rich>
              <a:bodyPr rot="-5400000" spcFirstLastPara="1" vertOverflow="ellipsis" vert="horz" wrap="square" anchor="ctr" anchorCtr="1"/>
              <a:lstStyle/>
              <a:p>
                <a:pPr>
                  <a:defRPr sz="11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r>
                  <a:rPr lang="en-US"/>
                  <a:t>Percentage</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title>
        <c:numFmt formatCode="0%" sourceLinked="1"/>
        <c:majorTickMark val="none"/>
        <c:minorTickMark val="none"/>
        <c:tickLblPos val="nextTo"/>
        <c:crossAx val="632376872"/>
        <c:crosses val="autoZero"/>
        <c:crossBetween val="between"/>
      </c:valAx>
      <c:spPr>
        <a:noFill/>
        <a:ln>
          <a:noFill/>
        </a:ln>
        <a:effectLst/>
      </c:spPr>
    </c:plotArea>
    <c:legend>
      <c:legendPos val="b"/>
      <c:layout>
        <c:manualLayout>
          <c:xMode val="edge"/>
          <c:yMode val="edge"/>
          <c:x val="0.23032017305126334"/>
          <c:y val="0.86340682414698167"/>
          <c:w val="0.64871652486036324"/>
          <c:h val="0.12242560064607311"/>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100" b="0">
          <a:solidFill>
            <a:sysClr val="windowText" lastClr="000000"/>
          </a:solidFill>
          <a:latin typeface="Arial Nova" panose="020B0504020202020204" pitchFamily="34" charset="0"/>
          <a:cs typeface="Calibri" panose="020F050202020403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34009673661257E-2"/>
          <c:y val="0.20974537640983684"/>
          <c:w val="0.89213495981396107"/>
          <c:h val="0.56740379076533121"/>
        </c:manualLayout>
      </c:layout>
      <c:barChart>
        <c:barDir val="col"/>
        <c:grouping val="percentStacked"/>
        <c:varyColors val="0"/>
        <c:ser>
          <c:idx val="1"/>
          <c:order val="0"/>
          <c:tx>
            <c:strRef>
              <c:f>Knowledge!$A$16</c:f>
              <c:strCache>
                <c:ptCount val="1"/>
                <c:pt idx="0">
                  <c:v>Agree</c:v>
                </c:pt>
              </c:strCache>
            </c:strRef>
          </c:tx>
          <c:spPr>
            <a:solidFill>
              <a:srgbClr val="00A99A"/>
            </a:solidFill>
            <a:ln>
              <a:noFill/>
            </a:ln>
            <a:effectLst/>
          </c:spPr>
          <c:invertIfNegative val="0"/>
          <c:dPt>
            <c:idx val="9"/>
            <c:invertIfNegative val="0"/>
            <c:bubble3D val="0"/>
            <c:spPr>
              <a:solidFill>
                <a:srgbClr val="00A99A"/>
              </a:solidFill>
              <a:ln>
                <a:noFill/>
              </a:ln>
              <a:effectLst/>
            </c:spPr>
            <c:extLst>
              <c:ext xmlns:c16="http://schemas.microsoft.com/office/drawing/2014/chart" uri="{C3380CC4-5D6E-409C-BE32-E72D297353CC}">
                <c16:uniqueId val="{00000004-C5B6-46DD-B5AA-4BF8D0BD6721}"/>
              </c:ext>
            </c:extLst>
          </c:dPt>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Knowledge!$B$14:$K$14</c:f>
              <c:strCache>
                <c:ptCount val="10"/>
                <c:pt idx="0">
                  <c:v>BMC</c:v>
                </c:pt>
                <c:pt idx="1">
                  <c:v>BTB</c:v>
                </c:pt>
                <c:pt idx="2">
                  <c:v>KCN</c:v>
                </c:pt>
                <c:pt idx="3">
                  <c:v>KCM</c:v>
                </c:pt>
                <c:pt idx="4">
                  <c:v>KTH</c:v>
                </c:pt>
                <c:pt idx="5">
                  <c:v>PNP</c:v>
                </c:pt>
                <c:pt idx="6">
                  <c:v>SHV</c:v>
                </c:pt>
                <c:pt idx="7">
                  <c:v>RTK</c:v>
                </c:pt>
                <c:pt idx="8">
                  <c:v>SRP</c:v>
                </c:pt>
                <c:pt idx="9">
                  <c:v>All</c:v>
                </c:pt>
              </c:strCache>
            </c:strRef>
          </c:cat>
          <c:val>
            <c:numRef>
              <c:f>Knowledge!$B$16:$K$16</c:f>
              <c:numCache>
                <c:formatCode>General</c:formatCode>
                <c:ptCount val="10"/>
                <c:pt idx="0">
                  <c:v>71</c:v>
                </c:pt>
                <c:pt idx="1">
                  <c:v>68.3</c:v>
                </c:pt>
                <c:pt idx="2">
                  <c:v>94.9</c:v>
                </c:pt>
                <c:pt idx="3">
                  <c:v>65.7</c:v>
                </c:pt>
                <c:pt idx="4">
                  <c:v>80.7</c:v>
                </c:pt>
                <c:pt idx="5">
                  <c:v>65.900000000000006</c:v>
                </c:pt>
                <c:pt idx="6">
                  <c:v>68.3</c:v>
                </c:pt>
                <c:pt idx="7">
                  <c:v>49</c:v>
                </c:pt>
                <c:pt idx="8">
                  <c:v>81.099999999999994</c:v>
                </c:pt>
                <c:pt idx="9">
                  <c:v>68.400000000000006</c:v>
                </c:pt>
              </c:numCache>
            </c:numRef>
          </c:val>
          <c:extLst>
            <c:ext xmlns:c16="http://schemas.microsoft.com/office/drawing/2014/chart" uri="{C3380CC4-5D6E-409C-BE32-E72D297353CC}">
              <c16:uniqueId val="{00000005-C5B6-46DD-B5AA-4BF8D0BD6721}"/>
            </c:ext>
          </c:extLst>
        </c:ser>
        <c:ser>
          <c:idx val="0"/>
          <c:order val="1"/>
          <c:tx>
            <c:strRef>
              <c:f>Knowledge!$A$15</c:f>
              <c:strCache>
                <c:ptCount val="1"/>
                <c:pt idx="0">
                  <c:v>Disagree</c:v>
                </c:pt>
              </c:strCache>
            </c:strRef>
          </c:tx>
          <c:spPr>
            <a:solidFill>
              <a:schemeClr val="accent2"/>
            </a:solidFill>
            <a:ln>
              <a:noFill/>
            </a:ln>
            <a:effectLst/>
          </c:spPr>
          <c:invertIfNegative val="0"/>
          <c:dPt>
            <c:idx val="9"/>
            <c:invertIfNegative val="0"/>
            <c:bubble3D val="0"/>
            <c:spPr>
              <a:solidFill>
                <a:schemeClr val="accent2"/>
              </a:solidFill>
              <a:ln>
                <a:noFill/>
              </a:ln>
              <a:effectLst/>
            </c:spPr>
            <c:extLst>
              <c:ext xmlns:c16="http://schemas.microsoft.com/office/drawing/2014/chart" uri="{C3380CC4-5D6E-409C-BE32-E72D297353CC}">
                <c16:uniqueId val="{00000001-C5B6-46DD-B5AA-4BF8D0BD6721}"/>
              </c:ext>
            </c:extLst>
          </c:dPt>
          <c:dLbls>
            <c:delete val="1"/>
          </c:dLbls>
          <c:cat>
            <c:strRef>
              <c:f>Knowledge!$B$14:$K$14</c:f>
              <c:strCache>
                <c:ptCount val="10"/>
                <c:pt idx="0">
                  <c:v>BMC</c:v>
                </c:pt>
                <c:pt idx="1">
                  <c:v>BTB</c:v>
                </c:pt>
                <c:pt idx="2">
                  <c:v>KCN</c:v>
                </c:pt>
                <c:pt idx="3">
                  <c:v>KCM</c:v>
                </c:pt>
                <c:pt idx="4">
                  <c:v>KTH</c:v>
                </c:pt>
                <c:pt idx="5">
                  <c:v>PNP</c:v>
                </c:pt>
                <c:pt idx="6">
                  <c:v>SHV</c:v>
                </c:pt>
                <c:pt idx="7">
                  <c:v>RTK</c:v>
                </c:pt>
                <c:pt idx="8">
                  <c:v>SRP</c:v>
                </c:pt>
                <c:pt idx="9">
                  <c:v>All</c:v>
                </c:pt>
              </c:strCache>
            </c:strRef>
          </c:cat>
          <c:val>
            <c:numRef>
              <c:f>Knowledge!$B$15:$K$15</c:f>
              <c:numCache>
                <c:formatCode>General</c:formatCode>
                <c:ptCount val="10"/>
                <c:pt idx="0">
                  <c:v>29</c:v>
                </c:pt>
                <c:pt idx="1">
                  <c:v>31.7</c:v>
                </c:pt>
                <c:pt idx="2">
                  <c:v>5.0999999999999996</c:v>
                </c:pt>
                <c:pt idx="3">
                  <c:v>34.299999999999997</c:v>
                </c:pt>
                <c:pt idx="4">
                  <c:v>19.3</c:v>
                </c:pt>
                <c:pt idx="5">
                  <c:v>34.1</c:v>
                </c:pt>
                <c:pt idx="6">
                  <c:v>31.7</c:v>
                </c:pt>
                <c:pt idx="7">
                  <c:v>51</c:v>
                </c:pt>
                <c:pt idx="8">
                  <c:v>18.899999999999999</c:v>
                </c:pt>
                <c:pt idx="9">
                  <c:v>31.6</c:v>
                </c:pt>
              </c:numCache>
            </c:numRef>
          </c:val>
          <c:extLst>
            <c:ext xmlns:c16="http://schemas.microsoft.com/office/drawing/2014/chart" uri="{C3380CC4-5D6E-409C-BE32-E72D297353CC}">
              <c16:uniqueId val="{00000002-C5B6-46DD-B5AA-4BF8D0BD6721}"/>
            </c:ext>
          </c:extLst>
        </c:ser>
        <c:dLbls>
          <c:dLblPos val="ctr"/>
          <c:showLegendKey val="0"/>
          <c:showVal val="1"/>
          <c:showCatName val="0"/>
          <c:showSerName val="0"/>
          <c:showPercent val="0"/>
          <c:showBubbleSize val="0"/>
        </c:dLbls>
        <c:gapWidth val="75"/>
        <c:overlap val="100"/>
        <c:axId val="632376872"/>
        <c:axId val="632368016"/>
      </c:barChart>
      <c:catAx>
        <c:axId val="63237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crossAx val="632368016"/>
        <c:crosses val="autoZero"/>
        <c:auto val="1"/>
        <c:lblAlgn val="ctr"/>
        <c:lblOffset val="100"/>
        <c:noMultiLvlLbl val="0"/>
      </c:catAx>
      <c:valAx>
        <c:axId val="632368016"/>
        <c:scaling>
          <c:orientation val="minMax"/>
        </c:scaling>
        <c:delete val="1"/>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r>
                  <a:rPr lang="en-US"/>
                  <a:t>Percentage</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title>
        <c:numFmt formatCode="0%" sourceLinked="1"/>
        <c:majorTickMark val="none"/>
        <c:minorTickMark val="none"/>
        <c:tickLblPos val="nextTo"/>
        <c:crossAx val="632376872"/>
        <c:crosses val="autoZero"/>
        <c:crossBetween val="between"/>
      </c:valAx>
      <c:spPr>
        <a:noFill/>
        <a:ln>
          <a:noFill/>
        </a:ln>
        <a:effectLst/>
      </c:spPr>
    </c:plotArea>
    <c:legend>
      <c:legendPos val="b"/>
      <c:layout>
        <c:manualLayout>
          <c:xMode val="edge"/>
          <c:yMode val="edge"/>
          <c:x val="0.29277735955386569"/>
          <c:y val="0.91106657122405155"/>
          <c:w val="0.47261410993635894"/>
          <c:h val="8.8933428775948467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b="0">
          <a:solidFill>
            <a:sysClr val="windowText" lastClr="000000"/>
          </a:solidFill>
          <a:latin typeface="Arial Nova" panose="020B0504020202020204" pitchFamily="34" charset="0"/>
          <a:cs typeface="Calibri" panose="020F050202020403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859493064290491"/>
          <c:y val="0.15052702220251227"/>
          <c:w val="0.85978876054065834"/>
          <c:h val="0.58512168769442419"/>
        </c:manualLayout>
      </c:layout>
      <c:barChart>
        <c:barDir val="col"/>
        <c:grouping val="clustered"/>
        <c:varyColors val="0"/>
        <c:ser>
          <c:idx val="0"/>
          <c:order val="0"/>
          <c:tx>
            <c:strRef>
              <c:f>Sheet4!$C$3</c:f>
              <c:strCache>
                <c:ptCount val="1"/>
                <c:pt idx="0">
                  <c:v>MSM</c:v>
                </c:pt>
              </c:strCache>
            </c:strRef>
          </c:tx>
          <c:spPr>
            <a:solidFill>
              <a:srgbClr val="F78E1E"/>
            </a:solidFill>
            <a:ln>
              <a:noFill/>
            </a:ln>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Sheet4!$A$4:$B$6</c:f>
              <c:multiLvlStrCache>
                <c:ptCount val="3"/>
                <c:lvl>
                  <c:pt idx="1">
                    <c:v>at vaginal sex</c:v>
                  </c:pt>
                  <c:pt idx="2">
                    <c:v>at anal sex</c:v>
                  </c:pt>
                </c:lvl>
                <c:lvl>
                  <c:pt idx="0">
                    <c:v>Perceive themselves at risk of HIV</c:v>
                  </c:pt>
                  <c:pt idx="1">
                    <c:v>Know that condom use reduces HIV transmission</c:v>
                  </c:pt>
                </c:lvl>
              </c:multiLvlStrCache>
            </c:multiLvlStrRef>
          </c:cat>
          <c:val>
            <c:numRef>
              <c:f>Sheet4!$C$4:$C$6</c:f>
              <c:numCache>
                <c:formatCode>General</c:formatCode>
                <c:ptCount val="3"/>
                <c:pt idx="0">
                  <c:v>71.7</c:v>
                </c:pt>
                <c:pt idx="1">
                  <c:v>98.8</c:v>
                </c:pt>
                <c:pt idx="2">
                  <c:v>98.4</c:v>
                </c:pt>
              </c:numCache>
            </c:numRef>
          </c:val>
          <c:extLst>
            <c:ext xmlns:c16="http://schemas.microsoft.com/office/drawing/2014/chart" uri="{C3380CC4-5D6E-409C-BE32-E72D297353CC}">
              <c16:uniqueId val="{00000000-AD5E-4C79-B9BB-8EEE8FE67F85}"/>
            </c:ext>
          </c:extLst>
        </c:ser>
        <c:ser>
          <c:idx val="1"/>
          <c:order val="1"/>
          <c:tx>
            <c:strRef>
              <c:f>Sheet4!$D$3</c:f>
              <c:strCache>
                <c:ptCount val="1"/>
                <c:pt idx="0">
                  <c:v>TG</c:v>
                </c:pt>
              </c:strCache>
            </c:strRef>
          </c:tx>
          <c:spPr>
            <a:solidFill>
              <a:srgbClr val="EC008C"/>
            </a:solidFill>
            <a:ln>
              <a:noFill/>
            </a:ln>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Sheet4!$A$4:$B$6</c:f>
              <c:multiLvlStrCache>
                <c:ptCount val="3"/>
                <c:lvl>
                  <c:pt idx="1">
                    <c:v>at vaginal sex</c:v>
                  </c:pt>
                  <c:pt idx="2">
                    <c:v>at anal sex</c:v>
                  </c:pt>
                </c:lvl>
                <c:lvl>
                  <c:pt idx="0">
                    <c:v>Perceive themselves at risk of HIV</c:v>
                  </c:pt>
                  <c:pt idx="1">
                    <c:v>Know that condom use reduces HIV transmission</c:v>
                  </c:pt>
                </c:lvl>
              </c:multiLvlStrCache>
            </c:multiLvlStrRef>
          </c:cat>
          <c:val>
            <c:numRef>
              <c:f>Sheet4!$D$4:$D$6</c:f>
              <c:numCache>
                <c:formatCode>General</c:formatCode>
                <c:ptCount val="3"/>
                <c:pt idx="0">
                  <c:v>82.4</c:v>
                </c:pt>
                <c:pt idx="1">
                  <c:v>99.2</c:v>
                </c:pt>
                <c:pt idx="2">
                  <c:v>99.6</c:v>
                </c:pt>
              </c:numCache>
            </c:numRef>
          </c:val>
          <c:extLst>
            <c:ext xmlns:c16="http://schemas.microsoft.com/office/drawing/2014/chart" uri="{C3380CC4-5D6E-409C-BE32-E72D297353CC}">
              <c16:uniqueId val="{00000001-AD5E-4C79-B9BB-8EEE8FE67F85}"/>
            </c:ext>
          </c:extLst>
        </c:ser>
        <c:dLbls>
          <c:showLegendKey val="0"/>
          <c:showVal val="0"/>
          <c:showCatName val="0"/>
          <c:showSerName val="0"/>
          <c:showPercent val="0"/>
          <c:showBubbleSize val="0"/>
        </c:dLbls>
        <c:gapWidth val="150"/>
        <c:axId val="262259840"/>
        <c:axId val="262261376"/>
      </c:barChart>
      <c:catAx>
        <c:axId val="262259840"/>
        <c:scaling>
          <c:orientation val="minMax"/>
        </c:scaling>
        <c:delete val="0"/>
        <c:axPos val="b"/>
        <c:numFmt formatCode="General" sourceLinked="0"/>
        <c:majorTickMark val="out"/>
        <c:minorTickMark val="none"/>
        <c:tickLblPos val="nextTo"/>
        <c:crossAx val="262261376"/>
        <c:crosses val="autoZero"/>
        <c:auto val="1"/>
        <c:lblAlgn val="ctr"/>
        <c:lblOffset val="100"/>
        <c:noMultiLvlLbl val="0"/>
      </c:catAx>
      <c:valAx>
        <c:axId val="262261376"/>
        <c:scaling>
          <c:orientation val="minMax"/>
          <c:max val="100"/>
          <c:min val="0"/>
        </c:scaling>
        <c:delete val="0"/>
        <c:axPos val="l"/>
        <c:majorGridlines>
          <c:spPr>
            <a:ln>
              <a:solidFill>
                <a:schemeClr val="bg1">
                  <a:lumMod val="75000"/>
                </a:schemeClr>
              </a:solidFill>
              <a:prstDash val="dashDot"/>
            </a:ln>
          </c:spPr>
        </c:majorGridlines>
        <c:title>
          <c:tx>
            <c:rich>
              <a:bodyPr rot="0" vert="horz"/>
              <a:lstStyle/>
              <a:p>
                <a:pPr>
                  <a:defRPr/>
                </a:pPr>
                <a:r>
                  <a:rPr lang="en-US"/>
                  <a:t>%</a:t>
                </a:r>
              </a:p>
            </c:rich>
          </c:tx>
          <c:layout>
            <c:manualLayout>
              <c:xMode val="edge"/>
              <c:yMode val="edge"/>
              <c:x val="7.8604759332497054E-3"/>
              <c:y val="0.11610368818495094"/>
            </c:manualLayout>
          </c:layout>
          <c:overlay val="0"/>
        </c:title>
        <c:numFmt formatCode="General" sourceLinked="1"/>
        <c:majorTickMark val="out"/>
        <c:minorTickMark val="none"/>
        <c:tickLblPos val="nextTo"/>
        <c:crossAx val="262259840"/>
        <c:crosses val="autoZero"/>
        <c:crossBetween val="between"/>
        <c:majorUnit val="20"/>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692156426104471"/>
          <c:y val="4.4864391951006125E-2"/>
          <c:w val="0.85785546262816714"/>
          <c:h val="0.73539752412838155"/>
        </c:manualLayout>
      </c:layout>
      <c:barChart>
        <c:barDir val="col"/>
        <c:grouping val="clustered"/>
        <c:varyColors val="0"/>
        <c:ser>
          <c:idx val="0"/>
          <c:order val="0"/>
          <c:tx>
            <c:strRef>
              <c:f>Sheet2!$B$2</c:f>
              <c:strCache>
                <c:ptCount val="1"/>
                <c:pt idx="0">
                  <c:v>Occasional PWID</c:v>
                </c:pt>
              </c:strCache>
            </c:strRef>
          </c:tx>
          <c:spPr>
            <a:solidFill>
              <a:srgbClr val="00AEEF"/>
            </a:solidFill>
            <a:ln>
              <a:solidFill>
                <a:schemeClr val="bg1"/>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Sheet2!$A$3:$A$5</c:f>
              <c:strCache>
                <c:ptCount val="3"/>
                <c:pt idx="0">
                  <c:v>NGO drop in center</c:v>
                </c:pt>
                <c:pt idx="1">
                  <c:v>Needle/syringe exchange program</c:v>
                </c:pt>
                <c:pt idx="2">
                  <c:v>Health facilities</c:v>
                </c:pt>
              </c:strCache>
            </c:strRef>
          </c:cat>
          <c:val>
            <c:numRef>
              <c:f>Sheet2!$B$3:$B$5</c:f>
              <c:numCache>
                <c:formatCode>General</c:formatCode>
                <c:ptCount val="3"/>
                <c:pt idx="0">
                  <c:v>31.7</c:v>
                </c:pt>
                <c:pt idx="1">
                  <c:v>31.7</c:v>
                </c:pt>
                <c:pt idx="2">
                  <c:v>26.8</c:v>
                </c:pt>
              </c:numCache>
            </c:numRef>
          </c:val>
          <c:extLst>
            <c:ext xmlns:c16="http://schemas.microsoft.com/office/drawing/2014/chart" uri="{C3380CC4-5D6E-409C-BE32-E72D297353CC}">
              <c16:uniqueId val="{00000000-3429-4839-BAB3-A6871F16AFBD}"/>
            </c:ext>
          </c:extLst>
        </c:ser>
        <c:ser>
          <c:idx val="1"/>
          <c:order val="1"/>
          <c:tx>
            <c:strRef>
              <c:f>Sheet2!$C$2</c:f>
              <c:strCache>
                <c:ptCount val="1"/>
                <c:pt idx="0">
                  <c:v>Regular PWID</c:v>
                </c:pt>
              </c:strCache>
            </c:strRef>
          </c:tx>
          <c:spPr>
            <a:solidFill>
              <a:srgbClr val="E31837"/>
            </a:solidFill>
            <a:ln>
              <a:solidFill>
                <a:schemeClr val="bg1"/>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Sheet2!$A$3:$A$5</c:f>
              <c:strCache>
                <c:ptCount val="3"/>
                <c:pt idx="0">
                  <c:v>NGO drop in center</c:v>
                </c:pt>
                <c:pt idx="1">
                  <c:v>Needle/syringe exchange program</c:v>
                </c:pt>
                <c:pt idx="2">
                  <c:v>Health facilities</c:v>
                </c:pt>
              </c:strCache>
            </c:strRef>
          </c:cat>
          <c:val>
            <c:numRef>
              <c:f>Sheet2!$C$3:$C$5</c:f>
              <c:numCache>
                <c:formatCode>General</c:formatCode>
                <c:ptCount val="3"/>
                <c:pt idx="0">
                  <c:v>56.3</c:v>
                </c:pt>
                <c:pt idx="1">
                  <c:v>50</c:v>
                </c:pt>
                <c:pt idx="2">
                  <c:v>18.100000000000001</c:v>
                </c:pt>
              </c:numCache>
            </c:numRef>
          </c:val>
          <c:extLst>
            <c:ext xmlns:c16="http://schemas.microsoft.com/office/drawing/2014/chart" uri="{C3380CC4-5D6E-409C-BE32-E72D297353CC}">
              <c16:uniqueId val="{00000001-3429-4839-BAB3-A6871F16AFBD}"/>
            </c:ext>
          </c:extLst>
        </c:ser>
        <c:ser>
          <c:idx val="2"/>
          <c:order val="2"/>
          <c:tx>
            <c:strRef>
              <c:f>Sheet2!$D$2</c:f>
              <c:strCache>
                <c:ptCount val="1"/>
                <c:pt idx="0">
                  <c:v>All PWID</c:v>
                </c:pt>
              </c:strCache>
            </c:strRef>
          </c:tx>
          <c:spPr>
            <a:solidFill>
              <a:srgbClr val="F78E1E"/>
            </a:solidFill>
            <a:ln>
              <a:solidFill>
                <a:schemeClr val="bg1"/>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Sheet2!$A$3:$A$5</c:f>
              <c:strCache>
                <c:ptCount val="3"/>
                <c:pt idx="0">
                  <c:v>NGO drop in center</c:v>
                </c:pt>
                <c:pt idx="1">
                  <c:v>Needle/syringe exchange program</c:v>
                </c:pt>
                <c:pt idx="2">
                  <c:v>Health facilities</c:v>
                </c:pt>
              </c:strCache>
            </c:strRef>
          </c:cat>
          <c:val>
            <c:numRef>
              <c:f>Sheet2!$D$3:$D$5</c:f>
              <c:numCache>
                <c:formatCode>General</c:formatCode>
                <c:ptCount val="3"/>
                <c:pt idx="0">
                  <c:v>42.5</c:v>
                </c:pt>
                <c:pt idx="1">
                  <c:v>39.700000000000003</c:v>
                </c:pt>
                <c:pt idx="2">
                  <c:v>27.4</c:v>
                </c:pt>
              </c:numCache>
            </c:numRef>
          </c:val>
          <c:extLst>
            <c:ext xmlns:c16="http://schemas.microsoft.com/office/drawing/2014/chart" uri="{C3380CC4-5D6E-409C-BE32-E72D297353CC}">
              <c16:uniqueId val="{00000002-3429-4839-BAB3-A6871F16AFBD}"/>
            </c:ext>
          </c:extLst>
        </c:ser>
        <c:dLbls>
          <c:showLegendKey val="0"/>
          <c:showVal val="0"/>
          <c:showCatName val="0"/>
          <c:showSerName val="0"/>
          <c:showPercent val="0"/>
          <c:showBubbleSize val="0"/>
        </c:dLbls>
        <c:gapWidth val="150"/>
        <c:axId val="175611904"/>
        <c:axId val="175613440"/>
      </c:barChart>
      <c:catAx>
        <c:axId val="175611904"/>
        <c:scaling>
          <c:orientation val="minMax"/>
        </c:scaling>
        <c:delete val="0"/>
        <c:axPos val="b"/>
        <c:numFmt formatCode="General" sourceLinked="0"/>
        <c:majorTickMark val="out"/>
        <c:minorTickMark val="none"/>
        <c:tickLblPos val="nextTo"/>
        <c:crossAx val="175613440"/>
        <c:crosses val="autoZero"/>
        <c:auto val="1"/>
        <c:lblAlgn val="ctr"/>
        <c:lblOffset val="100"/>
        <c:noMultiLvlLbl val="0"/>
      </c:catAx>
      <c:valAx>
        <c:axId val="175613440"/>
        <c:scaling>
          <c:orientation val="minMax"/>
          <c:max val="100"/>
          <c:min val="0"/>
        </c:scaling>
        <c:delete val="0"/>
        <c:axPos val="l"/>
        <c:majorGridlines>
          <c:spPr>
            <a:ln>
              <a:solidFill>
                <a:schemeClr val="bg1">
                  <a:lumMod val="75000"/>
                </a:schemeClr>
              </a:solidFill>
              <a:prstDash val="dashDot"/>
            </a:ln>
          </c:spPr>
        </c:majorGridlines>
        <c:title>
          <c:tx>
            <c:rich>
              <a:bodyPr rot="0" vert="horz"/>
              <a:lstStyle/>
              <a:p>
                <a:pPr>
                  <a:defRPr/>
                </a:pPr>
                <a:r>
                  <a:rPr lang="en-US"/>
                  <a:t>%</a:t>
                </a:r>
              </a:p>
            </c:rich>
          </c:tx>
          <c:layout>
            <c:manualLayout>
              <c:xMode val="edge"/>
              <c:yMode val="edge"/>
              <c:x val="0"/>
              <c:y val="2.218695104056877E-2"/>
            </c:manualLayout>
          </c:layout>
          <c:overlay val="0"/>
        </c:title>
        <c:numFmt formatCode="General" sourceLinked="1"/>
        <c:majorTickMark val="out"/>
        <c:minorTickMark val="none"/>
        <c:tickLblPos val="nextTo"/>
        <c:crossAx val="175611904"/>
        <c:crosses val="autoZero"/>
        <c:crossBetween val="between"/>
        <c:majorUnit val="20"/>
      </c:valAx>
    </c:plotArea>
    <c:legend>
      <c:legendPos val="r"/>
      <c:layout>
        <c:manualLayout>
          <c:xMode val="edge"/>
          <c:yMode val="edge"/>
          <c:x val="0.65556623197585706"/>
          <c:y val="1.221209553530218E-2"/>
          <c:w val="0.33378839285290185"/>
          <c:h val="0.29666039776523989"/>
        </c:manualLayout>
      </c:layout>
      <c:overlay val="0"/>
      <c:spPr>
        <a:solidFill>
          <a:sysClr val="window" lastClr="FFFFFF"/>
        </a:solidFill>
      </c:spPr>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735119047619044E-2"/>
          <c:y val="5.6492564471490946E-2"/>
          <c:w val="0.88489583333333333"/>
          <c:h val="0.71783465827903481"/>
        </c:manualLayout>
      </c:layout>
      <c:barChart>
        <c:barDir val="col"/>
        <c:grouping val="clustered"/>
        <c:varyColors val="0"/>
        <c:ser>
          <c:idx val="0"/>
          <c:order val="0"/>
          <c:tx>
            <c:strRef>
              <c:f>'Comp knw_adults'!$C$2</c:f>
              <c:strCache>
                <c:ptCount val="1"/>
                <c:pt idx="0">
                  <c:v>Male</c:v>
                </c:pt>
              </c:strCache>
            </c:strRef>
          </c:tx>
          <c:spPr>
            <a:solidFill>
              <a:srgbClr val="F78E1E"/>
            </a:solidFill>
            <a:ln>
              <a:noFill/>
            </a:ln>
          </c:spPr>
          <c:invertIfNegative val="0"/>
          <c:dPt>
            <c:idx val="7"/>
            <c:invertIfNegative val="0"/>
            <c:bubble3D val="0"/>
            <c:spPr>
              <a:pattFill prst="dkUpDiag">
                <a:fgClr>
                  <a:srgbClr val="F78E1E"/>
                </a:fgClr>
                <a:bgClr>
                  <a:schemeClr val="bg1"/>
                </a:bgClr>
              </a:pattFill>
              <a:ln>
                <a:noFill/>
              </a:ln>
            </c:spPr>
            <c:extLst>
              <c:ext xmlns:c16="http://schemas.microsoft.com/office/drawing/2014/chart" uri="{C3380CC4-5D6E-409C-BE32-E72D297353CC}">
                <c16:uniqueId val="{00000001-49D8-47B6-8026-3D100A3493DA}"/>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knw_adults'!$A$3:$B$10</c:f>
              <c:multiLvlStrCache>
                <c:ptCount val="8"/>
                <c:lvl>
                  <c:pt idx="0">
                    <c:v>15-19 yr</c:v>
                  </c:pt>
                  <c:pt idx="1">
                    <c:v>20-24 yr</c:v>
                  </c:pt>
                  <c:pt idx="2">
                    <c:v>25-29 yr</c:v>
                  </c:pt>
                  <c:pt idx="3">
                    <c:v>30-39 yr</c:v>
                  </c:pt>
                  <c:pt idx="4">
                    <c:v>40-49 yr</c:v>
                  </c:pt>
                  <c:pt idx="5">
                    <c:v>Urban</c:v>
                  </c:pt>
                  <c:pt idx="6">
                    <c:v>Rural</c:v>
                  </c:pt>
                </c:lvl>
                <c:lvl>
                  <c:pt idx="0">
                    <c:v>Age group</c:v>
                  </c:pt>
                  <c:pt idx="5">
                    <c:v>Residence</c:v>
                  </c:pt>
                  <c:pt idx="7">
                    <c:v>Total</c:v>
                  </c:pt>
                </c:lvl>
              </c:multiLvlStrCache>
            </c:multiLvlStrRef>
          </c:cat>
          <c:val>
            <c:numRef>
              <c:f>'Comp knw_adults'!$C$3:$C$10</c:f>
              <c:numCache>
                <c:formatCode>General</c:formatCode>
                <c:ptCount val="8"/>
                <c:pt idx="0">
                  <c:v>42.4</c:v>
                </c:pt>
                <c:pt idx="1">
                  <c:v>49.9</c:v>
                </c:pt>
                <c:pt idx="2">
                  <c:v>55.4</c:v>
                </c:pt>
                <c:pt idx="3">
                  <c:v>50.2</c:v>
                </c:pt>
                <c:pt idx="4">
                  <c:v>44.9</c:v>
                </c:pt>
                <c:pt idx="5">
                  <c:v>70.2</c:v>
                </c:pt>
                <c:pt idx="6">
                  <c:v>44</c:v>
                </c:pt>
                <c:pt idx="7">
                  <c:v>48.4</c:v>
                </c:pt>
              </c:numCache>
            </c:numRef>
          </c:val>
          <c:extLst>
            <c:ext xmlns:c16="http://schemas.microsoft.com/office/drawing/2014/chart" uri="{C3380CC4-5D6E-409C-BE32-E72D297353CC}">
              <c16:uniqueId val="{00000002-49D8-47B6-8026-3D100A3493DA}"/>
            </c:ext>
          </c:extLst>
        </c:ser>
        <c:ser>
          <c:idx val="1"/>
          <c:order val="1"/>
          <c:tx>
            <c:strRef>
              <c:f>'Comp knw_adults'!$D$2</c:f>
              <c:strCache>
                <c:ptCount val="1"/>
                <c:pt idx="0">
                  <c:v>Female</c:v>
                </c:pt>
              </c:strCache>
            </c:strRef>
          </c:tx>
          <c:spPr>
            <a:solidFill>
              <a:srgbClr val="00AEEF"/>
            </a:solidFill>
            <a:ln>
              <a:noFill/>
            </a:ln>
          </c:spPr>
          <c:invertIfNegative val="0"/>
          <c:dPt>
            <c:idx val="7"/>
            <c:invertIfNegative val="0"/>
            <c:bubble3D val="0"/>
            <c:spPr>
              <a:pattFill prst="dkUpDiag">
                <a:fgClr>
                  <a:srgbClr val="00AEEF"/>
                </a:fgClr>
                <a:bgClr>
                  <a:schemeClr val="bg1"/>
                </a:bgClr>
              </a:pattFill>
              <a:ln>
                <a:noFill/>
              </a:ln>
            </c:spPr>
            <c:extLst>
              <c:ext xmlns:c16="http://schemas.microsoft.com/office/drawing/2014/chart" uri="{C3380CC4-5D6E-409C-BE32-E72D297353CC}">
                <c16:uniqueId val="{00000004-49D8-47B6-8026-3D100A3493DA}"/>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knw_adults'!$A$3:$B$10</c:f>
              <c:multiLvlStrCache>
                <c:ptCount val="8"/>
                <c:lvl>
                  <c:pt idx="0">
                    <c:v>15-19 yr</c:v>
                  </c:pt>
                  <c:pt idx="1">
                    <c:v>20-24 yr</c:v>
                  </c:pt>
                  <c:pt idx="2">
                    <c:v>25-29 yr</c:v>
                  </c:pt>
                  <c:pt idx="3">
                    <c:v>30-39 yr</c:v>
                  </c:pt>
                  <c:pt idx="4">
                    <c:v>40-49 yr</c:v>
                  </c:pt>
                  <c:pt idx="5">
                    <c:v>Urban</c:v>
                  </c:pt>
                  <c:pt idx="6">
                    <c:v>Rural</c:v>
                  </c:pt>
                </c:lvl>
                <c:lvl>
                  <c:pt idx="0">
                    <c:v>Age group</c:v>
                  </c:pt>
                  <c:pt idx="5">
                    <c:v>Residence</c:v>
                  </c:pt>
                  <c:pt idx="7">
                    <c:v>Total</c:v>
                  </c:pt>
                </c:lvl>
              </c:multiLvlStrCache>
            </c:multiLvlStrRef>
          </c:cat>
          <c:val>
            <c:numRef>
              <c:f>'Comp knw_adults'!$D$3:$D$10</c:f>
              <c:numCache>
                <c:formatCode>General</c:formatCode>
                <c:ptCount val="8"/>
                <c:pt idx="0">
                  <c:v>32.700000000000003</c:v>
                </c:pt>
                <c:pt idx="1">
                  <c:v>42.4</c:v>
                </c:pt>
                <c:pt idx="2">
                  <c:v>45.9</c:v>
                </c:pt>
                <c:pt idx="3">
                  <c:v>41.7</c:v>
                </c:pt>
                <c:pt idx="4">
                  <c:v>33</c:v>
                </c:pt>
                <c:pt idx="5">
                  <c:v>59.2</c:v>
                </c:pt>
                <c:pt idx="6">
                  <c:v>34.5</c:v>
                </c:pt>
                <c:pt idx="7">
                  <c:v>39.1</c:v>
                </c:pt>
              </c:numCache>
            </c:numRef>
          </c:val>
          <c:extLst>
            <c:ext xmlns:c16="http://schemas.microsoft.com/office/drawing/2014/chart" uri="{C3380CC4-5D6E-409C-BE32-E72D297353CC}">
              <c16:uniqueId val="{00000005-49D8-47B6-8026-3D100A3493DA}"/>
            </c:ext>
          </c:extLst>
        </c:ser>
        <c:dLbls>
          <c:showLegendKey val="0"/>
          <c:showVal val="0"/>
          <c:showCatName val="0"/>
          <c:showSerName val="0"/>
          <c:showPercent val="0"/>
          <c:showBubbleSize val="0"/>
        </c:dLbls>
        <c:gapWidth val="150"/>
        <c:axId val="175938560"/>
        <c:axId val="175952640"/>
      </c:barChart>
      <c:catAx>
        <c:axId val="175938560"/>
        <c:scaling>
          <c:orientation val="minMax"/>
        </c:scaling>
        <c:delete val="0"/>
        <c:axPos val="b"/>
        <c:numFmt formatCode="General" sourceLinked="0"/>
        <c:majorTickMark val="out"/>
        <c:minorTickMark val="none"/>
        <c:tickLblPos val="nextTo"/>
        <c:crossAx val="175952640"/>
        <c:crosses val="autoZero"/>
        <c:auto val="1"/>
        <c:lblAlgn val="ctr"/>
        <c:lblOffset val="100"/>
        <c:noMultiLvlLbl val="0"/>
      </c:catAx>
      <c:valAx>
        <c:axId val="175952640"/>
        <c:scaling>
          <c:orientation val="minMax"/>
          <c:max val="100"/>
        </c:scaling>
        <c:delete val="0"/>
        <c:axPos val="l"/>
        <c:majorGridlines>
          <c:spPr>
            <a:ln>
              <a:solidFill>
                <a:schemeClr val="bg1">
                  <a:lumMod val="95000"/>
                </a:schemeClr>
              </a:solidFill>
              <a:prstDash val="dash"/>
            </a:ln>
          </c:spPr>
        </c:majorGridlines>
        <c:title>
          <c:tx>
            <c:rich>
              <a:bodyPr rot="0" vert="horz"/>
              <a:lstStyle/>
              <a:p>
                <a:pPr>
                  <a:defRPr/>
                </a:pPr>
                <a:r>
                  <a:rPr lang="en-US"/>
                  <a:t>%</a:t>
                </a:r>
              </a:p>
            </c:rich>
          </c:tx>
          <c:layout>
            <c:manualLayout>
              <c:xMode val="edge"/>
              <c:yMode val="edge"/>
              <c:x val="5.1099081364829372E-4"/>
              <c:y val="2.0747291190904255E-2"/>
            </c:manualLayout>
          </c:layout>
          <c:overlay val="0"/>
        </c:title>
        <c:numFmt formatCode="General" sourceLinked="1"/>
        <c:majorTickMark val="out"/>
        <c:minorTickMark val="none"/>
        <c:tickLblPos val="nextTo"/>
        <c:crossAx val="175938560"/>
        <c:crosses val="autoZero"/>
        <c:crossBetween val="between"/>
        <c:majorUnit val="20"/>
      </c:valAx>
    </c:plotArea>
    <c:legend>
      <c:legendPos val="t"/>
      <c:layout>
        <c:manualLayout>
          <c:xMode val="edge"/>
          <c:yMode val="edge"/>
          <c:x val="0.4099547712785902"/>
          <c:y val="1.8890020417087684E-2"/>
          <c:w val="0.26788807649043872"/>
          <c:h val="0.11486272756029191"/>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9240311791595585E-2"/>
          <c:y val="0.16162630040414197"/>
          <c:w val="0.52227538383477723"/>
          <c:h val="0.6436276053728579"/>
        </c:manualLayout>
      </c:layout>
      <c:doughnutChart>
        <c:varyColors val="1"/>
        <c:ser>
          <c:idx val="0"/>
          <c:order val="0"/>
          <c:spPr>
            <a:ln>
              <a:solidFill>
                <a:sysClr val="window" lastClr="FFFFFF"/>
              </a:solidFill>
            </a:ln>
          </c:spPr>
          <c:dPt>
            <c:idx val="0"/>
            <c:bubble3D val="0"/>
            <c:spPr>
              <a:solidFill>
                <a:srgbClr val="3FDAFF"/>
              </a:solidFill>
              <a:ln>
                <a:solidFill>
                  <a:sysClr val="window" lastClr="FFFFFF"/>
                </a:solidFill>
              </a:ln>
            </c:spPr>
            <c:extLst>
              <c:ext xmlns:c16="http://schemas.microsoft.com/office/drawing/2014/chart" uri="{C3380CC4-5D6E-409C-BE32-E72D297353CC}">
                <c16:uniqueId val="{00000001-E1D8-4F39-9A5B-2FA37A9E5686}"/>
              </c:ext>
            </c:extLst>
          </c:dPt>
          <c:dPt>
            <c:idx val="1"/>
            <c:bubble3D val="0"/>
            <c:spPr>
              <a:solidFill>
                <a:srgbClr val="A9D18E"/>
              </a:solidFill>
              <a:ln>
                <a:solidFill>
                  <a:sysClr val="window" lastClr="FFFFFF"/>
                </a:solidFill>
              </a:ln>
            </c:spPr>
            <c:extLst>
              <c:ext xmlns:c16="http://schemas.microsoft.com/office/drawing/2014/chart" uri="{C3380CC4-5D6E-409C-BE32-E72D297353CC}">
                <c16:uniqueId val="{00000003-E1D8-4F39-9A5B-2FA37A9E5686}"/>
              </c:ext>
            </c:extLst>
          </c:dPt>
          <c:dPt>
            <c:idx val="2"/>
            <c:bubble3D val="0"/>
            <c:spPr>
              <a:solidFill>
                <a:srgbClr val="F15B40"/>
              </a:solidFill>
              <a:ln>
                <a:solidFill>
                  <a:sysClr val="window" lastClr="FFFFFF"/>
                </a:solidFill>
              </a:ln>
            </c:spPr>
            <c:extLst>
              <c:ext xmlns:c16="http://schemas.microsoft.com/office/drawing/2014/chart" uri="{C3380CC4-5D6E-409C-BE32-E72D297353CC}">
                <c16:uniqueId val="{00000005-E1D8-4F39-9A5B-2FA37A9E5686}"/>
              </c:ext>
            </c:extLst>
          </c:dPt>
          <c:dPt>
            <c:idx val="3"/>
            <c:bubble3D val="0"/>
            <c:spPr>
              <a:solidFill>
                <a:sysClr val="window" lastClr="FFFFFF">
                  <a:lumMod val="65000"/>
                </a:sysClr>
              </a:solidFill>
              <a:ln>
                <a:solidFill>
                  <a:sysClr val="window" lastClr="FFFFFF"/>
                </a:solidFill>
              </a:ln>
            </c:spPr>
            <c:extLst>
              <c:ext xmlns:c16="http://schemas.microsoft.com/office/drawing/2014/chart" uri="{C3380CC4-5D6E-409C-BE32-E72D297353CC}">
                <c16:uniqueId val="{00000007-E1D8-4F39-9A5B-2FA37A9E5686}"/>
              </c:ext>
            </c:extLst>
          </c:dPt>
          <c:cat>
            <c:strRef>
              <c:f>KHM!$P$113:$P$116</c:f>
              <c:strCache>
                <c:ptCount val="4"/>
                <c:pt idx="0">
                  <c:v>Key population prevention</c:v>
                </c:pt>
                <c:pt idx="1">
                  <c:v>Other prevention</c:v>
                </c:pt>
                <c:pt idx="2">
                  <c:v>Care and treatment</c:v>
                </c:pt>
                <c:pt idx="3">
                  <c:v>Other AIDS expenditure</c:v>
                </c:pt>
              </c:strCache>
            </c:strRef>
          </c:cat>
          <c:val>
            <c:numRef>
              <c:f>KHM!$R$113:$R$116</c:f>
              <c:numCache>
                <c:formatCode>0.0%</c:formatCode>
                <c:ptCount val="4"/>
                <c:pt idx="0" formatCode="0.00%">
                  <c:v>7.0000000000000007E-2</c:v>
                </c:pt>
                <c:pt idx="1">
                  <c:v>0.08</c:v>
                </c:pt>
                <c:pt idx="2">
                  <c:v>0.46</c:v>
                </c:pt>
                <c:pt idx="3">
                  <c:v>0.39</c:v>
                </c:pt>
              </c:numCache>
            </c:numRef>
          </c:val>
          <c:extLst>
            <c:ext xmlns:c16="http://schemas.microsoft.com/office/drawing/2014/chart" uri="{C3380CC4-5D6E-409C-BE32-E72D297353CC}">
              <c16:uniqueId val="{00000008-AEC8-42B6-99F4-B39982835BE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028658493886281E-2"/>
          <c:y val="8.6970914349991962E-2"/>
          <c:w val="0.83763920749090282"/>
          <c:h val="0.73770440251572322"/>
        </c:manualLayout>
      </c:layout>
      <c:barChart>
        <c:barDir val="col"/>
        <c:grouping val="clustered"/>
        <c:varyColors val="0"/>
        <c:ser>
          <c:idx val="0"/>
          <c:order val="0"/>
          <c:spPr>
            <a:solidFill>
              <a:srgbClr val="63CDF6"/>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KP_latest yr'!$A$2:$A$5</c:f>
              <c:strCache>
                <c:ptCount val="4"/>
                <c:pt idx="0">
                  <c:v>People who inject drugs (2017)</c:v>
                </c:pt>
                <c:pt idx="1">
                  <c:v>Transgender people (2019)</c:v>
                </c:pt>
                <c:pt idx="2">
                  <c:v>Men who have sex with men (2019)</c:v>
                </c:pt>
                <c:pt idx="3">
                  <c:v>Female entertainment workers (2022)</c:v>
                </c:pt>
              </c:strCache>
            </c:strRef>
          </c:cat>
          <c:val>
            <c:numRef>
              <c:f>'HIV Prev KP_latest yr'!$B$2:$B$5</c:f>
              <c:numCache>
                <c:formatCode>General</c:formatCode>
                <c:ptCount val="4"/>
                <c:pt idx="0">
                  <c:v>15.2</c:v>
                </c:pt>
              </c:numCache>
            </c:numRef>
          </c:val>
          <c:extLst>
            <c:ext xmlns:c16="http://schemas.microsoft.com/office/drawing/2014/chart" uri="{C3380CC4-5D6E-409C-BE32-E72D297353CC}">
              <c16:uniqueId val="{00000000-E1F4-428A-9D98-CC9A37B8A0B2}"/>
            </c:ext>
          </c:extLst>
        </c:ser>
        <c:ser>
          <c:idx val="1"/>
          <c:order val="1"/>
          <c:spPr>
            <a:solidFill>
              <a:srgbClr val="FABE0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KP_latest yr'!$A$2:$A$5</c:f>
              <c:strCache>
                <c:ptCount val="4"/>
                <c:pt idx="0">
                  <c:v>People who inject drugs (2017)</c:v>
                </c:pt>
                <c:pt idx="1">
                  <c:v>Transgender people (2019)</c:v>
                </c:pt>
                <c:pt idx="2">
                  <c:v>Men who have sex with men (2019)</c:v>
                </c:pt>
                <c:pt idx="3">
                  <c:v>Female entertainment workers (2022)</c:v>
                </c:pt>
              </c:strCache>
            </c:strRef>
          </c:cat>
          <c:val>
            <c:numRef>
              <c:f>'HIV Prev KP_latest yr'!$C$2:$C$5</c:f>
              <c:numCache>
                <c:formatCode>General</c:formatCode>
                <c:ptCount val="4"/>
                <c:pt idx="1">
                  <c:v>9.6</c:v>
                </c:pt>
              </c:numCache>
            </c:numRef>
          </c:val>
          <c:extLst>
            <c:ext xmlns:c16="http://schemas.microsoft.com/office/drawing/2014/chart" uri="{C3380CC4-5D6E-409C-BE32-E72D297353CC}">
              <c16:uniqueId val="{00000001-E1F4-428A-9D98-CC9A37B8A0B2}"/>
            </c:ext>
          </c:extLst>
        </c:ser>
        <c:ser>
          <c:idx val="2"/>
          <c:order val="2"/>
          <c:spPr>
            <a:solidFill>
              <a:srgbClr val="FF505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KP_latest yr'!$A$2:$A$5</c:f>
              <c:strCache>
                <c:ptCount val="4"/>
                <c:pt idx="0">
                  <c:v>People who inject drugs (2017)</c:v>
                </c:pt>
                <c:pt idx="1">
                  <c:v>Transgender people (2019)</c:v>
                </c:pt>
                <c:pt idx="2">
                  <c:v>Men who have sex with men (2019)</c:v>
                </c:pt>
                <c:pt idx="3">
                  <c:v>Female entertainment workers (2022)</c:v>
                </c:pt>
              </c:strCache>
            </c:strRef>
          </c:cat>
          <c:val>
            <c:numRef>
              <c:f>'HIV Prev KP_latest yr'!$D$2:$D$5</c:f>
              <c:numCache>
                <c:formatCode>General</c:formatCode>
                <c:ptCount val="4"/>
                <c:pt idx="2">
                  <c:v>4</c:v>
                </c:pt>
              </c:numCache>
            </c:numRef>
          </c:val>
          <c:extLst>
            <c:ext xmlns:c16="http://schemas.microsoft.com/office/drawing/2014/chart" uri="{C3380CC4-5D6E-409C-BE32-E72D297353CC}">
              <c16:uniqueId val="{00000002-E1F4-428A-9D98-CC9A37B8A0B2}"/>
            </c:ext>
          </c:extLst>
        </c:ser>
        <c:ser>
          <c:idx val="3"/>
          <c:order val="3"/>
          <c:spPr>
            <a:solidFill>
              <a:srgbClr val="FFB7F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KP_latest yr'!$A$2:$A$5</c:f>
              <c:strCache>
                <c:ptCount val="4"/>
                <c:pt idx="0">
                  <c:v>People who inject drugs (2017)</c:v>
                </c:pt>
                <c:pt idx="1">
                  <c:v>Transgender people (2019)</c:v>
                </c:pt>
                <c:pt idx="2">
                  <c:v>Men who have sex with men (2019)</c:v>
                </c:pt>
                <c:pt idx="3">
                  <c:v>Female entertainment workers (2022)</c:v>
                </c:pt>
              </c:strCache>
            </c:strRef>
          </c:cat>
          <c:val>
            <c:numRef>
              <c:f>'HIV Prev KP_latest yr'!$E$2:$E$5</c:f>
              <c:numCache>
                <c:formatCode>General</c:formatCode>
                <c:ptCount val="4"/>
                <c:pt idx="3">
                  <c:v>4.9000000000000004</c:v>
                </c:pt>
              </c:numCache>
            </c:numRef>
          </c:val>
          <c:extLst>
            <c:ext xmlns:c16="http://schemas.microsoft.com/office/drawing/2014/chart" uri="{C3380CC4-5D6E-409C-BE32-E72D297353CC}">
              <c16:uniqueId val="{00000003-E1F4-428A-9D98-CC9A37B8A0B2}"/>
            </c:ext>
          </c:extLst>
        </c:ser>
        <c:dLbls>
          <c:showLegendKey val="0"/>
          <c:showVal val="0"/>
          <c:showCatName val="0"/>
          <c:showSerName val="0"/>
          <c:showPercent val="0"/>
          <c:showBubbleSize val="0"/>
        </c:dLbls>
        <c:gapWidth val="150"/>
        <c:overlap val="100"/>
        <c:axId val="45399040"/>
        <c:axId val="45413120"/>
      </c:barChart>
      <c:scatterChart>
        <c:scatterStyle val="smoothMarker"/>
        <c:varyColors val="0"/>
        <c:ser>
          <c:idx val="4"/>
          <c:order val="4"/>
          <c:tx>
            <c:strRef>
              <c:f>'HIV Prev KP_latest yr'!$L$1</c:f>
              <c:strCache>
                <c:ptCount val="1"/>
                <c:pt idx="0">
                  <c:v>tar</c:v>
                </c:pt>
              </c:strCache>
            </c:strRef>
          </c:tx>
          <c:spPr>
            <a:ln w="19050">
              <a:solidFill>
                <a:srgbClr val="E31837"/>
              </a:solidFill>
              <a:prstDash val="dash"/>
            </a:ln>
          </c:spPr>
          <c:marker>
            <c:symbol val="none"/>
          </c:marker>
          <c:xVal>
            <c:numRef>
              <c:f>'HIV Prev KP_latest yr'!$K$2:$K$3</c:f>
              <c:numCache>
                <c:formatCode>General</c:formatCode>
                <c:ptCount val="2"/>
                <c:pt idx="0">
                  <c:v>0</c:v>
                </c:pt>
                <c:pt idx="1">
                  <c:v>1</c:v>
                </c:pt>
              </c:numCache>
            </c:numRef>
          </c:xVal>
          <c:yVal>
            <c:numRef>
              <c:f>'HIV Prev KP_latest yr'!$L$2:$L$3</c:f>
              <c:numCache>
                <c:formatCode>General</c:formatCode>
                <c:ptCount val="2"/>
                <c:pt idx="0">
                  <c:v>5</c:v>
                </c:pt>
                <c:pt idx="1">
                  <c:v>5</c:v>
                </c:pt>
              </c:numCache>
            </c:numRef>
          </c:yVal>
          <c:smooth val="1"/>
          <c:extLst>
            <c:ext xmlns:c16="http://schemas.microsoft.com/office/drawing/2014/chart" uri="{C3380CC4-5D6E-409C-BE32-E72D297353CC}">
              <c16:uniqueId val="{00000004-E1F4-428A-9D98-CC9A37B8A0B2}"/>
            </c:ext>
          </c:extLst>
        </c:ser>
        <c:dLbls>
          <c:showLegendKey val="0"/>
          <c:showVal val="0"/>
          <c:showCatName val="0"/>
          <c:showSerName val="0"/>
          <c:showPercent val="0"/>
          <c:showBubbleSize val="0"/>
        </c:dLbls>
        <c:axId val="45621632"/>
        <c:axId val="45415040"/>
      </c:scatterChart>
      <c:catAx>
        <c:axId val="45399040"/>
        <c:scaling>
          <c:orientation val="minMax"/>
        </c:scaling>
        <c:delete val="0"/>
        <c:axPos val="b"/>
        <c:majorGridlines>
          <c:spPr>
            <a:ln>
              <a:solidFill>
                <a:srgbClr val="AFECEB"/>
              </a:solidFill>
              <a:prstDash val="sysDash"/>
            </a:ln>
          </c:spPr>
        </c:majorGridlines>
        <c:numFmt formatCode="General" sourceLinked="0"/>
        <c:majorTickMark val="out"/>
        <c:minorTickMark val="none"/>
        <c:tickLblPos val="nextTo"/>
        <c:crossAx val="45413120"/>
        <c:crosses val="autoZero"/>
        <c:auto val="1"/>
        <c:lblAlgn val="ctr"/>
        <c:lblOffset val="100"/>
        <c:noMultiLvlLbl val="0"/>
      </c:catAx>
      <c:valAx>
        <c:axId val="45413120"/>
        <c:scaling>
          <c:orientation val="minMax"/>
          <c:max val="20"/>
          <c:min val="0"/>
        </c:scaling>
        <c:delete val="0"/>
        <c:axPos val="l"/>
        <c:majorGridlines>
          <c:spPr>
            <a:ln w="9525">
              <a:solidFill>
                <a:srgbClr val="AFECEB"/>
              </a:solidFill>
              <a:prstDash val="sysDash"/>
            </a:ln>
          </c:spPr>
        </c:majorGridlines>
        <c:title>
          <c:tx>
            <c:rich>
              <a:bodyPr rot="0" vert="horz"/>
              <a:lstStyle/>
              <a:p>
                <a:pPr>
                  <a:defRPr/>
                </a:pPr>
                <a:r>
                  <a:rPr lang="en-US"/>
                  <a:t>%</a:t>
                </a:r>
              </a:p>
            </c:rich>
          </c:tx>
          <c:layout>
            <c:manualLayout>
              <c:xMode val="edge"/>
              <c:yMode val="edge"/>
              <c:x val="6.3289878331641916E-2"/>
              <c:y val="4.9559105736132418E-2"/>
            </c:manualLayout>
          </c:layout>
          <c:overlay val="0"/>
        </c:title>
        <c:numFmt formatCode="General" sourceLinked="1"/>
        <c:majorTickMark val="none"/>
        <c:minorTickMark val="none"/>
        <c:tickLblPos val="nextTo"/>
        <c:spPr>
          <a:ln>
            <a:noFill/>
          </a:ln>
        </c:spPr>
        <c:crossAx val="45399040"/>
        <c:crosses val="autoZero"/>
        <c:crossBetween val="between"/>
        <c:majorUnit val="5"/>
      </c:valAx>
      <c:valAx>
        <c:axId val="45415040"/>
        <c:scaling>
          <c:orientation val="minMax"/>
          <c:max val="20"/>
          <c:min val="0"/>
        </c:scaling>
        <c:delete val="1"/>
        <c:axPos val="r"/>
        <c:numFmt formatCode="General" sourceLinked="1"/>
        <c:majorTickMark val="out"/>
        <c:minorTickMark val="none"/>
        <c:tickLblPos val="nextTo"/>
        <c:crossAx val="45621632"/>
        <c:crosses val="max"/>
        <c:crossBetween val="midCat"/>
        <c:majorUnit val="5"/>
      </c:valAx>
      <c:valAx>
        <c:axId val="45621632"/>
        <c:scaling>
          <c:orientation val="minMax"/>
          <c:max val="1"/>
          <c:min val="0"/>
        </c:scaling>
        <c:delete val="1"/>
        <c:axPos val="t"/>
        <c:numFmt formatCode="General" sourceLinked="1"/>
        <c:majorTickMark val="out"/>
        <c:minorTickMark val="none"/>
        <c:tickLblPos val="nextTo"/>
        <c:crossAx val="45415040"/>
        <c:crosses val="max"/>
        <c:crossBetween val="midCat"/>
        <c:majorUnit val="0.2"/>
      </c:valAx>
    </c:plotArea>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218526570048309"/>
          <c:y val="0.17533481766053211"/>
          <c:w val="0.53266618357487927"/>
          <c:h val="0.65309152896955347"/>
        </c:manualLayout>
      </c:layout>
      <c:doughnutChart>
        <c:varyColors val="1"/>
        <c:ser>
          <c:idx val="0"/>
          <c:order val="0"/>
          <c:spPr>
            <a:ln w="22225">
              <a:solidFill>
                <a:sysClr val="window" lastClr="FFFFFF"/>
              </a:solidFill>
            </a:ln>
          </c:spPr>
          <c:dPt>
            <c:idx val="0"/>
            <c:bubble3D val="0"/>
            <c:spPr>
              <a:solidFill>
                <a:srgbClr val="FF7C80"/>
              </a:solidFill>
              <a:ln w="22225">
                <a:solidFill>
                  <a:sysClr val="window" lastClr="FFFFFF"/>
                </a:solidFill>
              </a:ln>
            </c:spPr>
            <c:extLst>
              <c:ext xmlns:c16="http://schemas.microsoft.com/office/drawing/2014/chart" uri="{C3380CC4-5D6E-409C-BE32-E72D297353CC}">
                <c16:uniqueId val="{00000001-6E93-4D1B-883A-817515BF23C2}"/>
              </c:ext>
            </c:extLst>
          </c:dPt>
          <c:dPt>
            <c:idx val="1"/>
            <c:bubble3D val="0"/>
            <c:spPr>
              <a:solidFill>
                <a:srgbClr val="33CCCC"/>
              </a:solidFill>
              <a:ln w="22225">
                <a:solidFill>
                  <a:sysClr val="window" lastClr="FFFFFF"/>
                </a:solidFill>
              </a:ln>
            </c:spPr>
            <c:extLst>
              <c:ext xmlns:c16="http://schemas.microsoft.com/office/drawing/2014/chart" uri="{C3380CC4-5D6E-409C-BE32-E72D297353CC}">
                <c16:uniqueId val="{00000003-6E93-4D1B-883A-817515BF23C2}"/>
              </c:ext>
            </c:extLst>
          </c:dPt>
          <c:cat>
            <c:strRef>
              <c:f>KHM!$Q$108:$R$108</c:f>
              <c:strCache>
                <c:ptCount val="2"/>
                <c:pt idx="0">
                  <c:v>International funding</c:v>
                </c:pt>
                <c:pt idx="1">
                  <c:v>Domestic funding</c:v>
                </c:pt>
              </c:strCache>
            </c:strRef>
          </c:cat>
          <c:val>
            <c:numRef>
              <c:f>KHM!$Q$109:$R$109</c:f>
              <c:numCache>
                <c:formatCode>_-* #,##0_-;\-* #,##0_-;_-* "-"??_-;_-@_-</c:formatCode>
                <c:ptCount val="2"/>
                <c:pt idx="0">
                  <c:v>26200000</c:v>
                </c:pt>
                <c:pt idx="1">
                  <c:v>8300000</c:v>
                </c:pt>
              </c:numCache>
            </c:numRef>
          </c:val>
          <c:extLst>
            <c:ext xmlns:c16="http://schemas.microsoft.com/office/drawing/2014/chart" uri="{C3380CC4-5D6E-409C-BE32-E72D297353CC}">
              <c16:uniqueId val="{00000004-2AD3-4F0C-B62E-D54B4831D1A3}"/>
            </c:ext>
          </c:extLst>
        </c:ser>
        <c:dLbls>
          <c:showLegendKey val="0"/>
          <c:showVal val="0"/>
          <c:showCatName val="0"/>
          <c:showSerName val="0"/>
          <c:showPercent val="0"/>
          <c:showBubbleSize val="0"/>
          <c:showLeaderLines val="1"/>
        </c:dLbls>
        <c:firstSliceAng val="76"/>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userShapes r:id="rId3"/>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61691720353138"/>
          <c:y val="6.3056830034811398E-2"/>
          <c:w val="0.79107182056788361"/>
          <c:h val="0.70924325637325281"/>
        </c:manualLayout>
      </c:layout>
      <c:barChart>
        <c:barDir val="col"/>
        <c:grouping val="stacked"/>
        <c:varyColors val="0"/>
        <c:ser>
          <c:idx val="0"/>
          <c:order val="0"/>
          <c:tx>
            <c:strRef>
              <c:f>Cambodia!$B$1</c:f>
              <c:strCache>
                <c:ptCount val="1"/>
                <c:pt idx="0">
                  <c:v>International funding</c:v>
                </c:pt>
              </c:strCache>
            </c:strRef>
          </c:tx>
          <c:spPr>
            <a:solidFill>
              <a:srgbClr val="00A99A"/>
            </a:solidFill>
            <a:ln w="12700">
              <a:solidFill>
                <a:srgbClr val="FFFFFF"/>
              </a:solidFill>
            </a:ln>
          </c:spPr>
          <c:invertIfNegative val="0"/>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81-4991-90E1-B94BF923F1FF}"/>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81-4991-90E1-B94BF923F1FF}"/>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Cambodia!$A$2:$A$10</c:f>
              <c:numCache>
                <c:formatCode>General</c:formatCode>
                <c:ptCount val="9"/>
                <c:pt idx="0">
                  <c:v>2006</c:v>
                </c:pt>
                <c:pt idx="1">
                  <c:v>2007</c:v>
                </c:pt>
                <c:pt idx="2">
                  <c:v>2008</c:v>
                </c:pt>
                <c:pt idx="3">
                  <c:v>2009</c:v>
                </c:pt>
                <c:pt idx="4">
                  <c:v>2010</c:v>
                </c:pt>
                <c:pt idx="5">
                  <c:v>2011</c:v>
                </c:pt>
                <c:pt idx="6">
                  <c:v>2012</c:v>
                </c:pt>
                <c:pt idx="7">
                  <c:v>2015</c:v>
                </c:pt>
                <c:pt idx="8">
                  <c:v>2017</c:v>
                </c:pt>
              </c:numCache>
            </c:numRef>
          </c:cat>
          <c:val>
            <c:numRef>
              <c:f>Cambodia!$B$2:$B$10</c:f>
              <c:numCache>
                <c:formatCode>0</c:formatCode>
                <c:ptCount val="9"/>
                <c:pt idx="0">
                  <c:v>38124123.159999996</c:v>
                </c:pt>
                <c:pt idx="1">
                  <c:v>47213329</c:v>
                </c:pt>
                <c:pt idx="2">
                  <c:v>46585415.049999997</c:v>
                </c:pt>
                <c:pt idx="3">
                  <c:v>51994839.850000001</c:v>
                </c:pt>
                <c:pt idx="4">
                  <c:v>55571097.509999998</c:v>
                </c:pt>
                <c:pt idx="5">
                  <c:v>46569945.909999996</c:v>
                </c:pt>
                <c:pt idx="6">
                  <c:v>44713949.619999997</c:v>
                </c:pt>
                <c:pt idx="7">
                  <c:v>34902687</c:v>
                </c:pt>
                <c:pt idx="8">
                  <c:v>26200000</c:v>
                </c:pt>
              </c:numCache>
            </c:numRef>
          </c:val>
          <c:extLst>
            <c:ext xmlns:c16="http://schemas.microsoft.com/office/drawing/2014/chart" uri="{C3380CC4-5D6E-409C-BE32-E72D297353CC}">
              <c16:uniqueId val="{00000002-BB81-4991-90E1-B94BF923F1FF}"/>
            </c:ext>
          </c:extLst>
        </c:ser>
        <c:ser>
          <c:idx val="2"/>
          <c:order val="1"/>
          <c:tx>
            <c:strRef>
              <c:f>Cambodia!$C$1</c:f>
              <c:strCache>
                <c:ptCount val="1"/>
                <c:pt idx="0">
                  <c:v>Domestic funding</c:v>
                </c:pt>
              </c:strCache>
            </c:strRef>
          </c:tx>
          <c:spPr>
            <a:solidFill>
              <a:srgbClr val="F26B73"/>
            </a:solidFill>
            <a:ln>
              <a:solidFill>
                <a:srgbClr val="FFFFFF"/>
              </a:solidFill>
            </a:ln>
          </c:spPr>
          <c:invertIfNegative val="0"/>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B81-4991-90E1-B94BF923F1FF}"/>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81-4991-90E1-B94BF923F1FF}"/>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Cambodia!$A$2:$A$10</c:f>
              <c:numCache>
                <c:formatCode>General</c:formatCode>
                <c:ptCount val="9"/>
                <c:pt idx="0">
                  <c:v>2006</c:v>
                </c:pt>
                <c:pt idx="1">
                  <c:v>2007</c:v>
                </c:pt>
                <c:pt idx="2">
                  <c:v>2008</c:v>
                </c:pt>
                <c:pt idx="3">
                  <c:v>2009</c:v>
                </c:pt>
                <c:pt idx="4">
                  <c:v>2010</c:v>
                </c:pt>
                <c:pt idx="5">
                  <c:v>2011</c:v>
                </c:pt>
                <c:pt idx="6">
                  <c:v>2012</c:v>
                </c:pt>
                <c:pt idx="7">
                  <c:v>2015</c:v>
                </c:pt>
                <c:pt idx="8">
                  <c:v>2017</c:v>
                </c:pt>
              </c:numCache>
            </c:numRef>
          </c:cat>
          <c:val>
            <c:numRef>
              <c:f>Cambodia!$C$2:$C$10</c:f>
              <c:numCache>
                <c:formatCode>0</c:formatCode>
                <c:ptCount val="9"/>
                <c:pt idx="0">
                  <c:v>8095465.9800000004</c:v>
                </c:pt>
                <c:pt idx="1">
                  <c:v>6045435</c:v>
                </c:pt>
                <c:pt idx="2">
                  <c:v>5261582</c:v>
                </c:pt>
                <c:pt idx="3">
                  <c:v>1740358</c:v>
                </c:pt>
                <c:pt idx="4">
                  <c:v>2488371.7000000002</c:v>
                </c:pt>
                <c:pt idx="5">
                  <c:v>6264069</c:v>
                </c:pt>
                <c:pt idx="6">
                  <c:v>6169768</c:v>
                </c:pt>
                <c:pt idx="7">
                  <c:v>8419848</c:v>
                </c:pt>
                <c:pt idx="8">
                  <c:v>8300000</c:v>
                </c:pt>
              </c:numCache>
            </c:numRef>
          </c:val>
          <c:extLst>
            <c:ext xmlns:c16="http://schemas.microsoft.com/office/drawing/2014/chart" uri="{C3380CC4-5D6E-409C-BE32-E72D297353CC}">
              <c16:uniqueId val="{00000005-BB81-4991-90E1-B94BF923F1FF}"/>
            </c:ext>
          </c:extLst>
        </c:ser>
        <c:dLbls>
          <c:showLegendKey val="0"/>
          <c:showVal val="0"/>
          <c:showCatName val="0"/>
          <c:showSerName val="0"/>
          <c:showPercent val="0"/>
          <c:showBubbleSize val="0"/>
        </c:dLbls>
        <c:gapWidth val="150"/>
        <c:overlap val="100"/>
        <c:axId val="136119808"/>
        <c:axId val="136121344"/>
      </c:barChart>
      <c:lineChart>
        <c:grouping val="standard"/>
        <c:varyColors val="0"/>
        <c:ser>
          <c:idx val="1"/>
          <c:order val="2"/>
          <c:tx>
            <c:strRef>
              <c:f>Cambodia!$D$1</c:f>
              <c:strCache>
                <c:ptCount val="1"/>
                <c:pt idx="0">
                  <c:v>Total AIDS spending</c:v>
                </c:pt>
              </c:strCache>
            </c:strRef>
          </c:tx>
          <c:spPr>
            <a:ln w="34925">
              <a:solidFill>
                <a:srgbClr val="00B0F0"/>
              </a:solidFill>
            </a:ln>
          </c:spPr>
          <c:marker>
            <c:symbol val="circle"/>
            <c:size val="7"/>
            <c:spPr>
              <a:solidFill>
                <a:srgbClr val="00B0F0"/>
              </a:solidFill>
              <a:ln>
                <a:noFill/>
              </a:ln>
            </c:spPr>
          </c:marker>
          <c:dLbls>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B81-4991-90E1-B94BF923F1FF}"/>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B81-4991-90E1-B94BF923F1FF}"/>
                </c:ext>
              </c:extLst>
            </c:dLbl>
            <c:numFmt formatCode="&quot;$&quot;#,##0.00" sourceLinked="0"/>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Cambodia!$A$2:$A$10</c:f>
              <c:numCache>
                <c:formatCode>General</c:formatCode>
                <c:ptCount val="9"/>
                <c:pt idx="0">
                  <c:v>2006</c:v>
                </c:pt>
                <c:pt idx="1">
                  <c:v>2007</c:v>
                </c:pt>
                <c:pt idx="2">
                  <c:v>2008</c:v>
                </c:pt>
                <c:pt idx="3">
                  <c:v>2009</c:v>
                </c:pt>
                <c:pt idx="4">
                  <c:v>2010</c:v>
                </c:pt>
                <c:pt idx="5">
                  <c:v>2011</c:v>
                </c:pt>
                <c:pt idx="6">
                  <c:v>2012</c:v>
                </c:pt>
                <c:pt idx="7">
                  <c:v>2015</c:v>
                </c:pt>
                <c:pt idx="8">
                  <c:v>2017</c:v>
                </c:pt>
              </c:numCache>
            </c:numRef>
          </c:cat>
          <c:val>
            <c:numRef>
              <c:f>Cambodia!$D$2:$D$10</c:f>
              <c:numCache>
                <c:formatCode>0</c:formatCode>
                <c:ptCount val="9"/>
                <c:pt idx="0">
                  <c:v>46219589.100000001</c:v>
                </c:pt>
                <c:pt idx="1">
                  <c:v>53258764</c:v>
                </c:pt>
                <c:pt idx="2">
                  <c:v>51846997.100000001</c:v>
                </c:pt>
                <c:pt idx="3">
                  <c:v>53735197.899999999</c:v>
                </c:pt>
                <c:pt idx="4">
                  <c:v>58059469.200000003</c:v>
                </c:pt>
                <c:pt idx="5">
                  <c:v>52834014.899999999</c:v>
                </c:pt>
                <c:pt idx="6">
                  <c:v>50883717.600000001</c:v>
                </c:pt>
                <c:pt idx="7">
                  <c:v>43322535</c:v>
                </c:pt>
                <c:pt idx="8">
                  <c:v>34500000</c:v>
                </c:pt>
              </c:numCache>
            </c:numRef>
          </c:val>
          <c:smooth val="1"/>
          <c:extLst>
            <c:ext xmlns:c16="http://schemas.microsoft.com/office/drawing/2014/chart" uri="{C3380CC4-5D6E-409C-BE32-E72D297353CC}">
              <c16:uniqueId val="{00000008-BB81-4991-90E1-B94BF923F1FF}"/>
            </c:ext>
          </c:extLst>
        </c:ser>
        <c:dLbls>
          <c:showLegendKey val="0"/>
          <c:showVal val="0"/>
          <c:showCatName val="0"/>
          <c:showSerName val="0"/>
          <c:showPercent val="0"/>
          <c:showBubbleSize val="0"/>
        </c:dLbls>
        <c:marker val="1"/>
        <c:smooth val="0"/>
        <c:axId val="136119808"/>
        <c:axId val="136121344"/>
      </c:lineChart>
      <c:catAx>
        <c:axId val="136119808"/>
        <c:scaling>
          <c:orientation val="minMax"/>
        </c:scaling>
        <c:delete val="0"/>
        <c:axPos val="b"/>
        <c:numFmt formatCode="General" sourceLinked="1"/>
        <c:majorTickMark val="out"/>
        <c:minorTickMark val="none"/>
        <c:tickLblPos val="nextTo"/>
        <c:crossAx val="136121344"/>
        <c:crosses val="autoZero"/>
        <c:auto val="1"/>
        <c:lblAlgn val="ctr"/>
        <c:lblOffset val="100"/>
        <c:noMultiLvlLbl val="0"/>
      </c:catAx>
      <c:valAx>
        <c:axId val="136121344"/>
        <c:scaling>
          <c:orientation val="minMax"/>
          <c:min val="0"/>
        </c:scaling>
        <c:delete val="0"/>
        <c:axPos val="l"/>
        <c:majorGridlines>
          <c:spPr>
            <a:ln>
              <a:solidFill>
                <a:schemeClr val="tx2">
                  <a:lumMod val="20000"/>
                  <a:lumOff val="80000"/>
                </a:schemeClr>
              </a:solidFill>
              <a:prstDash val="sysDash"/>
            </a:ln>
          </c:spPr>
        </c:majorGridlines>
        <c:numFmt formatCode="0" sourceLinked="1"/>
        <c:majorTickMark val="out"/>
        <c:minorTickMark val="none"/>
        <c:tickLblPos val="nextTo"/>
        <c:crossAx val="136119808"/>
        <c:crosses val="autoZero"/>
        <c:crossBetween val="between"/>
        <c:dispUnits>
          <c:builtInUnit val="millions"/>
          <c:dispUnitsLbl>
            <c:layout>
              <c:manualLayout>
                <c:xMode val="edge"/>
                <c:yMode val="edge"/>
                <c:x val="1.5023144834168459E-2"/>
                <c:y val="3.1275990300811594E-2"/>
              </c:manualLayout>
            </c:layout>
            <c:tx>
              <c:rich>
                <a:bodyPr/>
                <a:lstStyle/>
                <a:p>
                  <a:pPr>
                    <a:defRPr/>
                  </a:pPr>
                  <a:r>
                    <a:rPr lang="en-GB"/>
                    <a:t>US$ million</a:t>
                  </a:r>
                </a:p>
              </c:rich>
            </c:tx>
          </c:dispUnitsLbl>
        </c:dispUnits>
      </c:valAx>
    </c:plotArea>
    <c:legend>
      <c:legendPos val="r"/>
      <c:layout>
        <c:manualLayout>
          <c:xMode val="edge"/>
          <c:yMode val="edge"/>
          <c:x val="2.5004026615931308E-2"/>
          <c:y val="0.90103166963848957"/>
          <c:w val="0.93397322208891698"/>
          <c:h val="9.8404052198885955E-2"/>
        </c:manualLayout>
      </c:layout>
      <c:overlay val="0"/>
    </c:legend>
    <c:plotVisOnly val="1"/>
    <c:dispBlanksAs val="gap"/>
    <c:showDLblsOverMax val="0"/>
  </c:chart>
  <c:spPr>
    <a:ln w="6350">
      <a:noFill/>
    </a:ln>
  </c:spPr>
  <c:txPr>
    <a:bodyPr/>
    <a:lstStyle/>
    <a:p>
      <a:pPr>
        <a:defRPr sz="1400" b="0">
          <a:latin typeface="Arial" pitchFamily="34" charset="0"/>
          <a:cs typeface="Arial"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46805355181269E-2"/>
          <c:y val="9.5498101817027364E-2"/>
          <c:w val="0.89289287500223413"/>
          <c:h val="0.59743440784455681"/>
        </c:manualLayout>
      </c:layout>
      <c:barChart>
        <c:barDir val="col"/>
        <c:grouping val="clustered"/>
        <c:varyColors val="0"/>
        <c:ser>
          <c:idx val="0"/>
          <c:order val="0"/>
          <c:tx>
            <c:strRef>
              <c:f>Sheet9!$A$3</c:f>
              <c:strCache>
                <c:ptCount val="1"/>
                <c:pt idx="0">
                  <c:v>Female entertainment workers</c:v>
                </c:pt>
              </c:strCache>
            </c:strRef>
          </c:tx>
          <c:spPr>
            <a:solidFill>
              <a:srgbClr val="FF99FF"/>
            </a:solidFill>
            <a:ln>
              <a:noFill/>
            </a:ln>
          </c:spPr>
          <c:invertIfNegative val="0"/>
          <c:dPt>
            <c:idx val="0"/>
            <c:invertIfNegative val="0"/>
            <c:bubble3D val="0"/>
            <c:extLst>
              <c:ext xmlns:c16="http://schemas.microsoft.com/office/drawing/2014/chart" uri="{C3380CC4-5D6E-409C-BE32-E72D297353CC}">
                <c16:uniqueId val="{00000000-BFA1-4D73-B7A4-5FC4B55B1589}"/>
              </c:ext>
            </c:extLst>
          </c:dPt>
          <c:dPt>
            <c:idx val="1"/>
            <c:invertIfNegative val="0"/>
            <c:bubble3D val="0"/>
            <c:extLst>
              <c:ext xmlns:c16="http://schemas.microsoft.com/office/drawing/2014/chart" uri="{C3380CC4-5D6E-409C-BE32-E72D297353CC}">
                <c16:uniqueId val="{00000001-BFA1-4D73-B7A4-5FC4B55B1589}"/>
              </c:ext>
            </c:extLst>
          </c:dPt>
          <c:dPt>
            <c:idx val="2"/>
            <c:invertIfNegative val="0"/>
            <c:bubble3D val="0"/>
            <c:extLst>
              <c:ext xmlns:c16="http://schemas.microsoft.com/office/drawing/2014/chart" uri="{C3380CC4-5D6E-409C-BE32-E72D297353CC}">
                <c16:uniqueId val="{00000002-BFA1-4D73-B7A4-5FC4B55B1589}"/>
              </c:ext>
            </c:extLst>
          </c:dPt>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FA1-4D73-B7A4-5FC4B55B158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Sheet9!$B$2:$G$2</c:f>
              <c:strCache>
                <c:ptCount val="6"/>
                <c:pt idx="0">
                  <c:v>2007</c:v>
                </c:pt>
                <c:pt idx="1">
                  <c:v>2010</c:v>
                </c:pt>
                <c:pt idx="2">
                  <c:v>2013</c:v>
                </c:pt>
                <c:pt idx="3">
                  <c:v>2017</c:v>
                </c:pt>
                <c:pt idx="4">
                  <c:v>2019</c:v>
                </c:pt>
                <c:pt idx="5">
                  <c:v>2022</c:v>
                </c:pt>
              </c:strCache>
            </c:strRef>
          </c:cat>
          <c:val>
            <c:numRef>
              <c:f>Sheet9!$B$3:$G$3</c:f>
              <c:numCache>
                <c:formatCode>General</c:formatCode>
                <c:ptCount val="6"/>
                <c:pt idx="0">
                  <c:v>68</c:v>
                </c:pt>
                <c:pt idx="1">
                  <c:v>82</c:v>
                </c:pt>
                <c:pt idx="2">
                  <c:v>68</c:v>
                </c:pt>
                <c:pt idx="3">
                  <c:v>72</c:v>
                </c:pt>
                <c:pt idx="5">
                  <c:v>60</c:v>
                </c:pt>
              </c:numCache>
            </c:numRef>
          </c:val>
          <c:extLst>
            <c:ext xmlns:c16="http://schemas.microsoft.com/office/drawing/2014/chart" uri="{C3380CC4-5D6E-409C-BE32-E72D297353CC}">
              <c16:uniqueId val="{00000004-BFA1-4D73-B7A4-5FC4B55B1589}"/>
            </c:ext>
          </c:extLst>
        </c:ser>
        <c:ser>
          <c:idx val="1"/>
          <c:order val="1"/>
          <c:tx>
            <c:strRef>
              <c:f>Sheet9!$A$4</c:f>
              <c:strCache>
                <c:ptCount val="1"/>
                <c:pt idx="0">
                  <c:v>Men who have sex with men</c:v>
                </c:pt>
              </c:strCache>
            </c:strRef>
          </c:tx>
          <c:spPr>
            <a:solidFill>
              <a:srgbClr val="FFCC00"/>
            </a:solidFill>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FA1-4D73-B7A4-5FC4B55B158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Sheet9!$B$2:$G$2</c:f>
              <c:strCache>
                <c:ptCount val="6"/>
                <c:pt idx="0">
                  <c:v>2007</c:v>
                </c:pt>
                <c:pt idx="1">
                  <c:v>2010</c:v>
                </c:pt>
                <c:pt idx="2">
                  <c:v>2013</c:v>
                </c:pt>
                <c:pt idx="3">
                  <c:v>2017</c:v>
                </c:pt>
                <c:pt idx="4">
                  <c:v>2019</c:v>
                </c:pt>
                <c:pt idx="5">
                  <c:v>2022</c:v>
                </c:pt>
              </c:strCache>
            </c:strRef>
          </c:cat>
          <c:val>
            <c:numRef>
              <c:f>Sheet9!$B$4:$G$4</c:f>
              <c:numCache>
                <c:formatCode>General</c:formatCode>
                <c:ptCount val="6"/>
                <c:pt idx="0">
                  <c:v>58</c:v>
                </c:pt>
                <c:pt idx="1">
                  <c:v>34</c:v>
                </c:pt>
                <c:pt idx="2">
                  <c:v>87</c:v>
                </c:pt>
                <c:pt idx="3">
                  <c:v>70</c:v>
                </c:pt>
                <c:pt idx="4">
                  <c:v>52</c:v>
                </c:pt>
              </c:numCache>
            </c:numRef>
          </c:val>
          <c:extLst>
            <c:ext xmlns:c16="http://schemas.microsoft.com/office/drawing/2014/chart" uri="{C3380CC4-5D6E-409C-BE32-E72D297353CC}">
              <c16:uniqueId val="{00000006-BFA1-4D73-B7A4-5FC4B55B1589}"/>
            </c:ext>
          </c:extLst>
        </c:ser>
        <c:ser>
          <c:idx val="2"/>
          <c:order val="2"/>
          <c:tx>
            <c:strRef>
              <c:f>Sheet9!$A$5</c:f>
              <c:strCache>
                <c:ptCount val="1"/>
                <c:pt idx="0">
                  <c:v>Transgender</c:v>
                </c:pt>
              </c:strCache>
            </c:strRef>
          </c:tx>
          <c:spPr>
            <a:solidFill>
              <a:srgbClr val="FF7C8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Sheet9!$B$2:$G$2</c:f>
              <c:strCache>
                <c:ptCount val="6"/>
                <c:pt idx="0">
                  <c:v>2007</c:v>
                </c:pt>
                <c:pt idx="1">
                  <c:v>2010</c:v>
                </c:pt>
                <c:pt idx="2">
                  <c:v>2013</c:v>
                </c:pt>
                <c:pt idx="3">
                  <c:v>2017</c:v>
                </c:pt>
                <c:pt idx="4">
                  <c:v>2019</c:v>
                </c:pt>
                <c:pt idx="5">
                  <c:v>2022</c:v>
                </c:pt>
              </c:strCache>
            </c:strRef>
          </c:cat>
          <c:val>
            <c:numRef>
              <c:f>Sheet9!$B$5:$G$5</c:f>
              <c:numCache>
                <c:formatCode>General</c:formatCode>
                <c:ptCount val="6"/>
                <c:pt idx="4">
                  <c:v>67</c:v>
                </c:pt>
              </c:numCache>
            </c:numRef>
          </c:val>
          <c:extLst>
            <c:ext xmlns:c16="http://schemas.microsoft.com/office/drawing/2014/chart" uri="{C3380CC4-5D6E-409C-BE32-E72D297353CC}">
              <c16:uniqueId val="{00000007-BFA1-4D73-B7A4-5FC4B55B1589}"/>
            </c:ext>
          </c:extLst>
        </c:ser>
        <c:ser>
          <c:idx val="3"/>
          <c:order val="3"/>
          <c:tx>
            <c:strRef>
              <c:f>Sheet9!$A$6</c:f>
              <c:strCache>
                <c:ptCount val="1"/>
                <c:pt idx="0">
                  <c:v>People who inject drugs</c:v>
                </c:pt>
              </c:strCache>
            </c:strRef>
          </c:tx>
          <c:spPr>
            <a:solidFill>
              <a:srgbClr val="0099FF"/>
            </a:solidFill>
            <a:ln>
              <a:noFill/>
            </a:ln>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FA1-4D73-B7A4-5FC4B55B158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Sheet9!$B$2:$G$2</c:f>
              <c:strCache>
                <c:ptCount val="6"/>
                <c:pt idx="0">
                  <c:v>2007</c:v>
                </c:pt>
                <c:pt idx="1">
                  <c:v>2010</c:v>
                </c:pt>
                <c:pt idx="2">
                  <c:v>2013</c:v>
                </c:pt>
                <c:pt idx="3">
                  <c:v>2017</c:v>
                </c:pt>
                <c:pt idx="4">
                  <c:v>2019</c:v>
                </c:pt>
                <c:pt idx="5">
                  <c:v>2022</c:v>
                </c:pt>
              </c:strCache>
            </c:strRef>
          </c:cat>
          <c:val>
            <c:numRef>
              <c:f>Sheet9!$B$6:$G$6</c:f>
              <c:numCache>
                <c:formatCode>General</c:formatCode>
                <c:ptCount val="6"/>
                <c:pt idx="0">
                  <c:v>35</c:v>
                </c:pt>
                <c:pt idx="1">
                  <c:v>15</c:v>
                </c:pt>
                <c:pt idx="3">
                  <c:v>75</c:v>
                </c:pt>
              </c:numCache>
            </c:numRef>
          </c:val>
          <c:extLst>
            <c:ext xmlns:c16="http://schemas.microsoft.com/office/drawing/2014/chart" uri="{C3380CC4-5D6E-409C-BE32-E72D297353CC}">
              <c16:uniqueId val="{00000009-BFA1-4D73-B7A4-5FC4B55B1589}"/>
            </c:ext>
          </c:extLst>
        </c:ser>
        <c:dLbls>
          <c:showLegendKey val="0"/>
          <c:showVal val="0"/>
          <c:showCatName val="0"/>
          <c:showSerName val="0"/>
          <c:showPercent val="0"/>
          <c:showBubbleSize val="0"/>
        </c:dLbls>
        <c:gapWidth val="50"/>
        <c:overlap val="-1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5.9977674738107507E-2"/>
              <c:y val="4.9243426632739624E-2"/>
            </c:manualLayout>
          </c:layout>
          <c:overlay val="0"/>
        </c:title>
        <c:numFmt formatCode="General" sourceLinked="1"/>
        <c:majorTickMark val="out"/>
        <c:minorTickMark val="none"/>
        <c:tickLblPos val="nextTo"/>
        <c:spPr>
          <a:ln>
            <a:noFill/>
          </a:ln>
        </c:spPr>
        <c:crossAx val="41936768"/>
        <c:crosses val="autoZero"/>
        <c:crossBetween val="between"/>
        <c:majorUnit val="100"/>
      </c:valAx>
    </c:plotArea>
    <c:legend>
      <c:legendPos val="b"/>
      <c:layout>
        <c:manualLayout>
          <c:xMode val="edge"/>
          <c:yMode val="edge"/>
          <c:x val="4.928827240437627E-2"/>
          <c:y val="0.83148843613046697"/>
          <c:w val="0.86160982416619025"/>
          <c:h val="0.15311946530839141"/>
        </c:manualLayout>
      </c:layout>
      <c:overlay val="0"/>
    </c:legend>
    <c:plotVisOnly val="1"/>
    <c:dispBlanksAs val="gap"/>
    <c:showDLblsOverMax val="0"/>
  </c:chart>
  <c:txPr>
    <a:bodyPr/>
    <a:lstStyle/>
    <a:p>
      <a:pPr>
        <a:defRPr sz="1400" b="0">
          <a:latin typeface="Arial Nova" panose="020B0504020202020204" pitchFamily="34" charset="0"/>
          <a:cs typeface="Arial"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95453302712161"/>
          <c:y val="4.8525935961582313E-2"/>
          <c:w val="0.85494313210848649"/>
          <c:h val="0.79207103018372704"/>
        </c:manualLayout>
      </c:layout>
      <c:barChart>
        <c:barDir val="col"/>
        <c:grouping val="clustered"/>
        <c:varyColors val="0"/>
        <c:ser>
          <c:idx val="0"/>
          <c:order val="0"/>
          <c:spPr>
            <a:solidFill>
              <a:srgbClr val="9999FF"/>
            </a:solidFill>
            <a:ln>
              <a:noFill/>
            </a:ln>
          </c:spPr>
          <c:invertIfNegative val="0"/>
          <c:dLbls>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99-4CF2-B12B-E33516E2DF6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KHM!$B$5:$P$5</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strCache>
            </c:strRef>
          </c:cat>
          <c:val>
            <c:numRef>
              <c:f>KHM!$B$6:$P$6</c:f>
              <c:numCache>
                <c:formatCode>0</c:formatCode>
                <c:ptCount val="15"/>
                <c:pt idx="0">
                  <c:v>59</c:v>
                </c:pt>
                <c:pt idx="1">
                  <c:v>51</c:v>
                </c:pt>
                <c:pt idx="2">
                  <c:v>44</c:v>
                </c:pt>
                <c:pt idx="3">
                  <c:v>120</c:v>
                </c:pt>
                <c:pt idx="4">
                  <c:v>35</c:v>
                </c:pt>
                <c:pt idx="5">
                  <c:v>327</c:v>
                </c:pt>
                <c:pt idx="6">
                  <c:v>253</c:v>
                </c:pt>
                <c:pt idx="7">
                  <c:v>371</c:v>
                </c:pt>
                <c:pt idx="8">
                  <c:v>382</c:v>
                </c:pt>
                <c:pt idx="9">
                  <c:v>304.64</c:v>
                </c:pt>
                <c:pt idx="10">
                  <c:v>456.9</c:v>
                </c:pt>
                <c:pt idx="11">
                  <c:v>0</c:v>
                </c:pt>
                <c:pt idx="12">
                  <c:v>168</c:v>
                </c:pt>
                <c:pt idx="13">
                  <c:v>212</c:v>
                </c:pt>
                <c:pt idx="14">
                  <c:v>227</c:v>
                </c:pt>
              </c:numCache>
            </c:numRef>
          </c:val>
          <c:extLst>
            <c:ext xmlns:c16="http://schemas.microsoft.com/office/drawing/2014/chart" uri="{C3380CC4-5D6E-409C-BE32-E72D297353CC}">
              <c16:uniqueId val="{00000001-EA99-4CF2-B12B-E33516E2DF60}"/>
            </c:ext>
          </c:extLst>
        </c:ser>
        <c:dLbls>
          <c:showLegendKey val="0"/>
          <c:showVal val="0"/>
          <c:showCatName val="0"/>
          <c:showSerName val="0"/>
          <c:showPercent val="0"/>
          <c:showBubbleSize val="0"/>
        </c:dLbls>
        <c:gapWidth val="90"/>
        <c:axId val="152492288"/>
        <c:axId val="152383488"/>
      </c:barChart>
      <c:scatterChart>
        <c:scatterStyle val="lineMarker"/>
        <c:varyColors val="0"/>
        <c:ser>
          <c:idx val="1"/>
          <c:order val="1"/>
          <c:tx>
            <c:strRef>
              <c:f>KHM!$R$1</c:f>
              <c:strCache>
                <c:ptCount val="1"/>
                <c:pt idx="0">
                  <c:v>t1</c:v>
                </c:pt>
              </c:strCache>
            </c:strRef>
          </c:tx>
          <c:spPr>
            <a:ln w="25400">
              <a:solidFill>
                <a:srgbClr val="F78E1E"/>
              </a:solidFill>
              <a:prstDash val="sysDot"/>
            </a:ln>
          </c:spPr>
          <c:marker>
            <c:symbol val="none"/>
          </c:marker>
          <c:xVal>
            <c:numRef>
              <c:f>KHM!$Q$2:$Q$3</c:f>
              <c:numCache>
                <c:formatCode>General</c:formatCode>
                <c:ptCount val="2"/>
                <c:pt idx="0">
                  <c:v>0</c:v>
                </c:pt>
                <c:pt idx="1">
                  <c:v>1</c:v>
                </c:pt>
              </c:numCache>
            </c:numRef>
          </c:xVal>
          <c:yVal>
            <c:numRef>
              <c:f>KHM!$R$2:$R$3</c:f>
              <c:numCache>
                <c:formatCode>General</c:formatCode>
                <c:ptCount val="2"/>
                <c:pt idx="0">
                  <c:v>100</c:v>
                </c:pt>
                <c:pt idx="1">
                  <c:v>100</c:v>
                </c:pt>
              </c:numCache>
            </c:numRef>
          </c:yVal>
          <c:smooth val="0"/>
          <c:extLst>
            <c:ext xmlns:c16="http://schemas.microsoft.com/office/drawing/2014/chart" uri="{C3380CC4-5D6E-409C-BE32-E72D297353CC}">
              <c16:uniqueId val="{00000002-EA99-4CF2-B12B-E33516E2DF60}"/>
            </c:ext>
          </c:extLst>
        </c:ser>
        <c:ser>
          <c:idx val="2"/>
          <c:order val="2"/>
          <c:tx>
            <c:strRef>
              <c:f>KHM!$S$1</c:f>
              <c:strCache>
                <c:ptCount val="1"/>
                <c:pt idx="0">
                  <c:v>t2</c:v>
                </c:pt>
              </c:strCache>
            </c:strRef>
          </c:tx>
          <c:spPr>
            <a:ln w="25400">
              <a:solidFill>
                <a:srgbClr val="00A99A"/>
              </a:solidFill>
              <a:prstDash val="sysDot"/>
            </a:ln>
          </c:spPr>
          <c:marker>
            <c:symbol val="none"/>
          </c:marker>
          <c:xVal>
            <c:numRef>
              <c:f>KHM!$Q$2:$Q$3</c:f>
              <c:numCache>
                <c:formatCode>General</c:formatCode>
                <c:ptCount val="2"/>
                <c:pt idx="0">
                  <c:v>0</c:v>
                </c:pt>
                <c:pt idx="1">
                  <c:v>1</c:v>
                </c:pt>
              </c:numCache>
            </c:numRef>
          </c:xVal>
          <c:yVal>
            <c:numRef>
              <c:f>KHM!$S$2:$S$3</c:f>
              <c:numCache>
                <c:formatCode>General</c:formatCode>
                <c:ptCount val="2"/>
                <c:pt idx="0">
                  <c:v>200</c:v>
                </c:pt>
                <c:pt idx="1">
                  <c:v>200</c:v>
                </c:pt>
              </c:numCache>
            </c:numRef>
          </c:yVal>
          <c:smooth val="0"/>
          <c:extLst>
            <c:ext xmlns:c16="http://schemas.microsoft.com/office/drawing/2014/chart" uri="{C3380CC4-5D6E-409C-BE32-E72D297353CC}">
              <c16:uniqueId val="{00000003-EA99-4CF2-B12B-E33516E2DF60}"/>
            </c:ext>
          </c:extLst>
        </c:ser>
        <c:dLbls>
          <c:showLegendKey val="0"/>
          <c:showVal val="0"/>
          <c:showCatName val="0"/>
          <c:showSerName val="0"/>
          <c:showPercent val="0"/>
          <c:showBubbleSize val="0"/>
        </c:dLbls>
        <c:axId val="152386944"/>
        <c:axId val="152385408"/>
      </c:scatterChart>
      <c:catAx>
        <c:axId val="152492288"/>
        <c:scaling>
          <c:orientation val="minMax"/>
        </c:scaling>
        <c:delete val="0"/>
        <c:axPos val="b"/>
        <c:numFmt formatCode="General" sourceLinked="0"/>
        <c:majorTickMark val="out"/>
        <c:minorTickMark val="none"/>
        <c:tickLblPos val="nextTo"/>
        <c:txPr>
          <a:bodyPr rot="-2700000"/>
          <a:lstStyle/>
          <a:p>
            <a:pPr>
              <a:defRPr/>
            </a:pPr>
            <a:endParaRPr lang="en-US"/>
          </a:p>
        </c:txPr>
        <c:crossAx val="152383488"/>
        <c:crosses val="autoZero"/>
        <c:auto val="1"/>
        <c:lblAlgn val="ctr"/>
        <c:lblOffset val="100"/>
        <c:noMultiLvlLbl val="0"/>
      </c:catAx>
      <c:valAx>
        <c:axId val="152383488"/>
        <c:scaling>
          <c:orientation val="minMax"/>
          <c:max val="500"/>
          <c:min val="0"/>
        </c:scaling>
        <c:delete val="0"/>
        <c:axPos val="l"/>
        <c:title>
          <c:tx>
            <c:rich>
              <a:bodyPr rot="-5400000" vert="horz"/>
              <a:lstStyle/>
              <a:p>
                <a:pPr>
                  <a:defRPr/>
                </a:pPr>
                <a:r>
                  <a:rPr lang="en-US"/>
                  <a:t>Number of needles/syringes</a:t>
                </a:r>
              </a:p>
            </c:rich>
          </c:tx>
          <c:layout>
            <c:manualLayout>
              <c:xMode val="edge"/>
              <c:yMode val="edge"/>
              <c:x val="1.0050537224428679E-2"/>
              <c:y val="8.1466072169640538E-2"/>
            </c:manualLayout>
          </c:layout>
          <c:overlay val="0"/>
        </c:title>
        <c:numFmt formatCode="0" sourceLinked="1"/>
        <c:majorTickMark val="out"/>
        <c:minorTickMark val="none"/>
        <c:tickLblPos val="nextTo"/>
        <c:crossAx val="152492288"/>
        <c:crosses val="autoZero"/>
        <c:crossBetween val="between"/>
        <c:majorUnit val="100"/>
      </c:valAx>
      <c:valAx>
        <c:axId val="152385408"/>
        <c:scaling>
          <c:orientation val="minMax"/>
          <c:max val="400"/>
          <c:min val="0"/>
        </c:scaling>
        <c:delete val="1"/>
        <c:axPos val="r"/>
        <c:numFmt formatCode="General" sourceLinked="1"/>
        <c:majorTickMark val="out"/>
        <c:minorTickMark val="none"/>
        <c:tickLblPos val="nextTo"/>
        <c:crossAx val="152386944"/>
        <c:crosses val="max"/>
        <c:crossBetween val="midCat"/>
        <c:majorUnit val="100"/>
      </c:valAx>
      <c:valAx>
        <c:axId val="152386944"/>
        <c:scaling>
          <c:orientation val="minMax"/>
          <c:max val="1"/>
          <c:min val="0"/>
        </c:scaling>
        <c:delete val="1"/>
        <c:axPos val="t"/>
        <c:numFmt formatCode="General" sourceLinked="1"/>
        <c:majorTickMark val="out"/>
        <c:minorTickMark val="none"/>
        <c:tickLblPos val="nextTo"/>
        <c:crossAx val="152385408"/>
        <c:crosses val="max"/>
        <c:crossBetween val="midCat"/>
        <c:majorUnit val="0.2"/>
      </c:valAx>
    </c:plotArea>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'PWID_source of needle'!$B$30</c:f>
              <c:strCache>
                <c:ptCount val="1"/>
                <c:pt idx="0">
                  <c:v>%</c:v>
                </c:pt>
              </c:strCache>
            </c:strRef>
          </c:tx>
          <c:spPr>
            <a:solidFill>
              <a:srgbClr val="63CDF6"/>
            </a:solidFill>
            <a:ln>
              <a:noFill/>
            </a:ln>
          </c:spPr>
          <c:invertIfNegative val="0"/>
          <c:dPt>
            <c:idx val="10"/>
            <c:invertIfNegative val="0"/>
            <c:bubble3D val="0"/>
            <c:spPr>
              <a:pattFill prst="dkUpDiag">
                <a:fgClr>
                  <a:srgbClr val="63CDF6"/>
                </a:fgClr>
                <a:bgClr>
                  <a:schemeClr val="bg1"/>
                </a:bgClr>
              </a:pattFill>
              <a:ln>
                <a:noFill/>
              </a:ln>
            </c:spPr>
            <c:extLst>
              <c:ext xmlns:c16="http://schemas.microsoft.com/office/drawing/2014/chart" uri="{C3380CC4-5D6E-409C-BE32-E72D297353CC}">
                <c16:uniqueId val="{00000001-465F-40FA-A4BF-FD91DD77FFA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'PWID_source of needle'!$A$31:$A$38</c:f>
              <c:strCache>
                <c:ptCount val="8"/>
                <c:pt idx="0">
                  <c:v>NGO 
drop-in
 center </c:v>
                </c:pt>
                <c:pt idx="1">
                  <c:v>Pharmacy
or drug seller </c:v>
                </c:pt>
                <c:pt idx="2">
                  <c:v>NSP program</c:v>
                </c:pt>
                <c:pt idx="3">
                  <c:v>Friends </c:v>
                </c:pt>
                <c:pt idx="4">
                  <c:v>Drug seller </c:v>
                </c:pt>
                <c:pt idx="5">
                  <c:v>Public or 
private 
health facility </c:v>
                </c:pt>
                <c:pt idx="6">
                  <c:v>Sexual 
partner </c:v>
                </c:pt>
                <c:pt idx="7">
                  <c:v>Other 
drug users </c:v>
                </c:pt>
              </c:strCache>
            </c:strRef>
          </c:cat>
          <c:val>
            <c:numRef>
              <c:f>'PWID_source of needle'!$B$31:$B$38</c:f>
              <c:numCache>
                <c:formatCode>0</c:formatCode>
                <c:ptCount val="8"/>
                <c:pt idx="0">
                  <c:v>27.1</c:v>
                </c:pt>
                <c:pt idx="1">
                  <c:v>20.399999999999999</c:v>
                </c:pt>
                <c:pt idx="2">
                  <c:v>16.600000000000001</c:v>
                </c:pt>
                <c:pt idx="3">
                  <c:v>6.6</c:v>
                </c:pt>
                <c:pt idx="4">
                  <c:v>1.7</c:v>
                </c:pt>
                <c:pt idx="5">
                  <c:v>1.1000000000000001</c:v>
                </c:pt>
                <c:pt idx="6">
                  <c:v>1.1000000000000001</c:v>
                </c:pt>
                <c:pt idx="7">
                  <c:v>0.6</c:v>
                </c:pt>
              </c:numCache>
            </c:numRef>
          </c:val>
          <c:extLst>
            <c:ext xmlns:c16="http://schemas.microsoft.com/office/drawing/2014/chart" uri="{C3380CC4-5D6E-409C-BE32-E72D297353CC}">
              <c16:uniqueId val="{00000002-465F-40FA-A4BF-FD91DD77FFA6}"/>
            </c:ext>
          </c:extLst>
        </c:ser>
        <c:dLbls>
          <c:showLegendKey val="0"/>
          <c:showVal val="0"/>
          <c:showCatName val="0"/>
          <c:showSerName val="0"/>
          <c:showPercent val="0"/>
          <c:showBubbleSize val="0"/>
        </c:dLbls>
        <c:gapWidth val="150"/>
        <c:axId val="227461760"/>
        <c:axId val="227471744"/>
      </c:barChart>
      <c:catAx>
        <c:axId val="227461760"/>
        <c:scaling>
          <c:orientation val="minMax"/>
        </c:scaling>
        <c:delete val="0"/>
        <c:axPos val="b"/>
        <c:numFmt formatCode="General" sourceLinked="0"/>
        <c:majorTickMark val="out"/>
        <c:minorTickMark val="none"/>
        <c:tickLblPos val="nextTo"/>
        <c:crossAx val="227471744"/>
        <c:crosses val="autoZero"/>
        <c:auto val="1"/>
        <c:lblAlgn val="ctr"/>
        <c:lblOffset val="100"/>
        <c:noMultiLvlLbl val="0"/>
      </c:catAx>
      <c:valAx>
        <c:axId val="227471744"/>
        <c:scaling>
          <c:orientation val="minMax"/>
          <c:max val="100"/>
          <c:min val="0"/>
        </c:scaling>
        <c:delete val="0"/>
        <c:axPos val="l"/>
        <c:title>
          <c:tx>
            <c:rich>
              <a:bodyPr rot="0" vert="horz"/>
              <a:lstStyle/>
              <a:p>
                <a:pPr>
                  <a:defRPr/>
                </a:pPr>
                <a:r>
                  <a:rPr lang="en-US" dirty="0"/>
                  <a:t>%</a:t>
                </a:r>
              </a:p>
            </c:rich>
          </c:tx>
          <c:layout>
            <c:manualLayout>
              <c:xMode val="edge"/>
              <c:yMode val="edge"/>
              <c:x val="1.005527543681457E-2"/>
              <c:y val="9.9919365377130402E-4"/>
            </c:manualLayout>
          </c:layout>
          <c:overlay val="0"/>
        </c:title>
        <c:numFmt formatCode="0" sourceLinked="1"/>
        <c:majorTickMark val="out"/>
        <c:minorTickMark val="none"/>
        <c:tickLblPos val="nextTo"/>
        <c:crossAx val="227461760"/>
        <c:crosses val="autoZero"/>
        <c:crossBetween val="between"/>
        <c:majorUnit val="20"/>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9313115751835"/>
          <c:y val="8.5898561446773533E-2"/>
          <c:w val="0.80133824983833535"/>
          <c:h val="0.58372237598989674"/>
        </c:manualLayout>
      </c:layout>
      <c:barChart>
        <c:barDir val="col"/>
        <c:grouping val="clustered"/>
        <c:varyColors val="0"/>
        <c:ser>
          <c:idx val="1"/>
          <c:order val="1"/>
          <c:tx>
            <c:strRef>
              <c:f>'Tx scale up'!$E$1</c:f>
              <c:strCache>
                <c:ptCount val="1"/>
                <c:pt idx="0">
                  <c:v>% PLHIV on ART</c:v>
                </c:pt>
              </c:strCache>
            </c:strRef>
          </c:tx>
          <c:spPr>
            <a:solidFill>
              <a:srgbClr val="FF9933"/>
            </a:solidFill>
            <a:ln>
              <a:noFill/>
            </a:ln>
          </c:spPr>
          <c:invertIfNegative val="0"/>
          <c:dLbls>
            <c:dLbl>
              <c:idx val="2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95-4447-8734-F4B42CE8A5B5}"/>
                </c:ext>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'Tx scale up'!$C$2:$C$24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'Tx scale up'!$E$2:$E$24</c:f>
              <c:numCache>
                <c:formatCode>0</c:formatCode>
                <c:ptCount val="23"/>
                <c:pt idx="0">
                  <c:v>0</c:v>
                </c:pt>
                <c:pt idx="1">
                  <c:v>0</c:v>
                </c:pt>
                <c:pt idx="2">
                  <c:v>0</c:v>
                </c:pt>
                <c:pt idx="3">
                  <c:v>3</c:v>
                </c:pt>
                <c:pt idx="4">
                  <c:v>7</c:v>
                </c:pt>
                <c:pt idx="5">
                  <c:v>12</c:v>
                </c:pt>
                <c:pt idx="6">
                  <c:v>21</c:v>
                </c:pt>
                <c:pt idx="7">
                  <c:v>29</c:v>
                </c:pt>
                <c:pt idx="8">
                  <c:v>36</c:v>
                </c:pt>
                <c:pt idx="9">
                  <c:v>43</c:v>
                </c:pt>
                <c:pt idx="10">
                  <c:v>49</c:v>
                </c:pt>
                <c:pt idx="11">
                  <c:v>53</c:v>
                </c:pt>
                <c:pt idx="12">
                  <c:v>57</c:v>
                </c:pt>
                <c:pt idx="13">
                  <c:v>59</c:v>
                </c:pt>
                <c:pt idx="14">
                  <c:v>62</c:v>
                </c:pt>
                <c:pt idx="15">
                  <c:v>66</c:v>
                </c:pt>
                <c:pt idx="16">
                  <c:v>69</c:v>
                </c:pt>
                <c:pt idx="17">
                  <c:v>72</c:v>
                </c:pt>
                <c:pt idx="18">
                  <c:v>76</c:v>
                </c:pt>
                <c:pt idx="19">
                  <c:v>80</c:v>
                </c:pt>
                <c:pt idx="20">
                  <c:v>81</c:v>
                </c:pt>
                <c:pt idx="21">
                  <c:v>82</c:v>
                </c:pt>
                <c:pt idx="22">
                  <c:v>86</c:v>
                </c:pt>
              </c:numCache>
            </c:numRef>
          </c:val>
          <c:extLst>
            <c:ext xmlns:c16="http://schemas.microsoft.com/office/drawing/2014/chart" uri="{C3380CC4-5D6E-409C-BE32-E72D297353CC}">
              <c16:uniqueId val="{00000001-C295-4447-8734-F4B42CE8A5B5}"/>
            </c:ext>
          </c:extLst>
        </c:ser>
        <c:dLbls>
          <c:showLegendKey val="0"/>
          <c:showVal val="0"/>
          <c:showCatName val="0"/>
          <c:showSerName val="0"/>
          <c:showPercent val="0"/>
          <c:showBubbleSize val="0"/>
        </c:dLbls>
        <c:gapWidth val="60"/>
        <c:axId val="38281984"/>
        <c:axId val="38279808"/>
      </c:barChart>
      <c:lineChart>
        <c:grouping val="standard"/>
        <c:varyColors val="0"/>
        <c:ser>
          <c:idx val="0"/>
          <c:order val="0"/>
          <c:tx>
            <c:strRef>
              <c:f>'Tx scale up'!$D$1</c:f>
              <c:strCache>
                <c:ptCount val="1"/>
                <c:pt idx="0">
                  <c:v> Number of people on ART </c:v>
                </c:pt>
              </c:strCache>
            </c:strRef>
          </c:tx>
          <c:spPr>
            <a:ln w="38100">
              <a:solidFill>
                <a:srgbClr val="00A99A"/>
              </a:solidFill>
            </a:ln>
          </c:spPr>
          <c:marker>
            <c:symbol val="none"/>
          </c:marker>
          <c:dLbls>
            <c:dLbl>
              <c:idx val="22"/>
              <c:layout>
                <c:manualLayout>
                  <c:x val="-5.0918085249215525E-2"/>
                  <c:y val="-5.3191489361702142E-2"/>
                </c:manualLayout>
              </c:layout>
              <c:spPr>
                <a:noFill/>
                <a:ln>
                  <a:noFill/>
                </a:ln>
                <a:effectLst/>
              </c:spPr>
              <c:txPr>
                <a:bodyPr wrap="square" lIns="38100" tIns="19050" rIns="38100" bIns="19050" anchor="ctr">
                  <a:spAutoFit/>
                </a:bodyPr>
                <a:lstStyle/>
                <a:p>
                  <a:pPr>
                    <a:defRPr sz="1600" b="1">
                      <a:solidFill>
                        <a:srgbClr val="00A99A"/>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95-4447-8734-F4B42CE8A5B5}"/>
                </c:ext>
              </c:extLst>
            </c:dLbl>
            <c:spPr>
              <a:noFill/>
              <a:ln>
                <a:noFill/>
              </a:ln>
              <a:effectLst/>
            </c:spPr>
            <c:txPr>
              <a:bodyPr wrap="square" lIns="38100" tIns="19050" rIns="38100" bIns="19050" anchor="ctr">
                <a:spAutoFit/>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'Tx scale up'!$C$2:$C$24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'Tx scale up'!$D$2:$D$24</c:f>
              <c:numCache>
                <c:formatCode>_-* #,##0_-;\-* #,##0_-;_-* "-"??_-;_-@_-</c:formatCode>
                <c:ptCount val="23"/>
                <c:pt idx="0">
                  <c:v>17</c:v>
                </c:pt>
                <c:pt idx="1">
                  <c:v>71</c:v>
                </c:pt>
                <c:pt idx="2">
                  <c:v>392</c:v>
                </c:pt>
                <c:pt idx="3">
                  <c:v>2230</c:v>
                </c:pt>
                <c:pt idx="4">
                  <c:v>5974</c:v>
                </c:pt>
                <c:pt idx="5">
                  <c:v>9752</c:v>
                </c:pt>
                <c:pt idx="6">
                  <c:v>17725</c:v>
                </c:pt>
                <c:pt idx="7">
                  <c:v>23782</c:v>
                </c:pt>
                <c:pt idx="8">
                  <c:v>29759</c:v>
                </c:pt>
                <c:pt idx="9">
                  <c:v>35479</c:v>
                </c:pt>
                <c:pt idx="10">
                  <c:v>40515</c:v>
                </c:pt>
                <c:pt idx="11">
                  <c:v>44013</c:v>
                </c:pt>
                <c:pt idx="12">
                  <c:v>46433</c:v>
                </c:pt>
                <c:pt idx="13">
                  <c:v>48309</c:v>
                </c:pt>
                <c:pt idx="14">
                  <c:v>50435</c:v>
                </c:pt>
                <c:pt idx="15">
                  <c:v>52454</c:v>
                </c:pt>
                <c:pt idx="16">
                  <c:v>54653</c:v>
                </c:pt>
                <c:pt idx="17">
                  <c:v>56668</c:v>
                </c:pt>
                <c:pt idx="18">
                  <c:v>59209</c:v>
                </c:pt>
                <c:pt idx="19">
                  <c:v>61371</c:v>
                </c:pt>
                <c:pt idx="20">
                  <c:v>62310</c:v>
                </c:pt>
                <c:pt idx="21">
                  <c:v>62561</c:v>
                </c:pt>
                <c:pt idx="22">
                  <c:v>64931</c:v>
                </c:pt>
              </c:numCache>
            </c:numRef>
          </c:val>
          <c:smooth val="0"/>
          <c:extLst>
            <c:ext xmlns:c16="http://schemas.microsoft.com/office/drawing/2014/chart" uri="{C3380CC4-5D6E-409C-BE32-E72D297353CC}">
              <c16:uniqueId val="{00000003-C295-4447-8734-F4B42CE8A5B5}"/>
            </c:ext>
          </c:extLst>
        </c:ser>
        <c:dLbls>
          <c:showLegendKey val="0"/>
          <c:showVal val="0"/>
          <c:showCatName val="0"/>
          <c:showSerName val="0"/>
          <c:showPercent val="0"/>
          <c:showBubbleSize val="0"/>
        </c:dLbls>
        <c:marker val="1"/>
        <c:smooth val="0"/>
        <c:axId val="38202368"/>
        <c:axId val="38277888"/>
      </c:lineChart>
      <c:lineChart>
        <c:grouping val="standard"/>
        <c:varyColors val="0"/>
        <c:ser>
          <c:idx val="2"/>
          <c:order val="2"/>
          <c:tx>
            <c:strRef>
              <c:f>'Tx scale up'!$F$1</c:f>
              <c:strCache>
                <c:ptCount val="1"/>
                <c:pt idx="0">
                  <c:v>% Lower</c:v>
                </c:pt>
              </c:strCache>
            </c:strRef>
          </c:tx>
          <c:spPr>
            <a:ln>
              <a:noFill/>
            </a:ln>
          </c:spPr>
          <c:marker>
            <c:symbol val="dash"/>
            <c:size val="8"/>
            <c:spPr>
              <a:solidFill>
                <a:sysClr val="windowText" lastClr="000000"/>
              </a:solidFill>
              <a:ln>
                <a:noFill/>
              </a:ln>
            </c:spPr>
          </c:marker>
          <c:cat>
            <c:strRef>
              <c:f>'Tx scale up'!$C$2:$C$24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'Tx scale up'!$F$2:$F$24</c:f>
              <c:numCache>
                <c:formatCode>0</c:formatCode>
                <c:ptCount val="23"/>
                <c:pt idx="0">
                  <c:v>0</c:v>
                </c:pt>
                <c:pt idx="1">
                  <c:v>0</c:v>
                </c:pt>
                <c:pt idx="2">
                  <c:v>0</c:v>
                </c:pt>
                <c:pt idx="3">
                  <c:v>2</c:v>
                </c:pt>
                <c:pt idx="4">
                  <c:v>6</c:v>
                </c:pt>
                <c:pt idx="5">
                  <c:v>10</c:v>
                </c:pt>
                <c:pt idx="6">
                  <c:v>18</c:v>
                </c:pt>
                <c:pt idx="7">
                  <c:v>25</c:v>
                </c:pt>
                <c:pt idx="8">
                  <c:v>31</c:v>
                </c:pt>
                <c:pt idx="9">
                  <c:v>38</c:v>
                </c:pt>
                <c:pt idx="10">
                  <c:v>43</c:v>
                </c:pt>
                <c:pt idx="11">
                  <c:v>46</c:v>
                </c:pt>
                <c:pt idx="12">
                  <c:v>49</c:v>
                </c:pt>
                <c:pt idx="13">
                  <c:v>51</c:v>
                </c:pt>
                <c:pt idx="14">
                  <c:v>54</c:v>
                </c:pt>
                <c:pt idx="15">
                  <c:v>57</c:v>
                </c:pt>
                <c:pt idx="16">
                  <c:v>60</c:v>
                </c:pt>
                <c:pt idx="17">
                  <c:v>62</c:v>
                </c:pt>
                <c:pt idx="18">
                  <c:v>66</c:v>
                </c:pt>
                <c:pt idx="19">
                  <c:v>68</c:v>
                </c:pt>
                <c:pt idx="20">
                  <c:v>69</c:v>
                </c:pt>
                <c:pt idx="21">
                  <c:v>69</c:v>
                </c:pt>
                <c:pt idx="22">
                  <c:v>72</c:v>
                </c:pt>
              </c:numCache>
            </c:numRef>
          </c:val>
          <c:smooth val="0"/>
          <c:extLst>
            <c:ext xmlns:c16="http://schemas.microsoft.com/office/drawing/2014/chart" uri="{C3380CC4-5D6E-409C-BE32-E72D297353CC}">
              <c16:uniqueId val="{00000004-C295-4447-8734-F4B42CE8A5B5}"/>
            </c:ext>
          </c:extLst>
        </c:ser>
        <c:ser>
          <c:idx val="3"/>
          <c:order val="3"/>
          <c:tx>
            <c:strRef>
              <c:f>'Tx scale up'!$G$1</c:f>
              <c:strCache>
                <c:ptCount val="1"/>
                <c:pt idx="0">
                  <c:v>%Upper</c:v>
                </c:pt>
              </c:strCache>
            </c:strRef>
          </c:tx>
          <c:spPr>
            <a:ln>
              <a:noFill/>
            </a:ln>
          </c:spPr>
          <c:marker>
            <c:symbol val="dash"/>
            <c:size val="8"/>
            <c:spPr>
              <a:solidFill>
                <a:sysClr val="windowText" lastClr="000000"/>
              </a:solidFill>
              <a:ln>
                <a:noFill/>
              </a:ln>
            </c:spPr>
          </c:marker>
          <c:cat>
            <c:strRef>
              <c:f>'Tx scale up'!$C$2:$C$24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'Tx scale up'!$G$2:$G$24</c:f>
              <c:numCache>
                <c:formatCode>0</c:formatCode>
                <c:ptCount val="23"/>
                <c:pt idx="0">
                  <c:v>0</c:v>
                </c:pt>
                <c:pt idx="1">
                  <c:v>0</c:v>
                </c:pt>
                <c:pt idx="2">
                  <c:v>1</c:v>
                </c:pt>
                <c:pt idx="3">
                  <c:v>3</c:v>
                </c:pt>
                <c:pt idx="4">
                  <c:v>8</c:v>
                </c:pt>
                <c:pt idx="5">
                  <c:v>13</c:v>
                </c:pt>
                <c:pt idx="6">
                  <c:v>24</c:v>
                </c:pt>
                <c:pt idx="7">
                  <c:v>32</c:v>
                </c:pt>
                <c:pt idx="8">
                  <c:v>40</c:v>
                </c:pt>
                <c:pt idx="9">
                  <c:v>47</c:v>
                </c:pt>
                <c:pt idx="10">
                  <c:v>54</c:v>
                </c:pt>
                <c:pt idx="11">
                  <c:v>59</c:v>
                </c:pt>
                <c:pt idx="12">
                  <c:v>62</c:v>
                </c:pt>
                <c:pt idx="13">
                  <c:v>65</c:v>
                </c:pt>
                <c:pt idx="14">
                  <c:v>69</c:v>
                </c:pt>
                <c:pt idx="15">
                  <c:v>73</c:v>
                </c:pt>
                <c:pt idx="16">
                  <c:v>76</c:v>
                </c:pt>
                <c:pt idx="17">
                  <c:v>80</c:v>
                </c:pt>
                <c:pt idx="18">
                  <c:v>85</c:v>
                </c:pt>
                <c:pt idx="19">
                  <c:v>90</c:v>
                </c:pt>
                <c:pt idx="20">
                  <c:v>92</c:v>
                </c:pt>
                <c:pt idx="21">
                  <c:v>93</c:v>
                </c:pt>
                <c:pt idx="22">
                  <c:v>97</c:v>
                </c:pt>
              </c:numCache>
            </c:numRef>
          </c:val>
          <c:smooth val="0"/>
          <c:extLst>
            <c:ext xmlns:c16="http://schemas.microsoft.com/office/drawing/2014/chart" uri="{C3380CC4-5D6E-409C-BE32-E72D297353CC}">
              <c16:uniqueId val="{00000005-C295-4447-8734-F4B42CE8A5B5}"/>
            </c:ext>
          </c:extLst>
        </c:ser>
        <c:dLbls>
          <c:showLegendKey val="0"/>
          <c:showVal val="0"/>
          <c:showCatName val="0"/>
          <c:showSerName val="0"/>
          <c:showPercent val="0"/>
          <c:showBubbleSize val="0"/>
        </c:dLbls>
        <c:hiLowLines/>
        <c:marker val="1"/>
        <c:smooth val="0"/>
        <c:axId val="38281984"/>
        <c:axId val="38279808"/>
      </c:lineChart>
      <c:catAx>
        <c:axId val="38202368"/>
        <c:scaling>
          <c:orientation val="minMax"/>
        </c:scaling>
        <c:delete val="0"/>
        <c:axPos val="b"/>
        <c:numFmt formatCode="General" sourceLinked="1"/>
        <c:majorTickMark val="out"/>
        <c:minorTickMark val="none"/>
        <c:tickLblPos val="nextTo"/>
        <c:crossAx val="38277888"/>
        <c:crosses val="autoZero"/>
        <c:auto val="1"/>
        <c:lblAlgn val="ctr"/>
        <c:lblOffset val="100"/>
        <c:noMultiLvlLbl val="0"/>
      </c:catAx>
      <c:valAx>
        <c:axId val="38277888"/>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layout>
            <c:manualLayout>
              <c:xMode val="edge"/>
              <c:yMode val="edge"/>
              <c:x val="1.5301221422762253E-2"/>
              <c:y val="0.28646990934643807"/>
            </c:manualLayout>
          </c:layout>
          <c:overlay val="0"/>
        </c:title>
        <c:numFmt formatCode="#,##0" sourceLinked="0"/>
        <c:majorTickMark val="out"/>
        <c:minorTickMark val="none"/>
        <c:tickLblPos val="nextTo"/>
        <c:crossAx val="38202368"/>
        <c:crosses val="autoZero"/>
        <c:crossBetween val="between"/>
      </c:valAx>
      <c:valAx>
        <c:axId val="38279808"/>
        <c:scaling>
          <c:orientation val="minMax"/>
          <c:max val="100"/>
          <c:min val="0"/>
        </c:scaling>
        <c:delete val="0"/>
        <c:axPos val="r"/>
        <c:title>
          <c:tx>
            <c:rich>
              <a:bodyPr rot="-5400000" vert="horz"/>
              <a:lstStyle/>
              <a:p>
                <a:pPr>
                  <a:defRPr/>
                </a:pPr>
                <a:r>
                  <a:rPr lang="en-US"/>
                  <a:t>ART coverage (%)</a:t>
                </a:r>
              </a:p>
            </c:rich>
          </c:tx>
          <c:overlay val="0"/>
        </c:title>
        <c:numFmt formatCode="0" sourceLinked="1"/>
        <c:majorTickMark val="out"/>
        <c:minorTickMark val="none"/>
        <c:tickLblPos val="nextTo"/>
        <c:crossAx val="38281984"/>
        <c:crosses val="max"/>
        <c:crossBetween val="between"/>
        <c:majorUnit val="20"/>
      </c:valAx>
      <c:catAx>
        <c:axId val="38281984"/>
        <c:scaling>
          <c:orientation val="minMax"/>
        </c:scaling>
        <c:delete val="1"/>
        <c:axPos val="b"/>
        <c:numFmt formatCode="General" sourceLinked="1"/>
        <c:majorTickMark val="out"/>
        <c:minorTickMark val="none"/>
        <c:tickLblPos val="nextTo"/>
        <c:crossAx val="38279808"/>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3016441428863941"/>
          <c:w val="0.60120487656434252"/>
          <c:h val="0.1161391727629791"/>
        </c:manualLayout>
      </c:layout>
      <c:overlay val="0"/>
    </c:legend>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88382987349186"/>
          <c:y val="3.8554743980746646E-2"/>
          <c:w val="0.81303109295638387"/>
          <c:h val="0.65878184880069168"/>
        </c:manualLayout>
      </c:layout>
      <c:barChart>
        <c:barDir val="col"/>
        <c:grouping val="stacked"/>
        <c:varyColors val="0"/>
        <c:ser>
          <c:idx val="0"/>
          <c:order val="0"/>
          <c:invertIfNegative val="0"/>
          <c:cat>
            <c:strRef>
              <c:f>KHM!$R$56:$V$56</c:f>
              <c:strCache>
                <c:ptCount val="5"/>
                <c:pt idx="0">
                  <c:v>Estimated PLHIV</c:v>
                </c:pt>
                <c:pt idx="1">
                  <c:v>PLHIV who know 
their HIV status</c:v>
                </c:pt>
                <c:pt idx="2">
                  <c:v>People on ART</c:v>
                </c:pt>
                <c:pt idx="3">
                  <c:v>Tested for 
viral load</c:v>
                </c:pt>
                <c:pt idx="4">
                  <c:v>PLHIV who have 
viral suppression *</c:v>
                </c:pt>
              </c:strCache>
            </c:strRef>
          </c:cat>
          <c:val>
            <c:numRef>
              <c:f>KHM!$R$57:$V$57</c:f>
              <c:numCache>
                <c:formatCode>General</c:formatCode>
                <c:ptCount val="5"/>
              </c:numCache>
            </c:numRef>
          </c:val>
          <c:extLst>
            <c:ext xmlns:c16="http://schemas.microsoft.com/office/drawing/2014/chart" uri="{C3380CC4-5D6E-409C-BE32-E72D297353CC}">
              <c16:uniqueId val="{00000000-BC7B-4A9C-AFF7-DE81C368C223}"/>
            </c:ext>
          </c:extLst>
        </c:ser>
        <c:ser>
          <c:idx val="1"/>
          <c:order val="1"/>
          <c:invertIfNegative val="0"/>
          <c:cat>
            <c:strRef>
              <c:f>KHM!$R$56:$V$56</c:f>
              <c:strCache>
                <c:ptCount val="5"/>
                <c:pt idx="0">
                  <c:v>Estimated PLHIV</c:v>
                </c:pt>
                <c:pt idx="1">
                  <c:v>PLHIV who know 
their HIV status</c:v>
                </c:pt>
                <c:pt idx="2">
                  <c:v>People on ART</c:v>
                </c:pt>
                <c:pt idx="3">
                  <c:v>Tested for 
viral load</c:v>
                </c:pt>
                <c:pt idx="4">
                  <c:v>PLHIV who have 
viral suppression *</c:v>
                </c:pt>
              </c:strCache>
            </c:strRef>
          </c:cat>
          <c:val>
            <c:numRef>
              <c:f>KHM!$R$58:$V$58</c:f>
              <c:numCache>
                <c:formatCode>General</c:formatCode>
                <c:ptCount val="5"/>
              </c:numCache>
            </c:numRef>
          </c:val>
          <c:extLst>
            <c:ext xmlns:c16="http://schemas.microsoft.com/office/drawing/2014/chart" uri="{C3380CC4-5D6E-409C-BE32-E72D297353CC}">
              <c16:uniqueId val="{00000001-BC7B-4A9C-AFF7-DE81C368C223}"/>
            </c:ext>
          </c:extLst>
        </c:ser>
        <c:ser>
          <c:idx val="2"/>
          <c:order val="2"/>
          <c:invertIfNegative val="0"/>
          <c:dPt>
            <c:idx val="0"/>
            <c:invertIfNegative val="0"/>
            <c:bubble3D val="0"/>
            <c:spPr>
              <a:solidFill>
                <a:srgbClr val="00CCFF"/>
              </a:solidFill>
              <a:ln>
                <a:noFill/>
              </a:ln>
            </c:spPr>
            <c:extLst>
              <c:ext xmlns:c16="http://schemas.microsoft.com/office/drawing/2014/chart" uri="{C3380CC4-5D6E-409C-BE32-E72D297353CC}">
                <c16:uniqueId val="{00000003-BC7B-4A9C-AFF7-DE81C368C223}"/>
              </c:ext>
            </c:extLst>
          </c:dPt>
          <c:dPt>
            <c:idx val="1"/>
            <c:invertIfNegative val="0"/>
            <c:bubble3D val="0"/>
            <c:spPr>
              <a:solidFill>
                <a:srgbClr val="FF7C80"/>
              </a:solidFill>
              <a:ln>
                <a:noFill/>
              </a:ln>
            </c:spPr>
            <c:extLst>
              <c:ext xmlns:c16="http://schemas.microsoft.com/office/drawing/2014/chart" uri="{C3380CC4-5D6E-409C-BE32-E72D297353CC}">
                <c16:uniqueId val="{00000005-BC7B-4A9C-AFF7-DE81C368C223}"/>
              </c:ext>
            </c:extLst>
          </c:dPt>
          <c:dPt>
            <c:idx val="2"/>
            <c:invertIfNegative val="0"/>
            <c:bubble3D val="0"/>
            <c:spPr>
              <a:solidFill>
                <a:srgbClr val="33CCCC"/>
              </a:solidFill>
              <a:ln>
                <a:noFill/>
              </a:ln>
            </c:spPr>
            <c:extLst>
              <c:ext xmlns:c16="http://schemas.microsoft.com/office/drawing/2014/chart" uri="{C3380CC4-5D6E-409C-BE32-E72D297353CC}">
                <c16:uniqueId val="{00000007-BC7B-4A9C-AFF7-DE81C368C223}"/>
              </c:ext>
            </c:extLst>
          </c:dPt>
          <c:dPt>
            <c:idx val="3"/>
            <c:invertIfNegative val="0"/>
            <c:bubble3D val="0"/>
            <c:spPr>
              <a:solidFill>
                <a:srgbClr val="009999"/>
              </a:solidFill>
              <a:ln>
                <a:noFill/>
              </a:ln>
            </c:spPr>
            <c:extLst>
              <c:ext xmlns:c16="http://schemas.microsoft.com/office/drawing/2014/chart" uri="{C3380CC4-5D6E-409C-BE32-E72D297353CC}">
                <c16:uniqueId val="{00000009-BC7B-4A9C-AFF7-DE81C368C223}"/>
              </c:ext>
            </c:extLst>
          </c:dPt>
          <c:dPt>
            <c:idx val="4"/>
            <c:invertIfNegative val="0"/>
            <c:bubble3D val="0"/>
            <c:spPr>
              <a:solidFill>
                <a:srgbClr val="009999">
                  <a:alpha val="50000"/>
                </a:srgbClr>
              </a:solidFill>
              <a:ln>
                <a:noFill/>
              </a:ln>
            </c:spPr>
            <c:extLst>
              <c:ext xmlns:c16="http://schemas.microsoft.com/office/drawing/2014/chart" uri="{C3380CC4-5D6E-409C-BE32-E72D297353CC}">
                <c16:uniqueId val="{0000000B-BC7B-4A9C-AFF7-DE81C368C22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KHM!$R$56:$V$56</c:f>
              <c:strCache>
                <c:ptCount val="5"/>
                <c:pt idx="0">
                  <c:v>Estimated PLHIV</c:v>
                </c:pt>
                <c:pt idx="1">
                  <c:v>PLHIV who know 
their HIV status</c:v>
                </c:pt>
                <c:pt idx="2">
                  <c:v>People on ART</c:v>
                </c:pt>
                <c:pt idx="3">
                  <c:v>Tested for 
viral load</c:v>
                </c:pt>
                <c:pt idx="4">
                  <c:v>PLHIV who have 
viral suppression *</c:v>
                </c:pt>
              </c:strCache>
            </c:strRef>
          </c:cat>
          <c:val>
            <c:numRef>
              <c:f>KHM!$R$59:$V$59</c:f>
              <c:numCache>
                <c:formatCode>#,##0</c:formatCode>
                <c:ptCount val="5"/>
                <c:pt idx="0">
                  <c:v>76000</c:v>
                </c:pt>
                <c:pt idx="1">
                  <c:v>64951</c:v>
                </c:pt>
                <c:pt idx="2">
                  <c:v>64931</c:v>
                </c:pt>
                <c:pt idx="3">
                  <c:v>60699</c:v>
                </c:pt>
                <c:pt idx="4" formatCode="_(* #,##0_);_(* \(#,##0\);_(* &quot;-&quot;??_);_(@_)">
                  <c:v>59271</c:v>
                </c:pt>
              </c:numCache>
            </c:numRef>
          </c:val>
          <c:extLst>
            <c:ext xmlns:c16="http://schemas.microsoft.com/office/drawing/2014/chart" uri="{C3380CC4-5D6E-409C-BE32-E72D297353CC}">
              <c16:uniqueId val="{0000000C-BC7B-4A9C-AFF7-DE81C368C223}"/>
            </c:ext>
          </c:extLst>
        </c:ser>
        <c:dLbls>
          <c:showLegendKey val="0"/>
          <c:showVal val="0"/>
          <c:showCatName val="0"/>
          <c:showSerName val="0"/>
          <c:showPercent val="0"/>
          <c:showBubbleSize val="0"/>
        </c:dLbls>
        <c:gapWidth val="70"/>
        <c:overlap val="100"/>
        <c:axId val="203496832"/>
        <c:axId val="203498624"/>
      </c:barChart>
      <c:catAx>
        <c:axId val="203496832"/>
        <c:scaling>
          <c:orientation val="minMax"/>
        </c:scaling>
        <c:delete val="0"/>
        <c:axPos val="b"/>
        <c:majorGridlines>
          <c:spPr>
            <a:ln w="6350">
              <a:solidFill>
                <a:srgbClr val="D1E8FF"/>
              </a:solidFill>
              <a:prstDash val="sysDash"/>
            </a:ln>
          </c:spPr>
        </c:majorGridlines>
        <c:numFmt formatCode="General" sourceLinked="1"/>
        <c:majorTickMark val="out"/>
        <c:minorTickMark val="none"/>
        <c:tickLblPos val="nextTo"/>
        <c:crossAx val="203498624"/>
        <c:crosses val="autoZero"/>
        <c:auto val="1"/>
        <c:lblAlgn val="ctr"/>
        <c:lblOffset val="100"/>
        <c:noMultiLvlLbl val="0"/>
      </c:catAx>
      <c:valAx>
        <c:axId val="203498624"/>
        <c:scaling>
          <c:orientation val="minMax"/>
          <c:max val="76000"/>
          <c:min val="0"/>
        </c:scaling>
        <c:delete val="0"/>
        <c:axPos val="l"/>
        <c:minorGridlines>
          <c:spPr>
            <a:ln w="6350">
              <a:solidFill>
                <a:srgbClr val="D1E8FF"/>
              </a:solidFill>
              <a:prstDash val="sysDash"/>
            </a:ln>
          </c:spPr>
        </c:minorGridlines>
        <c:title>
          <c:tx>
            <c:rich>
              <a:bodyPr rot="-5400000" vert="horz"/>
              <a:lstStyle/>
              <a:p>
                <a:pPr>
                  <a:defRPr/>
                </a:pPr>
                <a:r>
                  <a:rPr lang="en-GB"/>
                  <a:t>Number of people</a:t>
                </a:r>
              </a:p>
            </c:rich>
          </c:tx>
          <c:layout>
            <c:manualLayout>
              <c:xMode val="edge"/>
              <c:yMode val="edge"/>
              <c:x val="6.662728635735711E-2"/>
              <c:y val="0.13265582408368318"/>
            </c:manualLayout>
          </c:layout>
          <c:overlay val="0"/>
        </c:title>
        <c:numFmt formatCode="#,##0" sourceLinked="0"/>
        <c:majorTickMark val="out"/>
        <c:minorTickMark val="none"/>
        <c:tickLblPos val="nextTo"/>
        <c:spPr>
          <a:ln>
            <a:noFill/>
          </a:ln>
        </c:spPr>
        <c:txPr>
          <a:bodyPr rot="0" vert="horz"/>
          <a:lstStyle/>
          <a:p>
            <a:pPr>
              <a:defRPr/>
            </a:pPr>
            <a:endParaRPr lang="en-US"/>
          </a:p>
        </c:txPr>
        <c:crossAx val="203496832"/>
        <c:crosses val="autoZero"/>
        <c:crossBetween val="between"/>
        <c:majorUnit val="76000"/>
      </c:valAx>
    </c:plotArea>
    <c:plotVisOnly val="1"/>
    <c:dispBlanksAs val="gap"/>
    <c:showDLblsOverMax val="0"/>
  </c:chart>
  <c:spPr>
    <a:ln>
      <a:noFill/>
    </a:ln>
  </c:spPr>
  <c:txPr>
    <a:bodyPr/>
    <a:lstStyle/>
    <a:p>
      <a:pPr>
        <a:defRPr sz="1400" b="0" i="0" u="none" strike="noStrike" baseline="0">
          <a:solidFill>
            <a:srgbClr val="000000"/>
          </a:solidFill>
          <a:latin typeface="Arial Nova" panose="020B0504020202020204" pitchFamily="34" charset="0"/>
          <a:ea typeface="Calibri"/>
          <a:cs typeface="Arial" pitchFamily="34" charset="0"/>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12298953662182362"/>
          <c:w val="0.86783237151000003"/>
          <c:h val="0.65526546849805212"/>
        </c:manualLayout>
      </c:layout>
      <c:barChart>
        <c:barDir val="col"/>
        <c:grouping val="stacked"/>
        <c:varyColors val="0"/>
        <c:ser>
          <c:idx val="0"/>
          <c:order val="0"/>
          <c:tx>
            <c:strRef>
              <c:f>'T&amp;T cascade'!$C$2</c:f>
              <c:strCache>
                <c:ptCount val="1"/>
                <c:pt idx="0">
                  <c:v>Progress (%)</c:v>
                </c:pt>
              </c:strCache>
            </c:strRef>
          </c:tx>
          <c:spPr>
            <a:solidFill>
              <a:srgbClr val="FF9933"/>
            </a:solidFill>
            <a:ln>
              <a:noFill/>
            </a:ln>
            <a:effectLst/>
          </c:spPr>
          <c:invertIfNegative val="0"/>
          <c:dLbls>
            <c:spPr>
              <a:noFill/>
              <a:ln>
                <a:noFill/>
              </a:ln>
              <a:effectLst/>
            </c:spPr>
            <c:txPr>
              <a:bodyPr rot="0" vert="horz"/>
              <a:lstStyle/>
              <a:p>
                <a:pPr>
                  <a:defRPr sz="28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'T&amp;T cascade'!$B$3:$B$5</c:f>
              <c:strCache>
                <c:ptCount val="3"/>
                <c:pt idx="0">
                  <c:v>PLHIV who know
their status</c:v>
                </c:pt>
                <c:pt idx="1">
                  <c:v>PLHIV on treatment</c:v>
                </c:pt>
                <c:pt idx="2">
                  <c:v>PLHIV with suppressed
viral load</c:v>
                </c:pt>
              </c:strCache>
            </c:strRef>
          </c:cat>
          <c:val>
            <c:numRef>
              <c:f>'T&amp;T cascade'!$C$3:$C$5</c:f>
              <c:numCache>
                <c:formatCode>_(* #,##0_);_(* \(#,##0\);_(* "-"??_);_(@_)</c:formatCode>
                <c:ptCount val="3"/>
                <c:pt idx="0">
                  <c:v>86</c:v>
                </c:pt>
                <c:pt idx="1">
                  <c:v>86</c:v>
                </c:pt>
                <c:pt idx="2">
                  <c:v>84</c:v>
                </c:pt>
              </c:numCache>
            </c:numRef>
          </c:val>
          <c:extLst>
            <c:ext xmlns:c16="http://schemas.microsoft.com/office/drawing/2014/chart" uri="{C3380CC4-5D6E-409C-BE32-E72D297353CC}">
              <c16:uniqueId val="{00000000-D4D0-44FA-81E5-6C810BCA4EB9}"/>
            </c:ext>
          </c:extLst>
        </c:ser>
        <c:ser>
          <c:idx val="1"/>
          <c:order val="1"/>
          <c:tx>
            <c:strRef>
              <c:f>'T&amp;T cascade'!$D$2</c:f>
              <c:strCache>
                <c:ptCount val="1"/>
                <c:pt idx="0">
                  <c:v>Gap</c:v>
                </c:pt>
              </c:strCache>
            </c:strRef>
          </c:tx>
          <c:spPr>
            <a:pattFill prst="dkDnDiag">
              <a:fgClr>
                <a:srgbClr val="BFBFBF"/>
              </a:fgClr>
              <a:bgClr>
                <a:schemeClr val="bg1"/>
              </a:bgClr>
            </a:pattFill>
            <a:ln>
              <a:noFill/>
            </a:ln>
            <a:effectLst/>
          </c:spPr>
          <c:invertIfNegative val="0"/>
          <c:cat>
            <c:strRef>
              <c:f>'T&amp;T cascade'!$B$3:$B$5</c:f>
              <c:strCache>
                <c:ptCount val="3"/>
                <c:pt idx="0">
                  <c:v>PLHIV who know
their status</c:v>
                </c:pt>
                <c:pt idx="1">
                  <c:v>PLHIV on treatment</c:v>
                </c:pt>
                <c:pt idx="2">
                  <c:v>PLHIV with suppressed
viral load</c:v>
                </c:pt>
              </c:strCache>
            </c:strRef>
          </c:cat>
          <c:val>
            <c:numRef>
              <c:f>'T&amp;T cascade'!$D$3:$D$5</c:f>
              <c:numCache>
                <c:formatCode>_(* #,##0_);_(* \(#,##0\);_(* "-"??_);_(@_)</c:formatCode>
                <c:ptCount val="3"/>
                <c:pt idx="0">
                  <c:v>9</c:v>
                </c:pt>
                <c:pt idx="1">
                  <c:v>4</c:v>
                </c:pt>
                <c:pt idx="2">
                  <c:v>2</c:v>
                </c:pt>
              </c:numCache>
            </c:numRef>
          </c:val>
          <c:extLst>
            <c:ext xmlns:c16="http://schemas.microsoft.com/office/drawing/2014/chart" uri="{C3380CC4-5D6E-409C-BE32-E72D297353CC}">
              <c16:uniqueId val="{00000001-D4D0-44FA-81E5-6C810BCA4EB9}"/>
            </c:ext>
          </c:extLst>
        </c:ser>
        <c:dLbls>
          <c:showLegendKey val="0"/>
          <c:showVal val="0"/>
          <c:showCatName val="0"/>
          <c:showSerName val="0"/>
          <c:showPercent val="0"/>
          <c:showBubbleSize val="0"/>
        </c:dLbls>
        <c:gapWidth val="150"/>
        <c:overlap val="100"/>
        <c:axId val="48076288"/>
        <c:axId val="48077824"/>
      </c:barChart>
      <c:scatterChart>
        <c:scatterStyle val="lineMarker"/>
        <c:varyColors val="0"/>
        <c:ser>
          <c:idx val="2"/>
          <c:order val="2"/>
          <c:tx>
            <c:strRef>
              <c:f>'T&amp;T cascade'!$E$2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vert="horz"/>
              <a:lstStyle/>
              <a:p>
                <a:pPr>
                  <a:defRPr sz="2400" b="1">
                    <a:solidFill>
                      <a:srgbClr val="FF0000"/>
                    </a:solidFill>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'T&amp;T cascade'!$B$3:$B$5</c:f>
              <c:strCache>
                <c:ptCount val="3"/>
                <c:pt idx="0">
                  <c:v>PLHIV who know
their status</c:v>
                </c:pt>
                <c:pt idx="1">
                  <c:v>PLHIV on treatment</c:v>
                </c:pt>
                <c:pt idx="2">
                  <c:v>PLHIV with suppressed
viral load</c:v>
                </c:pt>
              </c:strCache>
            </c:strRef>
          </c:xVal>
          <c:yVal>
            <c:numRef>
              <c:f>'T&amp;T cascade'!$E$3:$E$5</c:f>
              <c:numCache>
                <c:formatCode>General</c:formatCode>
                <c:ptCount val="3"/>
                <c:pt idx="0">
                  <c:v>95</c:v>
                </c:pt>
                <c:pt idx="1">
                  <c:v>90</c:v>
                </c:pt>
                <c:pt idx="2">
                  <c:v>86</c:v>
                </c:pt>
              </c:numCache>
            </c:numRef>
          </c:yVal>
          <c:smooth val="0"/>
          <c:extLst>
            <c:ext xmlns:c16="http://schemas.microsoft.com/office/drawing/2014/chart" uri="{C3380CC4-5D6E-409C-BE32-E72D297353CC}">
              <c16:uniqueId val="{00000002-D4D0-44FA-81E5-6C810BCA4EB9}"/>
            </c:ext>
          </c:extLst>
        </c:ser>
        <c:dLbls>
          <c:showLegendKey val="0"/>
          <c:showVal val="0"/>
          <c:showCatName val="0"/>
          <c:showSerName val="0"/>
          <c:showPercent val="0"/>
          <c:showBubbleSize val="0"/>
        </c:dLbls>
        <c:axId val="48076288"/>
        <c:axId val="48077824"/>
      </c:scatterChart>
      <c:catAx>
        <c:axId val="4807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8077824"/>
        <c:crosses val="autoZero"/>
        <c:auto val="1"/>
        <c:lblAlgn val="ctr"/>
        <c:lblOffset val="100"/>
        <c:noMultiLvlLbl val="0"/>
      </c:catAx>
      <c:valAx>
        <c:axId val="48077824"/>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a:lstStyle/>
              <a:p>
                <a:pPr>
                  <a:defRPr/>
                </a:pPr>
                <a:r>
                  <a:rPr lang="en-US"/>
                  <a:t>%</a:t>
                </a:r>
              </a:p>
            </c:rich>
          </c:tx>
          <c:layout>
            <c:manualLayout>
              <c:xMode val="edge"/>
              <c:yMode val="edge"/>
              <c:x val="8.055113937466879E-2"/>
              <c:y val="9.3223167731836212E-2"/>
            </c:manualLayout>
          </c:layout>
          <c:overlay val="0"/>
          <c:spPr>
            <a:noFill/>
            <a:ln>
              <a:noFill/>
            </a:ln>
            <a:effectLst/>
          </c:spPr>
        </c:title>
        <c:numFmt formatCode="_(* #,##0_);_(* \(#,##0\);_(* &quot;-&quot;??_);_(@_)" sourceLinked="1"/>
        <c:majorTickMark val="none"/>
        <c:minorTickMark val="none"/>
        <c:tickLblPos val="nextTo"/>
        <c:spPr>
          <a:noFill/>
          <a:ln>
            <a:noFill/>
          </a:ln>
          <a:effectLst/>
        </c:spPr>
        <c:txPr>
          <a:bodyPr rot="-60000000" vert="horz"/>
          <a:lstStyle/>
          <a:p>
            <a:pPr>
              <a:defRPr/>
            </a:pPr>
            <a:endParaRPr lang="en-US"/>
          </a:p>
        </c:txPr>
        <c:crossAx val="48076288"/>
        <c:crosses val="autoZero"/>
        <c:crossBetween val="between"/>
        <c:majorUnit val="20"/>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noFill/>
      <a:round/>
    </a:ln>
    <a:effectLst/>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094110826071947E-2"/>
          <c:y val="9.2509941550028785E-2"/>
          <c:w val="0.87332621444254843"/>
          <c:h val="0.57292539785034557"/>
        </c:manualLayout>
      </c:layout>
      <c:barChart>
        <c:barDir val="col"/>
        <c:grouping val="clustered"/>
        <c:varyColors val="0"/>
        <c:ser>
          <c:idx val="0"/>
          <c:order val="0"/>
          <c:tx>
            <c:strRef>
              <c:f>Sheet11!$E$5</c:f>
              <c:strCache>
                <c:ptCount val="1"/>
                <c:pt idx="0">
                  <c:v>Adult Male (15+)</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Sheet11!$F$4:$H$4</c:f>
              <c:strCache>
                <c:ptCount val="3"/>
                <c:pt idx="0">
                  <c:v>Know the status </c:v>
                </c:pt>
                <c:pt idx="1">
                  <c:v>On treatment 
(of all estimated PLHIV)</c:v>
                </c:pt>
                <c:pt idx="2">
                  <c:v>Virally suppressed
(of all estimated PLHIV)</c:v>
                </c:pt>
              </c:strCache>
            </c:strRef>
          </c:cat>
          <c:val>
            <c:numRef>
              <c:f>Sheet11!$F$5:$H$5</c:f>
              <c:numCache>
                <c:formatCode>General</c:formatCode>
                <c:ptCount val="3"/>
                <c:pt idx="0">
                  <c:v>87</c:v>
                </c:pt>
                <c:pt idx="1">
                  <c:v>87</c:v>
                </c:pt>
                <c:pt idx="2">
                  <c:v>85</c:v>
                </c:pt>
              </c:numCache>
            </c:numRef>
          </c:val>
          <c:extLst>
            <c:ext xmlns:c16="http://schemas.microsoft.com/office/drawing/2014/chart" uri="{C3380CC4-5D6E-409C-BE32-E72D297353CC}">
              <c16:uniqueId val="{00000000-D209-4652-9A20-67EB909A0EF1}"/>
            </c:ext>
          </c:extLst>
        </c:ser>
        <c:ser>
          <c:idx val="1"/>
          <c:order val="1"/>
          <c:tx>
            <c:strRef>
              <c:f>Sheet11!$E$6</c:f>
              <c:strCache>
                <c:ptCount val="1"/>
                <c:pt idx="0">
                  <c:v>Adult Female (15+)</c:v>
                </c:pt>
              </c:strCache>
            </c:strRef>
          </c:tx>
          <c:spPr>
            <a:solidFill>
              <a:srgbClr val="FFA3A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Sheet11!$F$4:$H$4</c:f>
              <c:strCache>
                <c:ptCount val="3"/>
                <c:pt idx="0">
                  <c:v>Know the status </c:v>
                </c:pt>
                <c:pt idx="1">
                  <c:v>On treatment 
(of all estimated PLHIV)</c:v>
                </c:pt>
                <c:pt idx="2">
                  <c:v>Virally suppressed
(of all estimated PLHIV)</c:v>
                </c:pt>
              </c:strCache>
            </c:strRef>
          </c:cat>
          <c:val>
            <c:numRef>
              <c:f>Sheet11!$F$6:$H$6</c:f>
              <c:numCache>
                <c:formatCode>General</c:formatCode>
                <c:ptCount val="3"/>
                <c:pt idx="0">
                  <c:v>86</c:v>
                </c:pt>
                <c:pt idx="1">
                  <c:v>86</c:v>
                </c:pt>
                <c:pt idx="2">
                  <c:v>84</c:v>
                </c:pt>
              </c:numCache>
            </c:numRef>
          </c:val>
          <c:extLst>
            <c:ext xmlns:c16="http://schemas.microsoft.com/office/drawing/2014/chart" uri="{C3380CC4-5D6E-409C-BE32-E72D297353CC}">
              <c16:uniqueId val="{00000001-D209-4652-9A20-67EB909A0EF1}"/>
            </c:ext>
          </c:extLst>
        </c:ser>
        <c:ser>
          <c:idx val="2"/>
          <c:order val="2"/>
          <c:tx>
            <c:strRef>
              <c:f>Sheet11!$E$7</c:f>
              <c:strCache>
                <c:ptCount val="1"/>
                <c:pt idx="0">
                  <c:v>Children (0-14)</c:v>
                </c:pt>
              </c:strCache>
            </c:strRef>
          </c:tx>
          <c:spPr>
            <a:solidFill>
              <a:srgbClr val="00D6C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Sheet11!$F$4:$H$4</c:f>
              <c:strCache>
                <c:ptCount val="3"/>
                <c:pt idx="0">
                  <c:v>Know the status </c:v>
                </c:pt>
                <c:pt idx="1">
                  <c:v>On treatment 
(of all estimated PLHIV)</c:v>
                </c:pt>
                <c:pt idx="2">
                  <c:v>Virally suppressed
(of all estimated PLHIV)</c:v>
                </c:pt>
              </c:strCache>
            </c:strRef>
          </c:cat>
          <c:val>
            <c:numRef>
              <c:f>Sheet11!$F$7:$H$7</c:f>
              <c:numCache>
                <c:formatCode>General</c:formatCode>
                <c:ptCount val="3"/>
                <c:pt idx="0">
                  <c:v>59</c:v>
                </c:pt>
                <c:pt idx="1">
                  <c:v>59</c:v>
                </c:pt>
                <c:pt idx="2">
                  <c:v>53</c:v>
                </c:pt>
              </c:numCache>
            </c:numRef>
          </c:val>
          <c:extLst>
            <c:ext xmlns:c16="http://schemas.microsoft.com/office/drawing/2014/chart" uri="{C3380CC4-5D6E-409C-BE32-E72D297353CC}">
              <c16:uniqueId val="{00000002-D209-4652-9A20-67EB909A0EF1}"/>
            </c:ext>
          </c:extLst>
        </c:ser>
        <c:dLbls>
          <c:dLblPos val="outEnd"/>
          <c:showLegendKey val="0"/>
          <c:showVal val="1"/>
          <c:showCatName val="0"/>
          <c:showSerName val="0"/>
          <c:showPercent val="0"/>
          <c:showBubbleSize val="0"/>
        </c:dLbls>
        <c:gapWidth val="219"/>
        <c:overlap val="-27"/>
        <c:axId val="2131374624"/>
        <c:axId val="2131372960"/>
      </c:barChart>
      <c:catAx>
        <c:axId val="2131374624"/>
        <c:scaling>
          <c:orientation val="minMax"/>
        </c:scaling>
        <c:delete val="0"/>
        <c:axPos val="b"/>
        <c:minorGridlines>
          <c:spPr>
            <a:ln w="12700" cap="flat" cmpd="sng" algn="ctr">
              <a:solidFill>
                <a:srgbClr val="F79646">
                  <a:lumMod val="20000"/>
                  <a:lumOff val="80000"/>
                </a:srgbClr>
              </a:solidFill>
              <a:prstDash val="sysDot"/>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crossAx val="2131372960"/>
        <c:crosses val="autoZero"/>
        <c:auto val="1"/>
        <c:lblAlgn val="ctr"/>
        <c:lblOffset val="100"/>
        <c:noMultiLvlLbl val="0"/>
      </c:catAx>
      <c:valAx>
        <c:axId val="2131372960"/>
        <c:scaling>
          <c:orientation val="minMax"/>
        </c:scaling>
        <c:delete val="0"/>
        <c:axPos val="l"/>
        <c:minorGridlines>
          <c:spPr>
            <a:ln w="12700" cap="flat" cmpd="sng" algn="ctr">
              <a:solidFill>
                <a:srgbClr val="F79646">
                  <a:lumMod val="20000"/>
                  <a:lumOff val="80000"/>
                </a:srgbClr>
              </a:solidFill>
              <a:prstDash val="sysDot"/>
              <a:round/>
            </a:ln>
            <a:effectLst/>
          </c:spPr>
        </c:minorGridlines>
        <c:title>
          <c:tx>
            <c:rich>
              <a:bodyPr rot="0" spcFirstLastPara="1" vertOverflow="ellipsis" wrap="square" anchor="ctr" anchorCtr="1"/>
              <a:lstStyle/>
              <a:p>
                <a:pPr>
                  <a:defRPr sz="1400" b="0" i="0" u="none" strike="noStrike" kern="1200" baseline="0">
                    <a:solidFill>
                      <a:schemeClr val="tx1"/>
                    </a:solidFill>
                    <a:latin typeface="Arial Nova" panose="020B0504020202020204" pitchFamily="34" charset="0"/>
                    <a:ea typeface="+mn-ea"/>
                    <a:cs typeface="+mn-cs"/>
                  </a:defRPr>
                </a:pPr>
                <a:r>
                  <a:rPr lang="en-US" dirty="0"/>
                  <a:t>%</a:t>
                </a:r>
              </a:p>
            </c:rich>
          </c:tx>
          <c:layout>
            <c:manualLayout>
              <c:xMode val="edge"/>
              <c:yMode val="edge"/>
              <c:x val="4.854368313537661E-2"/>
              <c:y val="5.809296731482276E-2"/>
            </c:manualLayout>
          </c:layout>
          <c:overlay val="0"/>
          <c:spPr>
            <a:noFill/>
            <a:ln>
              <a:noFill/>
            </a:ln>
            <a:effectLst/>
          </c:spPr>
          <c:txPr>
            <a:bodyPr rot="0" spcFirstLastPara="1" vertOverflow="ellipsis"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crossAx val="2131374624"/>
        <c:crosses val="autoZero"/>
        <c:crossBetween val="between"/>
        <c:majorUnit val="100"/>
      </c:valAx>
      <c:spPr>
        <a:noFill/>
        <a:ln>
          <a:noFill/>
        </a:ln>
        <a:effectLst/>
      </c:spPr>
    </c:plotArea>
    <c:legend>
      <c:legendPos val="b"/>
      <c:layout>
        <c:manualLayout>
          <c:xMode val="edge"/>
          <c:yMode val="edge"/>
          <c:x val="0.10583325614335599"/>
          <c:y val="0.9112324022473991"/>
          <c:w val="0.80613283819625947"/>
          <c:h val="7.024908373454755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Nova" panose="020B0504020202020204" pitchFamily="34" charset="0"/>
        </a:defRPr>
      </a:pPr>
      <a:endParaRPr lang="en-US"/>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0.11775508530183727"/>
          <c:w val="0.73486084041475008"/>
          <c:h val="0.60676341787389476"/>
        </c:manualLayout>
      </c:layout>
      <c:barChart>
        <c:barDir val="col"/>
        <c:grouping val="clustered"/>
        <c:varyColors val="0"/>
        <c:ser>
          <c:idx val="0"/>
          <c:order val="0"/>
          <c:tx>
            <c:strRef>
              <c:f>'KHM Tx'!$B$3</c:f>
              <c:strCache>
                <c:ptCount val="1"/>
                <c:pt idx="0">
                  <c:v>Estimate</c:v>
                </c:pt>
              </c:strCache>
            </c:strRef>
          </c:tx>
          <c:spPr>
            <a:solidFill>
              <a:srgbClr val="FF505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'KHM Tx'!$A$4:$A$6</c:f>
              <c:strCache>
                <c:ptCount val="3"/>
                <c:pt idx="0">
                  <c:v>Estimated number
of adults 15+
living with HIV</c:v>
                </c:pt>
                <c:pt idx="1">
                  <c:v>Number of adults receiving ART</c:v>
                </c:pt>
                <c:pt idx="2">
                  <c:v>ART coverage (%)</c:v>
                </c:pt>
              </c:strCache>
            </c:strRef>
          </c:cat>
          <c:val>
            <c:numRef>
              <c:f>'KHM Tx'!$B$4:$B$6</c:f>
              <c:numCache>
                <c:formatCode>General</c:formatCode>
                <c:ptCount val="3"/>
                <c:pt idx="0" formatCode="_(* #,##0_);_(* \(#,##0\);_(* &quot;-&quot;??_);_(@_)">
                  <c:v>76000</c:v>
                </c:pt>
              </c:numCache>
            </c:numRef>
          </c:val>
          <c:extLst>
            <c:ext xmlns:c16="http://schemas.microsoft.com/office/drawing/2014/chart" uri="{C3380CC4-5D6E-409C-BE32-E72D297353CC}">
              <c16:uniqueId val="{00000000-9DC8-4B78-9545-991927BEA9CA}"/>
            </c:ext>
          </c:extLst>
        </c:ser>
        <c:ser>
          <c:idx val="3"/>
          <c:order val="3"/>
          <c:tx>
            <c:strRef>
              <c:f>'KHM Tx'!$E$3</c:f>
              <c:strCache>
                <c:ptCount val="1"/>
                <c:pt idx="0">
                  <c:v>children (0-14 yr) receiving ARVs</c:v>
                </c:pt>
              </c:strCache>
            </c:strRef>
          </c:tx>
          <c:spPr>
            <a:solidFill>
              <a:srgbClr val="00A99A"/>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C8-4B78-9545-991927BEA9C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'KHM Tx'!$A$4:$A$6</c:f>
              <c:strCache>
                <c:ptCount val="3"/>
                <c:pt idx="0">
                  <c:v>Estimated number
of adults 15+
living with HIV</c:v>
                </c:pt>
                <c:pt idx="1">
                  <c:v>Number of adults receiving ART</c:v>
                </c:pt>
                <c:pt idx="2">
                  <c:v>ART coverage (%)</c:v>
                </c:pt>
              </c:strCache>
            </c:strRef>
          </c:cat>
          <c:val>
            <c:numRef>
              <c:f>'KHM Tx'!$E$4:$E$6</c:f>
              <c:numCache>
                <c:formatCode>_(* #,##0_);_(* \(#,##0\);_(* "-"??_);_(@_)</c:formatCode>
                <c:ptCount val="3"/>
                <c:pt idx="1">
                  <c:v>64931</c:v>
                </c:pt>
              </c:numCache>
            </c:numRef>
          </c:val>
          <c:extLst>
            <c:ext xmlns:c16="http://schemas.microsoft.com/office/drawing/2014/chart" uri="{C3380CC4-5D6E-409C-BE32-E72D297353CC}">
              <c16:uniqueId val="{00000002-9DC8-4B78-9545-991927BEA9CA}"/>
            </c:ext>
          </c:extLst>
        </c:ser>
        <c:dLbls>
          <c:showLegendKey val="0"/>
          <c:showVal val="0"/>
          <c:showCatName val="0"/>
          <c:showSerName val="0"/>
          <c:showPercent val="0"/>
          <c:showBubbleSize val="0"/>
        </c:dLbls>
        <c:gapWidth val="90"/>
        <c:overlap val="100"/>
        <c:axId val="215120128"/>
        <c:axId val="215126016"/>
      </c:barChart>
      <c:barChart>
        <c:barDir val="col"/>
        <c:grouping val="clustered"/>
        <c:varyColors val="0"/>
        <c:ser>
          <c:idx val="4"/>
          <c:order val="4"/>
          <c:tx>
            <c:strRef>
              <c:f>'KHM Tx'!$F$3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C8-4B78-9545-991927BEA9C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'KHM Tx'!$A$4:$A$6</c:f>
              <c:strCache>
                <c:ptCount val="3"/>
                <c:pt idx="0">
                  <c:v>Estimated number
of adults 15+
living with HIV</c:v>
                </c:pt>
                <c:pt idx="1">
                  <c:v>Number of adults receiving ART</c:v>
                </c:pt>
                <c:pt idx="2">
                  <c:v>ART coverage (%)</c:v>
                </c:pt>
              </c:strCache>
            </c:strRef>
          </c:cat>
          <c:val>
            <c:numRef>
              <c:f>'KHM Tx'!$F$4:$F$6</c:f>
              <c:numCache>
                <c:formatCode>General</c:formatCode>
                <c:ptCount val="3"/>
                <c:pt idx="2" formatCode="#,##0">
                  <c:v>86</c:v>
                </c:pt>
              </c:numCache>
            </c:numRef>
          </c:val>
          <c:extLst>
            <c:ext xmlns:c16="http://schemas.microsoft.com/office/drawing/2014/chart" uri="{C3380CC4-5D6E-409C-BE32-E72D297353CC}">
              <c16:uniqueId val="{00000004-9DC8-4B78-9545-991927BEA9CA}"/>
            </c:ext>
          </c:extLst>
        </c:ser>
        <c:dLbls>
          <c:showLegendKey val="0"/>
          <c:showVal val="0"/>
          <c:showCatName val="0"/>
          <c:showSerName val="0"/>
          <c:showPercent val="0"/>
          <c:showBubbleSize val="0"/>
        </c:dLbls>
        <c:gapWidth val="90"/>
        <c:axId val="215130112"/>
        <c:axId val="215127936"/>
      </c:barChart>
      <c:lineChart>
        <c:grouping val="standard"/>
        <c:varyColors val="0"/>
        <c:ser>
          <c:idx val="1"/>
          <c:order val="1"/>
          <c:tx>
            <c:strRef>
              <c:f>'KHM Tx'!$C$3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5-9DC8-4B78-9545-991927BEA9C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'KHM Tx'!$A$4:$A$6</c:f>
              <c:strCache>
                <c:ptCount val="3"/>
                <c:pt idx="0">
                  <c:v>Estimated number
of adults 15+
living with HIV</c:v>
                </c:pt>
                <c:pt idx="1">
                  <c:v>Number of adults receiving ART</c:v>
                </c:pt>
                <c:pt idx="2">
                  <c:v>ART coverage (%)</c:v>
                </c:pt>
              </c:strCache>
            </c:strRef>
          </c:cat>
          <c:val>
            <c:numRef>
              <c:f>'KHM Tx'!$C$4:$C$6</c:f>
              <c:numCache>
                <c:formatCode>General</c:formatCode>
                <c:ptCount val="3"/>
                <c:pt idx="0" formatCode="_(* #,##0_);_(* \(#,##0\);_(* &quot;-&quot;??_);_(@_)">
                  <c:v>63000</c:v>
                </c:pt>
              </c:numCache>
            </c:numRef>
          </c:val>
          <c:smooth val="0"/>
          <c:extLst>
            <c:ext xmlns:c16="http://schemas.microsoft.com/office/drawing/2014/chart" uri="{C3380CC4-5D6E-409C-BE32-E72D297353CC}">
              <c16:uniqueId val="{00000006-9DC8-4B78-9545-991927BEA9CA}"/>
            </c:ext>
          </c:extLst>
        </c:ser>
        <c:ser>
          <c:idx val="2"/>
          <c:order val="2"/>
          <c:tx>
            <c:strRef>
              <c:f>'KHM Tx'!$D$3</c:f>
              <c:strCache>
                <c:ptCount val="1"/>
                <c:pt idx="0">
                  <c:v>Upper estimate</c:v>
                </c:pt>
              </c:strCache>
            </c:strRef>
          </c:tx>
          <c:marker>
            <c:symbol val="dash"/>
            <c:size val="10"/>
            <c:spPr>
              <a:solidFill>
                <a:schemeClr val="tx1"/>
              </a:solidFill>
              <a:ln>
                <a:noFill/>
              </a:ln>
            </c:spPr>
          </c:marker>
          <c:cat>
            <c:strRef>
              <c:f>'KHM Tx'!$A$4:$A$6</c:f>
              <c:strCache>
                <c:ptCount val="3"/>
                <c:pt idx="0">
                  <c:v>Estimated number
of adults 15+
living with HIV</c:v>
                </c:pt>
                <c:pt idx="1">
                  <c:v>Number of adults receiving ART</c:v>
                </c:pt>
                <c:pt idx="2">
                  <c:v>ART coverage (%)</c:v>
                </c:pt>
              </c:strCache>
            </c:strRef>
          </c:cat>
          <c:val>
            <c:numRef>
              <c:f>'KHM Tx'!$D$4:$D$6</c:f>
              <c:numCache>
                <c:formatCode>General</c:formatCode>
                <c:ptCount val="3"/>
                <c:pt idx="0" formatCode="_(* #,##0_);_(* \(#,##0\);_(* &quot;-&quot;??_);_(@_)">
                  <c:v>85000</c:v>
                </c:pt>
              </c:numCache>
            </c:numRef>
          </c:val>
          <c:smooth val="0"/>
          <c:extLst>
            <c:ext xmlns:c16="http://schemas.microsoft.com/office/drawing/2014/chart" uri="{C3380CC4-5D6E-409C-BE32-E72D297353CC}">
              <c16:uniqueId val="{00000007-9DC8-4B78-9545-991927BEA9CA}"/>
            </c:ext>
          </c:extLst>
        </c:ser>
        <c:dLbls>
          <c:showLegendKey val="0"/>
          <c:showVal val="0"/>
          <c:showCatName val="0"/>
          <c:showSerName val="0"/>
          <c:showPercent val="0"/>
          <c:showBubbleSize val="0"/>
        </c:dLbls>
        <c:hiLowLines/>
        <c:marker val="1"/>
        <c:smooth val="0"/>
        <c:axId val="215120128"/>
        <c:axId val="215126016"/>
      </c:lineChart>
      <c:lineChart>
        <c:grouping val="standard"/>
        <c:varyColors val="0"/>
        <c:ser>
          <c:idx val="5"/>
          <c:order val="5"/>
          <c:tx>
            <c:strRef>
              <c:f>'KHM Tx'!$G$3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8-9DC8-4B78-9545-991927BEA9CA}"/>
              </c:ext>
            </c:extLst>
          </c:dPt>
          <c:cat>
            <c:strRef>
              <c:f>'KHM Tx'!$A$4:$A$6</c:f>
              <c:strCache>
                <c:ptCount val="3"/>
                <c:pt idx="0">
                  <c:v>Estimated number
of adults 15+
living with HIV</c:v>
                </c:pt>
                <c:pt idx="1">
                  <c:v>Number of adults receiving ART</c:v>
                </c:pt>
                <c:pt idx="2">
                  <c:v>ART coverage (%)</c:v>
                </c:pt>
              </c:strCache>
            </c:strRef>
          </c:cat>
          <c:val>
            <c:numRef>
              <c:f>'KHM Tx'!$G$4:$G$6</c:f>
              <c:numCache>
                <c:formatCode>General</c:formatCode>
                <c:ptCount val="3"/>
                <c:pt idx="2" formatCode="#,##0">
                  <c:v>72</c:v>
                </c:pt>
              </c:numCache>
            </c:numRef>
          </c:val>
          <c:smooth val="0"/>
          <c:extLst>
            <c:ext xmlns:c16="http://schemas.microsoft.com/office/drawing/2014/chart" uri="{C3380CC4-5D6E-409C-BE32-E72D297353CC}">
              <c16:uniqueId val="{00000009-9DC8-4B78-9545-991927BEA9CA}"/>
            </c:ext>
          </c:extLst>
        </c:ser>
        <c:ser>
          <c:idx val="6"/>
          <c:order val="6"/>
          <c:tx>
            <c:strRef>
              <c:f>'KHM Tx'!$H$3</c:f>
              <c:strCache>
                <c:ptCount val="1"/>
                <c:pt idx="0">
                  <c:v>ART Upper estimate</c:v>
                </c:pt>
              </c:strCache>
            </c:strRef>
          </c:tx>
          <c:marker>
            <c:symbol val="dash"/>
            <c:size val="10"/>
            <c:spPr>
              <a:solidFill>
                <a:schemeClr val="tx1"/>
              </a:solidFill>
              <a:ln>
                <a:noFill/>
              </a:ln>
            </c:spPr>
          </c:marker>
          <c:cat>
            <c:strRef>
              <c:f>'KHM Tx'!$A$4:$A$6</c:f>
              <c:strCache>
                <c:ptCount val="3"/>
                <c:pt idx="0">
                  <c:v>Estimated number
of adults 15+
living with HIV</c:v>
                </c:pt>
                <c:pt idx="1">
                  <c:v>Number of adults receiving ART</c:v>
                </c:pt>
                <c:pt idx="2">
                  <c:v>ART coverage (%)</c:v>
                </c:pt>
              </c:strCache>
            </c:strRef>
          </c:cat>
          <c:val>
            <c:numRef>
              <c:f>'KHM Tx'!$H$4:$H$6</c:f>
              <c:numCache>
                <c:formatCode>General</c:formatCode>
                <c:ptCount val="3"/>
                <c:pt idx="2" formatCode="#,##0">
                  <c:v>97</c:v>
                </c:pt>
              </c:numCache>
            </c:numRef>
          </c:val>
          <c:smooth val="0"/>
          <c:extLst>
            <c:ext xmlns:c16="http://schemas.microsoft.com/office/drawing/2014/chart" uri="{C3380CC4-5D6E-409C-BE32-E72D297353CC}">
              <c16:uniqueId val="{0000000A-9DC8-4B78-9545-991927BEA9CA}"/>
            </c:ext>
          </c:extLst>
        </c:ser>
        <c:dLbls>
          <c:showLegendKey val="0"/>
          <c:showVal val="0"/>
          <c:showCatName val="0"/>
          <c:showSerName val="0"/>
          <c:showPercent val="0"/>
          <c:showBubbleSize val="0"/>
        </c:dLbls>
        <c:hiLowLines/>
        <c:marker val="1"/>
        <c:smooth val="0"/>
        <c:axId val="215130112"/>
        <c:axId val="215127936"/>
      </c:lineChart>
      <c:catAx>
        <c:axId val="215120128"/>
        <c:scaling>
          <c:orientation val="minMax"/>
        </c:scaling>
        <c:delete val="0"/>
        <c:axPos val="b"/>
        <c:numFmt formatCode="General" sourceLinked="0"/>
        <c:majorTickMark val="out"/>
        <c:minorTickMark val="none"/>
        <c:tickLblPos val="nextTo"/>
        <c:crossAx val="215126016"/>
        <c:crosses val="autoZero"/>
        <c:auto val="1"/>
        <c:lblAlgn val="ctr"/>
        <c:lblOffset val="100"/>
        <c:noMultiLvlLbl val="0"/>
      </c:catAx>
      <c:valAx>
        <c:axId val="215126016"/>
        <c:scaling>
          <c:orientation val="minMax"/>
          <c:max val="100000"/>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215120128"/>
        <c:crosses val="autoZero"/>
        <c:crossBetween val="between"/>
        <c:majorUnit val="20000"/>
      </c:valAx>
      <c:valAx>
        <c:axId val="215127936"/>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215130112"/>
        <c:crosses val="max"/>
        <c:crossBetween val="between"/>
        <c:majorUnit val="20"/>
      </c:valAx>
      <c:catAx>
        <c:axId val="215130112"/>
        <c:scaling>
          <c:orientation val="minMax"/>
        </c:scaling>
        <c:delete val="1"/>
        <c:axPos val="b"/>
        <c:numFmt formatCode="General" sourceLinked="1"/>
        <c:majorTickMark val="out"/>
        <c:minorTickMark val="none"/>
        <c:tickLblPos val="nextTo"/>
        <c:crossAx val="215127936"/>
        <c:crosses val="autoZero"/>
        <c:auto val="1"/>
        <c:lblAlgn val="ctr"/>
        <c:lblOffset val="100"/>
        <c:noMultiLvlLbl val="0"/>
      </c:catAx>
    </c:plotArea>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66054286152"/>
          <c:h val="0.75348359828689981"/>
        </c:manualLayout>
      </c:layout>
      <c:barChart>
        <c:barDir val="bar"/>
        <c:grouping val="clustered"/>
        <c:varyColors val="0"/>
        <c:ser>
          <c:idx val="0"/>
          <c:order val="0"/>
          <c:spPr>
            <a:solidFill>
              <a:srgbClr val="FFC000"/>
            </a:solidFill>
          </c:spPr>
          <c:invertIfNegative val="0"/>
          <c:dLbls>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KHM!$W$32:$W$33</c:f>
              <c:strCache>
                <c:ptCount val="2"/>
                <c:pt idx="0">
                  <c:v>National</c:v>
                </c:pt>
                <c:pt idx="1">
                  <c:v>Banteay Meanchey</c:v>
                </c:pt>
              </c:strCache>
            </c:strRef>
          </c:cat>
          <c:val>
            <c:numRef>
              <c:f>KHM!$X$32:$X$33</c:f>
              <c:numCache>
                <c:formatCode>General</c:formatCode>
                <c:ptCount val="2"/>
                <c:pt idx="0">
                  <c:v>9.6</c:v>
                </c:pt>
                <c:pt idx="1">
                  <c:v>17.7</c:v>
                </c:pt>
              </c:numCache>
            </c:numRef>
          </c:val>
          <c:extLst>
            <c:ext xmlns:c16="http://schemas.microsoft.com/office/drawing/2014/chart" uri="{C3380CC4-5D6E-409C-BE32-E72D297353CC}">
              <c16:uniqueId val="{00000000-1308-49DA-9828-F369120830F5}"/>
            </c:ext>
          </c:extLst>
        </c:ser>
        <c:dLbls>
          <c:showLegendKey val="0"/>
          <c:showVal val="0"/>
          <c:showCatName val="0"/>
          <c:showSerName val="0"/>
          <c:showPercent val="0"/>
          <c:showBubbleSize val="0"/>
        </c:dLbls>
        <c:gapWidth val="25"/>
        <c:axId val="204117504"/>
        <c:axId val="204119040"/>
      </c:barChart>
      <c:catAx>
        <c:axId val="204117504"/>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19040"/>
        <c:crosses val="autoZero"/>
        <c:auto val="1"/>
        <c:lblAlgn val="ctr"/>
        <c:lblOffset val="800"/>
        <c:noMultiLvlLbl val="0"/>
      </c:catAx>
      <c:valAx>
        <c:axId val="204119040"/>
        <c:scaling>
          <c:orientation val="minMax"/>
          <c:max val="55"/>
          <c:min val="0"/>
        </c:scaling>
        <c:delete val="1"/>
        <c:axPos val="t"/>
        <c:numFmt formatCode="General" sourceLinked="1"/>
        <c:majorTickMark val="out"/>
        <c:minorTickMark val="none"/>
        <c:tickLblPos val="nextTo"/>
        <c:crossAx val="204117504"/>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734328765461095E-2"/>
          <c:y val="3.5120388490325796E-2"/>
          <c:w val="0.9027692010453281"/>
          <c:h val="0.65191719852781216"/>
        </c:manualLayout>
      </c:layout>
      <c:barChart>
        <c:barDir val="col"/>
        <c:grouping val="clustered"/>
        <c:varyColors val="0"/>
        <c:ser>
          <c:idx val="0"/>
          <c:order val="0"/>
          <c:tx>
            <c:strRef>
              <c:f>'Cascade_Women vs Men'!$C$1</c:f>
              <c:strCache>
                <c:ptCount val="1"/>
                <c:pt idx="0">
                  <c:v>Women (aged 15 and older) living with HIV</c:v>
                </c:pt>
              </c:strCache>
            </c:strRef>
          </c:tx>
          <c:spPr>
            <a:solidFill>
              <a:srgbClr val="FFA3FF"/>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'Cascade_Women vs Men'!$C$8:$C$10</c:f>
                <c:numCache>
                  <c:formatCode>General</c:formatCode>
                  <c:ptCount val="3"/>
                  <c:pt idx="0">
                    <c:v>13</c:v>
                  </c:pt>
                  <c:pt idx="1">
                    <c:v>13</c:v>
                  </c:pt>
                  <c:pt idx="2">
                    <c:v>13</c:v>
                  </c:pt>
                </c:numCache>
              </c:numRef>
            </c:plus>
            <c:minus>
              <c:numRef>
                <c:f>'Cascade_Women vs Men'!$D$8:$D$10</c:f>
                <c:numCache>
                  <c:formatCode>General</c:formatCode>
                  <c:ptCount val="3"/>
                  <c:pt idx="0">
                    <c:v>14</c:v>
                  </c:pt>
                  <c:pt idx="1">
                    <c:v>14</c:v>
                  </c:pt>
                  <c:pt idx="2">
                    <c:v>14</c:v>
                  </c:pt>
                </c:numCache>
              </c:numRef>
            </c:minus>
            <c:spPr>
              <a:noFill/>
              <a:ln w="15875" cap="flat" cmpd="sng" algn="ctr">
                <a:solidFill>
                  <a:schemeClr val="tx1">
                    <a:lumMod val="65000"/>
                    <a:lumOff val="35000"/>
                  </a:schemeClr>
                </a:solidFill>
                <a:round/>
              </a:ln>
              <a:effectLst/>
            </c:spPr>
          </c:errBars>
          <c:cat>
            <c:strRef>
              <c:f>'Cascade_Women vs Men'!$B$2:$B$4</c:f>
              <c:strCache>
                <c:ptCount val="3"/>
                <c:pt idx="0">
                  <c:v>People living with HIV
who know their status</c:v>
                </c:pt>
                <c:pt idx="1">
                  <c:v>People living with HIV
who are on treatment</c:v>
                </c:pt>
                <c:pt idx="2">
                  <c:v>People living with HIV
who have suppressed viral load</c:v>
                </c:pt>
              </c:strCache>
            </c:strRef>
          </c:cat>
          <c:val>
            <c:numRef>
              <c:f>'Cascade_Women vs Men'!$C$2:$C$4</c:f>
              <c:numCache>
                <c:formatCode>General</c:formatCode>
                <c:ptCount val="3"/>
                <c:pt idx="0">
                  <c:v>86</c:v>
                </c:pt>
                <c:pt idx="1">
                  <c:v>86</c:v>
                </c:pt>
                <c:pt idx="2">
                  <c:v>84</c:v>
                </c:pt>
              </c:numCache>
            </c:numRef>
          </c:val>
          <c:extLst>
            <c:ext xmlns:c16="http://schemas.microsoft.com/office/drawing/2014/chart" uri="{C3380CC4-5D6E-409C-BE32-E72D297353CC}">
              <c16:uniqueId val="{00000000-DED0-4B29-B9DB-02A0FB09C8A8}"/>
            </c:ext>
          </c:extLst>
        </c:ser>
        <c:ser>
          <c:idx val="1"/>
          <c:order val="1"/>
          <c:tx>
            <c:strRef>
              <c:f>'Cascade_Women vs Men'!$D$1</c:f>
              <c:strCache>
                <c:ptCount val="1"/>
                <c:pt idx="0">
                  <c:v>Men (aged 15 and older) living with HIV</c:v>
                </c:pt>
              </c:strCache>
            </c:strRef>
          </c:tx>
          <c:spPr>
            <a:solidFill>
              <a:srgbClr val="37CBFF"/>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'Cascade_Women vs Men'!$E$8:$E$10</c:f>
                <c:numCache>
                  <c:formatCode>General</c:formatCode>
                  <c:ptCount val="3"/>
                  <c:pt idx="0">
                    <c:v>13</c:v>
                  </c:pt>
                  <c:pt idx="1">
                    <c:v>13</c:v>
                  </c:pt>
                  <c:pt idx="2">
                    <c:v>13</c:v>
                  </c:pt>
                </c:numCache>
              </c:numRef>
            </c:plus>
            <c:minus>
              <c:numRef>
                <c:f>'Cascade_Women vs Men'!$F$8:$F$10</c:f>
                <c:numCache>
                  <c:formatCode>General</c:formatCode>
                  <c:ptCount val="3"/>
                  <c:pt idx="0">
                    <c:v>18</c:v>
                  </c:pt>
                  <c:pt idx="1">
                    <c:v>18</c:v>
                  </c:pt>
                  <c:pt idx="2">
                    <c:v>17</c:v>
                  </c:pt>
                </c:numCache>
              </c:numRef>
            </c:minus>
            <c:spPr>
              <a:noFill/>
              <a:ln w="15875" cap="flat" cmpd="sng" algn="ctr">
                <a:solidFill>
                  <a:schemeClr val="tx1">
                    <a:lumMod val="65000"/>
                    <a:lumOff val="35000"/>
                  </a:schemeClr>
                </a:solidFill>
                <a:round/>
              </a:ln>
              <a:effectLst/>
            </c:spPr>
          </c:errBars>
          <c:cat>
            <c:strRef>
              <c:f>'Cascade_Women vs Men'!$B$2:$B$4</c:f>
              <c:strCache>
                <c:ptCount val="3"/>
                <c:pt idx="0">
                  <c:v>People living with HIV
who know their status</c:v>
                </c:pt>
                <c:pt idx="1">
                  <c:v>People living with HIV
who are on treatment</c:v>
                </c:pt>
                <c:pt idx="2">
                  <c:v>People living with HIV
who have suppressed viral load</c:v>
                </c:pt>
              </c:strCache>
            </c:strRef>
          </c:cat>
          <c:val>
            <c:numRef>
              <c:f>'Cascade_Women vs Men'!$D$2:$D$4</c:f>
              <c:numCache>
                <c:formatCode>General</c:formatCode>
                <c:ptCount val="3"/>
                <c:pt idx="0">
                  <c:v>87</c:v>
                </c:pt>
                <c:pt idx="1">
                  <c:v>87</c:v>
                </c:pt>
                <c:pt idx="2">
                  <c:v>85</c:v>
                </c:pt>
              </c:numCache>
            </c:numRef>
          </c:val>
          <c:extLst>
            <c:ext xmlns:c16="http://schemas.microsoft.com/office/drawing/2014/chart" uri="{C3380CC4-5D6E-409C-BE32-E72D297353CC}">
              <c16:uniqueId val="{00000001-DED0-4B29-B9DB-02A0FB09C8A8}"/>
            </c:ext>
          </c:extLst>
        </c:ser>
        <c:dLbls>
          <c:showLegendKey val="0"/>
          <c:showVal val="0"/>
          <c:showCatName val="0"/>
          <c:showSerName val="0"/>
          <c:showPercent val="0"/>
          <c:showBubbleSize val="0"/>
        </c:dLbls>
        <c:gapWidth val="149"/>
        <c:overlap val="-7"/>
        <c:axId val="446923488"/>
        <c:axId val="446911424"/>
      </c:barChart>
      <c:catAx>
        <c:axId val="44692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6911424"/>
        <c:crosses val="autoZero"/>
        <c:auto val="1"/>
        <c:lblAlgn val="ctr"/>
        <c:lblOffset val="100"/>
        <c:noMultiLvlLbl val="0"/>
      </c:catAx>
      <c:valAx>
        <c:axId val="446911424"/>
        <c:scaling>
          <c:orientation val="minMax"/>
          <c:max val="100"/>
          <c:min val="0"/>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6.3158459470337228E-2"/>
              <c:y val="0"/>
            </c:manualLayout>
          </c:layout>
          <c:overlay val="0"/>
          <c:spPr>
            <a:noFill/>
            <a:ln>
              <a:noFill/>
            </a:ln>
            <a:effectLst/>
          </c:spPr>
          <c:txPr>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692348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687200643235078E-2"/>
          <c:y val="0.10963796644984594"/>
          <c:w val="0.83268396951131773"/>
          <c:h val="0.60931587355928341"/>
        </c:manualLayout>
      </c:layout>
      <c:barChart>
        <c:barDir val="col"/>
        <c:grouping val="clustered"/>
        <c:varyColors val="0"/>
        <c:ser>
          <c:idx val="0"/>
          <c:order val="0"/>
          <c:tx>
            <c:strRef>
              <c:f>'KHM (PMTCT)'!$A$5</c:f>
              <c:strCache>
                <c:ptCount val="1"/>
                <c:pt idx="0">
                  <c:v>#REF!</c:v>
                </c:pt>
              </c:strCache>
            </c:strRef>
          </c:tx>
          <c:spPr>
            <a:solidFill>
              <a:srgbClr val="0099FF"/>
            </a:solidFill>
            <a:ln>
              <a:noFill/>
            </a:ln>
            <a:effectLst/>
          </c:spPr>
          <c:invertIfNegative val="0"/>
          <c:dPt>
            <c:idx val="0"/>
            <c:invertIfNegative val="0"/>
            <c:bubble3D val="0"/>
            <c:spPr>
              <a:solidFill>
                <a:srgbClr val="63CDF6"/>
              </a:solidFill>
              <a:ln>
                <a:noFill/>
              </a:ln>
              <a:effectLst/>
            </c:spPr>
            <c:extLst>
              <c:ext xmlns:c16="http://schemas.microsoft.com/office/drawing/2014/chart" uri="{C3380CC4-5D6E-409C-BE32-E72D297353CC}">
                <c16:uniqueId val="{00000001-B881-4A62-85D0-EB5BCF58E439}"/>
              </c:ext>
            </c:extLst>
          </c:dPt>
          <c:dPt>
            <c:idx val="1"/>
            <c:invertIfNegative val="0"/>
            <c:bubble3D val="0"/>
            <c:spPr>
              <a:solidFill>
                <a:srgbClr val="33CCCC"/>
              </a:solidFill>
              <a:ln>
                <a:noFill/>
              </a:ln>
              <a:effectLst/>
            </c:spPr>
            <c:extLst>
              <c:ext xmlns:c16="http://schemas.microsoft.com/office/drawing/2014/chart" uri="{C3380CC4-5D6E-409C-BE32-E72D297353CC}">
                <c16:uniqueId val="{00000003-B881-4A62-85D0-EB5BCF58E439}"/>
              </c:ext>
            </c:extLst>
          </c:dPt>
          <c:dPt>
            <c:idx val="2"/>
            <c:invertIfNegative val="0"/>
            <c:bubble3D val="0"/>
            <c:spPr>
              <a:solidFill>
                <a:srgbClr val="F78F20"/>
              </a:solidFill>
              <a:ln>
                <a:noFill/>
              </a:ln>
              <a:effectLst/>
            </c:spPr>
            <c:extLst>
              <c:ext xmlns:c16="http://schemas.microsoft.com/office/drawing/2014/chart" uri="{C3380CC4-5D6E-409C-BE32-E72D297353CC}">
                <c16:uniqueId val="{00000005-B881-4A62-85D0-EB5BCF58E439}"/>
              </c:ext>
            </c:extLst>
          </c:dPt>
          <c:dPt>
            <c:idx val="3"/>
            <c:invertIfNegative val="0"/>
            <c:bubble3D val="0"/>
            <c:spPr>
              <a:solidFill>
                <a:srgbClr val="F26B73"/>
              </a:solidFill>
              <a:ln>
                <a:noFill/>
              </a:ln>
              <a:effectLst/>
            </c:spPr>
            <c:extLst>
              <c:ext xmlns:c16="http://schemas.microsoft.com/office/drawing/2014/chart" uri="{C3380CC4-5D6E-409C-BE32-E72D297353CC}">
                <c16:uniqueId val="{00000007-B881-4A62-85D0-EB5BCF58E439}"/>
              </c:ext>
            </c:extLst>
          </c:dPt>
          <c:dLbls>
            <c:spPr>
              <a:solidFill>
                <a:schemeClr val="bg1"/>
              </a:solidFill>
              <a:ln>
                <a:noFill/>
              </a:ln>
              <a:effectLst/>
            </c:spPr>
            <c:txPr>
              <a:bodyPr rot="0" vert="horz"/>
              <a:lstStyle/>
              <a:p>
                <a:pPr>
                  <a:defRPr sz="1400" b="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'KHM (PMTCT)'!$B$4:$E$4</c:f>
              <c:strCache>
                <c:ptCount val="4"/>
                <c:pt idx="0">
                  <c:v>Estimated pregnant women living with HIV</c:v>
                </c:pt>
                <c:pt idx="1">
                  <c:v>Pregnant women receiving ART to prevent vertical transmission</c:v>
                </c:pt>
                <c:pt idx="2">
                  <c:v>Infants receiving a virological test for HIV within 2 months of birth</c:v>
                </c:pt>
                <c:pt idx="3">
                  <c:v>Estimated new HIV infections</c:v>
                </c:pt>
              </c:strCache>
            </c:strRef>
          </c:cat>
          <c:val>
            <c:numRef>
              <c:f>'KHM (PMTCT)'!$B$5:$E$5</c:f>
              <c:numCache>
                <c:formatCode>General</c:formatCode>
                <c:ptCount val="4"/>
                <c:pt idx="0">
                  <c:v>600</c:v>
                </c:pt>
                <c:pt idx="1">
                  <c:v>528</c:v>
                </c:pt>
                <c:pt idx="2">
                  <c:v>511</c:v>
                </c:pt>
                <c:pt idx="3">
                  <c:v>59</c:v>
                </c:pt>
              </c:numCache>
            </c:numRef>
          </c:val>
          <c:extLst>
            <c:ext xmlns:c16="http://schemas.microsoft.com/office/drawing/2014/chart" uri="{C3380CC4-5D6E-409C-BE32-E72D297353CC}">
              <c16:uniqueId val="{00000008-B881-4A62-85D0-EB5BCF58E439}"/>
            </c:ext>
          </c:extLst>
        </c:ser>
        <c:dLbls>
          <c:showLegendKey val="0"/>
          <c:showVal val="0"/>
          <c:showCatName val="0"/>
          <c:showSerName val="0"/>
          <c:showPercent val="0"/>
          <c:showBubbleSize val="0"/>
        </c:dLbls>
        <c:gapWidth val="144"/>
        <c:axId val="137390720"/>
        <c:axId val="137392512"/>
      </c:barChart>
      <c:lineChart>
        <c:grouping val="standard"/>
        <c:varyColors val="0"/>
        <c:ser>
          <c:idx val="1"/>
          <c:order val="1"/>
          <c:tx>
            <c:strRef>
              <c:f>'KHM (PMTCT)'!$A$6</c:f>
              <c:strCache>
                <c:ptCount val="1"/>
                <c:pt idx="0">
                  <c:v>Proportion</c:v>
                </c:pt>
              </c:strCache>
            </c:strRef>
          </c:tx>
          <c:spPr>
            <a:ln>
              <a:noFill/>
            </a:ln>
          </c:spPr>
          <c:marker>
            <c:spPr>
              <a:noFill/>
              <a:ln>
                <a:noFill/>
              </a:ln>
            </c:spPr>
          </c:marker>
          <c:dLbls>
            <c:dLbl>
              <c:idx val="1"/>
              <c:spPr/>
              <c:txPr>
                <a:bodyPr/>
                <a:lstStyle/>
                <a:p>
                  <a:pPr>
                    <a:defRPr sz="2000" b="1">
                      <a:solidFill>
                        <a:srgbClr val="00A99A"/>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9-B881-4A62-85D0-EB5BCF58E439}"/>
                </c:ext>
              </c:extLst>
            </c:dLbl>
            <c:dLbl>
              <c:idx val="2"/>
              <c:spPr/>
              <c:txPr>
                <a:bodyPr/>
                <a:lstStyle/>
                <a:p>
                  <a:pPr>
                    <a:defRPr sz="2000" b="1">
                      <a:solidFill>
                        <a:srgbClr val="F78F20"/>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A-B881-4A62-85D0-EB5BCF58E439}"/>
                </c:ext>
              </c:extLst>
            </c:dLbl>
            <c:dLbl>
              <c:idx val="3"/>
              <c:spPr/>
              <c:txPr>
                <a:bodyPr/>
                <a:lstStyle/>
                <a:p>
                  <a:pPr>
                    <a:defRPr sz="2000" b="1">
                      <a:solidFill>
                        <a:srgbClr val="F26B73"/>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B-B881-4A62-85D0-EB5BCF58E439}"/>
                </c:ext>
              </c:extLst>
            </c:dLbl>
            <c:spPr>
              <a:noFill/>
              <a:ln>
                <a:noFill/>
              </a:ln>
              <a:effectLst/>
            </c:spPr>
            <c:txPr>
              <a:bodyPr/>
              <a:lstStyle/>
              <a:p>
                <a:pPr>
                  <a:defRPr sz="2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'KHM (PMTCT)'!$B$4:$E$4</c:f>
              <c:strCache>
                <c:ptCount val="4"/>
                <c:pt idx="0">
                  <c:v>Estimated pregnant women living with HIV</c:v>
                </c:pt>
                <c:pt idx="1">
                  <c:v>Pregnant women receiving ART to prevent vertical transmission</c:v>
                </c:pt>
                <c:pt idx="2">
                  <c:v>Infants receiving a virological test for HIV within 2 months of birth</c:v>
                </c:pt>
                <c:pt idx="3">
                  <c:v>Estimated new HIV infections</c:v>
                </c:pt>
              </c:strCache>
            </c:strRef>
          </c:cat>
          <c:val>
            <c:numRef>
              <c:f>'KHM (PMTCT)'!$B$6:$E$6</c:f>
              <c:numCache>
                <c:formatCode>0%</c:formatCode>
                <c:ptCount val="4"/>
                <c:pt idx="1">
                  <c:v>0.88</c:v>
                </c:pt>
                <c:pt idx="2">
                  <c:v>0.85166666666666668</c:v>
                </c:pt>
                <c:pt idx="3">
                  <c:v>9.8333333333333328E-2</c:v>
                </c:pt>
              </c:numCache>
            </c:numRef>
          </c:val>
          <c:smooth val="0"/>
          <c:extLst>
            <c:ext xmlns:c16="http://schemas.microsoft.com/office/drawing/2014/chart" uri="{C3380CC4-5D6E-409C-BE32-E72D297353CC}">
              <c16:uniqueId val="{0000000C-B881-4A62-85D0-EB5BCF58E439}"/>
            </c:ext>
          </c:extLst>
        </c:ser>
        <c:dLbls>
          <c:showLegendKey val="0"/>
          <c:showVal val="0"/>
          <c:showCatName val="0"/>
          <c:showSerName val="0"/>
          <c:showPercent val="0"/>
          <c:showBubbleSize val="0"/>
        </c:dLbls>
        <c:marker val="1"/>
        <c:smooth val="0"/>
        <c:axId val="137396224"/>
        <c:axId val="137394432"/>
      </c:lineChart>
      <c:catAx>
        <c:axId val="13739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37392512"/>
        <c:crosses val="autoZero"/>
        <c:auto val="1"/>
        <c:lblAlgn val="ctr"/>
        <c:lblOffset val="100"/>
        <c:noMultiLvlLbl val="0"/>
      </c:catAx>
      <c:valAx>
        <c:axId val="137392512"/>
        <c:scaling>
          <c:orientation val="minMax"/>
          <c:max val="600"/>
        </c:scaling>
        <c:delete val="0"/>
        <c:axPos val="l"/>
        <c:majorGridlines>
          <c:spPr>
            <a:ln w="9525" cap="flat" cmpd="sng" algn="ctr">
              <a:solidFill>
                <a:schemeClr val="accent5">
                  <a:lumMod val="20000"/>
                  <a:lumOff val="80000"/>
                </a:schemeClr>
              </a:solidFill>
              <a:prstDash val="sysDash"/>
              <a:round/>
            </a:ln>
            <a:effectLst/>
          </c:spPr>
        </c:majorGridlines>
        <c:title>
          <c:tx>
            <c:rich>
              <a:bodyPr rot="-5400000" vert="horz"/>
              <a:lstStyle/>
              <a:p>
                <a:pPr>
                  <a:defRPr/>
                </a:pPr>
                <a:r>
                  <a:rPr lang="en-US"/>
                  <a:t>Number</a:t>
                </a:r>
              </a:p>
            </c:rich>
          </c:tx>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137390720"/>
        <c:crosses val="autoZero"/>
        <c:crossBetween val="between"/>
        <c:majorUnit val="150"/>
      </c:valAx>
      <c:valAx>
        <c:axId val="137394432"/>
        <c:scaling>
          <c:orientation val="minMax"/>
          <c:max val="1"/>
          <c:min val="0"/>
        </c:scaling>
        <c:delete val="0"/>
        <c:axPos val="r"/>
        <c:numFmt formatCode="0%" sourceLinked="0"/>
        <c:majorTickMark val="out"/>
        <c:minorTickMark val="none"/>
        <c:tickLblPos val="nextTo"/>
        <c:spPr>
          <a:ln>
            <a:noFill/>
          </a:ln>
        </c:spPr>
        <c:txPr>
          <a:bodyPr/>
          <a:lstStyle/>
          <a:p>
            <a:pPr>
              <a:defRPr>
                <a:solidFill>
                  <a:schemeClr val="bg1"/>
                </a:solidFill>
              </a:defRPr>
            </a:pPr>
            <a:endParaRPr lang="en-US"/>
          </a:p>
        </c:txPr>
        <c:crossAx val="137396224"/>
        <c:crosses val="max"/>
        <c:crossBetween val="between"/>
        <c:majorUnit val="1"/>
      </c:valAx>
      <c:catAx>
        <c:axId val="137396224"/>
        <c:scaling>
          <c:orientation val="minMax"/>
        </c:scaling>
        <c:delete val="1"/>
        <c:axPos val="b"/>
        <c:numFmt formatCode="General" sourceLinked="1"/>
        <c:majorTickMark val="out"/>
        <c:minorTickMark val="none"/>
        <c:tickLblPos val="nextTo"/>
        <c:crossAx val="13739443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221560391906724"/>
          <c:y val="0.12913510232036862"/>
          <c:w val="0.68709641248025011"/>
          <c:h val="0.55584580341206258"/>
        </c:manualLayout>
      </c:layout>
      <c:barChart>
        <c:barDir val="col"/>
        <c:grouping val="clustered"/>
        <c:varyColors val="0"/>
        <c:ser>
          <c:idx val="0"/>
          <c:order val="0"/>
          <c:tx>
            <c:strRef>
              <c:f>KHM_8!$B$3</c:f>
              <c:strCache>
                <c:ptCount val="1"/>
                <c:pt idx="0">
                  <c:v>Estimate</c:v>
                </c:pt>
              </c:strCache>
            </c:strRef>
          </c:tx>
          <c:spPr>
            <a:solidFill>
              <a:srgbClr val="CC99FF"/>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KHM_8!$A$4:$A$6</c:f>
              <c:strCache>
                <c:ptCount val="3"/>
                <c:pt idx="0">
                  <c:v>Estimated number 
of pregnant women 
living with HIV</c:v>
                </c:pt>
                <c:pt idx="1">
                  <c:v>Number of 
pregnant women
receiving ARVs for PMTCT</c:v>
                </c:pt>
                <c:pt idx="2">
                  <c:v>PMTCT coverage (%)</c:v>
                </c:pt>
              </c:strCache>
            </c:strRef>
          </c:cat>
          <c:val>
            <c:numRef>
              <c:f>KHM_8!$B$4:$B$6</c:f>
              <c:numCache>
                <c:formatCode>General</c:formatCode>
                <c:ptCount val="3"/>
                <c:pt idx="0" formatCode="_(* #,##0_);_(* \(#,##0\);_(* &quot;-&quot;??_);_(@_)">
                  <c:v>600</c:v>
                </c:pt>
              </c:numCache>
            </c:numRef>
          </c:val>
          <c:extLst>
            <c:ext xmlns:c16="http://schemas.microsoft.com/office/drawing/2014/chart" uri="{C3380CC4-5D6E-409C-BE32-E72D297353CC}">
              <c16:uniqueId val="{00000000-1072-445F-8D52-EF5F67F78DA7}"/>
            </c:ext>
          </c:extLst>
        </c:ser>
        <c:ser>
          <c:idx val="3"/>
          <c:order val="3"/>
          <c:tx>
            <c:strRef>
              <c:f>KHM_8!$E$3</c:f>
              <c:strCache>
                <c:ptCount val="1"/>
                <c:pt idx="0">
                  <c:v>Number of 
pregnant women
receiving ARVs for PMTCT</c:v>
                </c:pt>
              </c:strCache>
            </c:strRef>
          </c:tx>
          <c:spPr>
            <a:solidFill>
              <a:srgbClr val="FFA3FF"/>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72-445F-8D52-EF5F67F78DA7}"/>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KHM_8!$A$4:$A$6</c:f>
              <c:strCache>
                <c:ptCount val="3"/>
                <c:pt idx="0">
                  <c:v>Estimated number 
of pregnant women 
living with HIV</c:v>
                </c:pt>
                <c:pt idx="1">
                  <c:v>Number of 
pregnant women
receiving ARVs for PMTCT</c:v>
                </c:pt>
                <c:pt idx="2">
                  <c:v>PMTCT coverage (%)</c:v>
                </c:pt>
              </c:strCache>
            </c:strRef>
          </c:cat>
          <c:val>
            <c:numRef>
              <c:f>KHM_8!$E$4:$E$6</c:f>
              <c:numCache>
                <c:formatCode>_(* #,##0_);_(* \(#,##0\);_(* "-"??_);_(@_)</c:formatCode>
                <c:ptCount val="3"/>
                <c:pt idx="1">
                  <c:v>528</c:v>
                </c:pt>
              </c:numCache>
            </c:numRef>
          </c:val>
          <c:extLst>
            <c:ext xmlns:c16="http://schemas.microsoft.com/office/drawing/2014/chart" uri="{C3380CC4-5D6E-409C-BE32-E72D297353CC}">
              <c16:uniqueId val="{00000002-1072-445F-8D52-EF5F67F78DA7}"/>
            </c:ext>
          </c:extLst>
        </c:ser>
        <c:dLbls>
          <c:showLegendKey val="0"/>
          <c:showVal val="0"/>
          <c:showCatName val="0"/>
          <c:showSerName val="0"/>
          <c:showPercent val="0"/>
          <c:showBubbleSize val="0"/>
        </c:dLbls>
        <c:gapWidth val="90"/>
        <c:overlap val="100"/>
        <c:axId val="139760384"/>
        <c:axId val="139761920"/>
      </c:barChart>
      <c:barChart>
        <c:barDir val="col"/>
        <c:grouping val="clustered"/>
        <c:varyColors val="0"/>
        <c:ser>
          <c:idx val="4"/>
          <c:order val="4"/>
          <c:tx>
            <c:strRef>
              <c:f>KHM_8!$F$3</c:f>
              <c:strCache>
                <c:ptCount val="1"/>
                <c:pt idx="0">
                  <c:v>Estimated ART coverage</c:v>
                </c:pt>
              </c:strCache>
            </c:strRef>
          </c:tx>
          <c:spPr>
            <a:solidFill>
              <a:srgbClr val="92D050"/>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072-445F-8D52-EF5F67F78DA7}"/>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KHM_8!$A$4:$A$6</c:f>
              <c:strCache>
                <c:ptCount val="3"/>
                <c:pt idx="0">
                  <c:v>Estimated number 
of pregnant women 
living with HIV</c:v>
                </c:pt>
                <c:pt idx="1">
                  <c:v>Number of 
pregnant women
receiving ARVs for PMTCT</c:v>
                </c:pt>
                <c:pt idx="2">
                  <c:v>PMTCT coverage (%)</c:v>
                </c:pt>
              </c:strCache>
            </c:strRef>
          </c:cat>
          <c:val>
            <c:numRef>
              <c:f>KHM_8!$F$4:$F$6</c:f>
              <c:numCache>
                <c:formatCode>General</c:formatCode>
                <c:ptCount val="3"/>
                <c:pt idx="2" formatCode="#,##0">
                  <c:v>89</c:v>
                </c:pt>
              </c:numCache>
            </c:numRef>
          </c:val>
          <c:extLst>
            <c:ext xmlns:c16="http://schemas.microsoft.com/office/drawing/2014/chart" uri="{C3380CC4-5D6E-409C-BE32-E72D297353CC}">
              <c16:uniqueId val="{00000004-1072-445F-8D52-EF5F67F78DA7}"/>
            </c:ext>
          </c:extLst>
        </c:ser>
        <c:dLbls>
          <c:showLegendKey val="0"/>
          <c:showVal val="0"/>
          <c:showCatName val="0"/>
          <c:showSerName val="0"/>
          <c:showPercent val="0"/>
          <c:showBubbleSize val="0"/>
        </c:dLbls>
        <c:gapWidth val="90"/>
        <c:axId val="139770112"/>
        <c:axId val="139768192"/>
      </c:barChart>
      <c:lineChart>
        <c:grouping val="standard"/>
        <c:varyColors val="0"/>
        <c:ser>
          <c:idx val="1"/>
          <c:order val="1"/>
          <c:tx>
            <c:strRef>
              <c:f>KHM_8!$C$3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5-1072-445F-8D52-EF5F67F78DA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KHM_8!$A$4:$A$6</c:f>
              <c:strCache>
                <c:ptCount val="3"/>
                <c:pt idx="0">
                  <c:v>Estimated number 
of pregnant women 
living with HIV</c:v>
                </c:pt>
                <c:pt idx="1">
                  <c:v>Number of 
pregnant women
receiving ARVs for PMTCT</c:v>
                </c:pt>
                <c:pt idx="2">
                  <c:v>PMTCT coverage (%)</c:v>
                </c:pt>
              </c:strCache>
            </c:strRef>
          </c:cat>
          <c:val>
            <c:numRef>
              <c:f>KHM_8!$C$4:$C$6</c:f>
              <c:numCache>
                <c:formatCode>General</c:formatCode>
                <c:ptCount val="3"/>
                <c:pt idx="0" formatCode="_(* #,##0_);_(* \(#,##0\);_(* &quot;-&quot;??_);_(@_)">
                  <c:v>520</c:v>
                </c:pt>
              </c:numCache>
            </c:numRef>
          </c:val>
          <c:smooth val="0"/>
          <c:extLst>
            <c:ext xmlns:c16="http://schemas.microsoft.com/office/drawing/2014/chart" uri="{C3380CC4-5D6E-409C-BE32-E72D297353CC}">
              <c16:uniqueId val="{00000006-1072-445F-8D52-EF5F67F78DA7}"/>
            </c:ext>
          </c:extLst>
        </c:ser>
        <c:ser>
          <c:idx val="2"/>
          <c:order val="2"/>
          <c:tx>
            <c:strRef>
              <c:f>KHM_8!$D$3</c:f>
              <c:strCache>
                <c:ptCount val="1"/>
                <c:pt idx="0">
                  <c:v>Upper estimate</c:v>
                </c:pt>
              </c:strCache>
            </c:strRef>
          </c:tx>
          <c:marker>
            <c:symbol val="dash"/>
            <c:size val="10"/>
            <c:spPr>
              <a:solidFill>
                <a:schemeClr val="tx1"/>
              </a:solidFill>
              <a:ln>
                <a:noFill/>
              </a:ln>
            </c:spPr>
          </c:marker>
          <c:cat>
            <c:strRef>
              <c:f>KHM_8!$A$4:$A$6</c:f>
              <c:strCache>
                <c:ptCount val="3"/>
                <c:pt idx="0">
                  <c:v>Estimated number 
of pregnant women 
living with HIV</c:v>
                </c:pt>
                <c:pt idx="1">
                  <c:v>Number of 
pregnant women
receiving ARVs for PMTCT</c:v>
                </c:pt>
                <c:pt idx="2">
                  <c:v>PMTCT coverage (%)</c:v>
                </c:pt>
              </c:strCache>
            </c:strRef>
          </c:cat>
          <c:val>
            <c:numRef>
              <c:f>KHM_8!$D$4:$D$6</c:f>
              <c:numCache>
                <c:formatCode>General</c:formatCode>
                <c:ptCount val="3"/>
                <c:pt idx="0" formatCode="_(* #,##0_);_(* \(#,##0\);_(* &quot;-&quot;??_);_(@_)">
                  <c:v>680</c:v>
                </c:pt>
              </c:numCache>
            </c:numRef>
          </c:val>
          <c:smooth val="0"/>
          <c:extLst>
            <c:ext xmlns:c16="http://schemas.microsoft.com/office/drawing/2014/chart" uri="{C3380CC4-5D6E-409C-BE32-E72D297353CC}">
              <c16:uniqueId val="{00000007-1072-445F-8D52-EF5F67F78DA7}"/>
            </c:ext>
          </c:extLst>
        </c:ser>
        <c:dLbls>
          <c:showLegendKey val="0"/>
          <c:showVal val="0"/>
          <c:showCatName val="0"/>
          <c:showSerName val="0"/>
          <c:showPercent val="0"/>
          <c:showBubbleSize val="0"/>
        </c:dLbls>
        <c:hiLowLines/>
        <c:marker val="1"/>
        <c:smooth val="0"/>
        <c:axId val="139760384"/>
        <c:axId val="139761920"/>
      </c:lineChart>
      <c:lineChart>
        <c:grouping val="standard"/>
        <c:varyColors val="0"/>
        <c:ser>
          <c:idx val="5"/>
          <c:order val="5"/>
          <c:tx>
            <c:strRef>
              <c:f>KHM_8!$G$3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8-1072-445F-8D52-EF5F67F78DA7}"/>
              </c:ext>
            </c:extLst>
          </c:dPt>
          <c:cat>
            <c:strRef>
              <c:f>KHM_8!$A$4:$A$6</c:f>
              <c:strCache>
                <c:ptCount val="3"/>
                <c:pt idx="0">
                  <c:v>Estimated number 
of pregnant women 
living with HIV</c:v>
                </c:pt>
                <c:pt idx="1">
                  <c:v>Number of 
pregnant women
receiving ARVs for PMTCT</c:v>
                </c:pt>
                <c:pt idx="2">
                  <c:v>PMTCT coverage (%)</c:v>
                </c:pt>
              </c:strCache>
            </c:strRef>
          </c:cat>
          <c:val>
            <c:numRef>
              <c:f>KHM_8!$G$4:$G$6</c:f>
              <c:numCache>
                <c:formatCode>General</c:formatCode>
                <c:ptCount val="3"/>
                <c:pt idx="2" formatCode="#,##0">
                  <c:v>77</c:v>
                </c:pt>
              </c:numCache>
            </c:numRef>
          </c:val>
          <c:smooth val="0"/>
          <c:extLst>
            <c:ext xmlns:c16="http://schemas.microsoft.com/office/drawing/2014/chart" uri="{C3380CC4-5D6E-409C-BE32-E72D297353CC}">
              <c16:uniqueId val="{00000009-1072-445F-8D52-EF5F67F78DA7}"/>
            </c:ext>
          </c:extLst>
        </c:ser>
        <c:ser>
          <c:idx val="6"/>
          <c:order val="6"/>
          <c:tx>
            <c:strRef>
              <c:f>KHM_8!$H$3</c:f>
              <c:strCache>
                <c:ptCount val="1"/>
                <c:pt idx="0">
                  <c:v>ART Upper estimate</c:v>
                </c:pt>
              </c:strCache>
            </c:strRef>
          </c:tx>
          <c:marker>
            <c:symbol val="dash"/>
            <c:size val="10"/>
            <c:spPr>
              <a:solidFill>
                <a:schemeClr val="tx1"/>
              </a:solidFill>
              <a:ln>
                <a:noFill/>
              </a:ln>
            </c:spPr>
          </c:marker>
          <c:cat>
            <c:strRef>
              <c:f>KHM_8!$A$4:$A$6</c:f>
              <c:strCache>
                <c:ptCount val="3"/>
                <c:pt idx="0">
                  <c:v>Estimated number 
of pregnant women 
living with HIV</c:v>
                </c:pt>
                <c:pt idx="1">
                  <c:v>Number of 
pregnant women
receiving ARVs for PMTCT</c:v>
                </c:pt>
                <c:pt idx="2">
                  <c:v>PMTCT coverage (%)</c:v>
                </c:pt>
              </c:strCache>
            </c:strRef>
          </c:cat>
          <c:val>
            <c:numRef>
              <c:f>KHM_8!$H$4:$H$6</c:f>
              <c:numCache>
                <c:formatCode>General</c:formatCode>
                <c:ptCount val="3"/>
                <c:pt idx="2" formatCode="#,##0">
                  <c:v>100</c:v>
                </c:pt>
              </c:numCache>
            </c:numRef>
          </c:val>
          <c:smooth val="0"/>
          <c:extLst>
            <c:ext xmlns:c16="http://schemas.microsoft.com/office/drawing/2014/chart" uri="{C3380CC4-5D6E-409C-BE32-E72D297353CC}">
              <c16:uniqueId val="{0000000A-1072-445F-8D52-EF5F67F78DA7}"/>
            </c:ext>
          </c:extLst>
        </c:ser>
        <c:dLbls>
          <c:showLegendKey val="0"/>
          <c:showVal val="0"/>
          <c:showCatName val="0"/>
          <c:showSerName val="0"/>
          <c:showPercent val="0"/>
          <c:showBubbleSize val="0"/>
        </c:dLbls>
        <c:hiLowLines/>
        <c:marker val="1"/>
        <c:smooth val="0"/>
        <c:axId val="139770112"/>
        <c:axId val="139768192"/>
      </c:lineChart>
      <c:catAx>
        <c:axId val="139760384"/>
        <c:scaling>
          <c:orientation val="minMax"/>
        </c:scaling>
        <c:delete val="0"/>
        <c:axPos val="b"/>
        <c:numFmt formatCode="General" sourceLinked="0"/>
        <c:majorTickMark val="out"/>
        <c:minorTickMark val="none"/>
        <c:tickLblPos val="nextTo"/>
        <c:crossAx val="139761920"/>
        <c:crosses val="autoZero"/>
        <c:auto val="1"/>
        <c:lblAlgn val="ctr"/>
        <c:lblOffset val="100"/>
        <c:noMultiLvlLbl val="0"/>
      </c:catAx>
      <c:valAx>
        <c:axId val="139761920"/>
        <c:scaling>
          <c:orientation val="minMax"/>
          <c:max val="1000"/>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139760384"/>
        <c:crosses val="autoZero"/>
        <c:crossBetween val="between"/>
        <c:majorUnit val="200"/>
      </c:valAx>
      <c:valAx>
        <c:axId val="139768192"/>
        <c:scaling>
          <c:orientation val="minMax"/>
          <c:max val="100"/>
          <c:min val="0"/>
        </c:scaling>
        <c:delete val="0"/>
        <c:axPos val="r"/>
        <c:title>
          <c:tx>
            <c:rich>
              <a:bodyPr rot="-5400000" vert="horz"/>
              <a:lstStyle/>
              <a:p>
                <a:pPr>
                  <a:defRPr/>
                </a:pPr>
                <a:r>
                  <a:rPr lang="en-US"/>
                  <a:t>PMTCT coverage (%)</a:t>
                </a:r>
              </a:p>
            </c:rich>
          </c:tx>
          <c:overlay val="0"/>
        </c:title>
        <c:numFmt formatCode="General" sourceLinked="1"/>
        <c:majorTickMark val="out"/>
        <c:minorTickMark val="none"/>
        <c:tickLblPos val="nextTo"/>
        <c:crossAx val="139770112"/>
        <c:crosses val="max"/>
        <c:crossBetween val="between"/>
        <c:majorUnit val="20"/>
      </c:valAx>
      <c:catAx>
        <c:axId val="139770112"/>
        <c:scaling>
          <c:orientation val="minMax"/>
        </c:scaling>
        <c:delete val="1"/>
        <c:axPos val="b"/>
        <c:numFmt formatCode="General" sourceLinked="1"/>
        <c:majorTickMark val="out"/>
        <c:minorTickMark val="none"/>
        <c:tickLblPos val="nextTo"/>
        <c:crossAx val="139768192"/>
        <c:crosses val="autoZero"/>
        <c:auto val="1"/>
        <c:lblAlgn val="ctr"/>
        <c:lblOffset val="100"/>
        <c:noMultiLvlLbl val="0"/>
      </c:catAx>
    </c:plotArea>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81656058304"/>
          <c:h val="0.75348359828689981"/>
        </c:manualLayout>
      </c:layout>
      <c:barChart>
        <c:barDir val="bar"/>
        <c:grouping val="clustered"/>
        <c:varyColors val="0"/>
        <c:ser>
          <c:idx val="0"/>
          <c:order val="0"/>
          <c:spPr>
            <a:solidFill>
              <a:srgbClr val="FF7C80"/>
            </a:solidFill>
          </c:spPr>
          <c:invertIfNegative val="0"/>
          <c:dLbls>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KHM!$W$34:$W$35</c:f>
              <c:strCache>
                <c:ptCount val="2"/>
                <c:pt idx="0">
                  <c:v>National</c:v>
                </c:pt>
                <c:pt idx="1">
                  <c:v>Siem Reap</c:v>
                </c:pt>
              </c:strCache>
            </c:strRef>
          </c:cat>
          <c:val>
            <c:numRef>
              <c:f>KHM!$X$34:$X$35</c:f>
              <c:numCache>
                <c:formatCode>General</c:formatCode>
                <c:ptCount val="2"/>
                <c:pt idx="0">
                  <c:v>4</c:v>
                </c:pt>
                <c:pt idx="1">
                  <c:v>6.9</c:v>
                </c:pt>
              </c:numCache>
            </c:numRef>
          </c:val>
          <c:extLst>
            <c:ext xmlns:c16="http://schemas.microsoft.com/office/drawing/2014/chart" uri="{C3380CC4-5D6E-409C-BE32-E72D297353CC}">
              <c16:uniqueId val="{00000000-3BA2-4E1D-8C73-58E84B0BF4ED}"/>
            </c:ext>
          </c:extLst>
        </c:ser>
        <c:dLbls>
          <c:showLegendKey val="0"/>
          <c:showVal val="0"/>
          <c:showCatName val="0"/>
          <c:showSerName val="0"/>
          <c:showPercent val="0"/>
          <c:showBubbleSize val="0"/>
        </c:dLbls>
        <c:gapWidth val="25"/>
        <c:axId val="204126848"/>
        <c:axId val="204140928"/>
      </c:barChart>
      <c:catAx>
        <c:axId val="2041268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40928"/>
        <c:crosses val="autoZero"/>
        <c:auto val="1"/>
        <c:lblAlgn val="ctr"/>
        <c:lblOffset val="800"/>
        <c:noMultiLvlLbl val="0"/>
      </c:catAx>
      <c:valAx>
        <c:axId val="204140928"/>
        <c:scaling>
          <c:orientation val="minMax"/>
          <c:max val="55"/>
          <c:min val="0"/>
        </c:scaling>
        <c:delete val="1"/>
        <c:axPos val="t"/>
        <c:numFmt formatCode="General" sourceLinked="1"/>
        <c:majorTickMark val="out"/>
        <c:minorTickMark val="none"/>
        <c:tickLblPos val="nextTo"/>
        <c:crossAx val="2041268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58"/>
          <c:h val="0.75348359828689981"/>
        </c:manualLayout>
      </c:layout>
      <c:barChart>
        <c:barDir val="bar"/>
        <c:grouping val="clustered"/>
        <c:varyColors val="0"/>
        <c:ser>
          <c:idx val="0"/>
          <c:order val="0"/>
          <c:spPr>
            <a:solidFill>
              <a:srgbClr val="00CCFF"/>
            </a:solidFill>
          </c:spPr>
          <c:invertIfNegative val="0"/>
          <c:dLbls>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KHM!$W$36:$W$37</c:f>
              <c:strCache>
                <c:ptCount val="2"/>
                <c:pt idx="0">
                  <c:v>National</c:v>
                </c:pt>
                <c:pt idx="1">
                  <c:v>Phnom Penh</c:v>
                </c:pt>
              </c:strCache>
            </c:strRef>
          </c:cat>
          <c:val>
            <c:numRef>
              <c:f>KHM!$X$36:$X$37</c:f>
              <c:numCache>
                <c:formatCode>General</c:formatCode>
                <c:ptCount val="2"/>
                <c:pt idx="0">
                  <c:v>15.2</c:v>
                </c:pt>
                <c:pt idx="1">
                  <c:v>20.6</c:v>
                </c:pt>
              </c:numCache>
            </c:numRef>
          </c:val>
          <c:extLst>
            <c:ext xmlns:c16="http://schemas.microsoft.com/office/drawing/2014/chart" uri="{C3380CC4-5D6E-409C-BE32-E72D297353CC}">
              <c16:uniqueId val="{00000000-E2DB-46DA-ACA8-04A2CF1EEEB8}"/>
            </c:ext>
          </c:extLst>
        </c:ser>
        <c:dLbls>
          <c:showLegendKey val="0"/>
          <c:showVal val="0"/>
          <c:showCatName val="0"/>
          <c:showSerName val="0"/>
          <c:showPercent val="0"/>
          <c:showBubbleSize val="0"/>
        </c:dLbls>
        <c:gapWidth val="25"/>
        <c:axId val="204881920"/>
        <c:axId val="204883456"/>
      </c:barChart>
      <c:catAx>
        <c:axId val="204881920"/>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883456"/>
        <c:crosses val="autoZero"/>
        <c:auto val="1"/>
        <c:lblAlgn val="ctr"/>
        <c:lblOffset val="800"/>
        <c:noMultiLvlLbl val="0"/>
      </c:catAx>
      <c:valAx>
        <c:axId val="204883456"/>
        <c:scaling>
          <c:orientation val="minMax"/>
          <c:max val="55"/>
          <c:min val="0"/>
        </c:scaling>
        <c:delete val="1"/>
        <c:axPos val="t"/>
        <c:numFmt formatCode="General" sourceLinked="1"/>
        <c:majorTickMark val="out"/>
        <c:minorTickMark val="none"/>
        <c:tickLblPos val="nextTo"/>
        <c:crossAx val="204881920"/>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69"/>
          <c:h val="0.75348359828689981"/>
        </c:manualLayout>
      </c:layout>
      <c:barChart>
        <c:barDir val="bar"/>
        <c:grouping val="clustered"/>
        <c:varyColors val="0"/>
        <c:ser>
          <c:idx val="0"/>
          <c:order val="0"/>
          <c:spPr>
            <a:solidFill>
              <a:srgbClr val="33CCCC"/>
            </a:solidFill>
          </c:spPr>
          <c:invertIfNegative val="0"/>
          <c:dLbls>
            <c:spPr>
              <a:noFill/>
              <a:ln>
                <a:noFill/>
              </a:ln>
              <a:effectLst/>
            </c:spPr>
            <c:txPr>
              <a:bodyPr wrap="square" lIns="38100" tIns="19050" rIns="38100" bIns="19050" anchor="ctr">
                <a:spAutoFit/>
              </a:bodyPr>
              <a:lstStyle/>
              <a:p>
                <a:pPr>
                  <a:defRPr>
                    <a:solidFill>
                      <a:srgbClr val="008E8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KHM!$W$38:$W$39</c:f>
              <c:strCache>
                <c:ptCount val="2"/>
                <c:pt idx="0">
                  <c:v>National</c:v>
                </c:pt>
                <c:pt idx="1">
                  <c:v>Preah Sihanouk</c:v>
                </c:pt>
              </c:strCache>
            </c:strRef>
          </c:cat>
          <c:val>
            <c:numRef>
              <c:f>KHM!$X$38:$X$39</c:f>
              <c:numCache>
                <c:formatCode>General</c:formatCode>
                <c:ptCount val="2"/>
                <c:pt idx="0">
                  <c:v>4.9000000000000004</c:v>
                </c:pt>
                <c:pt idx="1">
                  <c:v>6.8</c:v>
                </c:pt>
              </c:numCache>
            </c:numRef>
          </c:val>
          <c:extLst>
            <c:ext xmlns:c16="http://schemas.microsoft.com/office/drawing/2014/chart" uri="{C3380CC4-5D6E-409C-BE32-E72D297353CC}">
              <c16:uniqueId val="{00000000-EC28-4438-AF25-8C2470519EE8}"/>
            </c:ext>
          </c:extLst>
        </c:ser>
        <c:dLbls>
          <c:showLegendKey val="0"/>
          <c:showVal val="0"/>
          <c:showCatName val="0"/>
          <c:showSerName val="0"/>
          <c:showPercent val="0"/>
          <c:showBubbleSize val="0"/>
        </c:dLbls>
        <c:gapWidth val="25"/>
        <c:axId val="204907648"/>
        <c:axId val="204909184"/>
      </c:barChart>
      <c:catAx>
        <c:axId val="2049076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909184"/>
        <c:crosses val="autoZero"/>
        <c:auto val="1"/>
        <c:lblAlgn val="ctr"/>
        <c:lblOffset val="800"/>
        <c:noMultiLvlLbl val="0"/>
      </c:catAx>
      <c:valAx>
        <c:axId val="204909184"/>
        <c:scaling>
          <c:orientation val="minMax"/>
          <c:max val="55"/>
          <c:min val="0"/>
        </c:scaling>
        <c:delete val="1"/>
        <c:axPos val="t"/>
        <c:numFmt formatCode="General" sourceLinked="1"/>
        <c:majorTickMark val="out"/>
        <c:minorTickMark val="none"/>
        <c:tickLblPos val="nextTo"/>
        <c:crossAx val="2049076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5665425542737391E-2"/>
          <c:y val="3.917302933056932E-2"/>
          <c:w val="0.91012268815235309"/>
          <c:h val="0.44676150151650101"/>
        </c:manualLayout>
      </c:layout>
      <c:barChart>
        <c:barDir val="col"/>
        <c:grouping val="clustered"/>
        <c:varyColors val="0"/>
        <c:ser>
          <c:idx val="0"/>
          <c:order val="0"/>
          <c:tx>
            <c:strRef>
              <c:f>'loc and ppln'!$B$2</c:f>
              <c:strCache>
                <c:ptCount val="1"/>
                <c:pt idx="0">
                  <c:v>Female entertainment workers</c:v>
                </c:pt>
              </c:strCache>
            </c:strRef>
          </c:tx>
          <c:spPr>
            <a:solidFill>
              <a:srgbClr val="FFB7FF"/>
            </a:solidFill>
            <a:ln>
              <a:noFill/>
            </a:ln>
          </c:spPr>
          <c:invertIfNegative val="0"/>
          <c:dPt>
            <c:idx val="3"/>
            <c:invertIfNegative val="0"/>
            <c:bubble3D val="0"/>
            <c:spPr>
              <a:pattFill prst="dkUpDiag">
                <a:fgClr>
                  <a:srgbClr val="FFB7FF"/>
                </a:fgClr>
                <a:bgClr>
                  <a:sysClr val="window" lastClr="FFFFFF"/>
                </a:bgClr>
              </a:pattFill>
              <a:ln>
                <a:noFill/>
              </a:ln>
            </c:spPr>
            <c:extLst>
              <c:ext xmlns:c16="http://schemas.microsoft.com/office/drawing/2014/chart" uri="{C3380CC4-5D6E-409C-BE32-E72D297353CC}">
                <c16:uniqueId val="{00000001-B6C4-4D5D-9DF6-E819700D525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'loc and ppln'!$A$3:$A$15</c:f>
              <c:strCache>
                <c:ptCount val="13"/>
                <c:pt idx="0">
                  <c:v>Preah Sihanouk</c:v>
                </c:pt>
                <c:pt idx="1">
                  <c:v>Phnom Penh</c:v>
                </c:pt>
                <c:pt idx="2">
                  <c:v>Battambang</c:v>
                </c:pt>
                <c:pt idx="3">
                  <c:v>National</c:v>
                </c:pt>
                <c:pt idx="4">
                  <c:v>Siem Reap</c:v>
                </c:pt>
                <c:pt idx="5">
                  <c:v>Phnom Penh</c:v>
                </c:pt>
                <c:pt idx="6">
                  <c:v>National</c:v>
                </c:pt>
                <c:pt idx="7">
                  <c:v>Banteay Meanchey</c:v>
                </c:pt>
                <c:pt idx="8">
                  <c:v>Siem Reap</c:v>
                </c:pt>
                <c:pt idx="9">
                  <c:v>Phnom Penh</c:v>
                </c:pt>
                <c:pt idx="10">
                  <c:v>National</c:v>
                </c:pt>
                <c:pt idx="11">
                  <c:v>Phnom Penh</c:v>
                </c:pt>
                <c:pt idx="12">
                  <c:v>National</c:v>
                </c:pt>
              </c:strCache>
            </c:strRef>
          </c:cat>
          <c:val>
            <c:numRef>
              <c:f>'loc and ppln'!$B$3:$B$15</c:f>
              <c:numCache>
                <c:formatCode>General</c:formatCode>
                <c:ptCount val="13"/>
                <c:pt idx="0">
                  <c:v>6.8</c:v>
                </c:pt>
                <c:pt idx="1">
                  <c:v>5.9</c:v>
                </c:pt>
                <c:pt idx="2">
                  <c:v>5.5</c:v>
                </c:pt>
                <c:pt idx="3">
                  <c:v>4.9000000000000004</c:v>
                </c:pt>
              </c:numCache>
            </c:numRef>
          </c:val>
          <c:extLst>
            <c:ext xmlns:c16="http://schemas.microsoft.com/office/drawing/2014/chart" uri="{C3380CC4-5D6E-409C-BE32-E72D297353CC}">
              <c16:uniqueId val="{00000002-B6C4-4D5D-9DF6-E819700D5251}"/>
            </c:ext>
          </c:extLst>
        </c:ser>
        <c:ser>
          <c:idx val="1"/>
          <c:order val="1"/>
          <c:tx>
            <c:strRef>
              <c:f>'loc and ppln'!$C$2</c:f>
              <c:strCache>
                <c:ptCount val="1"/>
                <c:pt idx="0">
                  <c:v>Men who have sex with men</c:v>
                </c:pt>
              </c:strCache>
            </c:strRef>
          </c:tx>
          <c:spPr>
            <a:solidFill>
              <a:srgbClr val="FF5050"/>
            </a:solidFill>
            <a:ln>
              <a:noFill/>
            </a:ln>
          </c:spPr>
          <c:invertIfNegative val="0"/>
          <c:dPt>
            <c:idx val="6"/>
            <c:invertIfNegative val="0"/>
            <c:bubble3D val="0"/>
            <c:spPr>
              <a:pattFill prst="dkUpDiag">
                <a:fgClr>
                  <a:srgbClr val="FF5050"/>
                </a:fgClr>
                <a:bgClr>
                  <a:sysClr val="window" lastClr="FFFFFF"/>
                </a:bgClr>
              </a:pattFill>
              <a:ln>
                <a:noFill/>
              </a:ln>
            </c:spPr>
            <c:extLst>
              <c:ext xmlns:c16="http://schemas.microsoft.com/office/drawing/2014/chart" uri="{C3380CC4-5D6E-409C-BE32-E72D297353CC}">
                <c16:uniqueId val="{00000004-B6C4-4D5D-9DF6-E819700D525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'loc and ppln'!$A$3:$A$15</c:f>
              <c:strCache>
                <c:ptCount val="13"/>
                <c:pt idx="0">
                  <c:v>Preah Sihanouk</c:v>
                </c:pt>
                <c:pt idx="1">
                  <c:v>Phnom Penh</c:v>
                </c:pt>
                <c:pt idx="2">
                  <c:v>Battambang</c:v>
                </c:pt>
                <c:pt idx="3">
                  <c:v>National</c:v>
                </c:pt>
                <c:pt idx="4">
                  <c:v>Siem Reap</c:v>
                </c:pt>
                <c:pt idx="5">
                  <c:v>Phnom Penh</c:v>
                </c:pt>
                <c:pt idx="6">
                  <c:v>National</c:v>
                </c:pt>
                <c:pt idx="7">
                  <c:v>Banteay Meanchey</c:v>
                </c:pt>
                <c:pt idx="8">
                  <c:v>Siem Reap</c:v>
                </c:pt>
                <c:pt idx="9">
                  <c:v>Phnom Penh</c:v>
                </c:pt>
                <c:pt idx="10">
                  <c:v>National</c:v>
                </c:pt>
                <c:pt idx="11">
                  <c:v>Phnom Penh</c:v>
                </c:pt>
                <c:pt idx="12">
                  <c:v>National</c:v>
                </c:pt>
              </c:strCache>
            </c:strRef>
          </c:cat>
          <c:val>
            <c:numRef>
              <c:f>'loc and ppln'!$C$3:$C$15</c:f>
              <c:numCache>
                <c:formatCode>General</c:formatCode>
                <c:ptCount val="13"/>
                <c:pt idx="4">
                  <c:v>6.9</c:v>
                </c:pt>
                <c:pt idx="5">
                  <c:v>6.1</c:v>
                </c:pt>
                <c:pt idx="6">
                  <c:v>4</c:v>
                </c:pt>
              </c:numCache>
            </c:numRef>
          </c:val>
          <c:extLst>
            <c:ext xmlns:c16="http://schemas.microsoft.com/office/drawing/2014/chart" uri="{C3380CC4-5D6E-409C-BE32-E72D297353CC}">
              <c16:uniqueId val="{00000005-B6C4-4D5D-9DF6-E819700D5251}"/>
            </c:ext>
          </c:extLst>
        </c:ser>
        <c:ser>
          <c:idx val="2"/>
          <c:order val="2"/>
          <c:tx>
            <c:strRef>
              <c:f>'loc and ppln'!$D$2</c:f>
              <c:strCache>
                <c:ptCount val="1"/>
                <c:pt idx="0">
                  <c:v>Transgender</c:v>
                </c:pt>
              </c:strCache>
            </c:strRef>
          </c:tx>
          <c:spPr>
            <a:solidFill>
              <a:srgbClr val="FABE00"/>
            </a:solidFill>
            <a:ln>
              <a:noFill/>
            </a:ln>
          </c:spPr>
          <c:invertIfNegative val="0"/>
          <c:dPt>
            <c:idx val="10"/>
            <c:invertIfNegative val="0"/>
            <c:bubble3D val="0"/>
            <c:spPr>
              <a:pattFill prst="dkUpDiag">
                <a:fgClr>
                  <a:srgbClr val="FABE00"/>
                </a:fgClr>
                <a:bgClr>
                  <a:sysClr val="window" lastClr="FFFFFF"/>
                </a:bgClr>
              </a:pattFill>
              <a:ln>
                <a:noFill/>
              </a:ln>
            </c:spPr>
            <c:extLst>
              <c:ext xmlns:c16="http://schemas.microsoft.com/office/drawing/2014/chart" uri="{C3380CC4-5D6E-409C-BE32-E72D297353CC}">
                <c16:uniqueId val="{00000007-B6C4-4D5D-9DF6-E819700D525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'loc and ppln'!$A$3:$A$15</c:f>
              <c:strCache>
                <c:ptCount val="13"/>
                <c:pt idx="0">
                  <c:v>Preah Sihanouk</c:v>
                </c:pt>
                <c:pt idx="1">
                  <c:v>Phnom Penh</c:v>
                </c:pt>
                <c:pt idx="2">
                  <c:v>Battambang</c:v>
                </c:pt>
                <c:pt idx="3">
                  <c:v>National</c:v>
                </c:pt>
                <c:pt idx="4">
                  <c:v>Siem Reap</c:v>
                </c:pt>
                <c:pt idx="5">
                  <c:v>Phnom Penh</c:v>
                </c:pt>
                <c:pt idx="6">
                  <c:v>National</c:v>
                </c:pt>
                <c:pt idx="7">
                  <c:v>Banteay Meanchey</c:v>
                </c:pt>
                <c:pt idx="8">
                  <c:v>Siem Reap</c:v>
                </c:pt>
                <c:pt idx="9">
                  <c:v>Phnom Penh</c:v>
                </c:pt>
                <c:pt idx="10">
                  <c:v>National</c:v>
                </c:pt>
                <c:pt idx="11">
                  <c:v>Phnom Penh</c:v>
                </c:pt>
                <c:pt idx="12">
                  <c:v>National</c:v>
                </c:pt>
              </c:strCache>
            </c:strRef>
          </c:cat>
          <c:val>
            <c:numRef>
              <c:f>'loc and ppln'!$D$3:$D$15</c:f>
              <c:numCache>
                <c:formatCode>General</c:formatCode>
                <c:ptCount val="13"/>
                <c:pt idx="7">
                  <c:v>17.7</c:v>
                </c:pt>
                <c:pt idx="8">
                  <c:v>16.399999999999999</c:v>
                </c:pt>
                <c:pt idx="9">
                  <c:v>14</c:v>
                </c:pt>
                <c:pt idx="10">
                  <c:v>9.6</c:v>
                </c:pt>
              </c:numCache>
            </c:numRef>
          </c:val>
          <c:extLst>
            <c:ext xmlns:c16="http://schemas.microsoft.com/office/drawing/2014/chart" uri="{C3380CC4-5D6E-409C-BE32-E72D297353CC}">
              <c16:uniqueId val="{00000008-B6C4-4D5D-9DF6-E819700D5251}"/>
            </c:ext>
          </c:extLst>
        </c:ser>
        <c:ser>
          <c:idx val="3"/>
          <c:order val="3"/>
          <c:tx>
            <c:strRef>
              <c:f>'loc and ppln'!$E$2</c:f>
              <c:strCache>
                <c:ptCount val="1"/>
                <c:pt idx="0">
                  <c:v>People who inject drugs</c:v>
                </c:pt>
              </c:strCache>
            </c:strRef>
          </c:tx>
          <c:spPr>
            <a:solidFill>
              <a:srgbClr val="63CDF6"/>
            </a:solidFill>
            <a:ln>
              <a:noFill/>
            </a:ln>
          </c:spPr>
          <c:invertIfNegative val="0"/>
          <c:dPt>
            <c:idx val="12"/>
            <c:invertIfNegative val="0"/>
            <c:bubble3D val="0"/>
            <c:spPr>
              <a:pattFill prst="dkUpDiag">
                <a:fgClr>
                  <a:srgbClr val="63CDF6"/>
                </a:fgClr>
                <a:bgClr>
                  <a:schemeClr val="bg1"/>
                </a:bgClr>
              </a:pattFill>
              <a:ln>
                <a:noFill/>
              </a:ln>
            </c:spPr>
            <c:extLst>
              <c:ext xmlns:c16="http://schemas.microsoft.com/office/drawing/2014/chart" uri="{C3380CC4-5D6E-409C-BE32-E72D297353CC}">
                <c16:uniqueId val="{0000000A-B6C4-4D5D-9DF6-E819700D525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'loc and ppln'!$A$3:$A$15</c:f>
              <c:strCache>
                <c:ptCount val="13"/>
                <c:pt idx="0">
                  <c:v>Preah Sihanouk</c:v>
                </c:pt>
                <c:pt idx="1">
                  <c:v>Phnom Penh</c:v>
                </c:pt>
                <c:pt idx="2">
                  <c:v>Battambang</c:v>
                </c:pt>
                <c:pt idx="3">
                  <c:v>National</c:v>
                </c:pt>
                <c:pt idx="4">
                  <c:v>Siem Reap</c:v>
                </c:pt>
                <c:pt idx="5">
                  <c:v>Phnom Penh</c:v>
                </c:pt>
                <c:pt idx="6">
                  <c:v>National</c:v>
                </c:pt>
                <c:pt idx="7">
                  <c:v>Banteay Meanchey</c:v>
                </c:pt>
                <c:pt idx="8">
                  <c:v>Siem Reap</c:v>
                </c:pt>
                <c:pt idx="9">
                  <c:v>Phnom Penh</c:v>
                </c:pt>
                <c:pt idx="10">
                  <c:v>National</c:v>
                </c:pt>
                <c:pt idx="11">
                  <c:v>Phnom Penh</c:v>
                </c:pt>
                <c:pt idx="12">
                  <c:v>National</c:v>
                </c:pt>
              </c:strCache>
            </c:strRef>
          </c:cat>
          <c:val>
            <c:numRef>
              <c:f>'loc and ppln'!$E$3:$E$15</c:f>
              <c:numCache>
                <c:formatCode>General</c:formatCode>
                <c:ptCount val="13"/>
                <c:pt idx="11">
                  <c:v>20.6</c:v>
                </c:pt>
                <c:pt idx="12">
                  <c:v>15.2</c:v>
                </c:pt>
              </c:numCache>
            </c:numRef>
          </c:val>
          <c:extLst>
            <c:ext xmlns:c16="http://schemas.microsoft.com/office/drawing/2014/chart" uri="{C3380CC4-5D6E-409C-BE32-E72D297353CC}">
              <c16:uniqueId val="{0000000B-B6C4-4D5D-9DF6-E819700D5251}"/>
            </c:ext>
          </c:extLst>
        </c:ser>
        <c:dLbls>
          <c:showLegendKey val="0"/>
          <c:showVal val="0"/>
          <c:showCatName val="0"/>
          <c:showSerName val="0"/>
          <c:showPercent val="0"/>
          <c:showBubbleSize val="0"/>
        </c:dLbls>
        <c:gapWidth val="150"/>
        <c:overlap val="100"/>
        <c:axId val="127931904"/>
        <c:axId val="127933440"/>
      </c:barChart>
      <c:scatterChart>
        <c:scatterStyle val="smoothMarker"/>
        <c:varyColors val="0"/>
        <c:ser>
          <c:idx val="4"/>
          <c:order val="4"/>
          <c:tx>
            <c:strRef>
              <c:f>'loc and ppln'!$B$17</c:f>
              <c:strCache>
                <c:ptCount val="1"/>
                <c:pt idx="0">
                  <c:v>t</c:v>
                </c:pt>
              </c:strCache>
            </c:strRef>
          </c:tx>
          <c:spPr>
            <a:ln w="22225">
              <a:solidFill>
                <a:srgbClr val="E31837"/>
              </a:solidFill>
              <a:prstDash val="sysDot"/>
            </a:ln>
          </c:spPr>
          <c:marker>
            <c:symbol val="none"/>
          </c:marker>
          <c:xVal>
            <c:numRef>
              <c:f>'loc and ppln'!$A$18:$A$19</c:f>
              <c:numCache>
                <c:formatCode>General</c:formatCode>
                <c:ptCount val="2"/>
                <c:pt idx="0">
                  <c:v>0</c:v>
                </c:pt>
                <c:pt idx="1">
                  <c:v>1</c:v>
                </c:pt>
              </c:numCache>
            </c:numRef>
          </c:xVal>
          <c:yVal>
            <c:numRef>
              <c:f>'loc and ppln'!$B$18:$B$19</c:f>
              <c:numCache>
                <c:formatCode>General</c:formatCode>
                <c:ptCount val="2"/>
                <c:pt idx="0">
                  <c:v>5</c:v>
                </c:pt>
                <c:pt idx="1">
                  <c:v>5</c:v>
                </c:pt>
              </c:numCache>
            </c:numRef>
          </c:yVal>
          <c:smooth val="1"/>
          <c:extLst>
            <c:ext xmlns:c16="http://schemas.microsoft.com/office/drawing/2014/chart" uri="{C3380CC4-5D6E-409C-BE32-E72D297353CC}">
              <c16:uniqueId val="{0000000C-B6C4-4D5D-9DF6-E819700D5251}"/>
            </c:ext>
          </c:extLst>
        </c:ser>
        <c:dLbls>
          <c:showLegendKey val="0"/>
          <c:showVal val="0"/>
          <c:showCatName val="0"/>
          <c:showSerName val="0"/>
          <c:showPercent val="0"/>
          <c:showBubbleSize val="0"/>
        </c:dLbls>
        <c:axId val="127937152"/>
        <c:axId val="127935616"/>
      </c:scatterChart>
      <c:catAx>
        <c:axId val="127931904"/>
        <c:scaling>
          <c:orientation val="minMax"/>
        </c:scaling>
        <c:delete val="0"/>
        <c:axPos val="b"/>
        <c:numFmt formatCode="General" sourceLinked="0"/>
        <c:majorTickMark val="out"/>
        <c:minorTickMark val="none"/>
        <c:tickLblPos val="nextTo"/>
        <c:crossAx val="127933440"/>
        <c:crosses val="autoZero"/>
        <c:auto val="1"/>
        <c:lblAlgn val="ctr"/>
        <c:lblOffset val="100"/>
        <c:noMultiLvlLbl val="0"/>
      </c:catAx>
      <c:valAx>
        <c:axId val="127933440"/>
        <c:scaling>
          <c:orientation val="minMax"/>
          <c:max val="30"/>
        </c:scaling>
        <c:delete val="0"/>
        <c:axPos val="l"/>
        <c:title>
          <c:tx>
            <c:rich>
              <a:bodyPr rot="0" vert="horz"/>
              <a:lstStyle/>
              <a:p>
                <a:pPr>
                  <a:defRPr/>
                </a:pPr>
                <a:r>
                  <a:rPr lang="en-US"/>
                  <a:t>%</a:t>
                </a:r>
              </a:p>
            </c:rich>
          </c:tx>
          <c:layout>
            <c:manualLayout>
              <c:xMode val="edge"/>
              <c:yMode val="edge"/>
              <c:x val="5.4632749394697755E-2"/>
              <c:y val="1.1658511720031985E-2"/>
            </c:manualLayout>
          </c:layout>
          <c:overlay val="0"/>
        </c:title>
        <c:numFmt formatCode="General" sourceLinked="1"/>
        <c:majorTickMark val="out"/>
        <c:minorTickMark val="none"/>
        <c:tickLblPos val="nextTo"/>
        <c:crossAx val="127931904"/>
        <c:crosses val="autoZero"/>
        <c:crossBetween val="between"/>
        <c:majorUnit val="10"/>
      </c:valAx>
      <c:valAx>
        <c:axId val="127935616"/>
        <c:scaling>
          <c:orientation val="minMax"/>
          <c:max val="40"/>
          <c:min val="0"/>
        </c:scaling>
        <c:delete val="1"/>
        <c:axPos val="r"/>
        <c:numFmt formatCode="General" sourceLinked="1"/>
        <c:majorTickMark val="out"/>
        <c:minorTickMark val="none"/>
        <c:tickLblPos val="nextTo"/>
        <c:crossAx val="127937152"/>
        <c:crosses val="max"/>
        <c:crossBetween val="midCat"/>
        <c:majorUnit val="5"/>
      </c:valAx>
      <c:valAx>
        <c:axId val="127937152"/>
        <c:scaling>
          <c:orientation val="minMax"/>
          <c:max val="1"/>
          <c:min val="0"/>
        </c:scaling>
        <c:delete val="1"/>
        <c:axPos val="t"/>
        <c:numFmt formatCode="General" sourceLinked="1"/>
        <c:majorTickMark val="out"/>
        <c:minorTickMark val="none"/>
        <c:tickLblPos val="nextTo"/>
        <c:crossAx val="127935616"/>
        <c:crosses val="max"/>
        <c:crossBetween val="midCat"/>
        <c:majorUnit val="0.2"/>
      </c:valAx>
    </c:plotArea>
    <c:legend>
      <c:legendPos val="b"/>
      <c:legendEntry>
        <c:idx val="4"/>
        <c:delete val="1"/>
      </c:legendEntry>
      <c:layout>
        <c:manualLayout>
          <c:xMode val="edge"/>
          <c:yMode val="edge"/>
          <c:x val="1.7326701349831268E-2"/>
          <c:y val="0.82564241724801923"/>
          <c:w val="0.79570374015748047"/>
          <c:h val="0.15822843786922694"/>
        </c:manualLayout>
      </c:layout>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16165900998464E-2"/>
          <c:y val="0.21725145933029891"/>
          <c:w val="0.95099594655735853"/>
          <c:h val="0.54270127070495888"/>
        </c:manualLayout>
      </c:layout>
      <c:barChart>
        <c:barDir val="col"/>
        <c:grouping val="clustered"/>
        <c:varyColors val="0"/>
        <c:ser>
          <c:idx val="0"/>
          <c:order val="0"/>
          <c:tx>
            <c:strRef>
              <c:f>'HIV prevalence'!$B$1</c:f>
              <c:strCache>
                <c:ptCount val="1"/>
                <c:pt idx="0">
                  <c:v>2016</c:v>
                </c:pt>
              </c:strCache>
            </c:strRef>
          </c:tx>
          <c:spPr>
            <a:solidFill>
              <a:srgbClr val="33CCCC"/>
            </a:solidFill>
            <a:ln>
              <a:noFill/>
            </a:ln>
            <a:effectLst/>
          </c:spPr>
          <c:invertIfNegative val="0"/>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190-44FD-A494-135DEB88FC8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prevalence'!$A$2:$A$11</c:f>
              <c:strCache>
                <c:ptCount val="10"/>
                <c:pt idx="0">
                  <c:v>Banteay Meanchey</c:v>
                </c:pt>
                <c:pt idx="1">
                  <c:v>Battambang</c:v>
                </c:pt>
                <c:pt idx="2">
                  <c:v>Kampong Cham*</c:v>
                </c:pt>
                <c:pt idx="3">
                  <c:v>Kampong Chhnang</c:v>
                </c:pt>
                <c:pt idx="4">
                  <c:v>Kampong Thom</c:v>
                </c:pt>
                <c:pt idx="5">
                  <c:v>Phnom Penh</c:v>
                </c:pt>
                <c:pt idx="6">
                  <c:v>Preah Sihanouk</c:v>
                </c:pt>
                <c:pt idx="7">
                  <c:v>Ratanak kiri</c:v>
                </c:pt>
                <c:pt idx="8">
                  <c:v>Siem Reap*</c:v>
                </c:pt>
                <c:pt idx="9">
                  <c:v>National</c:v>
                </c:pt>
              </c:strCache>
            </c:strRef>
          </c:cat>
          <c:val>
            <c:numRef>
              <c:f>'HIV prevalence'!$B$2:$B$11</c:f>
              <c:numCache>
                <c:formatCode>0.0</c:formatCode>
                <c:ptCount val="10"/>
                <c:pt idx="0">
                  <c:v>3.1</c:v>
                </c:pt>
                <c:pt idx="1">
                  <c:v>3.7</c:v>
                </c:pt>
                <c:pt idx="2">
                  <c:v>1.9</c:v>
                </c:pt>
                <c:pt idx="3">
                  <c:v>0.05</c:v>
                </c:pt>
                <c:pt idx="4">
                  <c:v>2.9</c:v>
                </c:pt>
                <c:pt idx="5">
                  <c:v>4</c:v>
                </c:pt>
                <c:pt idx="6">
                  <c:v>2.1</c:v>
                </c:pt>
                <c:pt idx="7">
                  <c:v>1</c:v>
                </c:pt>
                <c:pt idx="8">
                  <c:v>1.6</c:v>
                </c:pt>
                <c:pt idx="9">
                  <c:v>3.2</c:v>
                </c:pt>
              </c:numCache>
            </c:numRef>
          </c:val>
          <c:extLst>
            <c:ext xmlns:c16="http://schemas.microsoft.com/office/drawing/2014/chart" uri="{C3380CC4-5D6E-409C-BE32-E72D297353CC}">
              <c16:uniqueId val="{00000000-3190-44FD-A494-135DEB88FC8A}"/>
            </c:ext>
          </c:extLst>
        </c:ser>
        <c:ser>
          <c:idx val="1"/>
          <c:order val="1"/>
          <c:tx>
            <c:strRef>
              <c:f>'HIV prevalence'!$C$1</c:f>
              <c:strCache>
                <c:ptCount val="1"/>
                <c:pt idx="0">
                  <c:v>2022</c:v>
                </c:pt>
              </c:strCache>
            </c:strRef>
          </c:tx>
          <c:spPr>
            <a:solidFill>
              <a:srgbClr val="FFB7FF"/>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prevalence'!$A$2:$A$11</c:f>
              <c:strCache>
                <c:ptCount val="10"/>
                <c:pt idx="0">
                  <c:v>Banteay Meanchey</c:v>
                </c:pt>
                <c:pt idx="1">
                  <c:v>Battambang</c:v>
                </c:pt>
                <c:pt idx="2">
                  <c:v>Kampong Cham*</c:v>
                </c:pt>
                <c:pt idx="3">
                  <c:v>Kampong Chhnang</c:v>
                </c:pt>
                <c:pt idx="4">
                  <c:v>Kampong Thom</c:v>
                </c:pt>
                <c:pt idx="5">
                  <c:v>Phnom Penh</c:v>
                </c:pt>
                <c:pt idx="6">
                  <c:v>Preah Sihanouk</c:v>
                </c:pt>
                <c:pt idx="7">
                  <c:v>Ratanak kiri</c:v>
                </c:pt>
                <c:pt idx="8">
                  <c:v>Siem Reap*</c:v>
                </c:pt>
                <c:pt idx="9">
                  <c:v>National</c:v>
                </c:pt>
              </c:strCache>
            </c:strRef>
          </c:cat>
          <c:val>
            <c:numRef>
              <c:f>'HIV prevalence'!$C$2:$C$11</c:f>
              <c:numCache>
                <c:formatCode>0.0</c:formatCode>
                <c:ptCount val="10"/>
                <c:pt idx="0">
                  <c:v>2</c:v>
                </c:pt>
                <c:pt idx="1">
                  <c:v>5.5</c:v>
                </c:pt>
                <c:pt idx="2">
                  <c:v>0</c:v>
                </c:pt>
                <c:pt idx="3">
                  <c:v>3.3</c:v>
                </c:pt>
                <c:pt idx="4">
                  <c:v>1.7</c:v>
                </c:pt>
                <c:pt idx="5">
                  <c:v>5.9</c:v>
                </c:pt>
                <c:pt idx="6">
                  <c:v>6.8</c:v>
                </c:pt>
                <c:pt idx="7">
                  <c:v>2.6</c:v>
                </c:pt>
                <c:pt idx="8">
                  <c:v>0</c:v>
                </c:pt>
                <c:pt idx="9">
                  <c:v>4.9000000000000004</c:v>
                </c:pt>
              </c:numCache>
            </c:numRef>
          </c:val>
          <c:extLst>
            <c:ext xmlns:c16="http://schemas.microsoft.com/office/drawing/2014/chart" uri="{C3380CC4-5D6E-409C-BE32-E72D297353CC}">
              <c16:uniqueId val="{00000001-3190-44FD-A494-135DEB88FC8A}"/>
            </c:ext>
          </c:extLst>
        </c:ser>
        <c:dLbls>
          <c:showLegendKey val="0"/>
          <c:showVal val="1"/>
          <c:showCatName val="0"/>
          <c:showSerName val="0"/>
          <c:showPercent val="0"/>
          <c:showBubbleSize val="0"/>
        </c:dLbls>
        <c:gapWidth val="150"/>
        <c:overlap val="-25"/>
        <c:axId val="331423088"/>
        <c:axId val="331422672"/>
      </c:barChart>
      <c:catAx>
        <c:axId val="33142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crossAx val="331422672"/>
        <c:crosses val="autoZero"/>
        <c:auto val="1"/>
        <c:lblAlgn val="ctr"/>
        <c:lblOffset val="100"/>
        <c:noMultiLvlLbl val="0"/>
      </c:catAx>
      <c:valAx>
        <c:axId val="331422672"/>
        <c:scaling>
          <c:orientation val="minMax"/>
        </c:scaling>
        <c:delete val="1"/>
        <c:axPos val="l"/>
        <c:numFmt formatCode="0.0" sourceLinked="1"/>
        <c:majorTickMark val="none"/>
        <c:minorTickMark val="none"/>
        <c:tickLblPos val="nextTo"/>
        <c:crossAx val="331423088"/>
        <c:crosses val="autoZero"/>
        <c:crossBetween val="between"/>
      </c:valAx>
      <c:spPr>
        <a:noFill/>
        <a:ln>
          <a:noFill/>
        </a:ln>
        <a:effectLst/>
      </c:spPr>
    </c:plotArea>
    <c:legend>
      <c:legendPos val="t"/>
      <c:layout>
        <c:manualLayout>
          <c:xMode val="edge"/>
          <c:yMode val="edge"/>
          <c:x val="0.39394369451932387"/>
          <c:y val="5.9875981273821655E-2"/>
          <c:w val="0.23138317694112132"/>
          <c:h val="0.1041648215364037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Arial Nova" panose="020B05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0.05769</cdr:x>
      <cdr:y>0.88462</cdr:y>
    </cdr:from>
    <cdr:to>
      <cdr:x>1</cdr:x>
      <cdr:y>0.98249</cdr:y>
    </cdr:to>
    <cdr:sp macro="" textlink="">
      <cdr:nvSpPr>
        <cdr:cNvPr id="2" name="TextBox 1"/>
        <cdr:cNvSpPr txBox="1"/>
      </cdr:nvSpPr>
      <cdr:spPr>
        <a:xfrm xmlns:a="http://schemas.openxmlformats.org/drawingml/2006/main">
          <a:off x="457200" y="3505219"/>
          <a:ext cx="7467600" cy="387800"/>
        </a:xfrm>
        <a:prstGeom xmlns:a="http://schemas.openxmlformats.org/drawingml/2006/main" prst="rect">
          <a:avLst/>
        </a:prstGeom>
        <a:ln xmlns:a="http://schemas.openxmlformats.org/drawingml/2006/main">
          <a:noFill/>
          <a:prstDash val="dash"/>
        </a:ln>
      </cdr:spPr>
      <cdr:txBody>
        <a:bodyPr xmlns:a="http://schemas.openxmlformats.org/drawingml/2006/main" vertOverflow="clip" wrap="square" rtlCol="0" anchor="ctr"/>
        <a:lstStyle xmlns:a="http://schemas.openxmlformats.org/drawingml/2006/main"/>
        <a:p xmlns:a="http://schemas.openxmlformats.org/drawingml/2006/main">
          <a:r>
            <a:rPr lang="en-US" sz="1000" b="0" dirty="0">
              <a:latin typeface="Arial" pitchFamily="34" charset="0"/>
              <a:cs typeface="Arial" pitchFamily="34" charset="0"/>
            </a:rPr>
            <a:t>* HIV prevalence was adjusted for quality control and weighted by provincial population</a:t>
          </a:r>
          <a:endParaRPr lang="th-TH" sz="1000" b="0" dirty="0">
            <a:latin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0.36263</cdr:x>
      <cdr:y>0.37525</cdr:y>
    </cdr:from>
    <cdr:to>
      <cdr:x>0.63737</cdr:x>
      <cdr:y>0.6171</cdr:y>
    </cdr:to>
    <cdr:sp macro="" textlink="">
      <cdr:nvSpPr>
        <cdr:cNvPr id="2" name="TextBox 3">
          <a:extLst xmlns:a="http://schemas.openxmlformats.org/drawingml/2006/main">
            <a:ext uri="{FF2B5EF4-FFF2-40B4-BE49-F238E27FC236}">
              <a16:creationId xmlns:a16="http://schemas.microsoft.com/office/drawing/2014/main" id="{ABCEEC05-498B-4B81-B1C7-628ED69D02DE}"/>
            </a:ext>
          </a:extLst>
        </cdr:cNvPr>
        <cdr:cNvSpPr txBox="1"/>
      </cdr:nvSpPr>
      <cdr:spPr>
        <a:xfrm xmlns:a="http://schemas.openxmlformats.org/drawingml/2006/main">
          <a:off x="1596435" y="1270251"/>
          <a:ext cx="1209537" cy="81868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wrap="square"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ysClr val="windowText" lastClr="000000"/>
              </a:solidFill>
              <a:effectLst/>
              <a:uLnTx/>
              <a:uFillTx/>
              <a:latin typeface="Arial" pitchFamily="34" charset="0"/>
              <a:cs typeface="Arial" pitchFamily="34" charset="0"/>
            </a:rPr>
            <a:t>34.5</a:t>
          </a: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 </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million US$</a:t>
          </a:r>
        </a:p>
      </cdr:txBody>
    </cdr:sp>
  </cdr:relSizeAnchor>
</c:userShapes>
</file>

<file path=ppt/drawings/drawing3.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4.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A4D19-E788-4915-926C-DCFADFD0DB7A}" type="datetimeFigureOut">
              <a:rPr lang="en-US" smtClean="0"/>
              <a:t>29/09/2023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29CE37-99C1-4B7C-9F65-3BB2EC47B8C7}" type="slidenum">
              <a:rPr lang="en-US" smtClean="0"/>
              <a:t>‹#›</a:t>
            </a:fld>
            <a:endParaRPr lang="en-US" dirty="0"/>
          </a:p>
        </p:txBody>
      </p:sp>
    </p:spTree>
    <p:extLst>
      <p:ext uri="{BB962C8B-B14F-4D97-AF65-F5344CB8AC3E}">
        <p14:creationId xmlns:p14="http://schemas.microsoft.com/office/powerpoint/2010/main" val="3592497188"/>
      </p:ext>
    </p:extLst>
  </p:cSld>
  <p:clrMap bg1="lt1" tx1="dk1" bg2="lt2" tx2="dk2" accent1="accent1" accent2="accent2" accent3="accent3" accent4="accent4" accent5="accent5" accent6="accent6" hlink="hlink" folHlink="folHlink"/>
  <p:notesStyle>
    <a:lvl1pPr marL="0" algn="l" defTabSz="910652" rtl="0" eaLnBrk="1" latinLnBrk="0" hangingPunct="1">
      <a:defRPr sz="1200" kern="1200">
        <a:solidFill>
          <a:schemeClr val="tx1"/>
        </a:solidFill>
        <a:latin typeface="+mn-lt"/>
        <a:ea typeface="+mn-ea"/>
        <a:cs typeface="+mn-cs"/>
      </a:defRPr>
    </a:lvl1pPr>
    <a:lvl2pPr marL="455329" algn="l" defTabSz="910652" rtl="0" eaLnBrk="1" latinLnBrk="0" hangingPunct="1">
      <a:defRPr sz="1200" kern="1200">
        <a:solidFill>
          <a:schemeClr val="tx1"/>
        </a:solidFill>
        <a:latin typeface="+mn-lt"/>
        <a:ea typeface="+mn-ea"/>
        <a:cs typeface="+mn-cs"/>
      </a:defRPr>
    </a:lvl2pPr>
    <a:lvl3pPr marL="910652" algn="l" defTabSz="910652" rtl="0" eaLnBrk="1" latinLnBrk="0" hangingPunct="1">
      <a:defRPr sz="1200" kern="1200">
        <a:solidFill>
          <a:schemeClr val="tx1"/>
        </a:solidFill>
        <a:latin typeface="+mn-lt"/>
        <a:ea typeface="+mn-ea"/>
        <a:cs typeface="+mn-cs"/>
      </a:defRPr>
    </a:lvl3pPr>
    <a:lvl4pPr marL="1365980" algn="l" defTabSz="910652" rtl="0" eaLnBrk="1" latinLnBrk="0" hangingPunct="1">
      <a:defRPr sz="1200" kern="1200">
        <a:solidFill>
          <a:schemeClr val="tx1"/>
        </a:solidFill>
        <a:latin typeface="+mn-lt"/>
        <a:ea typeface="+mn-ea"/>
        <a:cs typeface="+mn-cs"/>
      </a:defRPr>
    </a:lvl4pPr>
    <a:lvl5pPr marL="1821275" algn="l" defTabSz="910652" rtl="0" eaLnBrk="1" latinLnBrk="0" hangingPunct="1">
      <a:defRPr sz="1200" kern="1200">
        <a:solidFill>
          <a:schemeClr val="tx1"/>
        </a:solidFill>
        <a:latin typeface="+mn-lt"/>
        <a:ea typeface="+mn-ea"/>
        <a:cs typeface="+mn-cs"/>
      </a:defRPr>
    </a:lvl5pPr>
    <a:lvl6pPr marL="2276622" algn="l" defTabSz="910652" rtl="0" eaLnBrk="1" latinLnBrk="0" hangingPunct="1">
      <a:defRPr sz="1200" kern="1200">
        <a:solidFill>
          <a:schemeClr val="tx1"/>
        </a:solidFill>
        <a:latin typeface="+mn-lt"/>
        <a:ea typeface="+mn-ea"/>
        <a:cs typeface="+mn-cs"/>
      </a:defRPr>
    </a:lvl6pPr>
    <a:lvl7pPr marL="2731961" algn="l" defTabSz="910652" rtl="0" eaLnBrk="1" latinLnBrk="0" hangingPunct="1">
      <a:defRPr sz="1200" kern="1200">
        <a:solidFill>
          <a:schemeClr val="tx1"/>
        </a:solidFill>
        <a:latin typeface="+mn-lt"/>
        <a:ea typeface="+mn-ea"/>
        <a:cs typeface="+mn-cs"/>
      </a:defRPr>
    </a:lvl7pPr>
    <a:lvl8pPr marL="3187270" algn="l" defTabSz="910652" rtl="0" eaLnBrk="1" latinLnBrk="0" hangingPunct="1">
      <a:defRPr sz="1200" kern="1200">
        <a:solidFill>
          <a:schemeClr val="tx1"/>
        </a:solidFill>
        <a:latin typeface="+mn-lt"/>
        <a:ea typeface="+mn-ea"/>
        <a:cs typeface="+mn-cs"/>
      </a:defRPr>
    </a:lvl8pPr>
    <a:lvl9pPr marL="3642570" algn="l" defTabSz="9106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Arial" charset="0"/>
                <a:ea typeface="ＭＳ Ｐゴシック" charset="0"/>
                <a:cs typeface="Cordia New" charset="0"/>
              </a:defRPr>
            </a:lvl1pPr>
            <a:lvl2pPr marL="685669" indent="-263719" eaLnBrk="0" hangingPunct="0">
              <a:defRPr sz="2600">
                <a:solidFill>
                  <a:schemeClr val="tx1"/>
                </a:solidFill>
                <a:latin typeface="Arial" charset="0"/>
                <a:ea typeface="Cordia New" charset="0"/>
                <a:cs typeface="Cordia New" charset="0"/>
              </a:defRPr>
            </a:lvl2pPr>
            <a:lvl3pPr marL="1054875" indent="-210975" eaLnBrk="0" hangingPunct="0">
              <a:defRPr sz="2600">
                <a:solidFill>
                  <a:schemeClr val="tx1"/>
                </a:solidFill>
                <a:latin typeface="Arial" charset="0"/>
                <a:ea typeface="Cordia New" charset="0"/>
                <a:cs typeface="Cordia New" charset="0"/>
              </a:defRPr>
            </a:lvl3pPr>
            <a:lvl4pPr marL="1476825" indent="-210975" eaLnBrk="0" hangingPunct="0">
              <a:defRPr sz="2600">
                <a:solidFill>
                  <a:schemeClr val="tx1"/>
                </a:solidFill>
                <a:latin typeface="Arial" charset="0"/>
                <a:ea typeface="Cordia New" charset="0"/>
                <a:cs typeface="Cordia New" charset="0"/>
              </a:defRPr>
            </a:lvl4pPr>
            <a:lvl5pPr marL="1898774" indent="-210975" eaLnBrk="0" hangingPunct="0">
              <a:defRPr sz="2600">
                <a:solidFill>
                  <a:schemeClr val="tx1"/>
                </a:solidFill>
                <a:latin typeface="Arial" charset="0"/>
                <a:ea typeface="Cordia New" charset="0"/>
                <a:cs typeface="Cordia New" charset="0"/>
              </a:defRPr>
            </a:lvl5pPr>
            <a:lvl6pPr marL="2320724" indent="-210975" eaLnBrk="0" fontAlgn="base" hangingPunct="0">
              <a:spcBef>
                <a:spcPct val="0"/>
              </a:spcBef>
              <a:spcAft>
                <a:spcPct val="0"/>
              </a:spcAft>
              <a:defRPr sz="2600">
                <a:solidFill>
                  <a:schemeClr val="tx1"/>
                </a:solidFill>
                <a:latin typeface="Arial" charset="0"/>
                <a:ea typeface="Cordia New" charset="0"/>
                <a:cs typeface="Cordia New" charset="0"/>
              </a:defRPr>
            </a:lvl6pPr>
            <a:lvl7pPr marL="2742674" indent="-210975" eaLnBrk="0" fontAlgn="base" hangingPunct="0">
              <a:spcBef>
                <a:spcPct val="0"/>
              </a:spcBef>
              <a:spcAft>
                <a:spcPct val="0"/>
              </a:spcAft>
              <a:defRPr sz="2600">
                <a:solidFill>
                  <a:schemeClr val="tx1"/>
                </a:solidFill>
                <a:latin typeface="Arial" charset="0"/>
                <a:ea typeface="Cordia New" charset="0"/>
                <a:cs typeface="Cordia New" charset="0"/>
              </a:defRPr>
            </a:lvl7pPr>
            <a:lvl8pPr marL="3164624" indent="-210975" eaLnBrk="0" fontAlgn="base" hangingPunct="0">
              <a:spcBef>
                <a:spcPct val="0"/>
              </a:spcBef>
              <a:spcAft>
                <a:spcPct val="0"/>
              </a:spcAft>
              <a:defRPr sz="2600">
                <a:solidFill>
                  <a:schemeClr val="tx1"/>
                </a:solidFill>
                <a:latin typeface="Arial" charset="0"/>
                <a:ea typeface="Cordia New" charset="0"/>
                <a:cs typeface="Cordia New" charset="0"/>
              </a:defRPr>
            </a:lvl8pPr>
            <a:lvl9pPr marL="3586574" indent="-210975"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25</a:t>
            </a:fld>
            <a:endParaRPr lang="en-US"/>
          </a:p>
        </p:txBody>
      </p:sp>
    </p:spTree>
    <p:extLst>
      <p:ext uri="{BB962C8B-B14F-4D97-AF65-F5344CB8AC3E}">
        <p14:creationId xmlns:p14="http://schemas.microsoft.com/office/powerpoint/2010/main" val="1775849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28</a:t>
            </a:fld>
            <a:endParaRPr lang="en-US"/>
          </a:p>
        </p:txBody>
      </p:sp>
    </p:spTree>
    <p:extLst>
      <p:ext uri="{BB962C8B-B14F-4D97-AF65-F5344CB8AC3E}">
        <p14:creationId xmlns:p14="http://schemas.microsoft.com/office/powerpoint/2010/main" val="603922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29</a:t>
            </a:fld>
            <a:endParaRPr lang="en-US"/>
          </a:p>
        </p:txBody>
      </p:sp>
    </p:spTree>
    <p:extLst>
      <p:ext uri="{BB962C8B-B14F-4D97-AF65-F5344CB8AC3E}">
        <p14:creationId xmlns:p14="http://schemas.microsoft.com/office/powerpoint/2010/main" val="955179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A2232-A843-4AA2-928D-807C9325B4FE}"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2160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35</a:t>
            </a:fld>
            <a:endParaRPr lang="en-US"/>
          </a:p>
        </p:txBody>
      </p:sp>
    </p:spTree>
    <p:extLst>
      <p:ext uri="{BB962C8B-B14F-4D97-AF65-F5344CB8AC3E}">
        <p14:creationId xmlns:p14="http://schemas.microsoft.com/office/powerpoint/2010/main" val="1326350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955179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6681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z="1200" dirty="0">
              <a:solidFill>
                <a:prstClr val="black"/>
              </a:solidFill>
              <a:cs typeface="Arial" pitchFamily="34" charset="0"/>
            </a:endParaRPr>
          </a:p>
        </p:txBody>
      </p:sp>
      <p:sp>
        <p:nvSpPr>
          <p:cNvPr id="4" name="Slide Number Placeholder 3"/>
          <p:cNvSpPr>
            <a:spLocks noGrp="1"/>
          </p:cNvSpPr>
          <p:nvPr>
            <p:ph type="sldNum" sz="quarter" idx="10"/>
          </p:nvPr>
        </p:nvSpPr>
        <p:spPr/>
        <p:txBody>
          <a:bodyPr/>
          <a:lstStyle/>
          <a:p>
            <a:fld id="{3A29CE37-99C1-4B7C-9F65-3BB2EC47B8C7}" type="slidenum">
              <a:rPr lang="en-US" smtClean="0"/>
              <a:t>8</a:t>
            </a:fld>
            <a:endParaRPr lang="en-US"/>
          </a:p>
        </p:txBody>
      </p:sp>
    </p:spTree>
    <p:extLst>
      <p:ext uri="{BB962C8B-B14F-4D97-AF65-F5344CB8AC3E}">
        <p14:creationId xmlns:p14="http://schemas.microsoft.com/office/powerpoint/2010/main" val="2445377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0652"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0652"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7771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13</a:t>
            </a:fld>
            <a:endParaRPr lang="en-US"/>
          </a:p>
        </p:txBody>
      </p:sp>
    </p:spTree>
    <p:extLst>
      <p:ext uri="{BB962C8B-B14F-4D97-AF65-F5344CB8AC3E}">
        <p14:creationId xmlns:p14="http://schemas.microsoft.com/office/powerpoint/2010/main" val="499990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14</a:t>
            </a:fld>
            <a:endParaRPr lang="en-US"/>
          </a:p>
        </p:txBody>
      </p:sp>
    </p:spTree>
    <p:extLst>
      <p:ext uri="{BB962C8B-B14F-4D97-AF65-F5344CB8AC3E}">
        <p14:creationId xmlns:p14="http://schemas.microsoft.com/office/powerpoint/2010/main" val="464534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15</a:t>
            </a:fld>
            <a:endParaRPr lang="en-US"/>
          </a:p>
        </p:txBody>
      </p:sp>
    </p:spTree>
    <p:extLst>
      <p:ext uri="{BB962C8B-B14F-4D97-AF65-F5344CB8AC3E}">
        <p14:creationId xmlns:p14="http://schemas.microsoft.com/office/powerpoint/2010/main" val="464534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392390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392390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strike="noStrike" dirty="0">
              <a:solidFill>
                <a:srgbClr val="E31837"/>
              </a:solidFill>
            </a:endParaRPr>
          </a:p>
        </p:txBody>
      </p:sp>
      <p:sp>
        <p:nvSpPr>
          <p:cNvPr id="4" name="Slide Number Placeholder 3"/>
          <p:cNvSpPr>
            <a:spLocks noGrp="1"/>
          </p:cNvSpPr>
          <p:nvPr>
            <p:ph type="sldNum" sz="quarter" idx="10"/>
          </p:nvPr>
        </p:nvSpPr>
        <p:spPr/>
        <p:txBody>
          <a:bodyPr/>
          <a:lstStyle/>
          <a:p>
            <a:fld id="{3A29CE37-99C1-4B7C-9F65-3BB2EC47B8C7}" type="slidenum">
              <a:rPr lang="en-US" smtClean="0"/>
              <a:t>21</a:t>
            </a:fld>
            <a:endParaRPr lang="en-US"/>
          </a:p>
        </p:txBody>
      </p:sp>
    </p:spTree>
    <p:extLst>
      <p:ext uri="{BB962C8B-B14F-4D97-AF65-F5344CB8AC3E}">
        <p14:creationId xmlns:p14="http://schemas.microsoft.com/office/powerpoint/2010/main" val="1347919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2997"/>
            <a:ext cx="8189383" cy="65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173" tIns="49601" rIns="99173" bIns="4960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dirty="0">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341"/>
            <a:ext cx="8191500" cy="638780"/>
          </a:xfrm>
          <a:prstGeom prst="rect">
            <a:avLst/>
          </a:prstGeom>
          <a:noFill/>
        </p:spPr>
        <p:txBody>
          <a:bodyPr lIns="99173" tIns="49601" rIns="99173" bIns="49601">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53"/>
            <a:ext cx="8191500" cy="500280"/>
          </a:xfrm>
          <a:prstGeom prst="rect">
            <a:avLst/>
          </a:prstGeom>
          <a:noFill/>
        </p:spPr>
        <p:txBody>
          <a:bodyPr lIns="99173" tIns="49601" rIns="99173" bIns="49601">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173" tIns="49601" rIns="99173" bIns="49601"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5"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058" tIns="45537" rIns="91058" bIns="45537"/>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63280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5"/>
            <a:ext cx="10198197" cy="788737"/>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058" tIns="45537" rIns="91058" bIns="45537">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058" tIns="45537" rIns="91058" bIns="45537"/>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12713887"/>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81"/>
            <a:ext cx="10198197" cy="788737"/>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39" tIns="58516" rIns="117039" bIns="58516">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39" tIns="58516" rIns="117039" bIns="58516"/>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43592766"/>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93" tIns="58543" rIns="117093" bIns="58543" anchor="ctr"/>
          <a:lstStyle/>
          <a:p>
            <a:pPr algn="ctr" defTabSz="117090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93" tIns="58543" rIns="117093" bIns="58543">
            <a:normAutofit/>
          </a:bodyPr>
          <a:lstStyle>
            <a:lvl1pPr marL="683029" marR="0" indent="-683029" algn="l" defTabSz="117090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456" indent="0" algn="ctr">
              <a:buNone/>
              <a:defRPr>
                <a:solidFill>
                  <a:schemeClr val="tx1">
                    <a:tint val="75000"/>
                  </a:schemeClr>
                </a:solidFill>
              </a:defRPr>
            </a:lvl2pPr>
            <a:lvl3pPr marL="1170901" indent="0" algn="ctr">
              <a:buNone/>
              <a:defRPr>
                <a:solidFill>
                  <a:schemeClr val="tx1">
                    <a:tint val="75000"/>
                  </a:schemeClr>
                </a:solidFill>
              </a:defRPr>
            </a:lvl3pPr>
            <a:lvl4pPr marL="1756348" indent="0" algn="ctr">
              <a:buNone/>
              <a:defRPr>
                <a:solidFill>
                  <a:schemeClr val="tx1">
                    <a:tint val="75000"/>
                  </a:schemeClr>
                </a:solidFill>
              </a:defRPr>
            </a:lvl4pPr>
            <a:lvl5pPr marL="2341806" indent="0" algn="ctr">
              <a:buNone/>
              <a:defRPr>
                <a:solidFill>
                  <a:schemeClr val="tx1">
                    <a:tint val="75000"/>
                  </a:schemeClr>
                </a:solidFill>
              </a:defRPr>
            </a:lvl5pPr>
            <a:lvl6pPr marL="2927242" indent="0" algn="ctr">
              <a:buNone/>
              <a:defRPr>
                <a:solidFill>
                  <a:schemeClr val="tx1">
                    <a:tint val="75000"/>
                  </a:schemeClr>
                </a:solidFill>
              </a:defRPr>
            </a:lvl6pPr>
            <a:lvl7pPr marL="3512694" indent="0" algn="ctr">
              <a:buNone/>
              <a:defRPr>
                <a:solidFill>
                  <a:schemeClr val="tx1">
                    <a:tint val="75000"/>
                  </a:schemeClr>
                </a:solidFill>
              </a:defRPr>
            </a:lvl7pPr>
            <a:lvl8pPr marL="4098154" indent="0" algn="ctr">
              <a:buNone/>
              <a:defRPr>
                <a:solidFill>
                  <a:schemeClr val="tx1">
                    <a:tint val="75000"/>
                  </a:schemeClr>
                </a:solidFill>
              </a:defRPr>
            </a:lvl8pPr>
            <a:lvl9pPr marL="4683608"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93" tIns="58543" rIns="117093" bIns="5854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93" tIns="58543" rIns="117093" bIns="585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15549490"/>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93" tIns="58543" rIns="117093" bIns="58543" anchor="ctr"/>
          <a:lstStyle/>
          <a:p>
            <a:pPr algn="ctr" defTabSz="11709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93" tIns="58543" rIns="117093" bIns="5854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93" tIns="58543" rIns="117093" bIns="585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93" tIns="58543" rIns="117093" bIns="585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0098743"/>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93" tIns="58543" rIns="117093" bIns="58543" anchor="ctr"/>
          <a:lstStyle/>
          <a:p>
            <a:pPr algn="ctr" defTabSz="11709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93" tIns="58543" rIns="117093" bIns="5854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93" tIns="58543" rIns="117093" bIns="585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93" tIns="58543" rIns="117093" bIns="585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93" tIns="58543" rIns="117093" bIns="585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86804804"/>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93" tIns="58543" rIns="117093" bIns="58543" anchor="ctr"/>
          <a:lstStyle/>
          <a:p>
            <a:pPr algn="ctr" defTabSz="11709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93" tIns="58543" rIns="117093" bIns="5854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93" tIns="58543" rIns="117093" bIns="585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93" tIns="58543" rIns="117093" bIns="5854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93" tIns="58543" rIns="117093" bIns="585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93" tIns="58543" rIns="117093" bIns="5854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93" tIns="58543" rIns="117093" bIns="585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44149311"/>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93" tIns="58543" rIns="117093" bIns="58543" anchor="ctr"/>
          <a:lstStyle/>
          <a:p>
            <a:pPr algn="ctr" defTabSz="11709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93" tIns="58543" rIns="117093" bIns="5854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729841705"/>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74502149"/>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93" tIns="58543" rIns="117093" bIns="58543" anchor="ctr"/>
          <a:lstStyle/>
          <a:p>
            <a:pPr algn="ctr" defTabSz="11709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93" tIns="58543" rIns="117093" bIns="5854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93" tIns="58543" rIns="117093" bIns="585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93" tIns="58543" rIns="117093" bIns="5854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93" tIns="58543" rIns="117093" bIns="585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00294190"/>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66"/>
            <a:ext cx="10198197" cy="788737"/>
          </a:xfrm>
          <a:prstGeom prst="rect">
            <a:avLst/>
          </a:prstGeom>
        </p:spPr>
        <p:txBody>
          <a:bodyPr lIns="117093" tIns="58543" rIns="117093" bIns="585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93" tIns="58543" rIns="117093" bIns="5854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93" tIns="58543" rIns="117093" bIns="5854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16548380"/>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57" tIns="58577" rIns="117157" bIns="58577" anchor="ctr"/>
          <a:lstStyle/>
          <a:p>
            <a:pPr algn="ctr" defTabSz="1171557">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57" tIns="58577" rIns="117157" bIns="58577">
            <a:normAutofit/>
          </a:bodyPr>
          <a:lstStyle>
            <a:lvl1pPr marL="683411" marR="0" indent="-683411" algn="l" defTabSz="1171557"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782" indent="0" algn="ctr">
              <a:buNone/>
              <a:defRPr>
                <a:solidFill>
                  <a:schemeClr val="tx1">
                    <a:tint val="75000"/>
                  </a:schemeClr>
                </a:solidFill>
              </a:defRPr>
            </a:lvl2pPr>
            <a:lvl3pPr marL="1171557" indent="0" algn="ctr">
              <a:buNone/>
              <a:defRPr>
                <a:solidFill>
                  <a:schemeClr val="tx1">
                    <a:tint val="75000"/>
                  </a:schemeClr>
                </a:solidFill>
              </a:defRPr>
            </a:lvl3pPr>
            <a:lvl4pPr marL="1757335" indent="0" algn="ctr">
              <a:buNone/>
              <a:defRPr>
                <a:solidFill>
                  <a:schemeClr val="tx1">
                    <a:tint val="75000"/>
                  </a:schemeClr>
                </a:solidFill>
              </a:defRPr>
            </a:lvl4pPr>
            <a:lvl5pPr marL="2343117" indent="0" algn="ctr">
              <a:buNone/>
              <a:defRPr>
                <a:solidFill>
                  <a:schemeClr val="tx1">
                    <a:tint val="75000"/>
                  </a:schemeClr>
                </a:solidFill>
              </a:defRPr>
            </a:lvl5pPr>
            <a:lvl6pPr marL="2928889" indent="0" algn="ctr">
              <a:buNone/>
              <a:defRPr>
                <a:solidFill>
                  <a:schemeClr val="tx1">
                    <a:tint val="75000"/>
                  </a:schemeClr>
                </a:solidFill>
              </a:defRPr>
            </a:lvl6pPr>
            <a:lvl7pPr marL="3514667" indent="0" algn="ctr">
              <a:buNone/>
              <a:defRPr>
                <a:solidFill>
                  <a:schemeClr val="tx1">
                    <a:tint val="75000"/>
                  </a:schemeClr>
                </a:solidFill>
              </a:defRPr>
            </a:lvl7pPr>
            <a:lvl8pPr marL="4100451" indent="0" algn="ctr">
              <a:buNone/>
              <a:defRPr>
                <a:solidFill>
                  <a:schemeClr val="tx1">
                    <a:tint val="75000"/>
                  </a:schemeClr>
                </a:solidFill>
              </a:defRPr>
            </a:lvl8pPr>
            <a:lvl9pPr marL="468623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57" tIns="58577" rIns="117157" bIns="58577">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57" tIns="58577" rIns="117157" bIns="585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9678814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Title 6"/>
          <p:cNvSpPr>
            <a:spLocks noGrp="1"/>
          </p:cNvSpPr>
          <p:nvPr>
            <p:ph type="title"/>
          </p:nvPr>
        </p:nvSpPr>
        <p:spPr>
          <a:xfrm>
            <a:off x="300763" y="4289395"/>
            <a:ext cx="10820437" cy="1357200"/>
          </a:xfrm>
          <a:prstGeom prst="rect">
            <a:avLst/>
          </a:prstGeom>
        </p:spPr>
        <p:txBody>
          <a:bodyPr lIns="91058" tIns="45537" rIns="91058" bIns="45537"/>
          <a:lstStyle>
            <a:lvl1pPr algn="l">
              <a:defRPr sz="6700" b="1" baseline="0">
                <a:solidFill>
                  <a:schemeClr val="bg1"/>
                </a:solidFill>
              </a:defRPr>
            </a:lvl1pPr>
          </a:lstStyle>
          <a:p>
            <a:r>
              <a:rPr lang="en-US" dirty="0"/>
              <a:t>Click to edit</a:t>
            </a:r>
            <a:endParaRPr lang="th-TH" dirty="0"/>
          </a:p>
        </p:txBody>
      </p:sp>
      <p:sp>
        <p:nvSpPr>
          <p:cNvPr id="5" name="TextBox 4"/>
          <p:cNvSpPr txBox="1"/>
          <p:nvPr userDrawn="1"/>
        </p:nvSpPr>
        <p:spPr>
          <a:xfrm>
            <a:off x="356719" y="3083297"/>
            <a:ext cx="8191425" cy="654169"/>
          </a:xfrm>
          <a:prstGeom prst="rect">
            <a:avLst/>
          </a:prstGeom>
          <a:noFill/>
        </p:spPr>
        <p:txBody>
          <a:bodyPr wrap="square" lIns="99173" tIns="49601" rIns="99173" bIns="49601" rtlCol="0">
            <a:spAutoFit/>
          </a:bodyPr>
          <a:lstStyle/>
          <a:p>
            <a:r>
              <a:rPr lang="en-US" sz="3600" b="1" dirty="0">
                <a:solidFill>
                  <a:prstClr val="white"/>
                </a:solidFill>
                <a:cs typeface="Arial" pitchFamily="34" charset="0"/>
              </a:rPr>
              <a:t>HIV and AIDS</a:t>
            </a:r>
            <a:endParaRPr lang="th-TH" sz="3600" b="1" dirty="0">
              <a:solidFill>
                <a:prstClr val="white"/>
              </a:solidFill>
            </a:endParaRPr>
          </a:p>
        </p:txBody>
      </p:sp>
      <p:sp>
        <p:nvSpPr>
          <p:cNvPr id="6" name="TextBox 5"/>
          <p:cNvSpPr txBox="1"/>
          <p:nvPr userDrawn="1"/>
        </p:nvSpPr>
        <p:spPr>
          <a:xfrm>
            <a:off x="359931" y="3570977"/>
            <a:ext cx="8191425" cy="638780"/>
          </a:xfrm>
          <a:prstGeom prst="rect">
            <a:avLst/>
          </a:prstGeom>
          <a:noFill/>
        </p:spPr>
        <p:txBody>
          <a:bodyPr wrap="square" lIns="99173" tIns="49601" rIns="99173" bIns="49601" rtlCol="0">
            <a:spAutoFit/>
          </a:bodyPr>
          <a:lstStyle/>
          <a:p>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7" name="TextBox 6"/>
          <p:cNvSpPr txBox="1"/>
          <p:nvPr userDrawn="1"/>
        </p:nvSpPr>
        <p:spPr>
          <a:xfrm>
            <a:off x="359931" y="4026246"/>
            <a:ext cx="8191425" cy="500280"/>
          </a:xfrm>
          <a:prstGeom prst="rect">
            <a:avLst/>
          </a:prstGeom>
          <a:noFill/>
        </p:spPr>
        <p:txBody>
          <a:bodyPr wrap="square" lIns="99173" tIns="49601" rIns="99173" bIns="49601" rtlCol="0">
            <a:spAutoFit/>
          </a:bodyPr>
          <a:lstStyle/>
          <a:p>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8" name="Rectangle 7"/>
          <p:cNvSpPr/>
          <p:nvPr userDrawn="1"/>
        </p:nvSpPr>
        <p:spPr>
          <a:xfrm>
            <a:off x="0" y="3089917"/>
            <a:ext cx="240000" cy="2158366"/>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173" tIns="49601" rIns="99173" bIns="49601" rtlCol="0" anchor="ctr"/>
          <a:lstStyle/>
          <a:p>
            <a:pPr algn="ctr"/>
            <a:endParaRPr lang="th-TH" sz="2800">
              <a:solidFill>
                <a:prstClr val="white"/>
              </a:solidFill>
            </a:endParaRPr>
          </a:p>
        </p:txBody>
      </p:sp>
      <p:pic>
        <p:nvPicPr>
          <p:cNvPr id="14" name="Picture 13" descr="Unaid logo_approve.png"/>
          <p:cNvPicPr>
            <a:picLocks noChangeAspect="1"/>
          </p:cNvPicPr>
          <p:nvPr userDrawn="1"/>
        </p:nvPicPr>
        <p:blipFill>
          <a:blip r:embed="rId2" cstate="print"/>
          <a:stretch>
            <a:fillRect/>
          </a:stretch>
        </p:blipFill>
        <p:spPr>
          <a:xfrm>
            <a:off x="284519" y="609619"/>
            <a:ext cx="3242233" cy="1108800"/>
          </a:xfrm>
          <a:prstGeom prst="rect">
            <a:avLst/>
          </a:prstGeom>
        </p:spPr>
      </p:pic>
    </p:spTree>
    <p:extLst>
      <p:ext uri="{BB962C8B-B14F-4D97-AF65-F5344CB8AC3E}">
        <p14:creationId xmlns:p14="http://schemas.microsoft.com/office/powerpoint/2010/main" val="419336190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57" tIns="58577" rIns="117157" bIns="58577" anchor="ctr"/>
          <a:lstStyle/>
          <a:p>
            <a:pPr algn="ctr" defTabSz="117155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57" tIns="58577" rIns="117157" bIns="58577">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57" tIns="58577" rIns="117157" bIns="585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57" tIns="58577" rIns="117157" bIns="585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60534340"/>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57" tIns="58577" rIns="117157" bIns="58577" anchor="ctr"/>
          <a:lstStyle/>
          <a:p>
            <a:pPr algn="ctr" defTabSz="117155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57" tIns="58577" rIns="117157" bIns="58577">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57" tIns="58577" rIns="117157" bIns="585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57" tIns="58577" rIns="117157" bIns="585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57" tIns="58577" rIns="117157" bIns="585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47583480"/>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57" tIns="58577" rIns="117157" bIns="58577" anchor="ctr"/>
          <a:lstStyle/>
          <a:p>
            <a:pPr algn="ctr" defTabSz="117155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57" tIns="58577" rIns="117157" bIns="58577">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157" tIns="58577" rIns="117157" bIns="585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57" tIns="58577" rIns="117157" bIns="58577"/>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157" tIns="58577" rIns="117157" bIns="585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57" tIns="58577" rIns="117157" bIns="58577"/>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57" tIns="58577" rIns="117157" bIns="585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99737429"/>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57" tIns="58577" rIns="117157" bIns="58577" anchor="ctr"/>
          <a:lstStyle/>
          <a:p>
            <a:pPr algn="ctr" defTabSz="117155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57" tIns="58577" rIns="117157" bIns="58577">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80587140"/>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601661007"/>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57" tIns="58577" rIns="117157" bIns="58577" anchor="ctr"/>
          <a:lstStyle/>
          <a:p>
            <a:pPr algn="ctr" defTabSz="117155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57" tIns="58577" rIns="117157" bIns="58577">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57" tIns="58577" rIns="117157" bIns="585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57" tIns="58577" rIns="117157" bIns="58577"/>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57" tIns="58577" rIns="117157" bIns="585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16309178"/>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50"/>
            <a:ext cx="10198197" cy="788737"/>
          </a:xfrm>
          <a:prstGeom prst="rect">
            <a:avLst/>
          </a:prstGeom>
        </p:spPr>
        <p:txBody>
          <a:bodyPr lIns="117157" tIns="58577" rIns="117157" bIns="585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57" tIns="58577" rIns="117157" bIns="58577">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57" tIns="58577" rIns="117157" bIns="58577"/>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91802347"/>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2"/>
            <a:ext cx="10769700" cy="3448055"/>
          </a:xfrm>
          <a:prstGeom prst="rect">
            <a:avLst/>
          </a:prstGeom>
        </p:spPr>
        <p:txBody>
          <a:bodyPr lIns="117226" tIns="58613" rIns="117226" bIns="58613">
            <a:normAutofit/>
          </a:bodyPr>
          <a:lstStyle>
            <a:lvl1pPr marL="683819" marR="0" indent="-683819" algn="l" defTabSz="117226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78773293"/>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11647198"/>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6188648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6"/>
          <p:cNvSpPr>
            <a:spLocks noGrp="1"/>
          </p:cNvSpPr>
          <p:nvPr>
            <p:ph type="title" hasCustomPrompt="1"/>
          </p:nvPr>
        </p:nvSpPr>
        <p:spPr>
          <a:xfrm>
            <a:off x="300763" y="3390900"/>
            <a:ext cx="10820437" cy="1747850"/>
          </a:xfrm>
          <a:prstGeom prst="rect">
            <a:avLst/>
          </a:prstGeom>
        </p:spPr>
        <p:txBody>
          <a:bodyPr lIns="91058" tIns="45537" rIns="91058" bIns="45537"/>
          <a:lstStyle>
            <a:lvl1pPr algn="l">
              <a:defRPr sz="5000" b="1" baseline="0">
                <a:solidFill>
                  <a:schemeClr val="bg1"/>
                </a:solidFill>
              </a:defRPr>
            </a:lvl1pPr>
          </a:lstStyle>
          <a:p>
            <a:r>
              <a:rPr lang="en-US" dirty="0"/>
              <a:t>Click to </a:t>
            </a:r>
            <a:br>
              <a:rPr lang="en-US" dirty="0"/>
            </a:br>
            <a:r>
              <a:rPr lang="en-US" dirty="0"/>
              <a:t>edit</a:t>
            </a:r>
            <a:endParaRPr lang="th-TH" dirty="0"/>
          </a:p>
        </p:txBody>
      </p:sp>
      <p:sp>
        <p:nvSpPr>
          <p:cNvPr id="4" name="Rectangle 3"/>
          <p:cNvSpPr/>
          <p:nvPr userDrawn="1"/>
        </p:nvSpPr>
        <p:spPr>
          <a:xfrm>
            <a:off x="0" y="3499485"/>
            <a:ext cx="240000" cy="1351916"/>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173" tIns="49601" rIns="99173" bIns="49601" rtlCol="0" anchor="ctr"/>
          <a:lstStyle/>
          <a:p>
            <a:pPr algn="ctr"/>
            <a:endParaRPr lang="th-TH" sz="2800">
              <a:solidFill>
                <a:prstClr val="white"/>
              </a:solidFill>
            </a:endParaRPr>
          </a:p>
        </p:txBody>
      </p:sp>
    </p:spTree>
    <p:extLst>
      <p:ext uri="{BB962C8B-B14F-4D97-AF65-F5344CB8AC3E}">
        <p14:creationId xmlns:p14="http://schemas.microsoft.com/office/powerpoint/2010/main" val="152902884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6"/>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6"/>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02535102"/>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82670785"/>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804626272"/>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lIns="117226" tIns="58613" rIns="117226" bIns="5861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06285459"/>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2"/>
            <a:ext cx="10198197" cy="788737"/>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3"/>
            <a:ext cx="10769700" cy="4000528"/>
          </a:xfrm>
          <a:prstGeom prst="rect">
            <a:avLst/>
          </a:prstGeom>
        </p:spPr>
        <p:txBody>
          <a:bodyPr lIns="117226" tIns="58613" rIns="117226" bIns="5861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226" tIns="58613" rIns="117226" bIns="5861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60042319"/>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54" tIns="45583" rIns="91154" bIns="45583">
            <a:normAutofit/>
          </a:bodyPr>
          <a:lstStyle>
            <a:lvl1pPr marL="531751" marR="0" indent="-531751" algn="l" defTabSz="9115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02" indent="0" algn="ctr">
              <a:buNone/>
              <a:defRPr>
                <a:solidFill>
                  <a:schemeClr val="tx1">
                    <a:tint val="75000"/>
                  </a:schemeClr>
                </a:solidFill>
              </a:defRPr>
            </a:lvl2pPr>
            <a:lvl3pPr marL="911598" indent="0" algn="ctr">
              <a:buNone/>
              <a:defRPr>
                <a:solidFill>
                  <a:schemeClr val="tx1">
                    <a:tint val="75000"/>
                  </a:schemeClr>
                </a:solidFill>
              </a:defRPr>
            </a:lvl3pPr>
            <a:lvl4pPr marL="1367398" indent="0" algn="ctr">
              <a:buNone/>
              <a:defRPr>
                <a:solidFill>
                  <a:schemeClr val="tx1">
                    <a:tint val="75000"/>
                  </a:schemeClr>
                </a:solidFill>
              </a:defRPr>
            </a:lvl4pPr>
            <a:lvl5pPr marL="1823173" indent="0" algn="ctr">
              <a:buNone/>
              <a:defRPr>
                <a:solidFill>
                  <a:schemeClr val="tx1">
                    <a:tint val="75000"/>
                  </a:schemeClr>
                </a:solidFill>
              </a:defRPr>
            </a:lvl5pPr>
            <a:lvl6pPr marL="2278988" indent="0" algn="ctr">
              <a:buNone/>
              <a:defRPr>
                <a:solidFill>
                  <a:schemeClr val="tx1">
                    <a:tint val="75000"/>
                  </a:schemeClr>
                </a:solidFill>
              </a:defRPr>
            </a:lvl6pPr>
            <a:lvl7pPr marL="2734797" indent="0" algn="ctr">
              <a:buNone/>
              <a:defRPr>
                <a:solidFill>
                  <a:schemeClr val="tx1">
                    <a:tint val="75000"/>
                  </a:schemeClr>
                </a:solidFill>
              </a:defRPr>
            </a:lvl7pPr>
            <a:lvl8pPr marL="3190579" indent="0" algn="ctr">
              <a:buNone/>
              <a:defRPr>
                <a:solidFill>
                  <a:schemeClr val="tx1">
                    <a:tint val="75000"/>
                  </a:schemeClr>
                </a:solidFill>
              </a:defRPr>
            </a:lvl8pPr>
            <a:lvl9pPr marL="36463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4137993914"/>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1536224858"/>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091005747"/>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4287702759"/>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66125451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058" tIns="45537" rIns="91058" bIns="45537">
            <a:normAutofit/>
          </a:bodyPr>
          <a:lstStyle>
            <a:lvl1pPr marL="531194" marR="0" indent="-531194" algn="l" defTabSz="9106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329" indent="0" algn="ctr">
              <a:buNone/>
              <a:defRPr>
                <a:solidFill>
                  <a:schemeClr val="tx1">
                    <a:tint val="75000"/>
                  </a:schemeClr>
                </a:solidFill>
              </a:defRPr>
            </a:lvl2pPr>
            <a:lvl3pPr marL="910652" indent="0" algn="ctr">
              <a:buNone/>
              <a:defRPr>
                <a:solidFill>
                  <a:schemeClr val="tx1">
                    <a:tint val="75000"/>
                  </a:schemeClr>
                </a:solidFill>
              </a:defRPr>
            </a:lvl3pPr>
            <a:lvl4pPr marL="1365980" indent="0" algn="ctr">
              <a:buNone/>
              <a:defRPr>
                <a:solidFill>
                  <a:schemeClr val="tx1">
                    <a:tint val="75000"/>
                  </a:schemeClr>
                </a:solidFill>
              </a:defRPr>
            </a:lvl4pPr>
            <a:lvl5pPr marL="1821275" indent="0" algn="ctr">
              <a:buNone/>
              <a:defRPr>
                <a:solidFill>
                  <a:schemeClr val="tx1">
                    <a:tint val="75000"/>
                  </a:schemeClr>
                </a:solidFill>
              </a:defRPr>
            </a:lvl5pPr>
            <a:lvl6pPr marL="2276622" indent="0" algn="ctr">
              <a:buNone/>
              <a:defRPr>
                <a:solidFill>
                  <a:schemeClr val="tx1">
                    <a:tint val="75000"/>
                  </a:schemeClr>
                </a:solidFill>
              </a:defRPr>
            </a:lvl6pPr>
            <a:lvl7pPr marL="2731961" indent="0" algn="ctr">
              <a:buNone/>
              <a:defRPr>
                <a:solidFill>
                  <a:schemeClr val="tx1">
                    <a:tint val="75000"/>
                  </a:schemeClr>
                </a:solidFill>
              </a:defRPr>
            </a:lvl7pPr>
            <a:lvl8pPr marL="3187270" indent="0" algn="ctr">
              <a:buNone/>
              <a:defRPr>
                <a:solidFill>
                  <a:schemeClr val="tx1">
                    <a:tint val="75000"/>
                  </a:schemeClr>
                </a:solidFill>
              </a:defRPr>
            </a:lvl8pPr>
            <a:lvl9pPr marL="364257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BA33EE2A-A9E7-4AE7-801D-F332B6ABE711}" type="slidenum">
              <a:rPr lang="th-TH"/>
              <a:pPr/>
              <a:t>‹#›</a:t>
            </a:fld>
            <a:endParaRPr lang="th-TH"/>
          </a:p>
        </p:txBody>
      </p:sp>
    </p:spTree>
    <p:extLst>
      <p:ext uri="{BB962C8B-B14F-4D97-AF65-F5344CB8AC3E}">
        <p14:creationId xmlns:p14="http://schemas.microsoft.com/office/powerpoint/2010/main" val="895347192"/>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640294062"/>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54" tIns="45583" rIns="91154" bIns="4558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088834548"/>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4"/>
            <a:ext cx="10198197" cy="788737"/>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54" tIns="45583" rIns="91154" bIns="4558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54" tIns="45583" rIns="91154" bIns="4558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250872069"/>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A588A-67BB-47AE-87A6-B4B7396D7D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C108EE-6154-4A78-9F13-4CD5F9D383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3454962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24869600"/>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36877244"/>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64623316"/>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93949227"/>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846532002"/>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6877108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BCC598CC-CB58-4512-B3EA-BFDD2539C8C1}" type="slidenum">
              <a:rPr lang="th-TH"/>
              <a:pPr/>
              <a:t>‹#›</a:t>
            </a:fld>
            <a:endParaRPr lang="th-TH"/>
          </a:p>
        </p:txBody>
      </p:sp>
    </p:spTree>
    <p:extLst>
      <p:ext uri="{BB962C8B-B14F-4D97-AF65-F5344CB8AC3E}">
        <p14:creationId xmlns:p14="http://schemas.microsoft.com/office/powerpoint/2010/main" val="60986259"/>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70158912"/>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08463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37D67664-6739-40AB-A3CA-9AF42ABF5F9F}" type="slidenum">
              <a:rPr lang="th-TH"/>
              <a:pPr/>
              <a:t>‹#›</a:t>
            </a:fld>
            <a:endParaRPr lang="th-TH"/>
          </a:p>
        </p:txBody>
      </p:sp>
    </p:spTree>
    <p:extLst>
      <p:ext uri="{BB962C8B-B14F-4D97-AF65-F5344CB8AC3E}">
        <p14:creationId xmlns:p14="http://schemas.microsoft.com/office/powerpoint/2010/main" val="265713802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058" tIns="45537" rIns="91058" bIns="45537"/>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058" tIns="45537" rIns="91058" bIns="45537"/>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DA541A5B-79F1-4B4F-B385-D71A4C860624}" type="slidenum">
              <a:rPr lang="th-TH"/>
              <a:pPr/>
              <a:t>‹#›</a:t>
            </a:fld>
            <a:endParaRPr lang="th-TH"/>
          </a:p>
        </p:txBody>
      </p:sp>
    </p:spTree>
    <p:extLst>
      <p:ext uri="{BB962C8B-B14F-4D97-AF65-F5344CB8AC3E}">
        <p14:creationId xmlns:p14="http://schemas.microsoft.com/office/powerpoint/2010/main" val="346164107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1B052574-CDEA-4BBD-B2CD-610ED7EB691A}" type="slidenum">
              <a:rPr lang="th-TH"/>
              <a:pPr/>
              <a:t>‹#›</a:t>
            </a:fld>
            <a:endParaRPr lang="th-TH"/>
          </a:p>
        </p:txBody>
      </p:sp>
    </p:spTree>
    <p:extLst>
      <p:ext uri="{BB962C8B-B14F-4D97-AF65-F5344CB8AC3E}">
        <p14:creationId xmlns:p14="http://schemas.microsoft.com/office/powerpoint/2010/main" val="311112992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318C85B4-CE00-4706-B297-60E6CA3E77B9}" type="slidenum">
              <a:rPr lang="th-TH"/>
              <a:pPr/>
              <a:t>‹#›</a:t>
            </a:fld>
            <a:endParaRPr lang="th-TH"/>
          </a:p>
        </p:txBody>
      </p:sp>
    </p:spTree>
    <p:extLst>
      <p:ext uri="{BB962C8B-B14F-4D97-AF65-F5344CB8AC3E}">
        <p14:creationId xmlns:p14="http://schemas.microsoft.com/office/powerpoint/2010/main" val="357451621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058" tIns="45537" rIns="91058" bIns="45537"/>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A5DBB8F0-922C-4514-9FEB-49E5737B4B06}" type="slidenum">
              <a:rPr lang="th-TH"/>
              <a:pPr/>
              <a:t>‹#›</a:t>
            </a:fld>
            <a:endParaRPr lang="th-TH"/>
          </a:p>
        </p:txBody>
      </p:sp>
    </p:spTree>
    <p:extLst>
      <p:ext uri="{BB962C8B-B14F-4D97-AF65-F5344CB8AC3E}">
        <p14:creationId xmlns:p14="http://schemas.microsoft.com/office/powerpoint/2010/main" val="203823948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173" tIns="49601" rIns="99173" bIns="49601"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lIns="91058" tIns="45537" rIns="91058" bIns="45537"/>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34580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5"/>
            <a:ext cx="10198197" cy="788737"/>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058" tIns="45537" rIns="91058" bIns="45537">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058" tIns="45537" rIns="91058" bIns="45537"/>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F14BDE11-A748-43B3-8255-A1F9B3E5E985}" type="slidenum">
              <a:rPr lang="th-TH"/>
              <a:pPr/>
              <a:t>‹#›</a:t>
            </a:fld>
            <a:endParaRPr lang="th-TH"/>
          </a:p>
        </p:txBody>
      </p:sp>
    </p:spTree>
    <p:extLst>
      <p:ext uri="{BB962C8B-B14F-4D97-AF65-F5344CB8AC3E}">
        <p14:creationId xmlns:p14="http://schemas.microsoft.com/office/powerpoint/2010/main" val="246871242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058" tIns="45537" rIns="91058" bIns="45537">
            <a:normAutofit/>
          </a:bodyPr>
          <a:lstStyle>
            <a:lvl1pPr marL="531194" marR="0" indent="-531194" algn="l" defTabSz="9106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329" indent="0" algn="ctr">
              <a:buNone/>
              <a:defRPr>
                <a:solidFill>
                  <a:schemeClr val="tx1">
                    <a:tint val="75000"/>
                  </a:schemeClr>
                </a:solidFill>
              </a:defRPr>
            </a:lvl2pPr>
            <a:lvl3pPr marL="910652" indent="0" algn="ctr">
              <a:buNone/>
              <a:defRPr>
                <a:solidFill>
                  <a:schemeClr val="tx1">
                    <a:tint val="75000"/>
                  </a:schemeClr>
                </a:solidFill>
              </a:defRPr>
            </a:lvl3pPr>
            <a:lvl4pPr marL="1365980" indent="0" algn="ctr">
              <a:buNone/>
              <a:defRPr>
                <a:solidFill>
                  <a:schemeClr val="tx1">
                    <a:tint val="75000"/>
                  </a:schemeClr>
                </a:solidFill>
              </a:defRPr>
            </a:lvl4pPr>
            <a:lvl5pPr marL="1821275" indent="0" algn="ctr">
              <a:buNone/>
              <a:defRPr>
                <a:solidFill>
                  <a:schemeClr val="tx1">
                    <a:tint val="75000"/>
                  </a:schemeClr>
                </a:solidFill>
              </a:defRPr>
            </a:lvl5pPr>
            <a:lvl6pPr marL="2276622" indent="0" algn="ctr">
              <a:buNone/>
              <a:defRPr>
                <a:solidFill>
                  <a:schemeClr val="tx1">
                    <a:tint val="75000"/>
                  </a:schemeClr>
                </a:solidFill>
              </a:defRPr>
            </a:lvl6pPr>
            <a:lvl7pPr marL="2731961" indent="0" algn="ctr">
              <a:buNone/>
              <a:defRPr>
                <a:solidFill>
                  <a:schemeClr val="tx1">
                    <a:tint val="75000"/>
                  </a:schemeClr>
                </a:solidFill>
              </a:defRPr>
            </a:lvl7pPr>
            <a:lvl8pPr marL="3187270" indent="0" algn="ctr">
              <a:buNone/>
              <a:defRPr>
                <a:solidFill>
                  <a:schemeClr val="tx1">
                    <a:tint val="75000"/>
                  </a:schemeClr>
                </a:solidFill>
              </a:defRPr>
            </a:lvl8pPr>
            <a:lvl9pPr marL="364257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70744420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45365759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889807508"/>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058" tIns="45537" rIns="91058" bIns="45537"/>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058" tIns="45537" rIns="91058" bIns="45537"/>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5568385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19207046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869399953"/>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058" tIns="45537" rIns="91058" bIns="45537"/>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538435831"/>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5"/>
            <a:ext cx="10198197" cy="788737"/>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058" tIns="45537" rIns="91058" bIns="45537">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058" tIns="45537" rIns="91058" bIns="45537"/>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366260673"/>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058" tIns="45537" rIns="91058" bIns="45537">
            <a:normAutofit/>
          </a:bodyPr>
          <a:lstStyle>
            <a:lvl1pPr marL="531194" marR="0" indent="-531194" algn="l" defTabSz="9106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329" indent="0" algn="ctr">
              <a:buNone/>
              <a:defRPr>
                <a:solidFill>
                  <a:schemeClr val="tx1">
                    <a:tint val="75000"/>
                  </a:schemeClr>
                </a:solidFill>
              </a:defRPr>
            </a:lvl2pPr>
            <a:lvl3pPr marL="910652" indent="0" algn="ctr">
              <a:buNone/>
              <a:defRPr>
                <a:solidFill>
                  <a:schemeClr val="tx1">
                    <a:tint val="75000"/>
                  </a:schemeClr>
                </a:solidFill>
              </a:defRPr>
            </a:lvl3pPr>
            <a:lvl4pPr marL="1365980" indent="0" algn="ctr">
              <a:buNone/>
              <a:defRPr>
                <a:solidFill>
                  <a:schemeClr val="tx1">
                    <a:tint val="75000"/>
                  </a:schemeClr>
                </a:solidFill>
              </a:defRPr>
            </a:lvl4pPr>
            <a:lvl5pPr marL="1821275" indent="0" algn="ctr">
              <a:buNone/>
              <a:defRPr>
                <a:solidFill>
                  <a:schemeClr val="tx1">
                    <a:tint val="75000"/>
                  </a:schemeClr>
                </a:solidFill>
              </a:defRPr>
            </a:lvl5pPr>
            <a:lvl6pPr marL="2276622" indent="0" algn="ctr">
              <a:buNone/>
              <a:defRPr>
                <a:solidFill>
                  <a:schemeClr val="tx1">
                    <a:tint val="75000"/>
                  </a:schemeClr>
                </a:solidFill>
              </a:defRPr>
            </a:lvl6pPr>
            <a:lvl7pPr marL="2731961" indent="0" algn="ctr">
              <a:buNone/>
              <a:defRPr>
                <a:solidFill>
                  <a:schemeClr val="tx1">
                    <a:tint val="75000"/>
                  </a:schemeClr>
                </a:solidFill>
              </a:defRPr>
            </a:lvl7pPr>
            <a:lvl8pPr marL="3187270" indent="0" algn="ctr">
              <a:buNone/>
              <a:defRPr>
                <a:solidFill>
                  <a:schemeClr val="tx1">
                    <a:tint val="75000"/>
                  </a:schemeClr>
                </a:solidFill>
              </a:defRPr>
            </a:lvl8pPr>
            <a:lvl9pPr marL="364257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182961575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058" tIns="45537" rIns="91058" bIns="45537">
            <a:normAutofit/>
          </a:bodyPr>
          <a:lstStyle>
            <a:lvl1pPr marL="531194" marR="0" indent="-531194" algn="l" defTabSz="9106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329" indent="0" algn="ctr">
              <a:buNone/>
              <a:defRPr>
                <a:solidFill>
                  <a:schemeClr val="tx1">
                    <a:tint val="75000"/>
                  </a:schemeClr>
                </a:solidFill>
              </a:defRPr>
            </a:lvl2pPr>
            <a:lvl3pPr marL="910652" indent="0" algn="ctr">
              <a:buNone/>
              <a:defRPr>
                <a:solidFill>
                  <a:schemeClr val="tx1">
                    <a:tint val="75000"/>
                  </a:schemeClr>
                </a:solidFill>
              </a:defRPr>
            </a:lvl3pPr>
            <a:lvl4pPr marL="1365980" indent="0" algn="ctr">
              <a:buNone/>
              <a:defRPr>
                <a:solidFill>
                  <a:schemeClr val="tx1">
                    <a:tint val="75000"/>
                  </a:schemeClr>
                </a:solidFill>
              </a:defRPr>
            </a:lvl4pPr>
            <a:lvl5pPr marL="1821275" indent="0" algn="ctr">
              <a:buNone/>
              <a:defRPr>
                <a:solidFill>
                  <a:schemeClr val="tx1">
                    <a:tint val="75000"/>
                  </a:schemeClr>
                </a:solidFill>
              </a:defRPr>
            </a:lvl5pPr>
            <a:lvl6pPr marL="2276622" indent="0" algn="ctr">
              <a:buNone/>
              <a:defRPr>
                <a:solidFill>
                  <a:schemeClr val="tx1">
                    <a:tint val="75000"/>
                  </a:schemeClr>
                </a:solidFill>
              </a:defRPr>
            </a:lvl6pPr>
            <a:lvl7pPr marL="2731961" indent="0" algn="ctr">
              <a:buNone/>
              <a:defRPr>
                <a:solidFill>
                  <a:schemeClr val="tx1">
                    <a:tint val="75000"/>
                  </a:schemeClr>
                </a:solidFill>
              </a:defRPr>
            </a:lvl7pPr>
            <a:lvl8pPr marL="3187270" indent="0" algn="ctr">
              <a:buNone/>
              <a:defRPr>
                <a:solidFill>
                  <a:schemeClr val="tx1">
                    <a:tint val="75000"/>
                  </a:schemeClr>
                </a:solidFill>
              </a:defRPr>
            </a:lvl8pPr>
            <a:lvl9pPr marL="364257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8825494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69941809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47230006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058" tIns="45537" rIns="91058" bIns="45537"/>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058" tIns="45537" rIns="91058" bIns="45537"/>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687487222"/>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98405094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337725306"/>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058" tIns="45537" rIns="91058" bIns="45537"/>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026428024"/>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5"/>
            <a:ext cx="10198197" cy="788737"/>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058" tIns="45537" rIns="91058" bIns="45537">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058" tIns="45537" rIns="91058" bIns="45537"/>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239123515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775" tIns="58377" rIns="116775" bIns="58377" anchor="ctr"/>
          <a:lstStyle/>
          <a:p>
            <a:pPr algn="ctr" defTabSz="1167643">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775" tIns="58377" rIns="116775" bIns="58377">
            <a:normAutofit/>
          </a:bodyPr>
          <a:lstStyle>
            <a:lvl1pPr marL="681120" marR="0" indent="-681120" algn="l" defTabSz="116764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3832" indent="0" algn="ctr">
              <a:buNone/>
              <a:defRPr>
                <a:solidFill>
                  <a:schemeClr val="tx1">
                    <a:tint val="75000"/>
                  </a:schemeClr>
                </a:solidFill>
              </a:defRPr>
            </a:lvl2pPr>
            <a:lvl3pPr marL="1167643" indent="0" algn="ctr">
              <a:buNone/>
              <a:defRPr>
                <a:solidFill>
                  <a:schemeClr val="tx1">
                    <a:tint val="75000"/>
                  </a:schemeClr>
                </a:solidFill>
              </a:defRPr>
            </a:lvl3pPr>
            <a:lvl4pPr marL="1751425" indent="0" algn="ctr">
              <a:buNone/>
              <a:defRPr>
                <a:solidFill>
                  <a:schemeClr val="tx1">
                    <a:tint val="75000"/>
                  </a:schemeClr>
                </a:solidFill>
              </a:defRPr>
            </a:lvl4pPr>
            <a:lvl5pPr marL="2335255" indent="0" algn="ctr">
              <a:buNone/>
              <a:defRPr>
                <a:solidFill>
                  <a:schemeClr val="tx1">
                    <a:tint val="75000"/>
                  </a:schemeClr>
                </a:solidFill>
              </a:defRPr>
            </a:lvl5pPr>
            <a:lvl6pPr marL="2919076" indent="0" algn="ctr">
              <a:buNone/>
              <a:defRPr>
                <a:solidFill>
                  <a:schemeClr val="tx1">
                    <a:tint val="75000"/>
                  </a:schemeClr>
                </a:solidFill>
              </a:defRPr>
            </a:lvl6pPr>
            <a:lvl7pPr marL="3502830" indent="0" algn="ctr">
              <a:buNone/>
              <a:defRPr>
                <a:solidFill>
                  <a:schemeClr val="tx1">
                    <a:tint val="75000"/>
                  </a:schemeClr>
                </a:solidFill>
              </a:defRPr>
            </a:lvl7pPr>
            <a:lvl8pPr marL="4086698" indent="0" algn="ctr">
              <a:buNone/>
              <a:defRPr>
                <a:solidFill>
                  <a:schemeClr val="tx1">
                    <a:tint val="75000"/>
                  </a:schemeClr>
                </a:solidFill>
              </a:defRPr>
            </a:lvl8pPr>
            <a:lvl9pPr marL="467051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775" tIns="58377" rIns="116775" bIns="58377">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775" tIns="58377" rIns="116775" bIns="583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3726"/>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775" tIns="58377" rIns="116775" bIns="58377" anchor="ctr"/>
          <a:lstStyle/>
          <a:p>
            <a:pPr algn="ctr" defTabSz="11676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775" tIns="58377" rIns="116775" bIns="58377">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775" tIns="58377" rIns="116775" bIns="583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775" tIns="58377" rIns="116775" bIns="583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5238231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775" tIns="58377" rIns="116775" bIns="58377" anchor="ctr"/>
          <a:lstStyle/>
          <a:p>
            <a:pPr algn="ctr" defTabSz="11676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775" tIns="58377" rIns="116775" bIns="58377">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775" tIns="58377" rIns="116775" bIns="583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775" tIns="58377" rIns="116775" bIns="583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775" tIns="58377" rIns="116775" bIns="583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7373921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4357869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775" tIns="58377" rIns="116775" bIns="58377" anchor="ctr"/>
          <a:lstStyle/>
          <a:p>
            <a:pPr algn="ctr" defTabSz="11676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775" tIns="58377" rIns="116775" bIns="58377">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775" tIns="58377" rIns="116775" bIns="583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775" tIns="58377" rIns="116775" bIns="58377"/>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775" tIns="58377" rIns="116775" bIns="583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775" tIns="58377" rIns="116775" bIns="58377"/>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775" tIns="58377" rIns="116775" bIns="583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27353567"/>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775" tIns="58377" rIns="116775" bIns="58377" anchor="ctr"/>
          <a:lstStyle/>
          <a:p>
            <a:pPr algn="ctr" defTabSz="11676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775" tIns="58377" rIns="116775" bIns="58377">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103099336"/>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331677321"/>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775" tIns="58377" rIns="116775" bIns="58377" anchor="ctr"/>
          <a:lstStyle/>
          <a:p>
            <a:pPr algn="ctr" defTabSz="11676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775" tIns="58377" rIns="116775" bIns="58377">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775" tIns="58377" rIns="116775" bIns="583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775" tIns="58377" rIns="116775" bIns="58377"/>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775" tIns="58377" rIns="116775" bIns="583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47479310"/>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0"/>
            <a:ext cx="10198197" cy="788737"/>
          </a:xfrm>
          <a:prstGeom prst="rect">
            <a:avLst/>
          </a:prstGeom>
        </p:spPr>
        <p:txBody>
          <a:bodyPr lIns="116775" tIns="58377" rIns="116775" bIns="583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775" tIns="58377" rIns="116775" bIns="58377">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775" tIns="58377" rIns="116775" bIns="58377"/>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40485949"/>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02" tIns="58391" rIns="116802" bIns="58391" anchor="ctr"/>
          <a:lstStyle/>
          <a:p>
            <a:pPr algn="ctr" defTabSz="1167923">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02" tIns="58391" rIns="116802" bIns="58391">
            <a:normAutofit/>
          </a:bodyPr>
          <a:lstStyle>
            <a:lvl1pPr marL="681284" marR="0" indent="-681284" algn="l" defTabSz="116792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3972" indent="0" algn="ctr">
              <a:buNone/>
              <a:defRPr>
                <a:solidFill>
                  <a:schemeClr val="tx1">
                    <a:tint val="75000"/>
                  </a:schemeClr>
                </a:solidFill>
              </a:defRPr>
            </a:lvl2pPr>
            <a:lvl3pPr marL="1167923" indent="0" algn="ctr">
              <a:buNone/>
              <a:defRPr>
                <a:solidFill>
                  <a:schemeClr val="tx1">
                    <a:tint val="75000"/>
                  </a:schemeClr>
                </a:solidFill>
              </a:defRPr>
            </a:lvl3pPr>
            <a:lvl4pPr marL="1751845" indent="0" algn="ctr">
              <a:buNone/>
              <a:defRPr>
                <a:solidFill>
                  <a:schemeClr val="tx1">
                    <a:tint val="75000"/>
                  </a:schemeClr>
                </a:solidFill>
              </a:defRPr>
            </a:lvl4pPr>
            <a:lvl5pPr marL="2335817" indent="0" algn="ctr">
              <a:buNone/>
              <a:defRPr>
                <a:solidFill>
                  <a:schemeClr val="tx1">
                    <a:tint val="75000"/>
                  </a:schemeClr>
                </a:solidFill>
              </a:defRPr>
            </a:lvl5pPr>
            <a:lvl6pPr marL="2919776" indent="0" algn="ctr">
              <a:buNone/>
              <a:defRPr>
                <a:solidFill>
                  <a:schemeClr val="tx1">
                    <a:tint val="75000"/>
                  </a:schemeClr>
                </a:solidFill>
              </a:defRPr>
            </a:lvl6pPr>
            <a:lvl7pPr marL="3503675" indent="0" algn="ctr">
              <a:buNone/>
              <a:defRPr>
                <a:solidFill>
                  <a:schemeClr val="tx1">
                    <a:tint val="75000"/>
                  </a:schemeClr>
                </a:solidFill>
              </a:defRPr>
            </a:lvl7pPr>
            <a:lvl8pPr marL="4087680" indent="0" algn="ctr">
              <a:buNone/>
              <a:defRPr>
                <a:solidFill>
                  <a:schemeClr val="tx1">
                    <a:tint val="75000"/>
                  </a:schemeClr>
                </a:solidFill>
              </a:defRPr>
            </a:lvl8pPr>
            <a:lvl9pPr marL="4671634"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02" tIns="58391" rIns="116802" bIns="58391">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02" tIns="58391" rIns="116802" bIns="5839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4043537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02" tIns="58391" rIns="116802" bIns="58391" anchor="ctr"/>
          <a:lstStyle/>
          <a:p>
            <a:pPr algn="ctr" defTabSz="116792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02" tIns="58391" rIns="116802" bIns="58391">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02" tIns="58391" rIns="116802" bIns="5839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02" tIns="58391" rIns="116802" bIns="5839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06263828"/>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02" tIns="58391" rIns="116802" bIns="58391" anchor="ctr"/>
          <a:lstStyle/>
          <a:p>
            <a:pPr algn="ctr" defTabSz="116792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02" tIns="58391" rIns="116802" bIns="58391">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02" tIns="58391" rIns="116802" bIns="5839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02" tIns="58391" rIns="116802" bIns="5839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02" tIns="58391" rIns="116802" bIns="5839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34342735"/>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02" tIns="58391" rIns="116802" bIns="58391" anchor="ctr"/>
          <a:lstStyle/>
          <a:p>
            <a:pPr algn="ctr" defTabSz="116792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02" tIns="58391" rIns="116802" bIns="58391">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802" tIns="58391" rIns="116802" bIns="5839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02" tIns="58391" rIns="116802" bIns="5839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802" tIns="58391" rIns="116802" bIns="5839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02" tIns="58391" rIns="116802" bIns="5839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02" tIns="58391" rIns="116802" bIns="5839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54792412"/>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02" tIns="58391" rIns="116802" bIns="58391" anchor="ctr"/>
          <a:lstStyle/>
          <a:p>
            <a:pPr algn="ctr" defTabSz="116792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02" tIns="58391" rIns="116802" bIns="58391">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7194176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47700661"/>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15300043"/>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02" tIns="58391" rIns="116802" bIns="58391" anchor="ctr"/>
          <a:lstStyle/>
          <a:p>
            <a:pPr algn="ctr" defTabSz="116792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02" tIns="58391" rIns="116802" bIns="58391">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02" tIns="58391" rIns="116802" bIns="5839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02" tIns="58391" rIns="116802" bIns="58391"/>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02" tIns="58391" rIns="116802" bIns="5839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58738345"/>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43"/>
            <a:ext cx="10198197" cy="788737"/>
          </a:xfrm>
          <a:prstGeom prst="rect">
            <a:avLst/>
          </a:prstGeom>
        </p:spPr>
        <p:txBody>
          <a:bodyPr lIns="116802" tIns="58391" rIns="116802" bIns="5839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02" tIns="58391" rIns="116802" bIns="58391">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02" tIns="58391" rIns="116802" bIns="58391"/>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21657998"/>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34" tIns="58408" rIns="116834" bIns="58408" anchor="ctr"/>
          <a:lstStyle/>
          <a:p>
            <a:pPr algn="ctr" defTabSz="1168247">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34" tIns="58408" rIns="116834" bIns="58408">
            <a:normAutofit/>
          </a:bodyPr>
          <a:lstStyle>
            <a:lvl1pPr marL="681475" marR="0" indent="-681475" algn="l" defTabSz="1168247"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133" indent="0" algn="ctr">
              <a:buNone/>
              <a:defRPr>
                <a:solidFill>
                  <a:schemeClr val="tx1">
                    <a:tint val="75000"/>
                  </a:schemeClr>
                </a:solidFill>
              </a:defRPr>
            </a:lvl2pPr>
            <a:lvl3pPr marL="1168247" indent="0" algn="ctr">
              <a:buNone/>
              <a:defRPr>
                <a:solidFill>
                  <a:schemeClr val="tx1">
                    <a:tint val="75000"/>
                  </a:schemeClr>
                </a:solidFill>
              </a:defRPr>
            </a:lvl3pPr>
            <a:lvl4pPr marL="1752336" indent="0" algn="ctr">
              <a:buNone/>
              <a:defRPr>
                <a:solidFill>
                  <a:schemeClr val="tx1">
                    <a:tint val="75000"/>
                  </a:schemeClr>
                </a:solidFill>
              </a:defRPr>
            </a:lvl4pPr>
            <a:lvl5pPr marL="2336472" indent="0" algn="ctr">
              <a:buNone/>
              <a:defRPr>
                <a:solidFill>
                  <a:schemeClr val="tx1">
                    <a:tint val="75000"/>
                  </a:schemeClr>
                </a:solidFill>
              </a:defRPr>
            </a:lvl5pPr>
            <a:lvl6pPr marL="2920592" indent="0" algn="ctr">
              <a:buNone/>
              <a:defRPr>
                <a:solidFill>
                  <a:schemeClr val="tx1">
                    <a:tint val="75000"/>
                  </a:schemeClr>
                </a:solidFill>
              </a:defRPr>
            </a:lvl6pPr>
            <a:lvl7pPr marL="3504662" indent="0" algn="ctr">
              <a:buNone/>
              <a:defRPr>
                <a:solidFill>
                  <a:schemeClr val="tx1">
                    <a:tint val="75000"/>
                  </a:schemeClr>
                </a:solidFill>
              </a:defRPr>
            </a:lvl7pPr>
            <a:lvl8pPr marL="4088825" indent="0" algn="ctr">
              <a:buNone/>
              <a:defRPr>
                <a:solidFill>
                  <a:schemeClr val="tx1">
                    <a:tint val="75000"/>
                  </a:schemeClr>
                </a:solidFill>
              </a:defRPr>
            </a:lvl8pPr>
            <a:lvl9pPr marL="467294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34" tIns="58408" rIns="116834" bIns="58408">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34" tIns="58408" rIns="116834" bIns="584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78264962"/>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34" tIns="58408" rIns="116834" bIns="58408" anchor="ctr"/>
          <a:lstStyle/>
          <a:p>
            <a:pPr algn="ctr" defTabSz="116824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34" tIns="58408" rIns="116834" bIns="58408">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34" tIns="58408" rIns="116834" bIns="584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34" tIns="58408" rIns="116834" bIns="584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48787120"/>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34" tIns="58408" rIns="116834" bIns="58408" anchor="ctr"/>
          <a:lstStyle/>
          <a:p>
            <a:pPr algn="ctr" defTabSz="116824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34" tIns="58408" rIns="116834" bIns="58408">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34" tIns="58408" rIns="116834" bIns="584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34" tIns="58408" rIns="116834" bIns="584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34" tIns="58408" rIns="116834" bIns="584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85144805"/>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34" tIns="58408" rIns="116834" bIns="58408" anchor="ctr"/>
          <a:lstStyle/>
          <a:p>
            <a:pPr algn="ctr" defTabSz="116824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34" tIns="58408" rIns="116834" bIns="58408">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834" tIns="58408" rIns="116834" bIns="584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34" tIns="58408" rIns="116834" bIns="5840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834" tIns="58408" rIns="116834" bIns="584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34" tIns="58408" rIns="116834" bIns="5840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34" tIns="58408" rIns="116834" bIns="584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47951375"/>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34" tIns="58408" rIns="116834" bIns="58408" anchor="ctr"/>
          <a:lstStyle/>
          <a:p>
            <a:pPr algn="ctr" defTabSz="116824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34" tIns="58408" rIns="116834" bIns="58408">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27278777"/>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796063783"/>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34" tIns="58408" rIns="116834" bIns="58408" anchor="ctr"/>
          <a:lstStyle/>
          <a:p>
            <a:pPr algn="ctr" defTabSz="116824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34" tIns="58408" rIns="116834" bIns="58408">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34" tIns="58408" rIns="116834" bIns="584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34" tIns="58408" rIns="116834" bIns="58408"/>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34" tIns="58408" rIns="116834" bIns="584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9949544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058" tIns="45537" rIns="91058" bIns="45537"/>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058" tIns="45537" rIns="91058" bIns="45537"/>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0589402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5"/>
            <a:ext cx="10198197" cy="788737"/>
          </a:xfrm>
          <a:prstGeom prst="rect">
            <a:avLst/>
          </a:prstGeom>
        </p:spPr>
        <p:txBody>
          <a:bodyPr lIns="116834" tIns="58408" rIns="116834" bIns="584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34" tIns="58408" rIns="116834" bIns="58408">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34" tIns="58408" rIns="116834" bIns="58408"/>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29234236"/>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6" tIns="58425" rIns="116866" bIns="58425" anchor="ctr"/>
          <a:lstStyle/>
          <a:p>
            <a:pPr algn="ctr" defTabSz="1168572">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66" tIns="58425" rIns="116866" bIns="58425">
            <a:normAutofit/>
          </a:bodyPr>
          <a:lstStyle>
            <a:lvl1pPr marL="681666" marR="0" indent="-681666" algn="l" defTabSz="1168572"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296" indent="0" algn="ctr">
              <a:buNone/>
              <a:defRPr>
                <a:solidFill>
                  <a:schemeClr val="tx1">
                    <a:tint val="75000"/>
                  </a:schemeClr>
                </a:solidFill>
              </a:defRPr>
            </a:lvl2pPr>
            <a:lvl3pPr marL="1168572" indent="0" algn="ctr">
              <a:buNone/>
              <a:defRPr>
                <a:solidFill>
                  <a:schemeClr val="tx1">
                    <a:tint val="75000"/>
                  </a:schemeClr>
                </a:solidFill>
              </a:defRPr>
            </a:lvl3pPr>
            <a:lvl4pPr marL="1752825" indent="0" algn="ctr">
              <a:buNone/>
              <a:defRPr>
                <a:solidFill>
                  <a:schemeClr val="tx1">
                    <a:tint val="75000"/>
                  </a:schemeClr>
                </a:solidFill>
              </a:defRPr>
            </a:lvl4pPr>
            <a:lvl5pPr marL="2337127" indent="0" algn="ctr">
              <a:buNone/>
              <a:defRPr>
                <a:solidFill>
                  <a:schemeClr val="tx1">
                    <a:tint val="75000"/>
                  </a:schemeClr>
                </a:solidFill>
              </a:defRPr>
            </a:lvl5pPr>
            <a:lvl6pPr marL="2921409" indent="0" algn="ctr">
              <a:buNone/>
              <a:defRPr>
                <a:solidFill>
                  <a:schemeClr val="tx1">
                    <a:tint val="75000"/>
                  </a:schemeClr>
                </a:solidFill>
              </a:defRPr>
            </a:lvl6pPr>
            <a:lvl7pPr marL="3505648" indent="0" algn="ctr">
              <a:buNone/>
              <a:defRPr>
                <a:solidFill>
                  <a:schemeClr val="tx1">
                    <a:tint val="75000"/>
                  </a:schemeClr>
                </a:solidFill>
              </a:defRPr>
            </a:lvl7pPr>
            <a:lvl8pPr marL="4089971" indent="0" algn="ctr">
              <a:buNone/>
              <a:defRPr>
                <a:solidFill>
                  <a:schemeClr val="tx1">
                    <a:tint val="75000"/>
                  </a:schemeClr>
                </a:solidFill>
              </a:defRPr>
            </a:lvl8pPr>
            <a:lvl9pPr marL="4674249"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66" tIns="58425" rIns="116866" bIns="58425">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66" tIns="58425" rIns="116866" bIns="584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55898496"/>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6" tIns="58425" rIns="116866" bIns="58425" anchor="ctr"/>
          <a:lstStyle/>
          <a:p>
            <a:pPr algn="ctr" defTabSz="116857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66" tIns="58425" rIns="116866" bIns="58425">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66" tIns="58425" rIns="116866" bIns="584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66" tIns="58425" rIns="116866" bIns="584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20396474"/>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6" tIns="58425" rIns="116866" bIns="58425" anchor="ctr"/>
          <a:lstStyle/>
          <a:p>
            <a:pPr algn="ctr" defTabSz="116857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66" tIns="58425" rIns="116866" bIns="58425">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66" tIns="58425" rIns="116866" bIns="584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66" tIns="58425" rIns="116866" bIns="584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66" tIns="58425" rIns="116866" bIns="584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48334955"/>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6" tIns="58425" rIns="116866" bIns="58425" anchor="ctr"/>
          <a:lstStyle/>
          <a:p>
            <a:pPr algn="ctr" defTabSz="116857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66" tIns="58425" rIns="116866" bIns="58425">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866" tIns="58425" rIns="116866" bIns="584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66" tIns="58425" rIns="116866" bIns="5842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866" tIns="58425" rIns="116866" bIns="584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66" tIns="58425" rIns="116866" bIns="5842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66" tIns="58425" rIns="116866" bIns="584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83346380"/>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6" tIns="58425" rIns="116866" bIns="58425" anchor="ctr"/>
          <a:lstStyle/>
          <a:p>
            <a:pPr algn="ctr" defTabSz="116857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66" tIns="58425" rIns="116866" bIns="58425">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595368866"/>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98361809"/>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6" tIns="58425" rIns="116866" bIns="58425" anchor="ctr"/>
          <a:lstStyle/>
          <a:p>
            <a:pPr algn="ctr" defTabSz="116857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66" tIns="58425" rIns="116866" bIns="58425">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66" tIns="58425" rIns="116866" bIns="584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66" tIns="58425" rIns="116866" bIns="58425"/>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66" tIns="58425" rIns="116866" bIns="584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24163580"/>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26"/>
            <a:ext cx="10198197" cy="788737"/>
          </a:xfrm>
          <a:prstGeom prst="rect">
            <a:avLst/>
          </a:prstGeom>
        </p:spPr>
        <p:txBody>
          <a:bodyPr lIns="116866" tIns="58425" rIns="116866" bIns="584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66" tIns="58425" rIns="116866" bIns="58425">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66" tIns="58425" rIns="116866" bIns="58425"/>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62332741"/>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2" tIns="58443" rIns="116902" bIns="58443" anchor="ctr"/>
          <a:lstStyle/>
          <a:p>
            <a:pPr algn="ctr" defTabSz="1168943">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02" tIns="58443" rIns="116902" bIns="58443">
            <a:normAutofit/>
          </a:bodyPr>
          <a:lstStyle>
            <a:lvl1pPr marL="681884" marR="0" indent="-681884" algn="l" defTabSz="116894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482" indent="0" algn="ctr">
              <a:buNone/>
              <a:defRPr>
                <a:solidFill>
                  <a:schemeClr val="tx1">
                    <a:tint val="75000"/>
                  </a:schemeClr>
                </a:solidFill>
              </a:defRPr>
            </a:lvl2pPr>
            <a:lvl3pPr marL="1168943" indent="0" algn="ctr">
              <a:buNone/>
              <a:defRPr>
                <a:solidFill>
                  <a:schemeClr val="tx1">
                    <a:tint val="75000"/>
                  </a:schemeClr>
                </a:solidFill>
              </a:defRPr>
            </a:lvl3pPr>
            <a:lvl4pPr marL="1753389" indent="0" algn="ctr">
              <a:buNone/>
              <a:defRPr>
                <a:solidFill>
                  <a:schemeClr val="tx1">
                    <a:tint val="75000"/>
                  </a:schemeClr>
                </a:solidFill>
              </a:defRPr>
            </a:lvl4pPr>
            <a:lvl5pPr marL="2337876" indent="0" algn="ctr">
              <a:buNone/>
              <a:defRPr>
                <a:solidFill>
                  <a:schemeClr val="tx1">
                    <a:tint val="75000"/>
                  </a:schemeClr>
                </a:solidFill>
              </a:defRPr>
            </a:lvl5pPr>
            <a:lvl6pPr marL="2922342" indent="0" algn="ctr">
              <a:buNone/>
              <a:defRPr>
                <a:solidFill>
                  <a:schemeClr val="tx1">
                    <a:tint val="75000"/>
                  </a:schemeClr>
                </a:solidFill>
              </a:defRPr>
            </a:lvl6pPr>
            <a:lvl7pPr marL="3506775" indent="0" algn="ctr">
              <a:buNone/>
              <a:defRPr>
                <a:solidFill>
                  <a:schemeClr val="tx1">
                    <a:tint val="75000"/>
                  </a:schemeClr>
                </a:solidFill>
              </a:defRPr>
            </a:lvl7pPr>
            <a:lvl8pPr marL="4091280" indent="0" algn="ctr">
              <a:buNone/>
              <a:defRPr>
                <a:solidFill>
                  <a:schemeClr val="tx1">
                    <a:tint val="75000"/>
                  </a:schemeClr>
                </a:solidFill>
              </a:defRPr>
            </a:lvl8pPr>
            <a:lvl9pPr marL="467574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02" tIns="58443" rIns="116902" bIns="5844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02" tIns="58443" rIns="116902" bIns="584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436576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88930792"/>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2" tIns="58443" rIns="116902" bIns="58443" anchor="ctr"/>
          <a:lstStyle/>
          <a:p>
            <a:pPr algn="ctr" defTabSz="11689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02" tIns="58443" rIns="116902" bIns="5844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02" tIns="58443" rIns="116902" bIns="584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02" tIns="58443" rIns="116902" bIns="584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67039037"/>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2" tIns="58443" rIns="116902" bIns="58443" anchor="ctr"/>
          <a:lstStyle/>
          <a:p>
            <a:pPr algn="ctr" defTabSz="11689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02" tIns="58443" rIns="116902" bIns="5844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02" tIns="58443" rIns="116902" bIns="584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02" tIns="58443" rIns="116902" bIns="584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02" tIns="58443" rIns="116902" bIns="584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34069902"/>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2" tIns="58443" rIns="116902" bIns="58443" anchor="ctr"/>
          <a:lstStyle/>
          <a:p>
            <a:pPr algn="ctr" defTabSz="11689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02" tIns="58443" rIns="116902" bIns="5844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02" tIns="58443" rIns="116902" bIns="584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02" tIns="58443" rIns="116902" bIns="5844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02" tIns="58443" rIns="116902" bIns="584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02" tIns="58443" rIns="116902" bIns="5844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02" tIns="58443" rIns="116902" bIns="584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27498775"/>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2" tIns="58443" rIns="116902" bIns="58443" anchor="ctr"/>
          <a:lstStyle/>
          <a:p>
            <a:pPr algn="ctr" defTabSz="11689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02" tIns="58443" rIns="116902" bIns="5844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78998103"/>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67353986"/>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2" tIns="58443" rIns="116902" bIns="58443" anchor="ctr"/>
          <a:lstStyle/>
          <a:p>
            <a:pPr algn="ctr" defTabSz="11689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02" tIns="58443" rIns="116902" bIns="5844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02" tIns="58443" rIns="116902" bIns="584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02" tIns="58443" rIns="116902" bIns="5844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02" tIns="58443" rIns="116902" bIns="584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46899477"/>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7"/>
            <a:ext cx="10198197" cy="788737"/>
          </a:xfrm>
          <a:prstGeom prst="rect">
            <a:avLst/>
          </a:prstGeom>
        </p:spPr>
        <p:txBody>
          <a:bodyPr lIns="116902" tIns="58443" rIns="116902" bIns="584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02" tIns="58443" rIns="116902" bIns="5844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02" tIns="58443" rIns="116902" bIns="5844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93055386"/>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3" tIns="58466" rIns="116943" bIns="58466" anchor="ctr"/>
          <a:lstStyle/>
          <a:p>
            <a:pPr algn="ctr" defTabSz="116936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43" tIns="58466" rIns="116943" bIns="58466">
            <a:normAutofit/>
          </a:bodyPr>
          <a:lstStyle>
            <a:lvl1pPr marL="682129" marR="0" indent="-682129" algn="l" defTabSz="116936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691" indent="0" algn="ctr">
              <a:buNone/>
              <a:defRPr>
                <a:solidFill>
                  <a:schemeClr val="tx1">
                    <a:tint val="75000"/>
                  </a:schemeClr>
                </a:solidFill>
              </a:defRPr>
            </a:lvl2pPr>
            <a:lvl3pPr marL="1169361" indent="0" algn="ctr">
              <a:buNone/>
              <a:defRPr>
                <a:solidFill>
                  <a:schemeClr val="tx1">
                    <a:tint val="75000"/>
                  </a:schemeClr>
                </a:solidFill>
              </a:defRPr>
            </a:lvl3pPr>
            <a:lvl4pPr marL="1754023" indent="0" algn="ctr">
              <a:buNone/>
              <a:defRPr>
                <a:solidFill>
                  <a:schemeClr val="tx1">
                    <a:tint val="75000"/>
                  </a:schemeClr>
                </a:solidFill>
              </a:defRPr>
            </a:lvl4pPr>
            <a:lvl5pPr marL="2338718" indent="0" algn="ctr">
              <a:buNone/>
              <a:defRPr>
                <a:solidFill>
                  <a:schemeClr val="tx1">
                    <a:tint val="75000"/>
                  </a:schemeClr>
                </a:solidFill>
              </a:defRPr>
            </a:lvl5pPr>
            <a:lvl6pPr marL="2923392" indent="0" algn="ctr">
              <a:buNone/>
              <a:defRPr>
                <a:solidFill>
                  <a:schemeClr val="tx1">
                    <a:tint val="75000"/>
                  </a:schemeClr>
                </a:solidFill>
              </a:defRPr>
            </a:lvl6pPr>
            <a:lvl7pPr marL="3508044" indent="0" algn="ctr">
              <a:buNone/>
              <a:defRPr>
                <a:solidFill>
                  <a:schemeClr val="tx1">
                    <a:tint val="75000"/>
                  </a:schemeClr>
                </a:solidFill>
              </a:defRPr>
            </a:lvl7pPr>
            <a:lvl8pPr marL="4092752" indent="0" algn="ctr">
              <a:buNone/>
              <a:defRPr>
                <a:solidFill>
                  <a:schemeClr val="tx1">
                    <a:tint val="75000"/>
                  </a:schemeClr>
                </a:solidFill>
              </a:defRPr>
            </a:lvl8pPr>
            <a:lvl9pPr marL="467743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43" tIns="58466" rIns="116943" bIns="58466">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43" tIns="58466" rIns="116943" bIns="5846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84397820"/>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3" tIns="58466" rIns="116943" bIns="58466" anchor="ctr"/>
          <a:lstStyle/>
          <a:p>
            <a:pPr algn="ctr" defTabSz="11693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3" tIns="58466" rIns="116943" bIns="58466">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43" tIns="58466" rIns="116943" bIns="5846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43" tIns="58466" rIns="116943" bIns="5846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76207947"/>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3" tIns="58466" rIns="116943" bIns="58466" anchor="ctr"/>
          <a:lstStyle/>
          <a:p>
            <a:pPr algn="ctr" defTabSz="11693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3" tIns="58466" rIns="116943" bIns="58466">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43" tIns="58466" rIns="116943" bIns="5846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43" tIns="58466" rIns="116943" bIns="5846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43" tIns="58466" rIns="116943" bIns="5846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1609388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37837922"/>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3" tIns="58466" rIns="116943" bIns="58466" anchor="ctr"/>
          <a:lstStyle/>
          <a:p>
            <a:pPr algn="ctr" defTabSz="11693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3" tIns="58466" rIns="116943" bIns="58466">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43" tIns="58466" rIns="116943" bIns="5846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43" tIns="58466" rIns="116943" bIns="5846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43" tIns="58466" rIns="116943" bIns="5846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43" tIns="58466" rIns="116943" bIns="5846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43" tIns="58466" rIns="116943" bIns="5846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55935070"/>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3" tIns="58466" rIns="116943" bIns="58466" anchor="ctr"/>
          <a:lstStyle/>
          <a:p>
            <a:pPr algn="ctr" defTabSz="11693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3" tIns="58466" rIns="116943" bIns="58466">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15885372"/>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89583401"/>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3" tIns="58466" rIns="116943" bIns="58466" anchor="ctr"/>
          <a:lstStyle/>
          <a:p>
            <a:pPr algn="ctr" defTabSz="11693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43" tIns="58466" rIns="116943" bIns="58466">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43" tIns="58466" rIns="116943" bIns="5846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43" tIns="58466" rIns="116943" bIns="58466"/>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43" tIns="58466" rIns="116943" bIns="5846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70379542"/>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06"/>
            <a:ext cx="10198197" cy="788737"/>
          </a:xfrm>
          <a:prstGeom prst="rect">
            <a:avLst/>
          </a:prstGeom>
        </p:spPr>
        <p:txBody>
          <a:bodyPr lIns="116943" tIns="58466" rIns="116943" bIns="5846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43" tIns="58466" rIns="116943" bIns="58466">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43" tIns="58466" rIns="116943" bIns="58466"/>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10649812"/>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9" tIns="58489" rIns="116989" bIns="58489" anchor="ctr"/>
          <a:lstStyle/>
          <a:p>
            <a:pPr algn="ctr" defTabSz="1169825">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89" tIns="58489" rIns="116989" bIns="58489">
            <a:normAutofit/>
          </a:bodyPr>
          <a:lstStyle>
            <a:lvl1pPr marL="682402" marR="0" indent="-682402" algn="l" defTabSz="116982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923" indent="0" algn="ctr">
              <a:buNone/>
              <a:defRPr>
                <a:solidFill>
                  <a:schemeClr val="tx1">
                    <a:tint val="75000"/>
                  </a:schemeClr>
                </a:solidFill>
              </a:defRPr>
            </a:lvl2pPr>
            <a:lvl3pPr marL="1169825" indent="0" algn="ctr">
              <a:buNone/>
              <a:defRPr>
                <a:solidFill>
                  <a:schemeClr val="tx1">
                    <a:tint val="75000"/>
                  </a:schemeClr>
                </a:solidFill>
              </a:defRPr>
            </a:lvl3pPr>
            <a:lvl4pPr marL="1754727" indent="0" algn="ctr">
              <a:buNone/>
              <a:defRPr>
                <a:solidFill>
                  <a:schemeClr val="tx1">
                    <a:tint val="75000"/>
                  </a:schemeClr>
                </a:solidFill>
              </a:defRPr>
            </a:lvl4pPr>
            <a:lvl5pPr marL="2339654" indent="0" algn="ctr">
              <a:buNone/>
              <a:defRPr>
                <a:solidFill>
                  <a:schemeClr val="tx1">
                    <a:tint val="75000"/>
                  </a:schemeClr>
                </a:solidFill>
              </a:defRPr>
            </a:lvl5pPr>
            <a:lvl6pPr marL="2924559" indent="0" algn="ctr">
              <a:buNone/>
              <a:defRPr>
                <a:solidFill>
                  <a:schemeClr val="tx1">
                    <a:tint val="75000"/>
                  </a:schemeClr>
                </a:solidFill>
              </a:defRPr>
            </a:lvl6pPr>
            <a:lvl7pPr marL="3509453" indent="0" algn="ctr">
              <a:buNone/>
              <a:defRPr>
                <a:solidFill>
                  <a:schemeClr val="tx1">
                    <a:tint val="75000"/>
                  </a:schemeClr>
                </a:solidFill>
              </a:defRPr>
            </a:lvl7pPr>
            <a:lvl8pPr marL="4094389" indent="0" algn="ctr">
              <a:buNone/>
              <a:defRPr>
                <a:solidFill>
                  <a:schemeClr val="tx1">
                    <a:tint val="75000"/>
                  </a:schemeClr>
                </a:solidFill>
              </a:defRPr>
            </a:lvl8pPr>
            <a:lvl9pPr marL="467930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89" tIns="58489" rIns="116989" bIns="58489">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9" tIns="58489" rIns="116989" bIns="5848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92606718"/>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9" tIns="58489" rIns="116989" bIns="58489" anchor="ctr"/>
          <a:lstStyle/>
          <a:p>
            <a:pPr algn="ctr" defTabSz="11698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9" tIns="58489" rIns="116989" bIns="58489">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89" tIns="58489" rIns="116989" bIns="5848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9" tIns="58489" rIns="116989" bIns="5848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45917449"/>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9" tIns="58489" rIns="116989" bIns="58489" anchor="ctr"/>
          <a:lstStyle/>
          <a:p>
            <a:pPr algn="ctr" defTabSz="11698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9" tIns="58489" rIns="116989" bIns="58489">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89" tIns="58489" rIns="116989" bIns="5848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89" tIns="58489" rIns="116989" bIns="5848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9" tIns="58489" rIns="116989" bIns="5848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34988855"/>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9" tIns="58489" rIns="116989" bIns="58489" anchor="ctr"/>
          <a:lstStyle/>
          <a:p>
            <a:pPr algn="ctr" defTabSz="11698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9" tIns="58489" rIns="116989" bIns="58489">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89" tIns="58489" rIns="116989" bIns="5848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89" tIns="58489" rIns="116989" bIns="58489"/>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89" tIns="58489" rIns="116989" bIns="5848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89" tIns="58489" rIns="116989" bIns="58489"/>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89" tIns="58489" rIns="116989" bIns="5848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99943236"/>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9" tIns="58489" rIns="116989" bIns="58489" anchor="ctr"/>
          <a:lstStyle/>
          <a:p>
            <a:pPr algn="ctr" defTabSz="11698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9" tIns="58489" rIns="116989" bIns="58489">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206007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058" tIns="45537" rIns="91058" bIns="45537"/>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44872196"/>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885075791"/>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9" tIns="58489" rIns="116989" bIns="58489" anchor="ctr"/>
          <a:lstStyle/>
          <a:p>
            <a:pPr algn="ctr" defTabSz="11698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89" tIns="58489" rIns="116989" bIns="58489">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89" tIns="58489" rIns="116989" bIns="5848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89" tIns="58489" rIns="116989" bIns="58489"/>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9" tIns="58489" rIns="116989" bIns="5848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82586431"/>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4"/>
            <a:ext cx="10198197" cy="788737"/>
          </a:xfrm>
          <a:prstGeom prst="rect">
            <a:avLst/>
          </a:prstGeom>
        </p:spPr>
        <p:txBody>
          <a:bodyPr lIns="116989" tIns="58489" rIns="116989" bIns="5848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89" tIns="58489" rIns="116989" bIns="58489">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89" tIns="58489" rIns="116989" bIns="58489"/>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6751330"/>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39" tIns="58516" rIns="117039" bIns="58516">
            <a:normAutofit/>
          </a:bodyPr>
          <a:lstStyle>
            <a:lvl1pPr marL="682702" marR="0" indent="-682702" algn="l" defTabSz="1170340"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178" indent="0" algn="ctr">
              <a:buNone/>
              <a:defRPr>
                <a:solidFill>
                  <a:schemeClr val="tx1">
                    <a:tint val="75000"/>
                  </a:schemeClr>
                </a:solidFill>
              </a:defRPr>
            </a:lvl2pPr>
            <a:lvl3pPr marL="1170340" indent="0" algn="ctr">
              <a:buNone/>
              <a:defRPr>
                <a:solidFill>
                  <a:schemeClr val="tx1">
                    <a:tint val="75000"/>
                  </a:schemeClr>
                </a:solidFill>
              </a:defRPr>
            </a:lvl3pPr>
            <a:lvl4pPr marL="1755503" indent="0" algn="ctr">
              <a:buNone/>
              <a:defRPr>
                <a:solidFill>
                  <a:schemeClr val="tx1">
                    <a:tint val="75000"/>
                  </a:schemeClr>
                </a:solidFill>
              </a:defRPr>
            </a:lvl4pPr>
            <a:lvl5pPr marL="2340683" indent="0" algn="ctr">
              <a:buNone/>
              <a:defRPr>
                <a:solidFill>
                  <a:schemeClr val="tx1">
                    <a:tint val="75000"/>
                  </a:schemeClr>
                </a:solidFill>
              </a:defRPr>
            </a:lvl5pPr>
            <a:lvl6pPr marL="2925842" indent="0" algn="ctr">
              <a:buNone/>
              <a:defRPr>
                <a:solidFill>
                  <a:schemeClr val="tx1">
                    <a:tint val="75000"/>
                  </a:schemeClr>
                </a:solidFill>
              </a:defRPr>
            </a:lvl6pPr>
            <a:lvl7pPr marL="3511003" indent="0" algn="ctr">
              <a:buNone/>
              <a:defRPr>
                <a:solidFill>
                  <a:schemeClr val="tx1">
                    <a:tint val="75000"/>
                  </a:schemeClr>
                </a:solidFill>
              </a:defRPr>
            </a:lvl7pPr>
            <a:lvl8pPr marL="4096189" indent="0" algn="ctr">
              <a:buNone/>
              <a:defRPr>
                <a:solidFill>
                  <a:schemeClr val="tx1">
                    <a:tint val="75000"/>
                  </a:schemeClr>
                </a:solidFill>
              </a:defRPr>
            </a:lvl8pPr>
            <a:lvl9pPr marL="468136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86631428"/>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23147370"/>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58737691"/>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39" tIns="58516" rIns="117039" bIns="5851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39" tIns="58516" rIns="117039" bIns="5851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30103679"/>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34427058"/>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62312217"/>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39" tIns="58516" rIns="117039" bIns="58516"/>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6483854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4.png"/><Relationship Id="rId5" Type="http://schemas.openxmlformats.org/officeDocument/2006/relationships/slideLayout" Target="../slideLayouts/slideLayout65.xml"/><Relationship Id="rId10" Type="http://schemas.openxmlformats.org/officeDocument/2006/relationships/image" Target="../media/image3.png"/><Relationship Id="rId4" Type="http://schemas.openxmlformats.org/officeDocument/2006/relationships/slideLayout" Target="../slideLayouts/slideLayout64.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image" Target="../media/image4.png"/><Relationship Id="rId5" Type="http://schemas.openxmlformats.org/officeDocument/2006/relationships/slideLayout" Target="../slideLayouts/slideLayout73.xml"/><Relationship Id="rId10" Type="http://schemas.openxmlformats.org/officeDocument/2006/relationships/image" Target="../media/image3.png"/><Relationship Id="rId4" Type="http://schemas.openxmlformats.org/officeDocument/2006/relationships/slideLayout" Target="../slideLayouts/slideLayout72.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image" Target="../media/image4.png"/><Relationship Id="rId5" Type="http://schemas.openxmlformats.org/officeDocument/2006/relationships/slideLayout" Target="../slideLayouts/slideLayout81.xml"/><Relationship Id="rId10" Type="http://schemas.openxmlformats.org/officeDocument/2006/relationships/image" Target="../media/image3.png"/><Relationship Id="rId4" Type="http://schemas.openxmlformats.org/officeDocument/2006/relationships/slideLayout" Target="../slideLayouts/slideLayout80.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image" Target="../media/image4.png"/><Relationship Id="rId5" Type="http://schemas.openxmlformats.org/officeDocument/2006/relationships/slideLayout" Target="../slideLayouts/slideLayout89.xml"/><Relationship Id="rId10" Type="http://schemas.openxmlformats.org/officeDocument/2006/relationships/image" Target="../media/image3.png"/><Relationship Id="rId4" Type="http://schemas.openxmlformats.org/officeDocument/2006/relationships/slideLayout" Target="../slideLayouts/slideLayout88.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image" Target="../media/image4.png"/><Relationship Id="rId5" Type="http://schemas.openxmlformats.org/officeDocument/2006/relationships/slideLayout" Target="../slideLayouts/slideLayout97.xml"/><Relationship Id="rId10" Type="http://schemas.openxmlformats.org/officeDocument/2006/relationships/image" Target="../media/image3.png"/><Relationship Id="rId4" Type="http://schemas.openxmlformats.org/officeDocument/2006/relationships/slideLayout" Target="../slideLayouts/slideLayout96.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image" Target="../media/image4.png"/><Relationship Id="rId5" Type="http://schemas.openxmlformats.org/officeDocument/2006/relationships/slideLayout" Target="../slideLayouts/slideLayout105.xml"/><Relationship Id="rId10" Type="http://schemas.openxmlformats.org/officeDocument/2006/relationships/image" Target="../media/image3.png"/><Relationship Id="rId4" Type="http://schemas.openxmlformats.org/officeDocument/2006/relationships/slideLayout" Target="../slideLayouts/slideLayout104.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4.png"/><Relationship Id="rId5" Type="http://schemas.openxmlformats.org/officeDocument/2006/relationships/slideLayout" Target="../slideLayouts/slideLayout113.xml"/><Relationship Id="rId10" Type="http://schemas.openxmlformats.org/officeDocument/2006/relationships/image" Target="../media/image3.png"/><Relationship Id="rId4" Type="http://schemas.openxmlformats.org/officeDocument/2006/relationships/slideLayout" Target="../slideLayouts/slideLayout112.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image" Target="../media/image4.png"/><Relationship Id="rId5" Type="http://schemas.openxmlformats.org/officeDocument/2006/relationships/slideLayout" Target="../slideLayouts/slideLayout121.xml"/><Relationship Id="rId10" Type="http://schemas.openxmlformats.org/officeDocument/2006/relationships/image" Target="../media/image3.png"/><Relationship Id="rId4" Type="http://schemas.openxmlformats.org/officeDocument/2006/relationships/slideLayout" Target="../slideLayouts/slideLayout120.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image" Target="../media/image7.png"/><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image" Target="../media/image6.png"/><Relationship Id="rId5" Type="http://schemas.openxmlformats.org/officeDocument/2006/relationships/slideLayout" Target="../slideLayouts/slideLayout129.xml"/><Relationship Id="rId10" Type="http://schemas.openxmlformats.org/officeDocument/2006/relationships/theme" Target="../theme/theme18.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image" Target="../media/image4.png"/><Relationship Id="rId5" Type="http://schemas.openxmlformats.org/officeDocument/2006/relationships/slideLayout" Target="../slideLayouts/slideLayout138.xml"/><Relationship Id="rId10" Type="http://schemas.openxmlformats.org/officeDocument/2006/relationships/image" Target="../media/image3.png"/><Relationship Id="rId4" Type="http://schemas.openxmlformats.org/officeDocument/2006/relationships/slideLayout" Target="../slideLayouts/slideLayout137.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4.png"/><Relationship Id="rId5" Type="http://schemas.openxmlformats.org/officeDocument/2006/relationships/slideLayout" Target="../slideLayouts/slideLayout17.xml"/><Relationship Id="rId10"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7.png"/><Relationship Id="rId5" Type="http://schemas.openxmlformats.org/officeDocument/2006/relationships/slideLayout" Target="../slideLayouts/slideLayout25.xml"/><Relationship Id="rId10" Type="http://schemas.openxmlformats.org/officeDocument/2006/relationships/image" Target="../media/image6.png"/><Relationship Id="rId4" Type="http://schemas.openxmlformats.org/officeDocument/2006/relationships/slideLayout" Target="../slideLayouts/slideLayout2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7.png"/><Relationship Id="rId5" Type="http://schemas.openxmlformats.org/officeDocument/2006/relationships/slideLayout" Target="../slideLayouts/slideLayout33.xml"/><Relationship Id="rId10" Type="http://schemas.openxmlformats.org/officeDocument/2006/relationships/image" Target="../media/image6.png"/><Relationship Id="rId4" Type="http://schemas.openxmlformats.org/officeDocument/2006/relationships/slideLayout" Target="../slideLayouts/slideLayout3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png"/><Relationship Id="rId5" Type="http://schemas.openxmlformats.org/officeDocument/2006/relationships/slideLayout" Target="../slideLayouts/slideLayout41.xml"/><Relationship Id="rId10" Type="http://schemas.openxmlformats.org/officeDocument/2006/relationships/image" Target="../media/image3.png"/><Relationship Id="rId4" Type="http://schemas.openxmlformats.org/officeDocument/2006/relationships/slideLayout" Target="../slideLayouts/slideLayout40.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4.png"/><Relationship Id="rId5" Type="http://schemas.openxmlformats.org/officeDocument/2006/relationships/slideLayout" Target="../slideLayouts/slideLayout49.xml"/><Relationship Id="rId10" Type="http://schemas.openxmlformats.org/officeDocument/2006/relationships/image" Target="../media/image3.png"/><Relationship Id="rId4" Type="http://schemas.openxmlformats.org/officeDocument/2006/relationships/slideLayout" Target="../slideLayouts/slideLayout48.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4.png"/><Relationship Id="rId5" Type="http://schemas.openxmlformats.org/officeDocument/2006/relationships/slideLayout" Target="../slideLayouts/slideLayout57.xml"/><Relationship Id="rId10" Type="http://schemas.openxmlformats.org/officeDocument/2006/relationships/image" Target="../media/image3.png"/><Relationship Id="rId4" Type="http://schemas.openxmlformats.org/officeDocument/2006/relationships/slideLayout" Target="../slideLayouts/slideLayout56.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173" tIns="49601" rIns="99173" bIns="49601" anchor="ctr"/>
          <a:lstStyle/>
          <a:p>
            <a:pPr algn="ctr">
              <a:defRPr/>
            </a:pPr>
            <a:endParaRPr lang="th-TH" sz="2800" dirty="0">
              <a:solidFill>
                <a:prstClr val="white"/>
              </a:solidFill>
            </a:endParaRPr>
          </a:p>
        </p:txBody>
      </p:sp>
      <p:sp>
        <p:nvSpPr>
          <p:cNvPr id="14" name="TextBox 13"/>
          <p:cNvSpPr txBox="1"/>
          <p:nvPr/>
        </p:nvSpPr>
        <p:spPr>
          <a:xfrm>
            <a:off x="9340851" y="6508805"/>
            <a:ext cx="2286000" cy="284837"/>
          </a:xfrm>
          <a:prstGeom prst="rect">
            <a:avLst/>
          </a:prstGeom>
          <a:noFill/>
        </p:spPr>
        <p:txBody>
          <a:bodyPr lIns="99173" tIns="49601" rIns="99173" bIns="49601">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6554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329" algn="ctr" rtl="0" fontAlgn="base">
        <a:spcBef>
          <a:spcPct val="0"/>
        </a:spcBef>
        <a:spcAft>
          <a:spcPct val="0"/>
        </a:spcAft>
        <a:defRPr sz="4400">
          <a:solidFill>
            <a:schemeClr val="tx1"/>
          </a:solidFill>
          <a:latin typeface="Arial" pitchFamily="34" charset="0"/>
          <a:cs typeface="Cordia New" pitchFamily="34" charset="-34"/>
        </a:defRPr>
      </a:lvl6pPr>
      <a:lvl7pPr marL="910652" algn="ctr" rtl="0" fontAlgn="base">
        <a:spcBef>
          <a:spcPct val="0"/>
        </a:spcBef>
        <a:spcAft>
          <a:spcPct val="0"/>
        </a:spcAft>
        <a:defRPr sz="4400">
          <a:solidFill>
            <a:schemeClr val="tx1"/>
          </a:solidFill>
          <a:latin typeface="Arial" pitchFamily="34" charset="0"/>
          <a:cs typeface="Cordia New" pitchFamily="34" charset="-34"/>
        </a:defRPr>
      </a:lvl7pPr>
      <a:lvl8pPr marL="1365980" algn="ctr" rtl="0" fontAlgn="base">
        <a:spcBef>
          <a:spcPct val="0"/>
        </a:spcBef>
        <a:spcAft>
          <a:spcPct val="0"/>
        </a:spcAft>
        <a:defRPr sz="4400">
          <a:solidFill>
            <a:schemeClr val="tx1"/>
          </a:solidFill>
          <a:latin typeface="Arial" pitchFamily="34" charset="0"/>
          <a:cs typeface="Cordia New" pitchFamily="34" charset="-34"/>
        </a:defRPr>
      </a:lvl8pPr>
      <a:lvl9pPr marL="1821275"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493" indent="-34149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39910" indent="-284562"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8316" indent="-22767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3621" indent="-227676"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48948" indent="-227676"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4297"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59625"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4920"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0225"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0652" rtl="0" eaLnBrk="1" latinLnBrk="0" hangingPunct="1">
        <a:defRPr sz="2800" kern="1200">
          <a:solidFill>
            <a:schemeClr val="tx1"/>
          </a:solidFill>
          <a:latin typeface="+mn-lt"/>
          <a:ea typeface="+mn-ea"/>
          <a:cs typeface="+mn-cs"/>
        </a:defRPr>
      </a:lvl1pPr>
      <a:lvl2pPr marL="455329" algn="l" defTabSz="910652" rtl="0" eaLnBrk="1" latinLnBrk="0" hangingPunct="1">
        <a:defRPr sz="2800" kern="1200">
          <a:solidFill>
            <a:schemeClr val="tx1"/>
          </a:solidFill>
          <a:latin typeface="+mn-lt"/>
          <a:ea typeface="+mn-ea"/>
          <a:cs typeface="+mn-cs"/>
        </a:defRPr>
      </a:lvl2pPr>
      <a:lvl3pPr marL="910652" algn="l" defTabSz="910652" rtl="0" eaLnBrk="1" latinLnBrk="0" hangingPunct="1">
        <a:defRPr sz="2800" kern="1200">
          <a:solidFill>
            <a:schemeClr val="tx1"/>
          </a:solidFill>
          <a:latin typeface="+mn-lt"/>
          <a:ea typeface="+mn-ea"/>
          <a:cs typeface="+mn-cs"/>
        </a:defRPr>
      </a:lvl3pPr>
      <a:lvl4pPr marL="1365980" algn="l" defTabSz="910652" rtl="0" eaLnBrk="1" latinLnBrk="0" hangingPunct="1">
        <a:defRPr sz="2800" kern="1200">
          <a:solidFill>
            <a:schemeClr val="tx1"/>
          </a:solidFill>
          <a:latin typeface="+mn-lt"/>
          <a:ea typeface="+mn-ea"/>
          <a:cs typeface="+mn-cs"/>
        </a:defRPr>
      </a:lvl4pPr>
      <a:lvl5pPr marL="1821275" algn="l" defTabSz="910652" rtl="0" eaLnBrk="1" latinLnBrk="0" hangingPunct="1">
        <a:defRPr sz="2800" kern="1200">
          <a:solidFill>
            <a:schemeClr val="tx1"/>
          </a:solidFill>
          <a:latin typeface="+mn-lt"/>
          <a:ea typeface="+mn-ea"/>
          <a:cs typeface="+mn-cs"/>
        </a:defRPr>
      </a:lvl5pPr>
      <a:lvl6pPr marL="2276622" algn="l" defTabSz="910652" rtl="0" eaLnBrk="1" latinLnBrk="0" hangingPunct="1">
        <a:defRPr sz="2800" kern="1200">
          <a:solidFill>
            <a:schemeClr val="tx1"/>
          </a:solidFill>
          <a:latin typeface="+mn-lt"/>
          <a:ea typeface="+mn-ea"/>
          <a:cs typeface="+mn-cs"/>
        </a:defRPr>
      </a:lvl6pPr>
      <a:lvl7pPr marL="2731961" algn="l" defTabSz="910652" rtl="0" eaLnBrk="1" latinLnBrk="0" hangingPunct="1">
        <a:defRPr sz="2800" kern="1200">
          <a:solidFill>
            <a:schemeClr val="tx1"/>
          </a:solidFill>
          <a:latin typeface="+mn-lt"/>
          <a:ea typeface="+mn-ea"/>
          <a:cs typeface="+mn-cs"/>
        </a:defRPr>
      </a:lvl7pPr>
      <a:lvl8pPr marL="3187270" algn="l" defTabSz="910652" rtl="0" eaLnBrk="1" latinLnBrk="0" hangingPunct="1">
        <a:defRPr sz="2800" kern="1200">
          <a:solidFill>
            <a:schemeClr val="tx1"/>
          </a:solidFill>
          <a:latin typeface="+mn-lt"/>
          <a:ea typeface="+mn-ea"/>
          <a:cs typeface="+mn-cs"/>
        </a:defRPr>
      </a:lvl8pPr>
      <a:lvl9pPr marL="3642570" algn="l" defTabSz="910652"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4"/>
            <a:ext cx="723900" cy="365125"/>
          </a:xfrm>
          <a:prstGeom prst="rect">
            <a:avLst/>
          </a:prstGeom>
        </p:spPr>
        <p:txBody>
          <a:bodyPr vert="horz" lIns="116866" tIns="58425" rIns="116866" bIns="58425"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572">
              <a:defRPr/>
            </a:pPr>
            <a:fld id="{79C0BFF6-9B14-4446-AF07-628EFEB400B0}" type="slidenum">
              <a:rPr lang="th-TH" smtClean="0">
                <a:solidFill>
                  <a:prstClr val="black">
                    <a:tint val="75000"/>
                  </a:prstClr>
                </a:solidFill>
              </a:rPr>
              <a:pPr defTabSz="1168572">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42" tIns="63622" rIns="127242" bIns="63622" anchor="ctr"/>
          <a:lstStyle/>
          <a:p>
            <a:pPr algn="ctr" defTabSz="1168572">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84"/>
            <a:ext cx="4341284" cy="83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42" tIns="63622" rIns="127242" bIns="63622">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572"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91" y="800132"/>
            <a:ext cx="4948767" cy="559374"/>
          </a:xfrm>
          <a:prstGeom prst="rect">
            <a:avLst/>
          </a:prstGeom>
          <a:noFill/>
        </p:spPr>
        <p:txBody>
          <a:bodyPr lIns="127242" tIns="63622" rIns="127242" bIns="63622">
            <a:spAutoFit/>
          </a:bodyPr>
          <a:lstStyle/>
          <a:p>
            <a:pPr defTabSz="1168572">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42" tIns="63622" rIns="127242" bIns="63622" anchor="ctr"/>
          <a:lstStyle/>
          <a:p>
            <a:pPr algn="ctr" defTabSz="1168572">
              <a:defRPr/>
            </a:pPr>
            <a:endParaRPr lang="th-TH" sz="3600" dirty="0">
              <a:solidFill>
                <a:prstClr val="white"/>
              </a:solidFill>
            </a:endParaRPr>
          </a:p>
        </p:txBody>
      </p:sp>
      <p:sp>
        <p:nvSpPr>
          <p:cNvPr id="12" name="TextBox 11"/>
          <p:cNvSpPr txBox="1"/>
          <p:nvPr/>
        </p:nvSpPr>
        <p:spPr>
          <a:xfrm>
            <a:off x="9290158" y="301673"/>
            <a:ext cx="2220383" cy="518101"/>
          </a:xfrm>
          <a:prstGeom prst="rect">
            <a:avLst/>
          </a:prstGeom>
          <a:noFill/>
          <a:effectLst>
            <a:outerShdw blurRad="50800" dist="38100" dir="5400000" algn="t" rotWithShape="0">
              <a:prstClr val="black">
                <a:alpha val="40000"/>
              </a:prstClr>
            </a:outerShdw>
          </a:effectLst>
        </p:spPr>
        <p:txBody>
          <a:bodyPr lIns="116866" tIns="58425" rIns="116866" bIns="58425">
            <a:spAutoFit/>
          </a:bodyPr>
          <a:lstStyle/>
          <a:p>
            <a:pPr algn="r" defTabSz="1168572">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27045554"/>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296" algn="ctr" rtl="0" fontAlgn="base">
        <a:spcBef>
          <a:spcPct val="0"/>
        </a:spcBef>
        <a:spcAft>
          <a:spcPct val="0"/>
        </a:spcAft>
        <a:defRPr sz="5600">
          <a:solidFill>
            <a:schemeClr val="tx1"/>
          </a:solidFill>
          <a:latin typeface="Arial" pitchFamily="34" charset="0"/>
          <a:cs typeface="Cordia New" pitchFamily="34" charset="-34"/>
        </a:defRPr>
      </a:lvl6pPr>
      <a:lvl7pPr marL="1168572" algn="ctr" rtl="0" fontAlgn="base">
        <a:spcBef>
          <a:spcPct val="0"/>
        </a:spcBef>
        <a:spcAft>
          <a:spcPct val="0"/>
        </a:spcAft>
        <a:defRPr sz="5600">
          <a:solidFill>
            <a:schemeClr val="tx1"/>
          </a:solidFill>
          <a:latin typeface="Arial" pitchFamily="34" charset="0"/>
          <a:cs typeface="Cordia New" pitchFamily="34" charset="-34"/>
        </a:defRPr>
      </a:lvl7pPr>
      <a:lvl8pPr marL="1752825" algn="ctr" rtl="0" fontAlgn="base">
        <a:spcBef>
          <a:spcPct val="0"/>
        </a:spcBef>
        <a:spcAft>
          <a:spcPct val="0"/>
        </a:spcAft>
        <a:defRPr sz="5600">
          <a:solidFill>
            <a:schemeClr val="tx1"/>
          </a:solidFill>
          <a:latin typeface="Arial" pitchFamily="34" charset="0"/>
          <a:cs typeface="Cordia New" pitchFamily="34" charset="-34"/>
        </a:defRPr>
      </a:lvl8pPr>
      <a:lvl9pPr marL="2337127"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186" indent="-438186"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442" indent="-3652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0676" indent="-29215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4980" indent="-29215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9274" indent="-29215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3557" indent="-292154" algn="l" defTabSz="1168572"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7829" indent="-292154" algn="l" defTabSz="1168572"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2111" indent="-292154" algn="l" defTabSz="1168572"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6353" indent="-292154" algn="l" defTabSz="1168572"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572" rtl="0" eaLnBrk="1" latinLnBrk="0" hangingPunct="1">
        <a:defRPr sz="3600" kern="1200">
          <a:solidFill>
            <a:schemeClr val="tx1"/>
          </a:solidFill>
          <a:latin typeface="+mn-lt"/>
          <a:ea typeface="+mn-ea"/>
          <a:cs typeface="+mn-cs"/>
        </a:defRPr>
      </a:lvl1pPr>
      <a:lvl2pPr marL="584296" algn="l" defTabSz="1168572" rtl="0" eaLnBrk="1" latinLnBrk="0" hangingPunct="1">
        <a:defRPr sz="3600" kern="1200">
          <a:solidFill>
            <a:schemeClr val="tx1"/>
          </a:solidFill>
          <a:latin typeface="+mn-lt"/>
          <a:ea typeface="+mn-ea"/>
          <a:cs typeface="+mn-cs"/>
        </a:defRPr>
      </a:lvl2pPr>
      <a:lvl3pPr marL="1168572" algn="l" defTabSz="1168572" rtl="0" eaLnBrk="1" latinLnBrk="0" hangingPunct="1">
        <a:defRPr sz="3600" kern="1200">
          <a:solidFill>
            <a:schemeClr val="tx1"/>
          </a:solidFill>
          <a:latin typeface="+mn-lt"/>
          <a:ea typeface="+mn-ea"/>
          <a:cs typeface="+mn-cs"/>
        </a:defRPr>
      </a:lvl3pPr>
      <a:lvl4pPr marL="1752825" algn="l" defTabSz="1168572" rtl="0" eaLnBrk="1" latinLnBrk="0" hangingPunct="1">
        <a:defRPr sz="3600" kern="1200">
          <a:solidFill>
            <a:schemeClr val="tx1"/>
          </a:solidFill>
          <a:latin typeface="+mn-lt"/>
          <a:ea typeface="+mn-ea"/>
          <a:cs typeface="+mn-cs"/>
        </a:defRPr>
      </a:lvl4pPr>
      <a:lvl5pPr marL="2337127" algn="l" defTabSz="1168572" rtl="0" eaLnBrk="1" latinLnBrk="0" hangingPunct="1">
        <a:defRPr sz="3600" kern="1200">
          <a:solidFill>
            <a:schemeClr val="tx1"/>
          </a:solidFill>
          <a:latin typeface="+mn-lt"/>
          <a:ea typeface="+mn-ea"/>
          <a:cs typeface="+mn-cs"/>
        </a:defRPr>
      </a:lvl5pPr>
      <a:lvl6pPr marL="2921409" algn="l" defTabSz="1168572" rtl="0" eaLnBrk="1" latinLnBrk="0" hangingPunct="1">
        <a:defRPr sz="3600" kern="1200">
          <a:solidFill>
            <a:schemeClr val="tx1"/>
          </a:solidFill>
          <a:latin typeface="+mn-lt"/>
          <a:ea typeface="+mn-ea"/>
          <a:cs typeface="+mn-cs"/>
        </a:defRPr>
      </a:lvl6pPr>
      <a:lvl7pPr marL="3505648" algn="l" defTabSz="1168572" rtl="0" eaLnBrk="1" latinLnBrk="0" hangingPunct="1">
        <a:defRPr sz="3600" kern="1200">
          <a:solidFill>
            <a:schemeClr val="tx1"/>
          </a:solidFill>
          <a:latin typeface="+mn-lt"/>
          <a:ea typeface="+mn-ea"/>
          <a:cs typeface="+mn-cs"/>
        </a:defRPr>
      </a:lvl7pPr>
      <a:lvl8pPr marL="4089971" algn="l" defTabSz="1168572" rtl="0" eaLnBrk="1" latinLnBrk="0" hangingPunct="1">
        <a:defRPr sz="3600" kern="1200">
          <a:solidFill>
            <a:schemeClr val="tx1"/>
          </a:solidFill>
          <a:latin typeface="+mn-lt"/>
          <a:ea typeface="+mn-ea"/>
          <a:cs typeface="+mn-cs"/>
        </a:defRPr>
      </a:lvl8pPr>
      <a:lvl9pPr marL="4674249" algn="l" defTabSz="1168572" rtl="0" eaLnBrk="1" latinLnBrk="0" hangingPunct="1">
        <a:defRPr sz="3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4"/>
            <a:ext cx="723900" cy="365125"/>
          </a:xfrm>
          <a:prstGeom prst="rect">
            <a:avLst/>
          </a:prstGeom>
        </p:spPr>
        <p:txBody>
          <a:bodyPr vert="horz" lIns="116902" tIns="58443" rIns="116902" bIns="5844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943">
              <a:defRPr/>
            </a:pPr>
            <a:fld id="{79C0BFF6-9B14-4446-AF07-628EFEB400B0}" type="slidenum">
              <a:rPr lang="th-TH" smtClean="0">
                <a:solidFill>
                  <a:prstClr val="black">
                    <a:tint val="75000"/>
                  </a:prstClr>
                </a:solidFill>
              </a:rPr>
              <a:pPr defTabSz="116894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83" tIns="63642" rIns="127283" bIns="63642" anchor="ctr"/>
          <a:lstStyle/>
          <a:p>
            <a:pPr algn="ctr" defTabSz="1168943">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6"/>
            <a:ext cx="4341284" cy="83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83" tIns="63642" rIns="127283" bIns="63642">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943"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81" y="800131"/>
            <a:ext cx="4948767" cy="559414"/>
          </a:xfrm>
          <a:prstGeom prst="rect">
            <a:avLst/>
          </a:prstGeom>
          <a:noFill/>
        </p:spPr>
        <p:txBody>
          <a:bodyPr lIns="127283" tIns="63642" rIns="127283" bIns="63642">
            <a:spAutoFit/>
          </a:bodyPr>
          <a:lstStyle/>
          <a:p>
            <a:pPr defTabSz="1168943">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83" tIns="63642" rIns="127283" bIns="63642" anchor="ctr"/>
          <a:lstStyle/>
          <a:p>
            <a:pPr algn="ctr" defTabSz="1168943">
              <a:defRPr/>
            </a:pPr>
            <a:endParaRPr lang="th-TH" sz="3600" dirty="0">
              <a:solidFill>
                <a:prstClr val="white"/>
              </a:solidFill>
            </a:endParaRPr>
          </a:p>
        </p:txBody>
      </p:sp>
      <p:sp>
        <p:nvSpPr>
          <p:cNvPr id="12" name="TextBox 11"/>
          <p:cNvSpPr txBox="1"/>
          <p:nvPr/>
        </p:nvSpPr>
        <p:spPr>
          <a:xfrm>
            <a:off x="9290147" y="301664"/>
            <a:ext cx="2220383" cy="518137"/>
          </a:xfrm>
          <a:prstGeom prst="rect">
            <a:avLst/>
          </a:prstGeom>
          <a:noFill/>
          <a:effectLst>
            <a:outerShdw blurRad="50800" dist="38100" dir="5400000" algn="t" rotWithShape="0">
              <a:prstClr val="black">
                <a:alpha val="40000"/>
              </a:prstClr>
            </a:outerShdw>
          </a:effectLst>
        </p:spPr>
        <p:txBody>
          <a:bodyPr lIns="116902" tIns="58443" rIns="116902" bIns="58443">
            <a:spAutoFit/>
          </a:bodyPr>
          <a:lstStyle/>
          <a:p>
            <a:pPr algn="r" defTabSz="1168943">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5982449"/>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482" algn="ctr" rtl="0" fontAlgn="base">
        <a:spcBef>
          <a:spcPct val="0"/>
        </a:spcBef>
        <a:spcAft>
          <a:spcPct val="0"/>
        </a:spcAft>
        <a:defRPr sz="5600">
          <a:solidFill>
            <a:schemeClr val="tx1"/>
          </a:solidFill>
          <a:latin typeface="Arial" pitchFamily="34" charset="0"/>
          <a:cs typeface="Cordia New" pitchFamily="34" charset="-34"/>
        </a:defRPr>
      </a:lvl6pPr>
      <a:lvl7pPr marL="1168943" algn="ctr" rtl="0" fontAlgn="base">
        <a:spcBef>
          <a:spcPct val="0"/>
        </a:spcBef>
        <a:spcAft>
          <a:spcPct val="0"/>
        </a:spcAft>
        <a:defRPr sz="5600">
          <a:solidFill>
            <a:schemeClr val="tx1"/>
          </a:solidFill>
          <a:latin typeface="Arial" pitchFamily="34" charset="0"/>
          <a:cs typeface="Cordia New" pitchFamily="34" charset="-34"/>
        </a:defRPr>
      </a:lvl7pPr>
      <a:lvl8pPr marL="1753389" algn="ctr" rtl="0" fontAlgn="base">
        <a:spcBef>
          <a:spcPct val="0"/>
        </a:spcBef>
        <a:spcAft>
          <a:spcPct val="0"/>
        </a:spcAft>
        <a:defRPr sz="5600">
          <a:solidFill>
            <a:schemeClr val="tx1"/>
          </a:solidFill>
          <a:latin typeface="Arial" pitchFamily="34" charset="0"/>
          <a:cs typeface="Cordia New" pitchFamily="34" charset="-34"/>
        </a:defRPr>
      </a:lvl8pPr>
      <a:lvl9pPr marL="2337876"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330" indent="-43833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748" indent="-365317"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145" indent="-292246"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634" indent="-292246"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115" indent="-292246"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4586" indent="-292246" algn="l" defTabSz="116894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9043" indent="-292246" algn="l" defTabSz="116894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3511" indent="-292246" algn="l" defTabSz="116894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7942" indent="-292246" algn="l" defTabSz="116894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943" rtl="0" eaLnBrk="1" latinLnBrk="0" hangingPunct="1">
        <a:defRPr sz="3600" kern="1200">
          <a:solidFill>
            <a:schemeClr val="tx1"/>
          </a:solidFill>
          <a:latin typeface="+mn-lt"/>
          <a:ea typeface="+mn-ea"/>
          <a:cs typeface="+mn-cs"/>
        </a:defRPr>
      </a:lvl1pPr>
      <a:lvl2pPr marL="584482" algn="l" defTabSz="1168943" rtl="0" eaLnBrk="1" latinLnBrk="0" hangingPunct="1">
        <a:defRPr sz="3600" kern="1200">
          <a:solidFill>
            <a:schemeClr val="tx1"/>
          </a:solidFill>
          <a:latin typeface="+mn-lt"/>
          <a:ea typeface="+mn-ea"/>
          <a:cs typeface="+mn-cs"/>
        </a:defRPr>
      </a:lvl2pPr>
      <a:lvl3pPr marL="1168943" algn="l" defTabSz="1168943" rtl="0" eaLnBrk="1" latinLnBrk="0" hangingPunct="1">
        <a:defRPr sz="3600" kern="1200">
          <a:solidFill>
            <a:schemeClr val="tx1"/>
          </a:solidFill>
          <a:latin typeface="+mn-lt"/>
          <a:ea typeface="+mn-ea"/>
          <a:cs typeface="+mn-cs"/>
        </a:defRPr>
      </a:lvl3pPr>
      <a:lvl4pPr marL="1753389" algn="l" defTabSz="1168943" rtl="0" eaLnBrk="1" latinLnBrk="0" hangingPunct="1">
        <a:defRPr sz="3600" kern="1200">
          <a:solidFill>
            <a:schemeClr val="tx1"/>
          </a:solidFill>
          <a:latin typeface="+mn-lt"/>
          <a:ea typeface="+mn-ea"/>
          <a:cs typeface="+mn-cs"/>
        </a:defRPr>
      </a:lvl4pPr>
      <a:lvl5pPr marL="2337876" algn="l" defTabSz="1168943" rtl="0" eaLnBrk="1" latinLnBrk="0" hangingPunct="1">
        <a:defRPr sz="3600" kern="1200">
          <a:solidFill>
            <a:schemeClr val="tx1"/>
          </a:solidFill>
          <a:latin typeface="+mn-lt"/>
          <a:ea typeface="+mn-ea"/>
          <a:cs typeface="+mn-cs"/>
        </a:defRPr>
      </a:lvl5pPr>
      <a:lvl6pPr marL="2922342" algn="l" defTabSz="1168943" rtl="0" eaLnBrk="1" latinLnBrk="0" hangingPunct="1">
        <a:defRPr sz="3600" kern="1200">
          <a:solidFill>
            <a:schemeClr val="tx1"/>
          </a:solidFill>
          <a:latin typeface="+mn-lt"/>
          <a:ea typeface="+mn-ea"/>
          <a:cs typeface="+mn-cs"/>
        </a:defRPr>
      </a:lvl6pPr>
      <a:lvl7pPr marL="3506775" algn="l" defTabSz="1168943" rtl="0" eaLnBrk="1" latinLnBrk="0" hangingPunct="1">
        <a:defRPr sz="3600" kern="1200">
          <a:solidFill>
            <a:schemeClr val="tx1"/>
          </a:solidFill>
          <a:latin typeface="+mn-lt"/>
          <a:ea typeface="+mn-ea"/>
          <a:cs typeface="+mn-cs"/>
        </a:defRPr>
      </a:lvl7pPr>
      <a:lvl8pPr marL="4091280" algn="l" defTabSz="1168943" rtl="0" eaLnBrk="1" latinLnBrk="0" hangingPunct="1">
        <a:defRPr sz="3600" kern="1200">
          <a:solidFill>
            <a:schemeClr val="tx1"/>
          </a:solidFill>
          <a:latin typeface="+mn-lt"/>
          <a:ea typeface="+mn-ea"/>
          <a:cs typeface="+mn-cs"/>
        </a:defRPr>
      </a:lvl8pPr>
      <a:lvl9pPr marL="4675746" algn="l" defTabSz="1168943" rtl="0" eaLnBrk="1" latinLnBrk="0" hangingPunct="1">
        <a:defRPr sz="3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4"/>
            <a:ext cx="723900" cy="365125"/>
          </a:xfrm>
          <a:prstGeom prst="rect">
            <a:avLst/>
          </a:prstGeom>
        </p:spPr>
        <p:txBody>
          <a:bodyPr vert="horz" lIns="116943" tIns="58466" rIns="116943" bIns="58466"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361">
              <a:defRPr/>
            </a:pPr>
            <a:fld id="{79C0BFF6-9B14-4446-AF07-628EFEB400B0}" type="slidenum">
              <a:rPr lang="th-TH" smtClean="0">
                <a:solidFill>
                  <a:prstClr val="black">
                    <a:tint val="75000"/>
                  </a:prstClr>
                </a:solidFill>
              </a:rPr>
              <a:pPr defTabSz="116936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30" tIns="63665" rIns="127330" bIns="63665" anchor="ctr"/>
          <a:lstStyle/>
          <a:p>
            <a:pPr algn="ctr" defTabSz="116936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30" tIns="63665" rIns="127330" bIns="6366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36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69" y="800131"/>
            <a:ext cx="4948767" cy="559461"/>
          </a:xfrm>
          <a:prstGeom prst="rect">
            <a:avLst/>
          </a:prstGeom>
          <a:noFill/>
        </p:spPr>
        <p:txBody>
          <a:bodyPr lIns="127330" tIns="63665" rIns="127330" bIns="63665">
            <a:spAutoFit/>
          </a:bodyPr>
          <a:lstStyle/>
          <a:p>
            <a:pPr defTabSz="116936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30" tIns="63665" rIns="127330" bIns="63665" anchor="ctr"/>
          <a:lstStyle/>
          <a:p>
            <a:pPr algn="ctr" defTabSz="1169361">
              <a:defRPr/>
            </a:pPr>
            <a:endParaRPr lang="th-TH" sz="3600" dirty="0">
              <a:solidFill>
                <a:prstClr val="white"/>
              </a:solidFill>
            </a:endParaRPr>
          </a:p>
        </p:txBody>
      </p:sp>
      <p:sp>
        <p:nvSpPr>
          <p:cNvPr id="12" name="TextBox 11"/>
          <p:cNvSpPr txBox="1"/>
          <p:nvPr/>
        </p:nvSpPr>
        <p:spPr>
          <a:xfrm>
            <a:off x="9290135" y="301654"/>
            <a:ext cx="2220383" cy="518183"/>
          </a:xfrm>
          <a:prstGeom prst="rect">
            <a:avLst/>
          </a:prstGeom>
          <a:noFill/>
          <a:effectLst>
            <a:outerShdw blurRad="50800" dist="38100" dir="5400000" algn="t" rotWithShape="0">
              <a:prstClr val="black">
                <a:alpha val="40000"/>
              </a:prstClr>
            </a:outerShdw>
          </a:effectLst>
        </p:spPr>
        <p:txBody>
          <a:bodyPr lIns="116943" tIns="58466" rIns="116943" bIns="58466">
            <a:spAutoFit/>
          </a:bodyPr>
          <a:lstStyle/>
          <a:p>
            <a:pPr algn="r" defTabSz="116936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700826"/>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691" algn="ctr" rtl="0" fontAlgn="base">
        <a:spcBef>
          <a:spcPct val="0"/>
        </a:spcBef>
        <a:spcAft>
          <a:spcPct val="0"/>
        </a:spcAft>
        <a:defRPr sz="5600">
          <a:solidFill>
            <a:schemeClr val="tx1"/>
          </a:solidFill>
          <a:latin typeface="Arial" pitchFamily="34" charset="0"/>
          <a:cs typeface="Cordia New" pitchFamily="34" charset="-34"/>
        </a:defRPr>
      </a:lvl6pPr>
      <a:lvl7pPr marL="1169361" algn="ctr" rtl="0" fontAlgn="base">
        <a:spcBef>
          <a:spcPct val="0"/>
        </a:spcBef>
        <a:spcAft>
          <a:spcPct val="0"/>
        </a:spcAft>
        <a:defRPr sz="5600">
          <a:solidFill>
            <a:schemeClr val="tx1"/>
          </a:solidFill>
          <a:latin typeface="Arial" pitchFamily="34" charset="0"/>
          <a:cs typeface="Cordia New" pitchFamily="34" charset="-34"/>
        </a:defRPr>
      </a:lvl7pPr>
      <a:lvl8pPr marL="1754023" algn="ctr" rtl="0" fontAlgn="base">
        <a:spcBef>
          <a:spcPct val="0"/>
        </a:spcBef>
        <a:spcAft>
          <a:spcPct val="0"/>
        </a:spcAft>
        <a:defRPr sz="5600">
          <a:solidFill>
            <a:schemeClr val="tx1"/>
          </a:solidFill>
          <a:latin typeface="Arial" pitchFamily="34" charset="0"/>
          <a:cs typeface="Cordia New" pitchFamily="34" charset="-34"/>
        </a:defRPr>
      </a:lvl8pPr>
      <a:lvl9pPr marL="2338718"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490" indent="-43849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091" indent="-3654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676" indent="-292350"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371" indent="-29235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1061" indent="-29235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5742" indent="-292350" algn="l" defTabSz="116936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0410" indent="-292350" algn="l" defTabSz="116936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5089" indent="-292350" algn="l" defTabSz="116936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9731" indent="-292350" algn="l" defTabSz="116936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361" rtl="0" eaLnBrk="1" latinLnBrk="0" hangingPunct="1">
        <a:defRPr sz="3600" kern="1200">
          <a:solidFill>
            <a:schemeClr val="tx1"/>
          </a:solidFill>
          <a:latin typeface="+mn-lt"/>
          <a:ea typeface="+mn-ea"/>
          <a:cs typeface="+mn-cs"/>
        </a:defRPr>
      </a:lvl1pPr>
      <a:lvl2pPr marL="584691" algn="l" defTabSz="1169361" rtl="0" eaLnBrk="1" latinLnBrk="0" hangingPunct="1">
        <a:defRPr sz="3600" kern="1200">
          <a:solidFill>
            <a:schemeClr val="tx1"/>
          </a:solidFill>
          <a:latin typeface="+mn-lt"/>
          <a:ea typeface="+mn-ea"/>
          <a:cs typeface="+mn-cs"/>
        </a:defRPr>
      </a:lvl2pPr>
      <a:lvl3pPr marL="1169361" algn="l" defTabSz="1169361" rtl="0" eaLnBrk="1" latinLnBrk="0" hangingPunct="1">
        <a:defRPr sz="3600" kern="1200">
          <a:solidFill>
            <a:schemeClr val="tx1"/>
          </a:solidFill>
          <a:latin typeface="+mn-lt"/>
          <a:ea typeface="+mn-ea"/>
          <a:cs typeface="+mn-cs"/>
        </a:defRPr>
      </a:lvl3pPr>
      <a:lvl4pPr marL="1754023" algn="l" defTabSz="1169361" rtl="0" eaLnBrk="1" latinLnBrk="0" hangingPunct="1">
        <a:defRPr sz="3600" kern="1200">
          <a:solidFill>
            <a:schemeClr val="tx1"/>
          </a:solidFill>
          <a:latin typeface="+mn-lt"/>
          <a:ea typeface="+mn-ea"/>
          <a:cs typeface="+mn-cs"/>
        </a:defRPr>
      </a:lvl4pPr>
      <a:lvl5pPr marL="2338718" algn="l" defTabSz="1169361" rtl="0" eaLnBrk="1" latinLnBrk="0" hangingPunct="1">
        <a:defRPr sz="3600" kern="1200">
          <a:solidFill>
            <a:schemeClr val="tx1"/>
          </a:solidFill>
          <a:latin typeface="+mn-lt"/>
          <a:ea typeface="+mn-ea"/>
          <a:cs typeface="+mn-cs"/>
        </a:defRPr>
      </a:lvl5pPr>
      <a:lvl6pPr marL="2923392" algn="l" defTabSz="1169361" rtl="0" eaLnBrk="1" latinLnBrk="0" hangingPunct="1">
        <a:defRPr sz="3600" kern="1200">
          <a:solidFill>
            <a:schemeClr val="tx1"/>
          </a:solidFill>
          <a:latin typeface="+mn-lt"/>
          <a:ea typeface="+mn-ea"/>
          <a:cs typeface="+mn-cs"/>
        </a:defRPr>
      </a:lvl6pPr>
      <a:lvl7pPr marL="3508044" algn="l" defTabSz="1169361" rtl="0" eaLnBrk="1" latinLnBrk="0" hangingPunct="1">
        <a:defRPr sz="3600" kern="1200">
          <a:solidFill>
            <a:schemeClr val="tx1"/>
          </a:solidFill>
          <a:latin typeface="+mn-lt"/>
          <a:ea typeface="+mn-ea"/>
          <a:cs typeface="+mn-cs"/>
        </a:defRPr>
      </a:lvl7pPr>
      <a:lvl8pPr marL="4092752" algn="l" defTabSz="1169361" rtl="0" eaLnBrk="1" latinLnBrk="0" hangingPunct="1">
        <a:defRPr sz="3600" kern="1200">
          <a:solidFill>
            <a:schemeClr val="tx1"/>
          </a:solidFill>
          <a:latin typeface="+mn-lt"/>
          <a:ea typeface="+mn-ea"/>
          <a:cs typeface="+mn-cs"/>
        </a:defRPr>
      </a:lvl8pPr>
      <a:lvl9pPr marL="4677431" algn="l" defTabSz="1169361" rtl="0" eaLnBrk="1" latinLnBrk="0" hangingPunct="1">
        <a:defRPr sz="3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2"/>
            <a:ext cx="723900" cy="365125"/>
          </a:xfrm>
          <a:prstGeom prst="rect">
            <a:avLst/>
          </a:prstGeom>
        </p:spPr>
        <p:txBody>
          <a:bodyPr vert="horz" lIns="116989" tIns="58489" rIns="116989" bIns="58489"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825">
              <a:defRPr/>
            </a:pPr>
            <a:fld id="{79C0BFF6-9B14-4446-AF07-628EFEB400B0}" type="slidenum">
              <a:rPr lang="th-TH" smtClean="0">
                <a:solidFill>
                  <a:prstClr val="black">
                    <a:tint val="75000"/>
                  </a:prstClr>
                </a:solidFill>
              </a:rPr>
              <a:pPr defTabSz="116982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81" tIns="63691" rIns="127381" bIns="63691" anchor="ctr"/>
          <a:lstStyle/>
          <a:p>
            <a:pPr algn="ctr" defTabSz="1169825">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81" tIns="63691" rIns="127381" bIns="6369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825"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55" y="800127"/>
            <a:ext cx="4948767" cy="559513"/>
          </a:xfrm>
          <a:prstGeom prst="rect">
            <a:avLst/>
          </a:prstGeom>
          <a:noFill/>
        </p:spPr>
        <p:txBody>
          <a:bodyPr lIns="127381" tIns="63691" rIns="127381" bIns="63691">
            <a:spAutoFit/>
          </a:bodyPr>
          <a:lstStyle/>
          <a:p>
            <a:pPr defTabSz="1169825">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81" tIns="63691" rIns="127381" bIns="63691" anchor="ctr"/>
          <a:lstStyle/>
          <a:p>
            <a:pPr algn="ctr" defTabSz="1169825">
              <a:defRPr/>
            </a:pPr>
            <a:endParaRPr lang="th-TH" sz="3600" dirty="0">
              <a:solidFill>
                <a:prstClr val="white"/>
              </a:solidFill>
            </a:endParaRPr>
          </a:p>
        </p:txBody>
      </p:sp>
      <p:sp>
        <p:nvSpPr>
          <p:cNvPr id="12" name="TextBox 11"/>
          <p:cNvSpPr txBox="1"/>
          <p:nvPr/>
        </p:nvSpPr>
        <p:spPr>
          <a:xfrm>
            <a:off x="9290122" y="301651"/>
            <a:ext cx="2220383" cy="518230"/>
          </a:xfrm>
          <a:prstGeom prst="rect">
            <a:avLst/>
          </a:prstGeom>
          <a:noFill/>
          <a:effectLst>
            <a:outerShdw blurRad="50800" dist="38100" dir="5400000" algn="t" rotWithShape="0">
              <a:prstClr val="black">
                <a:alpha val="40000"/>
              </a:prstClr>
            </a:outerShdw>
          </a:effectLst>
        </p:spPr>
        <p:txBody>
          <a:bodyPr lIns="116989" tIns="58489" rIns="116989" bIns="58489">
            <a:spAutoFit/>
          </a:bodyPr>
          <a:lstStyle/>
          <a:p>
            <a:pPr algn="r" defTabSz="1169825">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6885687"/>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923" algn="ctr" rtl="0" fontAlgn="base">
        <a:spcBef>
          <a:spcPct val="0"/>
        </a:spcBef>
        <a:spcAft>
          <a:spcPct val="0"/>
        </a:spcAft>
        <a:defRPr sz="5600">
          <a:solidFill>
            <a:schemeClr val="tx1"/>
          </a:solidFill>
          <a:latin typeface="Arial" pitchFamily="34" charset="0"/>
          <a:cs typeface="Cordia New" pitchFamily="34" charset="-34"/>
        </a:defRPr>
      </a:lvl6pPr>
      <a:lvl7pPr marL="1169825" algn="ctr" rtl="0" fontAlgn="base">
        <a:spcBef>
          <a:spcPct val="0"/>
        </a:spcBef>
        <a:spcAft>
          <a:spcPct val="0"/>
        </a:spcAft>
        <a:defRPr sz="5600">
          <a:solidFill>
            <a:schemeClr val="tx1"/>
          </a:solidFill>
          <a:latin typeface="Arial" pitchFamily="34" charset="0"/>
          <a:cs typeface="Cordia New" pitchFamily="34" charset="-34"/>
        </a:defRPr>
      </a:lvl7pPr>
      <a:lvl8pPr marL="1754727" algn="ctr" rtl="0" fontAlgn="base">
        <a:spcBef>
          <a:spcPct val="0"/>
        </a:spcBef>
        <a:spcAft>
          <a:spcPct val="0"/>
        </a:spcAft>
        <a:defRPr sz="5600">
          <a:solidFill>
            <a:schemeClr val="tx1"/>
          </a:solidFill>
          <a:latin typeface="Arial" pitchFamily="34" charset="0"/>
          <a:cs typeface="Cordia New" pitchFamily="34" charset="-34"/>
        </a:defRPr>
      </a:lvl8pPr>
      <a:lvl9pPr marL="2339654"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668" indent="-43866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474" indent="-365588"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263" indent="-2924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190" indent="-2924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113" indent="-2924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7028" indent="-292465" algn="l" defTabSz="116982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1929" indent="-292465" algn="l" defTabSz="116982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6845" indent="-292465" algn="l" defTabSz="116982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1718" indent="-292465" algn="l" defTabSz="116982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825" rtl="0" eaLnBrk="1" latinLnBrk="0" hangingPunct="1">
        <a:defRPr sz="3600" kern="1200">
          <a:solidFill>
            <a:schemeClr val="tx1"/>
          </a:solidFill>
          <a:latin typeface="+mn-lt"/>
          <a:ea typeface="+mn-ea"/>
          <a:cs typeface="+mn-cs"/>
        </a:defRPr>
      </a:lvl1pPr>
      <a:lvl2pPr marL="584923" algn="l" defTabSz="1169825" rtl="0" eaLnBrk="1" latinLnBrk="0" hangingPunct="1">
        <a:defRPr sz="3600" kern="1200">
          <a:solidFill>
            <a:schemeClr val="tx1"/>
          </a:solidFill>
          <a:latin typeface="+mn-lt"/>
          <a:ea typeface="+mn-ea"/>
          <a:cs typeface="+mn-cs"/>
        </a:defRPr>
      </a:lvl2pPr>
      <a:lvl3pPr marL="1169825" algn="l" defTabSz="1169825" rtl="0" eaLnBrk="1" latinLnBrk="0" hangingPunct="1">
        <a:defRPr sz="3600" kern="1200">
          <a:solidFill>
            <a:schemeClr val="tx1"/>
          </a:solidFill>
          <a:latin typeface="+mn-lt"/>
          <a:ea typeface="+mn-ea"/>
          <a:cs typeface="+mn-cs"/>
        </a:defRPr>
      </a:lvl3pPr>
      <a:lvl4pPr marL="1754727" algn="l" defTabSz="1169825" rtl="0" eaLnBrk="1" latinLnBrk="0" hangingPunct="1">
        <a:defRPr sz="3600" kern="1200">
          <a:solidFill>
            <a:schemeClr val="tx1"/>
          </a:solidFill>
          <a:latin typeface="+mn-lt"/>
          <a:ea typeface="+mn-ea"/>
          <a:cs typeface="+mn-cs"/>
        </a:defRPr>
      </a:lvl4pPr>
      <a:lvl5pPr marL="2339654" algn="l" defTabSz="1169825" rtl="0" eaLnBrk="1" latinLnBrk="0" hangingPunct="1">
        <a:defRPr sz="3600" kern="1200">
          <a:solidFill>
            <a:schemeClr val="tx1"/>
          </a:solidFill>
          <a:latin typeface="+mn-lt"/>
          <a:ea typeface="+mn-ea"/>
          <a:cs typeface="+mn-cs"/>
        </a:defRPr>
      </a:lvl5pPr>
      <a:lvl6pPr marL="2924559" algn="l" defTabSz="1169825" rtl="0" eaLnBrk="1" latinLnBrk="0" hangingPunct="1">
        <a:defRPr sz="3600" kern="1200">
          <a:solidFill>
            <a:schemeClr val="tx1"/>
          </a:solidFill>
          <a:latin typeface="+mn-lt"/>
          <a:ea typeface="+mn-ea"/>
          <a:cs typeface="+mn-cs"/>
        </a:defRPr>
      </a:lvl6pPr>
      <a:lvl7pPr marL="3509453" algn="l" defTabSz="1169825" rtl="0" eaLnBrk="1" latinLnBrk="0" hangingPunct="1">
        <a:defRPr sz="3600" kern="1200">
          <a:solidFill>
            <a:schemeClr val="tx1"/>
          </a:solidFill>
          <a:latin typeface="+mn-lt"/>
          <a:ea typeface="+mn-ea"/>
          <a:cs typeface="+mn-cs"/>
        </a:defRPr>
      </a:lvl7pPr>
      <a:lvl8pPr marL="4094389" algn="l" defTabSz="1169825" rtl="0" eaLnBrk="1" latinLnBrk="0" hangingPunct="1">
        <a:defRPr sz="3600" kern="1200">
          <a:solidFill>
            <a:schemeClr val="tx1"/>
          </a:solidFill>
          <a:latin typeface="+mn-lt"/>
          <a:ea typeface="+mn-ea"/>
          <a:cs typeface="+mn-cs"/>
        </a:defRPr>
      </a:lvl8pPr>
      <a:lvl9pPr marL="4679303" algn="l" defTabSz="1169825" rtl="0" eaLnBrk="1" latinLnBrk="0" hangingPunct="1">
        <a:defRPr sz="3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88"/>
            <a:ext cx="723900" cy="365125"/>
          </a:xfrm>
          <a:prstGeom prst="rect">
            <a:avLst/>
          </a:prstGeom>
        </p:spPr>
        <p:txBody>
          <a:bodyPr vert="horz" lIns="117039" tIns="58516" rIns="117039" bIns="58516"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340">
              <a:defRPr/>
            </a:pPr>
            <a:fld id="{79C0BFF6-9B14-4446-AF07-628EFEB400B0}" type="slidenum">
              <a:rPr lang="th-TH" smtClean="0">
                <a:solidFill>
                  <a:prstClr val="black">
                    <a:tint val="75000"/>
                  </a:prstClr>
                </a:solidFill>
              </a:rPr>
              <a:pPr defTabSz="1170340">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37" tIns="63719" rIns="127437" bIns="63719" anchor="ctr"/>
          <a:lstStyle/>
          <a:p>
            <a:pPr algn="ctr" defTabSz="1170340">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68"/>
            <a:ext cx="4341284" cy="836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37" tIns="63719" rIns="127437" bIns="63719">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340"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41" y="800116"/>
            <a:ext cx="4948767" cy="559570"/>
          </a:xfrm>
          <a:prstGeom prst="rect">
            <a:avLst/>
          </a:prstGeom>
          <a:noFill/>
        </p:spPr>
        <p:txBody>
          <a:bodyPr lIns="127437" tIns="63719" rIns="127437" bIns="63719">
            <a:spAutoFit/>
          </a:bodyPr>
          <a:lstStyle/>
          <a:p>
            <a:pPr defTabSz="1170340">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37" tIns="63719" rIns="127437" bIns="63719" anchor="ctr"/>
          <a:lstStyle/>
          <a:p>
            <a:pPr algn="ctr" defTabSz="1170340">
              <a:defRPr/>
            </a:pPr>
            <a:endParaRPr lang="th-TH" sz="3600" dirty="0">
              <a:solidFill>
                <a:prstClr val="white"/>
              </a:solidFill>
            </a:endParaRPr>
          </a:p>
        </p:txBody>
      </p:sp>
      <p:sp>
        <p:nvSpPr>
          <p:cNvPr id="12" name="TextBox 11"/>
          <p:cNvSpPr txBox="1"/>
          <p:nvPr/>
        </p:nvSpPr>
        <p:spPr>
          <a:xfrm>
            <a:off x="9290107" y="301651"/>
            <a:ext cx="2220383" cy="518284"/>
          </a:xfrm>
          <a:prstGeom prst="rect">
            <a:avLst/>
          </a:prstGeom>
          <a:noFill/>
          <a:effectLst>
            <a:outerShdw blurRad="50800" dist="38100" dir="5400000" algn="t" rotWithShape="0">
              <a:prstClr val="black">
                <a:alpha val="40000"/>
              </a:prstClr>
            </a:outerShdw>
          </a:effectLst>
        </p:spPr>
        <p:txBody>
          <a:bodyPr lIns="117039" tIns="58516" rIns="117039" bIns="58516">
            <a:spAutoFit/>
          </a:bodyPr>
          <a:lstStyle/>
          <a:p>
            <a:pPr algn="r" defTabSz="1170340">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51983475"/>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178" algn="ctr" rtl="0" fontAlgn="base">
        <a:spcBef>
          <a:spcPct val="0"/>
        </a:spcBef>
        <a:spcAft>
          <a:spcPct val="0"/>
        </a:spcAft>
        <a:defRPr sz="5600">
          <a:solidFill>
            <a:schemeClr val="tx1"/>
          </a:solidFill>
          <a:latin typeface="Arial" pitchFamily="34" charset="0"/>
          <a:cs typeface="Cordia New" pitchFamily="34" charset="-34"/>
        </a:defRPr>
      </a:lvl6pPr>
      <a:lvl7pPr marL="1170340" algn="ctr" rtl="0" fontAlgn="base">
        <a:spcBef>
          <a:spcPct val="0"/>
        </a:spcBef>
        <a:spcAft>
          <a:spcPct val="0"/>
        </a:spcAft>
        <a:defRPr sz="5600">
          <a:solidFill>
            <a:schemeClr val="tx1"/>
          </a:solidFill>
          <a:latin typeface="Arial" pitchFamily="34" charset="0"/>
          <a:cs typeface="Cordia New" pitchFamily="34" charset="-34"/>
        </a:defRPr>
      </a:lvl7pPr>
      <a:lvl8pPr marL="1755503" algn="ctr" rtl="0" fontAlgn="base">
        <a:spcBef>
          <a:spcPct val="0"/>
        </a:spcBef>
        <a:spcAft>
          <a:spcPct val="0"/>
        </a:spcAft>
        <a:defRPr sz="5600">
          <a:solidFill>
            <a:schemeClr val="tx1"/>
          </a:solidFill>
          <a:latin typeface="Arial" pitchFamily="34" charset="0"/>
          <a:cs typeface="Cordia New" pitchFamily="34" charset="-34"/>
        </a:defRPr>
      </a:lvl8pPr>
      <a:lvl9pPr marL="2340683"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864" indent="-43886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894" indent="-3657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909" indent="-292592"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092" indent="-2925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3269" indent="-2925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8442" indent="-292592" algn="l" defTabSz="1170340"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3602" indent="-292592" algn="l" defTabSz="1170340"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8777" indent="-292592" algn="l" defTabSz="1170340"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3916" indent="-292592" algn="l" defTabSz="1170340"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340" rtl="0" eaLnBrk="1" latinLnBrk="0" hangingPunct="1">
        <a:defRPr sz="3600" kern="1200">
          <a:solidFill>
            <a:schemeClr val="tx1"/>
          </a:solidFill>
          <a:latin typeface="+mn-lt"/>
          <a:ea typeface="+mn-ea"/>
          <a:cs typeface="+mn-cs"/>
        </a:defRPr>
      </a:lvl1pPr>
      <a:lvl2pPr marL="585178" algn="l" defTabSz="1170340" rtl="0" eaLnBrk="1" latinLnBrk="0" hangingPunct="1">
        <a:defRPr sz="3600" kern="1200">
          <a:solidFill>
            <a:schemeClr val="tx1"/>
          </a:solidFill>
          <a:latin typeface="+mn-lt"/>
          <a:ea typeface="+mn-ea"/>
          <a:cs typeface="+mn-cs"/>
        </a:defRPr>
      </a:lvl2pPr>
      <a:lvl3pPr marL="1170340" algn="l" defTabSz="1170340" rtl="0" eaLnBrk="1" latinLnBrk="0" hangingPunct="1">
        <a:defRPr sz="3600" kern="1200">
          <a:solidFill>
            <a:schemeClr val="tx1"/>
          </a:solidFill>
          <a:latin typeface="+mn-lt"/>
          <a:ea typeface="+mn-ea"/>
          <a:cs typeface="+mn-cs"/>
        </a:defRPr>
      </a:lvl3pPr>
      <a:lvl4pPr marL="1755503" algn="l" defTabSz="1170340" rtl="0" eaLnBrk="1" latinLnBrk="0" hangingPunct="1">
        <a:defRPr sz="3600" kern="1200">
          <a:solidFill>
            <a:schemeClr val="tx1"/>
          </a:solidFill>
          <a:latin typeface="+mn-lt"/>
          <a:ea typeface="+mn-ea"/>
          <a:cs typeface="+mn-cs"/>
        </a:defRPr>
      </a:lvl4pPr>
      <a:lvl5pPr marL="2340683" algn="l" defTabSz="1170340" rtl="0" eaLnBrk="1" latinLnBrk="0" hangingPunct="1">
        <a:defRPr sz="3600" kern="1200">
          <a:solidFill>
            <a:schemeClr val="tx1"/>
          </a:solidFill>
          <a:latin typeface="+mn-lt"/>
          <a:ea typeface="+mn-ea"/>
          <a:cs typeface="+mn-cs"/>
        </a:defRPr>
      </a:lvl5pPr>
      <a:lvl6pPr marL="2925842" algn="l" defTabSz="1170340" rtl="0" eaLnBrk="1" latinLnBrk="0" hangingPunct="1">
        <a:defRPr sz="3600" kern="1200">
          <a:solidFill>
            <a:schemeClr val="tx1"/>
          </a:solidFill>
          <a:latin typeface="+mn-lt"/>
          <a:ea typeface="+mn-ea"/>
          <a:cs typeface="+mn-cs"/>
        </a:defRPr>
      </a:lvl6pPr>
      <a:lvl7pPr marL="3511003" algn="l" defTabSz="1170340" rtl="0" eaLnBrk="1" latinLnBrk="0" hangingPunct="1">
        <a:defRPr sz="3600" kern="1200">
          <a:solidFill>
            <a:schemeClr val="tx1"/>
          </a:solidFill>
          <a:latin typeface="+mn-lt"/>
          <a:ea typeface="+mn-ea"/>
          <a:cs typeface="+mn-cs"/>
        </a:defRPr>
      </a:lvl7pPr>
      <a:lvl8pPr marL="4096189" algn="l" defTabSz="1170340" rtl="0" eaLnBrk="1" latinLnBrk="0" hangingPunct="1">
        <a:defRPr sz="3600" kern="1200">
          <a:solidFill>
            <a:schemeClr val="tx1"/>
          </a:solidFill>
          <a:latin typeface="+mn-lt"/>
          <a:ea typeface="+mn-ea"/>
          <a:cs typeface="+mn-cs"/>
        </a:defRPr>
      </a:lvl8pPr>
      <a:lvl9pPr marL="4681361" algn="l" defTabSz="1170340" rtl="0" eaLnBrk="1" latinLnBrk="0" hangingPunct="1">
        <a:defRPr sz="3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74"/>
            <a:ext cx="723900" cy="365125"/>
          </a:xfrm>
          <a:prstGeom prst="rect">
            <a:avLst/>
          </a:prstGeom>
        </p:spPr>
        <p:txBody>
          <a:bodyPr vert="horz" lIns="117093" tIns="58543" rIns="117093" bIns="5854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901">
              <a:defRPr/>
            </a:pPr>
            <a:fld id="{79C0BFF6-9B14-4446-AF07-628EFEB400B0}" type="slidenum">
              <a:rPr lang="th-TH" smtClean="0">
                <a:solidFill>
                  <a:prstClr val="black">
                    <a:tint val="75000"/>
                  </a:prstClr>
                </a:solidFill>
              </a:rPr>
              <a:pPr defTabSz="117090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99" tIns="63750" rIns="127499" bIns="63750" anchor="ctr"/>
          <a:lstStyle/>
          <a:p>
            <a:pPr algn="ctr" defTabSz="117090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54"/>
            <a:ext cx="4341284" cy="8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99" tIns="63750" rIns="127499" bIns="6375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90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25" y="800109"/>
            <a:ext cx="4948767" cy="559632"/>
          </a:xfrm>
          <a:prstGeom prst="rect">
            <a:avLst/>
          </a:prstGeom>
          <a:noFill/>
        </p:spPr>
        <p:txBody>
          <a:bodyPr lIns="127499" tIns="63750" rIns="127499" bIns="63750">
            <a:spAutoFit/>
          </a:bodyPr>
          <a:lstStyle/>
          <a:p>
            <a:pPr defTabSz="117090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99" tIns="63750" rIns="127499" bIns="63750" anchor="ctr"/>
          <a:lstStyle/>
          <a:p>
            <a:pPr algn="ctr" defTabSz="1170901">
              <a:defRPr/>
            </a:pPr>
            <a:endParaRPr lang="th-TH" sz="3600" dirty="0">
              <a:solidFill>
                <a:prstClr val="white"/>
              </a:solidFill>
            </a:endParaRPr>
          </a:p>
        </p:txBody>
      </p:sp>
      <p:sp>
        <p:nvSpPr>
          <p:cNvPr id="12" name="TextBox 11"/>
          <p:cNvSpPr txBox="1"/>
          <p:nvPr/>
        </p:nvSpPr>
        <p:spPr>
          <a:xfrm>
            <a:off x="9290091" y="301649"/>
            <a:ext cx="2220383" cy="518339"/>
          </a:xfrm>
          <a:prstGeom prst="rect">
            <a:avLst/>
          </a:prstGeom>
          <a:noFill/>
          <a:effectLst>
            <a:outerShdw blurRad="50800" dist="38100" dir="5400000" algn="t" rotWithShape="0">
              <a:prstClr val="black">
                <a:alpha val="40000"/>
              </a:prstClr>
            </a:outerShdw>
          </a:effectLst>
        </p:spPr>
        <p:txBody>
          <a:bodyPr lIns="117093" tIns="58543" rIns="117093" bIns="58543">
            <a:spAutoFit/>
          </a:bodyPr>
          <a:lstStyle/>
          <a:p>
            <a:pPr algn="r" defTabSz="117090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1135261"/>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456" algn="ctr" rtl="0" fontAlgn="base">
        <a:spcBef>
          <a:spcPct val="0"/>
        </a:spcBef>
        <a:spcAft>
          <a:spcPct val="0"/>
        </a:spcAft>
        <a:defRPr sz="5600">
          <a:solidFill>
            <a:schemeClr val="tx1"/>
          </a:solidFill>
          <a:latin typeface="Arial" pitchFamily="34" charset="0"/>
          <a:cs typeface="Cordia New" pitchFamily="34" charset="-34"/>
        </a:defRPr>
      </a:lvl6pPr>
      <a:lvl7pPr marL="1170901" algn="ctr" rtl="0" fontAlgn="base">
        <a:spcBef>
          <a:spcPct val="0"/>
        </a:spcBef>
        <a:spcAft>
          <a:spcPct val="0"/>
        </a:spcAft>
        <a:defRPr sz="5600">
          <a:solidFill>
            <a:schemeClr val="tx1"/>
          </a:solidFill>
          <a:latin typeface="Arial" pitchFamily="34" charset="0"/>
          <a:cs typeface="Cordia New" pitchFamily="34" charset="-34"/>
        </a:defRPr>
      </a:lvl7pPr>
      <a:lvl8pPr marL="1756348" algn="ctr" rtl="0" fontAlgn="base">
        <a:spcBef>
          <a:spcPct val="0"/>
        </a:spcBef>
        <a:spcAft>
          <a:spcPct val="0"/>
        </a:spcAft>
        <a:defRPr sz="5600">
          <a:solidFill>
            <a:schemeClr val="tx1"/>
          </a:solidFill>
          <a:latin typeface="Arial" pitchFamily="34" charset="0"/>
          <a:cs typeface="Cordia New" pitchFamily="34" charset="-34"/>
        </a:defRPr>
      </a:lvl8pPr>
      <a:lvl9pPr marL="2341806"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080" indent="-43908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353" indent="-365917"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617" indent="-292731"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9077" indent="-29273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4532" indent="-29273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9984" indent="-292731" algn="l" defTabSz="117090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5430" indent="-292731" algn="l" defTabSz="117090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0885" indent="-292731" algn="l" defTabSz="117090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6312" indent="-292731" algn="l" defTabSz="117090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901" rtl="0" eaLnBrk="1" latinLnBrk="0" hangingPunct="1">
        <a:defRPr sz="3600" kern="1200">
          <a:solidFill>
            <a:schemeClr val="tx1"/>
          </a:solidFill>
          <a:latin typeface="+mn-lt"/>
          <a:ea typeface="+mn-ea"/>
          <a:cs typeface="+mn-cs"/>
        </a:defRPr>
      </a:lvl1pPr>
      <a:lvl2pPr marL="585456" algn="l" defTabSz="1170901" rtl="0" eaLnBrk="1" latinLnBrk="0" hangingPunct="1">
        <a:defRPr sz="3600" kern="1200">
          <a:solidFill>
            <a:schemeClr val="tx1"/>
          </a:solidFill>
          <a:latin typeface="+mn-lt"/>
          <a:ea typeface="+mn-ea"/>
          <a:cs typeface="+mn-cs"/>
        </a:defRPr>
      </a:lvl2pPr>
      <a:lvl3pPr marL="1170901" algn="l" defTabSz="1170901" rtl="0" eaLnBrk="1" latinLnBrk="0" hangingPunct="1">
        <a:defRPr sz="3600" kern="1200">
          <a:solidFill>
            <a:schemeClr val="tx1"/>
          </a:solidFill>
          <a:latin typeface="+mn-lt"/>
          <a:ea typeface="+mn-ea"/>
          <a:cs typeface="+mn-cs"/>
        </a:defRPr>
      </a:lvl3pPr>
      <a:lvl4pPr marL="1756348" algn="l" defTabSz="1170901" rtl="0" eaLnBrk="1" latinLnBrk="0" hangingPunct="1">
        <a:defRPr sz="3600" kern="1200">
          <a:solidFill>
            <a:schemeClr val="tx1"/>
          </a:solidFill>
          <a:latin typeface="+mn-lt"/>
          <a:ea typeface="+mn-ea"/>
          <a:cs typeface="+mn-cs"/>
        </a:defRPr>
      </a:lvl4pPr>
      <a:lvl5pPr marL="2341806" algn="l" defTabSz="1170901" rtl="0" eaLnBrk="1" latinLnBrk="0" hangingPunct="1">
        <a:defRPr sz="3600" kern="1200">
          <a:solidFill>
            <a:schemeClr val="tx1"/>
          </a:solidFill>
          <a:latin typeface="+mn-lt"/>
          <a:ea typeface="+mn-ea"/>
          <a:cs typeface="+mn-cs"/>
        </a:defRPr>
      </a:lvl5pPr>
      <a:lvl6pPr marL="2927242" algn="l" defTabSz="1170901" rtl="0" eaLnBrk="1" latinLnBrk="0" hangingPunct="1">
        <a:defRPr sz="3600" kern="1200">
          <a:solidFill>
            <a:schemeClr val="tx1"/>
          </a:solidFill>
          <a:latin typeface="+mn-lt"/>
          <a:ea typeface="+mn-ea"/>
          <a:cs typeface="+mn-cs"/>
        </a:defRPr>
      </a:lvl6pPr>
      <a:lvl7pPr marL="3512694" algn="l" defTabSz="1170901" rtl="0" eaLnBrk="1" latinLnBrk="0" hangingPunct="1">
        <a:defRPr sz="3600" kern="1200">
          <a:solidFill>
            <a:schemeClr val="tx1"/>
          </a:solidFill>
          <a:latin typeface="+mn-lt"/>
          <a:ea typeface="+mn-ea"/>
          <a:cs typeface="+mn-cs"/>
        </a:defRPr>
      </a:lvl7pPr>
      <a:lvl8pPr marL="4098154" algn="l" defTabSz="1170901" rtl="0" eaLnBrk="1" latinLnBrk="0" hangingPunct="1">
        <a:defRPr sz="3600" kern="1200">
          <a:solidFill>
            <a:schemeClr val="tx1"/>
          </a:solidFill>
          <a:latin typeface="+mn-lt"/>
          <a:ea typeface="+mn-ea"/>
          <a:cs typeface="+mn-cs"/>
        </a:defRPr>
      </a:lvl8pPr>
      <a:lvl9pPr marL="4683608" algn="l" defTabSz="1170901" rtl="0" eaLnBrk="1" latinLnBrk="0" hangingPunct="1">
        <a:defRPr sz="3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57"/>
            <a:ext cx="723900" cy="365125"/>
          </a:xfrm>
          <a:prstGeom prst="rect">
            <a:avLst/>
          </a:prstGeom>
        </p:spPr>
        <p:txBody>
          <a:bodyPr vert="horz" lIns="117157" tIns="58577" rIns="117157" bIns="58577"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557">
              <a:defRPr/>
            </a:pPr>
            <a:fld id="{79C0BFF6-9B14-4446-AF07-628EFEB400B0}" type="slidenum">
              <a:rPr lang="th-TH" smtClean="0">
                <a:solidFill>
                  <a:prstClr val="black">
                    <a:tint val="75000"/>
                  </a:prstClr>
                </a:solidFill>
              </a:rPr>
              <a:pPr defTabSz="1171557">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71" tIns="63786" rIns="127571" bIns="63786" anchor="ctr"/>
          <a:lstStyle/>
          <a:p>
            <a:pPr algn="ctr" defTabSz="1171557">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2"/>
            <a:ext cx="4341284" cy="83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71" tIns="63786" rIns="127571" bIns="6378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557"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06" y="800107"/>
            <a:ext cx="4948767" cy="559705"/>
          </a:xfrm>
          <a:prstGeom prst="rect">
            <a:avLst/>
          </a:prstGeom>
          <a:noFill/>
        </p:spPr>
        <p:txBody>
          <a:bodyPr lIns="127571" tIns="63786" rIns="127571" bIns="63786">
            <a:spAutoFit/>
          </a:bodyPr>
          <a:lstStyle/>
          <a:p>
            <a:pPr defTabSz="1171557">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71" tIns="63786" rIns="127571" bIns="63786" anchor="ctr"/>
          <a:lstStyle/>
          <a:p>
            <a:pPr algn="ctr" defTabSz="1171557">
              <a:defRPr/>
            </a:pPr>
            <a:endParaRPr lang="th-TH" sz="3600" dirty="0">
              <a:solidFill>
                <a:prstClr val="white"/>
              </a:solidFill>
            </a:endParaRPr>
          </a:p>
        </p:txBody>
      </p:sp>
      <p:sp>
        <p:nvSpPr>
          <p:cNvPr id="12" name="TextBox 11"/>
          <p:cNvSpPr txBox="1"/>
          <p:nvPr/>
        </p:nvSpPr>
        <p:spPr>
          <a:xfrm>
            <a:off x="9290073" y="301634"/>
            <a:ext cx="2220383" cy="518408"/>
          </a:xfrm>
          <a:prstGeom prst="rect">
            <a:avLst/>
          </a:prstGeom>
          <a:noFill/>
          <a:effectLst>
            <a:outerShdw blurRad="50800" dist="38100" dir="5400000" algn="t" rotWithShape="0">
              <a:prstClr val="black">
                <a:alpha val="40000"/>
              </a:prstClr>
            </a:outerShdw>
          </a:effectLst>
        </p:spPr>
        <p:txBody>
          <a:bodyPr lIns="117157" tIns="58577" rIns="117157" bIns="58577">
            <a:spAutoFit/>
          </a:bodyPr>
          <a:lstStyle/>
          <a:p>
            <a:pPr algn="r" defTabSz="1171557">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8069241"/>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782" algn="ctr" rtl="0" fontAlgn="base">
        <a:spcBef>
          <a:spcPct val="0"/>
        </a:spcBef>
        <a:spcAft>
          <a:spcPct val="0"/>
        </a:spcAft>
        <a:defRPr sz="5600">
          <a:solidFill>
            <a:schemeClr val="tx1"/>
          </a:solidFill>
          <a:latin typeface="Arial" pitchFamily="34" charset="0"/>
          <a:cs typeface="Cordia New" pitchFamily="34" charset="-34"/>
        </a:defRPr>
      </a:lvl6pPr>
      <a:lvl7pPr marL="1171557" algn="ctr" rtl="0" fontAlgn="base">
        <a:spcBef>
          <a:spcPct val="0"/>
        </a:spcBef>
        <a:spcAft>
          <a:spcPct val="0"/>
        </a:spcAft>
        <a:defRPr sz="5600">
          <a:solidFill>
            <a:schemeClr val="tx1"/>
          </a:solidFill>
          <a:latin typeface="Arial" pitchFamily="34" charset="0"/>
          <a:cs typeface="Cordia New" pitchFamily="34" charset="-34"/>
        </a:defRPr>
      </a:lvl7pPr>
      <a:lvl8pPr marL="1757335" algn="ctr" rtl="0" fontAlgn="base">
        <a:spcBef>
          <a:spcPct val="0"/>
        </a:spcBef>
        <a:spcAft>
          <a:spcPct val="0"/>
        </a:spcAft>
        <a:defRPr sz="5600">
          <a:solidFill>
            <a:schemeClr val="tx1"/>
          </a:solidFill>
          <a:latin typeface="Arial" pitchFamily="34" charset="0"/>
          <a:cs typeface="Cordia New" pitchFamily="34" charset="-34"/>
        </a:defRPr>
      </a:lvl8pPr>
      <a:lvl9pPr marL="2343117"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330" indent="-43933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888" indent="-366117"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4441" indent="-292892"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0226" indent="-2928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6007" indent="-2928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1784" indent="-292892" algn="l" defTabSz="1171557"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7561" indent="-292892" algn="l" defTabSz="1171557"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3343" indent="-292892" algn="l" defTabSz="1171557"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9111" indent="-292892" algn="l" defTabSz="1171557"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557" rtl="0" eaLnBrk="1" latinLnBrk="0" hangingPunct="1">
        <a:defRPr sz="3600" kern="1200">
          <a:solidFill>
            <a:schemeClr val="tx1"/>
          </a:solidFill>
          <a:latin typeface="+mn-lt"/>
          <a:ea typeface="+mn-ea"/>
          <a:cs typeface="+mn-cs"/>
        </a:defRPr>
      </a:lvl1pPr>
      <a:lvl2pPr marL="585782" algn="l" defTabSz="1171557" rtl="0" eaLnBrk="1" latinLnBrk="0" hangingPunct="1">
        <a:defRPr sz="3600" kern="1200">
          <a:solidFill>
            <a:schemeClr val="tx1"/>
          </a:solidFill>
          <a:latin typeface="+mn-lt"/>
          <a:ea typeface="+mn-ea"/>
          <a:cs typeface="+mn-cs"/>
        </a:defRPr>
      </a:lvl2pPr>
      <a:lvl3pPr marL="1171557" algn="l" defTabSz="1171557" rtl="0" eaLnBrk="1" latinLnBrk="0" hangingPunct="1">
        <a:defRPr sz="3600" kern="1200">
          <a:solidFill>
            <a:schemeClr val="tx1"/>
          </a:solidFill>
          <a:latin typeface="+mn-lt"/>
          <a:ea typeface="+mn-ea"/>
          <a:cs typeface="+mn-cs"/>
        </a:defRPr>
      </a:lvl3pPr>
      <a:lvl4pPr marL="1757335" algn="l" defTabSz="1171557" rtl="0" eaLnBrk="1" latinLnBrk="0" hangingPunct="1">
        <a:defRPr sz="3600" kern="1200">
          <a:solidFill>
            <a:schemeClr val="tx1"/>
          </a:solidFill>
          <a:latin typeface="+mn-lt"/>
          <a:ea typeface="+mn-ea"/>
          <a:cs typeface="+mn-cs"/>
        </a:defRPr>
      </a:lvl4pPr>
      <a:lvl5pPr marL="2343117" algn="l" defTabSz="1171557" rtl="0" eaLnBrk="1" latinLnBrk="0" hangingPunct="1">
        <a:defRPr sz="3600" kern="1200">
          <a:solidFill>
            <a:schemeClr val="tx1"/>
          </a:solidFill>
          <a:latin typeface="+mn-lt"/>
          <a:ea typeface="+mn-ea"/>
          <a:cs typeface="+mn-cs"/>
        </a:defRPr>
      </a:lvl5pPr>
      <a:lvl6pPr marL="2928889" algn="l" defTabSz="1171557" rtl="0" eaLnBrk="1" latinLnBrk="0" hangingPunct="1">
        <a:defRPr sz="3600" kern="1200">
          <a:solidFill>
            <a:schemeClr val="tx1"/>
          </a:solidFill>
          <a:latin typeface="+mn-lt"/>
          <a:ea typeface="+mn-ea"/>
          <a:cs typeface="+mn-cs"/>
        </a:defRPr>
      </a:lvl6pPr>
      <a:lvl7pPr marL="3514667" algn="l" defTabSz="1171557" rtl="0" eaLnBrk="1" latinLnBrk="0" hangingPunct="1">
        <a:defRPr sz="3600" kern="1200">
          <a:solidFill>
            <a:schemeClr val="tx1"/>
          </a:solidFill>
          <a:latin typeface="+mn-lt"/>
          <a:ea typeface="+mn-ea"/>
          <a:cs typeface="+mn-cs"/>
        </a:defRPr>
      </a:lvl7pPr>
      <a:lvl8pPr marL="4100451" algn="l" defTabSz="1171557" rtl="0" eaLnBrk="1" latinLnBrk="0" hangingPunct="1">
        <a:defRPr sz="3600" kern="1200">
          <a:solidFill>
            <a:schemeClr val="tx1"/>
          </a:solidFill>
          <a:latin typeface="+mn-lt"/>
          <a:ea typeface="+mn-ea"/>
          <a:cs typeface="+mn-cs"/>
        </a:defRPr>
      </a:lvl8pPr>
      <a:lvl9pPr marL="4686232" algn="l" defTabSz="1171557" rtl="0" eaLnBrk="1" latinLnBrk="0" hangingPunct="1">
        <a:defRPr sz="36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9" y="1103314"/>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117226" tIns="58613" rIns="117226" bIns="5861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2261">
              <a:defRPr/>
            </a:pPr>
            <a:fld id="{79C0BFF6-9B14-4446-AF07-628EFEB400B0}" type="slidenum">
              <a:rPr lang="th-TH">
                <a:solidFill>
                  <a:prstClr val="black">
                    <a:tint val="75000"/>
                  </a:prstClr>
                </a:solidFill>
              </a:rPr>
              <a:pPr defTabSz="1172261">
                <a:defRPr/>
              </a:pPr>
              <a:t>‹#›</a:t>
            </a:fld>
            <a:endParaRPr lang="th-TH" dirty="0">
              <a:solidFill>
                <a:prstClr val="black">
                  <a:tint val="75000"/>
                </a:prstClr>
              </a:solidFill>
            </a:endParaRPr>
          </a:p>
        </p:txBody>
      </p:sp>
      <p:sp>
        <p:nvSpPr>
          <p:cNvPr id="24" name="Freeform 23"/>
          <p:cNvSpPr/>
          <p:nvPr/>
        </p:nvSpPr>
        <p:spPr>
          <a:xfrm>
            <a:off x="2" y="360364"/>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2" y="642938"/>
            <a:ext cx="4341284" cy="8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647" tIns="63824" rIns="127647" bIns="6382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226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7986" y="800101"/>
            <a:ext cx="4948767" cy="559782"/>
          </a:xfrm>
          <a:prstGeom prst="rect">
            <a:avLst/>
          </a:prstGeom>
          <a:noFill/>
        </p:spPr>
        <p:txBody>
          <a:bodyPr lIns="127647" tIns="63824" rIns="127647" bIns="63824">
            <a:spAutoFit/>
          </a:bodyPr>
          <a:lstStyle/>
          <a:p>
            <a:pPr defTabSz="117226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sp>
        <p:nvSpPr>
          <p:cNvPr id="12" name="TextBox 11"/>
          <p:cNvSpPr txBox="1"/>
          <p:nvPr/>
        </p:nvSpPr>
        <p:spPr>
          <a:xfrm>
            <a:off x="9290053" y="301625"/>
            <a:ext cx="2220383" cy="518480"/>
          </a:xfrm>
          <a:prstGeom prst="rect">
            <a:avLst/>
          </a:prstGeom>
          <a:noFill/>
          <a:effectLst>
            <a:outerShdw blurRad="50800" dist="38100" dir="5400000" algn="t" rotWithShape="0">
              <a:prstClr val="black">
                <a:alpha val="40000"/>
              </a:prstClr>
            </a:outerShdw>
          </a:effectLst>
        </p:spPr>
        <p:txBody>
          <a:bodyPr lIns="117226" tIns="58613" rIns="117226" bIns="58613">
            <a:spAutoFit/>
          </a:bodyPr>
          <a:lstStyle/>
          <a:p>
            <a:pPr algn="r" defTabSz="117226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01119035"/>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6130" algn="ctr" rtl="0" fontAlgn="base">
        <a:spcBef>
          <a:spcPct val="0"/>
        </a:spcBef>
        <a:spcAft>
          <a:spcPct val="0"/>
        </a:spcAft>
        <a:defRPr sz="5600">
          <a:solidFill>
            <a:schemeClr val="tx1"/>
          </a:solidFill>
          <a:latin typeface="Arial" pitchFamily="34" charset="0"/>
          <a:cs typeface="Cordia New" pitchFamily="34" charset="-34"/>
        </a:defRPr>
      </a:lvl6pPr>
      <a:lvl7pPr marL="1172261" algn="ctr" rtl="0" fontAlgn="base">
        <a:spcBef>
          <a:spcPct val="0"/>
        </a:spcBef>
        <a:spcAft>
          <a:spcPct val="0"/>
        </a:spcAft>
        <a:defRPr sz="5600">
          <a:solidFill>
            <a:schemeClr val="tx1"/>
          </a:solidFill>
          <a:latin typeface="Arial" pitchFamily="34" charset="0"/>
          <a:cs typeface="Cordia New" pitchFamily="34" charset="-34"/>
        </a:defRPr>
      </a:lvl7pPr>
      <a:lvl8pPr marL="1758391" algn="ctr" rtl="0" fontAlgn="base">
        <a:spcBef>
          <a:spcPct val="0"/>
        </a:spcBef>
        <a:spcAft>
          <a:spcPct val="0"/>
        </a:spcAft>
        <a:defRPr sz="5600">
          <a:solidFill>
            <a:schemeClr val="tx1"/>
          </a:solidFill>
          <a:latin typeface="Arial" pitchFamily="34" charset="0"/>
          <a:cs typeface="Cordia New" pitchFamily="34" charset="-34"/>
        </a:defRPr>
      </a:lvl8pPr>
      <a:lvl9pPr marL="234452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598" indent="-43959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462" indent="-3663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5326" indent="-2930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1456"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7587"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3717"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984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597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210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2261" rtl="0" eaLnBrk="1" latinLnBrk="0" hangingPunct="1">
        <a:defRPr sz="3600" kern="1200">
          <a:solidFill>
            <a:schemeClr val="tx1"/>
          </a:solidFill>
          <a:latin typeface="+mn-lt"/>
          <a:ea typeface="+mn-ea"/>
          <a:cs typeface="+mn-cs"/>
        </a:defRPr>
      </a:lvl1pPr>
      <a:lvl2pPr marL="586130" algn="l" defTabSz="1172261" rtl="0" eaLnBrk="1" latinLnBrk="0" hangingPunct="1">
        <a:defRPr sz="3600" kern="1200">
          <a:solidFill>
            <a:schemeClr val="tx1"/>
          </a:solidFill>
          <a:latin typeface="+mn-lt"/>
          <a:ea typeface="+mn-ea"/>
          <a:cs typeface="+mn-cs"/>
        </a:defRPr>
      </a:lvl2pPr>
      <a:lvl3pPr marL="1172261" algn="l" defTabSz="1172261" rtl="0" eaLnBrk="1" latinLnBrk="0" hangingPunct="1">
        <a:defRPr sz="3600" kern="1200">
          <a:solidFill>
            <a:schemeClr val="tx1"/>
          </a:solidFill>
          <a:latin typeface="+mn-lt"/>
          <a:ea typeface="+mn-ea"/>
          <a:cs typeface="+mn-cs"/>
        </a:defRPr>
      </a:lvl3pPr>
      <a:lvl4pPr marL="1758391" algn="l" defTabSz="1172261" rtl="0" eaLnBrk="1" latinLnBrk="0" hangingPunct="1">
        <a:defRPr sz="3600" kern="1200">
          <a:solidFill>
            <a:schemeClr val="tx1"/>
          </a:solidFill>
          <a:latin typeface="+mn-lt"/>
          <a:ea typeface="+mn-ea"/>
          <a:cs typeface="+mn-cs"/>
        </a:defRPr>
      </a:lvl4pPr>
      <a:lvl5pPr marL="2344522" algn="l" defTabSz="1172261" rtl="0" eaLnBrk="1" latinLnBrk="0" hangingPunct="1">
        <a:defRPr sz="3600" kern="1200">
          <a:solidFill>
            <a:schemeClr val="tx1"/>
          </a:solidFill>
          <a:latin typeface="+mn-lt"/>
          <a:ea typeface="+mn-ea"/>
          <a:cs typeface="+mn-cs"/>
        </a:defRPr>
      </a:lvl5pPr>
      <a:lvl6pPr marL="2930652" algn="l" defTabSz="1172261" rtl="0" eaLnBrk="1" latinLnBrk="0" hangingPunct="1">
        <a:defRPr sz="3600" kern="1200">
          <a:solidFill>
            <a:schemeClr val="tx1"/>
          </a:solidFill>
          <a:latin typeface="+mn-lt"/>
          <a:ea typeface="+mn-ea"/>
          <a:cs typeface="+mn-cs"/>
        </a:defRPr>
      </a:lvl6pPr>
      <a:lvl7pPr marL="3516782" algn="l" defTabSz="1172261" rtl="0" eaLnBrk="1" latinLnBrk="0" hangingPunct="1">
        <a:defRPr sz="3600" kern="1200">
          <a:solidFill>
            <a:schemeClr val="tx1"/>
          </a:solidFill>
          <a:latin typeface="+mn-lt"/>
          <a:ea typeface="+mn-ea"/>
          <a:cs typeface="+mn-cs"/>
        </a:defRPr>
      </a:lvl7pPr>
      <a:lvl8pPr marL="4102913" algn="l" defTabSz="1172261" rtl="0" eaLnBrk="1" latinLnBrk="0" hangingPunct="1">
        <a:defRPr sz="3600" kern="1200">
          <a:solidFill>
            <a:schemeClr val="tx1"/>
          </a:solidFill>
          <a:latin typeface="+mn-lt"/>
          <a:ea typeface="+mn-ea"/>
          <a:cs typeface="+mn-cs"/>
        </a:defRPr>
      </a:lvl8pPr>
      <a:lvl9pPr marL="4689043" algn="l" defTabSz="1172261" rtl="0" eaLnBrk="1" latinLnBrk="0" hangingPunct="1">
        <a:defRPr sz="3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2"/>
            <a:ext cx="723900" cy="365125"/>
          </a:xfrm>
          <a:prstGeom prst="rect">
            <a:avLst/>
          </a:prstGeom>
        </p:spPr>
        <p:txBody>
          <a:bodyPr vert="horz" wrap="square" lIns="91154" tIns="45583" rIns="91154" bIns="4558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61"/>
          </a:xfrm>
          <a:prstGeom prst="rect">
            <a:avLst/>
          </a:prstGeom>
          <a:noFill/>
          <a:ln>
            <a:noFill/>
          </a:ln>
        </p:spPr>
        <p:txBody>
          <a:bodyPr lIns="99273" tIns="49647" rIns="99273" bIns="49647">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39"/>
            <a:ext cx="4948767" cy="438818"/>
          </a:xfrm>
          <a:prstGeom prst="rect">
            <a:avLst/>
          </a:prstGeom>
          <a:noFill/>
        </p:spPr>
        <p:txBody>
          <a:bodyPr lIns="99273" tIns="49647" rIns="99273" bIns="49647">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2"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6322051"/>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92" r:id="rId9"/>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02" algn="ctr" rtl="0" fontAlgn="base">
        <a:spcBef>
          <a:spcPct val="0"/>
        </a:spcBef>
        <a:spcAft>
          <a:spcPct val="0"/>
        </a:spcAft>
        <a:defRPr sz="4400">
          <a:solidFill>
            <a:schemeClr val="tx1"/>
          </a:solidFill>
          <a:latin typeface="Arial" charset="0"/>
          <a:cs typeface="Cordia New" pitchFamily="34" charset="-34"/>
        </a:defRPr>
      </a:lvl6pPr>
      <a:lvl7pPr marL="911598" algn="ctr" rtl="0" fontAlgn="base">
        <a:spcBef>
          <a:spcPct val="0"/>
        </a:spcBef>
        <a:spcAft>
          <a:spcPct val="0"/>
        </a:spcAft>
        <a:defRPr sz="4400">
          <a:solidFill>
            <a:schemeClr val="tx1"/>
          </a:solidFill>
          <a:latin typeface="Arial" charset="0"/>
          <a:cs typeface="Cordia New" pitchFamily="34" charset="-34"/>
        </a:defRPr>
      </a:lvl7pPr>
      <a:lvl8pPr marL="1367398" algn="ctr" rtl="0" fontAlgn="base">
        <a:spcBef>
          <a:spcPct val="0"/>
        </a:spcBef>
        <a:spcAft>
          <a:spcPct val="0"/>
        </a:spcAft>
        <a:defRPr sz="4400">
          <a:solidFill>
            <a:schemeClr val="tx1"/>
          </a:solidFill>
          <a:latin typeface="Arial" charset="0"/>
          <a:cs typeface="Cordia New" pitchFamily="34" charset="-34"/>
        </a:defRPr>
      </a:lvl8pPr>
      <a:lvl9pPr marL="1823173" algn="ctr" rtl="0" fontAlgn="base">
        <a:spcBef>
          <a:spcPct val="0"/>
        </a:spcBef>
        <a:spcAft>
          <a:spcPct val="0"/>
        </a:spcAft>
        <a:defRPr sz="4400">
          <a:solidFill>
            <a:schemeClr val="tx1"/>
          </a:solidFill>
          <a:latin typeface="Arial" charset="0"/>
          <a:cs typeface="Cordia New" pitchFamily="34" charset="-34"/>
        </a:defRPr>
      </a:lvl9pPr>
    </p:titleStyle>
    <p:bodyStyle>
      <a:lvl1pPr marL="341848" indent="-34184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77" indent="-28486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498" indent="-227909"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275"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081"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6606463"/>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3"/>
            <a:ext cx="723900" cy="365125"/>
          </a:xfrm>
          <a:prstGeom prst="rect">
            <a:avLst/>
          </a:prstGeom>
        </p:spPr>
        <p:txBody>
          <a:bodyPr vert="horz" lIns="91058" tIns="45537" rIns="91058" bIns="45537"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173" tIns="49601" rIns="99173" bIns="49601" anchor="ctr"/>
          <a:lstStyle/>
          <a:p>
            <a:pPr algn="ctr">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3006"/>
            <a:ext cx="4341284" cy="65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173" tIns="49601" rIns="99173" bIns="4960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dirty="0">
                <a:solidFill>
                  <a:prstClr val="white"/>
                </a:solidFill>
              </a:rPr>
              <a:t>HIV and AIDS</a:t>
            </a:r>
            <a:endParaRPr lang="th-TH" sz="3600" b="1">
              <a:solidFill>
                <a:prstClr val="white"/>
              </a:solidFill>
            </a:endParaRPr>
          </a:p>
        </p:txBody>
      </p:sp>
      <p:sp>
        <p:nvSpPr>
          <p:cNvPr id="27" name="TextBox 26"/>
          <p:cNvSpPr txBox="1"/>
          <p:nvPr/>
        </p:nvSpPr>
        <p:spPr>
          <a:xfrm>
            <a:off x="7148100" y="800143"/>
            <a:ext cx="4948767" cy="438725"/>
          </a:xfrm>
          <a:prstGeom prst="rect">
            <a:avLst/>
          </a:prstGeom>
          <a:noFill/>
        </p:spPr>
        <p:txBody>
          <a:bodyPr lIns="99173" tIns="49601" rIns="99173" bIns="49601">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173" tIns="49601" rIns="99173" bIns="49601" anchor="ctr"/>
          <a:lstStyle/>
          <a:p>
            <a:pPr algn="ctr">
              <a:defRPr/>
            </a:pPr>
            <a:endParaRPr lang="th-TH" sz="2800" dirty="0">
              <a:solidFill>
                <a:prstClr val="white"/>
              </a:solidFill>
            </a:endParaRPr>
          </a:p>
        </p:txBody>
      </p:sp>
      <p:sp>
        <p:nvSpPr>
          <p:cNvPr id="12" name="TextBox 11"/>
          <p:cNvSpPr txBox="1"/>
          <p:nvPr/>
        </p:nvSpPr>
        <p:spPr>
          <a:xfrm>
            <a:off x="9290189" y="301684"/>
            <a:ext cx="2220383" cy="415129"/>
          </a:xfrm>
          <a:prstGeom prst="rect">
            <a:avLst/>
          </a:prstGeom>
          <a:noFill/>
          <a:effectLst>
            <a:outerShdw blurRad="50800" dist="38100" dir="5400000" algn="t" rotWithShape="0">
              <a:prstClr val="black">
                <a:alpha val="40000"/>
              </a:prstClr>
            </a:outerShdw>
          </a:effectLst>
        </p:spPr>
        <p:txBody>
          <a:bodyPr lIns="91058" tIns="45537" rIns="91058" bIns="45537">
            <a:spAutoFit/>
          </a:bodyPr>
          <a:lstStyle/>
          <a:p>
            <a:pPr algn="r">
              <a:defRPr/>
            </a:pPr>
            <a:r>
              <a:rPr lang="en-US" sz="21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1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573425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329" algn="ctr" rtl="0" fontAlgn="base">
        <a:spcBef>
          <a:spcPct val="0"/>
        </a:spcBef>
        <a:spcAft>
          <a:spcPct val="0"/>
        </a:spcAft>
        <a:defRPr sz="4400">
          <a:solidFill>
            <a:schemeClr val="tx1"/>
          </a:solidFill>
          <a:latin typeface="Arial" pitchFamily="34" charset="0"/>
          <a:cs typeface="Cordia New" pitchFamily="34" charset="-34"/>
        </a:defRPr>
      </a:lvl6pPr>
      <a:lvl7pPr marL="910652" algn="ctr" rtl="0" fontAlgn="base">
        <a:spcBef>
          <a:spcPct val="0"/>
        </a:spcBef>
        <a:spcAft>
          <a:spcPct val="0"/>
        </a:spcAft>
        <a:defRPr sz="4400">
          <a:solidFill>
            <a:schemeClr val="tx1"/>
          </a:solidFill>
          <a:latin typeface="Arial" pitchFamily="34" charset="0"/>
          <a:cs typeface="Cordia New" pitchFamily="34" charset="-34"/>
        </a:defRPr>
      </a:lvl7pPr>
      <a:lvl8pPr marL="1365980" algn="ctr" rtl="0" fontAlgn="base">
        <a:spcBef>
          <a:spcPct val="0"/>
        </a:spcBef>
        <a:spcAft>
          <a:spcPct val="0"/>
        </a:spcAft>
        <a:defRPr sz="4400">
          <a:solidFill>
            <a:schemeClr val="tx1"/>
          </a:solidFill>
          <a:latin typeface="Arial" pitchFamily="34" charset="0"/>
          <a:cs typeface="Cordia New" pitchFamily="34" charset="-34"/>
        </a:defRPr>
      </a:lvl8pPr>
      <a:lvl9pPr marL="1821275"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493" indent="-34149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39910" indent="-284562"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8316" indent="-22767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3621" indent="-227676"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48948" indent="-227676"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4297"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59625"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4920"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0225"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0652" rtl="0" eaLnBrk="1" latinLnBrk="0" hangingPunct="1">
        <a:defRPr sz="2800" kern="1200">
          <a:solidFill>
            <a:schemeClr val="tx1"/>
          </a:solidFill>
          <a:latin typeface="+mn-lt"/>
          <a:ea typeface="+mn-ea"/>
          <a:cs typeface="+mn-cs"/>
        </a:defRPr>
      </a:lvl1pPr>
      <a:lvl2pPr marL="455329" algn="l" defTabSz="910652" rtl="0" eaLnBrk="1" latinLnBrk="0" hangingPunct="1">
        <a:defRPr sz="2800" kern="1200">
          <a:solidFill>
            <a:schemeClr val="tx1"/>
          </a:solidFill>
          <a:latin typeface="+mn-lt"/>
          <a:ea typeface="+mn-ea"/>
          <a:cs typeface="+mn-cs"/>
        </a:defRPr>
      </a:lvl2pPr>
      <a:lvl3pPr marL="910652" algn="l" defTabSz="910652" rtl="0" eaLnBrk="1" latinLnBrk="0" hangingPunct="1">
        <a:defRPr sz="2800" kern="1200">
          <a:solidFill>
            <a:schemeClr val="tx1"/>
          </a:solidFill>
          <a:latin typeface="+mn-lt"/>
          <a:ea typeface="+mn-ea"/>
          <a:cs typeface="+mn-cs"/>
        </a:defRPr>
      </a:lvl3pPr>
      <a:lvl4pPr marL="1365980" algn="l" defTabSz="910652" rtl="0" eaLnBrk="1" latinLnBrk="0" hangingPunct="1">
        <a:defRPr sz="2800" kern="1200">
          <a:solidFill>
            <a:schemeClr val="tx1"/>
          </a:solidFill>
          <a:latin typeface="+mn-lt"/>
          <a:ea typeface="+mn-ea"/>
          <a:cs typeface="+mn-cs"/>
        </a:defRPr>
      </a:lvl4pPr>
      <a:lvl5pPr marL="1821275" algn="l" defTabSz="910652" rtl="0" eaLnBrk="1" latinLnBrk="0" hangingPunct="1">
        <a:defRPr sz="2800" kern="1200">
          <a:solidFill>
            <a:schemeClr val="tx1"/>
          </a:solidFill>
          <a:latin typeface="+mn-lt"/>
          <a:ea typeface="+mn-ea"/>
          <a:cs typeface="+mn-cs"/>
        </a:defRPr>
      </a:lvl5pPr>
      <a:lvl6pPr marL="2276622" algn="l" defTabSz="910652" rtl="0" eaLnBrk="1" latinLnBrk="0" hangingPunct="1">
        <a:defRPr sz="2800" kern="1200">
          <a:solidFill>
            <a:schemeClr val="tx1"/>
          </a:solidFill>
          <a:latin typeface="+mn-lt"/>
          <a:ea typeface="+mn-ea"/>
          <a:cs typeface="+mn-cs"/>
        </a:defRPr>
      </a:lvl6pPr>
      <a:lvl7pPr marL="2731961" algn="l" defTabSz="910652" rtl="0" eaLnBrk="1" latinLnBrk="0" hangingPunct="1">
        <a:defRPr sz="2800" kern="1200">
          <a:solidFill>
            <a:schemeClr val="tx1"/>
          </a:solidFill>
          <a:latin typeface="+mn-lt"/>
          <a:ea typeface="+mn-ea"/>
          <a:cs typeface="+mn-cs"/>
        </a:defRPr>
      </a:lvl7pPr>
      <a:lvl8pPr marL="3187270" algn="l" defTabSz="910652" rtl="0" eaLnBrk="1" latinLnBrk="0" hangingPunct="1">
        <a:defRPr sz="2800" kern="1200">
          <a:solidFill>
            <a:schemeClr val="tx1"/>
          </a:solidFill>
          <a:latin typeface="+mn-lt"/>
          <a:ea typeface="+mn-ea"/>
          <a:cs typeface="+mn-cs"/>
        </a:defRPr>
      </a:lvl8pPr>
      <a:lvl9pPr marL="3642570" algn="l" defTabSz="910652"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360701"/>
            <a:ext cx="11715789" cy="6140134"/>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173" tIns="49601" rIns="99173" bIns="49601" rtlCol="0" anchor="ctr"/>
          <a:lstStyle/>
          <a:p>
            <a:pPr algn="ctr"/>
            <a:endParaRPr lang="th-TH" sz="2800" dirty="0">
              <a:solidFill>
                <a:prstClr val="white"/>
              </a:solidFill>
            </a:endParaRPr>
          </a:p>
        </p:txBody>
      </p:sp>
      <p:sp>
        <p:nvSpPr>
          <p:cNvPr id="14" name="TextBox 13"/>
          <p:cNvSpPr txBox="1"/>
          <p:nvPr/>
        </p:nvSpPr>
        <p:spPr>
          <a:xfrm>
            <a:off x="9340712" y="6508247"/>
            <a:ext cx="2286016" cy="284837"/>
          </a:xfrm>
          <a:prstGeom prst="rect">
            <a:avLst/>
          </a:prstGeom>
          <a:noFill/>
        </p:spPr>
        <p:txBody>
          <a:bodyPr wrap="square" lIns="99173" tIns="49601" rIns="99173" bIns="49601" rtlCol="0">
            <a:spAutoFit/>
          </a:bodyPr>
          <a:lstStyle/>
          <a:p>
            <a:pPr algn="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4" name="Picture 3" descr="color-01.png"/>
          <p:cNvPicPr>
            <a:picLocks noChangeAspect="1"/>
          </p:cNvPicPr>
          <p:nvPr/>
        </p:nvPicPr>
        <p:blipFill>
          <a:blip r:embed="rId4" cstate="print"/>
          <a:srcRect b="10271"/>
          <a:stretch>
            <a:fillRect/>
          </a:stretch>
        </p:blipFill>
        <p:spPr>
          <a:xfrm>
            <a:off x="3326420" y="1189577"/>
            <a:ext cx="7489967" cy="5311258"/>
          </a:xfrm>
          <a:prstGeom prst="rect">
            <a:avLst/>
          </a:prstGeom>
        </p:spPr>
      </p:pic>
    </p:spTree>
    <p:extLst>
      <p:ext uri="{BB962C8B-B14F-4D97-AF65-F5344CB8AC3E}">
        <p14:creationId xmlns:p14="http://schemas.microsoft.com/office/powerpoint/2010/main" val="2323345643"/>
      </p:ext>
    </p:extLst>
  </p:cSld>
  <p:clrMap bg1="lt1" tx1="dk1" bg2="lt2" tx2="dk2" accent1="accent1" accent2="accent2" accent3="accent3" accent4="accent4" accent5="accent5" accent6="accent6" hlink="hlink" folHlink="folHlink"/>
  <p:sldLayoutIdLst>
    <p:sldLayoutId id="2147483682" r:id="rId1"/>
    <p:sldLayoutId id="2147483683" r:id="rId2"/>
  </p:sldLayoutIdLst>
  <p:hf hdr="0" ftr="0" dt="0"/>
  <p:txStyles>
    <p:titleStyle>
      <a:lvl1pPr algn="ctr" defTabSz="910652" rtl="0" eaLnBrk="1" latinLnBrk="0" hangingPunct="1">
        <a:spcBef>
          <a:spcPct val="0"/>
        </a:spcBef>
        <a:buNone/>
        <a:defRPr sz="4400" kern="1200">
          <a:solidFill>
            <a:schemeClr val="tx1"/>
          </a:solidFill>
          <a:latin typeface="+mj-lt"/>
          <a:ea typeface="+mj-ea"/>
          <a:cs typeface="+mj-cs"/>
        </a:defRPr>
      </a:lvl1pPr>
    </p:titleStyle>
    <p:bodyStyle>
      <a:lvl1pPr marL="341493" indent="-341493" algn="l" defTabSz="91065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39910" indent="-284562" algn="l" defTabSz="91065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8316" indent="-227676" algn="l" defTabSz="91065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3621"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048948"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504297"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59625"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4920"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0225"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0652" rtl="0" eaLnBrk="1" latinLnBrk="0" hangingPunct="1">
        <a:defRPr sz="2800" kern="1200">
          <a:solidFill>
            <a:schemeClr val="tx1"/>
          </a:solidFill>
          <a:latin typeface="+mn-lt"/>
          <a:ea typeface="+mn-ea"/>
          <a:cs typeface="+mn-cs"/>
        </a:defRPr>
      </a:lvl1pPr>
      <a:lvl2pPr marL="455329" algn="l" defTabSz="910652" rtl="0" eaLnBrk="1" latinLnBrk="0" hangingPunct="1">
        <a:defRPr sz="2800" kern="1200">
          <a:solidFill>
            <a:schemeClr val="tx1"/>
          </a:solidFill>
          <a:latin typeface="+mn-lt"/>
          <a:ea typeface="+mn-ea"/>
          <a:cs typeface="+mn-cs"/>
        </a:defRPr>
      </a:lvl2pPr>
      <a:lvl3pPr marL="910652" algn="l" defTabSz="910652" rtl="0" eaLnBrk="1" latinLnBrk="0" hangingPunct="1">
        <a:defRPr sz="2800" kern="1200">
          <a:solidFill>
            <a:schemeClr val="tx1"/>
          </a:solidFill>
          <a:latin typeface="+mn-lt"/>
          <a:ea typeface="+mn-ea"/>
          <a:cs typeface="+mn-cs"/>
        </a:defRPr>
      </a:lvl3pPr>
      <a:lvl4pPr marL="1365980" algn="l" defTabSz="910652" rtl="0" eaLnBrk="1" latinLnBrk="0" hangingPunct="1">
        <a:defRPr sz="2800" kern="1200">
          <a:solidFill>
            <a:schemeClr val="tx1"/>
          </a:solidFill>
          <a:latin typeface="+mn-lt"/>
          <a:ea typeface="+mn-ea"/>
          <a:cs typeface="+mn-cs"/>
        </a:defRPr>
      </a:lvl4pPr>
      <a:lvl5pPr marL="1821275" algn="l" defTabSz="910652" rtl="0" eaLnBrk="1" latinLnBrk="0" hangingPunct="1">
        <a:defRPr sz="2800" kern="1200">
          <a:solidFill>
            <a:schemeClr val="tx1"/>
          </a:solidFill>
          <a:latin typeface="+mn-lt"/>
          <a:ea typeface="+mn-ea"/>
          <a:cs typeface="+mn-cs"/>
        </a:defRPr>
      </a:lvl5pPr>
      <a:lvl6pPr marL="2276622" algn="l" defTabSz="910652" rtl="0" eaLnBrk="1" latinLnBrk="0" hangingPunct="1">
        <a:defRPr sz="2800" kern="1200">
          <a:solidFill>
            <a:schemeClr val="tx1"/>
          </a:solidFill>
          <a:latin typeface="+mn-lt"/>
          <a:ea typeface="+mn-ea"/>
          <a:cs typeface="+mn-cs"/>
        </a:defRPr>
      </a:lvl6pPr>
      <a:lvl7pPr marL="2731961" algn="l" defTabSz="910652" rtl="0" eaLnBrk="1" latinLnBrk="0" hangingPunct="1">
        <a:defRPr sz="2800" kern="1200">
          <a:solidFill>
            <a:schemeClr val="tx1"/>
          </a:solidFill>
          <a:latin typeface="+mn-lt"/>
          <a:ea typeface="+mn-ea"/>
          <a:cs typeface="+mn-cs"/>
        </a:defRPr>
      </a:lvl7pPr>
      <a:lvl8pPr marL="3187270" algn="l" defTabSz="910652" rtl="0" eaLnBrk="1" latinLnBrk="0" hangingPunct="1">
        <a:defRPr sz="2800" kern="1200">
          <a:solidFill>
            <a:schemeClr val="tx1"/>
          </a:solidFill>
          <a:latin typeface="+mn-lt"/>
          <a:ea typeface="+mn-ea"/>
          <a:cs typeface="+mn-cs"/>
        </a:defRPr>
      </a:lvl8pPr>
      <a:lvl9pPr marL="3642570" algn="l" defTabSz="910652"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3"/>
            <a:ext cx="723900" cy="365125"/>
          </a:xfrm>
          <a:prstGeom prst="rect">
            <a:avLst/>
          </a:prstGeom>
        </p:spPr>
        <p:txBody>
          <a:bodyPr vert="horz" wrap="square" lIns="91058" tIns="45537" rIns="91058" bIns="45537"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D106FF99-581D-4F20-8850-5A562DED17F3}" type="slidenum">
              <a:rPr lang="th-TH" smtClean="0">
                <a:ea typeface="ＭＳ Ｐゴシック" pitchFamily="34" charset="-128"/>
              </a:rPr>
              <a:pPr fontAlgn="base">
                <a:spcBef>
                  <a:spcPct val="0"/>
                </a:spcBef>
                <a:spcAft>
                  <a:spcPct val="0"/>
                </a:spcAft>
              </a:pPr>
              <a:t>‹#›</a:t>
            </a:fld>
            <a:endParaRPr lang="th-TH">
              <a:ea typeface="ＭＳ Ｐゴシック" pitchFamily="34" charset="-128"/>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173" tIns="49601" rIns="99173" bIns="49601" anchor="ctr"/>
          <a:lstStyle/>
          <a:p>
            <a:pPr algn="ctr">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3006"/>
            <a:ext cx="4341284" cy="65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173" tIns="49601" rIns="99173" bIns="49601">
            <a:spAutoFit/>
          </a:bodyPr>
          <a:lstStyle>
            <a:lvl1pPr>
              <a:defRPr sz="2800">
                <a:solidFill>
                  <a:schemeClr val="tx1"/>
                </a:solidFill>
                <a:latin typeface="Arial" pitchFamily="34" charset="0"/>
                <a:ea typeface="Cordia New"/>
                <a:cs typeface="Cordia New"/>
              </a:defRPr>
            </a:lvl1pPr>
            <a:lvl2pPr marL="742950" indent="-285750">
              <a:defRPr sz="2800">
                <a:solidFill>
                  <a:schemeClr val="tx1"/>
                </a:solidFill>
                <a:latin typeface="Arial" pitchFamily="34" charset="0"/>
                <a:ea typeface="Cordia New"/>
                <a:cs typeface="Cordia New"/>
              </a:defRPr>
            </a:lvl2pPr>
            <a:lvl3pPr marL="1143000" indent="-228600">
              <a:defRPr sz="2800">
                <a:solidFill>
                  <a:schemeClr val="tx1"/>
                </a:solidFill>
                <a:latin typeface="Arial" pitchFamily="34" charset="0"/>
                <a:ea typeface="Cordia New"/>
                <a:cs typeface="Cordia New"/>
              </a:defRPr>
            </a:lvl3pPr>
            <a:lvl4pPr marL="1600200" indent="-228600">
              <a:defRPr sz="2800">
                <a:solidFill>
                  <a:schemeClr val="tx1"/>
                </a:solidFill>
                <a:latin typeface="Arial" pitchFamily="34" charset="0"/>
                <a:ea typeface="Cordia New"/>
                <a:cs typeface="Cordia New"/>
              </a:defRPr>
            </a:lvl4pPr>
            <a:lvl5pPr marL="2057400" indent="-228600">
              <a:defRPr sz="2800">
                <a:solidFill>
                  <a:schemeClr val="tx1"/>
                </a:solidFill>
                <a:latin typeface="Arial" pitchFamily="34" charset="0"/>
                <a:ea typeface="Cordia New"/>
                <a:cs typeface="Cordia New"/>
              </a:defRPr>
            </a:lvl5pPr>
            <a:lvl6pPr marL="2514600" indent="-228600" fontAlgn="base">
              <a:spcBef>
                <a:spcPct val="0"/>
              </a:spcBef>
              <a:spcAft>
                <a:spcPct val="0"/>
              </a:spcAft>
              <a:defRPr sz="2800">
                <a:solidFill>
                  <a:schemeClr val="tx1"/>
                </a:solidFill>
                <a:latin typeface="Arial" pitchFamily="34" charset="0"/>
                <a:ea typeface="Cordia New"/>
                <a:cs typeface="Cordia New"/>
              </a:defRPr>
            </a:lvl6pPr>
            <a:lvl7pPr marL="2971800" indent="-228600" fontAlgn="base">
              <a:spcBef>
                <a:spcPct val="0"/>
              </a:spcBef>
              <a:spcAft>
                <a:spcPct val="0"/>
              </a:spcAft>
              <a:defRPr sz="2800">
                <a:solidFill>
                  <a:schemeClr val="tx1"/>
                </a:solidFill>
                <a:latin typeface="Arial" pitchFamily="34" charset="0"/>
                <a:ea typeface="Cordia New"/>
                <a:cs typeface="Cordia New"/>
              </a:defRPr>
            </a:lvl7pPr>
            <a:lvl8pPr marL="3429000" indent="-228600" fontAlgn="base">
              <a:spcBef>
                <a:spcPct val="0"/>
              </a:spcBef>
              <a:spcAft>
                <a:spcPct val="0"/>
              </a:spcAft>
              <a:defRPr sz="2800">
                <a:solidFill>
                  <a:schemeClr val="tx1"/>
                </a:solidFill>
                <a:latin typeface="Arial" pitchFamily="34" charset="0"/>
                <a:ea typeface="Cordia New"/>
                <a:cs typeface="Cordia New"/>
              </a:defRPr>
            </a:lvl8pPr>
            <a:lvl9pPr marL="3886200" indent="-228600" fontAlgn="base">
              <a:spcBef>
                <a:spcPct val="0"/>
              </a:spcBef>
              <a:spcAft>
                <a:spcPct val="0"/>
              </a:spcAft>
              <a:defRPr sz="2800">
                <a:solidFill>
                  <a:schemeClr val="tx1"/>
                </a:solidFill>
                <a:latin typeface="Arial" pitchFamily="34" charset="0"/>
                <a:ea typeface="Cordia New"/>
                <a:cs typeface="Cordia New"/>
              </a:defRPr>
            </a:lvl9pPr>
          </a:lstStyle>
          <a:p>
            <a:pPr fontAlgn="base">
              <a:spcBef>
                <a:spcPct val="0"/>
              </a:spcBef>
              <a:spcAft>
                <a:spcPct val="0"/>
              </a:spcAft>
              <a:defRPr/>
            </a:pPr>
            <a:r>
              <a:rPr lang="en-US" sz="3600" b="1" dirty="0">
                <a:solidFill>
                  <a:prstClr val="white"/>
                </a:solidFill>
              </a:rPr>
              <a:t>HIV and AIDS</a:t>
            </a:r>
            <a:endParaRPr lang="th-TH" sz="3600" b="1">
              <a:solidFill>
                <a:prstClr val="white"/>
              </a:solidFill>
            </a:endParaRPr>
          </a:p>
        </p:txBody>
      </p:sp>
      <p:sp>
        <p:nvSpPr>
          <p:cNvPr id="27" name="TextBox 26"/>
          <p:cNvSpPr txBox="1"/>
          <p:nvPr/>
        </p:nvSpPr>
        <p:spPr>
          <a:xfrm>
            <a:off x="7148100" y="800143"/>
            <a:ext cx="4948767" cy="438725"/>
          </a:xfrm>
          <a:prstGeom prst="rect">
            <a:avLst/>
          </a:prstGeom>
          <a:noFill/>
        </p:spPr>
        <p:txBody>
          <a:bodyPr lIns="99173" tIns="49601" rIns="99173" bIns="49601">
            <a:spAutoFit/>
          </a:bodyPr>
          <a:lstStyle/>
          <a:p>
            <a:pPr>
              <a:defRPr/>
            </a:pPr>
            <a:r>
              <a:rPr lang="en-US" sz="2200" kern="700" dirty="0">
                <a:solidFill>
                  <a:prstClr val="white"/>
                </a:solidFill>
                <a:ea typeface="ＭＳ Ｐゴシック" pitchFamily="34" charset="-128"/>
                <a:cs typeface="Arial" pitchFamily="34" charset="0"/>
              </a:rPr>
              <a:t>Data Hub for Asia-Pacific</a:t>
            </a:r>
            <a:endParaRPr lang="th-TH" sz="2200" kern="700" dirty="0">
              <a:solidFill>
                <a:prstClr val="white"/>
              </a:solidFill>
              <a:ea typeface="ＭＳ Ｐゴシック" pitchFamily="34" charset="-128"/>
            </a:endParaRPr>
          </a:p>
        </p:txBody>
      </p:sp>
      <p:pic>
        <p:nvPicPr>
          <p:cNvPr id="4104"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893146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2pPr>
      <a:lvl3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3pPr>
      <a:lvl4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4pPr>
      <a:lvl5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5pPr>
      <a:lvl6pPr marL="455329" algn="ctr" rtl="0" fontAlgn="base">
        <a:spcBef>
          <a:spcPct val="0"/>
        </a:spcBef>
        <a:spcAft>
          <a:spcPct val="0"/>
        </a:spcAft>
        <a:defRPr sz="4400">
          <a:solidFill>
            <a:schemeClr val="tx1"/>
          </a:solidFill>
          <a:latin typeface="Arial" pitchFamily="34" charset="0"/>
          <a:ea typeface="Cordia New"/>
          <a:cs typeface="Cordia New"/>
        </a:defRPr>
      </a:lvl6pPr>
      <a:lvl7pPr marL="910652" algn="ctr" rtl="0" fontAlgn="base">
        <a:spcBef>
          <a:spcPct val="0"/>
        </a:spcBef>
        <a:spcAft>
          <a:spcPct val="0"/>
        </a:spcAft>
        <a:defRPr sz="4400">
          <a:solidFill>
            <a:schemeClr val="tx1"/>
          </a:solidFill>
          <a:latin typeface="Arial" pitchFamily="34" charset="0"/>
          <a:ea typeface="Cordia New"/>
          <a:cs typeface="Cordia New"/>
        </a:defRPr>
      </a:lvl7pPr>
      <a:lvl8pPr marL="1365980" algn="ctr" rtl="0" fontAlgn="base">
        <a:spcBef>
          <a:spcPct val="0"/>
        </a:spcBef>
        <a:spcAft>
          <a:spcPct val="0"/>
        </a:spcAft>
        <a:defRPr sz="4400">
          <a:solidFill>
            <a:schemeClr val="tx1"/>
          </a:solidFill>
          <a:latin typeface="Arial" pitchFamily="34" charset="0"/>
          <a:ea typeface="Cordia New"/>
          <a:cs typeface="Cordia New"/>
        </a:defRPr>
      </a:lvl8pPr>
      <a:lvl9pPr marL="1821275" algn="ctr" rtl="0" fontAlgn="base">
        <a:spcBef>
          <a:spcPct val="0"/>
        </a:spcBef>
        <a:spcAft>
          <a:spcPct val="0"/>
        </a:spcAft>
        <a:defRPr sz="4400">
          <a:solidFill>
            <a:schemeClr val="tx1"/>
          </a:solidFill>
          <a:latin typeface="Arial" pitchFamily="34" charset="0"/>
          <a:ea typeface="Cordia New"/>
          <a:cs typeface="Cordia New"/>
        </a:defRPr>
      </a:lvl9pPr>
    </p:titleStyle>
    <p:bodyStyle>
      <a:lvl1pPr marL="341493" indent="-341493" algn="l" rtl="0" eaLnBrk="0" fontAlgn="base" hangingPunct="0">
        <a:spcBef>
          <a:spcPct val="20000"/>
        </a:spcBef>
        <a:spcAft>
          <a:spcPct val="0"/>
        </a:spcAft>
        <a:buFont typeface="Arial" pitchFamily="34" charset="0"/>
        <a:buChar char="•"/>
        <a:defRPr sz="3200" kern="1200">
          <a:solidFill>
            <a:schemeClr val="tx1"/>
          </a:solidFill>
          <a:latin typeface="Arial" charset="0"/>
          <a:ea typeface="ＭＳ Ｐゴシック" charset="0"/>
          <a:cs typeface="Cordia New" charset="0"/>
        </a:defRPr>
      </a:lvl1pPr>
      <a:lvl2pPr marL="739910" indent="-284562" algn="l" rtl="0" eaLnBrk="0" fontAlgn="base" hangingPunct="0">
        <a:spcBef>
          <a:spcPct val="20000"/>
        </a:spcBef>
        <a:spcAft>
          <a:spcPct val="0"/>
        </a:spcAft>
        <a:buFont typeface="Arial" pitchFamily="34" charset="0"/>
        <a:buChar char="–"/>
        <a:defRPr sz="2800" kern="1200">
          <a:solidFill>
            <a:schemeClr val="tx1"/>
          </a:solidFill>
          <a:latin typeface="Arial" charset="0"/>
          <a:ea typeface="Cordia New"/>
          <a:cs typeface="Cordia New" charset="0"/>
        </a:defRPr>
      </a:lvl2pPr>
      <a:lvl3pPr marL="1138316" indent="-227676" algn="l" rtl="0" eaLnBrk="0" fontAlgn="base" hangingPunct="0">
        <a:spcBef>
          <a:spcPct val="20000"/>
        </a:spcBef>
        <a:spcAft>
          <a:spcPct val="0"/>
        </a:spcAft>
        <a:buFont typeface="Arial" pitchFamily="34" charset="0"/>
        <a:buChar char="•"/>
        <a:defRPr sz="2400" kern="1200">
          <a:solidFill>
            <a:schemeClr val="tx1"/>
          </a:solidFill>
          <a:latin typeface="Arial" charset="0"/>
          <a:ea typeface="Cordia New"/>
          <a:cs typeface="Cordia New" charset="0"/>
        </a:defRPr>
      </a:lvl3pPr>
      <a:lvl4pPr marL="1593621" indent="-227676" algn="l" rtl="0" eaLnBrk="0" fontAlgn="base" hangingPunct="0">
        <a:spcBef>
          <a:spcPct val="20000"/>
        </a:spcBef>
        <a:spcAft>
          <a:spcPct val="0"/>
        </a:spcAft>
        <a:buFont typeface="Arial" pitchFamily="34" charset="0"/>
        <a:buChar char="–"/>
        <a:defRPr sz="2100" kern="1200">
          <a:solidFill>
            <a:schemeClr val="tx1"/>
          </a:solidFill>
          <a:latin typeface="Arial" charset="0"/>
          <a:ea typeface="Cordia New"/>
          <a:cs typeface="Cordia New" charset="0"/>
        </a:defRPr>
      </a:lvl4pPr>
      <a:lvl5pPr marL="2048948" indent="-227676" algn="l" rtl="0" eaLnBrk="0" fontAlgn="base" hangingPunct="0">
        <a:spcBef>
          <a:spcPct val="20000"/>
        </a:spcBef>
        <a:spcAft>
          <a:spcPct val="0"/>
        </a:spcAft>
        <a:buFont typeface="Arial" pitchFamily="34" charset="0"/>
        <a:buChar char="»"/>
        <a:defRPr sz="2100" kern="1200">
          <a:solidFill>
            <a:schemeClr val="tx1"/>
          </a:solidFill>
          <a:latin typeface="Arial" charset="0"/>
          <a:ea typeface="Cordia New"/>
          <a:cs typeface="Cordia New" charset="0"/>
        </a:defRPr>
      </a:lvl5pPr>
      <a:lvl6pPr marL="2504297"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59625"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4920"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0225"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0652" rtl="0" eaLnBrk="1" latinLnBrk="0" hangingPunct="1">
        <a:defRPr sz="2800" kern="1200">
          <a:solidFill>
            <a:schemeClr val="tx1"/>
          </a:solidFill>
          <a:latin typeface="+mn-lt"/>
          <a:ea typeface="+mn-ea"/>
          <a:cs typeface="+mn-cs"/>
        </a:defRPr>
      </a:lvl1pPr>
      <a:lvl2pPr marL="455329" algn="l" defTabSz="910652" rtl="0" eaLnBrk="1" latinLnBrk="0" hangingPunct="1">
        <a:defRPr sz="2800" kern="1200">
          <a:solidFill>
            <a:schemeClr val="tx1"/>
          </a:solidFill>
          <a:latin typeface="+mn-lt"/>
          <a:ea typeface="+mn-ea"/>
          <a:cs typeface="+mn-cs"/>
        </a:defRPr>
      </a:lvl2pPr>
      <a:lvl3pPr marL="910652" algn="l" defTabSz="910652" rtl="0" eaLnBrk="1" latinLnBrk="0" hangingPunct="1">
        <a:defRPr sz="2800" kern="1200">
          <a:solidFill>
            <a:schemeClr val="tx1"/>
          </a:solidFill>
          <a:latin typeface="+mn-lt"/>
          <a:ea typeface="+mn-ea"/>
          <a:cs typeface="+mn-cs"/>
        </a:defRPr>
      </a:lvl3pPr>
      <a:lvl4pPr marL="1365980" algn="l" defTabSz="910652" rtl="0" eaLnBrk="1" latinLnBrk="0" hangingPunct="1">
        <a:defRPr sz="2800" kern="1200">
          <a:solidFill>
            <a:schemeClr val="tx1"/>
          </a:solidFill>
          <a:latin typeface="+mn-lt"/>
          <a:ea typeface="+mn-ea"/>
          <a:cs typeface="+mn-cs"/>
        </a:defRPr>
      </a:lvl4pPr>
      <a:lvl5pPr marL="1821275" algn="l" defTabSz="910652" rtl="0" eaLnBrk="1" latinLnBrk="0" hangingPunct="1">
        <a:defRPr sz="2800" kern="1200">
          <a:solidFill>
            <a:schemeClr val="tx1"/>
          </a:solidFill>
          <a:latin typeface="+mn-lt"/>
          <a:ea typeface="+mn-ea"/>
          <a:cs typeface="+mn-cs"/>
        </a:defRPr>
      </a:lvl5pPr>
      <a:lvl6pPr marL="2276622" algn="l" defTabSz="910652" rtl="0" eaLnBrk="1" latinLnBrk="0" hangingPunct="1">
        <a:defRPr sz="2800" kern="1200">
          <a:solidFill>
            <a:schemeClr val="tx1"/>
          </a:solidFill>
          <a:latin typeface="+mn-lt"/>
          <a:ea typeface="+mn-ea"/>
          <a:cs typeface="+mn-cs"/>
        </a:defRPr>
      </a:lvl6pPr>
      <a:lvl7pPr marL="2731961" algn="l" defTabSz="910652" rtl="0" eaLnBrk="1" latinLnBrk="0" hangingPunct="1">
        <a:defRPr sz="2800" kern="1200">
          <a:solidFill>
            <a:schemeClr val="tx1"/>
          </a:solidFill>
          <a:latin typeface="+mn-lt"/>
          <a:ea typeface="+mn-ea"/>
          <a:cs typeface="+mn-cs"/>
        </a:defRPr>
      </a:lvl7pPr>
      <a:lvl8pPr marL="3187270" algn="l" defTabSz="910652" rtl="0" eaLnBrk="1" latinLnBrk="0" hangingPunct="1">
        <a:defRPr sz="2800" kern="1200">
          <a:solidFill>
            <a:schemeClr val="tx1"/>
          </a:solidFill>
          <a:latin typeface="+mn-lt"/>
          <a:ea typeface="+mn-ea"/>
          <a:cs typeface="+mn-cs"/>
        </a:defRPr>
      </a:lvl8pPr>
      <a:lvl9pPr marL="3642570" algn="l" defTabSz="910652"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3"/>
            <a:ext cx="723900" cy="365125"/>
          </a:xfrm>
          <a:prstGeom prst="rect">
            <a:avLst/>
          </a:prstGeom>
        </p:spPr>
        <p:txBody>
          <a:bodyPr vert="horz" wrap="square" lIns="91058" tIns="45537" rIns="91058" bIns="45537"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173" tIns="49601" rIns="99173" bIns="49601" anchor="ctr"/>
          <a:lstStyle/>
          <a:p>
            <a:pPr algn="ctr">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3006"/>
            <a:ext cx="4341284" cy="654169"/>
          </a:xfrm>
          <a:prstGeom prst="rect">
            <a:avLst/>
          </a:prstGeom>
          <a:noFill/>
          <a:ln>
            <a:noFill/>
          </a:ln>
        </p:spPr>
        <p:txBody>
          <a:bodyPr lIns="99173" tIns="49601" rIns="99173" bIns="49601">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dirty="0">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8100" y="800143"/>
            <a:ext cx="4948767" cy="438725"/>
          </a:xfrm>
          <a:prstGeom prst="rect">
            <a:avLst/>
          </a:prstGeom>
          <a:noFill/>
        </p:spPr>
        <p:txBody>
          <a:bodyPr lIns="99173" tIns="49601" rIns="99173" bIns="49601">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372733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329" algn="ctr" rtl="0" fontAlgn="base">
        <a:spcBef>
          <a:spcPct val="0"/>
        </a:spcBef>
        <a:spcAft>
          <a:spcPct val="0"/>
        </a:spcAft>
        <a:defRPr sz="4400">
          <a:solidFill>
            <a:schemeClr val="tx1"/>
          </a:solidFill>
          <a:latin typeface="Arial" charset="0"/>
          <a:cs typeface="Cordia New" pitchFamily="34" charset="-34"/>
        </a:defRPr>
      </a:lvl6pPr>
      <a:lvl7pPr marL="910652" algn="ctr" rtl="0" fontAlgn="base">
        <a:spcBef>
          <a:spcPct val="0"/>
        </a:spcBef>
        <a:spcAft>
          <a:spcPct val="0"/>
        </a:spcAft>
        <a:defRPr sz="4400">
          <a:solidFill>
            <a:schemeClr val="tx1"/>
          </a:solidFill>
          <a:latin typeface="Arial" charset="0"/>
          <a:cs typeface="Cordia New" pitchFamily="34" charset="-34"/>
        </a:defRPr>
      </a:lvl7pPr>
      <a:lvl8pPr marL="1365980" algn="ctr" rtl="0" fontAlgn="base">
        <a:spcBef>
          <a:spcPct val="0"/>
        </a:spcBef>
        <a:spcAft>
          <a:spcPct val="0"/>
        </a:spcAft>
        <a:defRPr sz="4400">
          <a:solidFill>
            <a:schemeClr val="tx1"/>
          </a:solidFill>
          <a:latin typeface="Arial" charset="0"/>
          <a:cs typeface="Cordia New" pitchFamily="34" charset="-34"/>
        </a:defRPr>
      </a:lvl8pPr>
      <a:lvl9pPr marL="1821275" algn="ctr" rtl="0" fontAlgn="base">
        <a:spcBef>
          <a:spcPct val="0"/>
        </a:spcBef>
        <a:spcAft>
          <a:spcPct val="0"/>
        </a:spcAft>
        <a:defRPr sz="4400">
          <a:solidFill>
            <a:schemeClr val="tx1"/>
          </a:solidFill>
          <a:latin typeface="Arial" charset="0"/>
          <a:cs typeface="Cordia New" pitchFamily="34" charset="-34"/>
        </a:defRPr>
      </a:lvl9pPr>
    </p:titleStyle>
    <p:bodyStyle>
      <a:lvl1pPr marL="341493" indent="-341493"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39910" indent="-28456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8316" indent="-227676"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3621" indent="-227676"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48948" indent="-227676"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4297"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59625"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4920"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0225"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0652" rtl="0" eaLnBrk="1" latinLnBrk="0" hangingPunct="1">
        <a:defRPr sz="2800" kern="1200">
          <a:solidFill>
            <a:schemeClr val="tx1"/>
          </a:solidFill>
          <a:latin typeface="+mn-lt"/>
          <a:ea typeface="+mn-ea"/>
          <a:cs typeface="+mn-cs"/>
        </a:defRPr>
      </a:lvl1pPr>
      <a:lvl2pPr marL="455329" algn="l" defTabSz="910652" rtl="0" eaLnBrk="1" latinLnBrk="0" hangingPunct="1">
        <a:defRPr sz="2800" kern="1200">
          <a:solidFill>
            <a:schemeClr val="tx1"/>
          </a:solidFill>
          <a:latin typeface="+mn-lt"/>
          <a:ea typeface="+mn-ea"/>
          <a:cs typeface="+mn-cs"/>
        </a:defRPr>
      </a:lvl2pPr>
      <a:lvl3pPr marL="910652" algn="l" defTabSz="910652" rtl="0" eaLnBrk="1" latinLnBrk="0" hangingPunct="1">
        <a:defRPr sz="2800" kern="1200">
          <a:solidFill>
            <a:schemeClr val="tx1"/>
          </a:solidFill>
          <a:latin typeface="+mn-lt"/>
          <a:ea typeface="+mn-ea"/>
          <a:cs typeface="+mn-cs"/>
        </a:defRPr>
      </a:lvl3pPr>
      <a:lvl4pPr marL="1365980" algn="l" defTabSz="910652" rtl="0" eaLnBrk="1" latinLnBrk="0" hangingPunct="1">
        <a:defRPr sz="2800" kern="1200">
          <a:solidFill>
            <a:schemeClr val="tx1"/>
          </a:solidFill>
          <a:latin typeface="+mn-lt"/>
          <a:ea typeface="+mn-ea"/>
          <a:cs typeface="+mn-cs"/>
        </a:defRPr>
      </a:lvl4pPr>
      <a:lvl5pPr marL="1821275" algn="l" defTabSz="910652" rtl="0" eaLnBrk="1" latinLnBrk="0" hangingPunct="1">
        <a:defRPr sz="2800" kern="1200">
          <a:solidFill>
            <a:schemeClr val="tx1"/>
          </a:solidFill>
          <a:latin typeface="+mn-lt"/>
          <a:ea typeface="+mn-ea"/>
          <a:cs typeface="+mn-cs"/>
        </a:defRPr>
      </a:lvl5pPr>
      <a:lvl6pPr marL="2276622" algn="l" defTabSz="910652" rtl="0" eaLnBrk="1" latinLnBrk="0" hangingPunct="1">
        <a:defRPr sz="2800" kern="1200">
          <a:solidFill>
            <a:schemeClr val="tx1"/>
          </a:solidFill>
          <a:latin typeface="+mn-lt"/>
          <a:ea typeface="+mn-ea"/>
          <a:cs typeface="+mn-cs"/>
        </a:defRPr>
      </a:lvl6pPr>
      <a:lvl7pPr marL="2731961" algn="l" defTabSz="910652" rtl="0" eaLnBrk="1" latinLnBrk="0" hangingPunct="1">
        <a:defRPr sz="2800" kern="1200">
          <a:solidFill>
            <a:schemeClr val="tx1"/>
          </a:solidFill>
          <a:latin typeface="+mn-lt"/>
          <a:ea typeface="+mn-ea"/>
          <a:cs typeface="+mn-cs"/>
        </a:defRPr>
      </a:lvl7pPr>
      <a:lvl8pPr marL="3187270" algn="l" defTabSz="910652" rtl="0" eaLnBrk="1" latinLnBrk="0" hangingPunct="1">
        <a:defRPr sz="2800" kern="1200">
          <a:solidFill>
            <a:schemeClr val="tx1"/>
          </a:solidFill>
          <a:latin typeface="+mn-lt"/>
          <a:ea typeface="+mn-ea"/>
          <a:cs typeface="+mn-cs"/>
        </a:defRPr>
      </a:lvl8pPr>
      <a:lvl9pPr marL="3642570" algn="l" defTabSz="910652"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3"/>
            <a:ext cx="723900" cy="365125"/>
          </a:xfrm>
          <a:prstGeom prst="rect">
            <a:avLst/>
          </a:prstGeom>
        </p:spPr>
        <p:txBody>
          <a:bodyPr vert="horz" wrap="square" lIns="91058" tIns="45537" rIns="91058" bIns="45537"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173" tIns="49601" rIns="99173" bIns="49601" anchor="ctr"/>
          <a:lstStyle/>
          <a:p>
            <a:pPr algn="ctr">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3006"/>
            <a:ext cx="4341284" cy="654169"/>
          </a:xfrm>
          <a:prstGeom prst="rect">
            <a:avLst/>
          </a:prstGeom>
          <a:noFill/>
          <a:ln>
            <a:noFill/>
          </a:ln>
        </p:spPr>
        <p:txBody>
          <a:bodyPr lIns="99173" tIns="49601" rIns="99173" bIns="49601">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8100" y="800143"/>
            <a:ext cx="4948767" cy="438725"/>
          </a:xfrm>
          <a:prstGeom prst="rect">
            <a:avLst/>
          </a:prstGeom>
          <a:noFill/>
        </p:spPr>
        <p:txBody>
          <a:bodyPr lIns="99173" tIns="49601" rIns="99173" bIns="49601">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240359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329" algn="ctr" rtl="0" fontAlgn="base">
        <a:spcBef>
          <a:spcPct val="0"/>
        </a:spcBef>
        <a:spcAft>
          <a:spcPct val="0"/>
        </a:spcAft>
        <a:defRPr sz="4400">
          <a:solidFill>
            <a:schemeClr val="tx1"/>
          </a:solidFill>
          <a:latin typeface="Arial" charset="0"/>
          <a:cs typeface="Cordia New" pitchFamily="34" charset="-34"/>
        </a:defRPr>
      </a:lvl6pPr>
      <a:lvl7pPr marL="910652" algn="ctr" rtl="0" fontAlgn="base">
        <a:spcBef>
          <a:spcPct val="0"/>
        </a:spcBef>
        <a:spcAft>
          <a:spcPct val="0"/>
        </a:spcAft>
        <a:defRPr sz="4400">
          <a:solidFill>
            <a:schemeClr val="tx1"/>
          </a:solidFill>
          <a:latin typeface="Arial" charset="0"/>
          <a:cs typeface="Cordia New" pitchFamily="34" charset="-34"/>
        </a:defRPr>
      </a:lvl7pPr>
      <a:lvl8pPr marL="1365980" algn="ctr" rtl="0" fontAlgn="base">
        <a:spcBef>
          <a:spcPct val="0"/>
        </a:spcBef>
        <a:spcAft>
          <a:spcPct val="0"/>
        </a:spcAft>
        <a:defRPr sz="4400">
          <a:solidFill>
            <a:schemeClr val="tx1"/>
          </a:solidFill>
          <a:latin typeface="Arial" charset="0"/>
          <a:cs typeface="Cordia New" pitchFamily="34" charset="-34"/>
        </a:defRPr>
      </a:lvl8pPr>
      <a:lvl9pPr marL="1821275" algn="ctr" rtl="0" fontAlgn="base">
        <a:spcBef>
          <a:spcPct val="0"/>
        </a:spcBef>
        <a:spcAft>
          <a:spcPct val="0"/>
        </a:spcAft>
        <a:defRPr sz="4400">
          <a:solidFill>
            <a:schemeClr val="tx1"/>
          </a:solidFill>
          <a:latin typeface="Arial" charset="0"/>
          <a:cs typeface="Cordia New" pitchFamily="34" charset="-34"/>
        </a:defRPr>
      </a:lvl9pPr>
    </p:titleStyle>
    <p:bodyStyle>
      <a:lvl1pPr marL="341493" indent="-341493"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39910" indent="-28456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8316" indent="-227676"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3621" indent="-227676"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48948" indent="-227676"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4297"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59625"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4920"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0225"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0652" rtl="0" eaLnBrk="1" latinLnBrk="0" hangingPunct="1">
        <a:defRPr sz="2800" kern="1200">
          <a:solidFill>
            <a:schemeClr val="tx1"/>
          </a:solidFill>
          <a:latin typeface="+mn-lt"/>
          <a:ea typeface="+mn-ea"/>
          <a:cs typeface="+mn-cs"/>
        </a:defRPr>
      </a:lvl1pPr>
      <a:lvl2pPr marL="455329" algn="l" defTabSz="910652" rtl="0" eaLnBrk="1" latinLnBrk="0" hangingPunct="1">
        <a:defRPr sz="2800" kern="1200">
          <a:solidFill>
            <a:schemeClr val="tx1"/>
          </a:solidFill>
          <a:latin typeface="+mn-lt"/>
          <a:ea typeface="+mn-ea"/>
          <a:cs typeface="+mn-cs"/>
        </a:defRPr>
      </a:lvl2pPr>
      <a:lvl3pPr marL="910652" algn="l" defTabSz="910652" rtl="0" eaLnBrk="1" latinLnBrk="0" hangingPunct="1">
        <a:defRPr sz="2800" kern="1200">
          <a:solidFill>
            <a:schemeClr val="tx1"/>
          </a:solidFill>
          <a:latin typeface="+mn-lt"/>
          <a:ea typeface="+mn-ea"/>
          <a:cs typeface="+mn-cs"/>
        </a:defRPr>
      </a:lvl3pPr>
      <a:lvl4pPr marL="1365980" algn="l" defTabSz="910652" rtl="0" eaLnBrk="1" latinLnBrk="0" hangingPunct="1">
        <a:defRPr sz="2800" kern="1200">
          <a:solidFill>
            <a:schemeClr val="tx1"/>
          </a:solidFill>
          <a:latin typeface="+mn-lt"/>
          <a:ea typeface="+mn-ea"/>
          <a:cs typeface="+mn-cs"/>
        </a:defRPr>
      </a:lvl4pPr>
      <a:lvl5pPr marL="1821275" algn="l" defTabSz="910652" rtl="0" eaLnBrk="1" latinLnBrk="0" hangingPunct="1">
        <a:defRPr sz="2800" kern="1200">
          <a:solidFill>
            <a:schemeClr val="tx1"/>
          </a:solidFill>
          <a:latin typeface="+mn-lt"/>
          <a:ea typeface="+mn-ea"/>
          <a:cs typeface="+mn-cs"/>
        </a:defRPr>
      </a:lvl5pPr>
      <a:lvl6pPr marL="2276622" algn="l" defTabSz="910652" rtl="0" eaLnBrk="1" latinLnBrk="0" hangingPunct="1">
        <a:defRPr sz="2800" kern="1200">
          <a:solidFill>
            <a:schemeClr val="tx1"/>
          </a:solidFill>
          <a:latin typeface="+mn-lt"/>
          <a:ea typeface="+mn-ea"/>
          <a:cs typeface="+mn-cs"/>
        </a:defRPr>
      </a:lvl6pPr>
      <a:lvl7pPr marL="2731961" algn="l" defTabSz="910652" rtl="0" eaLnBrk="1" latinLnBrk="0" hangingPunct="1">
        <a:defRPr sz="2800" kern="1200">
          <a:solidFill>
            <a:schemeClr val="tx1"/>
          </a:solidFill>
          <a:latin typeface="+mn-lt"/>
          <a:ea typeface="+mn-ea"/>
          <a:cs typeface="+mn-cs"/>
        </a:defRPr>
      </a:lvl7pPr>
      <a:lvl8pPr marL="3187270" algn="l" defTabSz="910652" rtl="0" eaLnBrk="1" latinLnBrk="0" hangingPunct="1">
        <a:defRPr sz="2800" kern="1200">
          <a:solidFill>
            <a:schemeClr val="tx1"/>
          </a:solidFill>
          <a:latin typeface="+mn-lt"/>
          <a:ea typeface="+mn-ea"/>
          <a:cs typeface="+mn-cs"/>
        </a:defRPr>
      </a:lvl8pPr>
      <a:lvl9pPr marL="3642570" algn="l" defTabSz="910652"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8"/>
            <a:ext cx="723900" cy="365125"/>
          </a:xfrm>
          <a:prstGeom prst="rect">
            <a:avLst/>
          </a:prstGeom>
        </p:spPr>
        <p:txBody>
          <a:bodyPr vert="horz" lIns="116775" tIns="58377" rIns="116775" bIns="58377"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7643">
              <a:defRPr/>
            </a:pPr>
            <a:fld id="{79C0BFF6-9B14-4446-AF07-628EFEB400B0}" type="slidenum">
              <a:rPr lang="th-TH" smtClean="0">
                <a:solidFill>
                  <a:prstClr val="black">
                    <a:tint val="75000"/>
                  </a:prstClr>
                </a:solidFill>
              </a:rPr>
              <a:pPr defTabSz="116764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140" tIns="63571" rIns="127140" bIns="63571" anchor="ctr"/>
          <a:lstStyle/>
          <a:p>
            <a:pPr algn="ctr" defTabSz="1167643">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3000"/>
            <a:ext cx="4341284" cy="836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140" tIns="63571" rIns="127140" bIns="6357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7643"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100" y="800149"/>
            <a:ext cx="4948767" cy="559271"/>
          </a:xfrm>
          <a:prstGeom prst="rect">
            <a:avLst/>
          </a:prstGeom>
          <a:noFill/>
        </p:spPr>
        <p:txBody>
          <a:bodyPr lIns="127140" tIns="63571" rIns="127140" bIns="63571">
            <a:spAutoFit/>
          </a:bodyPr>
          <a:lstStyle/>
          <a:p>
            <a:pPr defTabSz="1167643">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140" tIns="63571" rIns="127140" bIns="63571" anchor="ctr"/>
          <a:lstStyle/>
          <a:p>
            <a:pPr algn="ctr" defTabSz="1167643">
              <a:defRPr/>
            </a:pPr>
            <a:endParaRPr lang="th-TH" sz="3600" dirty="0">
              <a:solidFill>
                <a:prstClr val="white"/>
              </a:solidFill>
            </a:endParaRPr>
          </a:p>
        </p:txBody>
      </p:sp>
      <p:sp>
        <p:nvSpPr>
          <p:cNvPr id="12" name="TextBox 11"/>
          <p:cNvSpPr txBox="1"/>
          <p:nvPr/>
        </p:nvSpPr>
        <p:spPr>
          <a:xfrm>
            <a:off x="9290185" y="301679"/>
            <a:ext cx="2220383" cy="518004"/>
          </a:xfrm>
          <a:prstGeom prst="rect">
            <a:avLst/>
          </a:prstGeom>
          <a:noFill/>
          <a:effectLst>
            <a:outerShdw blurRad="50800" dist="38100" dir="5400000" algn="t" rotWithShape="0">
              <a:prstClr val="black">
                <a:alpha val="40000"/>
              </a:prstClr>
            </a:outerShdw>
          </a:effectLst>
        </p:spPr>
        <p:txBody>
          <a:bodyPr lIns="116775" tIns="58377" rIns="116775" bIns="58377">
            <a:spAutoFit/>
          </a:bodyPr>
          <a:lstStyle/>
          <a:p>
            <a:pPr algn="r" defTabSz="1167643">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743079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3832" algn="ctr" rtl="0" fontAlgn="base">
        <a:spcBef>
          <a:spcPct val="0"/>
        </a:spcBef>
        <a:spcAft>
          <a:spcPct val="0"/>
        </a:spcAft>
        <a:defRPr sz="5600">
          <a:solidFill>
            <a:schemeClr val="tx1"/>
          </a:solidFill>
          <a:latin typeface="Arial" pitchFamily="34" charset="0"/>
          <a:cs typeface="Cordia New" pitchFamily="34" charset="-34"/>
        </a:defRPr>
      </a:lvl6pPr>
      <a:lvl7pPr marL="1167643" algn="ctr" rtl="0" fontAlgn="base">
        <a:spcBef>
          <a:spcPct val="0"/>
        </a:spcBef>
        <a:spcAft>
          <a:spcPct val="0"/>
        </a:spcAft>
        <a:defRPr sz="5600">
          <a:solidFill>
            <a:schemeClr val="tx1"/>
          </a:solidFill>
          <a:latin typeface="Arial" pitchFamily="34" charset="0"/>
          <a:cs typeface="Cordia New" pitchFamily="34" charset="-34"/>
        </a:defRPr>
      </a:lvl7pPr>
      <a:lvl8pPr marL="1751425" algn="ctr" rtl="0" fontAlgn="base">
        <a:spcBef>
          <a:spcPct val="0"/>
        </a:spcBef>
        <a:spcAft>
          <a:spcPct val="0"/>
        </a:spcAft>
        <a:defRPr sz="5600">
          <a:solidFill>
            <a:schemeClr val="tx1"/>
          </a:solidFill>
          <a:latin typeface="Arial" pitchFamily="34" charset="0"/>
          <a:cs typeface="Cordia New" pitchFamily="34" charset="-34"/>
        </a:defRPr>
      </a:lvl8pPr>
      <a:lvl9pPr marL="2335255"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7830" indent="-43783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8677" indent="-364917"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59499" indent="-291923"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3344" indent="-29192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7172" indent="-29192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0990" indent="-291923" algn="l" defTabSz="116764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4794" indent="-291923" algn="l" defTabSz="116764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78611" indent="-291923" algn="l" defTabSz="116764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2380" indent="-291923" algn="l" defTabSz="116764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7643" rtl="0" eaLnBrk="1" latinLnBrk="0" hangingPunct="1">
        <a:defRPr sz="3600" kern="1200">
          <a:solidFill>
            <a:schemeClr val="tx1"/>
          </a:solidFill>
          <a:latin typeface="+mn-lt"/>
          <a:ea typeface="+mn-ea"/>
          <a:cs typeface="+mn-cs"/>
        </a:defRPr>
      </a:lvl1pPr>
      <a:lvl2pPr marL="583832" algn="l" defTabSz="1167643" rtl="0" eaLnBrk="1" latinLnBrk="0" hangingPunct="1">
        <a:defRPr sz="3600" kern="1200">
          <a:solidFill>
            <a:schemeClr val="tx1"/>
          </a:solidFill>
          <a:latin typeface="+mn-lt"/>
          <a:ea typeface="+mn-ea"/>
          <a:cs typeface="+mn-cs"/>
        </a:defRPr>
      </a:lvl2pPr>
      <a:lvl3pPr marL="1167643" algn="l" defTabSz="1167643" rtl="0" eaLnBrk="1" latinLnBrk="0" hangingPunct="1">
        <a:defRPr sz="3600" kern="1200">
          <a:solidFill>
            <a:schemeClr val="tx1"/>
          </a:solidFill>
          <a:latin typeface="+mn-lt"/>
          <a:ea typeface="+mn-ea"/>
          <a:cs typeface="+mn-cs"/>
        </a:defRPr>
      </a:lvl3pPr>
      <a:lvl4pPr marL="1751425" algn="l" defTabSz="1167643" rtl="0" eaLnBrk="1" latinLnBrk="0" hangingPunct="1">
        <a:defRPr sz="3600" kern="1200">
          <a:solidFill>
            <a:schemeClr val="tx1"/>
          </a:solidFill>
          <a:latin typeface="+mn-lt"/>
          <a:ea typeface="+mn-ea"/>
          <a:cs typeface="+mn-cs"/>
        </a:defRPr>
      </a:lvl4pPr>
      <a:lvl5pPr marL="2335255" algn="l" defTabSz="1167643" rtl="0" eaLnBrk="1" latinLnBrk="0" hangingPunct="1">
        <a:defRPr sz="3600" kern="1200">
          <a:solidFill>
            <a:schemeClr val="tx1"/>
          </a:solidFill>
          <a:latin typeface="+mn-lt"/>
          <a:ea typeface="+mn-ea"/>
          <a:cs typeface="+mn-cs"/>
        </a:defRPr>
      </a:lvl5pPr>
      <a:lvl6pPr marL="2919076" algn="l" defTabSz="1167643" rtl="0" eaLnBrk="1" latinLnBrk="0" hangingPunct="1">
        <a:defRPr sz="3600" kern="1200">
          <a:solidFill>
            <a:schemeClr val="tx1"/>
          </a:solidFill>
          <a:latin typeface="+mn-lt"/>
          <a:ea typeface="+mn-ea"/>
          <a:cs typeface="+mn-cs"/>
        </a:defRPr>
      </a:lvl6pPr>
      <a:lvl7pPr marL="3502830" algn="l" defTabSz="1167643" rtl="0" eaLnBrk="1" latinLnBrk="0" hangingPunct="1">
        <a:defRPr sz="3600" kern="1200">
          <a:solidFill>
            <a:schemeClr val="tx1"/>
          </a:solidFill>
          <a:latin typeface="+mn-lt"/>
          <a:ea typeface="+mn-ea"/>
          <a:cs typeface="+mn-cs"/>
        </a:defRPr>
      </a:lvl7pPr>
      <a:lvl8pPr marL="4086698" algn="l" defTabSz="1167643" rtl="0" eaLnBrk="1" latinLnBrk="0" hangingPunct="1">
        <a:defRPr sz="3600" kern="1200">
          <a:solidFill>
            <a:schemeClr val="tx1"/>
          </a:solidFill>
          <a:latin typeface="+mn-lt"/>
          <a:ea typeface="+mn-ea"/>
          <a:cs typeface="+mn-cs"/>
        </a:defRPr>
      </a:lvl8pPr>
      <a:lvl9pPr marL="4670516" algn="l" defTabSz="1167643" rtl="0" eaLnBrk="1" latinLnBrk="0" hangingPunct="1">
        <a:defRPr sz="3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1"/>
            <a:ext cx="723900" cy="365125"/>
          </a:xfrm>
          <a:prstGeom prst="rect">
            <a:avLst/>
          </a:prstGeom>
        </p:spPr>
        <p:txBody>
          <a:bodyPr vert="horz" lIns="116802" tIns="58391" rIns="116802" bIns="58391"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7923">
              <a:defRPr/>
            </a:pPr>
            <a:fld id="{79C0BFF6-9B14-4446-AF07-628EFEB400B0}" type="slidenum">
              <a:rPr lang="th-TH" smtClean="0">
                <a:solidFill>
                  <a:prstClr val="black">
                    <a:tint val="75000"/>
                  </a:prstClr>
                </a:solidFill>
              </a:rPr>
              <a:pPr defTabSz="116792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171" tIns="63586" rIns="127171" bIns="63586" anchor="ctr"/>
          <a:lstStyle/>
          <a:p>
            <a:pPr algn="ctr" defTabSz="1167923">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98"/>
            <a:ext cx="4341284" cy="83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171" tIns="63586" rIns="127171" bIns="6358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7923"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100" y="800142"/>
            <a:ext cx="4948767" cy="559301"/>
          </a:xfrm>
          <a:prstGeom prst="rect">
            <a:avLst/>
          </a:prstGeom>
          <a:noFill/>
        </p:spPr>
        <p:txBody>
          <a:bodyPr lIns="127171" tIns="63586" rIns="127171" bIns="63586">
            <a:spAutoFit/>
          </a:bodyPr>
          <a:lstStyle/>
          <a:p>
            <a:pPr defTabSz="1167923">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171" tIns="63586" rIns="127171" bIns="63586" anchor="ctr"/>
          <a:lstStyle/>
          <a:p>
            <a:pPr algn="ctr" defTabSz="1167923">
              <a:defRPr/>
            </a:pPr>
            <a:endParaRPr lang="th-TH" sz="3600" dirty="0">
              <a:solidFill>
                <a:prstClr val="white"/>
              </a:solidFill>
            </a:endParaRPr>
          </a:p>
        </p:txBody>
      </p:sp>
      <p:sp>
        <p:nvSpPr>
          <p:cNvPr id="12" name="TextBox 11"/>
          <p:cNvSpPr txBox="1"/>
          <p:nvPr/>
        </p:nvSpPr>
        <p:spPr>
          <a:xfrm>
            <a:off x="9290177" y="301679"/>
            <a:ext cx="2220383" cy="518032"/>
          </a:xfrm>
          <a:prstGeom prst="rect">
            <a:avLst/>
          </a:prstGeom>
          <a:noFill/>
          <a:effectLst>
            <a:outerShdw blurRad="50800" dist="38100" dir="5400000" algn="t" rotWithShape="0">
              <a:prstClr val="black">
                <a:alpha val="40000"/>
              </a:prstClr>
            </a:outerShdw>
          </a:effectLst>
        </p:spPr>
        <p:txBody>
          <a:bodyPr lIns="116802" tIns="58391" rIns="116802" bIns="58391">
            <a:spAutoFit/>
          </a:bodyPr>
          <a:lstStyle/>
          <a:p>
            <a:pPr algn="r" defTabSz="1167923">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54690539"/>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3972" algn="ctr" rtl="0" fontAlgn="base">
        <a:spcBef>
          <a:spcPct val="0"/>
        </a:spcBef>
        <a:spcAft>
          <a:spcPct val="0"/>
        </a:spcAft>
        <a:defRPr sz="5600">
          <a:solidFill>
            <a:schemeClr val="tx1"/>
          </a:solidFill>
          <a:latin typeface="Arial" pitchFamily="34" charset="0"/>
          <a:cs typeface="Cordia New" pitchFamily="34" charset="-34"/>
        </a:defRPr>
      </a:lvl6pPr>
      <a:lvl7pPr marL="1167923" algn="ctr" rtl="0" fontAlgn="base">
        <a:spcBef>
          <a:spcPct val="0"/>
        </a:spcBef>
        <a:spcAft>
          <a:spcPct val="0"/>
        </a:spcAft>
        <a:defRPr sz="5600">
          <a:solidFill>
            <a:schemeClr val="tx1"/>
          </a:solidFill>
          <a:latin typeface="Arial" pitchFamily="34" charset="0"/>
          <a:cs typeface="Cordia New" pitchFamily="34" charset="-34"/>
        </a:defRPr>
      </a:lvl7pPr>
      <a:lvl8pPr marL="1751845" algn="ctr" rtl="0" fontAlgn="base">
        <a:spcBef>
          <a:spcPct val="0"/>
        </a:spcBef>
        <a:spcAft>
          <a:spcPct val="0"/>
        </a:spcAft>
        <a:defRPr sz="5600">
          <a:solidFill>
            <a:schemeClr val="tx1"/>
          </a:solidFill>
          <a:latin typeface="Arial" pitchFamily="34" charset="0"/>
          <a:cs typeface="Cordia New" pitchFamily="34" charset="-34"/>
        </a:defRPr>
      </a:lvl8pPr>
      <a:lvl9pPr marL="2335817"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7936" indent="-437936"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8907" indent="-3650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59853" indent="-291992"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3834" indent="-2919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7803" indent="-2919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1759" indent="-291992" algn="l" defTabSz="116792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5705" indent="-291992" algn="l" defTabSz="116792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79661" indent="-291992" algn="l" defTabSz="116792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3571" indent="-291992" algn="l" defTabSz="116792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7923" rtl="0" eaLnBrk="1" latinLnBrk="0" hangingPunct="1">
        <a:defRPr sz="3600" kern="1200">
          <a:solidFill>
            <a:schemeClr val="tx1"/>
          </a:solidFill>
          <a:latin typeface="+mn-lt"/>
          <a:ea typeface="+mn-ea"/>
          <a:cs typeface="+mn-cs"/>
        </a:defRPr>
      </a:lvl1pPr>
      <a:lvl2pPr marL="583972" algn="l" defTabSz="1167923" rtl="0" eaLnBrk="1" latinLnBrk="0" hangingPunct="1">
        <a:defRPr sz="3600" kern="1200">
          <a:solidFill>
            <a:schemeClr val="tx1"/>
          </a:solidFill>
          <a:latin typeface="+mn-lt"/>
          <a:ea typeface="+mn-ea"/>
          <a:cs typeface="+mn-cs"/>
        </a:defRPr>
      </a:lvl2pPr>
      <a:lvl3pPr marL="1167923" algn="l" defTabSz="1167923" rtl="0" eaLnBrk="1" latinLnBrk="0" hangingPunct="1">
        <a:defRPr sz="3600" kern="1200">
          <a:solidFill>
            <a:schemeClr val="tx1"/>
          </a:solidFill>
          <a:latin typeface="+mn-lt"/>
          <a:ea typeface="+mn-ea"/>
          <a:cs typeface="+mn-cs"/>
        </a:defRPr>
      </a:lvl3pPr>
      <a:lvl4pPr marL="1751845" algn="l" defTabSz="1167923" rtl="0" eaLnBrk="1" latinLnBrk="0" hangingPunct="1">
        <a:defRPr sz="3600" kern="1200">
          <a:solidFill>
            <a:schemeClr val="tx1"/>
          </a:solidFill>
          <a:latin typeface="+mn-lt"/>
          <a:ea typeface="+mn-ea"/>
          <a:cs typeface="+mn-cs"/>
        </a:defRPr>
      </a:lvl4pPr>
      <a:lvl5pPr marL="2335817" algn="l" defTabSz="1167923" rtl="0" eaLnBrk="1" latinLnBrk="0" hangingPunct="1">
        <a:defRPr sz="3600" kern="1200">
          <a:solidFill>
            <a:schemeClr val="tx1"/>
          </a:solidFill>
          <a:latin typeface="+mn-lt"/>
          <a:ea typeface="+mn-ea"/>
          <a:cs typeface="+mn-cs"/>
        </a:defRPr>
      </a:lvl5pPr>
      <a:lvl6pPr marL="2919776" algn="l" defTabSz="1167923" rtl="0" eaLnBrk="1" latinLnBrk="0" hangingPunct="1">
        <a:defRPr sz="3600" kern="1200">
          <a:solidFill>
            <a:schemeClr val="tx1"/>
          </a:solidFill>
          <a:latin typeface="+mn-lt"/>
          <a:ea typeface="+mn-ea"/>
          <a:cs typeface="+mn-cs"/>
        </a:defRPr>
      </a:lvl6pPr>
      <a:lvl7pPr marL="3503675" algn="l" defTabSz="1167923" rtl="0" eaLnBrk="1" latinLnBrk="0" hangingPunct="1">
        <a:defRPr sz="3600" kern="1200">
          <a:solidFill>
            <a:schemeClr val="tx1"/>
          </a:solidFill>
          <a:latin typeface="+mn-lt"/>
          <a:ea typeface="+mn-ea"/>
          <a:cs typeface="+mn-cs"/>
        </a:defRPr>
      </a:lvl7pPr>
      <a:lvl8pPr marL="4087680" algn="l" defTabSz="1167923" rtl="0" eaLnBrk="1" latinLnBrk="0" hangingPunct="1">
        <a:defRPr sz="3600" kern="1200">
          <a:solidFill>
            <a:schemeClr val="tx1"/>
          </a:solidFill>
          <a:latin typeface="+mn-lt"/>
          <a:ea typeface="+mn-ea"/>
          <a:cs typeface="+mn-cs"/>
        </a:defRPr>
      </a:lvl8pPr>
      <a:lvl9pPr marL="4671634" algn="l" defTabSz="1167923" rtl="0" eaLnBrk="1" latinLnBrk="0" hangingPunct="1">
        <a:defRPr sz="3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42"/>
            <a:ext cx="723900" cy="365125"/>
          </a:xfrm>
          <a:prstGeom prst="rect">
            <a:avLst/>
          </a:prstGeom>
        </p:spPr>
        <p:txBody>
          <a:bodyPr vert="horz" lIns="116834" tIns="58408" rIns="116834" bIns="58408"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247">
              <a:defRPr/>
            </a:pPr>
            <a:fld id="{79C0BFF6-9B14-4446-AF07-628EFEB400B0}" type="slidenum">
              <a:rPr lang="th-TH" smtClean="0">
                <a:solidFill>
                  <a:prstClr val="black">
                    <a:tint val="75000"/>
                  </a:prstClr>
                </a:solidFill>
              </a:rPr>
              <a:pPr defTabSz="1168247">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06" tIns="63604" rIns="127206" bIns="63604" anchor="ctr"/>
          <a:lstStyle/>
          <a:p>
            <a:pPr algn="ctr" defTabSz="1168247">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92"/>
            <a:ext cx="4341284" cy="83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06" tIns="63604" rIns="127206" bIns="6360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247"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100" y="800137"/>
            <a:ext cx="4948767" cy="559337"/>
          </a:xfrm>
          <a:prstGeom prst="rect">
            <a:avLst/>
          </a:prstGeom>
          <a:noFill/>
        </p:spPr>
        <p:txBody>
          <a:bodyPr lIns="127206" tIns="63604" rIns="127206" bIns="63604">
            <a:spAutoFit/>
          </a:bodyPr>
          <a:lstStyle/>
          <a:p>
            <a:pPr defTabSz="1168247">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06" tIns="63604" rIns="127206" bIns="63604" anchor="ctr"/>
          <a:lstStyle/>
          <a:p>
            <a:pPr algn="ctr" defTabSz="1168247">
              <a:defRPr/>
            </a:pPr>
            <a:endParaRPr lang="th-TH" sz="3600" dirty="0">
              <a:solidFill>
                <a:prstClr val="white"/>
              </a:solidFill>
            </a:endParaRPr>
          </a:p>
        </p:txBody>
      </p:sp>
      <p:sp>
        <p:nvSpPr>
          <p:cNvPr id="12" name="TextBox 11"/>
          <p:cNvSpPr txBox="1"/>
          <p:nvPr/>
        </p:nvSpPr>
        <p:spPr>
          <a:xfrm>
            <a:off x="9290167" y="301678"/>
            <a:ext cx="2220383" cy="518066"/>
          </a:xfrm>
          <a:prstGeom prst="rect">
            <a:avLst/>
          </a:prstGeom>
          <a:noFill/>
          <a:effectLst>
            <a:outerShdw blurRad="50800" dist="38100" dir="5400000" algn="t" rotWithShape="0">
              <a:prstClr val="black">
                <a:alpha val="40000"/>
              </a:prstClr>
            </a:outerShdw>
          </a:effectLst>
        </p:spPr>
        <p:txBody>
          <a:bodyPr lIns="116834" tIns="58408" rIns="116834" bIns="58408">
            <a:spAutoFit/>
          </a:bodyPr>
          <a:lstStyle/>
          <a:p>
            <a:pPr algn="r" defTabSz="1168247">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3675061"/>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133" algn="ctr" rtl="0" fontAlgn="base">
        <a:spcBef>
          <a:spcPct val="0"/>
        </a:spcBef>
        <a:spcAft>
          <a:spcPct val="0"/>
        </a:spcAft>
        <a:defRPr sz="5600">
          <a:solidFill>
            <a:schemeClr val="tx1"/>
          </a:solidFill>
          <a:latin typeface="Arial" pitchFamily="34" charset="0"/>
          <a:cs typeface="Cordia New" pitchFamily="34" charset="-34"/>
        </a:defRPr>
      </a:lvl6pPr>
      <a:lvl7pPr marL="1168247" algn="ctr" rtl="0" fontAlgn="base">
        <a:spcBef>
          <a:spcPct val="0"/>
        </a:spcBef>
        <a:spcAft>
          <a:spcPct val="0"/>
        </a:spcAft>
        <a:defRPr sz="5600">
          <a:solidFill>
            <a:schemeClr val="tx1"/>
          </a:solidFill>
          <a:latin typeface="Arial" pitchFamily="34" charset="0"/>
          <a:cs typeface="Cordia New" pitchFamily="34" charset="-34"/>
        </a:defRPr>
      </a:lvl7pPr>
      <a:lvl8pPr marL="1752336" algn="ctr" rtl="0" fontAlgn="base">
        <a:spcBef>
          <a:spcPct val="0"/>
        </a:spcBef>
        <a:spcAft>
          <a:spcPct val="0"/>
        </a:spcAft>
        <a:defRPr sz="5600">
          <a:solidFill>
            <a:schemeClr val="tx1"/>
          </a:solidFill>
          <a:latin typeface="Arial" pitchFamily="34" charset="0"/>
          <a:cs typeface="Cordia New" pitchFamily="34" charset="-34"/>
        </a:defRPr>
      </a:lvl8pPr>
      <a:lvl9pPr marL="233647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062" indent="-43806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174" indent="-3651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0263" indent="-292073"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4407" indent="-29207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8538" indent="-29207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2657" indent="-292073" algn="l" defTabSz="1168247"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6767" indent="-292073" algn="l" defTabSz="1168247"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0886" indent="-292073" algn="l" defTabSz="1168247"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4962" indent="-292073" algn="l" defTabSz="1168247"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247" rtl="0" eaLnBrk="1" latinLnBrk="0" hangingPunct="1">
        <a:defRPr sz="3600" kern="1200">
          <a:solidFill>
            <a:schemeClr val="tx1"/>
          </a:solidFill>
          <a:latin typeface="+mn-lt"/>
          <a:ea typeface="+mn-ea"/>
          <a:cs typeface="+mn-cs"/>
        </a:defRPr>
      </a:lvl1pPr>
      <a:lvl2pPr marL="584133" algn="l" defTabSz="1168247" rtl="0" eaLnBrk="1" latinLnBrk="0" hangingPunct="1">
        <a:defRPr sz="3600" kern="1200">
          <a:solidFill>
            <a:schemeClr val="tx1"/>
          </a:solidFill>
          <a:latin typeface="+mn-lt"/>
          <a:ea typeface="+mn-ea"/>
          <a:cs typeface="+mn-cs"/>
        </a:defRPr>
      </a:lvl2pPr>
      <a:lvl3pPr marL="1168247" algn="l" defTabSz="1168247" rtl="0" eaLnBrk="1" latinLnBrk="0" hangingPunct="1">
        <a:defRPr sz="3600" kern="1200">
          <a:solidFill>
            <a:schemeClr val="tx1"/>
          </a:solidFill>
          <a:latin typeface="+mn-lt"/>
          <a:ea typeface="+mn-ea"/>
          <a:cs typeface="+mn-cs"/>
        </a:defRPr>
      </a:lvl3pPr>
      <a:lvl4pPr marL="1752336" algn="l" defTabSz="1168247" rtl="0" eaLnBrk="1" latinLnBrk="0" hangingPunct="1">
        <a:defRPr sz="3600" kern="1200">
          <a:solidFill>
            <a:schemeClr val="tx1"/>
          </a:solidFill>
          <a:latin typeface="+mn-lt"/>
          <a:ea typeface="+mn-ea"/>
          <a:cs typeface="+mn-cs"/>
        </a:defRPr>
      </a:lvl4pPr>
      <a:lvl5pPr marL="2336472" algn="l" defTabSz="1168247" rtl="0" eaLnBrk="1" latinLnBrk="0" hangingPunct="1">
        <a:defRPr sz="3600" kern="1200">
          <a:solidFill>
            <a:schemeClr val="tx1"/>
          </a:solidFill>
          <a:latin typeface="+mn-lt"/>
          <a:ea typeface="+mn-ea"/>
          <a:cs typeface="+mn-cs"/>
        </a:defRPr>
      </a:lvl5pPr>
      <a:lvl6pPr marL="2920592" algn="l" defTabSz="1168247" rtl="0" eaLnBrk="1" latinLnBrk="0" hangingPunct="1">
        <a:defRPr sz="3600" kern="1200">
          <a:solidFill>
            <a:schemeClr val="tx1"/>
          </a:solidFill>
          <a:latin typeface="+mn-lt"/>
          <a:ea typeface="+mn-ea"/>
          <a:cs typeface="+mn-cs"/>
        </a:defRPr>
      </a:lvl6pPr>
      <a:lvl7pPr marL="3504662" algn="l" defTabSz="1168247" rtl="0" eaLnBrk="1" latinLnBrk="0" hangingPunct="1">
        <a:defRPr sz="3600" kern="1200">
          <a:solidFill>
            <a:schemeClr val="tx1"/>
          </a:solidFill>
          <a:latin typeface="+mn-lt"/>
          <a:ea typeface="+mn-ea"/>
          <a:cs typeface="+mn-cs"/>
        </a:defRPr>
      </a:lvl7pPr>
      <a:lvl8pPr marL="4088825" algn="l" defTabSz="1168247" rtl="0" eaLnBrk="1" latinLnBrk="0" hangingPunct="1">
        <a:defRPr sz="3600" kern="1200">
          <a:solidFill>
            <a:schemeClr val="tx1"/>
          </a:solidFill>
          <a:latin typeface="+mn-lt"/>
          <a:ea typeface="+mn-ea"/>
          <a:cs typeface="+mn-cs"/>
        </a:defRPr>
      </a:lvl8pPr>
      <a:lvl9pPr marL="4672941" algn="l" defTabSz="1168247"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chart" Target="../charts/chart11.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hyperlink" Target="http://www.aidsdatahub.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chart" Target="../charts/chart14.xml"/></Relationships>
</file>

<file path=ppt/slides/_rels/slide1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chart" Target="../charts/chart15.xml"/></Relationships>
</file>

<file path=ppt/slides/_rels/slide1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13.xml"/><Relationship Id="rId6" Type="http://schemas.openxmlformats.org/officeDocument/2006/relationships/slide" Target="slide31.xml"/><Relationship Id="rId5" Type="http://schemas.openxmlformats.org/officeDocument/2006/relationships/slide" Target="slide26.xml"/><Relationship Id="rId4" Type="http://schemas.openxmlformats.org/officeDocument/2006/relationships/slide" Target="slide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chart" Target="../charts/chart18.xml"/></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9.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0.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1.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chart" Target="../charts/char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17.xml"/><Relationship Id="rId5" Type="http://schemas.openxmlformats.org/officeDocument/2006/relationships/hyperlink" Target="http://www.aidsdatahub.org/" TargetMode="External"/><Relationship Id="rId4" Type="http://schemas.openxmlformats.org/officeDocument/2006/relationships/chart" Target="../charts/chart25.xml"/></Relationships>
</file>

<file path=ppt/slides/_rels/slide2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chart" Target="../charts/chart26.xml"/></Relationships>
</file>

<file path=ppt/slides/_rels/slide2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chart" Target="../charts/char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hyperlink" Target="http://www.aidsdatahub.org/" TargetMode="Externa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chart" Target="../charts/chart30.xml"/><Relationship Id="rId4" Type="http://schemas.openxmlformats.org/officeDocument/2006/relationships/chart" Target="../charts/chart29.xml"/></Relationships>
</file>

<file path=ppt/slides/_rels/slide3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hyperlink" Target="http://www.aidsdatahub.org/" TargetMode="Externa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chart" Target="../charts/chart32.xml"/></Relationships>
</file>

<file path=ppt/slides/_rels/slide3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hyperlink" Target="http://www.aidsdatahub.org/" TargetMode="External"/><Relationship Id="rId1" Type="http://schemas.openxmlformats.org/officeDocument/2006/relationships/slideLayout" Target="../slideLayouts/slideLayout129.xml"/></Relationships>
</file>

<file path=ppt/slides/_rels/slide3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chart" Target="../charts/chart34.xml"/></Relationships>
</file>

<file path=ppt/slides/_rels/slide3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hyperlink" Target="http://www.aidsdatahub.org/" TargetMode="External"/><Relationship Id="rId1" Type="http://schemas.openxmlformats.org/officeDocument/2006/relationships/slideLayout" Target="../slideLayouts/slideLayout129.xml"/></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hyperlink" Target="http://www.aidsdatahub.org/" TargetMode="External"/><Relationship Id="rId1" Type="http://schemas.openxmlformats.org/officeDocument/2006/relationships/slideLayout" Target="../slideLayouts/slideLayout1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hyperlink" Target="http://www.aidsdatahub.org/" TargetMode="External"/><Relationship Id="rId1" Type="http://schemas.openxmlformats.org/officeDocument/2006/relationships/slideLayout" Target="../slideLayouts/slideLayout129.xml"/></Relationships>
</file>

<file path=ppt/slides/_rels/slide4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38.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hyperlink" Target="http://www.aidsdatahub.org/" TargetMode="External"/><Relationship Id="rId1" Type="http://schemas.openxmlformats.org/officeDocument/2006/relationships/slideLayout" Target="../slideLayouts/slideLayout129.xml"/></Relationships>
</file>

<file path=ppt/slides/_rels/slide4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hyperlink" Target="http://www.aidsdatahub.org/" TargetMode="External"/><Relationship Id="rId1" Type="http://schemas.openxmlformats.org/officeDocument/2006/relationships/slideLayout" Target="../slideLayouts/slideLayout129.xml"/></Relationships>
</file>

<file path=ppt/slides/_rels/slide4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hyperlink" Target="http://www.aidsdatahub.org/" TargetMode="External"/><Relationship Id="rId1" Type="http://schemas.openxmlformats.org/officeDocument/2006/relationships/slideLayout" Target="../slideLayouts/slideLayout129.xml"/></Relationships>
</file>

<file path=ppt/slides/_rels/slide4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hyperlink" Target="http://www.aidsdatahub.org/" TargetMode="External"/><Relationship Id="rId1" Type="http://schemas.openxmlformats.org/officeDocument/2006/relationships/slideLayout" Target="../slideLayouts/slideLayout129.xml"/></Relationships>
</file>

<file path=ppt/slides/_rels/slide4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6.xml"/><Relationship Id="rId1" Type="http://schemas.openxmlformats.org/officeDocument/2006/relationships/slideLayout" Target="../slideLayouts/slideLayout138.xml"/></Relationships>
</file>

<file path=ppt/slides/_rels/slide47.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aidsdatahub.org/" TargetMode="External"/><Relationship Id="rId1" Type="http://schemas.openxmlformats.org/officeDocument/2006/relationships/slideLayout" Target="../slideLayouts/slideLayout129.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www.aidsdatahub.org/" TargetMode="External"/><Relationship Id="rId1" Type="http://schemas.openxmlformats.org/officeDocument/2006/relationships/slideLayout" Target="../slideLayouts/slideLayout129.xml"/></Relationships>
</file>

<file path=ppt/slides/_rels/slide7.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6" Type="http://schemas.openxmlformats.org/officeDocument/2006/relationships/hyperlink" Target="http://www.aidsdatahub.org/" TargetMode="External"/><Relationship Id="rId5" Type="http://schemas.openxmlformats.org/officeDocument/2006/relationships/chart" Target="../charts/char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04802" y="4377295"/>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58" tIns="45537" rIns="91058" bIns="45537" numCol="1" anchor="t" anchorCtr="0" compatLnSpc="1">
            <a:prstTxWarp prst="textNoShape">
              <a:avLst/>
            </a:prstTxWarp>
          </a:bodyPr>
          <a:lstStyle/>
          <a:p>
            <a:pPr eaLnBrk="1" hangingPunct="1"/>
            <a:r>
              <a:rPr lang="en-US">
                <a:cs typeface="Cordia New" pitchFamily="34" charset="-34"/>
              </a:rPr>
              <a:t>Cambodia</a:t>
            </a:r>
            <a:endParaRPr lang="th-TH" dirty="0"/>
          </a:p>
        </p:txBody>
      </p:sp>
      <p:sp>
        <p:nvSpPr>
          <p:cNvPr id="2" name="TextBox 1">
            <a:extLst>
              <a:ext uri="{FF2B5EF4-FFF2-40B4-BE49-F238E27FC236}">
                <a16:creationId xmlns:a16="http://schemas.microsoft.com/office/drawing/2014/main" id="{011D7D59-D614-4A95-BE3D-CDF20BC53C32}"/>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September 2023</a:t>
            </a:r>
            <a:endParaRPr lang="en-GB" sz="2100" b="1" dirty="0">
              <a:solidFill>
                <a:schemeClr val="bg1"/>
              </a:solidFill>
            </a:endParaRPr>
          </a:p>
        </p:txBody>
      </p:sp>
    </p:spTree>
    <p:extLst>
      <p:ext uri="{BB962C8B-B14F-4D97-AF65-F5344CB8AC3E}">
        <p14:creationId xmlns:p14="http://schemas.microsoft.com/office/powerpoint/2010/main" val="413610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3DBF919E-CFB9-3729-46B9-67D201CAB676}"/>
              </a:ext>
            </a:extLst>
          </p:cNvPr>
          <p:cNvGraphicFramePr>
            <a:graphicFrameLocks/>
          </p:cNvGraphicFramePr>
          <p:nvPr>
            <p:extLst>
              <p:ext uri="{D42A27DB-BD31-4B8C-83A1-F6EECF244321}">
                <p14:modId xmlns:p14="http://schemas.microsoft.com/office/powerpoint/2010/main" val="678173270"/>
              </p:ext>
            </p:extLst>
          </p:nvPr>
        </p:nvGraphicFramePr>
        <p:xfrm>
          <a:off x="1066800" y="2209800"/>
          <a:ext cx="9829800" cy="4153103"/>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Group 1"/>
          <p:cNvGrpSpPr/>
          <p:nvPr/>
        </p:nvGrpSpPr>
        <p:grpSpPr>
          <a:xfrm>
            <a:off x="8883479" y="5635823"/>
            <a:ext cx="1013896" cy="307777"/>
            <a:chOff x="7063289" y="5713511"/>
            <a:chExt cx="1013896" cy="307777"/>
          </a:xfrm>
        </p:grpSpPr>
        <p:sp>
          <p:nvSpPr>
            <p:cNvPr id="11" name="Rectangle 10"/>
            <p:cNvSpPr/>
            <p:nvPr/>
          </p:nvSpPr>
          <p:spPr>
            <a:xfrm>
              <a:off x="7063289" y="5822516"/>
              <a:ext cx="90000" cy="90000"/>
            </a:xfrm>
            <a:prstGeom prst="rect">
              <a:avLst/>
            </a:prstGeom>
            <a:pattFill prst="dkUpDiag">
              <a:fgClr>
                <a:schemeClr val="bg1">
                  <a:lumMod val="50000"/>
                </a:schemeClr>
              </a:fgClr>
              <a:bgClr>
                <a:schemeClr val="bg1"/>
              </a:bgClr>
            </a:pattFill>
            <a:ln w="254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sz="1000" b="1" kern="0" dirty="0">
                <a:solidFill>
                  <a:sysClr val="window" lastClr="FFFFFF"/>
                </a:solidFill>
                <a:latin typeface="Arial" panose="020B0604020202020204" pitchFamily="34" charset="0"/>
                <a:cs typeface="Arial" panose="020B0604020202020204" pitchFamily="34" charset="0"/>
              </a:endParaRPr>
            </a:p>
          </p:txBody>
        </p:sp>
        <p:sp>
          <p:nvSpPr>
            <p:cNvPr id="12" name="Rectangle 11"/>
            <p:cNvSpPr/>
            <p:nvPr/>
          </p:nvSpPr>
          <p:spPr>
            <a:xfrm>
              <a:off x="7114226" y="5713511"/>
              <a:ext cx="962959" cy="307777"/>
            </a:xfrm>
            <a:prstGeom prst="rect">
              <a:avLst/>
            </a:prstGeom>
          </p:spPr>
          <p:txBody>
            <a:bodyPr wrap="square">
              <a:spAutoFit/>
            </a:bodyPr>
            <a:lstStyle/>
            <a:p>
              <a:pPr>
                <a:defRPr/>
              </a:pPr>
              <a:r>
                <a:rPr lang="en-US" sz="1400" dirty="0">
                  <a:solidFill>
                    <a:prstClr val="black"/>
                  </a:solidFill>
                  <a:latin typeface="Arial" panose="020B0604020202020204" pitchFamily="34" charset="0"/>
                  <a:cs typeface="Arial" panose="020B0604020202020204" pitchFamily="34" charset="0"/>
                </a:rPr>
                <a:t>National</a:t>
              </a:r>
            </a:p>
          </p:txBody>
        </p:sp>
      </p:grpSp>
      <p:sp>
        <p:nvSpPr>
          <p:cNvPr id="16" name="TextBox 15"/>
          <p:cNvSpPr txBox="1"/>
          <p:nvPr/>
        </p:nvSpPr>
        <p:spPr>
          <a:xfrm>
            <a:off x="76200" y="6551337"/>
            <a:ext cx="10591800" cy="230463"/>
          </a:xfrm>
          <a:prstGeom prst="rect">
            <a:avLst/>
          </a:prstGeom>
          <a:noFill/>
        </p:spPr>
        <p:txBody>
          <a:bodyPr wrap="square" lIns="91058" tIns="45537" rIns="91058" bIns="45537">
            <a:spAutoFit/>
          </a:bodyPr>
          <a:lstStyle/>
          <a:p>
            <a:pPr>
              <a:defRPr/>
            </a:pPr>
            <a:r>
              <a:rPr lang="en-US" sz="900" kern="0" dirty="0">
                <a:solidFill>
                  <a:sysClr val="windowText" lastClr="000000"/>
                </a:solidFill>
                <a:latin typeface="Arial" pitchFamily="34" charset="0"/>
                <a:cs typeface="Arial" pitchFamily="34" charset="0"/>
                <a:sym typeface="Calibri"/>
              </a:rPr>
              <a:t>Source: Prepared by  </a:t>
            </a:r>
            <a:r>
              <a:rPr lang="en-US" sz="900" kern="0" dirty="0">
                <a:solidFill>
                  <a:sysClr val="windowText" lastClr="000000"/>
                </a:solidFill>
                <a:latin typeface="Arial" pitchFamily="34" charset="0"/>
                <a:cs typeface="Arial" pitchFamily="34" charset="0"/>
                <a:sym typeface="Calibri"/>
                <a:hlinkClick r:id="rId3"/>
              </a:rPr>
              <a:t>www.aidsdatahub.org</a:t>
            </a:r>
            <a:r>
              <a:rPr lang="en-US" sz="900" kern="0" dirty="0">
                <a:solidFill>
                  <a:sysClr val="windowText" lastClr="000000"/>
                </a:solidFill>
                <a:latin typeface="Arial" pitchFamily="34" charset="0"/>
                <a:cs typeface="Arial" pitchFamily="34" charset="0"/>
                <a:sym typeface="Calibri"/>
              </a:rPr>
              <a:t> based on HIV Sentinel Surveillance Reports, Integrated Biological and Behavioral Surveillance Reports </a:t>
            </a:r>
            <a:r>
              <a:rPr lang="en-US" sz="900" dirty="0">
                <a:solidFill>
                  <a:prstClr val="black"/>
                </a:solidFill>
                <a:latin typeface="Arial" pitchFamily="34" charset="0"/>
                <a:cs typeface="Arial" pitchFamily="34" charset="0"/>
                <a:sym typeface="Calibri"/>
              </a:rPr>
              <a:t>and other serological survey reports</a:t>
            </a:r>
            <a:endParaRPr lang="en-GB" sz="900" dirty="0">
              <a:solidFill>
                <a:prstClr val="black"/>
              </a:solidFill>
              <a:latin typeface="Arial" pitchFamily="34" charset="0"/>
              <a:cs typeface="Arial" pitchFamily="34" charset="0"/>
              <a:sym typeface="Calibri"/>
            </a:endParaRPr>
          </a:p>
        </p:txBody>
      </p:sp>
      <p:sp>
        <p:nvSpPr>
          <p:cNvPr id="22" name="Rectangle 21"/>
          <p:cNvSpPr/>
          <p:nvPr/>
        </p:nvSpPr>
        <p:spPr>
          <a:xfrm>
            <a:off x="228600" y="1512747"/>
            <a:ext cx="11430000" cy="504056"/>
          </a:xfrm>
          <a:prstGeom prst="rect">
            <a:avLst/>
          </a:prstGeom>
        </p:spPr>
        <p:txBody>
          <a:bodyPr lIns="91058" tIns="45537" rIns="91058" bIns="45537">
            <a:noAutofit/>
          </a:bodyPr>
          <a:lstStyle/>
          <a:p>
            <a:pPr eaLnBrk="0" fontAlgn="base" hangingPunct="0">
              <a:spcBef>
                <a:spcPct val="0"/>
              </a:spcBef>
              <a:spcAft>
                <a:spcPct val="0"/>
              </a:spcAft>
              <a:defRPr/>
            </a:pPr>
            <a:r>
              <a:rPr lang="en-US" sz="2400" b="1" dirty="0">
                <a:solidFill>
                  <a:srgbClr val="C00000"/>
                </a:solidFill>
                <a:latin typeface="Arial"/>
              </a:rPr>
              <a:t>HIV prevalence among key populations by geographic location, 2017-2022</a:t>
            </a:r>
            <a:br>
              <a:rPr lang="en-US" sz="2400" b="1" dirty="0">
                <a:solidFill>
                  <a:srgbClr val="C00000"/>
                </a:solidFill>
                <a:latin typeface="Arial"/>
              </a:rPr>
            </a:br>
            <a:endParaRPr lang="en-GB" sz="2400" b="1" dirty="0">
              <a:solidFill>
                <a:srgbClr val="C00000"/>
              </a:solidFill>
              <a:latin typeface="Arial"/>
            </a:endParaRPr>
          </a:p>
        </p:txBody>
      </p:sp>
    </p:spTree>
    <p:extLst>
      <p:ext uri="{BB962C8B-B14F-4D97-AF65-F5344CB8AC3E}">
        <p14:creationId xmlns:p14="http://schemas.microsoft.com/office/powerpoint/2010/main" val="2180625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97036-0E0F-FE29-C10F-29D8EB35054C}"/>
              </a:ext>
            </a:extLst>
          </p:cNvPr>
          <p:cNvSpPr>
            <a:spLocks noGrp="1"/>
          </p:cNvSpPr>
          <p:nvPr>
            <p:ph type="title"/>
          </p:nvPr>
        </p:nvSpPr>
        <p:spPr>
          <a:xfrm>
            <a:off x="226477" y="1524000"/>
            <a:ext cx="11203563" cy="504000"/>
          </a:xfrm>
        </p:spPr>
        <p:txBody>
          <a:bodyPr/>
          <a:lstStyle/>
          <a:p>
            <a:r>
              <a:rPr lang="en-US" dirty="0"/>
              <a:t>HIV prevalence among female entertainment workers (FEW) by province, 2016 and 2022 </a:t>
            </a:r>
          </a:p>
        </p:txBody>
      </p:sp>
      <p:sp>
        <p:nvSpPr>
          <p:cNvPr id="3" name="Slide Number Placeholder 2">
            <a:extLst>
              <a:ext uri="{FF2B5EF4-FFF2-40B4-BE49-F238E27FC236}">
                <a16:creationId xmlns:a16="http://schemas.microsoft.com/office/drawing/2014/main" id="{336D23E4-CC94-51D7-6D2D-15A9AE06646F}"/>
              </a:ext>
            </a:extLst>
          </p:cNvPr>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11</a:t>
            </a:fld>
            <a:endParaRPr lang="th-TH" dirty="0">
              <a:solidFill>
                <a:prstClr val="black">
                  <a:tint val="75000"/>
                </a:prstClr>
              </a:solidFill>
            </a:endParaRPr>
          </a:p>
        </p:txBody>
      </p:sp>
      <p:graphicFrame>
        <p:nvGraphicFramePr>
          <p:cNvPr id="4" name="Chart 3">
            <a:extLst>
              <a:ext uri="{FF2B5EF4-FFF2-40B4-BE49-F238E27FC236}">
                <a16:creationId xmlns:a16="http://schemas.microsoft.com/office/drawing/2014/main" id="{B774F67A-517A-67A7-5DCF-4A2697CE0CDE}"/>
              </a:ext>
            </a:extLst>
          </p:cNvPr>
          <p:cNvGraphicFramePr>
            <a:graphicFrameLocks/>
          </p:cNvGraphicFramePr>
          <p:nvPr>
            <p:extLst>
              <p:ext uri="{D42A27DB-BD31-4B8C-83A1-F6EECF244321}">
                <p14:modId xmlns:p14="http://schemas.microsoft.com/office/powerpoint/2010/main" val="2068280220"/>
              </p:ext>
            </p:extLst>
          </p:nvPr>
        </p:nvGraphicFramePr>
        <p:xfrm>
          <a:off x="455037" y="2209800"/>
          <a:ext cx="11203563" cy="38502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CD751C8-51DA-127A-0B70-A15E67DD2F55}"/>
              </a:ext>
            </a:extLst>
          </p:cNvPr>
          <p:cNvSpPr txBox="1"/>
          <p:nvPr/>
        </p:nvSpPr>
        <p:spPr>
          <a:xfrm>
            <a:off x="5638800" y="5873341"/>
            <a:ext cx="5943603" cy="514885"/>
          </a:xfrm>
          <a:prstGeom prst="rect">
            <a:avLst/>
          </a:prstGeom>
          <a:noFill/>
        </p:spPr>
        <p:txBody>
          <a:bodyPr wrap="square">
            <a:spAutoFit/>
          </a:bodyPr>
          <a:lstStyle/>
          <a:p>
            <a:pPr defTabSz="914400">
              <a:lnSpc>
                <a:spcPct val="120000"/>
              </a:lnSpc>
            </a:pPr>
            <a:r>
              <a:rPr lang="en-US" sz="1200" dirty="0">
                <a:solidFill>
                  <a:prstClr val="black"/>
                </a:solidFill>
                <a:latin typeface="Arial Nova" panose="020B0504020202020204" pitchFamily="34" charset="0"/>
              </a:rPr>
              <a:t>* Data should be interpreted with caution. A finding of zero HIV prevalence does not mean that there is no HIV among FEW in Siem Reap or Kampong Cham.</a:t>
            </a:r>
          </a:p>
        </p:txBody>
      </p:sp>
      <p:sp>
        <p:nvSpPr>
          <p:cNvPr id="7" name="TextBox 6">
            <a:extLst>
              <a:ext uri="{FF2B5EF4-FFF2-40B4-BE49-F238E27FC236}">
                <a16:creationId xmlns:a16="http://schemas.microsoft.com/office/drawing/2014/main" id="{15DBD305-D330-07FC-4DFC-E2973E22306A}"/>
              </a:ext>
            </a:extLst>
          </p:cNvPr>
          <p:cNvSpPr txBox="1"/>
          <p:nvPr/>
        </p:nvSpPr>
        <p:spPr>
          <a:xfrm>
            <a:off x="226477" y="6457890"/>
            <a:ext cx="10632026" cy="400110"/>
          </a:xfrm>
          <a:prstGeom prst="rect">
            <a:avLst/>
          </a:prstGeom>
          <a:noFill/>
        </p:spPr>
        <p:txBody>
          <a:bodyPr wrap="square">
            <a:spAutoFit/>
          </a:bodyPr>
          <a:lstStyle/>
          <a:p>
            <a:r>
              <a:rPr lang="en-US" sz="1000" kern="0" dirty="0">
                <a:solidFill>
                  <a:sysClr val="windowText" lastClr="000000"/>
                </a:solidFill>
                <a:latin typeface="Arial Nova" panose="020B0504020202020204" pitchFamily="34" charset="0"/>
                <a:cs typeface="Arial" pitchFamily="34" charset="0"/>
                <a:sym typeface="Calibri"/>
              </a:rPr>
              <a:t>Source: Prepared by  </a:t>
            </a:r>
            <a:r>
              <a:rPr lang="en-US" sz="1000" kern="0" dirty="0">
                <a:solidFill>
                  <a:sysClr val="windowText" lastClr="000000"/>
                </a:solidFill>
                <a:latin typeface="Arial Nova" panose="020B0504020202020204" pitchFamily="34" charset="0"/>
                <a:cs typeface="Arial" pitchFamily="34" charset="0"/>
                <a:sym typeface="Calibri"/>
                <a:hlinkClick r:id="rId3"/>
              </a:rPr>
              <a:t>www.aidsdatahub.org</a:t>
            </a:r>
            <a:r>
              <a:rPr lang="en-US" sz="1000" kern="0" dirty="0">
                <a:solidFill>
                  <a:sysClr val="windowText" lastClr="000000"/>
                </a:solidFill>
                <a:latin typeface="Arial Nova" panose="020B0504020202020204" pitchFamily="34" charset="0"/>
                <a:cs typeface="Arial" pitchFamily="34" charset="0"/>
                <a:sym typeface="Calibri"/>
              </a:rPr>
              <a:t> based on </a:t>
            </a:r>
            <a:r>
              <a:rPr lang="en-US" sz="1000" dirty="0">
                <a:latin typeface="Arial Nova" panose="020B0504020202020204" pitchFamily="34" charset="0"/>
              </a:rPr>
              <a:t>National Center for HIV/AIDS, Dermatology and STD (NCHADS) 2022, Integrated HIV Bio-Behavioral Surveillance Survey (IBBS) among Female Entertainment Workers in Cambodia, 2022 </a:t>
            </a:r>
          </a:p>
        </p:txBody>
      </p:sp>
    </p:spTree>
    <p:extLst>
      <p:ext uri="{BB962C8B-B14F-4D97-AF65-F5344CB8AC3E}">
        <p14:creationId xmlns:p14="http://schemas.microsoft.com/office/powerpoint/2010/main" val="1942623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90500" y="1511300"/>
            <a:ext cx="11277603" cy="504000"/>
          </a:xfrm>
        </p:spPr>
        <p:txBody>
          <a:bodyPr/>
          <a:lstStyle/>
          <a:p>
            <a:r>
              <a:rPr lang="en-US" dirty="0"/>
              <a:t>Trend in HIV prevalence among men who have sex with men and transgender women by province, 2010-2019</a:t>
            </a:r>
          </a:p>
        </p:txBody>
      </p:sp>
      <p:sp>
        <p:nvSpPr>
          <p:cNvPr id="3" name="Slide Number Placeholder 2"/>
          <p:cNvSpPr>
            <a:spLocks noGrp="1"/>
          </p:cNvSpPr>
          <p:nvPr>
            <p:ph type="sldNum" sz="quarter" idx="10"/>
          </p:nvPr>
        </p:nvSpPr>
        <p:spPr/>
        <p:txBody>
          <a:bodyPr/>
          <a:lstStyle/>
          <a:p>
            <a:pPr marL="0" marR="0" lvl="0" indent="0" algn="r" defTabSz="910652" rtl="0" eaLnBrk="1" fontAlgn="auto" latinLnBrk="0" hangingPunct="1">
              <a:lnSpc>
                <a:spcPct val="100000"/>
              </a:lnSpc>
              <a:spcBef>
                <a:spcPts val="0"/>
              </a:spcBef>
              <a:spcAft>
                <a:spcPts val="0"/>
              </a:spcAft>
              <a:buClrTx/>
              <a:buSzTx/>
              <a:buFontTx/>
              <a:buNone/>
              <a:tabLst/>
              <a:defRPr/>
            </a:pPr>
            <a:fld id="{9893D90A-320B-4AA3-9658-B9AF3E3CB7CD}"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0652" rtl="0" eaLnBrk="1" fontAlgn="auto" latinLnBrk="0" hangingPunct="1">
                <a:lnSpc>
                  <a:spcPct val="100000"/>
                </a:lnSpc>
                <a:spcBef>
                  <a:spcPts val="0"/>
                </a:spcBef>
                <a:spcAft>
                  <a:spcPts val="0"/>
                </a:spcAft>
                <a:buClrTx/>
                <a:buSzTx/>
                <a:buFontTx/>
                <a:buNone/>
                <a:tabLst/>
                <a:defRPr/>
              </a:pPr>
              <a:t>12</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7" name="TextBox 6">
            <a:extLst>
              <a:ext uri="{FF2B5EF4-FFF2-40B4-BE49-F238E27FC236}">
                <a16:creationId xmlns:a16="http://schemas.microsoft.com/office/drawing/2014/main" id="{78BA287C-6517-19D1-F7C4-100F21C2853E}"/>
              </a:ext>
            </a:extLst>
          </p:cNvPr>
          <p:cNvSpPr txBox="1"/>
          <p:nvPr/>
        </p:nvSpPr>
        <p:spPr>
          <a:xfrm>
            <a:off x="44663" y="6417678"/>
            <a:ext cx="10928137" cy="400110"/>
          </a:xfrm>
          <a:prstGeom prst="rect">
            <a:avLst/>
          </a:prstGeom>
          <a:noFill/>
        </p:spPr>
        <p:txBody>
          <a:bodyPr wrap="square">
            <a:spAutoFit/>
          </a:bodyPr>
          <a:lstStyle/>
          <a:p>
            <a:pPr marL="0" marR="0" lvl="0" indent="0" algn="l" defTabSz="910652"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Arial Nova" panose="020B0504020202020204" pitchFamily="34" charset="0"/>
                <a:ea typeface="+mn-ea"/>
                <a:cs typeface="Arial" pitchFamily="34" charset="0"/>
                <a:sym typeface="Calibri"/>
              </a:rPr>
              <a:t>Source: </a:t>
            </a:r>
            <a:r>
              <a:rPr kumimoji="0" lang="en-US" sz="1000" b="0" i="0" u="none" strike="noStrike" kern="1200" cap="none" spc="0" normalizeH="0" baseline="0" noProof="0" dirty="0">
                <a:ln>
                  <a:noFill/>
                </a:ln>
                <a:solidFill>
                  <a:srgbClr val="000000"/>
                </a:solidFill>
                <a:effectLst/>
                <a:uLnTx/>
                <a:uFillTx/>
                <a:latin typeface="Arial"/>
                <a:ea typeface="SimSun" pitchFamily="2" charset="-122"/>
                <a:cs typeface="+mn-cs"/>
              </a:rPr>
              <a:t>Prepared by </a:t>
            </a:r>
            <a:r>
              <a:rPr kumimoji="0" lang="en-US" sz="1000" b="0" i="0" u="none" strike="noStrike" kern="1200" cap="none" spc="0" normalizeH="0" baseline="0" noProof="0" dirty="0">
                <a:ln>
                  <a:noFill/>
                </a:ln>
                <a:solidFill>
                  <a:srgbClr val="000000"/>
                </a:solidFill>
                <a:effectLst/>
                <a:uLnTx/>
                <a:uFillTx/>
                <a:latin typeface="Arial"/>
                <a:ea typeface="SimSun" pitchFamily="2" charset="-122"/>
                <a:cs typeface="+mn-cs"/>
                <a:hlinkClick r:id="rId3"/>
              </a:rPr>
              <a:t>www.aidsdatahub.org</a:t>
            </a:r>
            <a:r>
              <a:rPr kumimoji="0" lang="en-US" sz="1000" b="0" i="0" u="none" strike="noStrike" kern="1200" cap="none" spc="0" normalizeH="0" baseline="0" noProof="0" dirty="0">
                <a:ln>
                  <a:noFill/>
                </a:ln>
                <a:solidFill>
                  <a:srgbClr val="000000"/>
                </a:solidFill>
                <a:effectLst/>
                <a:uLnTx/>
                <a:uFillTx/>
                <a:latin typeface="Arial"/>
                <a:ea typeface="SimSun" pitchFamily="2" charset="-122"/>
                <a:cs typeface="+mn-cs"/>
              </a:rPr>
              <a:t> based on </a:t>
            </a:r>
            <a:r>
              <a:rPr kumimoji="0" lang="en-US"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National Center for HIV/AIDS, Dermatology and STD (NCHADS) 2020, Integrated HIV Bio-Behavioral Surveillance Survey (IBBS) among Men who have sex with men and Transgender women in Cambodia, 2019 </a:t>
            </a:r>
          </a:p>
        </p:txBody>
      </p:sp>
      <p:sp>
        <p:nvSpPr>
          <p:cNvPr id="24" name="TextBox 23">
            <a:extLst>
              <a:ext uri="{FF2B5EF4-FFF2-40B4-BE49-F238E27FC236}">
                <a16:creationId xmlns:a16="http://schemas.microsoft.com/office/drawing/2014/main" id="{97EAAE27-8C45-6B0E-F14A-912BEC1F39D1}"/>
              </a:ext>
            </a:extLst>
          </p:cNvPr>
          <p:cNvSpPr txBox="1"/>
          <p:nvPr/>
        </p:nvSpPr>
        <p:spPr>
          <a:xfrm>
            <a:off x="1524000" y="2593403"/>
            <a:ext cx="3539290" cy="397890"/>
          </a:xfrm>
          <a:prstGeom prst="rect">
            <a:avLst/>
          </a:prstGeom>
          <a:noFill/>
        </p:spPr>
        <p:txBody>
          <a:bodyPr wrap="none" rtlCol="0">
            <a:spAutoFit/>
          </a:bodyPr>
          <a:lstStyle/>
          <a:p>
            <a:pPr marL="0" marR="0" lvl="0" indent="0" algn="l" defTabSz="91065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966FF"/>
                </a:solidFill>
                <a:effectLst/>
                <a:uLnTx/>
                <a:uFillTx/>
                <a:latin typeface="Arial"/>
                <a:ea typeface="+mn-ea"/>
                <a:cs typeface="+mn-cs"/>
              </a:rPr>
              <a:t>Men who have sex with men</a:t>
            </a:r>
          </a:p>
        </p:txBody>
      </p:sp>
      <p:sp>
        <p:nvSpPr>
          <p:cNvPr id="25" name="TextBox 24">
            <a:extLst>
              <a:ext uri="{FF2B5EF4-FFF2-40B4-BE49-F238E27FC236}">
                <a16:creationId xmlns:a16="http://schemas.microsoft.com/office/drawing/2014/main" id="{9443D73A-9536-8643-9FE4-1444B95344CC}"/>
              </a:ext>
            </a:extLst>
          </p:cNvPr>
          <p:cNvSpPr txBox="1"/>
          <p:nvPr/>
        </p:nvSpPr>
        <p:spPr>
          <a:xfrm>
            <a:off x="7705665" y="2589157"/>
            <a:ext cx="2428935" cy="369332"/>
          </a:xfrm>
          <a:prstGeom prst="rect">
            <a:avLst/>
          </a:prstGeom>
          <a:noFill/>
        </p:spPr>
        <p:txBody>
          <a:bodyPr wrap="none" rtlCol="0">
            <a:spAutoFit/>
          </a:bodyPr>
          <a:lstStyle/>
          <a:p>
            <a:pPr marL="0" marR="0" lvl="0" indent="0" algn="l" defTabSz="91065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67B00"/>
                </a:solidFill>
                <a:effectLst/>
                <a:uLnTx/>
                <a:uFillTx/>
                <a:latin typeface="Arial"/>
                <a:ea typeface="+mn-ea"/>
                <a:cs typeface="+mn-cs"/>
              </a:rPr>
              <a:t>Transgender women</a:t>
            </a:r>
          </a:p>
        </p:txBody>
      </p:sp>
      <p:graphicFrame>
        <p:nvGraphicFramePr>
          <p:cNvPr id="81" name="Chart 80">
            <a:extLst>
              <a:ext uri="{FF2B5EF4-FFF2-40B4-BE49-F238E27FC236}">
                <a16:creationId xmlns:a16="http://schemas.microsoft.com/office/drawing/2014/main" id="{D8310461-9B70-7F25-BBC5-A99A67ECA620}"/>
              </a:ext>
            </a:extLst>
          </p:cNvPr>
          <p:cNvGraphicFramePr>
            <a:graphicFrameLocks/>
          </p:cNvGraphicFramePr>
          <p:nvPr>
            <p:extLst>
              <p:ext uri="{D42A27DB-BD31-4B8C-83A1-F6EECF244321}">
                <p14:modId xmlns:p14="http://schemas.microsoft.com/office/powerpoint/2010/main" val="2547491619"/>
              </p:ext>
            </p:extLst>
          </p:nvPr>
        </p:nvGraphicFramePr>
        <p:xfrm>
          <a:off x="838200" y="3001926"/>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2" name="Chart 81">
            <a:extLst>
              <a:ext uri="{FF2B5EF4-FFF2-40B4-BE49-F238E27FC236}">
                <a16:creationId xmlns:a16="http://schemas.microsoft.com/office/drawing/2014/main" id="{C0E97AFF-2271-DF0E-EBC0-B1559DD969B0}"/>
              </a:ext>
            </a:extLst>
          </p:cNvPr>
          <p:cNvGraphicFramePr>
            <a:graphicFrameLocks/>
          </p:cNvGraphicFramePr>
          <p:nvPr>
            <p:extLst>
              <p:ext uri="{D42A27DB-BD31-4B8C-83A1-F6EECF244321}">
                <p14:modId xmlns:p14="http://schemas.microsoft.com/office/powerpoint/2010/main" val="4225334987"/>
              </p:ext>
            </p:extLst>
          </p:nvPr>
        </p:nvGraphicFramePr>
        <p:xfrm>
          <a:off x="6436677" y="3001926"/>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94883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90500" y="1511300"/>
            <a:ext cx="11277603" cy="504000"/>
          </a:xfrm>
        </p:spPr>
        <p:txBody>
          <a:bodyPr/>
          <a:lstStyle/>
          <a:p>
            <a:r>
              <a:rPr lang="en-US" dirty="0"/>
              <a:t>HIV prevalence among men who have sex with men and transgender women by province, 2019</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13</a:t>
            </a:fld>
            <a:endParaRPr lang="th-TH" dirty="0">
              <a:solidFill>
                <a:prstClr val="black">
                  <a:tint val="75000"/>
                </a:prstClr>
              </a:solidFill>
            </a:endParaRPr>
          </a:p>
        </p:txBody>
      </p:sp>
      <p:grpSp>
        <p:nvGrpSpPr>
          <p:cNvPr id="105" name="Group 104">
            <a:extLst>
              <a:ext uri="{FF2B5EF4-FFF2-40B4-BE49-F238E27FC236}">
                <a16:creationId xmlns:a16="http://schemas.microsoft.com/office/drawing/2014/main" id="{9F3D66DE-9B05-66D9-223C-CE437615478D}"/>
              </a:ext>
            </a:extLst>
          </p:cNvPr>
          <p:cNvGrpSpPr/>
          <p:nvPr/>
        </p:nvGrpSpPr>
        <p:grpSpPr>
          <a:xfrm>
            <a:off x="1600200" y="2268854"/>
            <a:ext cx="9144001" cy="4512946"/>
            <a:chOff x="1752599" y="2268854"/>
            <a:chExt cx="8461852" cy="4189036"/>
          </a:xfrm>
        </p:grpSpPr>
        <p:grpSp>
          <p:nvGrpSpPr>
            <p:cNvPr id="104" name="Group 103">
              <a:extLst>
                <a:ext uri="{FF2B5EF4-FFF2-40B4-BE49-F238E27FC236}">
                  <a16:creationId xmlns:a16="http://schemas.microsoft.com/office/drawing/2014/main" id="{027A517A-E425-887D-9377-D8755EE267F3}"/>
                </a:ext>
              </a:extLst>
            </p:cNvPr>
            <p:cNvGrpSpPr/>
            <p:nvPr/>
          </p:nvGrpSpPr>
          <p:grpSpPr>
            <a:xfrm>
              <a:off x="1752599" y="2286000"/>
              <a:ext cx="8461852" cy="4171890"/>
              <a:chOff x="1752599" y="2286000"/>
              <a:chExt cx="8461852" cy="4171890"/>
            </a:xfrm>
          </p:grpSpPr>
          <p:pic>
            <p:nvPicPr>
              <p:cNvPr id="5" name="Picture 4">
                <a:extLst>
                  <a:ext uri="{FF2B5EF4-FFF2-40B4-BE49-F238E27FC236}">
                    <a16:creationId xmlns:a16="http://schemas.microsoft.com/office/drawing/2014/main" id="{A0669DFB-40C4-9EAA-A455-44A660F37926}"/>
                  </a:ext>
                </a:extLst>
              </p:cNvPr>
              <p:cNvPicPr>
                <a:picLocks noChangeAspect="1"/>
              </p:cNvPicPr>
              <p:nvPr/>
            </p:nvPicPr>
            <p:blipFill>
              <a:blip r:embed="rId3"/>
              <a:stretch>
                <a:fillRect/>
              </a:stretch>
            </p:blipFill>
            <p:spPr>
              <a:xfrm>
                <a:off x="1752599" y="2286000"/>
                <a:ext cx="8461852" cy="4171890"/>
              </a:xfrm>
              <a:prstGeom prst="rect">
                <a:avLst/>
              </a:prstGeom>
            </p:spPr>
          </p:pic>
          <p:grpSp>
            <p:nvGrpSpPr>
              <p:cNvPr id="8" name="Group 7">
                <a:extLst>
                  <a:ext uri="{FF2B5EF4-FFF2-40B4-BE49-F238E27FC236}">
                    <a16:creationId xmlns:a16="http://schemas.microsoft.com/office/drawing/2014/main" id="{58851EAD-F32B-093D-6819-C6E3BC7831E0}"/>
                  </a:ext>
                </a:extLst>
              </p:cNvPr>
              <p:cNvGrpSpPr/>
              <p:nvPr/>
            </p:nvGrpSpPr>
            <p:grpSpPr>
              <a:xfrm>
                <a:off x="2167275" y="2987245"/>
                <a:ext cx="389850" cy="307777"/>
                <a:chOff x="-1238018" y="2272043"/>
                <a:chExt cx="389850" cy="307777"/>
              </a:xfrm>
            </p:grpSpPr>
            <p:sp>
              <p:nvSpPr>
                <p:cNvPr id="2" name="Oval 1">
                  <a:extLst>
                    <a:ext uri="{FF2B5EF4-FFF2-40B4-BE49-F238E27FC236}">
                      <a16:creationId xmlns:a16="http://schemas.microsoft.com/office/drawing/2014/main" id="{EF157991-029C-7DB4-4D42-D0EE52844583}"/>
                    </a:ext>
                  </a:extLst>
                </p:cNvPr>
                <p:cNvSpPr/>
                <p:nvPr/>
              </p:nvSpPr>
              <p:spPr>
                <a:xfrm>
                  <a:off x="-1188720" y="2286000"/>
                  <a:ext cx="274320" cy="274320"/>
                </a:xfrm>
                <a:prstGeom prst="ellipse">
                  <a:avLst/>
                </a:prstGeom>
                <a:solidFill>
                  <a:schemeClr val="bg1"/>
                </a:solidFill>
                <a:ln>
                  <a:solidFill>
                    <a:srgbClr val="99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670ECF9-5795-2557-8EF2-10A9C35B3D44}"/>
                    </a:ext>
                  </a:extLst>
                </p:cNvPr>
                <p:cNvSpPr txBox="1"/>
                <p:nvPr/>
              </p:nvSpPr>
              <p:spPr>
                <a:xfrm>
                  <a:off x="-1238018" y="2272043"/>
                  <a:ext cx="389850" cy="307777"/>
                </a:xfrm>
                <a:prstGeom prst="rect">
                  <a:avLst/>
                </a:prstGeom>
                <a:noFill/>
              </p:spPr>
              <p:txBody>
                <a:bodyPr wrap="none" rtlCol="0">
                  <a:spAutoFit/>
                </a:bodyPr>
                <a:lstStyle/>
                <a:p>
                  <a:r>
                    <a:rPr lang="en-US" sz="1400" b="1" dirty="0">
                      <a:latin typeface="Arial Narrow" panose="020B0606020202030204" pitchFamily="34" charset="0"/>
                    </a:rPr>
                    <a:t>3.7</a:t>
                  </a:r>
                </a:p>
              </p:txBody>
            </p:sp>
          </p:grpSp>
          <p:grpSp>
            <p:nvGrpSpPr>
              <p:cNvPr id="9" name="Group 8">
                <a:extLst>
                  <a:ext uri="{FF2B5EF4-FFF2-40B4-BE49-F238E27FC236}">
                    <a16:creationId xmlns:a16="http://schemas.microsoft.com/office/drawing/2014/main" id="{E267E05A-1A5E-2A30-1CEB-43A955B0242C}"/>
                  </a:ext>
                </a:extLst>
              </p:cNvPr>
              <p:cNvGrpSpPr/>
              <p:nvPr/>
            </p:nvGrpSpPr>
            <p:grpSpPr>
              <a:xfrm>
                <a:off x="2988348" y="3129690"/>
                <a:ext cx="389850" cy="307777"/>
                <a:chOff x="-1243097" y="2266089"/>
                <a:chExt cx="389850" cy="307777"/>
              </a:xfrm>
            </p:grpSpPr>
            <p:sp>
              <p:nvSpPr>
                <p:cNvPr id="10" name="Oval 9">
                  <a:extLst>
                    <a:ext uri="{FF2B5EF4-FFF2-40B4-BE49-F238E27FC236}">
                      <a16:creationId xmlns:a16="http://schemas.microsoft.com/office/drawing/2014/main" id="{3F58990B-EA9B-D87C-2EB4-5A05337E7176}"/>
                    </a:ext>
                  </a:extLst>
                </p:cNvPr>
                <p:cNvSpPr/>
                <p:nvPr/>
              </p:nvSpPr>
              <p:spPr>
                <a:xfrm>
                  <a:off x="-1188720" y="2286000"/>
                  <a:ext cx="274320" cy="274320"/>
                </a:xfrm>
                <a:prstGeom prst="ellipse">
                  <a:avLst/>
                </a:prstGeom>
                <a:solidFill>
                  <a:schemeClr val="bg1"/>
                </a:solidFill>
                <a:ln>
                  <a:solidFill>
                    <a:srgbClr val="99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40F1A75-9534-62D1-DBFF-3AA64E73EFA1}"/>
                    </a:ext>
                  </a:extLst>
                </p:cNvPr>
                <p:cNvSpPr txBox="1"/>
                <p:nvPr/>
              </p:nvSpPr>
              <p:spPr>
                <a:xfrm>
                  <a:off x="-1243097" y="2266089"/>
                  <a:ext cx="389850" cy="307777"/>
                </a:xfrm>
                <a:prstGeom prst="rect">
                  <a:avLst/>
                </a:prstGeom>
                <a:noFill/>
              </p:spPr>
              <p:txBody>
                <a:bodyPr wrap="none" rtlCol="0">
                  <a:spAutoFit/>
                </a:bodyPr>
                <a:lstStyle/>
                <a:p>
                  <a:r>
                    <a:rPr lang="en-US" sz="1400" b="1" dirty="0">
                      <a:solidFill>
                        <a:srgbClr val="FF0000"/>
                      </a:solidFill>
                      <a:latin typeface="Arial Narrow" panose="020B0606020202030204" pitchFamily="34" charset="0"/>
                    </a:rPr>
                    <a:t>6.9</a:t>
                  </a:r>
                </a:p>
              </p:txBody>
            </p:sp>
          </p:grpSp>
          <p:grpSp>
            <p:nvGrpSpPr>
              <p:cNvPr id="12" name="Group 11">
                <a:extLst>
                  <a:ext uri="{FF2B5EF4-FFF2-40B4-BE49-F238E27FC236}">
                    <a16:creationId xmlns:a16="http://schemas.microsoft.com/office/drawing/2014/main" id="{EF9828FF-1BE1-E15B-EA27-CF5402C88C33}"/>
                  </a:ext>
                </a:extLst>
              </p:cNvPr>
              <p:cNvGrpSpPr/>
              <p:nvPr/>
            </p:nvGrpSpPr>
            <p:grpSpPr>
              <a:xfrm>
                <a:off x="2318364" y="3505200"/>
                <a:ext cx="389850" cy="307777"/>
                <a:chOff x="-1238018" y="2272043"/>
                <a:chExt cx="389850" cy="307777"/>
              </a:xfrm>
            </p:grpSpPr>
            <p:sp>
              <p:nvSpPr>
                <p:cNvPr id="13" name="Oval 12">
                  <a:extLst>
                    <a:ext uri="{FF2B5EF4-FFF2-40B4-BE49-F238E27FC236}">
                      <a16:creationId xmlns:a16="http://schemas.microsoft.com/office/drawing/2014/main" id="{667C31F6-D1E5-4AA2-3F41-3054EC991AA0}"/>
                    </a:ext>
                  </a:extLst>
                </p:cNvPr>
                <p:cNvSpPr/>
                <p:nvPr/>
              </p:nvSpPr>
              <p:spPr>
                <a:xfrm>
                  <a:off x="-1188720" y="2286000"/>
                  <a:ext cx="274320" cy="274320"/>
                </a:xfrm>
                <a:prstGeom prst="ellipse">
                  <a:avLst/>
                </a:prstGeom>
                <a:solidFill>
                  <a:schemeClr val="bg1"/>
                </a:solidFill>
                <a:ln>
                  <a:solidFill>
                    <a:srgbClr val="99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FC0042E-40E7-591F-0075-058572492ACF}"/>
                    </a:ext>
                  </a:extLst>
                </p:cNvPr>
                <p:cNvSpPr txBox="1"/>
                <p:nvPr/>
              </p:nvSpPr>
              <p:spPr>
                <a:xfrm>
                  <a:off x="-1238018" y="2272043"/>
                  <a:ext cx="389850" cy="307777"/>
                </a:xfrm>
                <a:prstGeom prst="rect">
                  <a:avLst/>
                </a:prstGeom>
                <a:noFill/>
              </p:spPr>
              <p:txBody>
                <a:bodyPr wrap="none" rtlCol="0">
                  <a:spAutoFit/>
                </a:bodyPr>
                <a:lstStyle/>
                <a:p>
                  <a:r>
                    <a:rPr lang="en-US" sz="1400" b="1" dirty="0">
                      <a:latin typeface="Arial Narrow" panose="020B0606020202030204" pitchFamily="34" charset="0"/>
                    </a:rPr>
                    <a:t>4.1</a:t>
                  </a:r>
                </a:p>
              </p:txBody>
            </p:sp>
          </p:grpSp>
          <p:grpSp>
            <p:nvGrpSpPr>
              <p:cNvPr id="15" name="Group 14">
                <a:extLst>
                  <a:ext uri="{FF2B5EF4-FFF2-40B4-BE49-F238E27FC236}">
                    <a16:creationId xmlns:a16="http://schemas.microsoft.com/office/drawing/2014/main" id="{04162761-C059-9C7C-5BBE-523D986E86E7}"/>
                  </a:ext>
                </a:extLst>
              </p:cNvPr>
              <p:cNvGrpSpPr/>
              <p:nvPr/>
            </p:nvGrpSpPr>
            <p:grpSpPr>
              <a:xfrm>
                <a:off x="1911580" y="3598772"/>
                <a:ext cx="389850" cy="307777"/>
                <a:chOff x="-1238018" y="2272043"/>
                <a:chExt cx="389850" cy="307777"/>
              </a:xfrm>
            </p:grpSpPr>
            <p:sp>
              <p:nvSpPr>
                <p:cNvPr id="16" name="Oval 15">
                  <a:extLst>
                    <a:ext uri="{FF2B5EF4-FFF2-40B4-BE49-F238E27FC236}">
                      <a16:creationId xmlns:a16="http://schemas.microsoft.com/office/drawing/2014/main" id="{CCAE56F9-A886-7264-DFAC-A4089CBEE08F}"/>
                    </a:ext>
                  </a:extLst>
                </p:cNvPr>
                <p:cNvSpPr/>
                <p:nvPr/>
              </p:nvSpPr>
              <p:spPr>
                <a:xfrm>
                  <a:off x="-1188720" y="2286000"/>
                  <a:ext cx="274320" cy="274320"/>
                </a:xfrm>
                <a:prstGeom prst="ellipse">
                  <a:avLst/>
                </a:prstGeom>
                <a:solidFill>
                  <a:schemeClr val="bg1"/>
                </a:solidFill>
                <a:ln>
                  <a:solidFill>
                    <a:srgbClr val="99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A24F381-6576-7776-D679-6912CF1152F3}"/>
                    </a:ext>
                  </a:extLst>
                </p:cNvPr>
                <p:cNvSpPr txBox="1"/>
                <p:nvPr/>
              </p:nvSpPr>
              <p:spPr>
                <a:xfrm>
                  <a:off x="-1238018" y="2272043"/>
                  <a:ext cx="389850" cy="307777"/>
                </a:xfrm>
                <a:prstGeom prst="rect">
                  <a:avLst/>
                </a:prstGeom>
                <a:noFill/>
              </p:spPr>
              <p:txBody>
                <a:bodyPr wrap="none" rtlCol="0">
                  <a:spAutoFit/>
                </a:bodyPr>
                <a:lstStyle/>
                <a:p>
                  <a:r>
                    <a:rPr lang="en-US" sz="1400" b="1" dirty="0">
                      <a:latin typeface="Arial Narrow" panose="020B0606020202030204" pitchFamily="34" charset="0"/>
                    </a:rPr>
                    <a:t>1.4</a:t>
                  </a:r>
                </a:p>
              </p:txBody>
            </p:sp>
          </p:grpSp>
          <p:grpSp>
            <p:nvGrpSpPr>
              <p:cNvPr id="18" name="Group 17">
                <a:extLst>
                  <a:ext uri="{FF2B5EF4-FFF2-40B4-BE49-F238E27FC236}">
                    <a16:creationId xmlns:a16="http://schemas.microsoft.com/office/drawing/2014/main" id="{1503F672-F575-C3CC-FEE0-FA1232D30317}"/>
                  </a:ext>
                </a:extLst>
              </p:cNvPr>
              <p:cNvGrpSpPr/>
              <p:nvPr/>
            </p:nvGrpSpPr>
            <p:grpSpPr>
              <a:xfrm>
                <a:off x="3733800" y="3637689"/>
                <a:ext cx="389850" cy="307777"/>
                <a:chOff x="-1238018" y="2272043"/>
                <a:chExt cx="389850" cy="307777"/>
              </a:xfrm>
            </p:grpSpPr>
            <p:sp>
              <p:nvSpPr>
                <p:cNvPr id="19" name="Oval 18">
                  <a:extLst>
                    <a:ext uri="{FF2B5EF4-FFF2-40B4-BE49-F238E27FC236}">
                      <a16:creationId xmlns:a16="http://schemas.microsoft.com/office/drawing/2014/main" id="{284BAC6A-5876-A725-C888-B63E3C65DEE6}"/>
                    </a:ext>
                  </a:extLst>
                </p:cNvPr>
                <p:cNvSpPr/>
                <p:nvPr/>
              </p:nvSpPr>
              <p:spPr>
                <a:xfrm>
                  <a:off x="-1188720" y="2286000"/>
                  <a:ext cx="274320" cy="274320"/>
                </a:xfrm>
                <a:prstGeom prst="ellipse">
                  <a:avLst/>
                </a:prstGeom>
                <a:solidFill>
                  <a:schemeClr val="bg1"/>
                </a:solidFill>
                <a:ln>
                  <a:solidFill>
                    <a:srgbClr val="99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C410D2A-D12A-711B-71A2-2B9515EF7A0D}"/>
                    </a:ext>
                  </a:extLst>
                </p:cNvPr>
                <p:cNvSpPr txBox="1"/>
                <p:nvPr/>
              </p:nvSpPr>
              <p:spPr>
                <a:xfrm>
                  <a:off x="-1238018" y="2272043"/>
                  <a:ext cx="389850" cy="307777"/>
                </a:xfrm>
                <a:prstGeom prst="rect">
                  <a:avLst/>
                </a:prstGeom>
                <a:noFill/>
              </p:spPr>
              <p:txBody>
                <a:bodyPr wrap="none" rtlCol="0">
                  <a:spAutoFit/>
                </a:bodyPr>
                <a:lstStyle/>
                <a:p>
                  <a:r>
                    <a:rPr lang="en-US" sz="1400" b="1" dirty="0">
                      <a:latin typeface="Arial Narrow" panose="020B0606020202030204" pitchFamily="34" charset="0"/>
                    </a:rPr>
                    <a:t>1.4</a:t>
                  </a:r>
                </a:p>
              </p:txBody>
            </p:sp>
          </p:grpSp>
          <p:grpSp>
            <p:nvGrpSpPr>
              <p:cNvPr id="21" name="Group 20">
                <a:extLst>
                  <a:ext uri="{FF2B5EF4-FFF2-40B4-BE49-F238E27FC236}">
                    <a16:creationId xmlns:a16="http://schemas.microsoft.com/office/drawing/2014/main" id="{06A87526-7D5B-5386-AB83-C6031BF062C6}"/>
                  </a:ext>
                </a:extLst>
              </p:cNvPr>
              <p:cNvGrpSpPr/>
              <p:nvPr/>
            </p:nvGrpSpPr>
            <p:grpSpPr>
              <a:xfrm>
                <a:off x="3283947" y="4110334"/>
                <a:ext cx="389850" cy="307777"/>
                <a:chOff x="-1238018" y="2272043"/>
                <a:chExt cx="389850" cy="307777"/>
              </a:xfrm>
            </p:grpSpPr>
            <p:sp>
              <p:nvSpPr>
                <p:cNvPr id="22" name="Oval 21">
                  <a:extLst>
                    <a:ext uri="{FF2B5EF4-FFF2-40B4-BE49-F238E27FC236}">
                      <a16:creationId xmlns:a16="http://schemas.microsoft.com/office/drawing/2014/main" id="{D3E780AA-3145-05C6-12E0-ADEF0915287E}"/>
                    </a:ext>
                  </a:extLst>
                </p:cNvPr>
                <p:cNvSpPr/>
                <p:nvPr/>
              </p:nvSpPr>
              <p:spPr>
                <a:xfrm>
                  <a:off x="-1188720" y="2286000"/>
                  <a:ext cx="274320" cy="274320"/>
                </a:xfrm>
                <a:prstGeom prst="ellipse">
                  <a:avLst/>
                </a:prstGeom>
                <a:solidFill>
                  <a:schemeClr val="bg1"/>
                </a:solidFill>
                <a:ln>
                  <a:solidFill>
                    <a:srgbClr val="99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EF25C28-2762-54AE-FB8F-896433289A5B}"/>
                    </a:ext>
                  </a:extLst>
                </p:cNvPr>
                <p:cNvSpPr txBox="1"/>
                <p:nvPr/>
              </p:nvSpPr>
              <p:spPr>
                <a:xfrm>
                  <a:off x="-1238018" y="2272043"/>
                  <a:ext cx="389850" cy="307777"/>
                </a:xfrm>
                <a:prstGeom prst="rect">
                  <a:avLst/>
                </a:prstGeom>
                <a:noFill/>
              </p:spPr>
              <p:txBody>
                <a:bodyPr wrap="none" rtlCol="0">
                  <a:spAutoFit/>
                </a:bodyPr>
                <a:lstStyle/>
                <a:p>
                  <a:r>
                    <a:rPr lang="en-US" sz="1400" b="1" dirty="0">
                      <a:latin typeface="Arial Narrow" panose="020B0606020202030204" pitchFamily="34" charset="0"/>
                    </a:rPr>
                    <a:t>1.5</a:t>
                  </a:r>
                </a:p>
              </p:txBody>
            </p:sp>
          </p:grpSp>
          <p:grpSp>
            <p:nvGrpSpPr>
              <p:cNvPr id="26" name="Group 25">
                <a:extLst>
                  <a:ext uri="{FF2B5EF4-FFF2-40B4-BE49-F238E27FC236}">
                    <a16:creationId xmlns:a16="http://schemas.microsoft.com/office/drawing/2014/main" id="{219E6CC7-AE5C-C87B-B587-7E7530AB2211}"/>
                  </a:ext>
                </a:extLst>
              </p:cNvPr>
              <p:cNvGrpSpPr/>
              <p:nvPr/>
            </p:nvGrpSpPr>
            <p:grpSpPr>
              <a:xfrm>
                <a:off x="3166725" y="4549708"/>
                <a:ext cx="389850" cy="307777"/>
                <a:chOff x="-1246485" y="2263576"/>
                <a:chExt cx="389850" cy="307777"/>
              </a:xfrm>
            </p:grpSpPr>
            <p:sp>
              <p:nvSpPr>
                <p:cNvPr id="27" name="Oval 26">
                  <a:extLst>
                    <a:ext uri="{FF2B5EF4-FFF2-40B4-BE49-F238E27FC236}">
                      <a16:creationId xmlns:a16="http://schemas.microsoft.com/office/drawing/2014/main" id="{0478A45E-51A3-6B36-4623-09BD25F2AC2F}"/>
                    </a:ext>
                  </a:extLst>
                </p:cNvPr>
                <p:cNvSpPr/>
                <p:nvPr/>
              </p:nvSpPr>
              <p:spPr>
                <a:xfrm>
                  <a:off x="-1188720" y="2286000"/>
                  <a:ext cx="274320" cy="274320"/>
                </a:xfrm>
                <a:prstGeom prst="ellipse">
                  <a:avLst/>
                </a:prstGeom>
                <a:solidFill>
                  <a:schemeClr val="bg1"/>
                </a:solidFill>
                <a:ln>
                  <a:solidFill>
                    <a:srgbClr val="99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5961A0E-9EBD-2A5B-CF89-2D5B2DA1D822}"/>
                    </a:ext>
                  </a:extLst>
                </p:cNvPr>
                <p:cNvSpPr txBox="1"/>
                <p:nvPr/>
              </p:nvSpPr>
              <p:spPr>
                <a:xfrm>
                  <a:off x="-1246485" y="2263576"/>
                  <a:ext cx="389850" cy="307777"/>
                </a:xfrm>
                <a:prstGeom prst="rect">
                  <a:avLst/>
                </a:prstGeom>
                <a:noFill/>
              </p:spPr>
              <p:txBody>
                <a:bodyPr wrap="none" rtlCol="0">
                  <a:spAutoFit/>
                </a:bodyPr>
                <a:lstStyle/>
                <a:p>
                  <a:r>
                    <a:rPr lang="en-US" sz="1400" b="1" dirty="0">
                      <a:latin typeface="Arial Narrow" panose="020B0606020202030204" pitchFamily="34" charset="0"/>
                    </a:rPr>
                    <a:t>1.8</a:t>
                  </a:r>
                </a:p>
              </p:txBody>
            </p:sp>
          </p:grpSp>
          <p:grpSp>
            <p:nvGrpSpPr>
              <p:cNvPr id="29" name="Group 28">
                <a:extLst>
                  <a:ext uri="{FF2B5EF4-FFF2-40B4-BE49-F238E27FC236}">
                    <a16:creationId xmlns:a16="http://schemas.microsoft.com/office/drawing/2014/main" id="{BE60E0A2-733C-D6A4-9568-3F3621B8CB72}"/>
                  </a:ext>
                </a:extLst>
              </p:cNvPr>
              <p:cNvGrpSpPr/>
              <p:nvPr/>
            </p:nvGrpSpPr>
            <p:grpSpPr>
              <a:xfrm>
                <a:off x="3674904" y="4721628"/>
                <a:ext cx="389850" cy="307777"/>
                <a:chOff x="-1246485" y="2263576"/>
                <a:chExt cx="389850" cy="307777"/>
              </a:xfrm>
            </p:grpSpPr>
            <p:sp>
              <p:nvSpPr>
                <p:cNvPr id="30" name="Oval 29">
                  <a:extLst>
                    <a:ext uri="{FF2B5EF4-FFF2-40B4-BE49-F238E27FC236}">
                      <a16:creationId xmlns:a16="http://schemas.microsoft.com/office/drawing/2014/main" id="{A3DD546C-2F2E-7432-3F4C-BC94F612DA9A}"/>
                    </a:ext>
                  </a:extLst>
                </p:cNvPr>
                <p:cNvSpPr/>
                <p:nvPr/>
              </p:nvSpPr>
              <p:spPr>
                <a:xfrm>
                  <a:off x="-1188720" y="2286000"/>
                  <a:ext cx="274320" cy="274320"/>
                </a:xfrm>
                <a:prstGeom prst="ellipse">
                  <a:avLst/>
                </a:prstGeom>
                <a:solidFill>
                  <a:schemeClr val="bg1"/>
                </a:solidFill>
                <a:ln>
                  <a:solidFill>
                    <a:srgbClr val="99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F98DC9D-045C-2510-A8EB-A9B512B30ACF}"/>
                    </a:ext>
                  </a:extLst>
                </p:cNvPr>
                <p:cNvSpPr txBox="1"/>
                <p:nvPr/>
              </p:nvSpPr>
              <p:spPr>
                <a:xfrm>
                  <a:off x="-1246485" y="2263576"/>
                  <a:ext cx="389850" cy="307777"/>
                </a:xfrm>
                <a:prstGeom prst="rect">
                  <a:avLst/>
                </a:prstGeom>
                <a:noFill/>
              </p:spPr>
              <p:txBody>
                <a:bodyPr wrap="none" rtlCol="0">
                  <a:spAutoFit/>
                </a:bodyPr>
                <a:lstStyle/>
                <a:p>
                  <a:r>
                    <a:rPr lang="en-US" sz="1400" b="1" dirty="0">
                      <a:latin typeface="Arial Narrow" panose="020B0606020202030204" pitchFamily="34" charset="0"/>
                    </a:rPr>
                    <a:t>1.9</a:t>
                  </a:r>
                </a:p>
              </p:txBody>
            </p:sp>
          </p:grpSp>
          <p:grpSp>
            <p:nvGrpSpPr>
              <p:cNvPr id="32" name="Group 31">
                <a:extLst>
                  <a:ext uri="{FF2B5EF4-FFF2-40B4-BE49-F238E27FC236}">
                    <a16:creationId xmlns:a16="http://schemas.microsoft.com/office/drawing/2014/main" id="{FB7571F3-4467-D5E7-2F5F-4135766AC1C3}"/>
                  </a:ext>
                </a:extLst>
              </p:cNvPr>
              <p:cNvGrpSpPr/>
              <p:nvPr/>
            </p:nvGrpSpPr>
            <p:grpSpPr>
              <a:xfrm>
                <a:off x="4315590" y="4819618"/>
                <a:ext cx="281678" cy="307777"/>
                <a:chOff x="-1188720" y="2263576"/>
                <a:chExt cx="281678" cy="307777"/>
              </a:xfrm>
            </p:grpSpPr>
            <p:sp>
              <p:nvSpPr>
                <p:cNvPr id="33" name="Oval 32">
                  <a:extLst>
                    <a:ext uri="{FF2B5EF4-FFF2-40B4-BE49-F238E27FC236}">
                      <a16:creationId xmlns:a16="http://schemas.microsoft.com/office/drawing/2014/main" id="{FC0F2717-A3C9-D2CC-C597-77F2E03046E5}"/>
                    </a:ext>
                  </a:extLst>
                </p:cNvPr>
                <p:cNvSpPr/>
                <p:nvPr/>
              </p:nvSpPr>
              <p:spPr>
                <a:xfrm>
                  <a:off x="-1188720" y="2286000"/>
                  <a:ext cx="274320" cy="274320"/>
                </a:xfrm>
                <a:prstGeom prst="ellipse">
                  <a:avLst/>
                </a:prstGeom>
                <a:solidFill>
                  <a:schemeClr val="bg1"/>
                </a:solidFill>
                <a:ln>
                  <a:solidFill>
                    <a:srgbClr val="99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681090A-FC65-1CF1-AE31-4165CD10F797}"/>
                    </a:ext>
                  </a:extLst>
                </p:cNvPr>
                <p:cNvSpPr txBox="1"/>
                <p:nvPr/>
              </p:nvSpPr>
              <p:spPr>
                <a:xfrm>
                  <a:off x="-1173462" y="2263576"/>
                  <a:ext cx="266420" cy="307777"/>
                </a:xfrm>
                <a:prstGeom prst="rect">
                  <a:avLst/>
                </a:prstGeom>
                <a:noFill/>
              </p:spPr>
              <p:txBody>
                <a:bodyPr wrap="none" rtlCol="0">
                  <a:spAutoFit/>
                </a:bodyPr>
                <a:lstStyle/>
                <a:p>
                  <a:r>
                    <a:rPr lang="en-US" sz="1400" b="1" dirty="0">
                      <a:latin typeface="Arial Narrow" panose="020B0606020202030204" pitchFamily="34" charset="0"/>
                    </a:rPr>
                    <a:t>0</a:t>
                  </a:r>
                </a:p>
              </p:txBody>
            </p:sp>
          </p:grpSp>
          <p:grpSp>
            <p:nvGrpSpPr>
              <p:cNvPr id="35" name="Group 34">
                <a:extLst>
                  <a:ext uri="{FF2B5EF4-FFF2-40B4-BE49-F238E27FC236}">
                    <a16:creationId xmlns:a16="http://schemas.microsoft.com/office/drawing/2014/main" id="{082AB94F-4595-D614-BFA1-7C19A7A9FCA3}"/>
                  </a:ext>
                </a:extLst>
              </p:cNvPr>
              <p:cNvGrpSpPr/>
              <p:nvPr/>
            </p:nvGrpSpPr>
            <p:grpSpPr>
              <a:xfrm>
                <a:off x="4029398" y="4660213"/>
                <a:ext cx="281678" cy="307777"/>
                <a:chOff x="-1188720" y="2263576"/>
                <a:chExt cx="281678" cy="307777"/>
              </a:xfrm>
            </p:grpSpPr>
            <p:sp>
              <p:nvSpPr>
                <p:cNvPr id="36" name="Oval 35">
                  <a:extLst>
                    <a:ext uri="{FF2B5EF4-FFF2-40B4-BE49-F238E27FC236}">
                      <a16:creationId xmlns:a16="http://schemas.microsoft.com/office/drawing/2014/main" id="{458AABBD-FB3C-E010-3451-41E6B26EF7D0}"/>
                    </a:ext>
                  </a:extLst>
                </p:cNvPr>
                <p:cNvSpPr/>
                <p:nvPr/>
              </p:nvSpPr>
              <p:spPr>
                <a:xfrm>
                  <a:off x="-1188720" y="2286000"/>
                  <a:ext cx="274320" cy="274320"/>
                </a:xfrm>
                <a:prstGeom prst="ellipse">
                  <a:avLst/>
                </a:prstGeom>
                <a:solidFill>
                  <a:schemeClr val="bg1"/>
                </a:solidFill>
                <a:ln>
                  <a:solidFill>
                    <a:srgbClr val="99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62D2BE2-A6D6-DD33-CBD1-BA69FDF49A1F}"/>
                    </a:ext>
                  </a:extLst>
                </p:cNvPr>
                <p:cNvSpPr txBox="1"/>
                <p:nvPr/>
              </p:nvSpPr>
              <p:spPr>
                <a:xfrm>
                  <a:off x="-1173462" y="2263576"/>
                  <a:ext cx="266420" cy="307777"/>
                </a:xfrm>
                <a:prstGeom prst="rect">
                  <a:avLst/>
                </a:prstGeom>
                <a:noFill/>
              </p:spPr>
              <p:txBody>
                <a:bodyPr wrap="none" rtlCol="0">
                  <a:spAutoFit/>
                </a:bodyPr>
                <a:lstStyle/>
                <a:p>
                  <a:r>
                    <a:rPr lang="en-US" sz="1400" b="1" dirty="0">
                      <a:latin typeface="Arial Narrow" panose="020B0606020202030204" pitchFamily="34" charset="0"/>
                    </a:rPr>
                    <a:t>0</a:t>
                  </a:r>
                </a:p>
              </p:txBody>
            </p:sp>
          </p:grpSp>
          <p:grpSp>
            <p:nvGrpSpPr>
              <p:cNvPr id="38" name="Group 37">
                <a:extLst>
                  <a:ext uri="{FF2B5EF4-FFF2-40B4-BE49-F238E27FC236}">
                    <a16:creationId xmlns:a16="http://schemas.microsoft.com/office/drawing/2014/main" id="{5297F3D0-99CC-2E44-896B-D2672FA8EAE1}"/>
                  </a:ext>
                </a:extLst>
              </p:cNvPr>
              <p:cNvGrpSpPr/>
              <p:nvPr/>
            </p:nvGrpSpPr>
            <p:grpSpPr>
              <a:xfrm>
                <a:off x="3888559" y="4155539"/>
                <a:ext cx="281678" cy="307777"/>
                <a:chOff x="-1188720" y="2263576"/>
                <a:chExt cx="281678" cy="307777"/>
              </a:xfrm>
            </p:grpSpPr>
            <p:sp>
              <p:nvSpPr>
                <p:cNvPr id="39" name="Oval 38">
                  <a:extLst>
                    <a:ext uri="{FF2B5EF4-FFF2-40B4-BE49-F238E27FC236}">
                      <a16:creationId xmlns:a16="http://schemas.microsoft.com/office/drawing/2014/main" id="{D4EF3510-C915-396D-617E-7473F5C2491A}"/>
                    </a:ext>
                  </a:extLst>
                </p:cNvPr>
                <p:cNvSpPr/>
                <p:nvPr/>
              </p:nvSpPr>
              <p:spPr>
                <a:xfrm>
                  <a:off x="-1188720" y="2286000"/>
                  <a:ext cx="274320" cy="274320"/>
                </a:xfrm>
                <a:prstGeom prst="ellipse">
                  <a:avLst/>
                </a:prstGeom>
                <a:solidFill>
                  <a:schemeClr val="bg1"/>
                </a:solidFill>
                <a:ln>
                  <a:solidFill>
                    <a:srgbClr val="99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33012A-1F4B-D6D3-A689-2C5B23FB34B5}"/>
                    </a:ext>
                  </a:extLst>
                </p:cNvPr>
                <p:cNvSpPr txBox="1"/>
                <p:nvPr/>
              </p:nvSpPr>
              <p:spPr>
                <a:xfrm>
                  <a:off x="-1173462" y="2263576"/>
                  <a:ext cx="266420" cy="307777"/>
                </a:xfrm>
                <a:prstGeom prst="rect">
                  <a:avLst/>
                </a:prstGeom>
                <a:noFill/>
              </p:spPr>
              <p:txBody>
                <a:bodyPr wrap="none" rtlCol="0">
                  <a:spAutoFit/>
                </a:bodyPr>
                <a:lstStyle/>
                <a:p>
                  <a:r>
                    <a:rPr lang="en-US" sz="1400" b="1" dirty="0">
                      <a:latin typeface="Arial Narrow" panose="020B0606020202030204" pitchFamily="34" charset="0"/>
                    </a:rPr>
                    <a:t>0</a:t>
                  </a:r>
                </a:p>
              </p:txBody>
            </p:sp>
          </p:grpSp>
          <p:grpSp>
            <p:nvGrpSpPr>
              <p:cNvPr id="41" name="Group 40">
                <a:extLst>
                  <a:ext uri="{FF2B5EF4-FFF2-40B4-BE49-F238E27FC236}">
                    <a16:creationId xmlns:a16="http://schemas.microsoft.com/office/drawing/2014/main" id="{E50324FF-0D44-1A8C-C1B5-0291E314DDEC}"/>
                  </a:ext>
                </a:extLst>
              </p:cNvPr>
              <p:cNvGrpSpPr/>
              <p:nvPr/>
            </p:nvGrpSpPr>
            <p:grpSpPr>
              <a:xfrm>
                <a:off x="3403136" y="4782115"/>
                <a:ext cx="389850" cy="307777"/>
                <a:chOff x="-1243097" y="2266089"/>
                <a:chExt cx="389850" cy="307777"/>
              </a:xfrm>
            </p:grpSpPr>
            <p:sp>
              <p:nvSpPr>
                <p:cNvPr id="42" name="Oval 41">
                  <a:extLst>
                    <a:ext uri="{FF2B5EF4-FFF2-40B4-BE49-F238E27FC236}">
                      <a16:creationId xmlns:a16="http://schemas.microsoft.com/office/drawing/2014/main" id="{4850FB8F-5AF9-1C52-DEDF-3411C5D719CD}"/>
                    </a:ext>
                  </a:extLst>
                </p:cNvPr>
                <p:cNvSpPr/>
                <p:nvPr/>
              </p:nvSpPr>
              <p:spPr>
                <a:xfrm>
                  <a:off x="-1188720" y="2286000"/>
                  <a:ext cx="274320" cy="274320"/>
                </a:xfrm>
                <a:prstGeom prst="ellipse">
                  <a:avLst/>
                </a:prstGeom>
                <a:solidFill>
                  <a:schemeClr val="bg1"/>
                </a:solidFill>
                <a:ln>
                  <a:solidFill>
                    <a:srgbClr val="99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D1B03BB-7FE7-77FB-920A-D99D5B404FB1}"/>
                    </a:ext>
                  </a:extLst>
                </p:cNvPr>
                <p:cNvSpPr txBox="1"/>
                <p:nvPr/>
              </p:nvSpPr>
              <p:spPr>
                <a:xfrm>
                  <a:off x="-1243097" y="2266089"/>
                  <a:ext cx="389850" cy="307777"/>
                </a:xfrm>
                <a:prstGeom prst="rect">
                  <a:avLst/>
                </a:prstGeom>
                <a:noFill/>
              </p:spPr>
              <p:txBody>
                <a:bodyPr wrap="none" rtlCol="0">
                  <a:spAutoFit/>
                </a:bodyPr>
                <a:lstStyle/>
                <a:p>
                  <a:r>
                    <a:rPr lang="en-US" sz="1400" b="1" dirty="0">
                      <a:solidFill>
                        <a:srgbClr val="FF0000"/>
                      </a:solidFill>
                      <a:latin typeface="Arial Narrow" panose="020B0606020202030204" pitchFamily="34" charset="0"/>
                    </a:rPr>
                    <a:t>6.1</a:t>
                  </a:r>
                </a:p>
              </p:txBody>
            </p:sp>
          </p:grpSp>
          <p:grpSp>
            <p:nvGrpSpPr>
              <p:cNvPr id="44" name="Group 43">
                <a:extLst>
                  <a:ext uri="{FF2B5EF4-FFF2-40B4-BE49-F238E27FC236}">
                    <a16:creationId xmlns:a16="http://schemas.microsoft.com/office/drawing/2014/main" id="{CA0E999A-31F1-D9B8-7315-ECDDFBE4096E}"/>
                  </a:ext>
                </a:extLst>
              </p:cNvPr>
              <p:cNvGrpSpPr/>
              <p:nvPr/>
            </p:nvGrpSpPr>
            <p:grpSpPr>
              <a:xfrm>
                <a:off x="2849690" y="5047390"/>
                <a:ext cx="281678" cy="307777"/>
                <a:chOff x="-1188720" y="2263576"/>
                <a:chExt cx="281678" cy="307777"/>
              </a:xfrm>
            </p:grpSpPr>
            <p:sp>
              <p:nvSpPr>
                <p:cNvPr id="45" name="Oval 44">
                  <a:extLst>
                    <a:ext uri="{FF2B5EF4-FFF2-40B4-BE49-F238E27FC236}">
                      <a16:creationId xmlns:a16="http://schemas.microsoft.com/office/drawing/2014/main" id="{2461B40B-EA80-03E5-650B-107C8524AB6F}"/>
                    </a:ext>
                  </a:extLst>
                </p:cNvPr>
                <p:cNvSpPr/>
                <p:nvPr/>
              </p:nvSpPr>
              <p:spPr>
                <a:xfrm>
                  <a:off x="-1188720" y="2286000"/>
                  <a:ext cx="274320" cy="274320"/>
                </a:xfrm>
                <a:prstGeom prst="ellipse">
                  <a:avLst/>
                </a:prstGeom>
                <a:solidFill>
                  <a:schemeClr val="bg1"/>
                </a:solidFill>
                <a:ln>
                  <a:solidFill>
                    <a:srgbClr val="99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DC365FBE-B028-B6A4-51AF-2E9858352099}"/>
                    </a:ext>
                  </a:extLst>
                </p:cNvPr>
                <p:cNvSpPr txBox="1"/>
                <p:nvPr/>
              </p:nvSpPr>
              <p:spPr>
                <a:xfrm>
                  <a:off x="-1173462" y="2263576"/>
                  <a:ext cx="266420" cy="307777"/>
                </a:xfrm>
                <a:prstGeom prst="rect">
                  <a:avLst/>
                </a:prstGeom>
                <a:noFill/>
              </p:spPr>
              <p:txBody>
                <a:bodyPr wrap="none" rtlCol="0">
                  <a:spAutoFit/>
                </a:bodyPr>
                <a:lstStyle/>
                <a:p>
                  <a:r>
                    <a:rPr lang="en-US" sz="1400" b="1" dirty="0">
                      <a:latin typeface="Arial Narrow" panose="020B0606020202030204" pitchFamily="34" charset="0"/>
                    </a:rPr>
                    <a:t>0</a:t>
                  </a:r>
                </a:p>
              </p:txBody>
            </p:sp>
          </p:grpSp>
          <p:grpSp>
            <p:nvGrpSpPr>
              <p:cNvPr id="47" name="Group 46">
                <a:extLst>
                  <a:ext uri="{FF2B5EF4-FFF2-40B4-BE49-F238E27FC236}">
                    <a16:creationId xmlns:a16="http://schemas.microsoft.com/office/drawing/2014/main" id="{C573FB02-4457-EEFC-3646-D5874C0942BA}"/>
                  </a:ext>
                </a:extLst>
              </p:cNvPr>
              <p:cNvGrpSpPr/>
              <p:nvPr/>
            </p:nvGrpSpPr>
            <p:grpSpPr>
              <a:xfrm>
                <a:off x="6400800" y="2961171"/>
                <a:ext cx="471604" cy="307777"/>
                <a:chOff x="-1287362" y="2266007"/>
                <a:chExt cx="471604" cy="307777"/>
              </a:xfrm>
            </p:grpSpPr>
            <p:sp>
              <p:nvSpPr>
                <p:cNvPr id="48" name="Oval 47">
                  <a:extLst>
                    <a:ext uri="{FF2B5EF4-FFF2-40B4-BE49-F238E27FC236}">
                      <a16:creationId xmlns:a16="http://schemas.microsoft.com/office/drawing/2014/main" id="{7E78CB47-841D-A8A1-23A6-E237DB939F5F}"/>
                    </a:ext>
                  </a:extLst>
                </p:cNvPr>
                <p:cNvSpPr/>
                <p:nvPr/>
              </p:nvSpPr>
              <p:spPr>
                <a:xfrm>
                  <a:off x="-1188720" y="2286000"/>
                  <a:ext cx="274320" cy="274320"/>
                </a:xfrm>
                <a:prstGeom prst="ellipse">
                  <a:avLst/>
                </a:prstGeom>
                <a:solidFill>
                  <a:schemeClr val="bg1"/>
                </a:solidFill>
                <a:ln>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6FCD0E9E-42DC-B5A5-B08A-882A0FDE2F6F}"/>
                    </a:ext>
                  </a:extLst>
                </p:cNvPr>
                <p:cNvSpPr txBox="1"/>
                <p:nvPr/>
              </p:nvSpPr>
              <p:spPr>
                <a:xfrm>
                  <a:off x="-1287362" y="2266007"/>
                  <a:ext cx="471604" cy="307777"/>
                </a:xfrm>
                <a:prstGeom prst="rect">
                  <a:avLst/>
                </a:prstGeom>
                <a:noFill/>
              </p:spPr>
              <p:txBody>
                <a:bodyPr wrap="none" rtlCol="0">
                  <a:spAutoFit/>
                </a:bodyPr>
                <a:lstStyle/>
                <a:p>
                  <a:r>
                    <a:rPr lang="en-US" sz="1400" b="1" dirty="0">
                      <a:solidFill>
                        <a:srgbClr val="FF0000"/>
                      </a:solidFill>
                      <a:latin typeface="Arial Narrow" panose="020B0606020202030204" pitchFamily="34" charset="0"/>
                    </a:rPr>
                    <a:t>17.7</a:t>
                  </a:r>
                </a:p>
              </p:txBody>
            </p:sp>
          </p:grpSp>
          <p:grpSp>
            <p:nvGrpSpPr>
              <p:cNvPr id="50" name="Group 49">
                <a:extLst>
                  <a:ext uri="{FF2B5EF4-FFF2-40B4-BE49-F238E27FC236}">
                    <a16:creationId xmlns:a16="http://schemas.microsoft.com/office/drawing/2014/main" id="{245D263E-D3B5-B8C0-99C7-5353786B561B}"/>
                  </a:ext>
                </a:extLst>
              </p:cNvPr>
              <p:cNvGrpSpPr/>
              <p:nvPr/>
            </p:nvGrpSpPr>
            <p:grpSpPr>
              <a:xfrm>
                <a:off x="7243129" y="3121633"/>
                <a:ext cx="471604" cy="307777"/>
                <a:chOff x="-1287362" y="2266007"/>
                <a:chExt cx="471604" cy="307777"/>
              </a:xfrm>
            </p:grpSpPr>
            <p:sp>
              <p:nvSpPr>
                <p:cNvPr id="51" name="Oval 50">
                  <a:extLst>
                    <a:ext uri="{FF2B5EF4-FFF2-40B4-BE49-F238E27FC236}">
                      <a16:creationId xmlns:a16="http://schemas.microsoft.com/office/drawing/2014/main" id="{6FE3BF3E-4482-AA8F-BF14-059126CCEFE6}"/>
                    </a:ext>
                  </a:extLst>
                </p:cNvPr>
                <p:cNvSpPr/>
                <p:nvPr/>
              </p:nvSpPr>
              <p:spPr>
                <a:xfrm>
                  <a:off x="-1188720" y="2286000"/>
                  <a:ext cx="274320" cy="274320"/>
                </a:xfrm>
                <a:prstGeom prst="ellipse">
                  <a:avLst/>
                </a:prstGeom>
                <a:solidFill>
                  <a:schemeClr val="bg1"/>
                </a:solidFill>
                <a:ln>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69C0EA88-AFB9-1894-CFBA-A824C9B143DA}"/>
                    </a:ext>
                  </a:extLst>
                </p:cNvPr>
                <p:cNvSpPr txBox="1"/>
                <p:nvPr/>
              </p:nvSpPr>
              <p:spPr>
                <a:xfrm>
                  <a:off x="-1287362" y="2266007"/>
                  <a:ext cx="471604" cy="307777"/>
                </a:xfrm>
                <a:prstGeom prst="rect">
                  <a:avLst/>
                </a:prstGeom>
                <a:noFill/>
              </p:spPr>
              <p:txBody>
                <a:bodyPr wrap="none" rtlCol="0">
                  <a:spAutoFit/>
                </a:bodyPr>
                <a:lstStyle/>
                <a:p>
                  <a:r>
                    <a:rPr lang="en-US" sz="1400" b="1" dirty="0">
                      <a:solidFill>
                        <a:srgbClr val="FF0000"/>
                      </a:solidFill>
                      <a:latin typeface="Arial Narrow" panose="020B0606020202030204" pitchFamily="34" charset="0"/>
                    </a:rPr>
                    <a:t>16.4</a:t>
                  </a:r>
                </a:p>
              </p:txBody>
            </p:sp>
          </p:grpSp>
          <p:grpSp>
            <p:nvGrpSpPr>
              <p:cNvPr id="53" name="Group 52">
                <a:extLst>
                  <a:ext uri="{FF2B5EF4-FFF2-40B4-BE49-F238E27FC236}">
                    <a16:creationId xmlns:a16="http://schemas.microsoft.com/office/drawing/2014/main" id="{5118E976-A460-5DC9-55D2-E92D05DD8241}"/>
                  </a:ext>
                </a:extLst>
              </p:cNvPr>
              <p:cNvGrpSpPr/>
              <p:nvPr/>
            </p:nvGrpSpPr>
            <p:grpSpPr>
              <a:xfrm>
                <a:off x="8061264" y="3585159"/>
                <a:ext cx="389850" cy="307777"/>
                <a:chOff x="-1242945" y="2266007"/>
                <a:chExt cx="389850" cy="307777"/>
              </a:xfrm>
            </p:grpSpPr>
            <p:sp>
              <p:nvSpPr>
                <p:cNvPr id="54" name="Oval 53">
                  <a:extLst>
                    <a:ext uri="{FF2B5EF4-FFF2-40B4-BE49-F238E27FC236}">
                      <a16:creationId xmlns:a16="http://schemas.microsoft.com/office/drawing/2014/main" id="{5B10B12D-13AA-C3D9-A5F3-656B94A3974D}"/>
                    </a:ext>
                  </a:extLst>
                </p:cNvPr>
                <p:cNvSpPr/>
                <p:nvPr/>
              </p:nvSpPr>
              <p:spPr>
                <a:xfrm>
                  <a:off x="-1188720" y="2286000"/>
                  <a:ext cx="274320" cy="274320"/>
                </a:xfrm>
                <a:prstGeom prst="ellipse">
                  <a:avLst/>
                </a:prstGeom>
                <a:solidFill>
                  <a:schemeClr val="bg1"/>
                </a:solidFill>
                <a:ln>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78DF53A1-D796-0FE1-1256-699E74FB39A6}"/>
                    </a:ext>
                  </a:extLst>
                </p:cNvPr>
                <p:cNvSpPr txBox="1"/>
                <p:nvPr/>
              </p:nvSpPr>
              <p:spPr>
                <a:xfrm>
                  <a:off x="-1242945" y="2266007"/>
                  <a:ext cx="389850" cy="307777"/>
                </a:xfrm>
                <a:prstGeom prst="rect">
                  <a:avLst/>
                </a:prstGeom>
                <a:noFill/>
              </p:spPr>
              <p:txBody>
                <a:bodyPr wrap="none" rtlCol="0">
                  <a:spAutoFit/>
                </a:bodyPr>
                <a:lstStyle/>
                <a:p>
                  <a:r>
                    <a:rPr lang="en-US" sz="1400" b="1" dirty="0">
                      <a:solidFill>
                        <a:srgbClr val="FF0000"/>
                      </a:solidFill>
                      <a:latin typeface="Arial Narrow" panose="020B0606020202030204" pitchFamily="34" charset="0"/>
                    </a:rPr>
                    <a:t>7.4</a:t>
                  </a:r>
                </a:p>
              </p:txBody>
            </p:sp>
          </p:grpSp>
          <p:grpSp>
            <p:nvGrpSpPr>
              <p:cNvPr id="56" name="Group 55">
                <a:extLst>
                  <a:ext uri="{FF2B5EF4-FFF2-40B4-BE49-F238E27FC236}">
                    <a16:creationId xmlns:a16="http://schemas.microsoft.com/office/drawing/2014/main" id="{027854D3-4790-73B7-5467-3338A7C23DC1}"/>
                  </a:ext>
                </a:extLst>
              </p:cNvPr>
              <p:cNvGrpSpPr/>
              <p:nvPr/>
            </p:nvGrpSpPr>
            <p:grpSpPr>
              <a:xfrm>
                <a:off x="8238473" y="4179946"/>
                <a:ext cx="389850" cy="307777"/>
                <a:chOff x="-1242945" y="2266007"/>
                <a:chExt cx="389850" cy="307777"/>
              </a:xfrm>
            </p:grpSpPr>
            <p:sp>
              <p:nvSpPr>
                <p:cNvPr id="57" name="Oval 56">
                  <a:extLst>
                    <a:ext uri="{FF2B5EF4-FFF2-40B4-BE49-F238E27FC236}">
                      <a16:creationId xmlns:a16="http://schemas.microsoft.com/office/drawing/2014/main" id="{32765A18-AD70-194A-7BB4-4CA49E578392}"/>
                    </a:ext>
                  </a:extLst>
                </p:cNvPr>
                <p:cNvSpPr/>
                <p:nvPr/>
              </p:nvSpPr>
              <p:spPr>
                <a:xfrm>
                  <a:off x="-1188720" y="2286000"/>
                  <a:ext cx="274320" cy="274320"/>
                </a:xfrm>
                <a:prstGeom prst="ellipse">
                  <a:avLst/>
                </a:prstGeom>
                <a:solidFill>
                  <a:schemeClr val="bg1"/>
                </a:solidFill>
                <a:ln>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2D80C906-B416-4DCA-479E-5EB747066E62}"/>
                    </a:ext>
                  </a:extLst>
                </p:cNvPr>
                <p:cNvSpPr txBox="1"/>
                <p:nvPr/>
              </p:nvSpPr>
              <p:spPr>
                <a:xfrm>
                  <a:off x="-1242945" y="2266007"/>
                  <a:ext cx="389850" cy="307777"/>
                </a:xfrm>
                <a:prstGeom prst="rect">
                  <a:avLst/>
                </a:prstGeom>
                <a:noFill/>
              </p:spPr>
              <p:txBody>
                <a:bodyPr wrap="none" rtlCol="0">
                  <a:spAutoFit/>
                </a:bodyPr>
                <a:lstStyle/>
                <a:p>
                  <a:r>
                    <a:rPr lang="en-US" sz="1400" b="1" dirty="0">
                      <a:solidFill>
                        <a:srgbClr val="FF0000"/>
                      </a:solidFill>
                      <a:latin typeface="Arial Narrow" panose="020B0606020202030204" pitchFamily="34" charset="0"/>
                    </a:rPr>
                    <a:t>5.6</a:t>
                  </a:r>
                </a:p>
              </p:txBody>
            </p:sp>
          </p:grpSp>
          <p:grpSp>
            <p:nvGrpSpPr>
              <p:cNvPr id="59" name="Group 58">
                <a:extLst>
                  <a:ext uri="{FF2B5EF4-FFF2-40B4-BE49-F238E27FC236}">
                    <a16:creationId xmlns:a16="http://schemas.microsoft.com/office/drawing/2014/main" id="{0BD87E81-12FF-A4FA-7379-AF39BD7BAC0F}"/>
                  </a:ext>
                </a:extLst>
              </p:cNvPr>
              <p:cNvGrpSpPr/>
              <p:nvPr/>
            </p:nvGrpSpPr>
            <p:grpSpPr>
              <a:xfrm>
                <a:off x="6572508" y="3483800"/>
                <a:ext cx="389850" cy="307777"/>
                <a:chOff x="-1242945" y="2266007"/>
                <a:chExt cx="389850" cy="307777"/>
              </a:xfrm>
            </p:grpSpPr>
            <p:sp>
              <p:nvSpPr>
                <p:cNvPr id="60" name="Oval 59">
                  <a:extLst>
                    <a:ext uri="{FF2B5EF4-FFF2-40B4-BE49-F238E27FC236}">
                      <a16:creationId xmlns:a16="http://schemas.microsoft.com/office/drawing/2014/main" id="{1408C42B-9A51-9460-51AB-69118AB85C98}"/>
                    </a:ext>
                  </a:extLst>
                </p:cNvPr>
                <p:cNvSpPr/>
                <p:nvPr/>
              </p:nvSpPr>
              <p:spPr>
                <a:xfrm>
                  <a:off x="-1188720" y="2286000"/>
                  <a:ext cx="274320" cy="274320"/>
                </a:xfrm>
                <a:prstGeom prst="ellipse">
                  <a:avLst/>
                </a:prstGeom>
                <a:solidFill>
                  <a:schemeClr val="bg1"/>
                </a:solidFill>
                <a:ln>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C97E6958-D0F7-AF03-B316-62D243A4AAE1}"/>
                    </a:ext>
                  </a:extLst>
                </p:cNvPr>
                <p:cNvSpPr txBox="1"/>
                <p:nvPr/>
              </p:nvSpPr>
              <p:spPr>
                <a:xfrm>
                  <a:off x="-1242945" y="2266007"/>
                  <a:ext cx="389850" cy="307777"/>
                </a:xfrm>
                <a:prstGeom prst="rect">
                  <a:avLst/>
                </a:prstGeom>
                <a:noFill/>
              </p:spPr>
              <p:txBody>
                <a:bodyPr wrap="none" rtlCol="0">
                  <a:spAutoFit/>
                </a:bodyPr>
                <a:lstStyle/>
                <a:p>
                  <a:r>
                    <a:rPr lang="en-US" sz="1400" b="1" dirty="0">
                      <a:solidFill>
                        <a:srgbClr val="FF0000"/>
                      </a:solidFill>
                      <a:latin typeface="Arial Narrow" panose="020B0606020202030204" pitchFamily="34" charset="0"/>
                    </a:rPr>
                    <a:t>5.4</a:t>
                  </a:r>
                </a:p>
              </p:txBody>
            </p:sp>
          </p:grpSp>
          <p:grpSp>
            <p:nvGrpSpPr>
              <p:cNvPr id="62" name="Group 61">
                <a:extLst>
                  <a:ext uri="{FF2B5EF4-FFF2-40B4-BE49-F238E27FC236}">
                    <a16:creationId xmlns:a16="http://schemas.microsoft.com/office/drawing/2014/main" id="{A6A2BE19-3139-7A78-FAAC-99884253C761}"/>
                  </a:ext>
                </a:extLst>
              </p:cNvPr>
              <p:cNvGrpSpPr/>
              <p:nvPr/>
            </p:nvGrpSpPr>
            <p:grpSpPr>
              <a:xfrm>
                <a:off x="8673121" y="4870198"/>
                <a:ext cx="389850" cy="307777"/>
                <a:chOff x="-1242945" y="2266007"/>
                <a:chExt cx="389850" cy="307777"/>
              </a:xfrm>
            </p:grpSpPr>
            <p:sp>
              <p:nvSpPr>
                <p:cNvPr id="63" name="Oval 62">
                  <a:extLst>
                    <a:ext uri="{FF2B5EF4-FFF2-40B4-BE49-F238E27FC236}">
                      <a16:creationId xmlns:a16="http://schemas.microsoft.com/office/drawing/2014/main" id="{2A80C57D-4183-4881-3F96-47C7235A2DE2}"/>
                    </a:ext>
                  </a:extLst>
                </p:cNvPr>
                <p:cNvSpPr/>
                <p:nvPr/>
              </p:nvSpPr>
              <p:spPr>
                <a:xfrm>
                  <a:off x="-1188720" y="2286000"/>
                  <a:ext cx="274320" cy="274320"/>
                </a:xfrm>
                <a:prstGeom prst="ellipse">
                  <a:avLst/>
                </a:prstGeom>
                <a:solidFill>
                  <a:schemeClr val="bg1"/>
                </a:solidFill>
                <a:ln>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BC9B04E3-BBE4-3B45-9460-B92BB23C60E9}"/>
                    </a:ext>
                  </a:extLst>
                </p:cNvPr>
                <p:cNvSpPr txBox="1"/>
                <p:nvPr/>
              </p:nvSpPr>
              <p:spPr>
                <a:xfrm>
                  <a:off x="-1242945" y="2266007"/>
                  <a:ext cx="389850" cy="307777"/>
                </a:xfrm>
                <a:prstGeom prst="rect">
                  <a:avLst/>
                </a:prstGeom>
                <a:noFill/>
              </p:spPr>
              <p:txBody>
                <a:bodyPr wrap="none" rtlCol="0">
                  <a:spAutoFit/>
                </a:bodyPr>
                <a:lstStyle/>
                <a:p>
                  <a:r>
                    <a:rPr lang="en-US" sz="1400" b="1" dirty="0">
                      <a:solidFill>
                        <a:srgbClr val="FF0000"/>
                      </a:solidFill>
                      <a:latin typeface="Arial Narrow" panose="020B0606020202030204" pitchFamily="34" charset="0"/>
                    </a:rPr>
                    <a:t>7.1</a:t>
                  </a:r>
                </a:p>
              </p:txBody>
            </p:sp>
          </p:grpSp>
          <p:grpSp>
            <p:nvGrpSpPr>
              <p:cNvPr id="65" name="Group 64">
                <a:extLst>
                  <a:ext uri="{FF2B5EF4-FFF2-40B4-BE49-F238E27FC236}">
                    <a16:creationId xmlns:a16="http://schemas.microsoft.com/office/drawing/2014/main" id="{B03A99E7-B745-2B4A-753F-E3A41F00770B}"/>
                  </a:ext>
                </a:extLst>
              </p:cNvPr>
              <p:cNvGrpSpPr/>
              <p:nvPr/>
            </p:nvGrpSpPr>
            <p:grpSpPr>
              <a:xfrm>
                <a:off x="7084838" y="5129161"/>
                <a:ext cx="389850" cy="307777"/>
                <a:chOff x="-1242945" y="2266007"/>
                <a:chExt cx="389850" cy="307777"/>
              </a:xfrm>
            </p:grpSpPr>
            <p:sp>
              <p:nvSpPr>
                <p:cNvPr id="66" name="Oval 65">
                  <a:extLst>
                    <a:ext uri="{FF2B5EF4-FFF2-40B4-BE49-F238E27FC236}">
                      <a16:creationId xmlns:a16="http://schemas.microsoft.com/office/drawing/2014/main" id="{FF3C1606-2A2C-A967-DF52-CFE21FFAD474}"/>
                    </a:ext>
                  </a:extLst>
                </p:cNvPr>
                <p:cNvSpPr/>
                <p:nvPr/>
              </p:nvSpPr>
              <p:spPr>
                <a:xfrm>
                  <a:off x="-1188720" y="2286000"/>
                  <a:ext cx="274320" cy="274320"/>
                </a:xfrm>
                <a:prstGeom prst="ellipse">
                  <a:avLst/>
                </a:prstGeom>
                <a:solidFill>
                  <a:schemeClr val="bg1"/>
                </a:solidFill>
                <a:ln>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468AF9F-80E8-23F8-2129-E9DD87D05819}"/>
                    </a:ext>
                  </a:extLst>
                </p:cNvPr>
                <p:cNvSpPr txBox="1"/>
                <p:nvPr/>
              </p:nvSpPr>
              <p:spPr>
                <a:xfrm>
                  <a:off x="-1242945" y="2266007"/>
                  <a:ext cx="389850" cy="307777"/>
                </a:xfrm>
                <a:prstGeom prst="rect">
                  <a:avLst/>
                </a:prstGeom>
                <a:noFill/>
              </p:spPr>
              <p:txBody>
                <a:bodyPr wrap="none" rtlCol="0">
                  <a:spAutoFit/>
                </a:bodyPr>
                <a:lstStyle/>
                <a:p>
                  <a:r>
                    <a:rPr lang="en-US" sz="1400" b="1" dirty="0">
                      <a:solidFill>
                        <a:srgbClr val="FF0000"/>
                      </a:solidFill>
                      <a:latin typeface="Arial Narrow" panose="020B0606020202030204" pitchFamily="34" charset="0"/>
                    </a:rPr>
                    <a:t>5.3</a:t>
                  </a:r>
                </a:p>
              </p:txBody>
            </p:sp>
          </p:grpSp>
          <p:grpSp>
            <p:nvGrpSpPr>
              <p:cNvPr id="68" name="Group 67">
                <a:extLst>
                  <a:ext uri="{FF2B5EF4-FFF2-40B4-BE49-F238E27FC236}">
                    <a16:creationId xmlns:a16="http://schemas.microsoft.com/office/drawing/2014/main" id="{C59636EC-7E39-19E9-E3EE-5EC09B5DDBB2}"/>
                  </a:ext>
                </a:extLst>
              </p:cNvPr>
              <p:cNvGrpSpPr/>
              <p:nvPr/>
            </p:nvGrpSpPr>
            <p:grpSpPr>
              <a:xfrm>
                <a:off x="8053344" y="4686057"/>
                <a:ext cx="389850" cy="307777"/>
                <a:chOff x="-1242945" y="2266007"/>
                <a:chExt cx="389850" cy="307777"/>
              </a:xfrm>
            </p:grpSpPr>
            <p:sp>
              <p:nvSpPr>
                <p:cNvPr id="69" name="Oval 68">
                  <a:extLst>
                    <a:ext uri="{FF2B5EF4-FFF2-40B4-BE49-F238E27FC236}">
                      <a16:creationId xmlns:a16="http://schemas.microsoft.com/office/drawing/2014/main" id="{475EFF93-03B5-4CB9-A4BC-542A432A4342}"/>
                    </a:ext>
                  </a:extLst>
                </p:cNvPr>
                <p:cNvSpPr/>
                <p:nvPr/>
              </p:nvSpPr>
              <p:spPr>
                <a:xfrm>
                  <a:off x="-1188720" y="2286000"/>
                  <a:ext cx="274320" cy="274320"/>
                </a:xfrm>
                <a:prstGeom prst="ellipse">
                  <a:avLst/>
                </a:prstGeom>
                <a:solidFill>
                  <a:schemeClr val="bg1"/>
                </a:solidFill>
                <a:ln>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C6BF4F9-031A-415F-E818-5853288CA077}"/>
                    </a:ext>
                  </a:extLst>
                </p:cNvPr>
                <p:cNvSpPr txBox="1"/>
                <p:nvPr/>
              </p:nvSpPr>
              <p:spPr>
                <a:xfrm>
                  <a:off x="-1242945" y="2266007"/>
                  <a:ext cx="389850" cy="307777"/>
                </a:xfrm>
                <a:prstGeom prst="rect">
                  <a:avLst/>
                </a:prstGeom>
                <a:noFill/>
              </p:spPr>
              <p:txBody>
                <a:bodyPr wrap="none" rtlCol="0">
                  <a:spAutoFit/>
                </a:bodyPr>
                <a:lstStyle/>
                <a:p>
                  <a:r>
                    <a:rPr lang="en-US" sz="1400" b="1" dirty="0">
                      <a:latin typeface="Arial Narrow" panose="020B0606020202030204" pitchFamily="34" charset="0"/>
                    </a:rPr>
                    <a:t>4.3</a:t>
                  </a:r>
                </a:p>
              </p:txBody>
            </p:sp>
          </p:grpSp>
          <p:grpSp>
            <p:nvGrpSpPr>
              <p:cNvPr id="71" name="Group 70">
                <a:extLst>
                  <a:ext uri="{FF2B5EF4-FFF2-40B4-BE49-F238E27FC236}">
                    <a16:creationId xmlns:a16="http://schemas.microsoft.com/office/drawing/2014/main" id="{1C543B14-7FDB-8325-DD01-635CE025273A}"/>
                  </a:ext>
                </a:extLst>
              </p:cNvPr>
              <p:cNvGrpSpPr/>
              <p:nvPr/>
            </p:nvGrpSpPr>
            <p:grpSpPr>
              <a:xfrm>
                <a:off x="7795669" y="4569023"/>
                <a:ext cx="348172" cy="307777"/>
                <a:chOff x="-1227455" y="2266007"/>
                <a:chExt cx="348172" cy="307777"/>
              </a:xfrm>
            </p:grpSpPr>
            <p:sp>
              <p:nvSpPr>
                <p:cNvPr id="72" name="Oval 71">
                  <a:extLst>
                    <a:ext uri="{FF2B5EF4-FFF2-40B4-BE49-F238E27FC236}">
                      <a16:creationId xmlns:a16="http://schemas.microsoft.com/office/drawing/2014/main" id="{444A8B0C-9122-EFA7-1AEB-0752E5190508}"/>
                    </a:ext>
                  </a:extLst>
                </p:cNvPr>
                <p:cNvSpPr/>
                <p:nvPr/>
              </p:nvSpPr>
              <p:spPr>
                <a:xfrm>
                  <a:off x="-1188720" y="2286000"/>
                  <a:ext cx="274320" cy="274320"/>
                </a:xfrm>
                <a:prstGeom prst="ellipse">
                  <a:avLst/>
                </a:prstGeom>
                <a:solidFill>
                  <a:schemeClr val="bg1"/>
                </a:solidFill>
                <a:ln>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664AC6D-A2A6-9EE7-9984-911CEFB5E3A8}"/>
                    </a:ext>
                  </a:extLst>
                </p:cNvPr>
                <p:cNvSpPr txBox="1"/>
                <p:nvPr/>
              </p:nvSpPr>
              <p:spPr>
                <a:xfrm>
                  <a:off x="-1227455" y="2266007"/>
                  <a:ext cx="348172" cy="307777"/>
                </a:xfrm>
                <a:prstGeom prst="rect">
                  <a:avLst/>
                </a:prstGeom>
                <a:noFill/>
              </p:spPr>
              <p:txBody>
                <a:bodyPr wrap="none" rtlCol="0">
                  <a:spAutoFit/>
                </a:bodyPr>
                <a:lstStyle/>
                <a:p>
                  <a:r>
                    <a:rPr lang="en-US" sz="1400" b="1" dirty="0">
                      <a:solidFill>
                        <a:srgbClr val="FF0000"/>
                      </a:solidFill>
                      <a:latin typeface="Arial Narrow" panose="020B0606020202030204" pitchFamily="34" charset="0"/>
                    </a:rPr>
                    <a:t>14</a:t>
                  </a:r>
                </a:p>
              </p:txBody>
            </p:sp>
          </p:grpSp>
          <p:grpSp>
            <p:nvGrpSpPr>
              <p:cNvPr id="74" name="Group 73">
                <a:extLst>
                  <a:ext uri="{FF2B5EF4-FFF2-40B4-BE49-F238E27FC236}">
                    <a16:creationId xmlns:a16="http://schemas.microsoft.com/office/drawing/2014/main" id="{E3B01341-9A96-5F81-8C54-367AEAC7D6B2}"/>
                  </a:ext>
                </a:extLst>
              </p:cNvPr>
              <p:cNvGrpSpPr/>
              <p:nvPr/>
            </p:nvGrpSpPr>
            <p:grpSpPr>
              <a:xfrm>
                <a:off x="7655734" y="4121888"/>
                <a:ext cx="389850" cy="307777"/>
                <a:chOff x="-1242945" y="2266007"/>
                <a:chExt cx="389850" cy="307777"/>
              </a:xfrm>
            </p:grpSpPr>
            <p:sp>
              <p:nvSpPr>
                <p:cNvPr id="75" name="Oval 74">
                  <a:extLst>
                    <a:ext uri="{FF2B5EF4-FFF2-40B4-BE49-F238E27FC236}">
                      <a16:creationId xmlns:a16="http://schemas.microsoft.com/office/drawing/2014/main" id="{CB977693-271C-1E68-7424-2F8228252F23}"/>
                    </a:ext>
                  </a:extLst>
                </p:cNvPr>
                <p:cNvSpPr/>
                <p:nvPr/>
              </p:nvSpPr>
              <p:spPr>
                <a:xfrm>
                  <a:off x="-1188720" y="2286000"/>
                  <a:ext cx="274320" cy="274320"/>
                </a:xfrm>
                <a:prstGeom prst="ellipse">
                  <a:avLst/>
                </a:prstGeom>
                <a:solidFill>
                  <a:schemeClr val="bg1"/>
                </a:solidFill>
                <a:ln>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6A249A9-C35A-E7D7-D9E3-3171D99ADFE0}"/>
                    </a:ext>
                  </a:extLst>
                </p:cNvPr>
                <p:cNvSpPr txBox="1"/>
                <p:nvPr/>
              </p:nvSpPr>
              <p:spPr>
                <a:xfrm>
                  <a:off x="-1242945" y="2266007"/>
                  <a:ext cx="389850" cy="307777"/>
                </a:xfrm>
                <a:prstGeom prst="rect">
                  <a:avLst/>
                </a:prstGeom>
                <a:noFill/>
              </p:spPr>
              <p:txBody>
                <a:bodyPr wrap="none" rtlCol="0">
                  <a:spAutoFit/>
                </a:bodyPr>
                <a:lstStyle/>
                <a:p>
                  <a:r>
                    <a:rPr lang="en-US" sz="1400" b="1" dirty="0">
                      <a:latin typeface="Arial Narrow" panose="020B0606020202030204" pitchFamily="34" charset="0"/>
                    </a:rPr>
                    <a:t>3.3</a:t>
                  </a:r>
                </a:p>
              </p:txBody>
            </p:sp>
          </p:grpSp>
          <p:grpSp>
            <p:nvGrpSpPr>
              <p:cNvPr id="77" name="Group 76">
                <a:extLst>
                  <a:ext uri="{FF2B5EF4-FFF2-40B4-BE49-F238E27FC236}">
                    <a16:creationId xmlns:a16="http://schemas.microsoft.com/office/drawing/2014/main" id="{E94D74F1-55E4-7291-C361-3F88C35EB5FC}"/>
                  </a:ext>
                </a:extLst>
              </p:cNvPr>
              <p:cNvGrpSpPr/>
              <p:nvPr/>
            </p:nvGrpSpPr>
            <p:grpSpPr>
              <a:xfrm>
                <a:off x="7451933" y="4585148"/>
                <a:ext cx="389850" cy="307777"/>
                <a:chOff x="-1242945" y="2266007"/>
                <a:chExt cx="389850" cy="307777"/>
              </a:xfrm>
            </p:grpSpPr>
            <p:sp>
              <p:nvSpPr>
                <p:cNvPr id="78" name="Oval 77">
                  <a:extLst>
                    <a:ext uri="{FF2B5EF4-FFF2-40B4-BE49-F238E27FC236}">
                      <a16:creationId xmlns:a16="http://schemas.microsoft.com/office/drawing/2014/main" id="{9B9285C0-CE9D-76D9-9914-0C66B8B64E4F}"/>
                    </a:ext>
                  </a:extLst>
                </p:cNvPr>
                <p:cNvSpPr/>
                <p:nvPr/>
              </p:nvSpPr>
              <p:spPr>
                <a:xfrm>
                  <a:off x="-1188720" y="2286000"/>
                  <a:ext cx="274320" cy="274320"/>
                </a:xfrm>
                <a:prstGeom prst="ellipse">
                  <a:avLst/>
                </a:prstGeom>
                <a:solidFill>
                  <a:schemeClr val="bg1"/>
                </a:solidFill>
                <a:ln>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A397861D-35DF-10E5-3254-8522BB9777A1}"/>
                    </a:ext>
                  </a:extLst>
                </p:cNvPr>
                <p:cNvSpPr txBox="1"/>
                <p:nvPr/>
              </p:nvSpPr>
              <p:spPr>
                <a:xfrm>
                  <a:off x="-1242945" y="2266007"/>
                  <a:ext cx="389850" cy="307777"/>
                </a:xfrm>
                <a:prstGeom prst="rect">
                  <a:avLst/>
                </a:prstGeom>
                <a:noFill/>
              </p:spPr>
              <p:txBody>
                <a:bodyPr wrap="none" rtlCol="0">
                  <a:spAutoFit/>
                </a:bodyPr>
                <a:lstStyle/>
                <a:p>
                  <a:r>
                    <a:rPr lang="en-US" sz="1400" b="1" dirty="0">
                      <a:latin typeface="Arial Narrow" panose="020B0606020202030204" pitchFamily="34" charset="0"/>
                    </a:rPr>
                    <a:t>3.9</a:t>
                  </a:r>
                </a:p>
              </p:txBody>
            </p:sp>
          </p:grpSp>
          <p:grpSp>
            <p:nvGrpSpPr>
              <p:cNvPr id="95" name="Group 94">
                <a:extLst>
                  <a:ext uri="{FF2B5EF4-FFF2-40B4-BE49-F238E27FC236}">
                    <a16:creationId xmlns:a16="http://schemas.microsoft.com/office/drawing/2014/main" id="{1EA0B585-9D4D-49A6-DB60-D7D14B71DB62}"/>
                  </a:ext>
                </a:extLst>
              </p:cNvPr>
              <p:cNvGrpSpPr/>
              <p:nvPr/>
            </p:nvGrpSpPr>
            <p:grpSpPr>
              <a:xfrm>
                <a:off x="6282809" y="3571695"/>
                <a:ext cx="279892" cy="307777"/>
                <a:chOff x="-1188720" y="2266007"/>
                <a:chExt cx="279892" cy="307777"/>
              </a:xfrm>
            </p:grpSpPr>
            <p:sp>
              <p:nvSpPr>
                <p:cNvPr id="96" name="Oval 95">
                  <a:extLst>
                    <a:ext uri="{FF2B5EF4-FFF2-40B4-BE49-F238E27FC236}">
                      <a16:creationId xmlns:a16="http://schemas.microsoft.com/office/drawing/2014/main" id="{CD098B44-FFDA-30F7-D926-0DDB0BF05AB3}"/>
                    </a:ext>
                  </a:extLst>
                </p:cNvPr>
                <p:cNvSpPr/>
                <p:nvPr/>
              </p:nvSpPr>
              <p:spPr>
                <a:xfrm>
                  <a:off x="-1188720" y="2286000"/>
                  <a:ext cx="274320" cy="274320"/>
                </a:xfrm>
                <a:prstGeom prst="ellipse">
                  <a:avLst/>
                </a:prstGeom>
                <a:solidFill>
                  <a:schemeClr val="bg1"/>
                </a:solidFill>
                <a:ln>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8B783B23-208D-3C3F-747F-827AB45A7D7A}"/>
                    </a:ext>
                  </a:extLst>
                </p:cNvPr>
                <p:cNvSpPr txBox="1"/>
                <p:nvPr/>
              </p:nvSpPr>
              <p:spPr>
                <a:xfrm>
                  <a:off x="-1175248" y="2266007"/>
                  <a:ext cx="266420" cy="307777"/>
                </a:xfrm>
                <a:prstGeom prst="rect">
                  <a:avLst/>
                </a:prstGeom>
                <a:noFill/>
              </p:spPr>
              <p:txBody>
                <a:bodyPr wrap="none" rtlCol="0">
                  <a:spAutoFit/>
                </a:bodyPr>
                <a:lstStyle/>
                <a:p>
                  <a:r>
                    <a:rPr lang="en-US" sz="1400" b="1" dirty="0">
                      <a:latin typeface="Arial Narrow" panose="020B0606020202030204" pitchFamily="34" charset="0"/>
                    </a:rPr>
                    <a:t>0</a:t>
                  </a:r>
                </a:p>
              </p:txBody>
            </p:sp>
          </p:grpSp>
          <p:grpSp>
            <p:nvGrpSpPr>
              <p:cNvPr id="98" name="Group 97">
                <a:extLst>
                  <a:ext uri="{FF2B5EF4-FFF2-40B4-BE49-F238E27FC236}">
                    <a16:creationId xmlns:a16="http://schemas.microsoft.com/office/drawing/2014/main" id="{E11F44D2-1D69-8EC1-8FB9-FED1826C211E}"/>
                  </a:ext>
                </a:extLst>
              </p:cNvPr>
              <p:cNvGrpSpPr/>
              <p:nvPr/>
            </p:nvGrpSpPr>
            <p:grpSpPr>
              <a:xfrm>
                <a:off x="8393229" y="4782115"/>
                <a:ext cx="279892" cy="307777"/>
                <a:chOff x="-1188720" y="2266007"/>
                <a:chExt cx="279892" cy="307777"/>
              </a:xfrm>
            </p:grpSpPr>
            <p:sp>
              <p:nvSpPr>
                <p:cNvPr id="99" name="Oval 98">
                  <a:extLst>
                    <a:ext uri="{FF2B5EF4-FFF2-40B4-BE49-F238E27FC236}">
                      <a16:creationId xmlns:a16="http://schemas.microsoft.com/office/drawing/2014/main" id="{1399E700-7533-BDE4-6C4B-30616B391FB0}"/>
                    </a:ext>
                  </a:extLst>
                </p:cNvPr>
                <p:cNvSpPr/>
                <p:nvPr/>
              </p:nvSpPr>
              <p:spPr>
                <a:xfrm>
                  <a:off x="-1188720" y="2286000"/>
                  <a:ext cx="274320" cy="274320"/>
                </a:xfrm>
                <a:prstGeom prst="ellipse">
                  <a:avLst/>
                </a:prstGeom>
                <a:solidFill>
                  <a:schemeClr val="bg1"/>
                </a:solidFill>
                <a:ln>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D6FB6CBC-28BD-A88C-BBE3-D7E22B61CDC2}"/>
                    </a:ext>
                  </a:extLst>
                </p:cNvPr>
                <p:cNvSpPr txBox="1"/>
                <p:nvPr/>
              </p:nvSpPr>
              <p:spPr>
                <a:xfrm>
                  <a:off x="-1175248" y="2266007"/>
                  <a:ext cx="266420" cy="307777"/>
                </a:xfrm>
                <a:prstGeom prst="rect">
                  <a:avLst/>
                </a:prstGeom>
                <a:noFill/>
              </p:spPr>
              <p:txBody>
                <a:bodyPr wrap="none" rtlCol="0">
                  <a:spAutoFit/>
                </a:bodyPr>
                <a:lstStyle/>
                <a:p>
                  <a:r>
                    <a:rPr lang="en-US" sz="1400" b="1" dirty="0">
                      <a:latin typeface="Arial Narrow" panose="020B0606020202030204" pitchFamily="34" charset="0"/>
                    </a:rPr>
                    <a:t>0</a:t>
                  </a:r>
                </a:p>
              </p:txBody>
            </p:sp>
          </p:grpSp>
        </p:grpSp>
        <p:sp>
          <p:nvSpPr>
            <p:cNvPr id="101" name="TextBox 100">
              <a:extLst>
                <a:ext uri="{FF2B5EF4-FFF2-40B4-BE49-F238E27FC236}">
                  <a16:creationId xmlns:a16="http://schemas.microsoft.com/office/drawing/2014/main" id="{AC6502FF-1A63-F700-9BF9-A8AB9F9D2F44}"/>
                </a:ext>
              </a:extLst>
            </p:cNvPr>
            <p:cNvSpPr txBox="1"/>
            <p:nvPr/>
          </p:nvSpPr>
          <p:spPr>
            <a:xfrm>
              <a:off x="2146728" y="2272795"/>
              <a:ext cx="3275256" cy="369332"/>
            </a:xfrm>
            <a:prstGeom prst="rect">
              <a:avLst/>
            </a:prstGeom>
            <a:solidFill>
              <a:schemeClr val="bg1"/>
            </a:solidFill>
          </p:spPr>
          <p:txBody>
            <a:bodyPr wrap="none" rtlCol="0">
              <a:spAutoFit/>
            </a:bodyPr>
            <a:lstStyle/>
            <a:p>
              <a:r>
                <a:rPr lang="en-US" b="1" dirty="0">
                  <a:solidFill>
                    <a:srgbClr val="9966FF"/>
                  </a:solidFill>
                </a:rPr>
                <a:t>Men who have sex with men</a:t>
              </a:r>
            </a:p>
          </p:txBody>
        </p:sp>
        <p:sp>
          <p:nvSpPr>
            <p:cNvPr id="102" name="TextBox 101">
              <a:extLst>
                <a:ext uri="{FF2B5EF4-FFF2-40B4-BE49-F238E27FC236}">
                  <a16:creationId xmlns:a16="http://schemas.microsoft.com/office/drawing/2014/main" id="{54FD1C01-3E72-2E77-6C8D-6F3B58F86746}"/>
                </a:ext>
              </a:extLst>
            </p:cNvPr>
            <p:cNvSpPr txBox="1"/>
            <p:nvPr/>
          </p:nvSpPr>
          <p:spPr>
            <a:xfrm>
              <a:off x="6791265" y="2268854"/>
              <a:ext cx="2247735" cy="342824"/>
            </a:xfrm>
            <a:prstGeom prst="rect">
              <a:avLst/>
            </a:prstGeom>
            <a:solidFill>
              <a:schemeClr val="bg1"/>
            </a:solidFill>
          </p:spPr>
          <p:txBody>
            <a:bodyPr wrap="none" rtlCol="0">
              <a:spAutoFit/>
            </a:bodyPr>
            <a:lstStyle/>
            <a:p>
              <a:r>
                <a:rPr lang="en-US" b="1" dirty="0">
                  <a:solidFill>
                    <a:srgbClr val="F67B00"/>
                  </a:solidFill>
                </a:rPr>
                <a:t>Transgender women</a:t>
              </a:r>
            </a:p>
          </p:txBody>
        </p:sp>
      </p:grpSp>
      <p:sp>
        <p:nvSpPr>
          <p:cNvPr id="7" name="TextBox 6">
            <a:extLst>
              <a:ext uri="{FF2B5EF4-FFF2-40B4-BE49-F238E27FC236}">
                <a16:creationId xmlns:a16="http://schemas.microsoft.com/office/drawing/2014/main" id="{78BA287C-6517-19D1-F7C4-100F21C2853E}"/>
              </a:ext>
            </a:extLst>
          </p:cNvPr>
          <p:cNvSpPr txBox="1"/>
          <p:nvPr/>
        </p:nvSpPr>
        <p:spPr>
          <a:xfrm>
            <a:off x="44663" y="6417678"/>
            <a:ext cx="7934551" cy="400110"/>
          </a:xfrm>
          <a:prstGeom prst="rect">
            <a:avLst/>
          </a:prstGeom>
          <a:noFill/>
        </p:spPr>
        <p:txBody>
          <a:bodyPr wrap="square">
            <a:spAutoFit/>
          </a:bodyPr>
          <a:lstStyle/>
          <a:p>
            <a:r>
              <a:rPr lang="en-US" sz="1000" kern="0" dirty="0">
                <a:solidFill>
                  <a:sysClr val="windowText" lastClr="000000"/>
                </a:solidFill>
                <a:latin typeface="Arial Nova" panose="020B0504020202020204" pitchFamily="34" charset="0"/>
                <a:cs typeface="Arial" pitchFamily="34" charset="0"/>
                <a:sym typeface="Calibri"/>
              </a:rPr>
              <a:t>Source: </a:t>
            </a:r>
            <a:r>
              <a:rPr lang="en-US" sz="1000" dirty="0">
                <a:solidFill>
                  <a:srgbClr val="000000"/>
                </a:solidFill>
                <a:ea typeface="SimSun" pitchFamily="2" charset="-122"/>
              </a:rPr>
              <a:t>Prepared by </a:t>
            </a:r>
            <a:r>
              <a:rPr lang="en-US" sz="1000" dirty="0">
                <a:solidFill>
                  <a:srgbClr val="000000"/>
                </a:solidFill>
                <a:ea typeface="SimSun" pitchFamily="2" charset="-122"/>
                <a:hlinkClick r:id="rId4"/>
              </a:rPr>
              <a:t>www.aidsdatahub.org</a:t>
            </a:r>
            <a:r>
              <a:rPr lang="en-US" sz="1000" dirty="0">
                <a:solidFill>
                  <a:srgbClr val="000000"/>
                </a:solidFill>
                <a:ea typeface="SimSun" pitchFamily="2" charset="-122"/>
              </a:rPr>
              <a:t> based on </a:t>
            </a:r>
            <a:r>
              <a:rPr lang="en-US" sz="1000" dirty="0">
                <a:latin typeface="Arial Nova" panose="020B0504020202020204" pitchFamily="34" charset="0"/>
              </a:rPr>
              <a:t>National Center for HIV/AIDS, Dermatology and STD (NCHADS) 2020, Integrated HIV Bio-Behavioral Surveillance Survey (IBBS) among Men who have sex with men and Transgender women in Cambodia, 2019 </a:t>
            </a:r>
          </a:p>
        </p:txBody>
      </p:sp>
    </p:spTree>
    <p:extLst>
      <p:ext uri="{BB962C8B-B14F-4D97-AF65-F5344CB8AC3E}">
        <p14:creationId xmlns:p14="http://schemas.microsoft.com/office/powerpoint/2010/main" val="1568036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28601" y="1509502"/>
            <a:ext cx="11203563" cy="504000"/>
          </a:xfrm>
        </p:spPr>
        <p:txBody>
          <a:bodyPr/>
          <a:lstStyle/>
          <a:p>
            <a:r>
              <a:rPr lang="en-US" dirty="0"/>
              <a:t>HIV prevalence among people who inject drugs by province, 2017</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14</a:t>
            </a:fld>
            <a:endParaRPr lang="th-TH" dirty="0">
              <a:solidFill>
                <a:prstClr val="black">
                  <a:tint val="75000"/>
                </a:prstClr>
              </a:solidFill>
            </a:endParaRPr>
          </a:p>
        </p:txBody>
      </p:sp>
      <p:sp>
        <p:nvSpPr>
          <p:cNvPr id="6" name="TextBox 1"/>
          <p:cNvSpPr txBox="1"/>
          <p:nvPr/>
        </p:nvSpPr>
        <p:spPr>
          <a:xfrm>
            <a:off x="3" y="6478913"/>
            <a:ext cx="10858500" cy="281764"/>
          </a:xfrm>
          <a:prstGeom prst="rect">
            <a:avLst/>
          </a:prstGeom>
        </p:spPr>
        <p:txBody>
          <a:bodyPr wrap="square" lIns="91058" tIns="45537" rIns="91058" bIns="4553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a:t>
            </a:r>
            <a:r>
              <a:rPr lang="en-US" sz="800" dirty="0" err="1">
                <a:latin typeface="Arial" pitchFamily="34" charset="0"/>
                <a:cs typeface="Arial" pitchFamily="34" charset="0"/>
              </a:rPr>
              <a:t>Mun</a:t>
            </a:r>
            <a:r>
              <a:rPr lang="en-US" sz="800" dirty="0">
                <a:latin typeface="Arial" pitchFamily="34" charset="0"/>
                <a:cs typeface="Arial" pitchFamily="34" charset="0"/>
              </a:rPr>
              <a:t> P., Yi S., and </a:t>
            </a:r>
            <a:r>
              <a:rPr lang="en-US" sz="800" dirty="0" err="1">
                <a:latin typeface="Arial" pitchFamily="34" charset="0"/>
                <a:cs typeface="Arial" pitchFamily="34" charset="0"/>
              </a:rPr>
              <a:t>Tuot</a:t>
            </a:r>
            <a:r>
              <a:rPr lang="en-US" sz="800" dirty="0">
                <a:latin typeface="Arial" pitchFamily="34" charset="0"/>
                <a:cs typeface="Arial" pitchFamily="34" charset="0"/>
              </a:rPr>
              <a:t> S. (2018). National Population Size Estimation, Integrated Biological and Behavioral Survey, and HCV among PWID and PWUD in Cambodia, 2017. Presentation at Sunway Hotel, May 21, 2018; and Global AIDS Monitoring (GAM) Reporting</a:t>
            </a:r>
          </a:p>
        </p:txBody>
      </p:sp>
      <p:graphicFrame>
        <p:nvGraphicFramePr>
          <p:cNvPr id="7" name="Chart 6"/>
          <p:cNvGraphicFramePr>
            <a:graphicFrameLocks/>
          </p:cNvGraphicFramePr>
          <p:nvPr>
            <p:extLst>
              <p:ext uri="{D42A27DB-BD31-4B8C-83A1-F6EECF244321}">
                <p14:modId xmlns:p14="http://schemas.microsoft.com/office/powerpoint/2010/main" val="2180798680"/>
              </p:ext>
            </p:extLst>
          </p:nvPr>
        </p:nvGraphicFramePr>
        <p:xfrm>
          <a:off x="2324100" y="2209800"/>
          <a:ext cx="7543800" cy="4038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17378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en-US" dirty="0"/>
              <a:t>HIV prevalence among people who inject drugs by age and gender, 2017</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15</a:t>
            </a:fld>
            <a:endParaRPr lang="th-TH" dirty="0">
              <a:solidFill>
                <a:prstClr val="black">
                  <a:tint val="75000"/>
                </a:prstClr>
              </a:solidFill>
            </a:endParaRPr>
          </a:p>
        </p:txBody>
      </p:sp>
      <p:sp>
        <p:nvSpPr>
          <p:cNvPr id="6" name="TextBox 1"/>
          <p:cNvSpPr txBox="1"/>
          <p:nvPr/>
        </p:nvSpPr>
        <p:spPr>
          <a:xfrm>
            <a:off x="1" y="6478913"/>
            <a:ext cx="11203563" cy="281764"/>
          </a:xfrm>
          <a:prstGeom prst="rect">
            <a:avLst/>
          </a:prstGeom>
        </p:spPr>
        <p:txBody>
          <a:bodyPr wrap="square" lIns="91058" tIns="45537" rIns="91058" bIns="4553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a:t>
            </a:r>
            <a:r>
              <a:rPr lang="en-US" sz="800" dirty="0" err="1">
                <a:latin typeface="Arial" pitchFamily="34" charset="0"/>
                <a:cs typeface="Arial" pitchFamily="34" charset="0"/>
              </a:rPr>
              <a:t>Mun</a:t>
            </a:r>
            <a:r>
              <a:rPr lang="en-US" sz="800" dirty="0">
                <a:latin typeface="Arial" pitchFamily="34" charset="0"/>
                <a:cs typeface="Arial" pitchFamily="34" charset="0"/>
              </a:rPr>
              <a:t> P., Yi S., and </a:t>
            </a:r>
            <a:r>
              <a:rPr lang="en-US" sz="800" dirty="0" err="1">
                <a:latin typeface="Arial" pitchFamily="34" charset="0"/>
                <a:cs typeface="Arial" pitchFamily="34" charset="0"/>
              </a:rPr>
              <a:t>Tuot</a:t>
            </a:r>
            <a:r>
              <a:rPr lang="en-US" sz="800" dirty="0">
                <a:latin typeface="Arial" pitchFamily="34" charset="0"/>
                <a:cs typeface="Arial" pitchFamily="34" charset="0"/>
              </a:rPr>
              <a:t> S. (2018). National Population Size Estimation, Integrated Biological and Behavioral Survey, and HCV among PWID and PWUD in Cambodia, 2017. Presentation at Sunway Hotel, May 21, 2018.</a:t>
            </a:r>
          </a:p>
        </p:txBody>
      </p:sp>
      <p:graphicFrame>
        <p:nvGraphicFramePr>
          <p:cNvPr id="9" name="Chart 8"/>
          <p:cNvGraphicFramePr>
            <a:graphicFrameLocks/>
          </p:cNvGraphicFramePr>
          <p:nvPr>
            <p:extLst>
              <p:ext uri="{D42A27DB-BD31-4B8C-83A1-F6EECF244321}">
                <p14:modId xmlns:p14="http://schemas.microsoft.com/office/powerpoint/2010/main" val="1208447647"/>
              </p:ext>
            </p:extLst>
          </p:nvPr>
        </p:nvGraphicFramePr>
        <p:xfrm>
          <a:off x="2438400" y="2133600"/>
          <a:ext cx="7315200" cy="4191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78741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p:cNvSpPr>
            <a:spLocks noGrp="1"/>
          </p:cNvSpPr>
          <p:nvPr>
            <p:ph type="title"/>
          </p:nvPr>
        </p:nvSpPr>
        <p:spPr bwMode="auto">
          <a:xfrm>
            <a:off x="228601" y="14478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58" tIns="45537" rIns="91058" bIns="45537" numCol="1" anchor="t" anchorCtr="0" compatLnSpc="1">
            <a:prstTxWarp prst="textNoShape">
              <a:avLst/>
            </a:prstTxWarp>
            <a:noAutofit/>
          </a:bodyPr>
          <a:lstStyle/>
          <a:p>
            <a:pPr eaLnBrk="1" hangingPunct="1"/>
            <a:r>
              <a:rPr lang="en-US">
                <a:latin typeface="Arial" pitchFamily="34" charset="0"/>
                <a:ea typeface="ＭＳ Ｐゴシック" pitchFamily="34" charset="-128"/>
                <a:cs typeface="Cordia New" pitchFamily="34" charset="-34"/>
              </a:rPr>
              <a:t>HIV prevalence among pregnant women, 1996-2014</a:t>
            </a:r>
            <a:br>
              <a:rPr lang="en-US">
                <a:latin typeface="Arial" pitchFamily="34" charset="0"/>
                <a:ea typeface="ＭＳ Ｐゴシック" pitchFamily="34" charset="-128"/>
                <a:cs typeface="Cordia New" pitchFamily="34" charset="-34"/>
              </a:rPr>
            </a:br>
            <a:endParaRPr lang="en-US" dirty="0">
              <a:latin typeface="Arial" pitchFamily="34" charset="0"/>
              <a:ea typeface="ＭＳ Ｐゴシック" pitchFamily="34" charset="-128"/>
              <a:cs typeface="Cordia New" pitchFamily="34" charset="-34"/>
            </a:endParaRPr>
          </a:p>
        </p:txBody>
      </p:sp>
      <p:sp>
        <p:nvSpPr>
          <p:cNvPr id="46081"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ea typeface="ＭＳ Ｐゴシック" pitchFamily="34" charset="-128"/>
              </a:defRPr>
            </a:lvl1pPr>
            <a:lvl2pPr marL="739910" indent="-284562" eaLnBrk="0" hangingPunct="0">
              <a:defRPr sz="2800">
                <a:solidFill>
                  <a:schemeClr val="tx1"/>
                </a:solidFill>
                <a:latin typeface="Arial" pitchFamily="34" charset="0"/>
                <a:ea typeface="ＭＳ Ｐゴシック" pitchFamily="34" charset="-128"/>
              </a:defRPr>
            </a:lvl2pPr>
            <a:lvl3pPr marL="1138316" indent="-227676" eaLnBrk="0" hangingPunct="0">
              <a:defRPr sz="2800">
                <a:solidFill>
                  <a:schemeClr val="tx1"/>
                </a:solidFill>
                <a:latin typeface="Arial" pitchFamily="34" charset="0"/>
                <a:ea typeface="ＭＳ Ｐゴシック" pitchFamily="34" charset="-128"/>
              </a:defRPr>
            </a:lvl3pPr>
            <a:lvl4pPr marL="1593621" indent="-227676" eaLnBrk="0" hangingPunct="0">
              <a:defRPr sz="2800">
                <a:solidFill>
                  <a:schemeClr val="tx1"/>
                </a:solidFill>
                <a:latin typeface="Arial" pitchFamily="34" charset="0"/>
                <a:ea typeface="ＭＳ Ｐゴシック" pitchFamily="34" charset="-128"/>
              </a:defRPr>
            </a:lvl4pPr>
            <a:lvl5pPr marL="2048948" indent="-227676" eaLnBrk="0" hangingPunct="0">
              <a:defRPr sz="2800">
                <a:solidFill>
                  <a:schemeClr val="tx1"/>
                </a:solidFill>
                <a:latin typeface="Arial" pitchFamily="34" charset="0"/>
                <a:ea typeface="ＭＳ Ｐゴシック" pitchFamily="34" charset="-128"/>
              </a:defRPr>
            </a:lvl5pPr>
            <a:lvl6pPr marL="2504297" indent="-227676"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59625" indent="-227676"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14920" indent="-227676"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70225" indent="-227676"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hangingPunct="1"/>
            <a:fld id="{5D9DD064-8729-4835-955B-7E439E915E3C}" type="slidenum">
              <a:rPr lang="th-TH" sz="1200" smtClean="0">
                <a:solidFill>
                  <a:srgbClr val="898989"/>
                </a:solidFill>
              </a:rPr>
              <a:pPr eaLnBrk="1" hangingPunct="1"/>
              <a:t>16</a:t>
            </a:fld>
            <a:endParaRPr lang="th-TH" sz="1200">
              <a:solidFill>
                <a:srgbClr val="898989"/>
              </a:solidFill>
            </a:endParaRPr>
          </a:p>
        </p:txBody>
      </p:sp>
      <p:sp>
        <p:nvSpPr>
          <p:cNvPr id="46084" name="Text Box 96"/>
          <p:cNvSpPr txBox="1">
            <a:spLocks noChangeArrowheads="1"/>
          </p:cNvSpPr>
          <p:nvPr/>
        </p:nvSpPr>
        <p:spPr bwMode="auto">
          <a:xfrm>
            <a:off x="1" y="6477037"/>
            <a:ext cx="11203563" cy="338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58" tIns="45537" rIns="91058" bIns="45537">
            <a:spAutoFit/>
          </a:bodyPr>
          <a:lstStyle>
            <a:lvl1pPr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800" dirty="0">
                <a:solidFill>
                  <a:prstClr val="black"/>
                </a:solidFill>
                <a:ea typeface="SimSun" pitchFamily="2" charset="-122"/>
              </a:rPr>
              <a:t>Source: </a:t>
            </a:r>
            <a:r>
              <a:rPr lang="en-US" sz="800" dirty="0">
                <a:solidFill>
                  <a:srgbClr val="000000"/>
                </a:solidFill>
                <a:ea typeface="SimSun" pitchFamily="2" charset="-122"/>
              </a:rPr>
              <a:t>Prepared by </a:t>
            </a:r>
            <a:r>
              <a:rPr lang="en-US" sz="800" dirty="0">
                <a:solidFill>
                  <a:srgbClr val="000000"/>
                </a:solidFill>
                <a:ea typeface="SimSun" pitchFamily="2" charset="-122"/>
                <a:hlinkClick r:id="rId3"/>
              </a:rPr>
              <a:t>www.aidsdatahub.org</a:t>
            </a:r>
            <a:r>
              <a:rPr lang="en-US" sz="800" dirty="0">
                <a:solidFill>
                  <a:srgbClr val="000000"/>
                </a:solidFill>
                <a:ea typeface="SimSun" pitchFamily="2" charset="-122"/>
              </a:rPr>
              <a:t>  based on </a:t>
            </a:r>
            <a:r>
              <a:rPr lang="en-US" sz="800" dirty="0">
                <a:solidFill>
                  <a:prstClr val="black"/>
                </a:solidFill>
              </a:rPr>
              <a:t>National Center for HIV/AIDS, Dermatology and STD (NCHADS). (2015). National HSS among ANC and MSM 2014 (Dissemination Presentation by Dr. </a:t>
            </a:r>
            <a:r>
              <a:rPr lang="en-US" sz="800" dirty="0" err="1">
                <a:solidFill>
                  <a:prstClr val="black"/>
                </a:solidFill>
              </a:rPr>
              <a:t>Mun</a:t>
            </a:r>
            <a:r>
              <a:rPr lang="en-US" sz="800" dirty="0">
                <a:solidFill>
                  <a:prstClr val="black"/>
                </a:solidFill>
              </a:rPr>
              <a:t> </a:t>
            </a:r>
            <a:r>
              <a:rPr lang="en-US" sz="800" dirty="0" err="1">
                <a:solidFill>
                  <a:prstClr val="black"/>
                </a:solidFill>
              </a:rPr>
              <a:t>Phalkun</a:t>
            </a:r>
            <a:r>
              <a:rPr lang="en-US" sz="800" dirty="0">
                <a:solidFill>
                  <a:prstClr val="black"/>
                </a:solidFill>
              </a:rPr>
              <a:t>, Surveillance Unit, NCHADS, 04 August, 2015).</a:t>
            </a:r>
          </a:p>
        </p:txBody>
      </p:sp>
      <p:graphicFrame>
        <p:nvGraphicFramePr>
          <p:cNvPr id="7" name="Chart 6"/>
          <p:cNvGraphicFramePr>
            <a:graphicFrameLocks/>
          </p:cNvGraphicFramePr>
          <p:nvPr>
            <p:extLst>
              <p:ext uri="{D42A27DB-BD31-4B8C-83A1-F6EECF244321}">
                <p14:modId xmlns:p14="http://schemas.microsoft.com/office/powerpoint/2010/main" val="3443853396"/>
              </p:ext>
            </p:extLst>
          </p:nvPr>
        </p:nvGraphicFramePr>
        <p:xfrm>
          <a:off x="1752600" y="2194685"/>
          <a:ext cx="7924800" cy="39624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98119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p:cNvSpPr>
            <a:spLocks noGrp="1"/>
          </p:cNvSpPr>
          <p:nvPr>
            <p:ph type="title"/>
          </p:nvPr>
        </p:nvSpPr>
        <p:spPr bwMode="auto">
          <a:xfrm>
            <a:off x="228600" y="1371600"/>
            <a:ext cx="89154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58" tIns="45537" rIns="91058" bIns="45537" numCol="1" anchor="t" anchorCtr="0" compatLnSpc="1">
            <a:prstTxWarp prst="textNoShape">
              <a:avLst/>
            </a:prstTxWarp>
            <a:noAutofit/>
          </a:bodyPr>
          <a:lstStyle/>
          <a:p>
            <a:pPr eaLnBrk="1" hangingPunct="1"/>
            <a:r>
              <a:rPr lang="en-US">
                <a:latin typeface="Arial" pitchFamily="34" charset="0"/>
                <a:ea typeface="ＭＳ Ｐゴシック" pitchFamily="34" charset="-128"/>
                <a:cs typeface="Cordia New" pitchFamily="34" charset="-34"/>
              </a:rPr>
              <a:t>HIV prevalence among pregnant women by province, 2014</a:t>
            </a:r>
            <a:endParaRPr lang="en-US" dirty="0">
              <a:latin typeface="Arial" pitchFamily="34" charset="0"/>
              <a:ea typeface="ＭＳ Ｐゴシック" pitchFamily="34" charset="-128"/>
              <a:cs typeface="Cordia New" pitchFamily="34" charset="-34"/>
            </a:endParaRPr>
          </a:p>
        </p:txBody>
      </p:sp>
      <p:sp>
        <p:nvSpPr>
          <p:cNvPr id="46081"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ea typeface="ＭＳ Ｐゴシック" pitchFamily="34" charset="-128"/>
              </a:defRPr>
            </a:lvl1pPr>
            <a:lvl2pPr marL="739910" indent="-284562" eaLnBrk="0" hangingPunct="0">
              <a:defRPr sz="2800">
                <a:solidFill>
                  <a:schemeClr val="tx1"/>
                </a:solidFill>
                <a:latin typeface="Arial" pitchFamily="34" charset="0"/>
                <a:ea typeface="ＭＳ Ｐゴシック" pitchFamily="34" charset="-128"/>
              </a:defRPr>
            </a:lvl2pPr>
            <a:lvl3pPr marL="1138316" indent="-227676" eaLnBrk="0" hangingPunct="0">
              <a:defRPr sz="2800">
                <a:solidFill>
                  <a:schemeClr val="tx1"/>
                </a:solidFill>
                <a:latin typeface="Arial" pitchFamily="34" charset="0"/>
                <a:ea typeface="ＭＳ Ｐゴシック" pitchFamily="34" charset="-128"/>
              </a:defRPr>
            </a:lvl3pPr>
            <a:lvl4pPr marL="1593621" indent="-227676" eaLnBrk="0" hangingPunct="0">
              <a:defRPr sz="2800">
                <a:solidFill>
                  <a:schemeClr val="tx1"/>
                </a:solidFill>
                <a:latin typeface="Arial" pitchFamily="34" charset="0"/>
                <a:ea typeface="ＭＳ Ｐゴシック" pitchFamily="34" charset="-128"/>
              </a:defRPr>
            </a:lvl4pPr>
            <a:lvl5pPr marL="2048948" indent="-227676" eaLnBrk="0" hangingPunct="0">
              <a:defRPr sz="2800">
                <a:solidFill>
                  <a:schemeClr val="tx1"/>
                </a:solidFill>
                <a:latin typeface="Arial" pitchFamily="34" charset="0"/>
                <a:ea typeface="ＭＳ Ｐゴシック" pitchFamily="34" charset="-128"/>
              </a:defRPr>
            </a:lvl5pPr>
            <a:lvl6pPr marL="2504297" indent="-227676"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59625" indent="-227676"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14920" indent="-227676"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70225" indent="-227676"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hangingPunct="1"/>
            <a:fld id="{5D9DD064-8729-4835-955B-7E439E915E3C}" type="slidenum">
              <a:rPr lang="th-TH" sz="1200" smtClean="0">
                <a:solidFill>
                  <a:srgbClr val="898989"/>
                </a:solidFill>
              </a:rPr>
              <a:pPr eaLnBrk="1" hangingPunct="1"/>
              <a:t>17</a:t>
            </a:fld>
            <a:endParaRPr lang="th-TH" sz="1200">
              <a:solidFill>
                <a:srgbClr val="898989"/>
              </a:solidFill>
            </a:endParaRPr>
          </a:p>
        </p:txBody>
      </p:sp>
      <p:sp>
        <p:nvSpPr>
          <p:cNvPr id="46084" name="Text Box 96"/>
          <p:cNvSpPr txBox="1">
            <a:spLocks noChangeArrowheads="1"/>
          </p:cNvSpPr>
          <p:nvPr/>
        </p:nvSpPr>
        <p:spPr bwMode="auto">
          <a:xfrm>
            <a:off x="152400" y="6477037"/>
            <a:ext cx="10972800" cy="338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58" tIns="45537" rIns="91058" bIns="45537">
            <a:spAutoFit/>
          </a:bodyPr>
          <a:lstStyle>
            <a:lvl1pPr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800" dirty="0">
                <a:solidFill>
                  <a:prstClr val="black"/>
                </a:solidFill>
                <a:ea typeface="SimSun" pitchFamily="2" charset="-122"/>
              </a:rPr>
              <a:t>Source: </a:t>
            </a:r>
            <a:r>
              <a:rPr lang="en-US" sz="800" dirty="0">
                <a:solidFill>
                  <a:srgbClr val="000000"/>
                </a:solidFill>
                <a:ea typeface="SimSun" pitchFamily="2" charset="-122"/>
              </a:rPr>
              <a:t>Prepared by </a:t>
            </a:r>
            <a:r>
              <a:rPr lang="en-US" sz="800" dirty="0">
                <a:solidFill>
                  <a:srgbClr val="000000"/>
                </a:solidFill>
                <a:ea typeface="SimSun" pitchFamily="2" charset="-122"/>
                <a:hlinkClick r:id="rId3"/>
              </a:rPr>
              <a:t>www.aidsdatahub.org</a:t>
            </a:r>
            <a:r>
              <a:rPr lang="en-US" sz="800" dirty="0">
                <a:solidFill>
                  <a:srgbClr val="000000"/>
                </a:solidFill>
                <a:ea typeface="SimSun" pitchFamily="2" charset="-122"/>
              </a:rPr>
              <a:t>  based on </a:t>
            </a:r>
            <a:r>
              <a:rPr lang="en-US" sz="800" dirty="0">
                <a:solidFill>
                  <a:prstClr val="black"/>
                </a:solidFill>
              </a:rPr>
              <a:t>National Center for HIV/AIDS, Dermatology and STD (NCHADS). (2015). National HSS among ANC and MSM 2014 (Dissemination Presentation by Dr. </a:t>
            </a:r>
            <a:r>
              <a:rPr lang="en-US" sz="800" dirty="0" err="1">
                <a:solidFill>
                  <a:prstClr val="black"/>
                </a:solidFill>
              </a:rPr>
              <a:t>Mun</a:t>
            </a:r>
            <a:r>
              <a:rPr lang="en-US" sz="800" dirty="0">
                <a:solidFill>
                  <a:prstClr val="black"/>
                </a:solidFill>
              </a:rPr>
              <a:t> </a:t>
            </a:r>
            <a:r>
              <a:rPr lang="en-US" sz="800" dirty="0" err="1">
                <a:solidFill>
                  <a:prstClr val="black"/>
                </a:solidFill>
              </a:rPr>
              <a:t>Phalkun</a:t>
            </a:r>
            <a:r>
              <a:rPr lang="en-US" sz="800" dirty="0">
                <a:solidFill>
                  <a:prstClr val="black"/>
                </a:solidFill>
              </a:rPr>
              <a:t>, Surveillance Unit, NCHADS, 04 August, 2015).</a:t>
            </a:r>
          </a:p>
        </p:txBody>
      </p:sp>
      <p:graphicFrame>
        <p:nvGraphicFramePr>
          <p:cNvPr id="6" name="Chart 5"/>
          <p:cNvGraphicFramePr>
            <a:graphicFrameLocks/>
          </p:cNvGraphicFramePr>
          <p:nvPr>
            <p:extLst>
              <p:ext uri="{D42A27DB-BD31-4B8C-83A1-F6EECF244321}">
                <p14:modId xmlns:p14="http://schemas.microsoft.com/office/powerpoint/2010/main" val="48162482"/>
              </p:ext>
            </p:extLst>
          </p:nvPr>
        </p:nvGraphicFramePr>
        <p:xfrm>
          <a:off x="2133600" y="1875605"/>
          <a:ext cx="7467600" cy="46776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64211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48816-E285-B7F8-2DB2-57872926EF04}"/>
              </a:ext>
            </a:extLst>
          </p:cNvPr>
          <p:cNvSpPr>
            <a:spLocks noGrp="1"/>
          </p:cNvSpPr>
          <p:nvPr>
            <p:ph type="title"/>
          </p:nvPr>
        </p:nvSpPr>
        <p:spPr>
          <a:xfrm>
            <a:off x="226477" y="1571612"/>
            <a:ext cx="11965523" cy="504000"/>
          </a:xfrm>
        </p:spPr>
        <p:txBody>
          <a:bodyPr/>
          <a:lstStyle/>
          <a:p>
            <a:r>
              <a:rPr lang="en-US" dirty="0"/>
              <a:t>Syphilis, Chlamydia and Gonorrhea prevalence among female entertainment workers, 2022 </a:t>
            </a:r>
          </a:p>
        </p:txBody>
      </p:sp>
      <p:sp>
        <p:nvSpPr>
          <p:cNvPr id="3" name="Slide Number Placeholder 2">
            <a:extLst>
              <a:ext uri="{FF2B5EF4-FFF2-40B4-BE49-F238E27FC236}">
                <a16:creationId xmlns:a16="http://schemas.microsoft.com/office/drawing/2014/main" id="{1698E476-80C1-B12C-A4AC-F6A9AC14F248}"/>
              </a:ext>
            </a:extLst>
          </p:cNvPr>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18</a:t>
            </a:fld>
            <a:endParaRPr lang="th-TH" dirty="0">
              <a:solidFill>
                <a:prstClr val="black">
                  <a:tint val="75000"/>
                </a:prstClr>
              </a:solidFill>
            </a:endParaRPr>
          </a:p>
        </p:txBody>
      </p:sp>
      <p:graphicFrame>
        <p:nvGraphicFramePr>
          <p:cNvPr id="4" name="Chart 3">
            <a:extLst>
              <a:ext uri="{FF2B5EF4-FFF2-40B4-BE49-F238E27FC236}">
                <a16:creationId xmlns:a16="http://schemas.microsoft.com/office/drawing/2014/main" id="{5E430DCE-A971-6DF2-3CF0-C5806E07C699}"/>
              </a:ext>
            </a:extLst>
          </p:cNvPr>
          <p:cNvGraphicFramePr>
            <a:graphicFrameLocks/>
          </p:cNvGraphicFramePr>
          <p:nvPr>
            <p:extLst>
              <p:ext uri="{D42A27DB-BD31-4B8C-83A1-F6EECF244321}">
                <p14:modId xmlns:p14="http://schemas.microsoft.com/office/powerpoint/2010/main" val="2691029261"/>
              </p:ext>
            </p:extLst>
          </p:nvPr>
        </p:nvGraphicFramePr>
        <p:xfrm>
          <a:off x="226476" y="2514600"/>
          <a:ext cx="11660723" cy="39813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05E27DA9-F355-DBD9-84CE-52208E3B5666}"/>
              </a:ext>
            </a:extLst>
          </p:cNvPr>
          <p:cNvSpPr txBox="1"/>
          <p:nvPr/>
        </p:nvSpPr>
        <p:spPr>
          <a:xfrm>
            <a:off x="226477" y="6457890"/>
            <a:ext cx="10632026" cy="400110"/>
          </a:xfrm>
          <a:prstGeom prst="rect">
            <a:avLst/>
          </a:prstGeom>
          <a:noFill/>
        </p:spPr>
        <p:txBody>
          <a:bodyPr wrap="square">
            <a:spAutoFit/>
          </a:bodyPr>
          <a:lstStyle/>
          <a:p>
            <a:r>
              <a:rPr lang="en-US" sz="1000" kern="0" dirty="0">
                <a:solidFill>
                  <a:sysClr val="windowText" lastClr="000000"/>
                </a:solidFill>
                <a:latin typeface="Arial Nova" panose="020B0504020202020204" pitchFamily="34" charset="0"/>
                <a:cs typeface="Arial" pitchFamily="34" charset="0"/>
                <a:sym typeface="Calibri"/>
              </a:rPr>
              <a:t>Source: Prepared by  </a:t>
            </a:r>
            <a:r>
              <a:rPr lang="en-US" sz="1000" kern="0" dirty="0">
                <a:solidFill>
                  <a:sysClr val="windowText" lastClr="000000"/>
                </a:solidFill>
                <a:latin typeface="Arial Nova" panose="020B0504020202020204" pitchFamily="34" charset="0"/>
                <a:cs typeface="Arial" pitchFamily="34" charset="0"/>
                <a:sym typeface="Calibri"/>
                <a:hlinkClick r:id="rId3"/>
              </a:rPr>
              <a:t>www.aidsdatahub.org</a:t>
            </a:r>
            <a:r>
              <a:rPr lang="en-US" sz="1000" kern="0" dirty="0">
                <a:solidFill>
                  <a:sysClr val="windowText" lastClr="000000"/>
                </a:solidFill>
                <a:latin typeface="Arial Nova" panose="020B0504020202020204" pitchFamily="34" charset="0"/>
                <a:cs typeface="Arial" pitchFamily="34" charset="0"/>
                <a:sym typeface="Calibri"/>
              </a:rPr>
              <a:t> based on </a:t>
            </a:r>
            <a:r>
              <a:rPr lang="en-US" sz="1000" dirty="0">
                <a:latin typeface="Arial Nova" panose="020B0504020202020204" pitchFamily="34" charset="0"/>
              </a:rPr>
              <a:t>National Center for HIV/AIDS, Dermatology and STD (NCHADS) 2022, Integrated HIV Bio-Behavioral Surveillance Survey (IBBS) among Female Entertainment Workers in Cambodia, 2022 </a:t>
            </a:r>
          </a:p>
        </p:txBody>
      </p:sp>
    </p:spTree>
    <p:extLst>
      <p:ext uri="{BB962C8B-B14F-4D97-AF65-F5344CB8AC3E}">
        <p14:creationId xmlns:p14="http://schemas.microsoft.com/office/powerpoint/2010/main" val="3013235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E83A7-48E5-B763-2D3B-5078CCB49781}"/>
              </a:ext>
            </a:extLst>
          </p:cNvPr>
          <p:cNvSpPr>
            <a:spLocks noGrp="1"/>
          </p:cNvSpPr>
          <p:nvPr>
            <p:ph type="title"/>
          </p:nvPr>
        </p:nvSpPr>
        <p:spPr>
          <a:xfrm>
            <a:off x="226477" y="1571612"/>
            <a:ext cx="11736923" cy="504000"/>
          </a:xfrm>
        </p:spPr>
        <p:txBody>
          <a:bodyPr/>
          <a:lstStyle/>
          <a:p>
            <a:r>
              <a:rPr lang="en-US" dirty="0"/>
              <a:t>Syphilis prevalence among female entertainment workers by age group, 2022</a:t>
            </a:r>
          </a:p>
        </p:txBody>
      </p:sp>
      <p:sp>
        <p:nvSpPr>
          <p:cNvPr id="3" name="Slide Number Placeholder 2">
            <a:extLst>
              <a:ext uri="{FF2B5EF4-FFF2-40B4-BE49-F238E27FC236}">
                <a16:creationId xmlns:a16="http://schemas.microsoft.com/office/drawing/2014/main" id="{83B1EE91-E235-EFFA-CCA8-F297A4B8474C}"/>
              </a:ext>
            </a:extLst>
          </p:cNvPr>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19</a:t>
            </a:fld>
            <a:endParaRPr lang="th-TH" dirty="0">
              <a:solidFill>
                <a:prstClr val="black">
                  <a:tint val="75000"/>
                </a:prstClr>
              </a:solidFill>
            </a:endParaRPr>
          </a:p>
        </p:txBody>
      </p:sp>
      <p:graphicFrame>
        <p:nvGraphicFramePr>
          <p:cNvPr id="5" name="Chart 4">
            <a:extLst>
              <a:ext uri="{FF2B5EF4-FFF2-40B4-BE49-F238E27FC236}">
                <a16:creationId xmlns:a16="http://schemas.microsoft.com/office/drawing/2014/main" id="{89F81E4C-DE58-9089-50EA-CB95E744E58C}"/>
              </a:ext>
            </a:extLst>
          </p:cNvPr>
          <p:cNvGraphicFramePr>
            <a:graphicFrameLocks/>
          </p:cNvGraphicFramePr>
          <p:nvPr>
            <p:extLst>
              <p:ext uri="{D42A27DB-BD31-4B8C-83A1-F6EECF244321}">
                <p14:modId xmlns:p14="http://schemas.microsoft.com/office/powerpoint/2010/main" val="3564804411"/>
              </p:ext>
            </p:extLst>
          </p:nvPr>
        </p:nvGraphicFramePr>
        <p:xfrm>
          <a:off x="457200" y="2124889"/>
          <a:ext cx="11353800" cy="421247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43125A95-088E-136A-FB29-4509208B11BB}"/>
              </a:ext>
            </a:extLst>
          </p:cNvPr>
          <p:cNvSpPr txBox="1"/>
          <p:nvPr/>
        </p:nvSpPr>
        <p:spPr>
          <a:xfrm>
            <a:off x="226477" y="6457890"/>
            <a:ext cx="10632026" cy="400110"/>
          </a:xfrm>
          <a:prstGeom prst="rect">
            <a:avLst/>
          </a:prstGeom>
          <a:noFill/>
        </p:spPr>
        <p:txBody>
          <a:bodyPr wrap="square">
            <a:spAutoFit/>
          </a:bodyPr>
          <a:lstStyle/>
          <a:p>
            <a:r>
              <a:rPr lang="en-US" sz="1000" kern="0" dirty="0">
                <a:solidFill>
                  <a:sysClr val="windowText" lastClr="000000"/>
                </a:solidFill>
                <a:latin typeface="Arial Nova" panose="020B0504020202020204" pitchFamily="34" charset="0"/>
                <a:cs typeface="Arial" pitchFamily="34" charset="0"/>
                <a:sym typeface="Calibri"/>
              </a:rPr>
              <a:t>Source: Prepared by  </a:t>
            </a:r>
            <a:r>
              <a:rPr lang="en-US" sz="1000" kern="0" dirty="0">
                <a:solidFill>
                  <a:sysClr val="windowText" lastClr="000000"/>
                </a:solidFill>
                <a:latin typeface="Arial Nova" panose="020B0504020202020204" pitchFamily="34" charset="0"/>
                <a:cs typeface="Arial" pitchFamily="34" charset="0"/>
                <a:sym typeface="Calibri"/>
                <a:hlinkClick r:id="rId3"/>
              </a:rPr>
              <a:t>www.aidsdatahub.org</a:t>
            </a:r>
            <a:r>
              <a:rPr lang="en-US" sz="1000" kern="0" dirty="0">
                <a:solidFill>
                  <a:sysClr val="windowText" lastClr="000000"/>
                </a:solidFill>
                <a:latin typeface="Arial Nova" panose="020B0504020202020204" pitchFamily="34" charset="0"/>
                <a:cs typeface="Arial" pitchFamily="34" charset="0"/>
                <a:sym typeface="Calibri"/>
              </a:rPr>
              <a:t> based on </a:t>
            </a:r>
            <a:r>
              <a:rPr lang="en-US" sz="1000" dirty="0">
                <a:latin typeface="Arial Nova" panose="020B0504020202020204" pitchFamily="34" charset="0"/>
              </a:rPr>
              <a:t>National Center for HIV/AIDS, Dermatology and STD (NCHADS) 2022, Integrated HIV Bio-Behavioral Surveillance Survey (IBBS) among Female Entertainment Workers in Cambodia, 2022 </a:t>
            </a:r>
          </a:p>
        </p:txBody>
      </p:sp>
    </p:spTree>
    <p:extLst>
      <p:ext uri="{BB962C8B-B14F-4D97-AF65-F5344CB8AC3E}">
        <p14:creationId xmlns:p14="http://schemas.microsoft.com/office/powerpoint/2010/main" val="2679301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9"/>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ea typeface="ＭＳ Ｐゴシック" pitchFamily="34" charset="-128"/>
              </a:defRPr>
            </a:lvl1pPr>
            <a:lvl2pPr marL="739910" indent="-284562" eaLnBrk="0" hangingPunct="0">
              <a:defRPr sz="2800">
                <a:solidFill>
                  <a:schemeClr val="tx1"/>
                </a:solidFill>
                <a:latin typeface="Arial" pitchFamily="34" charset="0"/>
                <a:ea typeface="ＭＳ Ｐゴシック" pitchFamily="34" charset="-128"/>
              </a:defRPr>
            </a:lvl2pPr>
            <a:lvl3pPr marL="1138316" indent="-227676" eaLnBrk="0" hangingPunct="0">
              <a:defRPr sz="2800">
                <a:solidFill>
                  <a:schemeClr val="tx1"/>
                </a:solidFill>
                <a:latin typeface="Arial" pitchFamily="34" charset="0"/>
                <a:ea typeface="ＭＳ Ｐゴシック" pitchFamily="34" charset="-128"/>
              </a:defRPr>
            </a:lvl3pPr>
            <a:lvl4pPr marL="1593621" indent="-227676" eaLnBrk="0" hangingPunct="0">
              <a:defRPr sz="2800">
                <a:solidFill>
                  <a:schemeClr val="tx1"/>
                </a:solidFill>
                <a:latin typeface="Arial" pitchFamily="34" charset="0"/>
                <a:ea typeface="ＭＳ Ｐゴシック" pitchFamily="34" charset="-128"/>
              </a:defRPr>
            </a:lvl4pPr>
            <a:lvl5pPr marL="2048948" indent="-227676" eaLnBrk="0" hangingPunct="0">
              <a:defRPr sz="2800">
                <a:solidFill>
                  <a:schemeClr val="tx1"/>
                </a:solidFill>
                <a:latin typeface="Arial" pitchFamily="34" charset="0"/>
                <a:ea typeface="ＭＳ Ｐゴシック" pitchFamily="34" charset="-128"/>
              </a:defRPr>
            </a:lvl5pPr>
            <a:lvl6pPr marL="2504297" indent="-227676"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59625" indent="-227676"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14920" indent="-227676"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70225" indent="-227676"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hangingPunct="1"/>
            <a:fld id="{46F2A3BE-57A6-4D43-8AAE-8C1B3A146635}" type="slidenum">
              <a:rPr lang="th-TH" sz="1200" smtClean="0">
                <a:solidFill>
                  <a:srgbClr val="898989"/>
                </a:solidFill>
              </a:rPr>
              <a:pPr eaLnBrk="1" hangingPunct="1"/>
              <a:t>2</a:t>
            </a:fld>
            <a:endParaRPr lang="th-TH" sz="1200">
              <a:solidFill>
                <a:srgbClr val="898989"/>
              </a:solidFill>
            </a:endParaRPr>
          </a:p>
        </p:txBody>
      </p:sp>
      <p:sp>
        <p:nvSpPr>
          <p:cNvPr id="25602" name="Subtitle 4"/>
          <p:cNvSpPr>
            <a:spLocks noGrp="1"/>
          </p:cNvSpPr>
          <p:nvPr>
            <p:ph type="subTitle" idx="1"/>
          </p:nvPr>
        </p:nvSpPr>
        <p:spPr bwMode="auto">
          <a:xfrm>
            <a:off x="515936" y="2362203"/>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58" tIns="45537" rIns="91058" bIns="45537" numCol="1" anchor="t" anchorCtr="0" compatLnSpc="1">
            <a:prstTxWarp prst="textNoShape">
              <a:avLst/>
            </a:prstTxWarp>
            <a:normAutofit/>
          </a:bodyPr>
          <a:lstStyle/>
          <a:p>
            <a:pPr fontAlgn="base">
              <a:spcAft>
                <a:spcPct val="0"/>
              </a:spcAft>
            </a:pPr>
            <a:r>
              <a:rPr lang="en-US">
                <a:latin typeface="Arial" pitchFamily="34" charset="0"/>
                <a:ea typeface="ＭＳ Ｐゴシック" pitchFamily="34" charset="-128"/>
                <a:cs typeface="Cordia New" pitchFamily="34" charset="-34"/>
                <a:hlinkClick r:id="rId2" action="ppaction://hlinksldjump"/>
              </a:rPr>
              <a:t>Basic socio-demographic indicators</a:t>
            </a:r>
            <a:endParaRPr lang="en-US">
              <a:latin typeface="Arial" pitchFamily="34" charset="0"/>
              <a:ea typeface="ＭＳ Ｐゴシック" pitchFamily="34" charset="-128"/>
              <a:cs typeface="Cordia New" pitchFamily="34" charset="-34"/>
            </a:endParaRPr>
          </a:p>
          <a:p>
            <a:pPr fontAlgn="base">
              <a:spcAft>
                <a:spcPct val="0"/>
              </a:spcAft>
            </a:pPr>
            <a:r>
              <a:rPr lang="en-US">
                <a:latin typeface="Arial" pitchFamily="34" charset="0"/>
                <a:ea typeface="ＭＳ Ｐゴシック" pitchFamily="34" charset="-128"/>
                <a:cs typeface="Cordia New" pitchFamily="34" charset="-34"/>
                <a:hlinkClick r:id="rId3" action="ppaction://hlinksldjump"/>
              </a:rPr>
              <a:t>HIV prevalence and epidemiological status </a:t>
            </a:r>
            <a:endParaRPr lang="en-US">
              <a:latin typeface="Arial" pitchFamily="34" charset="0"/>
              <a:ea typeface="ＭＳ Ｐゴシック" pitchFamily="34" charset="-128"/>
              <a:cs typeface="Cordia New" pitchFamily="34" charset="-34"/>
            </a:endParaRPr>
          </a:p>
          <a:p>
            <a:pPr fontAlgn="base">
              <a:spcAft>
                <a:spcPct val="0"/>
              </a:spcAft>
            </a:pPr>
            <a:r>
              <a:rPr lang="en-US">
                <a:latin typeface="Arial" pitchFamily="34" charset="0"/>
                <a:ea typeface="ＭＳ Ｐゴシック" pitchFamily="34" charset="-128"/>
                <a:cs typeface="Cordia New" pitchFamily="34" charset="-34"/>
                <a:hlinkClick r:id="rId4" action="ppaction://hlinksldjump"/>
              </a:rPr>
              <a:t>Risk behaviors</a:t>
            </a:r>
            <a:endParaRPr lang="en-US">
              <a:latin typeface="Arial" pitchFamily="34" charset="0"/>
              <a:ea typeface="ＭＳ Ｐゴシック" pitchFamily="34" charset="-128"/>
              <a:cs typeface="Cordia New" pitchFamily="34" charset="-34"/>
            </a:endParaRPr>
          </a:p>
          <a:p>
            <a:pPr fontAlgn="base">
              <a:spcAft>
                <a:spcPct val="0"/>
              </a:spcAft>
            </a:pPr>
            <a:r>
              <a:rPr lang="en-US">
                <a:latin typeface="Arial" pitchFamily="34" charset="0"/>
                <a:ea typeface="ＭＳ Ｐゴシック" pitchFamily="34" charset="-128"/>
                <a:cs typeface="Cordia New" pitchFamily="34" charset="-34"/>
                <a:hlinkClick r:id="rId5" action="ppaction://hlinksldjump"/>
              </a:rPr>
              <a:t>Vulnerability and HIV knowledge</a:t>
            </a:r>
            <a:endParaRPr lang="en-US">
              <a:latin typeface="Arial" pitchFamily="34" charset="0"/>
              <a:ea typeface="ＭＳ Ｐゴシック" pitchFamily="34" charset="-128"/>
              <a:cs typeface="Cordia New" pitchFamily="34" charset="-34"/>
            </a:endParaRPr>
          </a:p>
          <a:p>
            <a:pPr fontAlgn="base">
              <a:spcAft>
                <a:spcPct val="0"/>
              </a:spcAft>
            </a:pPr>
            <a:r>
              <a:rPr lang="en-US">
                <a:latin typeface="Arial" pitchFamily="34" charset="0"/>
                <a:ea typeface="ＭＳ Ｐゴシック" pitchFamily="34" charset="-128"/>
                <a:cs typeface="Cordia New" pitchFamily="34" charset="-34"/>
                <a:hlinkClick r:id="rId6" action="ppaction://hlinksldjump"/>
              </a:rPr>
              <a:t>HIV expenditure </a:t>
            </a:r>
            <a:endParaRPr lang="en-US">
              <a:latin typeface="Arial" pitchFamily="34" charset="0"/>
              <a:ea typeface="ＭＳ Ｐゴシック" pitchFamily="34" charset="-128"/>
              <a:cs typeface="Cordia New" pitchFamily="34" charset="-34"/>
            </a:endParaRPr>
          </a:p>
          <a:p>
            <a:pPr fontAlgn="base">
              <a:spcAft>
                <a:spcPct val="0"/>
              </a:spcAft>
            </a:pPr>
            <a:r>
              <a:rPr lang="en-US">
                <a:latin typeface="Arial" pitchFamily="34" charset="0"/>
                <a:ea typeface="ＭＳ Ｐゴシック" pitchFamily="34" charset="-128"/>
                <a:cs typeface="Cordia New" pitchFamily="34" charset="-34"/>
                <a:hlinkClick r:id="rId7" action="ppaction://hlinksldjump"/>
              </a:rPr>
              <a:t>National response </a:t>
            </a:r>
            <a:endParaRPr lang="th-TH" dirty="0">
              <a:latin typeface="Arial" pitchFamily="34" charset="0"/>
              <a:ea typeface="ＭＳ Ｐゴシック" pitchFamily="34" charset="-128"/>
              <a:cs typeface="Cordia New" pitchFamily="34" charset="-34"/>
            </a:endParaRPr>
          </a:p>
        </p:txBody>
      </p:sp>
      <p:sp>
        <p:nvSpPr>
          <p:cNvPr id="25603" name="Title 3"/>
          <p:cNvSpPr>
            <a:spLocks noGrp="1"/>
          </p:cNvSpPr>
          <p:nvPr>
            <p:ph type="title"/>
          </p:nvPr>
        </p:nvSpPr>
        <p:spPr bwMode="auto">
          <a:xfrm>
            <a:off x="190499" y="1600204"/>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58" tIns="45537" rIns="91058" bIns="45537" numCol="1" anchor="t" anchorCtr="0" compatLnSpc="1">
            <a:prstTxWarp prst="textNoShape">
              <a:avLst/>
            </a:prstTxWarp>
            <a:noAutofit/>
          </a:bodyPr>
          <a:lstStyle/>
          <a:p>
            <a:pPr eaLnBrk="1" hangingPunct="1"/>
            <a:r>
              <a:rPr lang="en-US">
                <a:latin typeface="Arial" pitchFamily="34" charset="0"/>
                <a:ea typeface="ＭＳ Ｐゴシック" pitchFamily="34" charset="-128"/>
                <a:cs typeface="Cordia New" pitchFamily="34" charset="-34"/>
              </a:rPr>
              <a:t>CONTENT</a:t>
            </a:r>
            <a:endParaRPr lang="th-TH" dirty="0">
              <a:latin typeface="Arial" pitchFamily="34" charset="0"/>
              <a:ea typeface="ＭＳ Ｐゴシック" pitchFamily="34" charset="-128"/>
              <a:cs typeface="Cordia New" pitchFamily="34" charset="-34"/>
            </a:endParaRPr>
          </a:p>
        </p:txBody>
      </p:sp>
    </p:spTree>
    <p:extLst>
      <p:ext uri="{BB962C8B-B14F-4D97-AF65-F5344CB8AC3E}">
        <p14:creationId xmlns:p14="http://schemas.microsoft.com/office/powerpoint/2010/main" val="3908201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228603" y="32766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58" tIns="45537" rIns="91058" bIns="45537" numCol="1" anchor="t" anchorCtr="0" compatLnSpc="1">
            <a:prstTxWarp prst="textNoShape">
              <a:avLst/>
            </a:prstTxWarp>
          </a:bodyPr>
          <a:lstStyle/>
          <a:p>
            <a:pPr eaLnBrk="1" hangingPunct="1"/>
            <a:r>
              <a:rPr lang="en-US" altLang="zh-CN" sz="5400">
                <a:cs typeface="Cordia New" pitchFamily="34" charset="-34"/>
              </a:rPr>
              <a:t>Risk behaviours</a:t>
            </a:r>
            <a:br>
              <a:rPr lang="zh-CN" altLang="en-US" sz="540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3287205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19856"/>
            <a:ext cx="11658600" cy="504000"/>
          </a:xfrm>
        </p:spPr>
        <p:txBody>
          <a:bodyPr/>
          <a:lstStyle/>
          <a:p>
            <a:r>
              <a:rPr lang="en-US" dirty="0"/>
              <a:t>Proportion of key populations who reported condom use at last sex, 2003-2022</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21</a:t>
            </a:fld>
            <a:endParaRPr lang="th-TH" dirty="0">
              <a:solidFill>
                <a:prstClr val="black">
                  <a:tint val="75000"/>
                </a:prstClr>
              </a:solidFill>
            </a:endParaRPr>
          </a:p>
        </p:txBody>
      </p:sp>
      <p:sp>
        <p:nvSpPr>
          <p:cNvPr id="5" name="TextBox 1"/>
          <p:cNvSpPr txBox="1"/>
          <p:nvPr/>
        </p:nvSpPr>
        <p:spPr>
          <a:xfrm>
            <a:off x="0" y="6492875"/>
            <a:ext cx="9753600" cy="365125"/>
          </a:xfrm>
          <a:prstGeom prst="rect">
            <a:avLst/>
          </a:prstGeom>
        </p:spPr>
        <p:txBody>
          <a:bodyPr wrap="square" lIns="91058" tIns="45537" rIns="91058" bIns="4553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Integrated Biological and Behavioral Surveys, Behavioral Surveillance Surveys, other behavioral survey reports and Global AIDS Monitoring </a:t>
            </a:r>
            <a:r>
              <a:rPr lang="en-GB" sz="800" dirty="0">
                <a:latin typeface="Arial" pitchFamily="34" charset="0"/>
                <a:cs typeface="Arial" pitchFamily="34" charset="0"/>
              </a:rPr>
              <a:t>(GAM) reporting</a:t>
            </a:r>
            <a:endParaRPr lang="en-GB" sz="800" dirty="0"/>
          </a:p>
          <a:p>
            <a:pPr algn="just"/>
            <a:endParaRPr lang="en-US" sz="800" dirty="0">
              <a:latin typeface="Arial" pitchFamily="34" charset="0"/>
              <a:cs typeface="Arial" pitchFamily="34" charset="0"/>
            </a:endParaRPr>
          </a:p>
        </p:txBody>
      </p:sp>
      <p:graphicFrame>
        <p:nvGraphicFramePr>
          <p:cNvPr id="4" name="Chart 3">
            <a:extLst>
              <a:ext uri="{FF2B5EF4-FFF2-40B4-BE49-F238E27FC236}">
                <a16:creationId xmlns:a16="http://schemas.microsoft.com/office/drawing/2014/main" id="{CB06E4D0-F895-64BD-0F2F-DBDB6C598661}"/>
              </a:ext>
            </a:extLst>
          </p:cNvPr>
          <p:cNvGraphicFramePr>
            <a:graphicFrameLocks/>
          </p:cNvGraphicFramePr>
          <p:nvPr>
            <p:extLst>
              <p:ext uri="{D42A27DB-BD31-4B8C-83A1-F6EECF244321}">
                <p14:modId xmlns:p14="http://schemas.microsoft.com/office/powerpoint/2010/main" val="4219389579"/>
              </p:ext>
            </p:extLst>
          </p:nvPr>
        </p:nvGraphicFramePr>
        <p:xfrm>
          <a:off x="609599" y="2514600"/>
          <a:ext cx="10972803" cy="3581400"/>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Connector 5">
            <a:extLst>
              <a:ext uri="{FF2B5EF4-FFF2-40B4-BE49-F238E27FC236}">
                <a16:creationId xmlns:a16="http://schemas.microsoft.com/office/drawing/2014/main" id="{BFEE4520-8BB6-2D92-1C7B-9838028DDA2F}"/>
              </a:ext>
            </a:extLst>
          </p:cNvPr>
          <p:cNvCxnSpPr>
            <a:cxnSpLocks/>
          </p:cNvCxnSpPr>
          <p:nvPr/>
        </p:nvCxnSpPr>
        <p:spPr>
          <a:xfrm>
            <a:off x="1143000" y="2971800"/>
            <a:ext cx="10241280" cy="0"/>
          </a:xfrm>
          <a:prstGeom prst="line">
            <a:avLst/>
          </a:prstGeom>
          <a:ln w="12700">
            <a:solidFill>
              <a:srgbClr val="00B05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4283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E8D4F-B48D-A923-B8B4-5BCB8A29A4F6}"/>
              </a:ext>
            </a:extLst>
          </p:cNvPr>
          <p:cNvSpPr>
            <a:spLocks noGrp="1"/>
          </p:cNvSpPr>
          <p:nvPr>
            <p:ph type="title"/>
          </p:nvPr>
        </p:nvSpPr>
        <p:spPr>
          <a:xfrm>
            <a:off x="226477" y="1524000"/>
            <a:ext cx="11203563" cy="504000"/>
          </a:xfrm>
        </p:spPr>
        <p:txBody>
          <a:bodyPr/>
          <a:lstStyle/>
          <a:p>
            <a:r>
              <a:rPr lang="en-US" dirty="0"/>
              <a:t>Proportion of condom use at last sex with paying partner among female entertainment workers, 2022</a:t>
            </a:r>
          </a:p>
        </p:txBody>
      </p:sp>
      <p:sp>
        <p:nvSpPr>
          <p:cNvPr id="3" name="Slide Number Placeholder 2">
            <a:extLst>
              <a:ext uri="{FF2B5EF4-FFF2-40B4-BE49-F238E27FC236}">
                <a16:creationId xmlns:a16="http://schemas.microsoft.com/office/drawing/2014/main" id="{5C252FBA-97C9-2F3B-177B-4F3B3F395234}"/>
              </a:ext>
            </a:extLst>
          </p:cNvPr>
          <p:cNvSpPr>
            <a:spLocks noGrp="1"/>
          </p:cNvSpPr>
          <p:nvPr>
            <p:ph type="sldNum" sz="quarter" idx="10"/>
          </p:nvPr>
        </p:nvSpPr>
        <p:spPr/>
        <p:txBody>
          <a:bodyPr/>
          <a:lstStyle/>
          <a:p>
            <a:fld id="{1B052574-CDEA-4BBD-B2CD-610ED7EB691A}" type="slidenum">
              <a:rPr lang="th-TH" smtClean="0"/>
              <a:pPr/>
              <a:t>22</a:t>
            </a:fld>
            <a:endParaRPr lang="th-TH"/>
          </a:p>
        </p:txBody>
      </p:sp>
      <p:graphicFrame>
        <p:nvGraphicFramePr>
          <p:cNvPr id="6" name="Chart 5">
            <a:extLst>
              <a:ext uri="{FF2B5EF4-FFF2-40B4-BE49-F238E27FC236}">
                <a16:creationId xmlns:a16="http://schemas.microsoft.com/office/drawing/2014/main" id="{878F2CC8-73BF-49A9-9B07-2D9E99A3A8BA}"/>
              </a:ext>
            </a:extLst>
          </p:cNvPr>
          <p:cNvGraphicFramePr>
            <a:graphicFrameLocks/>
          </p:cNvGraphicFramePr>
          <p:nvPr>
            <p:extLst>
              <p:ext uri="{D42A27DB-BD31-4B8C-83A1-F6EECF244321}">
                <p14:modId xmlns:p14="http://schemas.microsoft.com/office/powerpoint/2010/main" val="4244706387"/>
              </p:ext>
            </p:extLst>
          </p:nvPr>
        </p:nvGraphicFramePr>
        <p:xfrm>
          <a:off x="457200" y="2438399"/>
          <a:ext cx="10972840" cy="39196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6464CEE9-48B4-FBAB-D52D-06D1C786F04A}"/>
              </a:ext>
            </a:extLst>
          </p:cNvPr>
          <p:cNvSpPr txBox="1"/>
          <p:nvPr/>
        </p:nvSpPr>
        <p:spPr>
          <a:xfrm>
            <a:off x="226477" y="6457890"/>
            <a:ext cx="10632026" cy="400110"/>
          </a:xfrm>
          <a:prstGeom prst="rect">
            <a:avLst/>
          </a:prstGeom>
          <a:noFill/>
        </p:spPr>
        <p:txBody>
          <a:bodyPr wrap="square">
            <a:spAutoFit/>
          </a:bodyPr>
          <a:lstStyle/>
          <a:p>
            <a:r>
              <a:rPr lang="en-US" sz="1000" kern="0" dirty="0">
                <a:solidFill>
                  <a:sysClr val="windowText" lastClr="000000"/>
                </a:solidFill>
                <a:latin typeface="Arial Nova" panose="020B0504020202020204" pitchFamily="34" charset="0"/>
                <a:cs typeface="Arial" pitchFamily="34" charset="0"/>
                <a:sym typeface="Calibri"/>
              </a:rPr>
              <a:t>Source: Prepared by  </a:t>
            </a:r>
            <a:r>
              <a:rPr lang="en-US" sz="1000" kern="0" dirty="0">
                <a:solidFill>
                  <a:sysClr val="windowText" lastClr="000000"/>
                </a:solidFill>
                <a:latin typeface="Arial Nova" panose="020B0504020202020204" pitchFamily="34" charset="0"/>
                <a:cs typeface="Arial" pitchFamily="34" charset="0"/>
                <a:sym typeface="Calibri"/>
                <a:hlinkClick r:id="rId3"/>
              </a:rPr>
              <a:t>www.aidsdatahub.org</a:t>
            </a:r>
            <a:r>
              <a:rPr lang="en-US" sz="1000" kern="0" dirty="0">
                <a:solidFill>
                  <a:sysClr val="windowText" lastClr="000000"/>
                </a:solidFill>
                <a:latin typeface="Arial Nova" panose="020B0504020202020204" pitchFamily="34" charset="0"/>
                <a:cs typeface="Arial" pitchFamily="34" charset="0"/>
                <a:sym typeface="Calibri"/>
              </a:rPr>
              <a:t> based on </a:t>
            </a:r>
            <a:r>
              <a:rPr lang="en-US" sz="1000" dirty="0">
                <a:latin typeface="Arial Nova" panose="020B0504020202020204" pitchFamily="34" charset="0"/>
              </a:rPr>
              <a:t>National Center for HIV/AIDS, Dermatology and STD (NCHADS) 2022, Integrated HIV Bio-Behavioral Surveillance Survey (IBBS) among Female Entertainment Workers in Cambodia, 2022 </a:t>
            </a:r>
          </a:p>
        </p:txBody>
      </p:sp>
    </p:spTree>
    <p:extLst>
      <p:ext uri="{BB962C8B-B14F-4D97-AF65-F5344CB8AC3E}">
        <p14:creationId xmlns:p14="http://schemas.microsoft.com/office/powerpoint/2010/main" val="2320022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20C14-F533-AC0C-D469-0CD4CD03005E}"/>
              </a:ext>
            </a:extLst>
          </p:cNvPr>
          <p:cNvSpPr>
            <a:spLocks noGrp="1"/>
          </p:cNvSpPr>
          <p:nvPr>
            <p:ph type="title"/>
          </p:nvPr>
        </p:nvSpPr>
        <p:spPr/>
        <p:txBody>
          <a:bodyPr/>
          <a:lstStyle/>
          <a:p>
            <a:r>
              <a:rPr lang="en-US" dirty="0"/>
              <a:t>Consistent condom use among men who have sex with men, 2010 and 2019</a:t>
            </a:r>
          </a:p>
        </p:txBody>
      </p:sp>
      <p:sp>
        <p:nvSpPr>
          <p:cNvPr id="3" name="Slide Number Placeholder 2">
            <a:extLst>
              <a:ext uri="{FF2B5EF4-FFF2-40B4-BE49-F238E27FC236}">
                <a16:creationId xmlns:a16="http://schemas.microsoft.com/office/drawing/2014/main" id="{1B4F3C7E-64C7-88D2-4AB0-E6FD8982AB40}"/>
              </a:ext>
            </a:extLst>
          </p:cNvPr>
          <p:cNvSpPr>
            <a:spLocks noGrp="1"/>
          </p:cNvSpPr>
          <p:nvPr>
            <p:ph type="sldNum" sz="quarter" idx="10"/>
          </p:nvPr>
        </p:nvSpPr>
        <p:spPr/>
        <p:txBody>
          <a:bodyPr/>
          <a:lstStyle/>
          <a:p>
            <a:fld id="{1B052574-CDEA-4BBD-B2CD-610ED7EB691A}" type="slidenum">
              <a:rPr lang="th-TH" smtClean="0"/>
              <a:pPr/>
              <a:t>23</a:t>
            </a:fld>
            <a:endParaRPr lang="th-TH"/>
          </a:p>
        </p:txBody>
      </p:sp>
      <p:graphicFrame>
        <p:nvGraphicFramePr>
          <p:cNvPr id="4" name="Chart 3">
            <a:extLst>
              <a:ext uri="{FF2B5EF4-FFF2-40B4-BE49-F238E27FC236}">
                <a16:creationId xmlns:a16="http://schemas.microsoft.com/office/drawing/2014/main" id="{F08F4E4B-8937-9C14-A49B-3A25D31FD874}"/>
              </a:ext>
            </a:extLst>
          </p:cNvPr>
          <p:cNvGraphicFramePr>
            <a:graphicFrameLocks/>
          </p:cNvGraphicFramePr>
          <p:nvPr>
            <p:extLst>
              <p:ext uri="{D42A27DB-BD31-4B8C-83A1-F6EECF244321}">
                <p14:modId xmlns:p14="http://schemas.microsoft.com/office/powerpoint/2010/main" val="3899202361"/>
              </p:ext>
            </p:extLst>
          </p:nvPr>
        </p:nvGraphicFramePr>
        <p:xfrm>
          <a:off x="2514600" y="2438401"/>
          <a:ext cx="6553200" cy="391966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5CB59AE-2493-A356-CCA8-83B0C86EB7AB}"/>
              </a:ext>
            </a:extLst>
          </p:cNvPr>
          <p:cNvSpPr txBox="1"/>
          <p:nvPr/>
        </p:nvSpPr>
        <p:spPr>
          <a:xfrm>
            <a:off x="226477" y="6457890"/>
            <a:ext cx="10632026" cy="400110"/>
          </a:xfrm>
          <a:prstGeom prst="rect">
            <a:avLst/>
          </a:prstGeom>
          <a:noFill/>
        </p:spPr>
        <p:txBody>
          <a:bodyPr wrap="square">
            <a:spAutoFit/>
          </a:bodyPr>
          <a:lstStyle/>
          <a:p>
            <a:r>
              <a:rPr lang="en-US" sz="1000" kern="0" dirty="0">
                <a:solidFill>
                  <a:sysClr val="windowText" lastClr="000000"/>
                </a:solidFill>
                <a:latin typeface="Arial Nova" panose="020B0504020202020204" pitchFamily="34" charset="0"/>
                <a:cs typeface="Arial" pitchFamily="34" charset="0"/>
                <a:sym typeface="Calibri"/>
              </a:rPr>
              <a:t>Source: Prepared by  </a:t>
            </a:r>
            <a:r>
              <a:rPr lang="en-US" sz="1000" kern="0" dirty="0">
                <a:solidFill>
                  <a:sysClr val="windowText" lastClr="000000"/>
                </a:solidFill>
                <a:latin typeface="Arial Nova" panose="020B0504020202020204" pitchFamily="34" charset="0"/>
                <a:cs typeface="Arial" pitchFamily="34" charset="0"/>
                <a:sym typeface="Calibri"/>
                <a:hlinkClick r:id="rId3"/>
              </a:rPr>
              <a:t>www.aidsdatahub.org</a:t>
            </a:r>
            <a:r>
              <a:rPr lang="en-US" sz="1000" kern="0" dirty="0">
                <a:solidFill>
                  <a:sysClr val="windowText" lastClr="000000"/>
                </a:solidFill>
                <a:latin typeface="Arial Nova" panose="020B0504020202020204" pitchFamily="34" charset="0"/>
                <a:cs typeface="Arial" pitchFamily="34" charset="0"/>
                <a:sym typeface="Calibri"/>
              </a:rPr>
              <a:t> based on </a:t>
            </a:r>
            <a:r>
              <a:rPr lang="en-US" sz="1000" dirty="0">
                <a:latin typeface="Arial Nova" panose="020B0504020202020204" pitchFamily="34" charset="0"/>
              </a:rPr>
              <a:t>National Center for HIV/AIDS, Dermatology and STD (NCHADS) 2020, Integrated HIV Bio-Behavioral Surveillance Survey (IBBS) among Men who have sex with men and Transgender women in Cambodia, 2019 </a:t>
            </a:r>
          </a:p>
        </p:txBody>
      </p:sp>
    </p:spTree>
    <p:extLst>
      <p:ext uri="{BB962C8B-B14F-4D97-AF65-F5344CB8AC3E}">
        <p14:creationId xmlns:p14="http://schemas.microsoft.com/office/powerpoint/2010/main" val="3576517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20C14-F533-AC0C-D469-0CD4CD03005E}"/>
              </a:ext>
            </a:extLst>
          </p:cNvPr>
          <p:cNvSpPr>
            <a:spLocks noGrp="1"/>
          </p:cNvSpPr>
          <p:nvPr>
            <p:ph type="title"/>
          </p:nvPr>
        </p:nvSpPr>
        <p:spPr/>
        <p:txBody>
          <a:bodyPr/>
          <a:lstStyle/>
          <a:p>
            <a:r>
              <a:rPr lang="en-US" dirty="0"/>
              <a:t>Consistent condom use among transgender women, 2012 - 2019</a:t>
            </a:r>
          </a:p>
        </p:txBody>
      </p:sp>
      <p:sp>
        <p:nvSpPr>
          <p:cNvPr id="3" name="Slide Number Placeholder 2">
            <a:extLst>
              <a:ext uri="{FF2B5EF4-FFF2-40B4-BE49-F238E27FC236}">
                <a16:creationId xmlns:a16="http://schemas.microsoft.com/office/drawing/2014/main" id="{1B4F3C7E-64C7-88D2-4AB0-E6FD8982AB40}"/>
              </a:ext>
            </a:extLst>
          </p:cNvPr>
          <p:cNvSpPr>
            <a:spLocks noGrp="1"/>
          </p:cNvSpPr>
          <p:nvPr>
            <p:ph type="sldNum" sz="quarter" idx="10"/>
          </p:nvPr>
        </p:nvSpPr>
        <p:spPr/>
        <p:txBody>
          <a:bodyPr/>
          <a:lstStyle/>
          <a:p>
            <a:pPr marL="0" marR="0" lvl="0" indent="0" algn="r" defTabSz="910652" rtl="0" eaLnBrk="1" fontAlgn="auto" latinLnBrk="0" hangingPunct="1">
              <a:lnSpc>
                <a:spcPct val="100000"/>
              </a:lnSpc>
              <a:spcBef>
                <a:spcPts val="0"/>
              </a:spcBef>
              <a:spcAft>
                <a:spcPts val="0"/>
              </a:spcAft>
              <a:buClrTx/>
              <a:buSzTx/>
              <a:buFontTx/>
              <a:buNone/>
              <a:tabLst/>
              <a:defRPr/>
            </a:pPr>
            <a:fld id="{1B052574-CDEA-4BBD-B2CD-610ED7EB691A}" type="slidenum">
              <a:rPr kumimoji="0" lang="th-TH" sz="1200" b="0" i="0" u="none" strike="noStrike" kern="1200" cap="none" spc="0" normalizeH="0" baseline="0" noProof="0" smtClean="0">
                <a:ln>
                  <a:noFill/>
                </a:ln>
                <a:solidFill>
                  <a:srgbClr val="898989"/>
                </a:solidFill>
                <a:effectLst/>
                <a:uLnTx/>
                <a:uFillTx/>
                <a:latin typeface="Arial"/>
                <a:ea typeface="+mn-ea"/>
                <a:cs typeface="Cordia New" panose="020B0304020202020204" pitchFamily="34" charset="-34"/>
              </a:rPr>
              <a:pPr marL="0" marR="0" lvl="0" indent="0" algn="r" defTabSz="910652" rtl="0" eaLnBrk="1" fontAlgn="auto" latinLnBrk="0" hangingPunct="1">
                <a:lnSpc>
                  <a:spcPct val="100000"/>
                </a:lnSpc>
                <a:spcBef>
                  <a:spcPts val="0"/>
                </a:spcBef>
                <a:spcAft>
                  <a:spcPts val="0"/>
                </a:spcAft>
                <a:buClrTx/>
                <a:buSzTx/>
                <a:buFontTx/>
                <a:buNone/>
                <a:tabLst/>
                <a:defRPr/>
              </a:pPr>
              <a:t>24</a:t>
            </a:fld>
            <a:endParaRPr kumimoji="0" lang="th-TH" sz="1200" b="0" i="0" u="none" strike="noStrike" kern="1200" cap="none" spc="0" normalizeH="0" baseline="0" noProof="0">
              <a:ln>
                <a:noFill/>
              </a:ln>
              <a:solidFill>
                <a:srgbClr val="898989"/>
              </a:solidFill>
              <a:effectLst/>
              <a:uLnTx/>
              <a:uFillTx/>
              <a:latin typeface="Arial"/>
              <a:ea typeface="+mn-ea"/>
              <a:cs typeface="Cordia New" panose="020B0304020202020204" pitchFamily="34" charset="-34"/>
            </a:endParaRPr>
          </a:p>
        </p:txBody>
      </p:sp>
      <p:graphicFrame>
        <p:nvGraphicFramePr>
          <p:cNvPr id="5" name="Chart 4">
            <a:extLst>
              <a:ext uri="{FF2B5EF4-FFF2-40B4-BE49-F238E27FC236}">
                <a16:creationId xmlns:a16="http://schemas.microsoft.com/office/drawing/2014/main" id="{CDACF0D1-BEAF-643E-20AE-1E4C0DB5EA15}"/>
              </a:ext>
            </a:extLst>
          </p:cNvPr>
          <p:cNvGraphicFramePr>
            <a:graphicFrameLocks/>
          </p:cNvGraphicFramePr>
          <p:nvPr>
            <p:extLst>
              <p:ext uri="{D42A27DB-BD31-4B8C-83A1-F6EECF244321}">
                <p14:modId xmlns:p14="http://schemas.microsoft.com/office/powerpoint/2010/main" val="1574016714"/>
              </p:ext>
            </p:extLst>
          </p:nvPr>
        </p:nvGraphicFramePr>
        <p:xfrm>
          <a:off x="2514600" y="2362200"/>
          <a:ext cx="60960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17D56F3-90CA-61D9-7B5E-3A693AEAB56D}"/>
              </a:ext>
            </a:extLst>
          </p:cNvPr>
          <p:cNvSpPr txBox="1"/>
          <p:nvPr/>
        </p:nvSpPr>
        <p:spPr>
          <a:xfrm>
            <a:off x="226477" y="6457890"/>
            <a:ext cx="10632026" cy="400110"/>
          </a:xfrm>
          <a:prstGeom prst="rect">
            <a:avLst/>
          </a:prstGeom>
          <a:noFill/>
        </p:spPr>
        <p:txBody>
          <a:bodyPr wrap="square">
            <a:spAutoFit/>
          </a:bodyPr>
          <a:lstStyle/>
          <a:p>
            <a:r>
              <a:rPr lang="en-US" sz="1000" kern="0" dirty="0">
                <a:solidFill>
                  <a:sysClr val="windowText" lastClr="000000"/>
                </a:solidFill>
                <a:latin typeface="Arial Nova" panose="020B0504020202020204" pitchFamily="34" charset="0"/>
                <a:cs typeface="Arial" pitchFamily="34" charset="0"/>
                <a:sym typeface="Calibri"/>
              </a:rPr>
              <a:t>Source: Prepared by  </a:t>
            </a:r>
            <a:r>
              <a:rPr lang="en-US" sz="1000" kern="0" dirty="0">
                <a:solidFill>
                  <a:sysClr val="windowText" lastClr="000000"/>
                </a:solidFill>
                <a:latin typeface="Arial Nova" panose="020B0504020202020204" pitchFamily="34" charset="0"/>
                <a:cs typeface="Arial" pitchFamily="34" charset="0"/>
                <a:sym typeface="Calibri"/>
                <a:hlinkClick r:id="rId3"/>
              </a:rPr>
              <a:t>www.aidsdatahub.org</a:t>
            </a:r>
            <a:r>
              <a:rPr lang="en-US" sz="1000" kern="0" dirty="0">
                <a:solidFill>
                  <a:sysClr val="windowText" lastClr="000000"/>
                </a:solidFill>
                <a:latin typeface="Arial Nova" panose="020B0504020202020204" pitchFamily="34" charset="0"/>
                <a:cs typeface="Arial" pitchFamily="34" charset="0"/>
                <a:sym typeface="Calibri"/>
              </a:rPr>
              <a:t> based on </a:t>
            </a:r>
            <a:r>
              <a:rPr lang="en-US" sz="1000" dirty="0">
                <a:latin typeface="Arial Nova" panose="020B0504020202020204" pitchFamily="34" charset="0"/>
              </a:rPr>
              <a:t>National Center for HIV/AIDS, Dermatology and STD (NCHADS) 2020, Integrated HIV Bio-Behavioral Surveillance Survey (IBBS) among Men who have sex with men and Transgender women in Cambodia, 2019 </a:t>
            </a:r>
          </a:p>
        </p:txBody>
      </p:sp>
    </p:spTree>
    <p:extLst>
      <p:ext uri="{BB962C8B-B14F-4D97-AF65-F5344CB8AC3E}">
        <p14:creationId xmlns:p14="http://schemas.microsoft.com/office/powerpoint/2010/main" val="2867817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11734800" cy="504000"/>
          </a:xfrm>
        </p:spPr>
        <p:txBody>
          <a:bodyPr/>
          <a:lstStyle/>
          <a:p>
            <a:r>
              <a:rPr lang="en-US" dirty="0"/>
              <a:t>Proportion of PWID who reported their sexual activities and consistent </a:t>
            </a:r>
            <a:br>
              <a:rPr lang="en-US" dirty="0"/>
            </a:br>
            <a:r>
              <a:rPr lang="en-US" dirty="0"/>
              <a:t>condom use by partner type in the last 3 months, 2017</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25</a:t>
            </a:fld>
            <a:endParaRPr lang="th-TH" dirty="0">
              <a:solidFill>
                <a:prstClr val="black">
                  <a:tint val="75000"/>
                </a:prstClr>
              </a:solidFill>
            </a:endParaRPr>
          </a:p>
        </p:txBody>
      </p:sp>
      <p:sp>
        <p:nvSpPr>
          <p:cNvPr id="5" name="TextBox 1"/>
          <p:cNvSpPr txBox="1"/>
          <p:nvPr/>
        </p:nvSpPr>
        <p:spPr>
          <a:xfrm>
            <a:off x="0" y="6477003"/>
            <a:ext cx="11201400" cy="494096"/>
          </a:xfrm>
          <a:prstGeom prst="rect">
            <a:avLst/>
          </a:prstGeom>
        </p:spPr>
        <p:txBody>
          <a:bodyPr wrap="square" lIns="91058" tIns="45537" rIns="91058" bIns="4553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a:t>
            </a:r>
            <a:r>
              <a:rPr lang="en-US" sz="800" dirty="0" err="1"/>
              <a:t>Mun</a:t>
            </a:r>
            <a:r>
              <a:rPr lang="en-US" sz="800" dirty="0"/>
              <a:t> P., Yi S., and </a:t>
            </a:r>
            <a:r>
              <a:rPr lang="en-US" sz="800" dirty="0" err="1"/>
              <a:t>Tuot</a:t>
            </a:r>
            <a:r>
              <a:rPr lang="en-US" sz="800" dirty="0"/>
              <a:t> S. (2018). National Population Size Estimation, Integrated Biological and Behavioral Survey, and HCV among PWID and PWUD in Cambodia, 2017. Presentation at Sunway Hotel, May 21, 2018.</a:t>
            </a:r>
          </a:p>
        </p:txBody>
      </p:sp>
      <p:graphicFrame>
        <p:nvGraphicFramePr>
          <p:cNvPr id="6" name="Chart 5"/>
          <p:cNvGraphicFramePr>
            <a:graphicFrameLocks/>
          </p:cNvGraphicFramePr>
          <p:nvPr>
            <p:extLst>
              <p:ext uri="{D42A27DB-BD31-4B8C-83A1-F6EECF244321}">
                <p14:modId xmlns:p14="http://schemas.microsoft.com/office/powerpoint/2010/main" val="1369254839"/>
              </p:ext>
            </p:extLst>
          </p:nvPr>
        </p:nvGraphicFramePr>
        <p:xfrm>
          <a:off x="2438400" y="2743200"/>
          <a:ext cx="7086600" cy="3429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766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5400"/>
              <a:t>Vulnerability and HIV knowledge</a:t>
            </a:r>
            <a:br>
              <a:rPr lang="en-US" altLang="zh-CN" sz="5400"/>
            </a:br>
            <a:br>
              <a:rPr lang="zh-CN" altLang="en-US" sz="5400"/>
            </a:br>
            <a:r>
              <a:rPr lang="zh-CN" altLang="en-US" sz="5400"/>
              <a:t> </a:t>
            </a:r>
            <a:endParaRPr lang="en-US" dirty="0"/>
          </a:p>
        </p:txBody>
      </p:sp>
    </p:spTree>
    <p:extLst>
      <p:ext uri="{BB962C8B-B14F-4D97-AF65-F5344CB8AC3E}">
        <p14:creationId xmlns:p14="http://schemas.microsoft.com/office/powerpoint/2010/main" val="372071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95019-45BD-773A-C3FF-9269B2A4AF65}"/>
              </a:ext>
            </a:extLst>
          </p:cNvPr>
          <p:cNvSpPr>
            <a:spLocks noGrp="1"/>
          </p:cNvSpPr>
          <p:nvPr>
            <p:ph type="title"/>
          </p:nvPr>
        </p:nvSpPr>
        <p:spPr>
          <a:xfrm>
            <a:off x="228600" y="1324784"/>
            <a:ext cx="11963400" cy="504000"/>
          </a:xfrm>
        </p:spPr>
        <p:txBody>
          <a:bodyPr/>
          <a:lstStyle/>
          <a:p>
            <a:r>
              <a:rPr lang="en-US" dirty="0"/>
              <a:t>Knowledge on HIV prevention and treatment among female entertainment workers, 2022</a:t>
            </a:r>
          </a:p>
        </p:txBody>
      </p:sp>
      <p:graphicFrame>
        <p:nvGraphicFramePr>
          <p:cNvPr id="8" name="Table 7">
            <a:extLst>
              <a:ext uri="{FF2B5EF4-FFF2-40B4-BE49-F238E27FC236}">
                <a16:creationId xmlns:a16="http://schemas.microsoft.com/office/drawing/2014/main" id="{69BD9156-DDCC-F4C0-0C44-1CD625F4A2EA}"/>
              </a:ext>
            </a:extLst>
          </p:cNvPr>
          <p:cNvGraphicFramePr>
            <a:graphicFrameLocks noGrp="1"/>
          </p:cNvGraphicFramePr>
          <p:nvPr>
            <p:extLst>
              <p:ext uri="{D42A27DB-BD31-4B8C-83A1-F6EECF244321}">
                <p14:modId xmlns:p14="http://schemas.microsoft.com/office/powerpoint/2010/main" val="1054059827"/>
              </p:ext>
            </p:extLst>
          </p:nvPr>
        </p:nvGraphicFramePr>
        <p:xfrm>
          <a:off x="6643466" y="4800600"/>
          <a:ext cx="2133600" cy="1657350"/>
        </p:xfrm>
        <a:graphic>
          <a:graphicData uri="http://schemas.openxmlformats.org/drawingml/2006/table">
            <a:tbl>
              <a:tblPr/>
              <a:tblGrid>
                <a:gridCol w="487680">
                  <a:extLst>
                    <a:ext uri="{9D8B030D-6E8A-4147-A177-3AD203B41FA5}">
                      <a16:colId xmlns:a16="http://schemas.microsoft.com/office/drawing/2014/main" val="2529247405"/>
                    </a:ext>
                  </a:extLst>
                </a:gridCol>
                <a:gridCol w="1645920">
                  <a:extLst>
                    <a:ext uri="{9D8B030D-6E8A-4147-A177-3AD203B41FA5}">
                      <a16:colId xmlns:a16="http://schemas.microsoft.com/office/drawing/2014/main" val="594523537"/>
                    </a:ext>
                  </a:extLst>
                </a:gridCol>
              </a:tblGrid>
              <a:tr h="184150">
                <a:tc>
                  <a:txBody>
                    <a:bodyPr/>
                    <a:lstStyle/>
                    <a:p>
                      <a:pPr algn="l" fontAlgn="b"/>
                      <a:r>
                        <a:rPr lang="en-US" sz="1100" b="0" i="0" u="none" strike="noStrike">
                          <a:solidFill>
                            <a:srgbClr val="000000"/>
                          </a:solidFill>
                          <a:effectLst/>
                          <a:latin typeface="Arial Nova" panose="020B0504020202020204" pitchFamily="34" charset="0"/>
                        </a:rPr>
                        <a:t>BMC</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Arial Nova" panose="020B0504020202020204" pitchFamily="34" charset="0"/>
                        </a:rPr>
                        <a:t>Banteay Meanchey</a:t>
                      </a:r>
                    </a:p>
                  </a:txBody>
                  <a:tcPr marL="0" marR="0" marT="0" marB="0" anchor="b">
                    <a:lnL>
                      <a:noFill/>
                    </a:lnL>
                    <a:lnR>
                      <a:noFill/>
                    </a:lnR>
                    <a:lnT>
                      <a:noFill/>
                    </a:lnT>
                    <a:lnB>
                      <a:noFill/>
                    </a:lnB>
                  </a:tcPr>
                </a:tc>
                <a:extLst>
                  <a:ext uri="{0D108BD9-81ED-4DB2-BD59-A6C34878D82A}">
                    <a16:rowId xmlns:a16="http://schemas.microsoft.com/office/drawing/2014/main" val="2859010729"/>
                  </a:ext>
                </a:extLst>
              </a:tr>
              <a:tr h="184150">
                <a:tc>
                  <a:txBody>
                    <a:bodyPr/>
                    <a:lstStyle/>
                    <a:p>
                      <a:pPr algn="l" fontAlgn="b"/>
                      <a:r>
                        <a:rPr lang="en-US" sz="1100" b="0" i="0" u="none" strike="noStrike">
                          <a:solidFill>
                            <a:srgbClr val="000000"/>
                          </a:solidFill>
                          <a:effectLst/>
                          <a:latin typeface="Arial Nova" panose="020B0504020202020204" pitchFamily="34" charset="0"/>
                        </a:rPr>
                        <a:t>BTB</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Arial Nova" panose="020B0504020202020204" pitchFamily="34" charset="0"/>
                        </a:rPr>
                        <a:t>Battambang</a:t>
                      </a:r>
                    </a:p>
                  </a:txBody>
                  <a:tcPr marL="0" marR="0" marT="0" marB="0" anchor="b">
                    <a:lnL>
                      <a:noFill/>
                    </a:lnL>
                    <a:lnR>
                      <a:noFill/>
                    </a:lnR>
                    <a:lnT>
                      <a:noFill/>
                    </a:lnT>
                    <a:lnB>
                      <a:noFill/>
                    </a:lnB>
                  </a:tcPr>
                </a:tc>
                <a:extLst>
                  <a:ext uri="{0D108BD9-81ED-4DB2-BD59-A6C34878D82A}">
                    <a16:rowId xmlns:a16="http://schemas.microsoft.com/office/drawing/2014/main" val="330022685"/>
                  </a:ext>
                </a:extLst>
              </a:tr>
              <a:tr h="184150">
                <a:tc>
                  <a:txBody>
                    <a:bodyPr/>
                    <a:lstStyle/>
                    <a:p>
                      <a:pPr algn="l" fontAlgn="b"/>
                      <a:r>
                        <a:rPr lang="en-US" sz="1100" b="0" i="0" u="none" strike="noStrike">
                          <a:solidFill>
                            <a:srgbClr val="000000"/>
                          </a:solidFill>
                          <a:effectLst/>
                          <a:latin typeface="Arial Nova" panose="020B0504020202020204" pitchFamily="34" charset="0"/>
                        </a:rPr>
                        <a:t>KCN</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Arial Nova" panose="020B0504020202020204" pitchFamily="34" charset="0"/>
                        </a:rPr>
                        <a:t>Kampong Chhnang</a:t>
                      </a:r>
                    </a:p>
                  </a:txBody>
                  <a:tcPr marL="0" marR="0" marT="0" marB="0" anchor="b">
                    <a:lnL>
                      <a:noFill/>
                    </a:lnL>
                    <a:lnR>
                      <a:noFill/>
                    </a:lnR>
                    <a:lnT>
                      <a:noFill/>
                    </a:lnT>
                    <a:lnB>
                      <a:noFill/>
                    </a:lnB>
                  </a:tcPr>
                </a:tc>
                <a:extLst>
                  <a:ext uri="{0D108BD9-81ED-4DB2-BD59-A6C34878D82A}">
                    <a16:rowId xmlns:a16="http://schemas.microsoft.com/office/drawing/2014/main" val="1623841666"/>
                  </a:ext>
                </a:extLst>
              </a:tr>
              <a:tr h="184150">
                <a:tc>
                  <a:txBody>
                    <a:bodyPr/>
                    <a:lstStyle/>
                    <a:p>
                      <a:pPr algn="l" fontAlgn="b"/>
                      <a:r>
                        <a:rPr lang="en-US" sz="1100" b="0" i="0" u="none" strike="noStrike">
                          <a:solidFill>
                            <a:srgbClr val="000000"/>
                          </a:solidFill>
                          <a:effectLst/>
                          <a:latin typeface="Arial Nova" panose="020B0504020202020204" pitchFamily="34" charset="0"/>
                        </a:rPr>
                        <a:t>KCM</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Arial Nova" panose="020B0504020202020204" pitchFamily="34" charset="0"/>
                        </a:rPr>
                        <a:t>Kampong Cham</a:t>
                      </a:r>
                    </a:p>
                  </a:txBody>
                  <a:tcPr marL="0" marR="0" marT="0" marB="0" anchor="b">
                    <a:lnL>
                      <a:noFill/>
                    </a:lnL>
                    <a:lnR>
                      <a:noFill/>
                    </a:lnR>
                    <a:lnT>
                      <a:noFill/>
                    </a:lnT>
                    <a:lnB>
                      <a:noFill/>
                    </a:lnB>
                  </a:tcPr>
                </a:tc>
                <a:extLst>
                  <a:ext uri="{0D108BD9-81ED-4DB2-BD59-A6C34878D82A}">
                    <a16:rowId xmlns:a16="http://schemas.microsoft.com/office/drawing/2014/main" val="163524679"/>
                  </a:ext>
                </a:extLst>
              </a:tr>
              <a:tr h="184150">
                <a:tc>
                  <a:txBody>
                    <a:bodyPr/>
                    <a:lstStyle/>
                    <a:p>
                      <a:pPr algn="l" fontAlgn="b"/>
                      <a:r>
                        <a:rPr lang="en-US" sz="1100" b="0" i="0" u="none" strike="noStrike">
                          <a:solidFill>
                            <a:srgbClr val="000000"/>
                          </a:solidFill>
                          <a:effectLst/>
                          <a:latin typeface="Arial Nova" panose="020B0504020202020204" pitchFamily="34" charset="0"/>
                        </a:rPr>
                        <a:t>KTH</a:t>
                      </a:r>
                    </a:p>
                  </a:txBody>
                  <a:tcPr marL="0" marR="0" marT="0" marB="0" anchor="b">
                    <a:lnL>
                      <a:noFill/>
                    </a:lnL>
                    <a:lnR>
                      <a:noFill/>
                    </a:lnR>
                    <a:lnT>
                      <a:noFill/>
                    </a:lnT>
                    <a:lnB>
                      <a:noFill/>
                    </a:lnB>
                  </a:tcPr>
                </a:tc>
                <a:tc>
                  <a:txBody>
                    <a:bodyPr/>
                    <a:lstStyle/>
                    <a:p>
                      <a:pPr algn="l" fontAlgn="b"/>
                      <a:r>
                        <a:rPr lang="en-US" sz="1100" b="0" i="0" u="none" strike="noStrike" dirty="0">
                          <a:solidFill>
                            <a:srgbClr val="000000"/>
                          </a:solidFill>
                          <a:effectLst/>
                          <a:latin typeface="Arial Nova" panose="020B0504020202020204" pitchFamily="34" charset="0"/>
                        </a:rPr>
                        <a:t>Kampong Thom</a:t>
                      </a:r>
                    </a:p>
                  </a:txBody>
                  <a:tcPr marL="0" marR="0" marT="0" marB="0" anchor="b">
                    <a:lnL>
                      <a:noFill/>
                    </a:lnL>
                    <a:lnR>
                      <a:noFill/>
                    </a:lnR>
                    <a:lnT>
                      <a:noFill/>
                    </a:lnT>
                    <a:lnB>
                      <a:noFill/>
                    </a:lnB>
                  </a:tcPr>
                </a:tc>
                <a:extLst>
                  <a:ext uri="{0D108BD9-81ED-4DB2-BD59-A6C34878D82A}">
                    <a16:rowId xmlns:a16="http://schemas.microsoft.com/office/drawing/2014/main" val="3949517425"/>
                  </a:ext>
                </a:extLst>
              </a:tr>
              <a:tr h="184150">
                <a:tc>
                  <a:txBody>
                    <a:bodyPr/>
                    <a:lstStyle/>
                    <a:p>
                      <a:pPr algn="l" fontAlgn="b"/>
                      <a:r>
                        <a:rPr lang="en-US" sz="1100" b="0" i="0" u="none" strike="noStrike">
                          <a:solidFill>
                            <a:srgbClr val="000000"/>
                          </a:solidFill>
                          <a:effectLst/>
                          <a:latin typeface="Arial Nova" panose="020B0504020202020204" pitchFamily="34" charset="0"/>
                        </a:rPr>
                        <a:t>PNP</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Arial Nova" panose="020B0504020202020204" pitchFamily="34" charset="0"/>
                        </a:rPr>
                        <a:t>Phnom Penh</a:t>
                      </a:r>
                    </a:p>
                  </a:txBody>
                  <a:tcPr marL="0" marR="0" marT="0" marB="0" anchor="b">
                    <a:lnL>
                      <a:noFill/>
                    </a:lnL>
                    <a:lnR>
                      <a:noFill/>
                    </a:lnR>
                    <a:lnT>
                      <a:noFill/>
                    </a:lnT>
                    <a:lnB>
                      <a:noFill/>
                    </a:lnB>
                  </a:tcPr>
                </a:tc>
                <a:extLst>
                  <a:ext uri="{0D108BD9-81ED-4DB2-BD59-A6C34878D82A}">
                    <a16:rowId xmlns:a16="http://schemas.microsoft.com/office/drawing/2014/main" val="959576429"/>
                  </a:ext>
                </a:extLst>
              </a:tr>
              <a:tr h="184150">
                <a:tc>
                  <a:txBody>
                    <a:bodyPr/>
                    <a:lstStyle/>
                    <a:p>
                      <a:pPr algn="l" fontAlgn="b"/>
                      <a:r>
                        <a:rPr lang="en-US" sz="1100" b="0" i="0" u="none" strike="noStrike">
                          <a:solidFill>
                            <a:srgbClr val="000000"/>
                          </a:solidFill>
                          <a:effectLst/>
                          <a:latin typeface="Arial Nova" panose="020B0504020202020204" pitchFamily="34" charset="0"/>
                        </a:rPr>
                        <a:t>SHV</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Arial Nova" panose="020B0504020202020204" pitchFamily="34" charset="0"/>
                        </a:rPr>
                        <a:t>Preah Sihanouk</a:t>
                      </a:r>
                    </a:p>
                  </a:txBody>
                  <a:tcPr marL="0" marR="0" marT="0" marB="0" anchor="b">
                    <a:lnL>
                      <a:noFill/>
                    </a:lnL>
                    <a:lnR>
                      <a:noFill/>
                    </a:lnR>
                    <a:lnT>
                      <a:noFill/>
                    </a:lnT>
                    <a:lnB>
                      <a:noFill/>
                    </a:lnB>
                  </a:tcPr>
                </a:tc>
                <a:extLst>
                  <a:ext uri="{0D108BD9-81ED-4DB2-BD59-A6C34878D82A}">
                    <a16:rowId xmlns:a16="http://schemas.microsoft.com/office/drawing/2014/main" val="4273173503"/>
                  </a:ext>
                </a:extLst>
              </a:tr>
              <a:tr h="184150">
                <a:tc>
                  <a:txBody>
                    <a:bodyPr/>
                    <a:lstStyle/>
                    <a:p>
                      <a:pPr algn="l" fontAlgn="b"/>
                      <a:r>
                        <a:rPr lang="en-US" sz="1100" b="0" i="0" u="none" strike="noStrike">
                          <a:solidFill>
                            <a:srgbClr val="000000"/>
                          </a:solidFill>
                          <a:effectLst/>
                          <a:latin typeface="Arial Nova" panose="020B0504020202020204" pitchFamily="34" charset="0"/>
                        </a:rPr>
                        <a:t>RTK</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Arial Nova" panose="020B0504020202020204" pitchFamily="34" charset="0"/>
                        </a:rPr>
                        <a:t>Ratanak kiri</a:t>
                      </a:r>
                    </a:p>
                  </a:txBody>
                  <a:tcPr marL="0" marR="0" marT="0" marB="0" anchor="b">
                    <a:lnL>
                      <a:noFill/>
                    </a:lnL>
                    <a:lnR>
                      <a:noFill/>
                    </a:lnR>
                    <a:lnT>
                      <a:noFill/>
                    </a:lnT>
                    <a:lnB>
                      <a:noFill/>
                    </a:lnB>
                  </a:tcPr>
                </a:tc>
                <a:extLst>
                  <a:ext uri="{0D108BD9-81ED-4DB2-BD59-A6C34878D82A}">
                    <a16:rowId xmlns:a16="http://schemas.microsoft.com/office/drawing/2014/main" val="4127410371"/>
                  </a:ext>
                </a:extLst>
              </a:tr>
              <a:tr h="184150">
                <a:tc>
                  <a:txBody>
                    <a:bodyPr/>
                    <a:lstStyle/>
                    <a:p>
                      <a:pPr algn="l" fontAlgn="b"/>
                      <a:r>
                        <a:rPr lang="en-US" sz="1100" b="0" i="0" u="none" strike="noStrike">
                          <a:solidFill>
                            <a:srgbClr val="000000"/>
                          </a:solidFill>
                          <a:effectLst/>
                          <a:latin typeface="Arial Nova" panose="020B0504020202020204" pitchFamily="34" charset="0"/>
                        </a:rPr>
                        <a:t>SRP</a:t>
                      </a:r>
                    </a:p>
                  </a:txBody>
                  <a:tcPr marL="0" marR="0" marT="0" marB="0" anchor="b">
                    <a:lnL>
                      <a:noFill/>
                    </a:lnL>
                    <a:lnR>
                      <a:noFill/>
                    </a:lnR>
                    <a:lnT>
                      <a:noFill/>
                    </a:lnT>
                    <a:lnB>
                      <a:noFill/>
                    </a:lnB>
                  </a:tcPr>
                </a:tc>
                <a:tc>
                  <a:txBody>
                    <a:bodyPr/>
                    <a:lstStyle/>
                    <a:p>
                      <a:pPr algn="l" fontAlgn="b"/>
                      <a:r>
                        <a:rPr lang="en-US" sz="1100" b="0" i="0" u="none" strike="noStrike" dirty="0" err="1">
                          <a:solidFill>
                            <a:srgbClr val="000000"/>
                          </a:solidFill>
                          <a:effectLst/>
                          <a:latin typeface="Arial Nova" panose="020B0504020202020204" pitchFamily="34" charset="0"/>
                        </a:rPr>
                        <a:t>Siem</a:t>
                      </a:r>
                      <a:r>
                        <a:rPr lang="en-US" sz="1100" b="0" i="0" u="none" strike="noStrike" dirty="0">
                          <a:solidFill>
                            <a:srgbClr val="000000"/>
                          </a:solidFill>
                          <a:effectLst/>
                          <a:latin typeface="Arial Nova" panose="020B0504020202020204" pitchFamily="34" charset="0"/>
                        </a:rPr>
                        <a:t> Reap</a:t>
                      </a:r>
                    </a:p>
                  </a:txBody>
                  <a:tcPr marL="0" marR="0" marT="0" marB="0" anchor="b">
                    <a:lnL>
                      <a:noFill/>
                    </a:lnL>
                    <a:lnR>
                      <a:noFill/>
                    </a:lnR>
                    <a:lnT>
                      <a:noFill/>
                    </a:lnT>
                    <a:lnB>
                      <a:noFill/>
                    </a:lnB>
                  </a:tcPr>
                </a:tc>
                <a:extLst>
                  <a:ext uri="{0D108BD9-81ED-4DB2-BD59-A6C34878D82A}">
                    <a16:rowId xmlns:a16="http://schemas.microsoft.com/office/drawing/2014/main" val="1249584970"/>
                  </a:ext>
                </a:extLst>
              </a:tr>
            </a:tbl>
          </a:graphicData>
        </a:graphic>
      </p:graphicFrame>
      <p:grpSp>
        <p:nvGrpSpPr>
          <p:cNvPr id="13" name="Group 12">
            <a:extLst>
              <a:ext uri="{FF2B5EF4-FFF2-40B4-BE49-F238E27FC236}">
                <a16:creationId xmlns:a16="http://schemas.microsoft.com/office/drawing/2014/main" id="{8D4FD27F-3CBC-5B23-AD9D-C259CEB6D7E4}"/>
              </a:ext>
            </a:extLst>
          </p:cNvPr>
          <p:cNvGrpSpPr/>
          <p:nvPr/>
        </p:nvGrpSpPr>
        <p:grpSpPr>
          <a:xfrm>
            <a:off x="457200" y="2136202"/>
            <a:ext cx="11681536" cy="4721798"/>
            <a:chOff x="457200" y="1981200"/>
            <a:chExt cx="11681536" cy="4721798"/>
          </a:xfrm>
        </p:grpSpPr>
        <p:graphicFrame>
          <p:nvGraphicFramePr>
            <p:cNvPr id="5" name="Chart 4">
              <a:extLst>
                <a:ext uri="{FF2B5EF4-FFF2-40B4-BE49-F238E27FC236}">
                  <a16:creationId xmlns:a16="http://schemas.microsoft.com/office/drawing/2014/main" id="{4444CDBA-A551-3531-95E3-BE214B5DB5AD}"/>
                </a:ext>
              </a:extLst>
            </p:cNvPr>
            <p:cNvGraphicFramePr/>
            <p:nvPr>
              <p:extLst>
                <p:ext uri="{D42A27DB-BD31-4B8C-83A1-F6EECF244321}">
                  <p14:modId xmlns:p14="http://schemas.microsoft.com/office/powerpoint/2010/main" val="484301953"/>
                </p:ext>
              </p:extLst>
            </p:nvPr>
          </p:nvGraphicFramePr>
          <p:xfrm>
            <a:off x="516933" y="4361149"/>
            <a:ext cx="5458268" cy="23418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07487C2C-5E03-A816-5B07-0EE83391514F}"/>
                </a:ext>
              </a:extLst>
            </p:cNvPr>
            <p:cNvGraphicFramePr/>
            <p:nvPr>
              <p:extLst>
                <p:ext uri="{D42A27DB-BD31-4B8C-83A1-F6EECF244321}">
                  <p14:modId xmlns:p14="http://schemas.microsoft.com/office/powerpoint/2010/main" val="2337663142"/>
                </p:ext>
              </p:extLst>
            </p:nvPr>
          </p:nvGraphicFramePr>
          <p:xfrm>
            <a:off x="6047933" y="2095500"/>
            <a:ext cx="5458267" cy="2476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E9A6A6EA-9C93-6C8B-F46F-A1D8E1A94EFF}"/>
                </a:ext>
              </a:extLst>
            </p:cNvPr>
            <p:cNvGraphicFramePr/>
            <p:nvPr>
              <p:extLst>
                <p:ext uri="{D42A27DB-BD31-4B8C-83A1-F6EECF244321}">
                  <p14:modId xmlns:p14="http://schemas.microsoft.com/office/powerpoint/2010/main" val="2745798747"/>
                </p:ext>
              </p:extLst>
            </p:nvPr>
          </p:nvGraphicFramePr>
          <p:xfrm>
            <a:off x="457200" y="2019300"/>
            <a:ext cx="5518001" cy="234184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BB88A863-0CD1-EDE0-A0F5-C3E100D2E47B}"/>
                </a:ext>
              </a:extLst>
            </p:cNvPr>
            <p:cNvSpPr txBox="1"/>
            <p:nvPr/>
          </p:nvSpPr>
          <p:spPr>
            <a:xfrm>
              <a:off x="564189" y="1981200"/>
              <a:ext cx="5317532" cy="523220"/>
            </a:xfrm>
            <a:prstGeom prst="rect">
              <a:avLst/>
            </a:prstGeom>
            <a:noFill/>
          </p:spPr>
          <p:txBody>
            <a:bodyPr wrap="square">
              <a:spAutoFit/>
            </a:bodyPr>
            <a:lstStyle/>
            <a:p>
              <a:pPr algn="ctr"/>
              <a:r>
                <a:rPr lang="en-US" sz="1400" dirty="0">
                  <a:latin typeface="Arial Nova" panose="020B0504020202020204" pitchFamily="34" charset="0"/>
                </a:rPr>
                <a:t>Correct and </a:t>
              </a:r>
              <a:r>
                <a:rPr lang="en-US" sz="1400" dirty="0">
                  <a:solidFill>
                    <a:sysClr val="windowText" lastClr="000000"/>
                  </a:solidFill>
                  <a:latin typeface="Arial Nova" panose="020B0504020202020204" pitchFamily="34" charset="0"/>
                  <a:cs typeface="Calibri" panose="020F0502020204030204" pitchFamily="34" charset="0"/>
                </a:rPr>
                <a:t>systematic</a:t>
              </a:r>
              <a:r>
                <a:rPr lang="en-US" sz="1400" dirty="0">
                  <a:latin typeface="Arial Nova" panose="020B0504020202020204" pitchFamily="34" charset="0"/>
                </a:rPr>
                <a:t> use of condoms during sexual intercourse can prevent HIV/AIDS transmission</a:t>
              </a:r>
            </a:p>
          </p:txBody>
        </p:sp>
        <p:sp>
          <p:nvSpPr>
            <p:cNvPr id="12" name="TextBox 11">
              <a:extLst>
                <a:ext uri="{FF2B5EF4-FFF2-40B4-BE49-F238E27FC236}">
                  <a16:creationId xmlns:a16="http://schemas.microsoft.com/office/drawing/2014/main" id="{5E89BB5C-BA81-B126-4853-AE671E0074F1}"/>
                </a:ext>
              </a:extLst>
            </p:cNvPr>
            <p:cNvSpPr txBox="1"/>
            <p:nvPr/>
          </p:nvSpPr>
          <p:spPr>
            <a:xfrm>
              <a:off x="6044468" y="1984664"/>
              <a:ext cx="6094268" cy="307777"/>
            </a:xfrm>
            <a:prstGeom prst="rect">
              <a:avLst/>
            </a:prstGeom>
            <a:noFill/>
          </p:spPr>
          <p:txBody>
            <a:bodyPr wrap="square">
              <a:spAutoFit/>
            </a:bodyPr>
            <a:lstStyle>
              <a:defPPr>
                <a:defRPr lang="en-US"/>
              </a:defPPr>
              <a:lvl1pPr algn="ctr">
                <a:defRPr sz="1400">
                  <a:latin typeface="Arial Nova" panose="020B0504020202020204" pitchFamily="34" charset="0"/>
                </a:defRPr>
              </a:lvl1pPr>
            </a:lstStyle>
            <a:p>
              <a:r>
                <a:rPr lang="en-US" dirty="0"/>
                <a:t>Regular ARV treatment can prevent HIV transmission to partner(s)</a:t>
              </a:r>
            </a:p>
          </p:txBody>
        </p:sp>
      </p:grpSp>
      <p:sp>
        <p:nvSpPr>
          <p:cNvPr id="14" name="TextBox 13">
            <a:extLst>
              <a:ext uri="{FF2B5EF4-FFF2-40B4-BE49-F238E27FC236}">
                <a16:creationId xmlns:a16="http://schemas.microsoft.com/office/drawing/2014/main" id="{027F7009-891D-5729-C1DB-53207939F22F}"/>
              </a:ext>
            </a:extLst>
          </p:cNvPr>
          <p:cNvSpPr txBox="1"/>
          <p:nvPr/>
        </p:nvSpPr>
        <p:spPr>
          <a:xfrm>
            <a:off x="5752257" y="6488668"/>
            <a:ext cx="6386479" cy="369332"/>
          </a:xfrm>
          <a:prstGeom prst="rect">
            <a:avLst/>
          </a:prstGeom>
          <a:noFill/>
        </p:spPr>
        <p:txBody>
          <a:bodyPr wrap="square">
            <a:spAutoFit/>
          </a:bodyPr>
          <a:lstStyle/>
          <a:p>
            <a:r>
              <a:rPr lang="en-US" sz="900" kern="0" dirty="0">
                <a:solidFill>
                  <a:sysClr val="windowText" lastClr="000000"/>
                </a:solidFill>
                <a:latin typeface="Arial Nova" panose="020B0504020202020204" pitchFamily="34" charset="0"/>
                <a:cs typeface="Arial" pitchFamily="34" charset="0"/>
                <a:sym typeface="Calibri"/>
              </a:rPr>
              <a:t>Source: Prepared by  </a:t>
            </a:r>
            <a:r>
              <a:rPr lang="en-US" sz="900" kern="0" dirty="0">
                <a:solidFill>
                  <a:sysClr val="windowText" lastClr="000000"/>
                </a:solidFill>
                <a:latin typeface="Arial Nova" panose="020B0504020202020204" pitchFamily="34" charset="0"/>
                <a:cs typeface="Arial" pitchFamily="34" charset="0"/>
                <a:sym typeface="Calibri"/>
                <a:hlinkClick r:id="rId5"/>
              </a:rPr>
              <a:t>www.aidsdatahub.org</a:t>
            </a:r>
            <a:r>
              <a:rPr lang="en-US" sz="900" kern="0" dirty="0">
                <a:solidFill>
                  <a:sysClr val="windowText" lastClr="000000"/>
                </a:solidFill>
                <a:latin typeface="Arial Nova" panose="020B0504020202020204" pitchFamily="34" charset="0"/>
                <a:cs typeface="Arial" pitchFamily="34" charset="0"/>
                <a:sym typeface="Calibri"/>
              </a:rPr>
              <a:t> based on </a:t>
            </a:r>
            <a:r>
              <a:rPr lang="en-US" sz="900" dirty="0">
                <a:latin typeface="Arial Nova" panose="020B0504020202020204" pitchFamily="34" charset="0"/>
              </a:rPr>
              <a:t>National Center for HIV/AIDS, Dermatology and STD (NCHADS) 2022, Integrated HIV Bio-Behavioral Surveillance Survey (IBBS) among Female Entertainment Workers in Cambodia, 2022 </a:t>
            </a:r>
          </a:p>
        </p:txBody>
      </p:sp>
    </p:spTree>
    <p:extLst>
      <p:ext uri="{BB962C8B-B14F-4D97-AF65-F5344CB8AC3E}">
        <p14:creationId xmlns:p14="http://schemas.microsoft.com/office/powerpoint/2010/main" val="3076408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447800"/>
            <a:ext cx="11430000" cy="504000"/>
          </a:xfrm>
        </p:spPr>
        <p:txBody>
          <a:bodyPr/>
          <a:lstStyle/>
          <a:p>
            <a:r>
              <a:rPr lang="en-US" dirty="0"/>
              <a:t>Proportion of MSM and transgender who perceive themselves at risk of HIV, and who know that condom use can reduce HIV transmission, 2013</a:t>
            </a:r>
          </a:p>
        </p:txBody>
      </p:sp>
      <p:sp>
        <p:nvSpPr>
          <p:cNvPr id="2" name="Slide Number Placeholder 1"/>
          <p:cNvSpPr>
            <a:spLocks noGrp="1"/>
          </p:cNvSpPr>
          <p:nvPr>
            <p:ph type="sldNum" sz="quarter" idx="10"/>
          </p:nvPr>
        </p:nvSpPr>
        <p:spPr/>
        <p:txBody>
          <a:bodyPr/>
          <a:lstStyle/>
          <a:p>
            <a:fld id="{26C2CD33-3677-460D-89D1-390D86E77732}" type="slidenum">
              <a:rPr lang="th-TH" smtClean="0">
                <a:solidFill>
                  <a:prstClr val="black">
                    <a:tint val="75000"/>
                  </a:prstClr>
                </a:solidFill>
              </a:rPr>
              <a:pPr/>
              <a:t>28</a:t>
            </a:fld>
            <a:endParaRPr lang="th-TH" dirty="0">
              <a:solidFill>
                <a:prstClr val="black">
                  <a:tint val="75000"/>
                </a:prstClr>
              </a:solidFill>
            </a:endParaRPr>
          </a:p>
        </p:txBody>
      </p:sp>
      <p:sp>
        <p:nvSpPr>
          <p:cNvPr id="5" name="Rectangle 6"/>
          <p:cNvSpPr>
            <a:spLocks noChangeArrowheads="1"/>
          </p:cNvSpPr>
          <p:nvPr/>
        </p:nvSpPr>
        <p:spPr bwMode="auto">
          <a:xfrm>
            <a:off x="152400" y="6507688"/>
            <a:ext cx="9562605" cy="21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58" tIns="45537" rIns="91058" bIns="45537">
            <a:spAutoFit/>
          </a:bodyPr>
          <a:lstStyle/>
          <a:p>
            <a:r>
              <a:rPr lang="en-US" sz="800" dirty="0">
                <a:solidFill>
                  <a:prstClr val="black"/>
                </a:solidFill>
                <a:latin typeface="Arial" pitchFamily="34" charset="0"/>
                <a:cs typeface="Arial" pitchFamily="34" charset="0"/>
              </a:rPr>
              <a:t>Source: </a:t>
            </a:r>
            <a:r>
              <a:rPr lang="en-US" sz="800" dirty="0">
                <a:solidFill>
                  <a:srgbClr val="000000"/>
                </a:solidFill>
                <a:latin typeface="Arial" pitchFamily="34" charset="0"/>
                <a:cs typeface="Arial" pitchFamily="34" charset="0"/>
              </a:rPr>
              <a:t>Prepared by </a:t>
            </a:r>
            <a:r>
              <a:rPr lang="en-US" sz="800" dirty="0">
                <a:solidFill>
                  <a:srgbClr val="000000"/>
                </a:solidFill>
                <a:latin typeface="Arial" pitchFamily="34" charset="0"/>
                <a:cs typeface="Arial" pitchFamily="34" charset="0"/>
                <a:hlinkClick r:id="rId3"/>
              </a:rPr>
              <a:t>www.aidsdatahub.org</a:t>
            </a:r>
            <a:r>
              <a:rPr lang="en-US" sz="800" dirty="0">
                <a:solidFill>
                  <a:srgbClr val="000000"/>
                </a:solidFill>
                <a:latin typeface="Arial" pitchFamily="34" charset="0"/>
                <a:cs typeface="Arial" pitchFamily="34" charset="0"/>
              </a:rPr>
              <a:t>  based on National Center for HIV/AIDS Dermatology and STD Cambodia. (2013). Behavioral Sentinel Surveillance (BSS 2013). Dissemination Presentation, 2013.</a:t>
            </a:r>
            <a:endParaRPr lang="en-US" sz="800" dirty="0">
              <a:solidFill>
                <a:prstClr val="black"/>
              </a:solidFill>
              <a:latin typeface="Arial" pitchFamily="34" charset="0"/>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3983197297"/>
              </p:ext>
            </p:extLst>
          </p:nvPr>
        </p:nvGraphicFramePr>
        <p:xfrm>
          <a:off x="2667000" y="2667000"/>
          <a:ext cx="6553200" cy="3581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80630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7757" y="1505896"/>
            <a:ext cx="11563243" cy="504000"/>
          </a:xfrm>
        </p:spPr>
        <p:txBody>
          <a:bodyPr/>
          <a:lstStyle/>
          <a:p>
            <a:r>
              <a:rPr lang="en-US"/>
              <a:t>People who inject drugs who knew where to get clean needles and syringes, 2012</a:t>
            </a:r>
            <a:br>
              <a:rPr lang="en-US"/>
            </a:br>
            <a:endParaRPr lang="en-US" dirty="0"/>
          </a:p>
        </p:txBody>
      </p:sp>
      <p:sp>
        <p:nvSpPr>
          <p:cNvPr id="2" name="Slide Number Placeholder 1"/>
          <p:cNvSpPr>
            <a:spLocks noGrp="1"/>
          </p:cNvSpPr>
          <p:nvPr>
            <p:ph type="sldNum" sz="quarter" idx="10"/>
          </p:nvPr>
        </p:nvSpPr>
        <p:spPr/>
        <p:txBody>
          <a:bodyPr/>
          <a:lstStyle/>
          <a:p>
            <a:fld id="{26C2CD33-3677-460D-89D1-390D86E77732}" type="slidenum">
              <a:rPr lang="th-TH" smtClean="0">
                <a:solidFill>
                  <a:prstClr val="black">
                    <a:tint val="75000"/>
                  </a:prstClr>
                </a:solidFill>
              </a:rPr>
              <a:pPr/>
              <a:t>29</a:t>
            </a:fld>
            <a:endParaRPr lang="th-TH" dirty="0">
              <a:solidFill>
                <a:prstClr val="black">
                  <a:tint val="75000"/>
                </a:prstClr>
              </a:solidFill>
            </a:endParaRPr>
          </a:p>
        </p:txBody>
      </p:sp>
      <p:sp>
        <p:nvSpPr>
          <p:cNvPr id="4" name="Rectangle 6"/>
          <p:cNvSpPr>
            <a:spLocks noChangeArrowheads="1"/>
          </p:cNvSpPr>
          <p:nvPr/>
        </p:nvSpPr>
        <p:spPr bwMode="auto">
          <a:xfrm>
            <a:off x="152400" y="6477037"/>
            <a:ext cx="10820400" cy="338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58" tIns="45537" rIns="91058" bIns="45537">
            <a:spAutoFit/>
          </a:bodyPr>
          <a:lstStyle/>
          <a:p>
            <a:r>
              <a:rPr lang="en-US" sz="800" dirty="0">
                <a:solidFill>
                  <a:prstClr val="black"/>
                </a:solidFill>
                <a:latin typeface="Arial" pitchFamily="34" charset="0"/>
                <a:cs typeface="Arial" pitchFamily="34" charset="0"/>
              </a:rPr>
              <a:t>Source: </a:t>
            </a:r>
            <a:r>
              <a:rPr lang="en-US" sz="800" dirty="0">
                <a:solidFill>
                  <a:srgbClr val="000000"/>
                </a:solidFill>
                <a:latin typeface="Arial" pitchFamily="34" charset="0"/>
                <a:cs typeface="Arial" pitchFamily="34" charset="0"/>
              </a:rPr>
              <a:t>Prepared by </a:t>
            </a:r>
            <a:r>
              <a:rPr lang="en-US" sz="800" dirty="0">
                <a:solidFill>
                  <a:srgbClr val="000000"/>
                </a:solidFill>
                <a:latin typeface="Arial" pitchFamily="34" charset="0"/>
                <a:cs typeface="Arial" pitchFamily="34" charset="0"/>
                <a:hlinkClick r:id="rId3"/>
              </a:rPr>
              <a:t>www.aidsdatahub.org</a:t>
            </a:r>
            <a:r>
              <a:rPr lang="en-US" sz="800" dirty="0">
                <a:solidFill>
                  <a:srgbClr val="000000"/>
                </a:solidFill>
                <a:latin typeface="Arial" pitchFamily="34" charset="0"/>
                <a:cs typeface="Arial" pitchFamily="34" charset="0"/>
              </a:rPr>
              <a:t>  based on  </a:t>
            </a:r>
            <a:r>
              <a:rPr lang="en-US" sz="800" dirty="0" err="1">
                <a:solidFill>
                  <a:prstClr val="black"/>
                </a:solidFill>
                <a:latin typeface="Arial" pitchFamily="34" charset="0"/>
                <a:cs typeface="Arial" pitchFamily="34" charset="0"/>
              </a:rPr>
              <a:t>Chhorvann</a:t>
            </a:r>
            <a:r>
              <a:rPr lang="en-US" sz="800" dirty="0">
                <a:solidFill>
                  <a:prstClr val="black"/>
                </a:solidFill>
                <a:latin typeface="Arial" pitchFamily="34" charset="0"/>
                <a:cs typeface="Arial" pitchFamily="34" charset="0"/>
              </a:rPr>
              <a:t>, C.  </a:t>
            </a:r>
            <a:r>
              <a:rPr lang="en-US" sz="800" dirty="0" err="1">
                <a:solidFill>
                  <a:prstClr val="black"/>
                </a:solidFill>
                <a:latin typeface="Arial" pitchFamily="34" charset="0"/>
                <a:cs typeface="Arial" pitchFamily="34" charset="0"/>
              </a:rPr>
              <a:t>Sopheab</a:t>
            </a:r>
            <a:r>
              <a:rPr lang="en-US" sz="800" dirty="0">
                <a:solidFill>
                  <a:prstClr val="black"/>
                </a:solidFill>
                <a:latin typeface="Arial" pitchFamily="34" charset="0"/>
                <a:cs typeface="Arial" pitchFamily="34" charset="0"/>
              </a:rPr>
              <a:t>, H. </a:t>
            </a:r>
            <a:r>
              <a:rPr lang="en-US" sz="800" dirty="0" err="1">
                <a:solidFill>
                  <a:prstClr val="black"/>
                </a:solidFill>
                <a:latin typeface="Arial" pitchFamily="34" charset="0"/>
                <a:cs typeface="Arial" pitchFamily="34" charset="0"/>
              </a:rPr>
              <a:t>Sovannary</a:t>
            </a:r>
            <a:r>
              <a:rPr lang="en-US" sz="800" dirty="0">
                <a:solidFill>
                  <a:prstClr val="black"/>
                </a:solidFill>
                <a:latin typeface="Arial" pitchFamily="34" charset="0"/>
                <a:cs typeface="Arial" pitchFamily="34" charset="0"/>
              </a:rPr>
              <a:t>, T.  (2014). National Population Size Estimation, HIV Related Risk Behaviors and HIV Prevalence among People Who Use Drugs in Cambodia in 2012.</a:t>
            </a:r>
          </a:p>
        </p:txBody>
      </p:sp>
      <p:sp>
        <p:nvSpPr>
          <p:cNvPr id="6" name="Title 1"/>
          <p:cNvSpPr txBox="1">
            <a:spLocks/>
          </p:cNvSpPr>
          <p:nvPr/>
        </p:nvSpPr>
        <p:spPr>
          <a:xfrm>
            <a:off x="1828800" y="609600"/>
            <a:ext cx="8610600" cy="838200"/>
          </a:xfrm>
          <a:prstGeom prst="rect">
            <a:avLst/>
          </a:prstGeom>
        </p:spPr>
        <p:txBody>
          <a:bodyPr lIns="91058" tIns="45537" rIns="91058" bIns="45537">
            <a:noAutofit/>
          </a:bodyPr>
          <a:lstStyle>
            <a:lvl1pPr algn="l" defTabSz="914400" rtl="0" eaLnBrk="1" latinLnBrk="0" hangingPunct="1">
              <a:spcBef>
                <a:spcPct val="0"/>
              </a:spcBef>
              <a:buNone/>
              <a:defRPr sz="2400" b="1" kern="1200">
                <a:solidFill>
                  <a:srgbClr val="C00000"/>
                </a:solidFill>
                <a:latin typeface="+mj-lt"/>
                <a:ea typeface="+mj-ea"/>
                <a:cs typeface="+mj-cs"/>
              </a:defRPr>
            </a:lvl1pPr>
          </a:lstStyle>
          <a:p>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198514617"/>
              </p:ext>
            </p:extLst>
          </p:nvPr>
        </p:nvGraphicFramePr>
        <p:xfrm>
          <a:off x="2057404" y="2471740"/>
          <a:ext cx="7350919" cy="3886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41374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28600" y="1524004"/>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58" tIns="45537" rIns="91058" bIns="45537" numCol="1" anchor="t" anchorCtr="0" compatLnSpc="1">
            <a:prstTxWarp prst="textNoShape">
              <a:avLst/>
            </a:prstTxWarp>
            <a:noAutofit/>
          </a:bodyPr>
          <a:lstStyle/>
          <a:p>
            <a:pPr eaLnBrk="1" hangingPunct="1"/>
            <a:r>
              <a:rPr lang="en-US"/>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388481301"/>
              </p:ext>
            </p:extLst>
          </p:nvPr>
        </p:nvGraphicFramePr>
        <p:xfrm>
          <a:off x="1847528" y="1988843"/>
          <a:ext cx="8208912" cy="4032448"/>
        </p:xfrm>
        <a:graphic>
          <a:graphicData uri="http://schemas.openxmlformats.org/drawingml/2006/table">
            <a:tbl>
              <a:tblPr/>
              <a:tblGrid>
                <a:gridCol w="6462899">
                  <a:extLst>
                    <a:ext uri="{9D8B030D-6E8A-4147-A177-3AD203B41FA5}">
                      <a16:colId xmlns:a16="http://schemas.microsoft.com/office/drawing/2014/main" val="20000"/>
                    </a:ext>
                  </a:extLst>
                </a:gridCol>
                <a:gridCol w="1746013">
                  <a:extLst>
                    <a:ext uri="{9D8B030D-6E8A-4147-A177-3AD203B41FA5}">
                      <a16:colId xmlns:a16="http://schemas.microsoft.com/office/drawing/2014/main" val="20001"/>
                    </a:ext>
                  </a:extLst>
                </a:gridCol>
              </a:tblGrid>
              <a:tr h="29603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15,578 (2015) </a:t>
                      </a:r>
                      <a:r>
                        <a:rPr lang="en-GB" sz="1400" b="1" i="0" u="none" strike="noStrike" baseline="30000" dirty="0">
                          <a:solidFill>
                            <a:schemeClr val="tx1"/>
                          </a:solidFill>
                          <a:effectLst/>
                          <a:latin typeface="Arial" pitchFamily="34" charset="0"/>
                          <a:cs typeface="Arial" pitchFamily="34" charset="0"/>
                        </a:rPr>
                        <a:t>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9603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8,425(2015)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9744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161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29603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21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kern="1200" baseline="30000" dirty="0">
                        <a:solidFill>
                          <a:schemeClr val="tx1"/>
                        </a:solidFill>
                        <a:effectLst/>
                        <a:latin typeface="Arial" pitchFamily="34" charset="0"/>
                        <a:ea typeface="+mn-ea"/>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9744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95.3 (2014) </a:t>
                      </a:r>
                      <a:r>
                        <a:rPr lang="en-GB" sz="1400" b="1" i="0" u="none" strike="noStrike" kern="1200" baseline="30000" dirty="0">
                          <a:solidFill>
                            <a:schemeClr val="tx1"/>
                          </a:solidFill>
                          <a:effectLst/>
                          <a:latin typeface="Arial" pitchFamily="34" charset="0"/>
                          <a:ea typeface="+mn-ea"/>
                          <a:cs typeface="Arial" pitchFamily="34" charset="0"/>
                        </a:rPr>
                        <a:t>7</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29744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24.1 (2014) </a:t>
                      </a:r>
                      <a:r>
                        <a:rPr lang="en-GB" sz="1400" b="1" i="0" u="none" strike="noStrike" kern="1200" baseline="30000" dirty="0">
                          <a:solidFill>
                            <a:schemeClr val="tx1"/>
                          </a:solidFill>
                          <a:effectLst/>
                          <a:latin typeface="Arial" pitchFamily="34" charset="0"/>
                          <a:ea typeface="+mn-ea"/>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9603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29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29603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143/0.555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9744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67/71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29603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74 (2009)</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7441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0.95 (2014)</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29603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3,483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9603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183 (2014)</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0" y="6132251"/>
            <a:ext cx="12039600" cy="707517"/>
          </a:xfrm>
          <a:prstGeom prst="rect">
            <a:avLst/>
          </a:prstGeom>
        </p:spPr>
        <p:txBody>
          <a:bodyPr wrap="square" lIns="91058" tIns="45537" rIns="91058" bIns="45537">
            <a:spAutoFit/>
          </a:bodyPr>
          <a:lstStyle/>
          <a:p>
            <a:pPr fontAlgn="base">
              <a:spcBef>
                <a:spcPct val="0"/>
              </a:spcBef>
              <a:spcAft>
                <a:spcPct val="0"/>
              </a:spcAft>
            </a:pPr>
            <a:r>
              <a:rPr lang="en-US" sz="800" dirty="0">
                <a:solidFill>
                  <a:prstClr val="black"/>
                </a:solidFil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Global Health Observatory Indicator Views: Per Capita Total Expenditure on Health (PPP int. $) (Health Systems), Retrieved July 2016, from http://apps.who.int/gho/data/node.imr.WHS7_105?lang=en; 4. </a:t>
            </a:r>
            <a:r>
              <a:rPr lang="en-US" sz="800" dirty="0" err="1">
                <a:solidFill>
                  <a:prstClr val="black"/>
                </a:solidFill>
              </a:rPr>
              <a:t>Palanivel</a:t>
            </a:r>
            <a:r>
              <a:rPr lang="en-US" sz="800" dirty="0">
                <a:solidFill>
                  <a:prstClr val="black"/>
                </a:solidFill>
              </a:rPr>
              <a:t>, T., </a:t>
            </a:r>
            <a:r>
              <a:rPr lang="en-US" sz="800" dirty="0" err="1">
                <a:solidFill>
                  <a:prstClr val="black"/>
                </a:solidFill>
              </a:rPr>
              <a:t>Mirza</a:t>
            </a:r>
            <a:r>
              <a:rPr lang="en-US" sz="800" dirty="0">
                <a:solidFill>
                  <a:prstClr val="black"/>
                </a:solidFill>
              </a:rPr>
              <a:t>, T., </a:t>
            </a:r>
            <a:r>
              <a:rPr lang="en-US" sz="800" dirty="0" err="1">
                <a:solidFill>
                  <a:prstClr val="black"/>
                </a:solidFill>
              </a:rPr>
              <a:t>Tiwari</a:t>
            </a:r>
            <a:r>
              <a:rPr lang="en-US" sz="800" dirty="0">
                <a:solidFill>
                  <a:prstClr val="black"/>
                </a:solidFill>
              </a:rPr>
              <a:t>, B. N., </a:t>
            </a:r>
            <a:r>
              <a:rPr lang="en-US" sz="800" dirty="0" err="1">
                <a:solidFill>
                  <a:prstClr val="black"/>
                </a:solidFill>
              </a:rPr>
              <a:t>Standley</a:t>
            </a:r>
            <a:r>
              <a:rPr lang="en-US" sz="800" dirty="0">
                <a:solidFill>
                  <a:prstClr val="black"/>
                </a:solidFill>
              </a:rPr>
              <a:t>, S., &amp; Nigam, A. (2016). Asia-Pacific Human Development Report - Shaping the Future: How Changing Demographics Can Power Human Development; 5. WHO. (2016). World Health Statistics 2016: Monitoring health for the SDGs; 6. World Bank Group. (2016). World Development Indicators 2016 and 7. UNSD. Millennium Development Goals Database -  Antenatal Care Coverage  Retrieved May 2016, from http://data.un.org/Data.aspx?q=Antenatal+care+coverage&amp;d=MDG&amp;f=seriesRowID%3a762.</a:t>
            </a:r>
          </a:p>
        </p:txBody>
      </p:sp>
    </p:spTree>
    <p:extLst>
      <p:ext uri="{BB962C8B-B14F-4D97-AF65-F5344CB8AC3E}">
        <p14:creationId xmlns:p14="http://schemas.microsoft.com/office/powerpoint/2010/main" val="3661842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19646"/>
            <a:ext cx="11506200" cy="504000"/>
          </a:xfrm>
        </p:spPr>
        <p:txBody>
          <a:bodyPr/>
          <a:lstStyle/>
          <a:p>
            <a:r>
              <a:rPr lang="en-US" dirty="0"/>
              <a:t>Comprehensive knowledge of HIV among adults (15 - 49 </a:t>
            </a:r>
            <a:r>
              <a:rPr lang="en-US" dirty="0" err="1"/>
              <a:t>yr</a:t>
            </a:r>
            <a:r>
              <a:rPr lang="en-US" dirty="0"/>
              <a:t>) by age group, gender and area of residence, 2014</a:t>
            </a:r>
          </a:p>
        </p:txBody>
      </p:sp>
      <p:sp>
        <p:nvSpPr>
          <p:cNvPr id="2" name="Slide Number Placeholder 1"/>
          <p:cNvSpPr>
            <a:spLocks noGrp="1"/>
          </p:cNvSpPr>
          <p:nvPr>
            <p:ph type="sldNum" sz="quarter" idx="10"/>
          </p:nvPr>
        </p:nvSpPr>
        <p:spPr/>
        <p:txBody>
          <a:bodyPr/>
          <a:lstStyle/>
          <a:p>
            <a:fld id="{26C2CD33-3677-460D-89D1-390D86E77732}" type="slidenum">
              <a:rPr lang="th-TH" smtClean="0">
                <a:solidFill>
                  <a:prstClr val="black">
                    <a:tint val="75000"/>
                  </a:prstClr>
                </a:solidFill>
              </a:rPr>
              <a:pPr/>
              <a:t>30</a:t>
            </a:fld>
            <a:endParaRPr lang="th-TH" dirty="0">
              <a:solidFill>
                <a:prstClr val="black">
                  <a:tint val="75000"/>
                </a:prstClr>
              </a:solidFill>
            </a:endParaRPr>
          </a:p>
        </p:txBody>
      </p:sp>
      <p:sp>
        <p:nvSpPr>
          <p:cNvPr id="5" name="Rectangle 6"/>
          <p:cNvSpPr>
            <a:spLocks noChangeArrowheads="1"/>
          </p:cNvSpPr>
          <p:nvPr/>
        </p:nvSpPr>
        <p:spPr bwMode="auto">
          <a:xfrm>
            <a:off x="76200" y="6396115"/>
            <a:ext cx="11201400" cy="338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58" tIns="45537" rIns="91058" bIns="45537">
            <a:spAutoFit/>
          </a:bodyPr>
          <a:lstStyle/>
          <a:p>
            <a:r>
              <a:rPr lang="en-US" sz="800" dirty="0">
                <a:solidFill>
                  <a:prstClr val="black"/>
                </a:solidFill>
                <a:latin typeface="Arial" pitchFamily="34" charset="0"/>
                <a:cs typeface="Arial" pitchFamily="34" charset="0"/>
              </a:rPr>
              <a:t>Source: </a:t>
            </a:r>
            <a:r>
              <a:rPr lang="en-US" sz="800" dirty="0">
                <a:solidFill>
                  <a:srgbClr val="000000"/>
                </a:solidFill>
                <a:latin typeface="Arial" pitchFamily="34" charset="0"/>
                <a:cs typeface="Arial" pitchFamily="34" charset="0"/>
              </a:rPr>
              <a:t>Prepared by </a:t>
            </a:r>
            <a:r>
              <a:rPr lang="en-US" sz="800" dirty="0">
                <a:solidFill>
                  <a:srgbClr val="000000"/>
                </a:solidFill>
                <a:latin typeface="Arial" pitchFamily="34" charset="0"/>
                <a:cs typeface="Arial" pitchFamily="34" charset="0"/>
                <a:hlinkClick r:id="rId2"/>
              </a:rPr>
              <a:t>www.aidsdatahub.org</a:t>
            </a:r>
            <a:r>
              <a:rPr lang="en-US" sz="800" dirty="0">
                <a:solidFill>
                  <a:srgbClr val="000000"/>
                </a:solidFill>
                <a:latin typeface="Arial" pitchFamily="34" charset="0"/>
                <a:cs typeface="Arial" pitchFamily="34" charset="0"/>
              </a:rPr>
              <a:t>  based on National Institute of Statistics, Directorate General for Health, and ICF International, 2015. Cambodia  Demographic and Health Survey 2014.Phnom Penh, Cambodia, and Rockville, Maryland, USA: National Institute of Statistics, Directorate General for Health, and ICF International. </a:t>
            </a:r>
            <a:endParaRPr lang="en-US" sz="800" dirty="0">
              <a:solidFill>
                <a:prstClr val="black"/>
              </a:solidFill>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780889669"/>
              </p:ext>
            </p:extLst>
          </p:nvPr>
        </p:nvGraphicFramePr>
        <p:xfrm>
          <a:off x="1828800" y="2362200"/>
          <a:ext cx="8534400" cy="40338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5948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304802"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58" tIns="45537" rIns="91058" bIns="45537" numCol="1" anchor="t" anchorCtr="0" compatLnSpc="1">
            <a:prstTxWarp prst="textNoShape">
              <a:avLst/>
            </a:prstTxWarp>
          </a:bodyPr>
          <a:lstStyle/>
          <a:p>
            <a:pPr eaLnBrk="1" hangingPunct="1"/>
            <a:r>
              <a:rPr lang="en-US" sz="5400">
                <a:cs typeface="Cordia New" pitchFamily="34" charset="-34"/>
              </a:rPr>
              <a:t>HIV expenditure </a:t>
            </a:r>
            <a:endParaRPr lang="en-US" dirty="0">
              <a:cs typeface="Cordia New" pitchFamily="34" charset="-34"/>
            </a:endParaRPr>
          </a:p>
        </p:txBody>
      </p:sp>
    </p:spTree>
    <p:extLst>
      <p:ext uri="{BB962C8B-B14F-4D97-AF65-F5344CB8AC3E}">
        <p14:creationId xmlns:p14="http://schemas.microsoft.com/office/powerpoint/2010/main" val="3798662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647731" y="1510389"/>
            <a:ext cx="4799860" cy="523220"/>
          </a:xfrm>
          <a:prstGeom prst="rect">
            <a:avLst/>
          </a:prstGeom>
        </p:spPr>
        <p:txBody>
          <a:bodyPr lIns="91058" tIns="45537" rIns="91058" bIns="45537" anchor="ctr"/>
          <a:lstStyle>
            <a:lvl1pPr algn="ctr" fontAlgn="base">
              <a:spcBef>
                <a:spcPct val="0"/>
              </a:spcBef>
              <a:spcAft>
                <a:spcPct val="0"/>
              </a:spcAft>
              <a:defRPr b="1">
                <a:solidFill>
                  <a:srgbClr val="00B0F0"/>
                </a:solidFill>
                <a:latin typeface="Arial" panose="020B0604020202020204" pitchFamily="34" charset="0"/>
                <a:ea typeface="+mj-ea"/>
                <a:cs typeface="Arial" panose="020B0604020202020204" pitchFamily="34" charset="0"/>
              </a:defRPr>
            </a:lvl1pPr>
            <a:lvl2pPr algn="ctr" eaLnBrk="0" fontAlgn="base" hangingPunct="0">
              <a:spcBef>
                <a:spcPct val="0"/>
              </a:spcBef>
              <a:spcAft>
                <a:spcPct val="0"/>
              </a:spcAft>
              <a:defRPr sz="4400">
                <a:solidFill>
                  <a:schemeClr val="tx2"/>
                </a:solidFill>
                <a:latin typeface="Arial" charset="0"/>
                <a:ea typeface="ＭＳ Ｐゴシック" pitchFamily="4" charset="-128"/>
              </a:defRPr>
            </a:lvl2pPr>
            <a:lvl3pPr algn="ctr" eaLnBrk="0" fontAlgn="base" hangingPunct="0">
              <a:spcBef>
                <a:spcPct val="0"/>
              </a:spcBef>
              <a:spcAft>
                <a:spcPct val="0"/>
              </a:spcAft>
              <a:defRPr sz="4400">
                <a:solidFill>
                  <a:schemeClr val="tx2"/>
                </a:solidFill>
                <a:latin typeface="Arial" charset="0"/>
                <a:ea typeface="ＭＳ Ｐゴシック" pitchFamily="4" charset="-128"/>
              </a:defRPr>
            </a:lvl3pPr>
            <a:lvl4pPr algn="ctr" eaLnBrk="0" fontAlgn="base" hangingPunct="0">
              <a:spcBef>
                <a:spcPct val="0"/>
              </a:spcBef>
              <a:spcAft>
                <a:spcPct val="0"/>
              </a:spcAft>
              <a:defRPr sz="4400">
                <a:solidFill>
                  <a:schemeClr val="tx2"/>
                </a:solidFill>
                <a:latin typeface="Arial" charset="0"/>
                <a:ea typeface="ＭＳ Ｐゴシック" pitchFamily="4" charset="-128"/>
              </a:defRPr>
            </a:lvl4pPr>
            <a:lvl5pPr algn="ctr" eaLnBrk="0" fontAlgn="base" hangingPunct="0">
              <a:spcBef>
                <a:spcPct val="0"/>
              </a:spcBef>
              <a:spcAft>
                <a:spcPct val="0"/>
              </a:spcAft>
              <a:defRPr sz="4400">
                <a:solidFill>
                  <a:schemeClr val="tx2"/>
                </a:solidFill>
                <a:latin typeface="Arial" charset="0"/>
                <a:ea typeface="ＭＳ Ｐゴシック" pitchFamily="4" charset="-128"/>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a:defRPr/>
            </a:pPr>
            <a:endParaRPr lang="en-GB" dirty="0"/>
          </a:p>
        </p:txBody>
      </p:sp>
      <p:sp>
        <p:nvSpPr>
          <p:cNvPr id="5" name="Title 4"/>
          <p:cNvSpPr>
            <a:spLocks noGrp="1"/>
          </p:cNvSpPr>
          <p:nvPr>
            <p:ph type="title"/>
          </p:nvPr>
        </p:nvSpPr>
        <p:spPr>
          <a:xfrm>
            <a:off x="294393" y="1551480"/>
            <a:ext cx="8402672" cy="504000"/>
          </a:xfrm>
        </p:spPr>
        <p:txBody>
          <a:bodyPr/>
          <a:lstStyle/>
          <a:p>
            <a:r>
              <a:rPr lang="en-GB"/>
              <a:t>AIDS financing, 2017</a:t>
            </a:r>
            <a:br>
              <a:rPr lang="en-GB"/>
            </a:br>
            <a:endParaRPr lang="en-GB" dirty="0"/>
          </a:p>
        </p:txBody>
      </p:sp>
      <p:sp>
        <p:nvSpPr>
          <p:cNvPr id="35" name="TextBox 34"/>
          <p:cNvSpPr txBox="1"/>
          <p:nvPr/>
        </p:nvSpPr>
        <p:spPr>
          <a:xfrm>
            <a:off x="34212" y="6588685"/>
            <a:ext cx="6804760" cy="230463"/>
          </a:xfrm>
          <a:prstGeom prst="rect">
            <a:avLst/>
          </a:prstGeom>
          <a:noFill/>
        </p:spPr>
        <p:txBody>
          <a:bodyPr wrap="square" lIns="91058" tIns="45537" rIns="91058" bIns="45537" rtlCol="0">
            <a:spAutoFit/>
          </a:bodyPr>
          <a:lstStyle/>
          <a:p>
            <a:pPr>
              <a:defRPr/>
            </a:pPr>
            <a:r>
              <a:rPr lang="en-US" sz="900" dirty="0">
                <a:solidFill>
                  <a:prstClr val="black"/>
                </a:solidFill>
                <a:latin typeface="Arial" panose="020B0604020202020204" pitchFamily="34" charset="0"/>
                <a:cs typeface="Arial" panose="020B0604020202020204" pitchFamily="34" charset="0"/>
              </a:rPr>
              <a:t>Prepared by </a:t>
            </a:r>
            <a:r>
              <a:rPr lang="en-US" sz="900" dirty="0">
                <a:solidFill>
                  <a:prstClr val="black"/>
                </a:solidFill>
                <a:latin typeface="Arial" panose="020B0604020202020204" pitchFamily="34" charset="0"/>
                <a:cs typeface="Arial" panose="020B0604020202020204" pitchFamily="34" charset="0"/>
                <a:hlinkClick r:id="rId3"/>
              </a:rPr>
              <a:t>www.aidsdatahub.org</a:t>
            </a:r>
            <a:r>
              <a:rPr lang="en-US" sz="900" dirty="0">
                <a:solidFill>
                  <a:prstClr val="black"/>
                </a:solidFill>
                <a:latin typeface="Arial" panose="020B0604020202020204" pitchFamily="34" charset="0"/>
                <a:cs typeface="Arial" panose="020B0604020202020204" pitchFamily="34" charset="0"/>
              </a:rPr>
              <a:t> based on Cambodia NASA 2016-17</a:t>
            </a:r>
            <a:endParaRPr lang="en-GB" sz="900" dirty="0">
              <a:solidFill>
                <a:prstClr val="black"/>
              </a:solidFill>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79D3AAF5-677E-4118-835B-F09B0326CACE}"/>
              </a:ext>
            </a:extLst>
          </p:cNvPr>
          <p:cNvGrpSpPr/>
          <p:nvPr/>
        </p:nvGrpSpPr>
        <p:grpSpPr>
          <a:xfrm>
            <a:off x="1384010" y="2679922"/>
            <a:ext cx="9423980" cy="3568478"/>
            <a:chOff x="0" y="0"/>
            <a:chExt cx="9423980" cy="3568478"/>
          </a:xfrm>
        </p:grpSpPr>
        <p:grpSp>
          <p:nvGrpSpPr>
            <p:cNvPr id="51" name="Group 50">
              <a:extLst>
                <a:ext uri="{FF2B5EF4-FFF2-40B4-BE49-F238E27FC236}">
                  <a16:creationId xmlns:a16="http://schemas.microsoft.com/office/drawing/2014/main" id="{B10C7829-EB21-4D63-9631-CAEB752448FE}"/>
                </a:ext>
              </a:extLst>
            </p:cNvPr>
            <p:cNvGrpSpPr/>
            <p:nvPr/>
          </p:nvGrpSpPr>
          <p:grpSpPr>
            <a:xfrm>
              <a:off x="0" y="0"/>
              <a:ext cx="9149421" cy="3568478"/>
              <a:chOff x="0" y="0"/>
              <a:chExt cx="8663516" cy="3612575"/>
            </a:xfrm>
          </p:grpSpPr>
          <p:graphicFrame>
            <p:nvGraphicFramePr>
              <p:cNvPr id="63" name="Chart 62">
                <a:extLst>
                  <a:ext uri="{FF2B5EF4-FFF2-40B4-BE49-F238E27FC236}">
                    <a16:creationId xmlns:a16="http://schemas.microsoft.com/office/drawing/2014/main" id="{95B9A900-0F1E-41A4-BBEE-2139299795C3}"/>
                  </a:ext>
                </a:extLst>
              </p:cNvPr>
              <p:cNvGraphicFramePr>
                <a:graphicFrameLocks/>
              </p:cNvGraphicFramePr>
              <p:nvPr/>
            </p:nvGraphicFramePr>
            <p:xfrm>
              <a:off x="4494909" y="180819"/>
              <a:ext cx="4168607" cy="34317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4" name="Chart 63">
                <a:extLst>
                  <a:ext uri="{FF2B5EF4-FFF2-40B4-BE49-F238E27FC236}">
                    <a16:creationId xmlns:a16="http://schemas.microsoft.com/office/drawing/2014/main" id="{02F0B9A8-9C75-4C53-BA28-900B920289FB}"/>
                  </a:ext>
                </a:extLst>
              </p:cNvPr>
              <p:cNvGraphicFramePr>
                <a:graphicFrameLocks/>
              </p:cNvGraphicFramePr>
              <p:nvPr>
                <p:extLst>
                  <p:ext uri="{D42A27DB-BD31-4B8C-83A1-F6EECF244321}">
                    <p14:modId xmlns:p14="http://schemas.microsoft.com/office/powerpoint/2010/main" val="2928699631"/>
                  </p:ext>
                </p:extLst>
              </p:nvPr>
            </p:nvGraphicFramePr>
            <p:xfrm>
              <a:off x="0" y="185652"/>
              <a:ext cx="4168607" cy="3426923"/>
            </p:xfrm>
            <a:graphic>
              <a:graphicData uri="http://schemas.openxmlformats.org/drawingml/2006/chart">
                <c:chart xmlns:c="http://schemas.openxmlformats.org/drawingml/2006/chart" xmlns:r="http://schemas.openxmlformats.org/officeDocument/2006/relationships" r:id="rId5"/>
              </a:graphicData>
            </a:graphic>
          </p:graphicFrame>
          <p:grpSp>
            <p:nvGrpSpPr>
              <p:cNvPr id="65" name="Group 64">
                <a:extLst>
                  <a:ext uri="{FF2B5EF4-FFF2-40B4-BE49-F238E27FC236}">
                    <a16:creationId xmlns:a16="http://schemas.microsoft.com/office/drawing/2014/main" id="{C569CB04-3987-440F-AF52-8D807BD33D99}"/>
                  </a:ext>
                </a:extLst>
              </p:cNvPr>
              <p:cNvGrpSpPr/>
              <p:nvPr/>
            </p:nvGrpSpPr>
            <p:grpSpPr>
              <a:xfrm>
                <a:off x="1047749" y="2515780"/>
                <a:ext cx="1512000" cy="984660"/>
                <a:chOff x="1047749" y="2515783"/>
                <a:chExt cx="1512000" cy="984660"/>
              </a:xfrm>
            </p:grpSpPr>
            <p:sp>
              <p:nvSpPr>
                <p:cNvPr id="72" name="TextBox 5">
                  <a:extLst>
                    <a:ext uri="{FF2B5EF4-FFF2-40B4-BE49-F238E27FC236}">
                      <a16:creationId xmlns:a16="http://schemas.microsoft.com/office/drawing/2014/main" id="{46CC6EB3-1F11-4923-AFB2-71849B53330F}"/>
                    </a:ext>
                  </a:extLst>
                </p:cNvPr>
                <p:cNvSpPr txBox="1"/>
                <p:nvPr/>
              </p:nvSpPr>
              <p:spPr>
                <a:xfrm>
                  <a:off x="1047749" y="3036099"/>
                  <a:ext cx="1512000" cy="4643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International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cs typeface="Arial" pitchFamily="34" charset="0"/>
                    </a:rPr>
                    <a:t>76%</a:t>
                  </a:r>
                </a:p>
              </p:txBody>
            </p:sp>
            <p:cxnSp>
              <p:nvCxnSpPr>
                <p:cNvPr id="73" name="Straight Connector 72">
                  <a:extLst>
                    <a:ext uri="{FF2B5EF4-FFF2-40B4-BE49-F238E27FC236}">
                      <a16:creationId xmlns:a16="http://schemas.microsoft.com/office/drawing/2014/main" id="{D5C55EDF-1EE7-4853-88E0-6868B0B67B73}"/>
                    </a:ext>
                  </a:extLst>
                </p:cNvPr>
                <p:cNvCxnSpPr/>
                <p:nvPr/>
              </p:nvCxnSpPr>
              <p:spPr>
                <a:xfrm rot="5400000">
                  <a:off x="881345" y="2785783"/>
                  <a:ext cx="540000" cy="0"/>
                </a:xfrm>
                <a:prstGeom prst="line">
                  <a:avLst/>
                </a:prstGeom>
                <a:noFill/>
                <a:ln w="12700" cap="flat" cmpd="sng" algn="ctr">
                  <a:solidFill>
                    <a:sysClr val="windowText" lastClr="000000"/>
                  </a:solidFill>
                  <a:prstDash val="solid"/>
                </a:ln>
                <a:effectLst/>
              </p:spPr>
            </p:cxnSp>
          </p:grpSp>
          <p:grpSp>
            <p:nvGrpSpPr>
              <p:cNvPr id="66" name="Group 65">
                <a:extLst>
                  <a:ext uri="{FF2B5EF4-FFF2-40B4-BE49-F238E27FC236}">
                    <a16:creationId xmlns:a16="http://schemas.microsoft.com/office/drawing/2014/main" id="{F7B15613-B0D5-4D22-B1F6-212E2C91737F}"/>
                  </a:ext>
                </a:extLst>
              </p:cNvPr>
              <p:cNvGrpSpPr/>
              <p:nvPr/>
            </p:nvGrpSpPr>
            <p:grpSpPr>
              <a:xfrm>
                <a:off x="1035840" y="523894"/>
                <a:ext cx="1654972" cy="466870"/>
                <a:chOff x="1035840" y="523894"/>
                <a:chExt cx="1654972" cy="466869"/>
              </a:xfrm>
            </p:grpSpPr>
            <p:sp>
              <p:nvSpPr>
                <p:cNvPr id="70" name="TextBox 5">
                  <a:extLst>
                    <a:ext uri="{FF2B5EF4-FFF2-40B4-BE49-F238E27FC236}">
                      <a16:creationId xmlns:a16="http://schemas.microsoft.com/office/drawing/2014/main" id="{D1CA234C-E0DB-4B23-B0ED-68CCF33914B7}"/>
                    </a:ext>
                  </a:extLst>
                </p:cNvPr>
                <p:cNvSpPr txBox="1"/>
                <p:nvPr/>
              </p:nvSpPr>
              <p:spPr>
                <a:xfrm>
                  <a:off x="1035840" y="523894"/>
                  <a:ext cx="1512000" cy="4643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Domestic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cs typeface="Arial" pitchFamily="34" charset="0"/>
                    </a:rPr>
                    <a:t>24%</a:t>
                  </a:r>
                </a:p>
              </p:txBody>
            </p:sp>
            <p:cxnSp>
              <p:nvCxnSpPr>
                <p:cNvPr id="71" name="Straight Connector 70">
                  <a:extLst>
                    <a:ext uri="{FF2B5EF4-FFF2-40B4-BE49-F238E27FC236}">
                      <a16:creationId xmlns:a16="http://schemas.microsoft.com/office/drawing/2014/main" id="{7215A736-B257-452B-8D9D-23DD36C9668D}"/>
                    </a:ext>
                  </a:extLst>
                </p:cNvPr>
                <p:cNvCxnSpPr/>
                <p:nvPr/>
              </p:nvCxnSpPr>
              <p:spPr>
                <a:xfrm rot="5400000">
                  <a:off x="2528812" y="828764"/>
                  <a:ext cx="323999" cy="0"/>
                </a:xfrm>
                <a:prstGeom prst="line">
                  <a:avLst/>
                </a:prstGeom>
                <a:noFill/>
                <a:ln w="12700" cap="flat" cmpd="sng" algn="ctr">
                  <a:solidFill>
                    <a:sysClr val="windowText" lastClr="000000"/>
                  </a:solidFill>
                  <a:prstDash val="solid"/>
                </a:ln>
                <a:effectLst/>
              </p:spPr>
            </p:cxnSp>
          </p:grpSp>
          <p:cxnSp>
            <p:nvCxnSpPr>
              <p:cNvPr id="67" name="Straight Connector 66">
                <a:extLst>
                  <a:ext uri="{FF2B5EF4-FFF2-40B4-BE49-F238E27FC236}">
                    <a16:creationId xmlns:a16="http://schemas.microsoft.com/office/drawing/2014/main" id="{DD2D6827-CE83-408C-AD94-0C82B58DE3B0}"/>
                  </a:ext>
                </a:extLst>
              </p:cNvPr>
              <p:cNvCxnSpPr/>
              <p:nvPr/>
            </p:nvCxnSpPr>
            <p:spPr>
              <a:xfrm>
                <a:off x="2250279" y="666750"/>
                <a:ext cx="432000" cy="0"/>
              </a:xfrm>
              <a:prstGeom prst="line">
                <a:avLst/>
              </a:prstGeom>
              <a:noFill/>
              <a:ln w="12700" cap="flat" cmpd="sng" algn="ctr">
                <a:solidFill>
                  <a:sysClr val="windowText" lastClr="000000"/>
                </a:solidFill>
                <a:prstDash val="solid"/>
              </a:ln>
              <a:effectLst/>
            </p:spPr>
          </p:cxnSp>
          <p:sp>
            <p:nvSpPr>
              <p:cNvPr id="68" name="Rectangle 67">
                <a:extLst>
                  <a:ext uri="{FF2B5EF4-FFF2-40B4-BE49-F238E27FC236}">
                    <a16:creationId xmlns:a16="http://schemas.microsoft.com/office/drawing/2014/main" id="{9CA12EC4-FC8D-4161-86BF-88A867482034}"/>
                  </a:ext>
                </a:extLst>
              </p:cNvPr>
              <p:cNvSpPr/>
              <p:nvPr/>
            </p:nvSpPr>
            <p:spPr>
              <a:xfrm>
                <a:off x="225660" y="0"/>
                <a:ext cx="4060312" cy="312363"/>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rPr>
                  <a:t>AIDS spending by financing source</a:t>
                </a:r>
                <a:endParaRPr kumimoji="0" lang="en-GB" sz="1400" b="0" i="0" u="none" strike="noStrike" kern="0" cap="none" spc="0" normalizeH="0" baseline="0" noProof="0">
                  <a:ln>
                    <a:noFill/>
                  </a:ln>
                  <a:solidFill>
                    <a:prstClr val="black"/>
                  </a:solidFill>
                  <a:effectLst/>
                  <a:uLnTx/>
                  <a:uFillTx/>
                  <a:latin typeface="Calibri"/>
                </a:endParaRPr>
              </a:p>
            </p:txBody>
          </p:sp>
          <p:sp>
            <p:nvSpPr>
              <p:cNvPr id="69" name="Rectangle 68">
                <a:extLst>
                  <a:ext uri="{FF2B5EF4-FFF2-40B4-BE49-F238E27FC236}">
                    <a16:creationId xmlns:a16="http://schemas.microsoft.com/office/drawing/2014/main" id="{820533B4-B303-4F5E-8296-E2D15B2B1A5A}"/>
                  </a:ext>
                </a:extLst>
              </p:cNvPr>
              <p:cNvSpPr/>
              <p:nvPr/>
            </p:nvSpPr>
            <p:spPr>
              <a:xfrm>
                <a:off x="4640357" y="0"/>
                <a:ext cx="3791275" cy="312363"/>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rPr>
                  <a:t>AIDS spending by service category</a:t>
                </a:r>
                <a:endParaRPr kumimoji="0" lang="en-GB" sz="1400" b="0" i="0" u="none" strike="noStrike" kern="0" cap="none" spc="0" normalizeH="0" baseline="0" noProof="0">
                  <a:ln>
                    <a:noFill/>
                  </a:ln>
                  <a:solidFill>
                    <a:prstClr val="black"/>
                  </a:solidFill>
                  <a:effectLst/>
                  <a:uLnTx/>
                  <a:uFillTx/>
                  <a:latin typeface="Calibri"/>
                </a:endParaRPr>
              </a:p>
            </p:txBody>
          </p:sp>
        </p:grpSp>
        <p:grpSp>
          <p:nvGrpSpPr>
            <p:cNvPr id="52" name="Group 51">
              <a:extLst>
                <a:ext uri="{FF2B5EF4-FFF2-40B4-BE49-F238E27FC236}">
                  <a16:creationId xmlns:a16="http://schemas.microsoft.com/office/drawing/2014/main" id="{F1721E61-1A09-4623-9733-21D04E803204}"/>
                </a:ext>
              </a:extLst>
            </p:cNvPr>
            <p:cNvGrpSpPr/>
            <p:nvPr/>
          </p:nvGrpSpPr>
          <p:grpSpPr>
            <a:xfrm>
              <a:off x="5158554" y="420646"/>
              <a:ext cx="4265426" cy="3074507"/>
              <a:chOff x="5158554" y="420646"/>
              <a:chExt cx="4265426" cy="3074507"/>
            </a:xfrm>
          </p:grpSpPr>
          <p:sp>
            <p:nvSpPr>
              <p:cNvPr id="53" name="TextBox 7">
                <a:extLst>
                  <a:ext uri="{FF2B5EF4-FFF2-40B4-BE49-F238E27FC236}">
                    <a16:creationId xmlns:a16="http://schemas.microsoft.com/office/drawing/2014/main" id="{19307375-252B-4CA6-AF5B-C7D4141C88B5}"/>
                  </a:ext>
                </a:extLst>
              </p:cNvPr>
              <p:cNvSpPr txBox="1"/>
              <p:nvPr/>
            </p:nvSpPr>
            <p:spPr>
              <a:xfrm>
                <a:off x="7387482" y="958484"/>
                <a:ext cx="2036498" cy="575563"/>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Other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cs typeface="Arial" pitchFamily="34" charset="0"/>
                  </a:rPr>
                  <a:t>8%</a:t>
                </a:r>
              </a:p>
            </p:txBody>
          </p:sp>
          <p:sp>
            <p:nvSpPr>
              <p:cNvPr id="54" name="TextBox 4">
                <a:extLst>
                  <a:ext uri="{FF2B5EF4-FFF2-40B4-BE49-F238E27FC236}">
                    <a16:creationId xmlns:a16="http://schemas.microsoft.com/office/drawing/2014/main" id="{59940929-8288-4130-924A-397DAFE9C17D}"/>
                  </a:ext>
                </a:extLst>
              </p:cNvPr>
              <p:cNvSpPr txBox="1"/>
              <p:nvPr/>
            </p:nvSpPr>
            <p:spPr>
              <a:xfrm>
                <a:off x="7277038" y="2321972"/>
                <a:ext cx="2045934" cy="413672"/>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Care and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cs typeface="Arial" pitchFamily="34" charset="0"/>
                  </a:rPr>
                  <a:t>46%</a:t>
                </a:r>
              </a:p>
            </p:txBody>
          </p:sp>
          <p:sp>
            <p:nvSpPr>
              <p:cNvPr id="55" name="TextBox 5">
                <a:extLst>
                  <a:ext uri="{FF2B5EF4-FFF2-40B4-BE49-F238E27FC236}">
                    <a16:creationId xmlns:a16="http://schemas.microsoft.com/office/drawing/2014/main" id="{37A57295-4902-4E21-86EE-17FB3BEEFED1}"/>
                  </a:ext>
                </a:extLst>
              </p:cNvPr>
              <p:cNvSpPr txBox="1"/>
              <p:nvPr/>
            </p:nvSpPr>
            <p:spPr>
              <a:xfrm>
                <a:off x="6873939" y="420646"/>
                <a:ext cx="2181903" cy="415623"/>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Key populations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cs typeface="Arial" pitchFamily="34" charset="0"/>
                  </a:rPr>
                  <a:t>7%</a:t>
                </a:r>
              </a:p>
            </p:txBody>
          </p:sp>
          <p:sp>
            <p:nvSpPr>
              <p:cNvPr id="56" name="TextBox 7">
                <a:extLst>
                  <a:ext uri="{FF2B5EF4-FFF2-40B4-BE49-F238E27FC236}">
                    <a16:creationId xmlns:a16="http://schemas.microsoft.com/office/drawing/2014/main" id="{F9495C11-3255-4C5F-9ED3-815C9CFEE1B3}"/>
                  </a:ext>
                </a:extLst>
              </p:cNvPr>
              <p:cNvSpPr txBox="1"/>
              <p:nvPr/>
            </p:nvSpPr>
            <p:spPr>
              <a:xfrm>
                <a:off x="7179434" y="3081481"/>
                <a:ext cx="2008084" cy="413672"/>
              </a:xfrm>
              <a:prstGeom prst="rect">
                <a:avLst/>
              </a:prstGeom>
              <a:solidFill>
                <a:sysClr val="window" lastClr="FFFFFF"/>
              </a:solid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Other AIDS expenditures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cs typeface="Arial" pitchFamily="34" charset="0"/>
                  </a:rPr>
                  <a:t>39%</a:t>
                </a:r>
              </a:p>
            </p:txBody>
          </p:sp>
          <p:cxnSp>
            <p:nvCxnSpPr>
              <p:cNvPr id="57" name="Straight Connector 56">
                <a:extLst>
                  <a:ext uri="{FF2B5EF4-FFF2-40B4-BE49-F238E27FC236}">
                    <a16:creationId xmlns:a16="http://schemas.microsoft.com/office/drawing/2014/main" id="{05C39AAD-7CA9-48CB-8174-107CDB1DABAB}"/>
                  </a:ext>
                </a:extLst>
              </p:cNvPr>
              <p:cNvCxnSpPr/>
              <p:nvPr/>
            </p:nvCxnSpPr>
            <p:spPr>
              <a:xfrm>
                <a:off x="6910353" y="1027781"/>
                <a:ext cx="367095" cy="0"/>
              </a:xfrm>
              <a:prstGeom prst="line">
                <a:avLst/>
              </a:prstGeom>
              <a:noFill/>
              <a:ln w="12700" cap="flat" cmpd="sng" algn="ctr">
                <a:solidFill>
                  <a:sysClr val="windowText" lastClr="000000"/>
                </a:solidFill>
                <a:prstDash val="solid"/>
              </a:ln>
              <a:effectLst/>
            </p:spPr>
          </p:cxnSp>
          <p:cxnSp>
            <p:nvCxnSpPr>
              <p:cNvPr id="58" name="Straight Connector 57">
                <a:extLst>
                  <a:ext uri="{FF2B5EF4-FFF2-40B4-BE49-F238E27FC236}">
                    <a16:creationId xmlns:a16="http://schemas.microsoft.com/office/drawing/2014/main" id="{7F83EBAA-9E32-4DDA-9967-10E1FD761B48}"/>
                  </a:ext>
                </a:extLst>
              </p:cNvPr>
              <p:cNvCxnSpPr/>
              <p:nvPr/>
            </p:nvCxnSpPr>
            <p:spPr>
              <a:xfrm>
                <a:off x="6297165" y="570075"/>
                <a:ext cx="9281" cy="201248"/>
              </a:xfrm>
              <a:prstGeom prst="line">
                <a:avLst/>
              </a:prstGeom>
              <a:noFill/>
              <a:ln w="12700" cap="flat" cmpd="sng" algn="ctr">
                <a:solidFill>
                  <a:sysClr val="windowText" lastClr="000000"/>
                </a:solidFill>
                <a:prstDash val="solid"/>
              </a:ln>
              <a:effectLst/>
            </p:spPr>
          </p:cxnSp>
          <p:cxnSp>
            <p:nvCxnSpPr>
              <p:cNvPr id="59" name="Straight Connector 58">
                <a:extLst>
                  <a:ext uri="{FF2B5EF4-FFF2-40B4-BE49-F238E27FC236}">
                    <a16:creationId xmlns:a16="http://schemas.microsoft.com/office/drawing/2014/main" id="{90CE4BA1-924C-4CB1-9450-5A9D46CCF5F6}"/>
                  </a:ext>
                </a:extLst>
              </p:cNvPr>
              <p:cNvCxnSpPr/>
              <p:nvPr/>
            </p:nvCxnSpPr>
            <p:spPr>
              <a:xfrm>
                <a:off x="5166039" y="3223341"/>
                <a:ext cx="1829956" cy="0"/>
              </a:xfrm>
              <a:prstGeom prst="line">
                <a:avLst/>
              </a:prstGeom>
              <a:noFill/>
              <a:ln w="12700" cap="flat" cmpd="sng" algn="ctr">
                <a:solidFill>
                  <a:sysClr val="windowText" lastClr="000000"/>
                </a:solidFill>
                <a:prstDash val="solid"/>
              </a:ln>
              <a:effectLst/>
            </p:spPr>
          </p:cxnSp>
          <p:cxnSp>
            <p:nvCxnSpPr>
              <p:cNvPr id="60" name="Straight Connector 59">
                <a:extLst>
                  <a:ext uri="{FF2B5EF4-FFF2-40B4-BE49-F238E27FC236}">
                    <a16:creationId xmlns:a16="http://schemas.microsoft.com/office/drawing/2014/main" id="{3A77AE4C-1FB4-44E9-86B5-8A9308D998F6}"/>
                  </a:ext>
                </a:extLst>
              </p:cNvPr>
              <p:cNvCxnSpPr/>
              <p:nvPr/>
            </p:nvCxnSpPr>
            <p:spPr>
              <a:xfrm>
                <a:off x="5158554" y="2247643"/>
                <a:ext cx="0" cy="955597"/>
              </a:xfrm>
              <a:prstGeom prst="line">
                <a:avLst/>
              </a:prstGeom>
              <a:noFill/>
              <a:ln w="12700" cap="flat" cmpd="sng" algn="ctr">
                <a:solidFill>
                  <a:sysClr val="windowText" lastClr="000000"/>
                </a:solidFill>
                <a:prstDash val="solid"/>
              </a:ln>
              <a:effectLst/>
            </p:spPr>
          </p:cxnSp>
          <p:cxnSp>
            <p:nvCxnSpPr>
              <p:cNvPr id="61" name="Straight Connector 60">
                <a:extLst>
                  <a:ext uri="{FF2B5EF4-FFF2-40B4-BE49-F238E27FC236}">
                    <a16:creationId xmlns:a16="http://schemas.microsoft.com/office/drawing/2014/main" id="{46D2B377-53F4-4B2B-B41C-3D374F5BE5F7}"/>
                  </a:ext>
                </a:extLst>
              </p:cNvPr>
              <p:cNvCxnSpPr/>
              <p:nvPr/>
            </p:nvCxnSpPr>
            <p:spPr>
              <a:xfrm>
                <a:off x="6301126" y="569820"/>
                <a:ext cx="551160" cy="0"/>
              </a:xfrm>
              <a:prstGeom prst="line">
                <a:avLst/>
              </a:prstGeom>
              <a:noFill/>
              <a:ln w="12700" cap="flat" cmpd="sng" algn="ctr">
                <a:solidFill>
                  <a:sysClr val="windowText" lastClr="000000"/>
                </a:solidFill>
                <a:prstDash val="solid"/>
              </a:ln>
              <a:effectLst/>
            </p:spPr>
          </p:cxnSp>
          <p:cxnSp>
            <p:nvCxnSpPr>
              <p:cNvPr id="62" name="Straight Connector 61">
                <a:extLst>
                  <a:ext uri="{FF2B5EF4-FFF2-40B4-BE49-F238E27FC236}">
                    <a16:creationId xmlns:a16="http://schemas.microsoft.com/office/drawing/2014/main" id="{A492C581-82FB-475F-B742-853398486257}"/>
                  </a:ext>
                </a:extLst>
              </p:cNvPr>
              <p:cNvCxnSpPr/>
              <p:nvPr/>
            </p:nvCxnSpPr>
            <p:spPr>
              <a:xfrm>
                <a:off x="6977655" y="2466605"/>
                <a:ext cx="377804" cy="0"/>
              </a:xfrm>
              <a:prstGeom prst="line">
                <a:avLst/>
              </a:prstGeom>
              <a:noFill/>
              <a:ln w="12700" cap="flat" cmpd="sng" algn="ctr">
                <a:solidFill>
                  <a:sysClr val="windowText" lastClr="000000"/>
                </a:solidFill>
                <a:prstDash val="solid"/>
              </a:ln>
              <a:effectLst/>
            </p:spPr>
          </p:cxnSp>
        </p:grpSp>
      </p:grpSp>
    </p:spTree>
    <p:extLst>
      <p:ext uri="{BB962C8B-B14F-4D97-AF65-F5344CB8AC3E}">
        <p14:creationId xmlns:p14="http://schemas.microsoft.com/office/powerpoint/2010/main" val="368249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28002"/>
            <a:ext cx="8402672" cy="504000"/>
          </a:xfrm>
        </p:spPr>
        <p:txBody>
          <a:bodyPr/>
          <a:lstStyle/>
          <a:p>
            <a:r>
              <a:rPr lang="en-US" dirty="0"/>
              <a:t>AIDS spending by financing source, 2006-2017</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33</a:t>
            </a:fld>
            <a:endParaRPr lang="th-TH" dirty="0">
              <a:solidFill>
                <a:prstClr val="black">
                  <a:tint val="75000"/>
                </a:prstClr>
              </a:solidFill>
            </a:endParaRPr>
          </a:p>
        </p:txBody>
      </p:sp>
      <p:sp>
        <p:nvSpPr>
          <p:cNvPr id="5" name="TextBox 1"/>
          <p:cNvSpPr txBox="1"/>
          <p:nvPr/>
        </p:nvSpPr>
        <p:spPr>
          <a:xfrm>
            <a:off x="76200" y="6596057"/>
            <a:ext cx="6635719" cy="254020"/>
          </a:xfrm>
          <a:prstGeom prst="rect">
            <a:avLst/>
          </a:prstGeom>
        </p:spPr>
        <p:txBody>
          <a:bodyPr wrap="square" lIns="91058" tIns="45537" rIns="91058" bIns="4553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800" dirty="0">
                <a:solidFill>
                  <a:prstClr val="black"/>
                </a:solidFill>
                <a:cs typeface="Arial" pitchFamily="34" charset="0"/>
              </a:rPr>
              <a:t>Source: Prepared by </a:t>
            </a:r>
            <a:r>
              <a:rPr lang="en-GB" sz="800" dirty="0">
                <a:solidFill>
                  <a:prstClr val="black"/>
                </a:solidFill>
                <a:cs typeface="Arial" pitchFamily="34" charset="0"/>
                <a:hlinkClick r:id="rId2"/>
              </a:rPr>
              <a:t>www.aidsdatahub.org</a:t>
            </a:r>
            <a:r>
              <a:rPr lang="en-GB" sz="800" dirty="0">
                <a:solidFill>
                  <a:prstClr val="black"/>
                </a:solidFill>
                <a:cs typeface="Arial" pitchFamily="34" charset="0"/>
              </a:rPr>
              <a:t>  based on UNAIDS Financial Dashboard and </a:t>
            </a:r>
            <a:r>
              <a:rPr lang="en-US" sz="800" dirty="0">
                <a:solidFill>
                  <a:prstClr val="black"/>
                </a:solidFill>
                <a:latin typeface="Arial" panose="020B0604020202020204" pitchFamily="34" charset="0"/>
                <a:cs typeface="Arial" panose="020B0604020202020204" pitchFamily="34" charset="0"/>
              </a:rPr>
              <a:t>Cambodia NASA 2016-17</a:t>
            </a:r>
            <a:r>
              <a:rPr lang="en-GB" sz="800" dirty="0">
                <a:solidFill>
                  <a:prstClr val="black"/>
                </a:solidFill>
                <a:cs typeface="Arial" pitchFamily="34" charset="0"/>
              </a:rPr>
              <a:t> </a:t>
            </a:r>
          </a:p>
        </p:txBody>
      </p:sp>
      <p:graphicFrame>
        <p:nvGraphicFramePr>
          <p:cNvPr id="6" name="Chart 5">
            <a:extLst>
              <a:ext uri="{FF2B5EF4-FFF2-40B4-BE49-F238E27FC236}">
                <a16:creationId xmlns:a16="http://schemas.microsoft.com/office/drawing/2014/main" id="{C3C62164-CC42-4FD2-9103-67298AD18749}"/>
              </a:ext>
            </a:extLst>
          </p:cNvPr>
          <p:cNvGraphicFramePr>
            <a:graphicFrameLocks/>
          </p:cNvGraphicFramePr>
          <p:nvPr>
            <p:extLst>
              <p:ext uri="{D42A27DB-BD31-4B8C-83A1-F6EECF244321}">
                <p14:modId xmlns:p14="http://schemas.microsoft.com/office/powerpoint/2010/main" val="3226410484"/>
              </p:ext>
            </p:extLst>
          </p:nvPr>
        </p:nvGraphicFramePr>
        <p:xfrm>
          <a:off x="1143000" y="2259189"/>
          <a:ext cx="9715503" cy="39892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2360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304802"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58" tIns="45537" rIns="91058" bIns="45537" numCol="1" anchor="t" anchorCtr="0" compatLnSpc="1">
            <a:prstTxWarp prst="textNoShape">
              <a:avLst/>
            </a:prstTxWarp>
          </a:bodyPr>
          <a:lstStyle/>
          <a:p>
            <a:pPr eaLnBrk="1" hangingPunct="1"/>
            <a:r>
              <a:rPr lang="en-US" altLang="zh-CN" sz="5400">
                <a:cs typeface="Cordia New" pitchFamily="34" charset="-34"/>
              </a:rPr>
              <a:t>National response</a:t>
            </a:r>
            <a:br>
              <a:rPr lang="en-US" altLang="zh-CN" sz="540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512044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11430000" cy="504000"/>
          </a:xfrm>
        </p:spPr>
        <p:txBody>
          <a:bodyPr/>
          <a:lstStyle/>
          <a:p>
            <a:r>
              <a:rPr lang="en-US" dirty="0"/>
              <a:t>Proportion of key populations who received an HIV test in the last 12 months and know their results, 2007-2022</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35</a:t>
            </a:fld>
            <a:endParaRPr lang="th-TH" dirty="0">
              <a:solidFill>
                <a:prstClr val="black">
                  <a:tint val="75000"/>
                </a:prstClr>
              </a:solidFill>
            </a:endParaRPr>
          </a:p>
        </p:txBody>
      </p:sp>
      <p:sp>
        <p:nvSpPr>
          <p:cNvPr id="5" name="TextBox 1"/>
          <p:cNvSpPr txBox="1"/>
          <p:nvPr/>
        </p:nvSpPr>
        <p:spPr>
          <a:xfrm>
            <a:off x="-26437" y="6209111"/>
            <a:ext cx="11049000" cy="662782"/>
          </a:xfrm>
          <a:prstGeom prst="rect">
            <a:avLst/>
          </a:prstGeom>
        </p:spPr>
        <p:txBody>
          <a:bodyPr wrap="square" lIns="91058" tIns="45537" rIns="91058" bIns="4553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prstClr val="black"/>
                </a:solidFill>
                <a:cs typeface="Arial" pitchFamily="34" charset="0"/>
              </a:rPr>
              <a:t>Source: Prepared by </a:t>
            </a:r>
            <a:r>
              <a:rPr lang="en-US" sz="800" dirty="0">
                <a:solidFill>
                  <a:prstClr val="black"/>
                </a:solidFill>
                <a:cs typeface="Arial" pitchFamily="34" charset="0"/>
                <a:hlinkClick r:id="rId3"/>
              </a:rPr>
              <a:t>www.aidsdatahub.org</a:t>
            </a:r>
            <a:r>
              <a:rPr lang="en-US" sz="800" dirty="0">
                <a:solidFill>
                  <a:prstClr val="black"/>
                </a:solidFill>
                <a:cs typeface="Arial" pitchFamily="34" charset="0"/>
              </a:rPr>
              <a:t>  based on 1.</a:t>
            </a:r>
            <a:r>
              <a:rPr lang="en-GB" sz="800" dirty="0">
                <a:solidFill>
                  <a:prstClr val="black"/>
                </a:solidFill>
                <a:cs typeface="Arial" pitchFamily="34" charset="0"/>
              </a:rPr>
              <a:t>National </a:t>
            </a:r>
            <a:r>
              <a:rPr lang="en-GB" sz="800" dirty="0" err="1">
                <a:solidFill>
                  <a:prstClr val="black"/>
                </a:solidFill>
                <a:cs typeface="Arial" pitchFamily="34" charset="0"/>
              </a:rPr>
              <a:t>Center</a:t>
            </a:r>
            <a:r>
              <a:rPr lang="en-GB" sz="800" dirty="0">
                <a:solidFill>
                  <a:prstClr val="black"/>
                </a:solidFill>
                <a:cs typeface="Arial" pitchFamily="34" charset="0"/>
              </a:rPr>
              <a:t> for HIV/AIDS Dermatology and STD Cambodia, FHI, &amp; USAID. (2007). Cambodia 2007 </a:t>
            </a:r>
            <a:r>
              <a:rPr lang="en-GB" sz="800" dirty="0" err="1">
                <a:solidFill>
                  <a:prstClr val="black"/>
                </a:solidFill>
                <a:cs typeface="Arial" pitchFamily="34" charset="0"/>
              </a:rPr>
              <a:t>Behavioral</a:t>
            </a:r>
            <a:r>
              <a:rPr lang="en-GB" sz="800" dirty="0">
                <a:solidFill>
                  <a:prstClr val="black"/>
                </a:solidFill>
                <a:cs typeface="Arial" pitchFamily="34" charset="0"/>
              </a:rPr>
              <a:t> Surveillance Survey: HIV/AIDS Related Sexual </a:t>
            </a:r>
            <a:r>
              <a:rPr lang="en-GB" sz="800" dirty="0" err="1">
                <a:solidFill>
                  <a:prstClr val="black"/>
                </a:solidFill>
                <a:cs typeface="Arial" pitchFamily="34" charset="0"/>
              </a:rPr>
              <a:t>Behaviors</a:t>
            </a:r>
            <a:r>
              <a:rPr lang="en-GB" sz="800" dirty="0">
                <a:solidFill>
                  <a:prstClr val="black"/>
                </a:solidFill>
                <a:cs typeface="Arial" pitchFamily="34" charset="0"/>
              </a:rPr>
              <a:t> among Sentinel Groups ; . 2.Chhorvann, C. (2011). </a:t>
            </a:r>
            <a:r>
              <a:rPr lang="en-GB" sz="800" i="1" dirty="0" err="1">
                <a:solidFill>
                  <a:prstClr val="black"/>
                </a:solidFill>
                <a:cs typeface="Arial" pitchFamily="34" charset="0"/>
              </a:rPr>
              <a:t>Behavioral</a:t>
            </a:r>
            <a:r>
              <a:rPr lang="en-GB" sz="800" i="1" dirty="0">
                <a:solidFill>
                  <a:prstClr val="black"/>
                </a:solidFill>
                <a:cs typeface="Arial" pitchFamily="34" charset="0"/>
              </a:rPr>
              <a:t> Sentinel Surveillance 2010</a:t>
            </a:r>
            <a:r>
              <a:rPr lang="en-GB" sz="800" dirty="0">
                <a:solidFill>
                  <a:prstClr val="black"/>
                </a:solidFill>
                <a:cs typeface="Arial" pitchFamily="34" charset="0"/>
              </a:rPr>
              <a:t>. Power Point Presentation. National </a:t>
            </a:r>
            <a:r>
              <a:rPr lang="en-GB" sz="800" dirty="0" err="1">
                <a:solidFill>
                  <a:prstClr val="black"/>
                </a:solidFill>
                <a:cs typeface="Arial" pitchFamily="34" charset="0"/>
              </a:rPr>
              <a:t>Center</a:t>
            </a:r>
            <a:r>
              <a:rPr lang="en-GB" sz="800" dirty="0">
                <a:solidFill>
                  <a:prstClr val="black"/>
                </a:solidFill>
                <a:cs typeface="Arial" pitchFamily="34" charset="0"/>
              </a:rPr>
              <a:t> for HIV/AIDS Dermatology and STD; </a:t>
            </a:r>
            <a:r>
              <a:rPr lang="en-US" sz="800" dirty="0">
                <a:solidFill>
                  <a:prstClr val="black"/>
                </a:solidFill>
                <a:cs typeface="Arial" pitchFamily="34" charset="0"/>
              </a:rPr>
              <a:t>3.Liu, K.-L., &amp; </a:t>
            </a:r>
            <a:r>
              <a:rPr lang="en-US" sz="800" dirty="0" err="1">
                <a:solidFill>
                  <a:prstClr val="black"/>
                </a:solidFill>
                <a:cs typeface="Arial" pitchFamily="34" charset="0"/>
              </a:rPr>
              <a:t>Chhorvann</a:t>
            </a:r>
            <a:r>
              <a:rPr lang="en-US" sz="800" dirty="0">
                <a:solidFill>
                  <a:prstClr val="black"/>
                </a:solidFill>
                <a:cs typeface="Arial" pitchFamily="34" charset="0"/>
              </a:rPr>
              <a:t>, C. (2010). Behavioral Risks On-site </a:t>
            </a:r>
            <a:r>
              <a:rPr lang="en-US" sz="800" dirty="0" err="1">
                <a:solidFill>
                  <a:prstClr val="black"/>
                </a:solidFill>
                <a:cs typeface="Arial" pitchFamily="34" charset="0"/>
              </a:rPr>
              <a:t>Serosurvey</a:t>
            </a:r>
            <a:r>
              <a:rPr lang="en-US" sz="800" dirty="0">
                <a:solidFill>
                  <a:prstClr val="black"/>
                </a:solidFill>
                <a:cs typeface="Arial" pitchFamily="34" charset="0"/>
              </a:rPr>
              <a:t> among At-risk Urban Men in Cambodia; 4.Drug User HIV Prevalence and Behavioral Survey 2007 cited in National AIDS Authority Cambodia. (2010). UNGASS Country Progress Report: Cambodia; 4. NCHADS. (2013). 2011 Cambodia STI Survey: Female Entertainment Workers. Presentation by </a:t>
            </a:r>
            <a:r>
              <a:rPr lang="en-US" sz="800" dirty="0" err="1">
                <a:solidFill>
                  <a:prstClr val="black"/>
                </a:solidFill>
                <a:cs typeface="Arial" pitchFamily="34" charset="0"/>
              </a:rPr>
              <a:t>Mun</a:t>
            </a:r>
            <a:r>
              <a:rPr lang="en-US" sz="800" dirty="0">
                <a:solidFill>
                  <a:prstClr val="black"/>
                </a:solidFill>
                <a:cs typeface="Arial" pitchFamily="34" charset="0"/>
              </a:rPr>
              <a:t> </a:t>
            </a:r>
            <a:r>
              <a:rPr lang="en-US" sz="800" dirty="0" err="1">
                <a:solidFill>
                  <a:prstClr val="black"/>
                </a:solidFill>
                <a:cs typeface="Arial" pitchFamily="34" charset="0"/>
              </a:rPr>
              <a:t>Phalkun</a:t>
            </a:r>
            <a:r>
              <a:rPr lang="en-US" sz="800" dirty="0">
                <a:solidFill>
                  <a:prstClr val="black"/>
                </a:solidFill>
                <a:cs typeface="Arial" pitchFamily="34" charset="0"/>
              </a:rPr>
              <a:t>; 5. Cambodia Global AIDS Response Progress Report (Country narrative report) and 5. Global AIDS Monitoring Reports</a:t>
            </a:r>
          </a:p>
        </p:txBody>
      </p:sp>
      <p:graphicFrame>
        <p:nvGraphicFramePr>
          <p:cNvPr id="7" name="Chart 6">
            <a:extLst>
              <a:ext uri="{FF2B5EF4-FFF2-40B4-BE49-F238E27FC236}">
                <a16:creationId xmlns:a16="http://schemas.microsoft.com/office/drawing/2014/main" id="{132312C3-3B79-B744-4665-4A08DFCDE792}"/>
              </a:ext>
            </a:extLst>
          </p:cNvPr>
          <p:cNvGraphicFramePr>
            <a:graphicFrameLocks/>
          </p:cNvGraphicFramePr>
          <p:nvPr>
            <p:extLst>
              <p:ext uri="{D42A27DB-BD31-4B8C-83A1-F6EECF244321}">
                <p14:modId xmlns:p14="http://schemas.microsoft.com/office/powerpoint/2010/main" val="1551895893"/>
              </p:ext>
            </p:extLst>
          </p:nvPr>
        </p:nvGraphicFramePr>
        <p:xfrm>
          <a:off x="2057400" y="2514600"/>
          <a:ext cx="7848600" cy="3505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64333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524000"/>
            <a:ext cx="11203563" cy="504000"/>
          </a:xfrm>
        </p:spPr>
        <p:txBody>
          <a:bodyPr/>
          <a:lstStyle/>
          <a:p>
            <a:r>
              <a:rPr lang="en-GB" dirty="0"/>
              <a:t>Needles/syringes distributed per PWID per year, 2008 – 2022</a:t>
            </a:r>
            <a:endParaRPr lang="en-US" dirty="0"/>
          </a:p>
        </p:txBody>
      </p:sp>
      <p:sp>
        <p:nvSpPr>
          <p:cNvPr id="6" name="TextBox 1">
            <a:extLst>
              <a:ext uri="{FF2B5EF4-FFF2-40B4-BE49-F238E27FC236}">
                <a16:creationId xmlns:a16="http://schemas.microsoft.com/office/drawing/2014/main" id="{867CC4FB-F565-4C7D-9E91-F6D04EBC88EA}"/>
              </a:ext>
            </a:extLst>
          </p:cNvPr>
          <p:cNvSpPr txBox="1"/>
          <p:nvPr/>
        </p:nvSpPr>
        <p:spPr>
          <a:xfrm>
            <a:off x="105" y="6519624"/>
            <a:ext cx="12192000" cy="365760"/>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rPr>
              <a:t> based on Global AIDS Monitoring (GAM) reporting</a:t>
            </a:r>
          </a:p>
        </p:txBody>
      </p:sp>
      <p:grpSp>
        <p:nvGrpSpPr>
          <p:cNvPr id="11" name="Group 10">
            <a:extLst>
              <a:ext uri="{FF2B5EF4-FFF2-40B4-BE49-F238E27FC236}">
                <a16:creationId xmlns:a16="http://schemas.microsoft.com/office/drawing/2014/main" id="{7258766B-2801-4361-AECF-15C9F35900EE}"/>
              </a:ext>
            </a:extLst>
          </p:cNvPr>
          <p:cNvGrpSpPr/>
          <p:nvPr/>
        </p:nvGrpSpPr>
        <p:grpSpPr>
          <a:xfrm>
            <a:off x="8458200" y="3413759"/>
            <a:ext cx="3347440" cy="2148841"/>
            <a:chOff x="0" y="100899"/>
            <a:chExt cx="2756294" cy="2423572"/>
          </a:xfrm>
        </p:grpSpPr>
        <p:sp>
          <p:nvSpPr>
            <p:cNvPr id="12" name="Rounded Rectangle 11">
              <a:extLst>
                <a:ext uri="{FF2B5EF4-FFF2-40B4-BE49-F238E27FC236}">
                  <a16:creationId xmlns:a16="http://schemas.microsoft.com/office/drawing/2014/main" id="{95A4ED78-D9CF-4963-AEAA-A8C530DE26D2}"/>
                </a:ext>
              </a:extLst>
            </p:cNvPr>
            <p:cNvSpPr/>
            <p:nvPr/>
          </p:nvSpPr>
          <p:spPr>
            <a:xfrm>
              <a:off x="0" y="940531"/>
              <a:ext cx="2743200" cy="731520"/>
            </a:xfrm>
            <a:prstGeom prst="roundRect">
              <a:avLst/>
            </a:prstGeom>
            <a:solidFill>
              <a:sysClr val="window" lastClr="FFFFFF"/>
            </a:solidFill>
            <a:ln w="22225" cap="flat" cmpd="sng" algn="ctr">
              <a:solidFill>
                <a:srgbClr val="F78E1E"/>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a:ln>
                    <a:noFill/>
                  </a:ln>
                  <a:solidFill>
                    <a:sysClr val="windowText" lastClr="000000"/>
                  </a:solidFill>
                  <a:effectLst/>
                  <a:uLnTx/>
                  <a:uFillTx/>
                  <a:latin typeface="Arial"/>
                  <a:ea typeface="+mn-ea"/>
                  <a:cs typeface="Arial" pitchFamily="34" charset="0"/>
                </a:rPr>
                <a:t>Medium coverage: &gt;100–&lt;200 syringes per PWID per year</a:t>
              </a:r>
            </a:p>
          </p:txBody>
        </p:sp>
        <p:sp>
          <p:nvSpPr>
            <p:cNvPr id="13" name="Rounded Rectangle 12">
              <a:extLst>
                <a:ext uri="{FF2B5EF4-FFF2-40B4-BE49-F238E27FC236}">
                  <a16:creationId xmlns:a16="http://schemas.microsoft.com/office/drawing/2014/main" id="{5E6A25B9-84BE-4110-A717-5F820039DE21}"/>
                </a:ext>
              </a:extLst>
            </p:cNvPr>
            <p:cNvSpPr/>
            <p:nvPr/>
          </p:nvSpPr>
          <p:spPr>
            <a:xfrm>
              <a:off x="13094" y="1792951"/>
              <a:ext cx="2743200" cy="731520"/>
            </a:xfrm>
            <a:prstGeom prst="roundRect">
              <a:avLst/>
            </a:prstGeom>
            <a:solidFill>
              <a:sysClr val="window" lastClr="FFFFFF"/>
            </a:solidFill>
            <a:ln w="22225" cap="flat" cmpd="sng" algn="ctr">
              <a:solidFill>
                <a:srgbClr val="E31837"/>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a:ea typeface="+mn-ea"/>
                  <a:cs typeface="Arial" pitchFamily="34" charset="0"/>
                </a:rPr>
                <a:t>Low coverage: &lt;100 syringes per PWID per year</a:t>
              </a:r>
            </a:p>
          </p:txBody>
        </p:sp>
        <p:sp>
          <p:nvSpPr>
            <p:cNvPr id="14" name="Rounded Rectangle 13">
              <a:extLst>
                <a:ext uri="{FF2B5EF4-FFF2-40B4-BE49-F238E27FC236}">
                  <a16:creationId xmlns:a16="http://schemas.microsoft.com/office/drawing/2014/main" id="{10D2C11A-6667-4B06-B990-B1FFF449F0C7}"/>
                </a:ext>
              </a:extLst>
            </p:cNvPr>
            <p:cNvSpPr/>
            <p:nvPr/>
          </p:nvSpPr>
          <p:spPr>
            <a:xfrm>
              <a:off x="13094" y="100899"/>
              <a:ext cx="2743200" cy="731520"/>
            </a:xfrm>
            <a:prstGeom prst="roundRect">
              <a:avLst/>
            </a:prstGeom>
            <a:solidFill>
              <a:sysClr val="window" lastClr="FFFFFF"/>
            </a:solidFill>
            <a:ln w="22225" cap="flat" cmpd="sng" algn="ctr">
              <a:solidFill>
                <a:srgbClr val="00A99A"/>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a:ln>
                    <a:noFill/>
                  </a:ln>
                  <a:solidFill>
                    <a:sysClr val="windowText" lastClr="000000"/>
                  </a:solidFill>
                  <a:effectLst/>
                  <a:uLnTx/>
                  <a:uFillTx/>
                  <a:latin typeface="Arial"/>
                  <a:ea typeface="+mn-ea"/>
                  <a:cs typeface="Arial" pitchFamily="34" charset="0"/>
                </a:rPr>
                <a:t>High coverage: &gt;200 syringes per PWID per year</a:t>
              </a:r>
            </a:p>
          </p:txBody>
        </p:sp>
      </p:grpSp>
      <p:graphicFrame>
        <p:nvGraphicFramePr>
          <p:cNvPr id="2" name="Chart 1">
            <a:extLst>
              <a:ext uri="{FF2B5EF4-FFF2-40B4-BE49-F238E27FC236}">
                <a16:creationId xmlns:a16="http://schemas.microsoft.com/office/drawing/2014/main" id="{00000000-0008-0000-0300-000002000000}"/>
              </a:ext>
            </a:extLst>
          </p:cNvPr>
          <p:cNvGraphicFramePr>
            <a:graphicFrameLocks noGrp="1"/>
          </p:cNvGraphicFramePr>
          <p:nvPr>
            <p:extLst>
              <p:ext uri="{D42A27DB-BD31-4B8C-83A1-F6EECF244321}">
                <p14:modId xmlns:p14="http://schemas.microsoft.com/office/powerpoint/2010/main" val="2383795954"/>
              </p:ext>
            </p:extLst>
          </p:nvPr>
        </p:nvGraphicFramePr>
        <p:xfrm>
          <a:off x="433815" y="2286000"/>
          <a:ext cx="8068862" cy="36552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25820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3" y="1513212"/>
            <a:ext cx="11353801" cy="504000"/>
          </a:xfrm>
        </p:spPr>
        <p:txBody>
          <a:bodyPr/>
          <a:lstStyle/>
          <a:p>
            <a:r>
              <a:rPr lang="en-US" dirty="0"/>
              <a:t>Proportion of people who inject drugs with reported sources of new needles and syringes in the last month, 2017</a:t>
            </a:r>
          </a:p>
        </p:txBody>
      </p:sp>
      <p:sp>
        <p:nvSpPr>
          <p:cNvPr id="2" name="Slide Number Placeholder 1"/>
          <p:cNvSpPr>
            <a:spLocks noGrp="1"/>
          </p:cNvSpPr>
          <p:nvPr>
            <p:ph type="sldNum" sz="quarter" idx="10"/>
          </p:nvPr>
        </p:nvSpPr>
        <p:spPr/>
        <p:txBody>
          <a:bodyPr/>
          <a:lstStyle/>
          <a:p>
            <a:fld id="{26C2CD33-3677-460D-89D1-390D86E77732}" type="slidenum">
              <a:rPr lang="th-TH" smtClean="0">
                <a:solidFill>
                  <a:prstClr val="black">
                    <a:tint val="75000"/>
                  </a:prstClr>
                </a:solidFill>
              </a:rPr>
              <a:pPr/>
              <a:t>37</a:t>
            </a:fld>
            <a:endParaRPr lang="th-TH" dirty="0">
              <a:solidFill>
                <a:prstClr val="black">
                  <a:tint val="75000"/>
                </a:prstClr>
              </a:solidFill>
            </a:endParaRPr>
          </a:p>
        </p:txBody>
      </p:sp>
      <p:sp>
        <p:nvSpPr>
          <p:cNvPr id="4" name="Rectangle 6"/>
          <p:cNvSpPr>
            <a:spLocks noChangeArrowheads="1"/>
          </p:cNvSpPr>
          <p:nvPr/>
        </p:nvSpPr>
        <p:spPr bwMode="auto">
          <a:xfrm>
            <a:off x="-76201" y="6477037"/>
            <a:ext cx="11353801" cy="338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58" tIns="45537" rIns="91058" bIns="45537">
            <a:spAutoFit/>
          </a:bodyPr>
          <a:lstStyle/>
          <a:p>
            <a:r>
              <a:rPr lang="en-US" sz="800" dirty="0">
                <a:solidFill>
                  <a:prstClr val="black"/>
                </a:solidFill>
                <a:cs typeface="Arial" pitchFamily="34" charset="0"/>
              </a:rPr>
              <a:t>Source: </a:t>
            </a:r>
            <a:r>
              <a:rPr lang="en-US" sz="800" dirty="0">
                <a:solidFill>
                  <a:srgbClr val="000000"/>
                </a:solidFill>
                <a:cs typeface="Arial" pitchFamily="34" charset="0"/>
              </a:rPr>
              <a:t>Prepared by </a:t>
            </a:r>
            <a:r>
              <a:rPr lang="en-US" sz="800" dirty="0">
                <a:solidFill>
                  <a:srgbClr val="000000"/>
                </a:solidFill>
                <a:cs typeface="Arial" pitchFamily="34" charset="0"/>
                <a:hlinkClick r:id="rId3"/>
              </a:rPr>
              <a:t>www.aidsdatahub.org</a:t>
            </a:r>
            <a:r>
              <a:rPr lang="en-US" sz="800" dirty="0">
                <a:solidFill>
                  <a:srgbClr val="000000"/>
                </a:solidFill>
                <a:cs typeface="Arial" pitchFamily="34" charset="0"/>
              </a:rPr>
              <a:t>  based on  </a:t>
            </a:r>
            <a:r>
              <a:rPr lang="en-US" sz="800" dirty="0" err="1"/>
              <a:t>Mun</a:t>
            </a:r>
            <a:r>
              <a:rPr lang="en-US" sz="800" dirty="0"/>
              <a:t> P., Yi S., and </a:t>
            </a:r>
            <a:r>
              <a:rPr lang="en-US" sz="800" dirty="0" err="1"/>
              <a:t>Tuot</a:t>
            </a:r>
            <a:r>
              <a:rPr lang="en-US" sz="800" dirty="0"/>
              <a:t> S. (2018). National Population Size Estimation, Integrated Biological and Behavioral Survey, and HCV among PWID and PWUD in Cambodia, 2017. Presentation at Sunway Hotel, May 21, 2018.</a:t>
            </a:r>
          </a:p>
        </p:txBody>
      </p:sp>
      <p:sp>
        <p:nvSpPr>
          <p:cNvPr id="6" name="Title 1"/>
          <p:cNvSpPr txBox="1">
            <a:spLocks/>
          </p:cNvSpPr>
          <p:nvPr/>
        </p:nvSpPr>
        <p:spPr>
          <a:xfrm>
            <a:off x="1828800" y="609600"/>
            <a:ext cx="8610600" cy="838200"/>
          </a:xfrm>
          <a:prstGeom prst="rect">
            <a:avLst/>
          </a:prstGeom>
        </p:spPr>
        <p:txBody>
          <a:bodyPr lIns="91058" tIns="45537" rIns="91058" bIns="45537">
            <a:noAutofit/>
          </a:bodyPr>
          <a:lstStyle>
            <a:lvl1pPr algn="l" defTabSz="914400" rtl="0" eaLnBrk="1" latinLnBrk="0" hangingPunct="1">
              <a:spcBef>
                <a:spcPct val="0"/>
              </a:spcBef>
              <a:buNone/>
              <a:defRPr sz="2400" b="1" kern="1200">
                <a:solidFill>
                  <a:srgbClr val="C00000"/>
                </a:solidFill>
                <a:latin typeface="+mj-lt"/>
                <a:ea typeface="+mj-ea"/>
                <a:cs typeface="+mj-cs"/>
              </a:defRPr>
            </a:lvl1pPr>
          </a:lstStyle>
          <a:p>
            <a:endParaRPr lang="en-US" dirty="0"/>
          </a:p>
        </p:txBody>
      </p:sp>
      <p:graphicFrame>
        <p:nvGraphicFramePr>
          <p:cNvPr id="9" name="Chart 8"/>
          <p:cNvGraphicFramePr>
            <a:graphicFrameLocks/>
          </p:cNvGraphicFramePr>
          <p:nvPr>
            <p:extLst>
              <p:ext uri="{D42A27DB-BD31-4B8C-83A1-F6EECF244321}">
                <p14:modId xmlns:p14="http://schemas.microsoft.com/office/powerpoint/2010/main" val="414877468"/>
              </p:ext>
            </p:extLst>
          </p:nvPr>
        </p:nvGraphicFramePr>
        <p:xfrm>
          <a:off x="1940721" y="2743211"/>
          <a:ext cx="8310563" cy="36528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33486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38</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ART scale-up, 2000 - 2022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61BAB52C-87E8-4831-91AA-E37939237C7D}"/>
              </a:ext>
            </a:extLst>
          </p:cNvPr>
          <p:cNvGraphicFramePr>
            <a:graphicFrameLocks noGrp="1"/>
          </p:cNvGraphicFramePr>
          <p:nvPr>
            <p:extLst>
              <p:ext uri="{D42A27DB-BD31-4B8C-83A1-F6EECF244321}">
                <p14:modId xmlns:p14="http://schemas.microsoft.com/office/powerpoint/2010/main" val="2158999259"/>
              </p:ext>
            </p:extLst>
          </p:nvPr>
        </p:nvGraphicFramePr>
        <p:xfrm>
          <a:off x="679079" y="2424375"/>
          <a:ext cx="10833841"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48945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39</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Treatment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4" name="Chart 3">
            <a:extLst>
              <a:ext uri="{FF2B5EF4-FFF2-40B4-BE49-F238E27FC236}">
                <a16:creationId xmlns:a16="http://schemas.microsoft.com/office/drawing/2014/main" id="{AFD7B867-47D0-47A4-B6BF-BBA8DCEBF977}"/>
              </a:ext>
            </a:extLst>
          </p:cNvPr>
          <p:cNvGraphicFramePr>
            <a:graphicFrameLocks/>
          </p:cNvGraphicFramePr>
          <p:nvPr>
            <p:extLst>
              <p:ext uri="{D42A27DB-BD31-4B8C-83A1-F6EECF244321}">
                <p14:modId xmlns:p14="http://schemas.microsoft.com/office/powerpoint/2010/main" val="4009912346"/>
              </p:ext>
            </p:extLst>
          </p:nvPr>
        </p:nvGraphicFramePr>
        <p:xfrm>
          <a:off x="1177072" y="2643819"/>
          <a:ext cx="9310594" cy="317126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21">
            <a:extLst>
              <a:ext uri="{FF2B5EF4-FFF2-40B4-BE49-F238E27FC236}">
                <a16:creationId xmlns:a16="http://schemas.microsoft.com/office/drawing/2014/main" id="{8F17635A-1265-4A79-94C0-F604A33355EA}"/>
              </a:ext>
            </a:extLst>
          </p:cNvPr>
          <p:cNvSpPr txBox="1"/>
          <p:nvPr/>
        </p:nvSpPr>
        <p:spPr>
          <a:xfrm>
            <a:off x="2133600" y="5979087"/>
            <a:ext cx="7204928" cy="492999"/>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Number of people on ART who received a viral load test in the past year and have viral load of &lt;1000 copies/ml</a:t>
            </a:r>
            <a:endParaRPr kumimoji="0" lang="en-GB" sz="105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1261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304800" y="3357562"/>
            <a:ext cx="101346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58" tIns="45537" rIns="91058" bIns="45537" numCol="1" anchor="t" anchorCtr="0" compatLnSpc="1">
            <a:prstTxWarp prst="textNoShape">
              <a:avLst/>
            </a:prstTxWarp>
          </a:bodyPr>
          <a:lstStyle/>
          <a:p>
            <a:pPr eaLnBrk="1" hangingPunct="1"/>
            <a:r>
              <a:rPr lang="en-US" sz="5400">
                <a:cs typeface="Cordia New" pitchFamily="34" charset="-34"/>
              </a:rPr>
              <a:t>HIV prevalence and </a:t>
            </a:r>
            <a:br>
              <a:rPr lang="en-US" sz="5400">
                <a:cs typeface="Cordia New" pitchFamily="34" charset="-34"/>
              </a:rPr>
            </a:br>
            <a:r>
              <a:rPr lang="en-US" sz="5400">
                <a:cs typeface="Cordia New" pitchFamily="34" charset="-34"/>
              </a:rPr>
              <a:t>epidemiology </a:t>
            </a:r>
            <a:endParaRPr lang="th-TH" dirty="0"/>
          </a:p>
        </p:txBody>
      </p:sp>
    </p:spTree>
    <p:extLst>
      <p:ext uri="{BB962C8B-B14F-4D97-AF65-F5344CB8AC3E}">
        <p14:creationId xmlns:p14="http://schemas.microsoft.com/office/powerpoint/2010/main" val="3481436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40</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HIV testing and treatment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11" name="Chart 10">
            <a:extLst>
              <a:ext uri="{FF2B5EF4-FFF2-40B4-BE49-F238E27FC236}">
                <a16:creationId xmlns:a16="http://schemas.microsoft.com/office/drawing/2014/main" id="{E418436F-6CCB-4BCE-A55B-51CE7EC0FE70}"/>
              </a:ext>
            </a:extLst>
          </p:cNvPr>
          <p:cNvGraphicFramePr>
            <a:graphicFrameLocks/>
          </p:cNvGraphicFramePr>
          <p:nvPr>
            <p:extLst>
              <p:ext uri="{D42A27DB-BD31-4B8C-83A1-F6EECF244321}">
                <p14:modId xmlns:p14="http://schemas.microsoft.com/office/powerpoint/2010/main" val="227518589"/>
              </p:ext>
            </p:extLst>
          </p:nvPr>
        </p:nvGraphicFramePr>
        <p:xfrm>
          <a:off x="2286000" y="2137844"/>
          <a:ext cx="7772400" cy="42202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39231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1AE26E2F-4C57-1ABD-332D-C5261F00AE96}"/>
              </a:ext>
            </a:extLst>
          </p:cNvPr>
          <p:cNvGraphicFramePr>
            <a:graphicFrameLocks/>
          </p:cNvGraphicFramePr>
          <p:nvPr>
            <p:extLst>
              <p:ext uri="{D42A27DB-BD31-4B8C-83A1-F6EECF244321}">
                <p14:modId xmlns:p14="http://schemas.microsoft.com/office/powerpoint/2010/main" val="2029745451"/>
              </p:ext>
            </p:extLst>
          </p:nvPr>
        </p:nvGraphicFramePr>
        <p:xfrm>
          <a:off x="1981199" y="2285999"/>
          <a:ext cx="7848601" cy="411480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F1C74F26-177A-583D-3F3B-3EC788CC0739}"/>
              </a:ext>
            </a:extLst>
          </p:cNvPr>
          <p:cNvSpPr>
            <a:spLocks noGrp="1"/>
          </p:cNvSpPr>
          <p:nvPr>
            <p:ph type="title"/>
          </p:nvPr>
        </p:nvSpPr>
        <p:spPr/>
        <p:txBody>
          <a:bodyPr/>
          <a:lstStyle/>
          <a:p>
            <a:r>
              <a:rPr lang="en-US" sz="2800" dirty="0"/>
              <a:t>HIV testing and treatment cascade by age and sex, 2022</a:t>
            </a:r>
          </a:p>
        </p:txBody>
      </p:sp>
      <p:sp>
        <p:nvSpPr>
          <p:cNvPr id="3" name="Rectangle 2">
            <a:extLst>
              <a:ext uri="{FF2B5EF4-FFF2-40B4-BE49-F238E27FC236}">
                <a16:creationId xmlns:a16="http://schemas.microsoft.com/office/drawing/2014/main" id="{FDCE2403-CFCF-5A90-D575-4EE2D6803C5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3"/>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spTree>
    <p:extLst>
      <p:ext uri="{BB962C8B-B14F-4D97-AF65-F5344CB8AC3E}">
        <p14:creationId xmlns:p14="http://schemas.microsoft.com/office/powerpoint/2010/main" val="26654371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42</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adults living with HIV, adults receiving ARVs, and adult ART coverage,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DBC48DAA-16F8-4EF7-8588-900252148A03}"/>
              </a:ext>
            </a:extLst>
          </p:cNvPr>
          <p:cNvGraphicFramePr>
            <a:graphicFrameLocks noGrp="1"/>
          </p:cNvGraphicFramePr>
          <p:nvPr>
            <p:extLst>
              <p:ext uri="{D42A27DB-BD31-4B8C-83A1-F6EECF244321}">
                <p14:modId xmlns:p14="http://schemas.microsoft.com/office/powerpoint/2010/main" val="3800839866"/>
              </p:ext>
            </p:extLst>
          </p:nvPr>
        </p:nvGraphicFramePr>
        <p:xfrm>
          <a:off x="2133600" y="2393840"/>
          <a:ext cx="7696200" cy="3854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39435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43</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8" name="Title 1">
            <a:extLst>
              <a:ext uri="{FF2B5EF4-FFF2-40B4-BE49-F238E27FC236}">
                <a16:creationId xmlns:a16="http://schemas.microsoft.com/office/drawing/2014/main" id="{A2F93102-B97E-405C-B643-C4ED6B7EC262}"/>
              </a:ext>
            </a:extLst>
          </p:cNvPr>
          <p:cNvSpPr>
            <a:spLocks noGrp="1"/>
          </p:cNvSpPr>
          <p:nvPr>
            <p:ph type="title"/>
          </p:nvPr>
        </p:nvSpPr>
        <p:spPr>
          <a:xfrm>
            <a:off x="234525" y="1441579"/>
            <a:ext cx="11626549" cy="504000"/>
          </a:xfrm>
        </p:spPr>
        <p:txBody>
          <a:bodyPr/>
          <a:lstStyle/>
          <a:p>
            <a:r>
              <a:rPr lang="en-US" sz="2600" dirty="0"/>
              <a:t>HIV testing and treatment cascade, women (aged 15+ years) compared to men (aged 15+ years), 2022  </a:t>
            </a:r>
          </a:p>
        </p:txBody>
      </p:sp>
      <p:sp>
        <p:nvSpPr>
          <p:cNvPr id="12" name="TextBox 11">
            <a:extLst>
              <a:ext uri="{FF2B5EF4-FFF2-40B4-BE49-F238E27FC236}">
                <a16:creationId xmlns:a16="http://schemas.microsoft.com/office/drawing/2014/main" id="{8A03D741-3DE9-786F-472F-04DD9E00F2E0}"/>
              </a:ext>
            </a:extLst>
          </p:cNvPr>
          <p:cNvSpPr txBox="1"/>
          <p:nvPr/>
        </p:nvSpPr>
        <p:spPr>
          <a:xfrm>
            <a:off x="282022" y="6571755"/>
            <a:ext cx="8488871" cy="23074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2"/>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HIV Estimates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2" name="Chart 1">
            <a:extLst>
              <a:ext uri="{FF2B5EF4-FFF2-40B4-BE49-F238E27FC236}">
                <a16:creationId xmlns:a16="http://schemas.microsoft.com/office/drawing/2014/main" id="{17C127E8-3D05-F449-DA89-D45BFA59C9DC}"/>
              </a:ext>
            </a:extLst>
          </p:cNvPr>
          <p:cNvGraphicFramePr>
            <a:graphicFrameLocks/>
          </p:cNvGraphicFramePr>
          <p:nvPr>
            <p:extLst>
              <p:ext uri="{D42A27DB-BD31-4B8C-83A1-F6EECF244321}">
                <p14:modId xmlns:p14="http://schemas.microsoft.com/office/powerpoint/2010/main" val="1559724375"/>
              </p:ext>
            </p:extLst>
          </p:nvPr>
        </p:nvGraphicFramePr>
        <p:xfrm>
          <a:off x="990600" y="2452396"/>
          <a:ext cx="9543393" cy="39056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77752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44</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PMTCT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29E2D8F4-766D-4805-87C2-1262C0F7134F}"/>
              </a:ext>
            </a:extLst>
          </p:cNvPr>
          <p:cNvGraphicFramePr>
            <a:graphicFrameLocks/>
          </p:cNvGraphicFramePr>
          <p:nvPr>
            <p:extLst>
              <p:ext uri="{D42A27DB-BD31-4B8C-83A1-F6EECF244321}">
                <p14:modId xmlns:p14="http://schemas.microsoft.com/office/powerpoint/2010/main" val="2731485688"/>
              </p:ext>
            </p:extLst>
          </p:nvPr>
        </p:nvGraphicFramePr>
        <p:xfrm>
          <a:off x="1921604" y="2438401"/>
          <a:ext cx="7755796" cy="350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63806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number of pregnant women living with HIV, pregnant women receiving ARVs, and PMTCT coverage,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425778"/>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a:p>
            <a:pPr marL="0" marR="0" lvl="0" indent="0" algn="l" defTabSz="116866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endParaRPr>
          </a:p>
        </p:txBody>
      </p:sp>
      <p:graphicFrame>
        <p:nvGraphicFramePr>
          <p:cNvPr id="2" name="Chart 1">
            <a:extLst>
              <a:ext uri="{FF2B5EF4-FFF2-40B4-BE49-F238E27FC236}">
                <a16:creationId xmlns:a16="http://schemas.microsoft.com/office/drawing/2014/main" id="{65F27F2F-18DC-4A03-93CC-4FEBC5BF77A8}"/>
              </a:ext>
            </a:extLst>
          </p:cNvPr>
          <p:cNvGraphicFramePr>
            <a:graphicFrameLocks noGrp="1"/>
          </p:cNvGraphicFramePr>
          <p:nvPr>
            <p:extLst>
              <p:ext uri="{D42A27DB-BD31-4B8C-83A1-F6EECF244321}">
                <p14:modId xmlns:p14="http://schemas.microsoft.com/office/powerpoint/2010/main" val="2401309171"/>
              </p:ext>
            </p:extLst>
          </p:nvPr>
        </p:nvGraphicFramePr>
        <p:xfrm>
          <a:off x="2502368" y="2393840"/>
          <a:ext cx="7479832" cy="3854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04137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00808"/>
            <a:ext cx="11116793" cy="504000"/>
          </a:xfrm>
        </p:spPr>
        <p:txBody>
          <a:bodyPr/>
          <a:lstStyle/>
          <a:p>
            <a:r>
              <a:rPr lang="en-US" dirty="0"/>
              <a:t>Punitive and discriminatory laws, 2022</a:t>
            </a:r>
          </a:p>
        </p:txBody>
      </p:sp>
      <p:graphicFrame>
        <p:nvGraphicFramePr>
          <p:cNvPr id="3" name="Table 3">
            <a:extLst>
              <a:ext uri="{FF2B5EF4-FFF2-40B4-BE49-F238E27FC236}">
                <a16:creationId xmlns:a16="http://schemas.microsoft.com/office/drawing/2014/main" id="{3664E1AD-C1B0-4C05-893B-161489BABE96}"/>
              </a:ext>
            </a:extLst>
          </p:cNvPr>
          <p:cNvGraphicFramePr>
            <a:graphicFrameLocks noGrp="1"/>
          </p:cNvGraphicFramePr>
          <p:nvPr/>
        </p:nvGraphicFramePr>
        <p:xfrm>
          <a:off x="370776" y="2440002"/>
          <a:ext cx="10801200" cy="1565062"/>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905884813"/>
                    </a:ext>
                  </a:extLst>
                </a:gridCol>
                <a:gridCol w="1800200">
                  <a:extLst>
                    <a:ext uri="{9D8B030D-6E8A-4147-A177-3AD203B41FA5}">
                      <a16:colId xmlns:a16="http://schemas.microsoft.com/office/drawing/2014/main" val="2584309763"/>
                    </a:ext>
                  </a:extLst>
                </a:gridCol>
                <a:gridCol w="1800200">
                  <a:extLst>
                    <a:ext uri="{9D8B030D-6E8A-4147-A177-3AD203B41FA5}">
                      <a16:colId xmlns:a16="http://schemas.microsoft.com/office/drawing/2014/main" val="582424314"/>
                    </a:ext>
                  </a:extLst>
                </a:gridCol>
                <a:gridCol w="1800200">
                  <a:extLst>
                    <a:ext uri="{9D8B030D-6E8A-4147-A177-3AD203B41FA5}">
                      <a16:colId xmlns:a16="http://schemas.microsoft.com/office/drawing/2014/main" val="3389219002"/>
                    </a:ext>
                  </a:extLst>
                </a:gridCol>
                <a:gridCol w="1800200">
                  <a:extLst>
                    <a:ext uri="{9D8B030D-6E8A-4147-A177-3AD203B41FA5}">
                      <a16:colId xmlns:a16="http://schemas.microsoft.com/office/drawing/2014/main" val="3139281094"/>
                    </a:ext>
                  </a:extLst>
                </a:gridCol>
                <a:gridCol w="1800200">
                  <a:extLst>
                    <a:ext uri="{9D8B030D-6E8A-4147-A177-3AD203B41FA5}">
                      <a16:colId xmlns:a16="http://schemas.microsoft.com/office/drawing/2014/main" val="621351089"/>
                    </a:ext>
                  </a:extLst>
                </a:gridCol>
              </a:tblGrid>
              <a:tr h="1565062">
                <a:tc>
                  <a:txBody>
                    <a:bodyPr/>
                    <a:lstStyle/>
                    <a:p>
                      <a:pPr algn="ctr"/>
                      <a:r>
                        <a:rPr lang="en-US" sz="1600" b="0" dirty="0">
                          <a:solidFill>
                            <a:schemeClr val="tx1"/>
                          </a:solidFill>
                        </a:rPr>
                        <a:t>Criminalization</a:t>
                      </a:r>
                    </a:p>
                    <a:p>
                      <a:pPr algn="ctr"/>
                      <a:r>
                        <a:rPr lang="en-US" sz="1600" b="0" dirty="0">
                          <a:solidFill>
                            <a:schemeClr val="tx1"/>
                          </a:solidFill>
                        </a:rPr>
                        <a:t>of  TG people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sex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same-sex sexual acts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Law allows for possession of a certain limited amount of drugs for personal use</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Parental consent for adolescents to access HIV testing</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dirty="0">
                          <a:solidFill>
                            <a:schemeClr val="tx1"/>
                          </a:solidFill>
                          <a:effectLst/>
                          <a:latin typeface="Arial" panose="020B0604020202020204" pitchFamily="34" charset="0"/>
                          <a:cs typeface="Arial" panose="020B0604020202020204" pitchFamily="34" charset="0"/>
                        </a:rPr>
                        <a:t>Laws or policies restricting the entry, stay and residence of people living with HIV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088267"/>
                  </a:ext>
                </a:extLst>
              </a:tr>
            </a:tbl>
          </a:graphicData>
        </a:graphic>
      </p:graphicFrame>
      <p:grpSp>
        <p:nvGrpSpPr>
          <p:cNvPr id="5" name="Group 4">
            <a:extLst>
              <a:ext uri="{FF2B5EF4-FFF2-40B4-BE49-F238E27FC236}">
                <a16:creationId xmlns:a16="http://schemas.microsoft.com/office/drawing/2014/main" id="{AB153221-97D3-40C5-8245-72F52C0104D2}"/>
              </a:ext>
            </a:extLst>
          </p:cNvPr>
          <p:cNvGrpSpPr/>
          <p:nvPr/>
        </p:nvGrpSpPr>
        <p:grpSpPr>
          <a:xfrm>
            <a:off x="658808" y="3968472"/>
            <a:ext cx="10226312" cy="1188720"/>
            <a:chOff x="658808" y="3968472"/>
            <a:chExt cx="10226312" cy="1188720"/>
          </a:xfrm>
        </p:grpSpPr>
        <p:sp>
          <p:nvSpPr>
            <p:cNvPr id="4" name="Oval 3">
              <a:extLst>
                <a:ext uri="{FF2B5EF4-FFF2-40B4-BE49-F238E27FC236}">
                  <a16:creationId xmlns:a16="http://schemas.microsoft.com/office/drawing/2014/main" id="{DBBDF541-6703-430B-9CDE-9EAF9CC31D3F}"/>
                </a:ext>
              </a:extLst>
            </p:cNvPr>
            <p:cNvSpPr/>
            <p:nvPr/>
          </p:nvSpPr>
          <p:spPr>
            <a:xfrm>
              <a:off x="658808"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D3E17F94-9F05-484E-842C-F2140EBA34A2}"/>
                </a:ext>
              </a:extLst>
            </p:cNvPr>
            <p:cNvSpPr/>
            <p:nvPr/>
          </p:nvSpPr>
          <p:spPr>
            <a:xfrm>
              <a:off x="2466326" y="3968472"/>
              <a:ext cx="1188720" cy="118872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Oval 11">
              <a:extLst>
                <a:ext uri="{FF2B5EF4-FFF2-40B4-BE49-F238E27FC236}">
                  <a16:creationId xmlns:a16="http://schemas.microsoft.com/office/drawing/2014/main" id="{2107AA46-A84F-4E38-BE75-17B0A55FB2D3}"/>
                </a:ext>
              </a:extLst>
            </p:cNvPr>
            <p:cNvSpPr/>
            <p:nvPr/>
          </p:nvSpPr>
          <p:spPr>
            <a:xfrm>
              <a:off x="4273844"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Oval 12">
              <a:extLst>
                <a:ext uri="{FF2B5EF4-FFF2-40B4-BE49-F238E27FC236}">
                  <a16:creationId xmlns:a16="http://schemas.microsoft.com/office/drawing/2014/main" id="{535A40E9-8598-42DC-8D42-0C41152B6C38}"/>
                </a:ext>
              </a:extLst>
            </p:cNvPr>
            <p:cNvSpPr/>
            <p:nvPr/>
          </p:nvSpPr>
          <p:spPr>
            <a:xfrm>
              <a:off x="6081362" y="3968472"/>
              <a:ext cx="1188720" cy="118872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B680894F-6E7E-44AA-8B28-10846542B273}"/>
                </a:ext>
              </a:extLst>
            </p:cNvPr>
            <p:cNvSpPr/>
            <p:nvPr/>
          </p:nvSpPr>
          <p:spPr>
            <a:xfrm>
              <a:off x="7888880" y="3968472"/>
              <a:ext cx="1188720" cy="118872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Oval 21">
              <a:extLst>
                <a:ext uri="{FF2B5EF4-FFF2-40B4-BE49-F238E27FC236}">
                  <a16:creationId xmlns:a16="http://schemas.microsoft.com/office/drawing/2014/main" id="{F00A8540-0F26-44F9-BDAF-D2F810E5D76F}"/>
                </a:ext>
              </a:extLst>
            </p:cNvPr>
            <p:cNvSpPr/>
            <p:nvPr/>
          </p:nvSpPr>
          <p:spPr>
            <a:xfrm>
              <a:off x="9696400"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7" name="TextBox 6">
            <a:extLst>
              <a:ext uri="{FF2B5EF4-FFF2-40B4-BE49-F238E27FC236}">
                <a16:creationId xmlns:a16="http://schemas.microsoft.com/office/drawing/2014/main" id="{31336AB6-0475-4C90-85AE-2302FF75AC81}"/>
              </a:ext>
            </a:extLst>
          </p:cNvPr>
          <p:cNvSpPr txBox="1"/>
          <p:nvPr/>
        </p:nvSpPr>
        <p:spPr>
          <a:xfrm>
            <a:off x="9114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3" name="TextBox 22">
            <a:extLst>
              <a:ext uri="{FF2B5EF4-FFF2-40B4-BE49-F238E27FC236}">
                <a16:creationId xmlns:a16="http://schemas.microsoft.com/office/drawing/2014/main" id="{2992A9BB-36AD-4E3E-A2E9-B14A1C89FD77}"/>
              </a:ext>
            </a:extLst>
          </p:cNvPr>
          <p:cNvSpPr txBox="1"/>
          <p:nvPr/>
        </p:nvSpPr>
        <p:spPr>
          <a:xfrm>
            <a:off x="2783632" y="4356430"/>
            <a:ext cx="7506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4" name="TextBox 23">
            <a:extLst>
              <a:ext uri="{FF2B5EF4-FFF2-40B4-BE49-F238E27FC236}">
                <a16:creationId xmlns:a16="http://schemas.microsoft.com/office/drawing/2014/main" id="{6EF452C2-0799-4995-9884-D5C492B19E8C}"/>
              </a:ext>
            </a:extLst>
          </p:cNvPr>
          <p:cNvSpPr txBox="1"/>
          <p:nvPr/>
        </p:nvSpPr>
        <p:spPr>
          <a:xfrm>
            <a:off x="4508526" y="4356430"/>
            <a:ext cx="9115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5" name="TextBox 24">
            <a:extLst>
              <a:ext uri="{FF2B5EF4-FFF2-40B4-BE49-F238E27FC236}">
                <a16:creationId xmlns:a16="http://schemas.microsoft.com/office/drawing/2014/main" id="{67A9B65A-74FE-40EA-A13D-60B7F5E01C25}"/>
              </a:ext>
            </a:extLst>
          </p:cNvPr>
          <p:cNvSpPr txBox="1"/>
          <p:nvPr/>
        </p:nvSpPr>
        <p:spPr>
          <a:xfrm>
            <a:off x="6374910"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6" name="TextBox 25">
            <a:extLst>
              <a:ext uri="{FF2B5EF4-FFF2-40B4-BE49-F238E27FC236}">
                <a16:creationId xmlns:a16="http://schemas.microsoft.com/office/drawing/2014/main" id="{7EC1FA02-C96C-4605-97C5-7233CA1F1F1C}"/>
              </a:ext>
            </a:extLst>
          </p:cNvPr>
          <p:cNvSpPr txBox="1"/>
          <p:nvPr/>
        </p:nvSpPr>
        <p:spPr>
          <a:xfrm>
            <a:off x="821350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 *</a:t>
            </a:r>
          </a:p>
        </p:txBody>
      </p:sp>
      <p:sp>
        <p:nvSpPr>
          <p:cNvPr id="27" name="TextBox 26">
            <a:extLst>
              <a:ext uri="{FF2B5EF4-FFF2-40B4-BE49-F238E27FC236}">
                <a16:creationId xmlns:a16="http://schemas.microsoft.com/office/drawing/2014/main" id="{5162DAB6-EB85-439C-80EA-4BDFBEC0E2C6}"/>
              </a:ext>
            </a:extLst>
          </p:cNvPr>
          <p:cNvSpPr txBox="1"/>
          <p:nvPr/>
        </p:nvSpPr>
        <p:spPr>
          <a:xfrm>
            <a:off x="100210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19" name="TextBox 152">
            <a:extLst>
              <a:ext uri="{FF2B5EF4-FFF2-40B4-BE49-F238E27FC236}">
                <a16:creationId xmlns:a16="http://schemas.microsoft.com/office/drawing/2014/main" id="{FD47DDD5-E36A-4324-B55E-34802AFAC673}"/>
              </a:ext>
            </a:extLst>
          </p:cNvPr>
          <p:cNvSpPr txBox="1"/>
          <p:nvPr/>
        </p:nvSpPr>
        <p:spPr>
          <a:xfrm>
            <a:off x="7797386" y="5271141"/>
            <a:ext cx="1371708" cy="336061"/>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For adolescents &lt;18 yr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53BA6D92-965D-A5BB-CA89-C7938B22D487}"/>
              </a:ext>
            </a:extLst>
          </p:cNvPr>
          <p:cNvSpPr/>
          <p:nvPr/>
        </p:nvSpPr>
        <p:spPr>
          <a:xfrm>
            <a:off x="0" y="6489779"/>
            <a:ext cx="12039600"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The path that ends AIDS: UNAIDS Global AIDS Update 2023. Geneva: Joint United Nations </a:t>
            </a:r>
            <a:r>
              <a:rPr kumimoji="0" lang="en-US" sz="9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Programme</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on HIV/AIDS; 2023.</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0998177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ea typeface="ＭＳ Ｐゴシック" pitchFamily="34" charset="-128"/>
              </a:defRPr>
            </a:lvl1pPr>
            <a:lvl2pPr marL="739910" indent="-284562" eaLnBrk="0" hangingPunct="0">
              <a:defRPr sz="2800">
                <a:solidFill>
                  <a:schemeClr val="tx1"/>
                </a:solidFill>
                <a:latin typeface="Arial" pitchFamily="34" charset="0"/>
                <a:ea typeface="ＭＳ Ｐゴシック" pitchFamily="34" charset="-128"/>
              </a:defRPr>
            </a:lvl2pPr>
            <a:lvl3pPr marL="1138316" indent="-227676" eaLnBrk="0" hangingPunct="0">
              <a:defRPr sz="2800">
                <a:solidFill>
                  <a:schemeClr val="tx1"/>
                </a:solidFill>
                <a:latin typeface="Arial" pitchFamily="34" charset="0"/>
                <a:ea typeface="ＭＳ Ｐゴシック" pitchFamily="34" charset="-128"/>
              </a:defRPr>
            </a:lvl3pPr>
            <a:lvl4pPr marL="1593621" indent="-227676" eaLnBrk="0" hangingPunct="0">
              <a:defRPr sz="2800">
                <a:solidFill>
                  <a:schemeClr val="tx1"/>
                </a:solidFill>
                <a:latin typeface="Arial" pitchFamily="34" charset="0"/>
                <a:ea typeface="ＭＳ Ｐゴシック" pitchFamily="34" charset="-128"/>
              </a:defRPr>
            </a:lvl4pPr>
            <a:lvl5pPr marL="2048948" indent="-227676" eaLnBrk="0" hangingPunct="0">
              <a:defRPr sz="2800">
                <a:solidFill>
                  <a:schemeClr val="tx1"/>
                </a:solidFill>
                <a:latin typeface="Arial" pitchFamily="34" charset="0"/>
                <a:ea typeface="ＭＳ Ｐゴシック" pitchFamily="34" charset="-128"/>
              </a:defRPr>
            </a:lvl5pPr>
            <a:lvl6pPr marL="2504297" indent="-227676"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59625" indent="-227676"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14920" indent="-227676"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70225" indent="-227676"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hangingPunct="1"/>
            <a:fld id="{EF88FFF3-271C-4193-880B-E71A9CD8552C}" type="slidenum">
              <a:rPr lang="th-TH" sz="1200" smtClean="0">
                <a:solidFill>
                  <a:srgbClr val="898989"/>
                </a:solidFill>
              </a:rPr>
              <a:pPr eaLnBrk="1" hangingPunct="1"/>
              <a:t>47</a:t>
            </a:fld>
            <a:endParaRPr lang="th-TH" sz="1200">
              <a:solidFill>
                <a:srgbClr val="898989"/>
              </a:solidFill>
            </a:endParaRPr>
          </a:p>
        </p:txBody>
      </p:sp>
      <p:sp>
        <p:nvSpPr>
          <p:cNvPr id="186370" name="Rectangle 2"/>
          <p:cNvSpPr txBox="1">
            <a:spLocks noChangeArrowheads="1"/>
          </p:cNvSpPr>
          <p:nvPr/>
        </p:nvSpPr>
        <p:spPr bwMode="auto">
          <a:xfrm>
            <a:off x="1905000" y="2057142"/>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58" tIns="45537" rIns="91058" bIns="45537"/>
          <a:lstStyle>
            <a:lvl1pPr marL="342900" indent="-342900"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ctr" eaLnBrk="1" fontAlgn="base" hangingPunct="1">
              <a:spcBef>
                <a:spcPct val="20000"/>
              </a:spcBef>
              <a:spcAft>
                <a:spcPct val="0"/>
              </a:spcAft>
            </a:pPr>
            <a:r>
              <a:rPr lang="en-US" sz="4000" dirty="0">
                <a:solidFill>
                  <a:srgbClr val="C00000"/>
                </a:solidFill>
              </a:rPr>
              <a:t>THANK YOU</a:t>
            </a:r>
          </a:p>
          <a:p>
            <a:pPr algn="ctr" eaLnBrk="1" fontAlgn="base" hangingPunct="1">
              <a:spcBef>
                <a:spcPct val="20000"/>
              </a:spcBef>
              <a:spcAft>
                <a:spcPct val="0"/>
              </a:spcAft>
            </a:pPr>
            <a:endParaRPr lang="en-US" dirty="0">
              <a:solidFill>
                <a:srgbClr val="C00000"/>
              </a:solidFill>
            </a:endParaRPr>
          </a:p>
          <a:p>
            <a:pPr algn="ctr" eaLnBrk="1" fontAlgn="base" hangingPunct="1">
              <a:spcBef>
                <a:spcPct val="20000"/>
              </a:spcBef>
              <a:spcAft>
                <a:spcPct val="0"/>
              </a:spcAft>
            </a:pPr>
            <a:r>
              <a:rPr lang="en-US" dirty="0">
                <a:solidFill>
                  <a:srgbClr val="C00000"/>
                </a:solidFill>
              </a:rPr>
              <a:t>slides compiled by </a:t>
            </a:r>
            <a:r>
              <a:rPr lang="en-US" u="sng" dirty="0">
                <a:solidFill>
                  <a:srgbClr val="C00000"/>
                </a:solidFill>
                <a:hlinkClick r:id="rId2"/>
              </a:rPr>
              <a:t>www.aidsdatahub.org</a:t>
            </a:r>
            <a:endParaRPr lang="en-US" u="sng" dirty="0">
              <a:solidFill>
                <a:srgbClr val="C00000"/>
              </a:solidFill>
            </a:endParaRPr>
          </a:p>
          <a:p>
            <a:pPr algn="ctr" eaLnBrk="1" fontAlgn="base" hangingPunct="1">
              <a:spcBef>
                <a:spcPct val="20000"/>
              </a:spcBef>
              <a:spcAft>
                <a:spcPct val="0"/>
              </a:spcAft>
            </a:pPr>
            <a:endParaRPr lang="en-US" sz="900" u="sng" dirty="0">
              <a:solidFill>
                <a:srgbClr val="C00000"/>
              </a:solidFill>
            </a:endParaRPr>
          </a:p>
          <a:p>
            <a:pPr algn="ctr" eaLnBrk="1" fontAlgn="base" hangingPunct="1">
              <a:spcBef>
                <a:spcPct val="20000"/>
              </a:spcBef>
              <a:spcAft>
                <a:spcPct val="0"/>
              </a:spcAft>
            </a:pPr>
            <a:endParaRPr lang="en-US" sz="900" i="1" dirty="0">
              <a:solidFill>
                <a:srgbClr val="C00000"/>
              </a:solidFill>
            </a:endParaRPr>
          </a:p>
          <a:p>
            <a:pPr algn="ctr" eaLnBrk="1" fontAlgn="base" hangingPunct="1">
              <a:spcBef>
                <a:spcPct val="20000"/>
              </a:spcBef>
              <a:spcAft>
                <a:spcPct val="0"/>
              </a:spcAft>
            </a:pPr>
            <a:endParaRPr lang="en-US" sz="900" i="1" dirty="0">
              <a:solidFill>
                <a:srgbClr val="C00000"/>
              </a:solidFill>
            </a:endParaRPr>
          </a:p>
          <a:p>
            <a:pPr algn="ctr" eaLnBrk="1" fontAlgn="base" hangingPunct="1">
              <a:spcBef>
                <a:spcPct val="20000"/>
              </a:spcBef>
              <a:spcAft>
                <a:spcPct val="0"/>
              </a:spcAft>
            </a:pPr>
            <a:endParaRPr lang="en-US" sz="900" i="1" dirty="0">
              <a:solidFill>
                <a:srgbClr val="C00000"/>
              </a:solidFill>
            </a:endParaRPr>
          </a:p>
          <a:p>
            <a:pPr algn="ctr" eaLnBrk="1" fontAlgn="base" hangingPunct="1">
              <a:spcBef>
                <a:spcPct val="20000"/>
              </a:spcBef>
              <a:spcAft>
                <a:spcPct val="0"/>
              </a:spcAft>
            </a:pPr>
            <a:endParaRPr lang="en-US" sz="900" i="1" dirty="0">
              <a:solidFill>
                <a:srgbClr val="C00000"/>
              </a:solidFill>
            </a:endParaRPr>
          </a:p>
          <a:p>
            <a:pPr algn="ctr" eaLnBrk="1" fontAlgn="base" hangingPunct="1">
              <a:spcBef>
                <a:spcPct val="20000"/>
              </a:spcBef>
              <a:spcAft>
                <a:spcPct val="0"/>
              </a:spcAft>
            </a:pPr>
            <a:endParaRPr lang="en-US" sz="900" i="1" dirty="0">
              <a:solidFill>
                <a:srgbClr val="C00000"/>
              </a:solidFill>
            </a:endParaRPr>
          </a:p>
          <a:p>
            <a:pPr algn="ctr" eaLnBrk="1" fontAlgn="base" hangingPunct="1">
              <a:spcBef>
                <a:spcPct val="20000"/>
              </a:spcBef>
              <a:spcAft>
                <a:spcPct val="0"/>
              </a:spcAft>
            </a:pPr>
            <a:r>
              <a:rPr lang="en-US" sz="1400" i="1" dirty="0">
                <a:solidFill>
                  <a:srgbClr val="C00000"/>
                </a:solidFill>
              </a:rPr>
              <a:t>Data shown in this slide set  are comprehensive to the extent they are available from country reports. Please inform us if you know of sources where more recent data can be used.</a:t>
            </a:r>
          </a:p>
          <a:p>
            <a:pPr algn="ctr" eaLnBrk="1" fontAlgn="base" hangingPunct="1">
              <a:spcBef>
                <a:spcPct val="20000"/>
              </a:spcBef>
              <a:spcAft>
                <a:spcPct val="0"/>
              </a:spcAft>
            </a:pPr>
            <a:r>
              <a:rPr lang="en-US" sz="1400" i="1" dirty="0">
                <a:solidFill>
                  <a:srgbClr val="C00000"/>
                </a:solidFill>
              </a:rPr>
              <a:t>Please acknowledge </a:t>
            </a:r>
            <a:r>
              <a:rPr lang="en-US" sz="1400" i="1" dirty="0">
                <a:solidFill>
                  <a:srgbClr val="C00000"/>
                </a:solidFill>
                <a:hlinkClick r:id="rId2"/>
              </a:rPr>
              <a:t>www.aidsdatahub.org</a:t>
            </a:r>
            <a:r>
              <a:rPr lang="en-US" sz="1400" i="1" dirty="0">
                <a:solidFill>
                  <a:srgbClr val="C00000"/>
                </a:solidFill>
              </a:rPr>
              <a:t> if slides are lifted directly from this site.</a:t>
            </a:r>
          </a:p>
          <a:p>
            <a:pPr algn="ctr" eaLnBrk="1" fontAlgn="base" hangingPunct="1">
              <a:spcBef>
                <a:spcPct val="20000"/>
              </a:spcBef>
              <a:spcAft>
                <a:spcPct val="0"/>
              </a:spcAft>
            </a:pPr>
            <a:endParaRPr lang="en-US" sz="1400" dirty="0">
              <a:solidFill>
                <a:srgbClr val="C00000"/>
              </a:solidFill>
            </a:endParaRPr>
          </a:p>
        </p:txBody>
      </p:sp>
    </p:spTree>
    <p:extLst>
      <p:ext uri="{BB962C8B-B14F-4D97-AF65-F5344CB8AC3E}">
        <p14:creationId xmlns:p14="http://schemas.microsoft.com/office/powerpoint/2010/main" val="3518659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496517"/>
            <a:ext cx="12055030" cy="504000"/>
          </a:xfrm>
        </p:spPr>
        <p:txBody>
          <a:bodyPr/>
          <a:lstStyle/>
          <a:p>
            <a:r>
              <a:rPr lang="en-GB" sz="2800" dirty="0"/>
              <a:t>Estimated people living with HIV, new HIV infections and AIDS-related deaths, 1990-2022</a:t>
            </a:r>
            <a:endParaRPr lang="en-US" sz="2800" dirty="0"/>
          </a:p>
        </p:txBody>
      </p:sp>
      <p:sp>
        <p:nvSpPr>
          <p:cNvPr id="6" name="Rectangle 5">
            <a:extLst>
              <a:ext uri="{FF2B5EF4-FFF2-40B4-BE49-F238E27FC236}">
                <a16:creationId xmlns:a16="http://schemas.microsoft.com/office/drawing/2014/main" id="{7567C85D-BDF2-4B79-ACFB-88CA28FB1729}"/>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35D0D688-CC9A-4501-A2A0-64CCD941344E}"/>
              </a:ext>
            </a:extLst>
          </p:cNvPr>
          <p:cNvGraphicFramePr>
            <a:graphicFrameLocks/>
          </p:cNvGraphicFramePr>
          <p:nvPr>
            <p:extLst>
              <p:ext uri="{D42A27DB-BD31-4B8C-83A1-F6EECF244321}">
                <p14:modId xmlns:p14="http://schemas.microsoft.com/office/powerpoint/2010/main" val="3100139268"/>
              </p:ext>
            </p:extLst>
          </p:nvPr>
        </p:nvGraphicFramePr>
        <p:xfrm>
          <a:off x="1219199" y="2332038"/>
          <a:ext cx="9845229" cy="40260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6141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477200"/>
            <a:ext cx="11203563" cy="504000"/>
          </a:xfrm>
        </p:spPr>
        <p:txBody>
          <a:bodyPr/>
          <a:lstStyle/>
          <a:p>
            <a:r>
              <a:rPr lang="en-US" sz="2800" dirty="0"/>
              <a:t>Estimated number of adults (15+) living with HIV and women (15+) living with HIV, 1990-2022</a:t>
            </a:r>
          </a:p>
        </p:txBody>
      </p:sp>
      <p:sp>
        <p:nvSpPr>
          <p:cNvPr id="7" name="Rectangle 6">
            <a:extLst>
              <a:ext uri="{FF2B5EF4-FFF2-40B4-BE49-F238E27FC236}">
                <a16:creationId xmlns:a16="http://schemas.microsoft.com/office/drawing/2014/main" id="{7A0BA696-DA78-42A5-8D15-300345FEAD06}"/>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5152105C-F0F7-4251-AF55-9266D6ABD003}"/>
              </a:ext>
            </a:extLst>
          </p:cNvPr>
          <p:cNvGraphicFramePr>
            <a:graphicFrameLocks/>
          </p:cNvGraphicFramePr>
          <p:nvPr>
            <p:extLst>
              <p:ext uri="{D42A27DB-BD31-4B8C-83A1-F6EECF244321}">
                <p14:modId xmlns:p14="http://schemas.microsoft.com/office/powerpoint/2010/main" val="4183227978"/>
              </p:ext>
            </p:extLst>
          </p:nvPr>
        </p:nvGraphicFramePr>
        <p:xfrm>
          <a:off x="1127571" y="2340682"/>
          <a:ext cx="10021967" cy="42454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1624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population size estimates, 2017-2022</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7</a:t>
            </a:fld>
            <a:endParaRPr lang="th-TH" dirty="0">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371360727"/>
              </p:ext>
            </p:extLst>
          </p:nvPr>
        </p:nvGraphicFramePr>
        <p:xfrm>
          <a:off x="1770489" y="2476273"/>
          <a:ext cx="7897386" cy="3886090"/>
        </p:xfrm>
        <a:graphic>
          <a:graphicData uri="http://schemas.openxmlformats.org/drawingml/2006/table">
            <a:tbl>
              <a:tblPr/>
              <a:tblGrid>
                <a:gridCol w="3657600">
                  <a:extLst>
                    <a:ext uri="{9D8B030D-6E8A-4147-A177-3AD203B41FA5}">
                      <a16:colId xmlns:a16="http://schemas.microsoft.com/office/drawing/2014/main" val="20000"/>
                    </a:ext>
                  </a:extLst>
                </a:gridCol>
                <a:gridCol w="1917263">
                  <a:extLst>
                    <a:ext uri="{9D8B030D-6E8A-4147-A177-3AD203B41FA5}">
                      <a16:colId xmlns:a16="http://schemas.microsoft.com/office/drawing/2014/main" val="20001"/>
                    </a:ext>
                  </a:extLst>
                </a:gridCol>
                <a:gridCol w="2322523">
                  <a:extLst>
                    <a:ext uri="{9D8B030D-6E8A-4147-A177-3AD203B41FA5}">
                      <a16:colId xmlns:a16="http://schemas.microsoft.com/office/drawing/2014/main" val="20002"/>
                    </a:ext>
                  </a:extLst>
                </a:gridCol>
              </a:tblGrid>
              <a:tr h="419330">
                <a:tc gridSpan="3">
                  <a:txBody>
                    <a:bodyPr/>
                    <a:lstStyle/>
                    <a:p>
                      <a:pPr algn="ctr" fontAlgn="ctr"/>
                      <a:r>
                        <a:rPr lang="en-GB" sz="1800" b="1" i="0" u="none" strike="noStrike" dirty="0">
                          <a:solidFill>
                            <a:srgbClr val="FFFFFF"/>
                          </a:solidFill>
                          <a:effectLst/>
                          <a:latin typeface="+mj-lt"/>
                        </a:rPr>
                        <a:t>Key population size estimates  </a:t>
                      </a:r>
                    </a:p>
                  </a:txBody>
                  <a:tcPr marL="0" marR="0" marT="0" marB="0" anchor="ctr">
                    <a:lnL>
                      <a:noFill/>
                    </a:lnL>
                    <a:lnR>
                      <a:noFill/>
                    </a:lnR>
                    <a:lnT>
                      <a:noFill/>
                    </a:lnT>
                    <a:lnB w="6350" cap="flat" cmpd="sng" algn="ctr">
                      <a:solidFill>
                        <a:srgbClr val="98B954"/>
                      </a:solidFill>
                      <a:prstDash val="solid"/>
                      <a:round/>
                      <a:headEnd type="none" w="med" len="med"/>
                      <a:tailEnd type="none" w="med" len="med"/>
                    </a:lnB>
                    <a:solidFill>
                      <a:srgbClr val="E31837"/>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88110">
                <a:tc>
                  <a:txBody>
                    <a:bodyPr/>
                    <a:lstStyle/>
                    <a:p>
                      <a:pPr algn="ctr" rtl="0" fontAlgn="ctr"/>
                      <a:r>
                        <a:rPr lang="en-GB" sz="1600" b="1" i="0" u="none" strike="noStrike" dirty="0">
                          <a:solidFill>
                            <a:srgbClr val="FFFFFF"/>
                          </a:solidFill>
                          <a:effectLst/>
                          <a:latin typeface="Arial"/>
                        </a:rPr>
                        <a:t>Populations</a:t>
                      </a:r>
                    </a:p>
                  </a:txBody>
                  <a:tcPr marL="0" marR="0" marT="0" marB="0" anchor="ctr">
                    <a:lnL w="6350" cap="flat" cmpd="sng" algn="ctr">
                      <a:solidFill>
                        <a:srgbClr val="98B954"/>
                      </a:solidFill>
                      <a:prstDash val="solid"/>
                      <a:round/>
                      <a:headEnd type="none" w="med" len="med"/>
                      <a:tailEnd type="none" w="med" len="med"/>
                    </a:lnL>
                    <a:lnR>
                      <a:noFill/>
                    </a:lnR>
                    <a:lnT w="6350" cap="flat" cmpd="sng" algn="ctr">
                      <a:solidFill>
                        <a:srgbClr val="98B954"/>
                      </a:solidFill>
                      <a:prstDash val="solid"/>
                      <a:round/>
                      <a:headEnd type="none" w="med" len="med"/>
                      <a:tailEnd type="none" w="med" len="med"/>
                    </a:lnT>
                    <a:lnB w="6350" cap="flat" cmpd="sng" algn="ctr">
                      <a:noFill/>
                      <a:prstDash val="solid"/>
                      <a:round/>
                      <a:headEnd type="none" w="med" len="med"/>
                      <a:tailEnd type="none" w="med" len="med"/>
                    </a:lnB>
                    <a:solidFill>
                      <a:srgbClr val="33CCCC"/>
                    </a:solidFill>
                  </a:tcPr>
                </a:tc>
                <a:tc>
                  <a:txBody>
                    <a:bodyPr/>
                    <a:lstStyle/>
                    <a:p>
                      <a:pPr algn="ctr" rtl="0" fontAlgn="ctr"/>
                      <a:r>
                        <a:rPr lang="en-GB" sz="1600" b="1" i="0" u="none" strike="noStrike" dirty="0">
                          <a:solidFill>
                            <a:srgbClr val="FFFFFF"/>
                          </a:solidFill>
                          <a:effectLst/>
                          <a:latin typeface="Arial"/>
                        </a:rPr>
                        <a:t>Estimate</a:t>
                      </a:r>
                    </a:p>
                  </a:txBody>
                  <a:tcPr marL="0" marR="0" marT="0" marB="0" anchor="ctr">
                    <a:lnL>
                      <a:noFill/>
                    </a:lnL>
                    <a:lnR>
                      <a:noFill/>
                    </a:lnR>
                    <a:lnT w="6350" cap="flat" cmpd="sng" algn="ctr">
                      <a:solidFill>
                        <a:srgbClr val="98B954"/>
                      </a:solidFill>
                      <a:prstDash val="solid"/>
                      <a:round/>
                      <a:headEnd type="none" w="med" len="med"/>
                      <a:tailEnd type="none" w="med" len="med"/>
                    </a:lnT>
                    <a:lnB w="6350" cap="flat" cmpd="sng" algn="ctr">
                      <a:noFill/>
                      <a:prstDash val="solid"/>
                      <a:round/>
                      <a:headEnd type="none" w="med" len="med"/>
                      <a:tailEnd type="none" w="med" len="med"/>
                    </a:lnB>
                    <a:solidFill>
                      <a:srgbClr val="33CCCC"/>
                    </a:solidFill>
                  </a:tcPr>
                </a:tc>
                <a:tc>
                  <a:txBody>
                    <a:bodyPr/>
                    <a:lstStyle/>
                    <a:p>
                      <a:pPr algn="ctr" rtl="0" fontAlgn="ctr"/>
                      <a:r>
                        <a:rPr lang="en-GB" sz="1600" b="1" i="0" u="none" strike="noStrike" dirty="0">
                          <a:solidFill>
                            <a:srgbClr val="FFFFFF"/>
                          </a:solidFill>
                          <a:effectLst/>
                          <a:latin typeface="Arial"/>
                        </a:rPr>
                        <a:t>Year of estimate</a:t>
                      </a:r>
                    </a:p>
                  </a:txBody>
                  <a:tcPr marL="0" marR="0" marT="0" marB="0" anchor="ctr">
                    <a:lnL>
                      <a:noFill/>
                    </a:lnL>
                    <a:lnR>
                      <a:noFill/>
                    </a:lnR>
                    <a:lnT>
                      <a:noFill/>
                    </a:lnT>
                    <a:lnB w="6350" cap="flat" cmpd="sng" algn="ctr">
                      <a:noFill/>
                      <a:prstDash val="solid"/>
                      <a:round/>
                      <a:headEnd type="none" w="med" len="med"/>
                      <a:tailEnd type="none" w="med" len="med"/>
                    </a:lnB>
                    <a:solidFill>
                      <a:srgbClr val="33CCCC"/>
                    </a:solidFill>
                  </a:tcPr>
                </a:tc>
                <a:extLst>
                  <a:ext uri="{0D108BD9-81ED-4DB2-BD59-A6C34878D82A}">
                    <a16:rowId xmlns:a16="http://schemas.microsoft.com/office/drawing/2014/main" val="10001"/>
                  </a:ext>
                </a:extLst>
              </a:tr>
              <a:tr h="615730">
                <a:tc>
                  <a:txBody>
                    <a:bodyPr/>
                    <a:lstStyle/>
                    <a:p>
                      <a:pPr algn="l" rtl="0" fontAlgn="ctr"/>
                      <a:r>
                        <a:rPr lang="en-GB" sz="1600" b="1" i="0" u="none" strike="noStrike" dirty="0">
                          <a:solidFill>
                            <a:srgbClr val="000000"/>
                          </a:solidFill>
                          <a:effectLst/>
                          <a:latin typeface="Arial"/>
                        </a:rPr>
                        <a:t>People who inject drugs (PWID)</a:t>
                      </a:r>
                    </a:p>
                  </a:txBody>
                  <a:tcPr marL="11430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600" b="1" i="0" u="none" strike="noStrike" dirty="0">
                          <a:solidFill>
                            <a:srgbClr val="000000"/>
                          </a:solidFill>
                          <a:effectLst/>
                          <a:latin typeface="Arial"/>
                        </a:rPr>
                        <a:t> </a:t>
                      </a:r>
                      <a:r>
                        <a:rPr lang="en-GB" sz="1600" b="1" i="0" u="none" strike="noStrike" dirty="0">
                          <a:solidFill>
                            <a:srgbClr val="000000"/>
                          </a:solidFill>
                          <a:effectLst/>
                          <a:latin typeface="+mn-lt"/>
                        </a:rPr>
                        <a:t>3202</a:t>
                      </a:r>
                      <a:endParaRPr lang="en-GB" sz="1600" b="1" i="0" u="none" strike="noStrike" dirty="0">
                        <a:solidFill>
                          <a:srgbClr val="000000"/>
                        </a:solidFill>
                        <a:effectLst/>
                        <a:latin typeface="Arial"/>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600" b="1" i="0" u="none" strike="noStrike" dirty="0">
                          <a:solidFill>
                            <a:srgbClr val="000000"/>
                          </a:solidFill>
                          <a:effectLst/>
                          <a:latin typeface="Arial"/>
                        </a:rPr>
                        <a:t>2017</a:t>
                      </a:r>
                    </a:p>
                  </a:txBody>
                  <a:tcPr marL="0" marR="0"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15730">
                <a:tc>
                  <a:txBody>
                    <a:bodyPr/>
                    <a:lstStyle/>
                    <a:p>
                      <a:pPr algn="l" rtl="0" fontAlgn="ctr"/>
                      <a:r>
                        <a:rPr lang="en-GB" sz="1600" b="1" i="0" u="none" strike="noStrike" dirty="0">
                          <a:solidFill>
                            <a:srgbClr val="000000"/>
                          </a:solidFill>
                          <a:effectLst/>
                          <a:latin typeface="Arial"/>
                        </a:rPr>
                        <a:t>Female sex workers* (FSW)</a:t>
                      </a:r>
                    </a:p>
                  </a:txBody>
                  <a:tcPr marL="114300" marR="0" marT="0" marB="0" anchor="ctr">
                    <a:lnL w="6350" cap="flat" cmpd="sng" algn="ctr">
                      <a:noFill/>
                      <a:prstDash val="solid"/>
                      <a:round/>
                      <a:headEnd type="none" w="med" len="med"/>
                      <a:tailEnd type="none" w="med" len="med"/>
                    </a:lnL>
                    <a:lnR>
                      <a:noFill/>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600" b="1" i="0" u="none" strike="noStrike" dirty="0">
                          <a:solidFill>
                            <a:srgbClr val="000000"/>
                          </a:solidFill>
                          <a:effectLst/>
                          <a:latin typeface="+mn-lt"/>
                        </a:rPr>
                        <a:t>52 338</a:t>
                      </a:r>
                      <a:endParaRPr lang="en-GB" sz="1600" b="1" i="0" u="none" strike="noStrike" dirty="0">
                        <a:solidFill>
                          <a:srgbClr val="000000"/>
                        </a:solidFill>
                        <a:effectLst/>
                        <a:latin typeface="Arial"/>
                      </a:endParaRPr>
                    </a:p>
                  </a:txBody>
                  <a:tcPr marL="0" marR="0" marT="0" marB="0" anchor="ctr">
                    <a:lnL>
                      <a:noFill/>
                    </a:lnL>
                    <a:lnR>
                      <a:noFill/>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600" b="1" i="0" u="none" strike="noStrike" dirty="0">
                          <a:solidFill>
                            <a:srgbClr val="000000"/>
                          </a:solidFill>
                          <a:effectLst/>
                          <a:latin typeface="Arial"/>
                        </a:rPr>
                        <a:t>2022</a:t>
                      </a:r>
                    </a:p>
                  </a:txBody>
                  <a:tcPr marL="0" marR="0" marT="0" marB="0" anchor="ctr">
                    <a:lnL>
                      <a:noFill/>
                    </a:lnL>
                    <a:lnR w="635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15730">
                <a:tc>
                  <a:txBody>
                    <a:bodyPr/>
                    <a:lstStyle/>
                    <a:p>
                      <a:pPr algn="l" rtl="0" fontAlgn="ctr"/>
                      <a:r>
                        <a:rPr lang="en-GB" sz="1600" b="1" i="0" u="none" strike="noStrike" dirty="0">
                          <a:solidFill>
                            <a:srgbClr val="000000"/>
                          </a:solidFill>
                          <a:effectLst/>
                          <a:latin typeface="Arial"/>
                        </a:rPr>
                        <a:t>Men</a:t>
                      </a:r>
                      <a:r>
                        <a:rPr lang="en-GB" sz="1600" b="1" i="0" u="none" strike="noStrike" baseline="0" dirty="0">
                          <a:solidFill>
                            <a:srgbClr val="000000"/>
                          </a:solidFill>
                          <a:effectLst/>
                          <a:latin typeface="Arial"/>
                        </a:rPr>
                        <a:t> who have sex with men (MSM)</a:t>
                      </a:r>
                      <a:endParaRPr lang="en-GB" sz="1600" b="1" i="0" u="none" strike="noStrike" dirty="0">
                        <a:solidFill>
                          <a:srgbClr val="000000"/>
                        </a:solidFill>
                        <a:effectLst/>
                        <a:latin typeface="Arial"/>
                      </a:endParaRPr>
                    </a:p>
                  </a:txBody>
                  <a:tcPr marL="114300" marR="0" marT="0" marB="0" anchor="ctr">
                    <a:lnL w="6350" cap="flat" cmpd="sng" algn="ctr">
                      <a:noFill/>
                      <a:prstDash val="solid"/>
                      <a:round/>
                      <a:headEnd type="none" w="med" len="med"/>
                      <a:tailEnd type="none" w="med" len="med"/>
                    </a:lnL>
                    <a:lnR>
                      <a:noFill/>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600" b="1" i="0" u="none" strike="noStrike" dirty="0">
                          <a:solidFill>
                            <a:srgbClr val="000000"/>
                          </a:solidFill>
                          <a:effectLst/>
                          <a:latin typeface="+mn-lt"/>
                        </a:rPr>
                        <a:t>87 817</a:t>
                      </a:r>
                      <a:endParaRPr lang="en-GB" sz="1600" b="1" i="0" u="none" strike="noStrike" dirty="0">
                        <a:solidFill>
                          <a:srgbClr val="000000"/>
                        </a:solidFill>
                        <a:effectLst/>
                        <a:latin typeface="Arial"/>
                      </a:endParaRPr>
                    </a:p>
                  </a:txBody>
                  <a:tcPr marL="0" marR="0" marT="0" marB="0" anchor="ctr">
                    <a:lnL>
                      <a:noFill/>
                    </a:lnL>
                    <a:lnR>
                      <a:noFill/>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600" b="1" i="0" u="none" strike="noStrike" dirty="0">
                          <a:solidFill>
                            <a:srgbClr val="000000"/>
                          </a:solidFill>
                          <a:effectLst/>
                          <a:latin typeface="Arial"/>
                        </a:rPr>
                        <a:t>2019</a:t>
                      </a:r>
                    </a:p>
                  </a:txBody>
                  <a:tcPr marL="0" marR="0" marT="0" marB="0" anchor="ctr">
                    <a:lnL>
                      <a:noFill/>
                    </a:lnL>
                    <a:lnR w="635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5730">
                <a:tc>
                  <a:txBody>
                    <a:bodyPr/>
                    <a:lstStyle/>
                    <a:p>
                      <a:pPr algn="l" rtl="0" fontAlgn="ctr"/>
                      <a:r>
                        <a:rPr lang="en-US" sz="1600" b="1" i="0" u="none" strike="noStrike" dirty="0">
                          <a:solidFill>
                            <a:srgbClr val="000000"/>
                          </a:solidFill>
                          <a:effectLst/>
                          <a:latin typeface="Arial"/>
                        </a:rPr>
                        <a:t>Transgender (TG)</a:t>
                      </a:r>
                      <a:endParaRPr lang="en-GB" sz="1600" b="1" i="0" u="none" strike="noStrike" dirty="0">
                        <a:solidFill>
                          <a:srgbClr val="000000"/>
                        </a:solidFill>
                        <a:effectLst/>
                        <a:latin typeface="Arial"/>
                      </a:endParaRPr>
                    </a:p>
                  </a:txBody>
                  <a:tcPr marL="114300" marR="0" marT="0" marB="0" anchor="ctr">
                    <a:lnL w="6350" cap="flat" cmpd="sng" algn="ctr">
                      <a:noFill/>
                      <a:prstDash val="solid"/>
                      <a:round/>
                      <a:headEnd type="none" w="med" len="med"/>
                      <a:tailEnd type="none" w="med" len="med"/>
                    </a:lnL>
                    <a:lnR>
                      <a:noFill/>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rPr>
                        <a:t>15 900</a:t>
                      </a:r>
                      <a:endParaRPr lang="en-GB" sz="1600" b="1" i="0" u="none" strike="noStrike" dirty="0">
                        <a:solidFill>
                          <a:srgbClr val="000000"/>
                        </a:solidFill>
                        <a:effectLst/>
                        <a:latin typeface="Arial"/>
                      </a:endParaRPr>
                    </a:p>
                  </a:txBody>
                  <a:tcPr marL="0" marR="0" marT="0" marB="0" anchor="ctr">
                    <a:lnL>
                      <a:noFill/>
                    </a:lnL>
                    <a:lnR>
                      <a:noFill/>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Arial"/>
                        </a:rPr>
                        <a:t>2022</a:t>
                      </a:r>
                      <a:endParaRPr lang="en-GB" sz="1600" b="1" i="0" u="none" strike="noStrike" dirty="0">
                        <a:solidFill>
                          <a:srgbClr val="000000"/>
                        </a:solidFill>
                        <a:effectLst/>
                        <a:latin typeface="Arial"/>
                      </a:endParaRPr>
                    </a:p>
                  </a:txBody>
                  <a:tcPr marL="0" marR="0" marT="0" marB="0" anchor="ctr">
                    <a:lnL>
                      <a:noFill/>
                    </a:lnL>
                    <a:lnR w="635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6932257"/>
                  </a:ext>
                </a:extLst>
              </a:tr>
              <a:tr h="615730">
                <a:tc>
                  <a:txBody>
                    <a:bodyPr/>
                    <a:lstStyle/>
                    <a:p>
                      <a:pPr algn="l" rtl="0" fontAlgn="ctr"/>
                      <a:endParaRPr lang="en-GB" sz="1800" b="1" i="0" u="none" strike="noStrike" dirty="0">
                        <a:solidFill>
                          <a:srgbClr val="000000"/>
                        </a:solidFill>
                        <a:effectLst/>
                        <a:latin typeface="Arial"/>
                      </a:endParaRPr>
                    </a:p>
                  </a:txBody>
                  <a:tcPr marL="114300" marR="0" marT="0" marB="0" anchor="ctr">
                    <a:lnL w="6350" cap="flat" cmpd="sng" algn="ctr">
                      <a:noFill/>
                      <a:prstDash val="solid"/>
                      <a:round/>
                      <a:headEnd type="none" w="med" len="med"/>
                      <a:tailEnd type="none" w="med" len="med"/>
                    </a:lnL>
                    <a:lnR>
                      <a:noFill/>
                    </a:lnR>
                    <a:lnT w="12700" cap="flat" cmpd="sng" algn="ctr">
                      <a:solidFill>
                        <a:srgbClr val="33CCCC"/>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n-GB" sz="1800" b="1" i="0" u="none" strike="noStrike" dirty="0">
                        <a:solidFill>
                          <a:srgbClr val="000000"/>
                        </a:solidFill>
                        <a:effectLst/>
                        <a:latin typeface="Arial"/>
                      </a:endParaRPr>
                    </a:p>
                  </a:txBody>
                  <a:tcPr marL="0" marR="0" marT="0" marB="0" anchor="ctr">
                    <a:lnL>
                      <a:noFill/>
                    </a:lnL>
                    <a:lnR>
                      <a:noFill/>
                    </a:lnR>
                    <a:lnT w="12700" cap="flat" cmpd="sng" algn="ctr">
                      <a:solidFill>
                        <a:srgbClr val="33CCCC"/>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n-GB" sz="1800" b="1" i="0" u="none" strike="noStrike" dirty="0">
                        <a:solidFill>
                          <a:srgbClr val="000000"/>
                        </a:solidFill>
                        <a:effectLst/>
                        <a:latin typeface="Arial"/>
                      </a:endParaRPr>
                    </a:p>
                  </a:txBody>
                  <a:tcPr marL="0" marR="0" marT="0" marB="0" anchor="ctr">
                    <a:lnL>
                      <a:noFill/>
                    </a:lnL>
                    <a:lnR w="635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6926280"/>
                  </a:ext>
                </a:extLst>
              </a:tr>
            </a:tbl>
          </a:graphicData>
        </a:graphic>
      </p:graphicFrame>
      <p:sp>
        <p:nvSpPr>
          <p:cNvPr id="7" name="TextBox 6">
            <a:extLst>
              <a:ext uri="{FF2B5EF4-FFF2-40B4-BE49-F238E27FC236}">
                <a16:creationId xmlns:a16="http://schemas.microsoft.com/office/drawing/2014/main" id="{DDFE6EF5-8448-46CB-B8BD-364A0FC4CA4D}"/>
              </a:ext>
            </a:extLst>
          </p:cNvPr>
          <p:cNvSpPr txBox="1"/>
          <p:nvPr/>
        </p:nvSpPr>
        <p:spPr>
          <a:xfrm>
            <a:off x="0" y="6607687"/>
            <a:ext cx="8991600" cy="230463"/>
          </a:xfrm>
          <a:prstGeom prst="rect">
            <a:avLst/>
          </a:prstGeom>
          <a:noFill/>
        </p:spPr>
        <p:txBody>
          <a:bodyPr wrap="square" lIns="91058" tIns="45537" rIns="91058" bIns="45537">
            <a:spAutoFit/>
          </a:bodyPr>
          <a:lstStyle/>
          <a:p>
            <a:pPr>
              <a:defRPr/>
            </a:pPr>
            <a:r>
              <a:rPr lang="en-US" sz="900" kern="0" dirty="0">
                <a:solidFill>
                  <a:sysClr val="windowText" lastClr="000000"/>
                </a:solidFill>
                <a:cs typeface="Arial" pitchFamily="34" charset="0"/>
                <a:sym typeface="Calibri"/>
              </a:rPr>
              <a:t>Source: Prepared by  </a:t>
            </a:r>
            <a:r>
              <a:rPr lang="en-US" sz="900" kern="0" dirty="0">
                <a:solidFill>
                  <a:sysClr val="windowText" lastClr="000000"/>
                </a:solidFill>
                <a:cs typeface="Arial" pitchFamily="34" charset="0"/>
                <a:sym typeface="Calibri"/>
                <a:hlinkClick r:id="rId2"/>
              </a:rPr>
              <a:t>www.aidsdatahub.org</a:t>
            </a:r>
            <a:r>
              <a:rPr lang="en-US" sz="900" kern="0" dirty="0">
                <a:solidFill>
                  <a:sysClr val="windowText" lastClr="000000"/>
                </a:solidFill>
                <a:cs typeface="Arial" pitchFamily="34" charset="0"/>
                <a:sym typeface="Calibri"/>
              </a:rPr>
              <a:t> based on </a:t>
            </a:r>
            <a:r>
              <a:rPr lang="en-US" sz="900" dirty="0">
                <a:solidFill>
                  <a:prstClr val="black"/>
                </a:solidFill>
                <a:cs typeface="Arial" pitchFamily="34" charset="0"/>
                <a:sym typeface="Calibri"/>
              </a:rPr>
              <a:t>Global AIDS Monitoring (GAM) reporting </a:t>
            </a:r>
            <a:endParaRPr lang="en-GB" sz="900" dirty="0">
              <a:solidFill>
                <a:prstClr val="black"/>
              </a:solidFill>
              <a:cs typeface="Arial" pitchFamily="34" charset="0"/>
              <a:sym typeface="Calibri"/>
            </a:endParaRPr>
          </a:p>
        </p:txBody>
      </p:sp>
      <p:sp>
        <p:nvSpPr>
          <p:cNvPr id="6" name="TextBox 5">
            <a:extLst>
              <a:ext uri="{FF2B5EF4-FFF2-40B4-BE49-F238E27FC236}">
                <a16:creationId xmlns:a16="http://schemas.microsoft.com/office/drawing/2014/main" id="{D43423B3-15C3-6F80-D938-E76BF1D5E8E5}"/>
              </a:ext>
            </a:extLst>
          </p:cNvPr>
          <p:cNvSpPr txBox="1"/>
          <p:nvPr/>
        </p:nvSpPr>
        <p:spPr>
          <a:xfrm>
            <a:off x="1795889" y="6208026"/>
            <a:ext cx="6096000" cy="276999"/>
          </a:xfrm>
          <a:prstGeom prst="rect">
            <a:avLst/>
          </a:prstGeom>
          <a:noFill/>
        </p:spPr>
        <p:txBody>
          <a:bodyPr wrap="square">
            <a:spAutoFit/>
          </a:bodyPr>
          <a:lstStyle/>
          <a:p>
            <a:r>
              <a:rPr lang="en-US" sz="1200" dirty="0">
                <a:latin typeface="Arial Nova" panose="020B0504020202020204" pitchFamily="34" charset="0"/>
              </a:rPr>
              <a:t>* Female Entertainment Workers</a:t>
            </a:r>
          </a:p>
        </p:txBody>
      </p:sp>
    </p:spTree>
    <p:extLst>
      <p:ext uri="{BB962C8B-B14F-4D97-AF65-F5344CB8AC3E}">
        <p14:creationId xmlns:p14="http://schemas.microsoft.com/office/powerpoint/2010/main" val="907233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key populations, 2017 - 2022</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8</a:t>
            </a:fld>
            <a:endParaRPr lang="th-TH" dirty="0">
              <a:solidFill>
                <a:prstClr val="black">
                  <a:tint val="75000"/>
                </a:prstClr>
              </a:solidFill>
            </a:endParaRPr>
          </a:p>
        </p:txBody>
      </p:sp>
      <p:sp>
        <p:nvSpPr>
          <p:cNvPr id="8" name="TextBox 7">
            <a:extLst>
              <a:ext uri="{FF2B5EF4-FFF2-40B4-BE49-F238E27FC236}">
                <a16:creationId xmlns:a16="http://schemas.microsoft.com/office/drawing/2014/main" id="{0BB7FB8B-A0C4-4C82-A807-65B8AA43A793}"/>
              </a:ext>
            </a:extLst>
          </p:cNvPr>
          <p:cNvSpPr txBox="1"/>
          <p:nvPr/>
        </p:nvSpPr>
        <p:spPr>
          <a:xfrm>
            <a:off x="76200" y="6487632"/>
            <a:ext cx="11203563" cy="368962"/>
          </a:xfrm>
          <a:prstGeom prst="rect">
            <a:avLst/>
          </a:prstGeom>
          <a:noFill/>
        </p:spPr>
        <p:txBody>
          <a:bodyPr wrap="square" lIns="91058" tIns="45537" rIns="91058" bIns="45537">
            <a:spAutoFit/>
          </a:bodyPr>
          <a:lstStyle/>
          <a:p>
            <a:pPr>
              <a:defRPr/>
            </a:pPr>
            <a:r>
              <a:rPr lang="en-US" sz="900" kern="0" dirty="0">
                <a:solidFill>
                  <a:sysClr val="windowText" lastClr="000000"/>
                </a:solidFill>
                <a:latin typeface="Arial" pitchFamily="34" charset="0"/>
                <a:cs typeface="Arial" pitchFamily="34" charset="0"/>
                <a:sym typeface="Calibri"/>
              </a:rPr>
              <a:t>Source: Prepared by  </a:t>
            </a:r>
            <a:r>
              <a:rPr lang="en-US" sz="900" kern="0" dirty="0">
                <a:solidFill>
                  <a:sysClr val="windowText" lastClr="000000"/>
                </a:solidFill>
                <a:latin typeface="Arial" pitchFamily="34" charset="0"/>
                <a:cs typeface="Arial" pitchFamily="34" charset="0"/>
                <a:sym typeface="Calibri"/>
                <a:hlinkClick r:id="rId3"/>
              </a:rPr>
              <a:t>www.aidsdatahub.org</a:t>
            </a:r>
            <a:r>
              <a:rPr lang="en-US" sz="900" kern="0" dirty="0">
                <a:solidFill>
                  <a:sysClr val="windowText" lastClr="000000"/>
                </a:solidFill>
                <a:latin typeface="Arial" pitchFamily="34" charset="0"/>
                <a:cs typeface="Arial" pitchFamily="34" charset="0"/>
                <a:sym typeface="Calibri"/>
              </a:rPr>
              <a:t> based on HIV Sentinel Surveillance Reports, Integrated Biological and Behavioral Surveillance Reports,</a:t>
            </a:r>
            <a:r>
              <a:rPr lang="en-US" sz="900" dirty="0">
                <a:solidFill>
                  <a:prstClr val="black"/>
                </a:solidFill>
                <a:latin typeface="Arial" pitchFamily="34" charset="0"/>
                <a:cs typeface="Arial" pitchFamily="34" charset="0"/>
                <a:sym typeface="Calibri"/>
              </a:rPr>
              <a:t> other serological survey reports and Global AIDS Monitoring (GAM) reporting</a:t>
            </a:r>
            <a:endParaRPr lang="en-GB" sz="900" dirty="0">
              <a:solidFill>
                <a:prstClr val="black"/>
              </a:solidFill>
              <a:latin typeface="Arial" pitchFamily="34" charset="0"/>
              <a:cs typeface="Arial" pitchFamily="34" charset="0"/>
              <a:sym typeface="Calibri"/>
            </a:endParaRPr>
          </a:p>
        </p:txBody>
      </p:sp>
      <p:graphicFrame>
        <p:nvGraphicFramePr>
          <p:cNvPr id="5" name="Chart 4">
            <a:extLst>
              <a:ext uri="{FF2B5EF4-FFF2-40B4-BE49-F238E27FC236}">
                <a16:creationId xmlns:a16="http://schemas.microsoft.com/office/drawing/2014/main" id="{0C60F3F6-5876-3A69-EB4A-CCF1A9639BFA}"/>
              </a:ext>
            </a:extLst>
          </p:cNvPr>
          <p:cNvGraphicFramePr>
            <a:graphicFrameLocks/>
          </p:cNvGraphicFramePr>
          <p:nvPr>
            <p:extLst>
              <p:ext uri="{D42A27DB-BD31-4B8C-83A1-F6EECF244321}">
                <p14:modId xmlns:p14="http://schemas.microsoft.com/office/powerpoint/2010/main" val="3991206209"/>
              </p:ext>
            </p:extLst>
          </p:nvPr>
        </p:nvGraphicFramePr>
        <p:xfrm>
          <a:off x="1752600" y="2415668"/>
          <a:ext cx="8382541" cy="3602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90506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072A-51E9-16FD-03DB-A1C368D31665}"/>
              </a:ext>
            </a:extLst>
          </p:cNvPr>
          <p:cNvSpPr>
            <a:spLocks noGrp="1"/>
          </p:cNvSpPr>
          <p:nvPr>
            <p:ph type="title"/>
          </p:nvPr>
        </p:nvSpPr>
        <p:spPr/>
        <p:txBody>
          <a:bodyPr/>
          <a:lstStyle/>
          <a:p>
            <a:r>
              <a:rPr lang="en-US" dirty="0"/>
              <a:t>HIV prevalence among key populations, 2017-2022</a:t>
            </a:r>
            <a:br>
              <a:rPr lang="en-US" dirty="0"/>
            </a:br>
            <a:endParaRPr lang="en-US" dirty="0"/>
          </a:p>
        </p:txBody>
      </p:sp>
      <p:sp>
        <p:nvSpPr>
          <p:cNvPr id="3" name="Slide Number Placeholder 2">
            <a:extLst>
              <a:ext uri="{FF2B5EF4-FFF2-40B4-BE49-F238E27FC236}">
                <a16:creationId xmlns:a16="http://schemas.microsoft.com/office/drawing/2014/main" id="{06E1450C-6A1A-A228-A23B-074D7FDA4EEC}"/>
              </a:ext>
            </a:extLst>
          </p:cNvPr>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9</a:t>
            </a:fld>
            <a:endParaRPr lang="th-TH" dirty="0">
              <a:solidFill>
                <a:prstClr val="black">
                  <a:tint val="75000"/>
                </a:prstClr>
              </a:solidFill>
            </a:endParaRPr>
          </a:p>
        </p:txBody>
      </p:sp>
      <p:grpSp>
        <p:nvGrpSpPr>
          <p:cNvPr id="4" name="Group 3">
            <a:extLst>
              <a:ext uri="{FF2B5EF4-FFF2-40B4-BE49-F238E27FC236}">
                <a16:creationId xmlns:a16="http://schemas.microsoft.com/office/drawing/2014/main" id="{75F11DE6-0051-843C-4F0B-8C6FE065B8E4}"/>
              </a:ext>
            </a:extLst>
          </p:cNvPr>
          <p:cNvGrpSpPr/>
          <p:nvPr/>
        </p:nvGrpSpPr>
        <p:grpSpPr>
          <a:xfrm>
            <a:off x="3559743" y="2438400"/>
            <a:ext cx="4537029" cy="3870240"/>
            <a:chOff x="-3175" y="-3175"/>
            <a:chExt cx="4536281" cy="3817412"/>
          </a:xfrm>
        </p:grpSpPr>
        <p:grpSp>
          <p:nvGrpSpPr>
            <p:cNvPr id="5" name="Group 4">
              <a:extLst>
                <a:ext uri="{FF2B5EF4-FFF2-40B4-BE49-F238E27FC236}">
                  <a16:creationId xmlns:a16="http://schemas.microsoft.com/office/drawing/2014/main" id="{C599AA03-E702-48B4-B10A-9732F5DC2C8A}"/>
                </a:ext>
              </a:extLst>
            </p:cNvPr>
            <p:cNvGrpSpPr/>
            <p:nvPr/>
          </p:nvGrpSpPr>
          <p:grpSpPr>
            <a:xfrm>
              <a:off x="-3175" y="-3175"/>
              <a:ext cx="4536281" cy="3817412"/>
              <a:chOff x="-3175" y="-3175"/>
              <a:chExt cx="4484673" cy="3937147"/>
            </a:xfrm>
          </p:grpSpPr>
          <p:graphicFrame>
            <p:nvGraphicFramePr>
              <p:cNvPr id="9" name="Chart 8">
                <a:extLst>
                  <a:ext uri="{FF2B5EF4-FFF2-40B4-BE49-F238E27FC236}">
                    <a16:creationId xmlns:a16="http://schemas.microsoft.com/office/drawing/2014/main" id="{E39FC8A9-82A8-47CD-A5C5-107D46912DD5}"/>
                  </a:ext>
                </a:extLst>
              </p:cNvPr>
              <p:cNvGraphicFramePr/>
              <p:nvPr/>
            </p:nvGraphicFramePr>
            <p:xfrm>
              <a:off x="1413101" y="-3175"/>
              <a:ext cx="3068397" cy="9071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70145FA9-64E3-4C4D-81BB-6AD185886687}"/>
                  </a:ext>
                </a:extLst>
              </p:cNvPr>
              <p:cNvGraphicFramePr>
                <a:graphicFrameLocks/>
              </p:cNvGraphicFramePr>
              <p:nvPr/>
            </p:nvGraphicFramePr>
            <p:xfrm>
              <a:off x="1394050" y="990820"/>
              <a:ext cx="3068398" cy="9071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59D8C1E2-78DB-40A4-A616-9706C51A93E0}"/>
                  </a:ext>
                </a:extLst>
              </p:cNvPr>
              <p:cNvGraphicFramePr>
                <a:graphicFrameLocks/>
              </p:cNvGraphicFramePr>
              <p:nvPr/>
            </p:nvGraphicFramePr>
            <p:xfrm>
              <a:off x="1394053" y="2013623"/>
              <a:ext cx="3068398" cy="9071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33BA9767-9351-4DB0-A6F2-273E61B0EF72}"/>
                  </a:ext>
                </a:extLst>
              </p:cNvPr>
              <p:cNvGraphicFramePr>
                <a:graphicFrameLocks/>
              </p:cNvGraphicFramePr>
              <p:nvPr/>
            </p:nvGraphicFramePr>
            <p:xfrm>
              <a:off x="1394053" y="3026830"/>
              <a:ext cx="3068398" cy="907142"/>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8">
                <a:extLst>
                  <a:ext uri="{FF2B5EF4-FFF2-40B4-BE49-F238E27FC236}">
                    <a16:creationId xmlns:a16="http://schemas.microsoft.com/office/drawing/2014/main" id="{0C6F1B31-D653-4B0E-91BE-BDAD94F52487}"/>
                  </a:ext>
                </a:extLst>
              </p:cNvPr>
              <p:cNvSpPr txBox="1"/>
              <p:nvPr/>
            </p:nvSpPr>
            <p:spPr>
              <a:xfrm>
                <a:off x="-3174" y="2242186"/>
                <a:ext cx="1783961" cy="698487"/>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PEOPLE WHO</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INJECT DRUGS (2017)</a:t>
                </a:r>
              </a:p>
            </p:txBody>
          </p:sp>
          <p:sp>
            <p:nvSpPr>
              <p:cNvPr id="14" name="TextBox 19">
                <a:extLst>
                  <a:ext uri="{FF2B5EF4-FFF2-40B4-BE49-F238E27FC236}">
                    <a16:creationId xmlns:a16="http://schemas.microsoft.com/office/drawing/2014/main" id="{BBB3E68C-8980-4F6D-81A4-3F705B48C47F}"/>
                  </a:ext>
                </a:extLst>
              </p:cNvPr>
              <p:cNvSpPr txBox="1"/>
              <p:nvPr/>
            </p:nvSpPr>
            <p:spPr>
              <a:xfrm>
                <a:off x="-3175" y="1234975"/>
                <a:ext cx="1435282" cy="636083"/>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MEN WHO HAVE SEX</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WITH MEN (2019)</a:t>
                </a:r>
              </a:p>
            </p:txBody>
          </p:sp>
          <p:sp>
            <p:nvSpPr>
              <p:cNvPr id="15" name="TextBox 20">
                <a:extLst>
                  <a:ext uri="{FF2B5EF4-FFF2-40B4-BE49-F238E27FC236}">
                    <a16:creationId xmlns:a16="http://schemas.microsoft.com/office/drawing/2014/main" id="{49907668-26A7-4A56-A5BF-5AB15D2AD302}"/>
                  </a:ext>
                </a:extLst>
              </p:cNvPr>
              <p:cNvSpPr txBox="1"/>
              <p:nvPr/>
            </p:nvSpPr>
            <p:spPr>
              <a:xfrm>
                <a:off x="-3175" y="228808"/>
                <a:ext cx="1540484" cy="641296"/>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TRANSGENDER PEOPLE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(2019)</a:t>
                </a:r>
              </a:p>
            </p:txBody>
          </p:sp>
          <p:sp>
            <p:nvSpPr>
              <p:cNvPr id="16" name="TextBox 21">
                <a:extLst>
                  <a:ext uri="{FF2B5EF4-FFF2-40B4-BE49-F238E27FC236}">
                    <a16:creationId xmlns:a16="http://schemas.microsoft.com/office/drawing/2014/main" id="{B01F1C16-84A3-43B1-A55D-8E60621CE520}"/>
                  </a:ext>
                </a:extLst>
              </p:cNvPr>
              <p:cNvSpPr txBox="1"/>
              <p:nvPr/>
            </p:nvSpPr>
            <p:spPr>
              <a:xfrm>
                <a:off x="-3175" y="3218046"/>
                <a:ext cx="1673540" cy="702124"/>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FEMALE SEX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WORKERS (2022)</a:t>
                </a:r>
              </a:p>
            </p:txBody>
          </p:sp>
        </p:grpSp>
        <p:cxnSp>
          <p:nvCxnSpPr>
            <p:cNvPr id="6" name="Straight Connector 5">
              <a:extLst>
                <a:ext uri="{FF2B5EF4-FFF2-40B4-BE49-F238E27FC236}">
                  <a16:creationId xmlns:a16="http://schemas.microsoft.com/office/drawing/2014/main" id="{496F0E54-F025-452D-AC79-7479D5BAE9CC}"/>
                </a:ext>
              </a:extLst>
            </p:cNvPr>
            <p:cNvCxnSpPr/>
            <p:nvPr/>
          </p:nvCxnSpPr>
          <p:spPr>
            <a:xfrm>
              <a:off x="89963" y="902448"/>
              <a:ext cx="4385566" cy="0"/>
            </a:xfrm>
            <a:prstGeom prst="line">
              <a:avLst/>
            </a:prstGeom>
            <a:noFill/>
            <a:ln w="15875" cap="flat" cmpd="sng" algn="ctr">
              <a:solidFill>
                <a:sysClr val="window" lastClr="FFFFFF">
                  <a:lumMod val="75000"/>
                </a:sysClr>
              </a:solidFill>
              <a:prstDash val="sysDot"/>
              <a:miter lim="800000"/>
            </a:ln>
            <a:effectLst/>
          </p:spPr>
        </p:cxnSp>
        <p:cxnSp>
          <p:nvCxnSpPr>
            <p:cNvPr id="7" name="Straight Connector 6">
              <a:extLst>
                <a:ext uri="{FF2B5EF4-FFF2-40B4-BE49-F238E27FC236}">
                  <a16:creationId xmlns:a16="http://schemas.microsoft.com/office/drawing/2014/main" id="{0472AA99-CFB7-44B3-ACB3-5095BD5FDC9A}"/>
                </a:ext>
              </a:extLst>
            </p:cNvPr>
            <p:cNvCxnSpPr/>
            <p:nvPr/>
          </p:nvCxnSpPr>
          <p:spPr>
            <a:xfrm>
              <a:off x="89963" y="1897132"/>
              <a:ext cx="4385566" cy="0"/>
            </a:xfrm>
            <a:prstGeom prst="line">
              <a:avLst/>
            </a:prstGeom>
            <a:noFill/>
            <a:ln w="15875" cap="flat" cmpd="sng" algn="ctr">
              <a:solidFill>
                <a:sysClr val="window" lastClr="FFFFFF">
                  <a:lumMod val="75000"/>
                </a:sysClr>
              </a:solidFill>
              <a:prstDash val="sysDot"/>
              <a:miter lim="800000"/>
            </a:ln>
            <a:effectLst/>
          </p:spPr>
        </p:cxnSp>
        <p:cxnSp>
          <p:nvCxnSpPr>
            <p:cNvPr id="8" name="Straight Connector 7">
              <a:extLst>
                <a:ext uri="{FF2B5EF4-FFF2-40B4-BE49-F238E27FC236}">
                  <a16:creationId xmlns:a16="http://schemas.microsoft.com/office/drawing/2014/main" id="{ABE6ED12-7524-45DC-B6A7-DC579430B282}"/>
                </a:ext>
              </a:extLst>
            </p:cNvPr>
            <p:cNvCxnSpPr/>
            <p:nvPr/>
          </p:nvCxnSpPr>
          <p:spPr>
            <a:xfrm>
              <a:off x="89963" y="2891810"/>
              <a:ext cx="4385566" cy="0"/>
            </a:xfrm>
            <a:prstGeom prst="line">
              <a:avLst/>
            </a:prstGeom>
            <a:noFill/>
            <a:ln w="15875" cap="flat" cmpd="sng" algn="ctr">
              <a:solidFill>
                <a:sysClr val="window" lastClr="FFFFFF">
                  <a:lumMod val="75000"/>
                </a:sysClr>
              </a:solidFill>
              <a:prstDash val="sysDot"/>
              <a:miter lim="800000"/>
            </a:ln>
            <a:effectLst/>
          </p:spPr>
        </p:cxnSp>
      </p:grpSp>
      <p:sp>
        <p:nvSpPr>
          <p:cNvPr id="17" name="Rectangle 3">
            <a:extLst>
              <a:ext uri="{FF2B5EF4-FFF2-40B4-BE49-F238E27FC236}">
                <a16:creationId xmlns:a16="http://schemas.microsoft.com/office/drawing/2014/main" id="{D86F07BC-B9AD-AF76-4500-A677A00BC2E7}"/>
              </a:ext>
            </a:extLst>
          </p:cNvPr>
          <p:cNvSpPr>
            <a:spLocks noChangeArrowheads="1"/>
          </p:cNvSpPr>
          <p:nvPr/>
        </p:nvSpPr>
        <p:spPr bwMode="auto">
          <a:xfrm>
            <a:off x="101603" y="6563565"/>
            <a:ext cx="9151938" cy="2308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ＭＳ Ｐゴシック" charset="-128"/>
                <a:cs typeface="Arial" pitchFamily="34" charset="0"/>
              </a:rPr>
              <a:t>Source: </a:t>
            </a:r>
            <a:r>
              <a:rPr kumimoji="0" lang="en-US" sz="900" b="0" i="0" u="none" strike="noStrike" kern="1200" cap="none" spc="0" normalizeH="0" baseline="0" noProof="0" dirty="0">
                <a:ln>
                  <a:noFill/>
                </a:ln>
                <a:solidFill>
                  <a:srgbClr val="000000"/>
                </a:solidFill>
                <a:effectLst/>
                <a:uLnTx/>
                <a:uFillTx/>
                <a:latin typeface="Arial"/>
                <a:ea typeface="ＭＳ Ｐゴシック" charset="-128"/>
                <a:cs typeface="Arial" pitchFamily="34" charset="0"/>
              </a:rPr>
              <a:t>Prepared by </a:t>
            </a:r>
            <a:r>
              <a:rPr kumimoji="0" lang="en-US" sz="900" b="0" i="0" u="none" strike="noStrike" kern="1200" cap="none" spc="0" normalizeH="0" baseline="0" noProof="0" dirty="0">
                <a:ln>
                  <a:noFill/>
                </a:ln>
                <a:solidFill>
                  <a:srgbClr val="000000"/>
                </a:solidFill>
                <a:effectLst/>
                <a:uLnTx/>
                <a:uFillTx/>
                <a:latin typeface="Arial"/>
                <a:ea typeface="ＭＳ Ｐゴシック" charset="-128"/>
                <a:cs typeface="Arial" pitchFamily="34" charset="0"/>
                <a:hlinkClick r:id="rId6"/>
              </a:rPr>
              <a:t>www.aidsdatahub.org</a:t>
            </a:r>
            <a:r>
              <a:rPr kumimoji="0" lang="en-US" sz="900" b="0" i="0" u="none" strike="noStrike" kern="1200" cap="none" spc="0" normalizeH="0" baseline="0" noProof="0" dirty="0">
                <a:ln>
                  <a:noFill/>
                </a:ln>
                <a:solidFill>
                  <a:srgbClr val="000000"/>
                </a:solidFill>
                <a:effectLst/>
                <a:uLnTx/>
                <a:uFillTx/>
                <a:latin typeface="Arial"/>
                <a:ea typeface="ＭＳ Ｐゴシック" charset="-128"/>
                <a:cs typeface="Arial" pitchFamily="34" charset="0"/>
              </a:rPr>
              <a:t>  based on HIV Serological Surveys and Global AIDS Monitoring</a:t>
            </a:r>
            <a:endParaRPr kumimoji="0" lang="th-TH" sz="900" b="0" i="0" u="none" strike="noStrike" kern="1200" cap="none" spc="0" normalizeH="0" baseline="0" noProof="0" dirty="0">
              <a:ln>
                <a:noFill/>
              </a:ln>
              <a:solidFill>
                <a:prstClr val="black"/>
              </a:solidFill>
              <a:effectLst/>
              <a:uLnTx/>
              <a:uFillTx/>
              <a:latin typeface="Arial"/>
              <a:ea typeface="ＭＳ Ｐゴシック" charset="-128"/>
              <a:cs typeface="Cordia New" panose="020B0304020202020204" pitchFamily="34" charset="-34"/>
            </a:endParaRPr>
          </a:p>
        </p:txBody>
      </p:sp>
    </p:spTree>
    <p:extLst>
      <p:ext uri="{BB962C8B-B14F-4D97-AF65-F5344CB8AC3E}">
        <p14:creationId xmlns:p14="http://schemas.microsoft.com/office/powerpoint/2010/main" val="2653328510"/>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4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12424</TotalTime>
  <Words>2958</Words>
  <Application>Microsoft Office PowerPoint</Application>
  <PresentationFormat>Widescreen</PresentationFormat>
  <Paragraphs>338</Paragraphs>
  <Slides>47</Slides>
  <Notes>16</Notes>
  <HiddenSlides>0</HiddenSlides>
  <MMClips>0</MMClips>
  <ScaleCrop>false</ScaleCrop>
  <HeadingPairs>
    <vt:vector size="6" baseType="variant">
      <vt:variant>
        <vt:lpstr>Fonts Used</vt:lpstr>
      </vt:variant>
      <vt:variant>
        <vt:i4>5</vt:i4>
      </vt:variant>
      <vt:variant>
        <vt:lpstr>Theme</vt:lpstr>
      </vt:variant>
      <vt:variant>
        <vt:i4>19</vt:i4>
      </vt:variant>
      <vt:variant>
        <vt:lpstr>Slide Titles</vt:lpstr>
      </vt:variant>
      <vt:variant>
        <vt:i4>47</vt:i4>
      </vt:variant>
    </vt:vector>
  </HeadingPairs>
  <TitlesOfParts>
    <vt:vector size="71" baseType="lpstr">
      <vt:lpstr>Arial</vt:lpstr>
      <vt:lpstr>Arial Narrow</vt:lpstr>
      <vt:lpstr>Arial Nova</vt:lpstr>
      <vt:lpstr>Calibri</vt:lpstr>
      <vt:lpstr>Times New Roman</vt:lpstr>
      <vt:lpstr>1_Cover Design</vt:lpstr>
      <vt:lpstr>Layout with Latest!</vt:lpstr>
      <vt:lpstr>2_Cover Design</vt:lpstr>
      <vt:lpstr>Layout</vt:lpstr>
      <vt:lpstr>1_Layout</vt:lpstr>
      <vt:lpstr>3_Layout</vt:lpstr>
      <vt:lpstr>3_Layout with Latest!</vt:lpstr>
      <vt:lpstr>4_Layout with Latest!</vt:lpstr>
      <vt:lpstr>5_Layout with Latest!</vt:lpstr>
      <vt:lpstr>6_Layout with Latest!</vt:lpstr>
      <vt:lpstr>7_Layout with Latest!</vt:lpstr>
      <vt:lpstr>8_Layout with Latest!</vt:lpstr>
      <vt:lpstr>9_Layout with Latest!</vt:lpstr>
      <vt:lpstr>11_Layout with Latest!</vt:lpstr>
      <vt:lpstr>12_Layout with Latest!</vt:lpstr>
      <vt:lpstr>13_Layout with Latest!</vt:lpstr>
      <vt:lpstr>14_Layout with Latest!</vt:lpstr>
      <vt:lpstr>2_Layout</vt:lpstr>
      <vt:lpstr>4_Layout</vt:lpstr>
      <vt:lpstr>Cambodia</vt:lpstr>
      <vt:lpstr>CONTENT</vt:lpstr>
      <vt:lpstr>BASIC SOCIO-DEMOGRAPHIC INDICATORS</vt:lpstr>
      <vt:lpstr>HIV prevalence and  epidemiology </vt:lpstr>
      <vt:lpstr>Estimated people living with HIV, new HIV infections and AIDS-related deaths, 1990-2022</vt:lpstr>
      <vt:lpstr>Estimated number of adults (15+) living with HIV and women (15+) living with HIV, 1990-2022</vt:lpstr>
      <vt:lpstr>Key population size estimates, 2017-2022</vt:lpstr>
      <vt:lpstr>HIV prevalence among key populations, 2017 - 2022</vt:lpstr>
      <vt:lpstr>HIV prevalence among key populations, 2017-2022 </vt:lpstr>
      <vt:lpstr>PowerPoint Presentation</vt:lpstr>
      <vt:lpstr>HIV prevalence among female entertainment workers (FEW) by province, 2016 and 2022 </vt:lpstr>
      <vt:lpstr>Trend in HIV prevalence among men who have sex with men and transgender women by province, 2010-2019</vt:lpstr>
      <vt:lpstr>HIV prevalence among men who have sex with men and transgender women by province, 2019</vt:lpstr>
      <vt:lpstr>HIV prevalence among people who inject drugs by province, 2017</vt:lpstr>
      <vt:lpstr>HIV prevalence among people who inject drugs by age and gender, 2017</vt:lpstr>
      <vt:lpstr>HIV prevalence among pregnant women, 1996-2014 </vt:lpstr>
      <vt:lpstr>HIV prevalence among pregnant women by province, 2014</vt:lpstr>
      <vt:lpstr>Syphilis, Chlamydia and Gonorrhea prevalence among female entertainment workers, 2022 </vt:lpstr>
      <vt:lpstr>Syphilis prevalence among female entertainment workers by age group, 2022</vt:lpstr>
      <vt:lpstr>Risk behaviours </vt:lpstr>
      <vt:lpstr>Proportion of key populations who reported condom use at last sex, 2003-2022 </vt:lpstr>
      <vt:lpstr>Proportion of condom use at last sex with paying partner among female entertainment workers, 2022</vt:lpstr>
      <vt:lpstr>Consistent condom use among men who have sex with men, 2010 and 2019</vt:lpstr>
      <vt:lpstr>Consistent condom use among transgender women, 2012 - 2019</vt:lpstr>
      <vt:lpstr>Proportion of PWID who reported their sexual activities and consistent  condom use by partner type in the last 3 months, 2017</vt:lpstr>
      <vt:lpstr>Vulnerability and HIV knowledge   </vt:lpstr>
      <vt:lpstr>Knowledge on HIV prevention and treatment among female entertainment workers, 2022</vt:lpstr>
      <vt:lpstr>Proportion of MSM and transgender who perceive themselves at risk of HIV, and who know that condom use can reduce HIV transmission, 2013</vt:lpstr>
      <vt:lpstr>People who inject drugs who knew where to get clean needles and syringes, 2012 </vt:lpstr>
      <vt:lpstr>Comprehensive knowledge of HIV among adults (15 - 49 yr) by age group, gender and area of residence, 2014</vt:lpstr>
      <vt:lpstr>HIV expenditure </vt:lpstr>
      <vt:lpstr>AIDS financing, 2017 </vt:lpstr>
      <vt:lpstr>AIDS spending by financing source, 2006-2017 </vt:lpstr>
      <vt:lpstr>National response </vt:lpstr>
      <vt:lpstr>Proportion of key populations who received an HIV test in the last 12 months and know their results, 2007-2022 </vt:lpstr>
      <vt:lpstr>Needles/syringes distributed per PWID per year, 2008 – 2022</vt:lpstr>
      <vt:lpstr>Proportion of people who inject drugs with reported sources of new needles and syringes in the last month, 2017</vt:lpstr>
      <vt:lpstr>ART scale-up, 2000 - 2022</vt:lpstr>
      <vt:lpstr>Treatment cascade, 2022</vt:lpstr>
      <vt:lpstr>HIV testing and treatment cascade, 2022</vt:lpstr>
      <vt:lpstr>HIV testing and treatment cascade by age and sex, 2022</vt:lpstr>
      <vt:lpstr>Estimated adults living with HIV, adults receiving ARVs, and adult ART coverage, 2022</vt:lpstr>
      <vt:lpstr>HIV testing and treatment cascade, women (aged 15+ years) compared to men (aged 15+ years), 2022  </vt:lpstr>
      <vt:lpstr>PMTCT cascade, 2022</vt:lpstr>
      <vt:lpstr>Estimated number of pregnant women living with HIV, pregnant women receiving ARVs, and PMTCT coverage, 2022</vt:lpstr>
      <vt:lpstr>Punitive and discriminatory laws, 2022</vt:lpstr>
      <vt:lpstr>PowerPoint Presentation</vt:lpstr>
    </vt:vector>
  </TitlesOfParts>
  <Manager/>
  <Company>HIV and AIDS Data Hub for Asia-Pacific</Company>
  <LinksUpToDate>false</LinksUpToDate>
  <SharedDoc>false</SharedDoc>
  <HyperlinkBase>https://www.aidsdatahub.org/resource/cambodia-country-slides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AIDS Data Hub for Asia-Pacific Review in Slides: Cambodia</dc:title>
  <dc:subject>Get an overview of the HIV/AIDS situation in Cambodia. Browse and view charts and graphs illustrating data on the country's basic socio-demographic indicators, HIV prevalence and epidemiology, risk behaviors, vulnerability and HIV knowledge, HIV expenditu</dc:subject>
  <dc:creator>HIV and AIDS Data Hub for Asia-Pacific</dc:creator>
  <cp:keywords>hiv, aids, socio-demographic indicators, prevalence, epidemiology, risk behaviors, vulnerability, hiv knowledge, national response</cp:keywords>
  <dc:description/>
  <cp:lastModifiedBy>SHWE, Ye Yu</cp:lastModifiedBy>
  <cp:revision>1131</cp:revision>
  <dcterms:created xsi:type="dcterms:W3CDTF">2013-01-31T02:09:13Z</dcterms:created>
  <dcterms:modified xsi:type="dcterms:W3CDTF">2023-09-29T10:10:13Z</dcterms:modified>
  <cp:category/>
</cp:coreProperties>
</file>