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0" r:id="rId2"/>
    <p:sldMasterId id="2147483680" r:id="rId3"/>
    <p:sldMasterId id="2147484013" r:id="rId4"/>
    <p:sldMasterId id="2147484022" r:id="rId5"/>
  </p:sldMasterIdLst>
  <p:notesMasterIdLst>
    <p:notesMasterId r:id="rId19"/>
  </p:notesMasterIdLst>
  <p:handoutMasterIdLst>
    <p:handoutMasterId r:id="rId20"/>
  </p:handoutMasterIdLst>
  <p:sldIdLst>
    <p:sldId id="266" r:id="rId6"/>
    <p:sldId id="268" r:id="rId7"/>
    <p:sldId id="315" r:id="rId8"/>
    <p:sldId id="271" r:id="rId9"/>
    <p:sldId id="306" r:id="rId10"/>
    <p:sldId id="310" r:id="rId11"/>
    <p:sldId id="272" r:id="rId12"/>
    <p:sldId id="273" r:id="rId13"/>
    <p:sldId id="296" r:id="rId14"/>
    <p:sldId id="299" r:id="rId15"/>
    <p:sldId id="419" r:id="rId16"/>
    <p:sldId id="313" r:id="rId17"/>
    <p:sldId id="295" r:id="rId18"/>
  </p:sldIdLst>
  <p:sldSz cx="12192000" cy="6858000"/>
  <p:notesSz cx="7102475" cy="10234613"/>
  <p:defaultTextStyle>
    <a:defPPr>
      <a:defRPr lang="th-TH"/>
    </a:defPPr>
    <a:lvl1pPr algn="l" rtl="0" fontAlgn="base">
      <a:spcBef>
        <a:spcPct val="0"/>
      </a:spcBef>
      <a:spcAft>
        <a:spcPct val="0"/>
      </a:spcAft>
      <a:defRPr sz="2800" kern="1200">
        <a:solidFill>
          <a:schemeClr val="tx1"/>
        </a:solidFill>
        <a:latin typeface="Arial" charset="0"/>
        <a:ea typeface="ＭＳ Ｐゴシック" charset="0"/>
        <a:cs typeface="Cordia New" charset="0"/>
      </a:defRPr>
    </a:lvl1pPr>
    <a:lvl2pPr marL="457200" algn="l" rtl="0" fontAlgn="base">
      <a:spcBef>
        <a:spcPct val="0"/>
      </a:spcBef>
      <a:spcAft>
        <a:spcPct val="0"/>
      </a:spcAft>
      <a:defRPr sz="2800" kern="1200">
        <a:solidFill>
          <a:schemeClr val="tx1"/>
        </a:solidFill>
        <a:latin typeface="Arial" charset="0"/>
        <a:ea typeface="ＭＳ Ｐゴシック" charset="0"/>
        <a:cs typeface="Cordia New" charset="0"/>
      </a:defRPr>
    </a:lvl2pPr>
    <a:lvl3pPr marL="914400" algn="l" rtl="0" fontAlgn="base">
      <a:spcBef>
        <a:spcPct val="0"/>
      </a:spcBef>
      <a:spcAft>
        <a:spcPct val="0"/>
      </a:spcAft>
      <a:defRPr sz="2800" kern="1200">
        <a:solidFill>
          <a:schemeClr val="tx1"/>
        </a:solidFill>
        <a:latin typeface="Arial" charset="0"/>
        <a:ea typeface="ＭＳ Ｐゴシック" charset="0"/>
        <a:cs typeface="Cordia New" charset="0"/>
      </a:defRPr>
    </a:lvl3pPr>
    <a:lvl4pPr marL="1371600" algn="l" rtl="0" fontAlgn="base">
      <a:spcBef>
        <a:spcPct val="0"/>
      </a:spcBef>
      <a:spcAft>
        <a:spcPct val="0"/>
      </a:spcAft>
      <a:defRPr sz="2800" kern="1200">
        <a:solidFill>
          <a:schemeClr val="tx1"/>
        </a:solidFill>
        <a:latin typeface="Arial" charset="0"/>
        <a:ea typeface="ＭＳ Ｐゴシック" charset="0"/>
        <a:cs typeface="Cordia New" charset="0"/>
      </a:defRPr>
    </a:lvl4pPr>
    <a:lvl5pPr marL="1828800" algn="l" rtl="0" fontAlgn="base">
      <a:spcBef>
        <a:spcPct val="0"/>
      </a:spcBef>
      <a:spcAft>
        <a:spcPct val="0"/>
      </a:spcAft>
      <a:defRPr sz="2800" kern="1200">
        <a:solidFill>
          <a:schemeClr val="tx1"/>
        </a:solidFill>
        <a:latin typeface="Arial" charset="0"/>
        <a:ea typeface="ＭＳ Ｐゴシック" charset="0"/>
        <a:cs typeface="Cordia New" charset="0"/>
      </a:defRPr>
    </a:lvl5pPr>
    <a:lvl6pPr marL="2286000" algn="l" defTabSz="457200" rtl="0" eaLnBrk="1" latinLnBrk="0" hangingPunct="1">
      <a:defRPr sz="2800" kern="1200">
        <a:solidFill>
          <a:schemeClr val="tx1"/>
        </a:solidFill>
        <a:latin typeface="Arial" charset="0"/>
        <a:ea typeface="ＭＳ Ｐゴシック" charset="0"/>
        <a:cs typeface="Cordia New" charset="0"/>
      </a:defRPr>
    </a:lvl6pPr>
    <a:lvl7pPr marL="2743200" algn="l" defTabSz="457200" rtl="0" eaLnBrk="1" latinLnBrk="0" hangingPunct="1">
      <a:defRPr sz="2800" kern="1200">
        <a:solidFill>
          <a:schemeClr val="tx1"/>
        </a:solidFill>
        <a:latin typeface="Arial" charset="0"/>
        <a:ea typeface="ＭＳ Ｐゴシック" charset="0"/>
        <a:cs typeface="Cordia New" charset="0"/>
      </a:defRPr>
    </a:lvl7pPr>
    <a:lvl8pPr marL="3200400" algn="l" defTabSz="457200" rtl="0" eaLnBrk="1" latinLnBrk="0" hangingPunct="1">
      <a:defRPr sz="2800" kern="1200">
        <a:solidFill>
          <a:schemeClr val="tx1"/>
        </a:solidFill>
        <a:latin typeface="Arial" charset="0"/>
        <a:ea typeface="ＭＳ Ｐゴシック" charset="0"/>
        <a:cs typeface="Cordia New" charset="0"/>
      </a:defRPr>
    </a:lvl8pPr>
    <a:lvl9pPr marL="3657600" algn="l" defTabSz="457200" rtl="0" eaLnBrk="1" latinLnBrk="0" hangingPunct="1">
      <a:defRPr sz="2800" kern="1200">
        <a:solidFill>
          <a:schemeClr val="tx1"/>
        </a:solidFill>
        <a:latin typeface="Arial" charset="0"/>
        <a:ea typeface="ＭＳ Ｐゴシック" charset="0"/>
        <a:cs typeface="Cordia New"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33CCCC"/>
    <a:srgbClr val="FF5050"/>
    <a:srgbClr val="00AEEF"/>
    <a:srgbClr val="E31837"/>
    <a:srgbClr val="3366CB"/>
    <a:srgbClr val="D60000"/>
    <a:srgbClr val="413C62"/>
    <a:srgbClr val="8881B1"/>
    <a:srgbClr val="49436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8" autoAdjust="0"/>
    <p:restoredTop sz="94664" autoAdjust="0"/>
  </p:normalViewPr>
  <p:slideViewPr>
    <p:cSldViewPr>
      <p:cViewPr varScale="1">
        <p:scale>
          <a:sx n="62" d="100"/>
          <a:sy n="62" d="100"/>
        </p:scale>
        <p:origin x="896"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2" d="100"/>
          <a:sy n="52" d="100"/>
        </p:scale>
        <p:origin x="-2592"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D:\1.%20DATA%20HUB\Country_S%20%20L%20%20I%20%20D%20%20E%20%20S\2014\Excel_split%20masters\Brunei\Brunei%202014.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D:\1.%20DATA%20HUB\Country_S%20%20L%20%20I%20%20D%20%20E%20%20S\2014\Excel_split%20masters\Brunei\Brunei%202014.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Nova Cond" panose="020B0506020202020204" pitchFamily="34" charset="0"/>
                <a:ea typeface="+mn-ea"/>
                <a:cs typeface="+mn-cs"/>
              </a:defRPr>
            </a:pPr>
            <a:r>
              <a:rPr lang="en-US" sz="1400" dirty="0"/>
              <a:t>Cumulative HIV infections</a:t>
            </a:r>
            <a:r>
              <a:rPr lang="en-US" sz="1400" baseline="0" dirty="0"/>
              <a:t>, 1986-2018</a:t>
            </a:r>
            <a:endParaRPr lang="en-US" sz="14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Nova Cond" panose="020B0506020202020204" pitchFamily="34" charset="0"/>
              <a:ea typeface="+mn-ea"/>
              <a:cs typeface="+mn-cs"/>
            </a:defRPr>
          </a:pPr>
          <a:endParaRPr lang="en-US"/>
        </a:p>
      </c:txPr>
    </c:title>
    <c:autoTitleDeleted val="0"/>
    <c:plotArea>
      <c:layout>
        <c:manualLayout>
          <c:layoutTarget val="inner"/>
          <c:xMode val="edge"/>
          <c:yMode val="edge"/>
          <c:x val="0.11192848681914842"/>
          <c:y val="0.13467592592592595"/>
          <c:w val="0.83178570925609208"/>
          <c:h val="0.57968866876434222"/>
        </c:manualLayout>
      </c:layout>
      <c:barChart>
        <c:barDir val="col"/>
        <c:grouping val="clustered"/>
        <c:varyColors val="0"/>
        <c:ser>
          <c:idx val="0"/>
          <c:order val="0"/>
          <c:spPr>
            <a:solidFill>
              <a:srgbClr val="FF5050"/>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469B-4DE5-8D69-6B45F6D8848A}"/>
                </c:ext>
              </c:extLst>
            </c:dLbl>
            <c:dLbl>
              <c:idx val="2"/>
              <c:delete val="1"/>
              <c:extLst>
                <c:ext xmlns:c15="http://schemas.microsoft.com/office/drawing/2012/chart" uri="{CE6537A1-D6FC-4f65-9D91-7224C49458BB}"/>
                <c:ext xmlns:c16="http://schemas.microsoft.com/office/drawing/2014/chart" uri="{C3380CC4-5D6E-409C-BE32-E72D297353CC}">
                  <c16:uniqueId val="{00000001-469B-4DE5-8D69-6B45F6D8848A}"/>
                </c:ext>
              </c:extLst>
            </c:dLbl>
            <c:dLbl>
              <c:idx val="3"/>
              <c:delete val="1"/>
              <c:extLst>
                <c:ext xmlns:c15="http://schemas.microsoft.com/office/drawing/2012/chart" uri="{CE6537A1-D6FC-4f65-9D91-7224C49458BB}"/>
                <c:ext xmlns:c16="http://schemas.microsoft.com/office/drawing/2014/chart" uri="{C3380CC4-5D6E-409C-BE32-E72D297353CC}">
                  <c16:uniqueId val="{00000002-469B-4DE5-8D69-6B45F6D8848A}"/>
                </c:ext>
              </c:extLst>
            </c:dLbl>
            <c:dLbl>
              <c:idx val="4"/>
              <c:delete val="1"/>
              <c:extLst>
                <c:ext xmlns:c15="http://schemas.microsoft.com/office/drawing/2012/chart" uri="{CE6537A1-D6FC-4f65-9D91-7224C49458BB}"/>
                <c:ext xmlns:c16="http://schemas.microsoft.com/office/drawing/2014/chart" uri="{C3380CC4-5D6E-409C-BE32-E72D297353CC}">
                  <c16:uniqueId val="{00000003-469B-4DE5-8D69-6B45F6D8848A}"/>
                </c:ext>
              </c:extLst>
            </c:dLbl>
            <c:dLbl>
              <c:idx val="5"/>
              <c:delete val="1"/>
              <c:extLst>
                <c:ext xmlns:c15="http://schemas.microsoft.com/office/drawing/2012/chart" uri="{CE6537A1-D6FC-4f65-9D91-7224C49458BB}"/>
                <c:ext xmlns:c16="http://schemas.microsoft.com/office/drawing/2014/chart" uri="{C3380CC4-5D6E-409C-BE32-E72D297353CC}">
                  <c16:uniqueId val="{00000004-469B-4DE5-8D69-6B45F6D8848A}"/>
                </c:ext>
              </c:extLst>
            </c:dLbl>
            <c:dLbl>
              <c:idx val="6"/>
              <c:delete val="1"/>
              <c:extLst>
                <c:ext xmlns:c15="http://schemas.microsoft.com/office/drawing/2012/chart" uri="{CE6537A1-D6FC-4f65-9D91-7224C49458BB}"/>
                <c:ext xmlns:c16="http://schemas.microsoft.com/office/drawing/2014/chart" uri="{C3380CC4-5D6E-409C-BE32-E72D297353CC}">
                  <c16:uniqueId val="{00000005-469B-4DE5-8D69-6B45F6D8848A}"/>
                </c:ext>
              </c:extLst>
            </c:dLbl>
            <c:dLbl>
              <c:idx val="7"/>
              <c:delete val="1"/>
              <c:extLst>
                <c:ext xmlns:c15="http://schemas.microsoft.com/office/drawing/2012/chart" uri="{CE6537A1-D6FC-4f65-9D91-7224C49458BB}"/>
                <c:ext xmlns:c16="http://schemas.microsoft.com/office/drawing/2014/chart" uri="{C3380CC4-5D6E-409C-BE32-E72D297353CC}">
                  <c16:uniqueId val="{00000006-469B-4DE5-8D69-6B45F6D8848A}"/>
                </c:ext>
              </c:extLst>
            </c:dLbl>
            <c:dLbl>
              <c:idx val="8"/>
              <c:delete val="1"/>
              <c:extLst>
                <c:ext xmlns:c15="http://schemas.microsoft.com/office/drawing/2012/chart" uri="{CE6537A1-D6FC-4f65-9D91-7224C49458BB}"/>
                <c:ext xmlns:c16="http://schemas.microsoft.com/office/drawing/2014/chart" uri="{C3380CC4-5D6E-409C-BE32-E72D297353CC}">
                  <c16:uniqueId val="{00000007-469B-4DE5-8D69-6B45F6D8848A}"/>
                </c:ext>
              </c:extLst>
            </c:dLbl>
            <c:dLbl>
              <c:idx val="9"/>
              <c:delete val="1"/>
              <c:extLst>
                <c:ext xmlns:c15="http://schemas.microsoft.com/office/drawing/2012/chart" uri="{CE6537A1-D6FC-4f65-9D91-7224C49458BB}"/>
                <c:ext xmlns:c16="http://schemas.microsoft.com/office/drawing/2014/chart" uri="{C3380CC4-5D6E-409C-BE32-E72D297353CC}">
                  <c16:uniqueId val="{00000008-469B-4DE5-8D69-6B45F6D8848A}"/>
                </c:ext>
              </c:extLst>
            </c:dLbl>
            <c:dLbl>
              <c:idx val="10"/>
              <c:delete val="1"/>
              <c:extLst>
                <c:ext xmlns:c15="http://schemas.microsoft.com/office/drawing/2012/chart" uri="{CE6537A1-D6FC-4f65-9D91-7224C49458BB}"/>
                <c:ext xmlns:c16="http://schemas.microsoft.com/office/drawing/2014/chart" uri="{C3380CC4-5D6E-409C-BE32-E72D297353CC}">
                  <c16:uniqueId val="{00000009-469B-4DE5-8D69-6B45F6D8848A}"/>
                </c:ext>
              </c:extLst>
            </c:dLbl>
            <c:dLbl>
              <c:idx val="11"/>
              <c:delete val="1"/>
              <c:extLst>
                <c:ext xmlns:c15="http://schemas.microsoft.com/office/drawing/2012/chart" uri="{CE6537A1-D6FC-4f65-9D91-7224C49458BB}"/>
                <c:ext xmlns:c16="http://schemas.microsoft.com/office/drawing/2014/chart" uri="{C3380CC4-5D6E-409C-BE32-E72D297353CC}">
                  <c16:uniqueId val="{0000000A-469B-4DE5-8D69-6B45F6D8848A}"/>
                </c:ext>
              </c:extLst>
            </c:dLbl>
            <c:dLbl>
              <c:idx val="12"/>
              <c:delete val="1"/>
              <c:extLst>
                <c:ext xmlns:c15="http://schemas.microsoft.com/office/drawing/2012/chart" uri="{CE6537A1-D6FC-4f65-9D91-7224C49458BB}"/>
                <c:ext xmlns:c16="http://schemas.microsoft.com/office/drawing/2014/chart" uri="{C3380CC4-5D6E-409C-BE32-E72D297353CC}">
                  <c16:uniqueId val="{0000000B-469B-4DE5-8D69-6B45F6D8848A}"/>
                </c:ext>
              </c:extLst>
            </c:dLbl>
            <c:dLbl>
              <c:idx val="13"/>
              <c:delete val="1"/>
              <c:extLst>
                <c:ext xmlns:c15="http://schemas.microsoft.com/office/drawing/2012/chart" uri="{CE6537A1-D6FC-4f65-9D91-7224C49458BB}"/>
                <c:ext xmlns:c16="http://schemas.microsoft.com/office/drawing/2014/chart" uri="{C3380CC4-5D6E-409C-BE32-E72D297353CC}">
                  <c16:uniqueId val="{0000000C-469B-4DE5-8D69-6B45F6D8848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0000"/>
                    </a:solidFill>
                    <a:latin typeface="Arial Nova Cond" panose="020B0506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Brunei!$B$15:$B$29</c:f>
              <c:strCache>
                <c:ptCount val="15"/>
                <c:pt idx="0">
                  <c:v>1986-2004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strCache>
            </c:strRef>
          </c:cat>
          <c:val>
            <c:numRef>
              <c:f>Brunei!$D$15:$D$29</c:f>
              <c:numCache>
                <c:formatCode>General</c:formatCode>
                <c:ptCount val="15"/>
                <c:pt idx="0">
                  <c:v>1</c:v>
                </c:pt>
                <c:pt idx="1">
                  <c:v>1</c:v>
                </c:pt>
                <c:pt idx="2">
                  <c:v>3</c:v>
                </c:pt>
                <c:pt idx="3">
                  <c:v>10</c:v>
                </c:pt>
                <c:pt idx="4">
                  <c:v>18</c:v>
                </c:pt>
                <c:pt idx="5">
                  <c:v>29</c:v>
                </c:pt>
                <c:pt idx="6">
                  <c:v>34</c:v>
                </c:pt>
                <c:pt idx="7">
                  <c:v>45</c:v>
                </c:pt>
                <c:pt idx="8">
                  <c:v>54</c:v>
                </c:pt>
                <c:pt idx="9">
                  <c:v>66</c:v>
                </c:pt>
                <c:pt idx="10">
                  <c:v>79</c:v>
                </c:pt>
                <c:pt idx="11">
                  <c:v>107</c:v>
                </c:pt>
                <c:pt idx="12">
                  <c:v>144</c:v>
                </c:pt>
                <c:pt idx="13">
                  <c:v>176</c:v>
                </c:pt>
                <c:pt idx="14">
                  <c:v>245</c:v>
                </c:pt>
              </c:numCache>
            </c:numRef>
          </c:val>
          <c:extLst>
            <c:ext xmlns:c16="http://schemas.microsoft.com/office/drawing/2014/chart" uri="{C3380CC4-5D6E-409C-BE32-E72D297353CC}">
              <c16:uniqueId val="{0000000D-469B-4DE5-8D69-6B45F6D8848A}"/>
            </c:ext>
          </c:extLst>
        </c:ser>
        <c:dLbls>
          <c:showLegendKey val="0"/>
          <c:showVal val="0"/>
          <c:showCatName val="0"/>
          <c:showSerName val="0"/>
          <c:showPercent val="0"/>
          <c:showBubbleSize val="0"/>
        </c:dLbls>
        <c:gapWidth val="80"/>
        <c:overlap val="-27"/>
        <c:axId val="282932736"/>
        <c:axId val="282934272"/>
      </c:barChart>
      <c:catAx>
        <c:axId val="282932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crossAx val="282934272"/>
        <c:crosses val="autoZero"/>
        <c:auto val="1"/>
        <c:lblAlgn val="ctr"/>
        <c:lblOffset val="100"/>
        <c:noMultiLvlLbl val="0"/>
      </c:catAx>
      <c:valAx>
        <c:axId val="282934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crossAx val="282932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Nova Cond" panose="020B0506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609273840769906"/>
          <c:y val="0.16025918635170605"/>
          <c:w val="0.43003696412948389"/>
          <c:h val="0.71672827354913982"/>
        </c:manualLayout>
      </c:layout>
      <c:doughnutChart>
        <c:varyColors val="1"/>
        <c:ser>
          <c:idx val="0"/>
          <c:order val="0"/>
          <c:dPt>
            <c:idx val="0"/>
            <c:bubble3D val="0"/>
            <c:spPr>
              <a:solidFill>
                <a:srgbClr val="33CCCC"/>
              </a:solidFill>
              <a:ln w="19050">
                <a:solidFill>
                  <a:schemeClr val="lt1"/>
                </a:solidFill>
              </a:ln>
              <a:effectLst/>
            </c:spPr>
            <c:extLst>
              <c:ext xmlns:c16="http://schemas.microsoft.com/office/drawing/2014/chart" uri="{C3380CC4-5D6E-409C-BE32-E72D297353CC}">
                <c16:uniqueId val="{00000001-DC87-4B27-93F8-B9DCDB3C8FF3}"/>
              </c:ext>
            </c:extLst>
          </c:dPt>
          <c:dPt>
            <c:idx val="1"/>
            <c:bubble3D val="0"/>
            <c:spPr>
              <a:solidFill>
                <a:srgbClr val="FF7C80"/>
              </a:solidFill>
              <a:ln w="19050">
                <a:solidFill>
                  <a:schemeClr val="lt1"/>
                </a:solidFill>
              </a:ln>
              <a:effectLst/>
            </c:spPr>
            <c:extLst>
              <c:ext xmlns:c16="http://schemas.microsoft.com/office/drawing/2014/chart" uri="{C3380CC4-5D6E-409C-BE32-E72D297353CC}">
                <c16:uniqueId val="{00000003-DC87-4B27-93F8-B9DCDB3C8FF3}"/>
              </c:ext>
            </c:extLst>
          </c:dPt>
          <c:dLbls>
            <c:dLbl>
              <c:idx val="1"/>
              <c:layout>
                <c:manualLayout>
                  <c:x val="1.5182790032534208E-2"/>
                  <c:y val="9.2592592592592587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C87-4B27-93F8-B9DCDB3C8FF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Nova Cond" panose="020B0506020202020204" pitchFamily="34" charset="0"/>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Brunei!$D$35:$E$35</c:f>
              <c:strCache>
                <c:ptCount val="2"/>
                <c:pt idx="0">
                  <c:v>1986-2014</c:v>
                </c:pt>
                <c:pt idx="1">
                  <c:v>2015-2018</c:v>
                </c:pt>
              </c:strCache>
            </c:strRef>
          </c:cat>
          <c:val>
            <c:numRef>
              <c:f>Brunei!$D$36:$E$36</c:f>
              <c:numCache>
                <c:formatCode>General</c:formatCode>
                <c:ptCount val="2"/>
                <c:pt idx="0">
                  <c:v>79</c:v>
                </c:pt>
                <c:pt idx="1">
                  <c:v>166</c:v>
                </c:pt>
              </c:numCache>
            </c:numRef>
          </c:val>
          <c:extLst>
            <c:ext xmlns:c16="http://schemas.microsoft.com/office/drawing/2014/chart" uri="{C3380CC4-5D6E-409C-BE32-E72D297353CC}">
              <c16:uniqueId val="{00000004-DC87-4B27-93F8-B9DCDB3C8FF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ayout>
        <c:manualLayout>
          <c:xMode val="edge"/>
          <c:yMode val="edge"/>
          <c:x val="0.20708680036926455"/>
          <c:y val="0.86865850102070574"/>
          <c:w val="0.61696857305922703"/>
          <c:h val="0.1035637212015164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Nova Cond" panose="020B050602020202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137671777965713E-2"/>
          <c:y val="0.17089147286821704"/>
          <c:w val="0.88780699897881732"/>
          <c:h val="0.60401788439235793"/>
        </c:manualLayout>
      </c:layout>
      <c:barChart>
        <c:barDir val="col"/>
        <c:grouping val="stacked"/>
        <c:varyColors val="0"/>
        <c:ser>
          <c:idx val="0"/>
          <c:order val="0"/>
          <c:tx>
            <c:strRef>
              <c:f>'New cases by district'!$A$3</c:f>
              <c:strCache>
                <c:ptCount val="1"/>
                <c:pt idx="0">
                  <c:v>Brunei Maura</c:v>
                </c:pt>
              </c:strCache>
            </c:strRef>
          </c:tx>
          <c:spPr>
            <a:solidFill>
              <a:srgbClr val="FF5050"/>
            </a:solidFill>
            <a:ln w="15875">
              <a:solidFill>
                <a:schemeClr val="bg1"/>
              </a:solidFill>
            </a:ln>
            <a:effectLst/>
          </c:spPr>
          <c:invertIfNegative val="0"/>
          <c:cat>
            <c:strRef>
              <c:f>'New cases by district'!$B$2:$O$2</c:f>
              <c:strCach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strCache>
            </c:strRef>
          </c:cat>
          <c:val>
            <c:numRef>
              <c:f>'New cases by district'!$B$3:$O$3</c:f>
              <c:numCache>
                <c:formatCode>General</c:formatCode>
                <c:ptCount val="14"/>
                <c:pt idx="0">
                  <c:v>1</c:v>
                </c:pt>
                <c:pt idx="1">
                  <c:v>0</c:v>
                </c:pt>
                <c:pt idx="2">
                  <c:v>2</c:v>
                </c:pt>
                <c:pt idx="3">
                  <c:v>5</c:v>
                </c:pt>
                <c:pt idx="4">
                  <c:v>5</c:v>
                </c:pt>
                <c:pt idx="5">
                  <c:v>9</c:v>
                </c:pt>
                <c:pt idx="6">
                  <c:v>2</c:v>
                </c:pt>
                <c:pt idx="7">
                  <c:v>6</c:v>
                </c:pt>
                <c:pt idx="8">
                  <c:v>2</c:v>
                </c:pt>
                <c:pt idx="9">
                  <c:v>9</c:v>
                </c:pt>
                <c:pt idx="10">
                  <c:v>11</c:v>
                </c:pt>
                <c:pt idx="11">
                  <c:v>15</c:v>
                </c:pt>
                <c:pt idx="12">
                  <c:v>20</c:v>
                </c:pt>
                <c:pt idx="13">
                  <c:v>21</c:v>
                </c:pt>
              </c:numCache>
            </c:numRef>
          </c:val>
          <c:extLst>
            <c:ext xmlns:c16="http://schemas.microsoft.com/office/drawing/2014/chart" uri="{C3380CC4-5D6E-409C-BE32-E72D297353CC}">
              <c16:uniqueId val="{00000000-35F7-41B6-91EA-5BD8917B6E3C}"/>
            </c:ext>
          </c:extLst>
        </c:ser>
        <c:ser>
          <c:idx val="1"/>
          <c:order val="1"/>
          <c:tx>
            <c:strRef>
              <c:f>'New cases by district'!$A$4</c:f>
              <c:strCache>
                <c:ptCount val="1"/>
                <c:pt idx="0">
                  <c:v>Tutong</c:v>
                </c:pt>
              </c:strCache>
            </c:strRef>
          </c:tx>
          <c:spPr>
            <a:solidFill>
              <a:srgbClr val="FFCC00"/>
            </a:solidFill>
            <a:ln w="15875">
              <a:solidFill>
                <a:schemeClr val="bg1"/>
              </a:solidFill>
            </a:ln>
            <a:effectLst/>
          </c:spPr>
          <c:invertIfNegative val="0"/>
          <c:cat>
            <c:strRef>
              <c:f>'New cases by district'!$B$2:$O$2</c:f>
              <c:strCach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strCache>
            </c:strRef>
          </c:cat>
          <c:val>
            <c:numRef>
              <c:f>'New cases by district'!$B$4:$O$4</c:f>
              <c:numCache>
                <c:formatCode>General</c:formatCode>
                <c:ptCount val="14"/>
                <c:pt idx="0">
                  <c:v>0</c:v>
                </c:pt>
                <c:pt idx="1">
                  <c:v>0</c:v>
                </c:pt>
                <c:pt idx="2">
                  <c:v>0</c:v>
                </c:pt>
                <c:pt idx="3">
                  <c:v>0</c:v>
                </c:pt>
                <c:pt idx="4">
                  <c:v>0</c:v>
                </c:pt>
                <c:pt idx="5">
                  <c:v>1</c:v>
                </c:pt>
                <c:pt idx="6">
                  <c:v>0</c:v>
                </c:pt>
                <c:pt idx="7">
                  <c:v>1</c:v>
                </c:pt>
                <c:pt idx="8">
                  <c:v>0</c:v>
                </c:pt>
                <c:pt idx="9">
                  <c:v>0</c:v>
                </c:pt>
                <c:pt idx="10">
                  <c:v>1</c:v>
                </c:pt>
                <c:pt idx="11">
                  <c:v>0</c:v>
                </c:pt>
                <c:pt idx="12">
                  <c:v>4</c:v>
                </c:pt>
                <c:pt idx="13">
                  <c:v>5</c:v>
                </c:pt>
              </c:numCache>
            </c:numRef>
          </c:val>
          <c:extLst>
            <c:ext xmlns:c16="http://schemas.microsoft.com/office/drawing/2014/chart" uri="{C3380CC4-5D6E-409C-BE32-E72D297353CC}">
              <c16:uniqueId val="{00000001-35F7-41B6-91EA-5BD8917B6E3C}"/>
            </c:ext>
          </c:extLst>
        </c:ser>
        <c:ser>
          <c:idx val="2"/>
          <c:order val="2"/>
          <c:tx>
            <c:strRef>
              <c:f>'New cases by district'!$A$5</c:f>
              <c:strCache>
                <c:ptCount val="1"/>
                <c:pt idx="0">
                  <c:v>Temburong</c:v>
                </c:pt>
              </c:strCache>
            </c:strRef>
          </c:tx>
          <c:spPr>
            <a:solidFill>
              <a:srgbClr val="33CCCC"/>
            </a:solidFill>
            <a:ln w="15875">
              <a:solidFill>
                <a:schemeClr val="bg1"/>
              </a:solidFill>
            </a:ln>
            <a:effectLst/>
          </c:spPr>
          <c:invertIfNegative val="0"/>
          <c:cat>
            <c:strRef>
              <c:f>'New cases by district'!$B$2:$O$2</c:f>
              <c:strCach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strCache>
            </c:strRef>
          </c:cat>
          <c:val>
            <c:numRef>
              <c:f>'New cases by district'!$B$5:$O$5</c:f>
              <c:numCache>
                <c:formatCode>General</c:formatCode>
                <c:ptCount val="14"/>
                <c:pt idx="0">
                  <c:v>0</c:v>
                </c:pt>
                <c:pt idx="1">
                  <c:v>0</c:v>
                </c:pt>
                <c:pt idx="2">
                  <c:v>0</c:v>
                </c:pt>
                <c:pt idx="3">
                  <c:v>0</c:v>
                </c:pt>
                <c:pt idx="4">
                  <c:v>0</c:v>
                </c:pt>
                <c:pt idx="5">
                  <c:v>0</c:v>
                </c:pt>
                <c:pt idx="6">
                  <c:v>2</c:v>
                </c:pt>
                <c:pt idx="7">
                  <c:v>0</c:v>
                </c:pt>
                <c:pt idx="8">
                  <c:v>0</c:v>
                </c:pt>
                <c:pt idx="9">
                  <c:v>0</c:v>
                </c:pt>
                <c:pt idx="10">
                  <c:v>1</c:v>
                </c:pt>
                <c:pt idx="11">
                  <c:v>2</c:v>
                </c:pt>
                <c:pt idx="12">
                  <c:v>2</c:v>
                </c:pt>
                <c:pt idx="13">
                  <c:v>2</c:v>
                </c:pt>
              </c:numCache>
            </c:numRef>
          </c:val>
          <c:extLst>
            <c:ext xmlns:c16="http://schemas.microsoft.com/office/drawing/2014/chart" uri="{C3380CC4-5D6E-409C-BE32-E72D297353CC}">
              <c16:uniqueId val="{00000002-35F7-41B6-91EA-5BD8917B6E3C}"/>
            </c:ext>
          </c:extLst>
        </c:ser>
        <c:ser>
          <c:idx val="3"/>
          <c:order val="3"/>
          <c:tx>
            <c:strRef>
              <c:f>'New cases by district'!$A$6</c:f>
              <c:strCache>
                <c:ptCount val="1"/>
                <c:pt idx="0">
                  <c:v>Kuala Belait</c:v>
                </c:pt>
              </c:strCache>
            </c:strRef>
          </c:tx>
          <c:spPr>
            <a:solidFill>
              <a:srgbClr val="99CCFF"/>
            </a:solidFill>
            <a:ln w="15875">
              <a:solidFill>
                <a:schemeClr val="bg1"/>
              </a:solidFill>
            </a:ln>
            <a:effectLst/>
          </c:spPr>
          <c:invertIfNegative val="0"/>
          <c:cat>
            <c:strRef>
              <c:f>'New cases by district'!$B$2:$O$2</c:f>
              <c:strCache>
                <c:ptCount val="14"/>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strCache>
            </c:strRef>
          </c:cat>
          <c:val>
            <c:numRef>
              <c:f>'New cases by district'!$B$6:$O$6</c:f>
              <c:numCache>
                <c:formatCode>General</c:formatCode>
                <c:ptCount val="14"/>
                <c:pt idx="0">
                  <c:v>0</c:v>
                </c:pt>
                <c:pt idx="1">
                  <c:v>0</c:v>
                </c:pt>
                <c:pt idx="2">
                  <c:v>0</c:v>
                </c:pt>
                <c:pt idx="3">
                  <c:v>2</c:v>
                </c:pt>
                <c:pt idx="4">
                  <c:v>3</c:v>
                </c:pt>
                <c:pt idx="5">
                  <c:v>1</c:v>
                </c:pt>
                <c:pt idx="6">
                  <c:v>1</c:v>
                </c:pt>
                <c:pt idx="7">
                  <c:v>4</c:v>
                </c:pt>
                <c:pt idx="8">
                  <c:v>7</c:v>
                </c:pt>
                <c:pt idx="9">
                  <c:v>3</c:v>
                </c:pt>
                <c:pt idx="10">
                  <c:v>0</c:v>
                </c:pt>
                <c:pt idx="11">
                  <c:v>11</c:v>
                </c:pt>
                <c:pt idx="12">
                  <c:v>11</c:v>
                </c:pt>
                <c:pt idx="13">
                  <c:v>4</c:v>
                </c:pt>
              </c:numCache>
            </c:numRef>
          </c:val>
          <c:extLst>
            <c:ext xmlns:c16="http://schemas.microsoft.com/office/drawing/2014/chart" uri="{C3380CC4-5D6E-409C-BE32-E72D297353CC}">
              <c16:uniqueId val="{00000003-35F7-41B6-91EA-5BD8917B6E3C}"/>
            </c:ext>
          </c:extLst>
        </c:ser>
        <c:dLbls>
          <c:showLegendKey val="0"/>
          <c:showVal val="0"/>
          <c:showCatName val="0"/>
          <c:showSerName val="0"/>
          <c:showPercent val="0"/>
          <c:showBubbleSize val="0"/>
        </c:dLbls>
        <c:gapWidth val="40"/>
        <c:overlap val="100"/>
        <c:axId val="290598912"/>
        <c:axId val="290627584"/>
      </c:barChart>
      <c:catAx>
        <c:axId val="290598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crossAx val="290627584"/>
        <c:crosses val="autoZero"/>
        <c:auto val="1"/>
        <c:lblAlgn val="ctr"/>
        <c:lblOffset val="100"/>
        <c:noMultiLvlLbl val="0"/>
      </c:catAx>
      <c:valAx>
        <c:axId val="290627584"/>
        <c:scaling>
          <c:orientation val="minMax"/>
        </c:scaling>
        <c:delete val="0"/>
        <c:axPos val="l"/>
        <c:majorGridlines>
          <c:spPr>
            <a:ln w="6350" cap="flat" cmpd="sng" algn="ctr">
              <a:solidFill>
                <a:srgbClr val="4BACC6">
                  <a:lumMod val="20000"/>
                  <a:lumOff val="80000"/>
                </a:srgbClr>
              </a:solidFill>
              <a:prstDash val="sysDash"/>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r>
                  <a:rPr lang="en-US" dirty="0"/>
                  <a:t>Number</a:t>
                </a:r>
                <a:r>
                  <a:rPr lang="en-US" baseline="0" dirty="0"/>
                  <a:t> of HIV cases</a:t>
                </a:r>
                <a:endParaRPr lang="en-US" dirty="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crossAx val="290598912"/>
        <c:crosses val="autoZero"/>
        <c:crossBetween val="between"/>
      </c:valAx>
      <c:spPr>
        <a:noFill/>
        <a:ln>
          <a:noFill/>
        </a:ln>
        <a:effectLst/>
      </c:spPr>
    </c:plotArea>
    <c:legend>
      <c:legendPos val="b"/>
      <c:layout>
        <c:manualLayout>
          <c:xMode val="edge"/>
          <c:yMode val="edge"/>
          <c:x val="0.15860191066240864"/>
          <c:y val="0.91133675151071236"/>
          <c:w val="0.70131687495715611"/>
          <c:h val="6.540743453579930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Nova Cond" panose="020B0506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Nova Cond" panose="020B050602020202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479141057201716E-2"/>
          <c:y val="2.6780657803382065E-2"/>
          <c:w val="0.89350189548564574"/>
          <c:h val="0.77238546290613908"/>
        </c:manualLayout>
      </c:layout>
      <c:barChart>
        <c:barDir val="col"/>
        <c:grouping val="clustered"/>
        <c:varyColors val="0"/>
        <c:ser>
          <c:idx val="0"/>
          <c:order val="0"/>
          <c:spPr>
            <a:solidFill>
              <a:srgbClr val="E31837"/>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'2013'!$A$2:$D$3</c:f>
              <c:multiLvlStrCache>
                <c:ptCount val="4"/>
                <c:lvl>
                  <c:pt idx="0">
                    <c:v>1986-2013</c:v>
                  </c:pt>
                  <c:pt idx="1">
                    <c:v>2013</c:v>
                  </c:pt>
                  <c:pt idx="2">
                    <c:v>2013</c:v>
                  </c:pt>
                  <c:pt idx="3">
                    <c:v>2013</c:v>
                  </c:pt>
                </c:lvl>
                <c:lvl>
                  <c:pt idx="0">
                    <c:v>Cumulative HIV cases</c:v>
                  </c:pt>
                  <c:pt idx="1">
                    <c:v>People living with HIV</c:v>
                  </c:pt>
                  <c:pt idx="2">
                    <c:v>New HIV infections</c:v>
                  </c:pt>
                  <c:pt idx="3">
                    <c:v>AIDS-related deaths</c:v>
                  </c:pt>
                </c:lvl>
              </c:multiLvlStrCache>
            </c:multiLvlStrRef>
          </c:cat>
          <c:val>
            <c:numRef>
              <c:f>'2013'!$A$4:$D$4</c:f>
              <c:numCache>
                <c:formatCode>General</c:formatCode>
                <c:ptCount val="4"/>
                <c:pt idx="0">
                  <c:v>93</c:v>
                </c:pt>
                <c:pt idx="1">
                  <c:v>63</c:v>
                </c:pt>
                <c:pt idx="2">
                  <c:v>12</c:v>
                </c:pt>
                <c:pt idx="3">
                  <c:v>4</c:v>
                </c:pt>
              </c:numCache>
            </c:numRef>
          </c:val>
          <c:extLst>
            <c:ext xmlns:c16="http://schemas.microsoft.com/office/drawing/2014/chart" uri="{C3380CC4-5D6E-409C-BE32-E72D297353CC}">
              <c16:uniqueId val="{00000000-6095-4DED-A15E-64F87AED5173}"/>
            </c:ext>
          </c:extLst>
        </c:ser>
        <c:dLbls>
          <c:showLegendKey val="0"/>
          <c:showVal val="0"/>
          <c:showCatName val="0"/>
          <c:showSerName val="0"/>
          <c:showPercent val="0"/>
          <c:showBubbleSize val="0"/>
        </c:dLbls>
        <c:gapWidth val="150"/>
        <c:axId val="14715904"/>
        <c:axId val="14721792"/>
      </c:barChart>
      <c:catAx>
        <c:axId val="14715904"/>
        <c:scaling>
          <c:orientation val="minMax"/>
        </c:scaling>
        <c:delete val="0"/>
        <c:axPos val="b"/>
        <c:numFmt formatCode="General" sourceLinked="0"/>
        <c:majorTickMark val="out"/>
        <c:minorTickMark val="none"/>
        <c:tickLblPos val="nextTo"/>
        <c:crossAx val="14721792"/>
        <c:crosses val="autoZero"/>
        <c:auto val="1"/>
        <c:lblAlgn val="ctr"/>
        <c:lblOffset val="100"/>
        <c:noMultiLvlLbl val="0"/>
      </c:catAx>
      <c:valAx>
        <c:axId val="14721792"/>
        <c:scaling>
          <c:orientation val="minMax"/>
          <c:max val="100"/>
        </c:scaling>
        <c:delete val="0"/>
        <c:axPos val="l"/>
        <c:majorGridlines>
          <c:spPr>
            <a:ln>
              <a:solidFill>
                <a:schemeClr val="bg1">
                  <a:lumMod val="95000"/>
                </a:schemeClr>
              </a:solidFill>
            </a:ln>
          </c:spPr>
        </c:majorGridlines>
        <c:title>
          <c:tx>
            <c:rich>
              <a:bodyPr rot="-5400000" vert="horz"/>
              <a:lstStyle/>
              <a:p>
                <a:pPr>
                  <a:defRPr/>
                </a:pPr>
                <a:r>
                  <a:rPr lang="en-US"/>
                  <a:t>Number</a:t>
                </a:r>
              </a:p>
            </c:rich>
          </c:tx>
          <c:overlay val="0"/>
        </c:title>
        <c:numFmt formatCode="General" sourceLinked="1"/>
        <c:majorTickMark val="out"/>
        <c:minorTickMark val="none"/>
        <c:tickLblPos val="nextTo"/>
        <c:crossAx val="14715904"/>
        <c:crosses val="autoZero"/>
        <c:crossBetween val="between"/>
        <c:majorUnit val="20"/>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00AEEF"/>
              </a:solidFill>
              <a:ln>
                <a:noFill/>
              </a:ln>
            </c:spPr>
            <c:extLst>
              <c:ext xmlns:c16="http://schemas.microsoft.com/office/drawing/2014/chart" uri="{C3380CC4-5D6E-409C-BE32-E72D297353CC}">
                <c16:uniqueId val="{00000001-386E-4899-9FB6-8E28E5C83BE1}"/>
              </c:ext>
            </c:extLst>
          </c:dPt>
          <c:dPt>
            <c:idx val="1"/>
            <c:bubble3D val="0"/>
            <c:spPr>
              <a:solidFill>
                <a:srgbClr val="E31837"/>
              </a:solidFill>
              <a:ln>
                <a:noFill/>
              </a:ln>
            </c:spPr>
            <c:extLst>
              <c:ext xmlns:c16="http://schemas.microsoft.com/office/drawing/2014/chart" uri="{C3380CC4-5D6E-409C-BE32-E72D297353CC}">
                <c16:uniqueId val="{00000003-386E-4899-9FB6-8E28E5C83BE1}"/>
              </c:ext>
            </c:extLst>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Sheet4!$B$4:$B$5</c:f>
              <c:strCache>
                <c:ptCount val="2"/>
                <c:pt idx="0">
                  <c:v>Male</c:v>
                </c:pt>
                <c:pt idx="1">
                  <c:v>Female</c:v>
                </c:pt>
              </c:strCache>
            </c:strRef>
          </c:cat>
          <c:val>
            <c:numRef>
              <c:f>Sheet4!$C$4:$C$5</c:f>
              <c:numCache>
                <c:formatCode>General</c:formatCode>
                <c:ptCount val="2"/>
                <c:pt idx="0">
                  <c:v>11</c:v>
                </c:pt>
                <c:pt idx="1">
                  <c:v>1</c:v>
                </c:pt>
              </c:numCache>
            </c:numRef>
          </c:val>
          <c:extLst>
            <c:ext xmlns:c16="http://schemas.microsoft.com/office/drawing/2014/chart" uri="{C3380CC4-5D6E-409C-BE32-E72D297353CC}">
              <c16:uniqueId val="{00000004-386E-4899-9FB6-8E28E5C83BE1}"/>
            </c:ext>
          </c:extLst>
        </c:ser>
        <c:dLbls>
          <c:showLegendKey val="0"/>
          <c:showVal val="0"/>
          <c:showCatName val="0"/>
          <c:showSerName val="0"/>
          <c:showPercent val="0"/>
          <c:showBubbleSize val="0"/>
          <c:showLeaderLines val="1"/>
        </c:dLbls>
      </c:pie3DChart>
    </c:plotArea>
    <c:legend>
      <c:legendPos val="b"/>
      <c:layout>
        <c:manualLayout>
          <c:xMode val="edge"/>
          <c:yMode val="edge"/>
          <c:x val="0.31094238453981959"/>
          <c:y val="0.83783234161486753"/>
          <c:w val="0.37811500016037819"/>
          <c:h val="0.14289396305875063"/>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88C540"/>
              </a:solidFill>
              <a:ln>
                <a:noFill/>
              </a:ln>
            </c:spPr>
            <c:extLst>
              <c:ext xmlns:c16="http://schemas.microsoft.com/office/drawing/2014/chart" uri="{C3380CC4-5D6E-409C-BE32-E72D297353CC}">
                <c16:uniqueId val="{00000001-A603-4689-94AC-77666A6E2845}"/>
              </c:ext>
            </c:extLst>
          </c:dPt>
          <c:dPt>
            <c:idx val="1"/>
            <c:bubble3D val="0"/>
            <c:spPr>
              <a:solidFill>
                <a:srgbClr val="F78E1E"/>
              </a:solidFill>
              <a:ln>
                <a:noFill/>
              </a:ln>
            </c:spPr>
            <c:extLst>
              <c:ext xmlns:c16="http://schemas.microsoft.com/office/drawing/2014/chart" uri="{C3380CC4-5D6E-409C-BE32-E72D297353CC}">
                <c16:uniqueId val="{00000003-A603-4689-94AC-77666A6E2845}"/>
              </c:ext>
            </c:extLst>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Sheet4!$B$9:$B$10</c:f>
              <c:strCache>
                <c:ptCount val="2"/>
                <c:pt idx="0">
                  <c:v>Homosexual</c:v>
                </c:pt>
                <c:pt idx="1">
                  <c:v>Heterosexual</c:v>
                </c:pt>
              </c:strCache>
            </c:strRef>
          </c:cat>
          <c:val>
            <c:numRef>
              <c:f>Sheet4!$C$9:$C$10</c:f>
              <c:numCache>
                <c:formatCode>General</c:formatCode>
                <c:ptCount val="2"/>
                <c:pt idx="0">
                  <c:v>7</c:v>
                </c:pt>
                <c:pt idx="1">
                  <c:v>5</c:v>
                </c:pt>
              </c:numCache>
            </c:numRef>
          </c:val>
          <c:extLst>
            <c:ext xmlns:c16="http://schemas.microsoft.com/office/drawing/2014/chart" uri="{C3380CC4-5D6E-409C-BE32-E72D297353CC}">
              <c16:uniqueId val="{00000004-A603-4689-94AC-77666A6E2845}"/>
            </c:ext>
          </c:extLst>
        </c:ser>
        <c:dLbls>
          <c:showLegendKey val="0"/>
          <c:showVal val="0"/>
          <c:showCatName val="0"/>
          <c:showSerName val="0"/>
          <c:showPercent val="0"/>
          <c:showBubbleSize val="0"/>
          <c:showLeaderLines val="1"/>
        </c:dLbls>
      </c:pie3DChart>
    </c:plotArea>
    <c:legend>
      <c:legendPos val="b"/>
      <c:layout>
        <c:manualLayout>
          <c:xMode val="edge"/>
          <c:yMode val="edge"/>
          <c:x val="0.14953062265735351"/>
          <c:y val="0.85389375438685244"/>
          <c:w val="0.70093852392531042"/>
          <c:h val="0.12683255028676579"/>
        </c:manualLayout>
      </c:layout>
      <c:overlay val="0"/>
      <c:txPr>
        <a:bodyPr/>
        <a:lstStyle/>
        <a:p>
          <a:pPr rtl="0">
            <a:defRPr/>
          </a:pPr>
          <a:endParaRPr lang="en-US"/>
        </a:p>
      </c:txPr>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885019340785899"/>
          <c:y val="3.6680024371953501E-2"/>
          <c:w val="0.86783237151000003"/>
          <c:h val="0.74157503749531306"/>
        </c:manualLayout>
      </c:layout>
      <c:barChart>
        <c:barDir val="col"/>
        <c:grouping val="stacked"/>
        <c:varyColors val="0"/>
        <c:ser>
          <c:idx val="0"/>
          <c:order val="0"/>
          <c:tx>
            <c:strRef>
              <c:f>Brunei!$C$2</c:f>
              <c:strCache>
                <c:ptCount val="1"/>
                <c:pt idx="0">
                  <c:v>Progress (%)</c:v>
                </c:pt>
              </c:strCache>
            </c:strRef>
          </c:tx>
          <c:spPr>
            <a:solidFill>
              <a:srgbClr val="009999"/>
            </a:solidFill>
            <a:ln>
              <a:noFill/>
            </a:ln>
            <a:effectLst/>
          </c:spPr>
          <c:invertIfNegative val="0"/>
          <c:dLbls>
            <c:dLbl>
              <c:idx val="0"/>
              <c:tx>
                <c:rich>
                  <a:bodyPr/>
                  <a:lstStyle/>
                  <a:p>
                    <a:r>
                      <a:rPr lang="en-US">
                        <a:solidFill>
                          <a:schemeClr val="bg1">
                            <a:lumMod val="50000"/>
                          </a:schemeClr>
                        </a:solidFill>
                      </a:rPr>
                      <a:t>na</a:t>
                    </a:r>
                    <a:endParaRPr lang="en-US" dirty="0">
                      <a:solidFill>
                        <a:schemeClr val="bg1">
                          <a:lumMod val="50000"/>
                        </a:schemeClr>
                      </a:solidFill>
                    </a:endParaRPr>
                  </a:p>
                </c:rich>
              </c:tx>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33A-4A44-8E34-6908353C9BF7}"/>
                </c:ext>
              </c:extLst>
            </c:dLbl>
            <c:dLbl>
              <c:idx val="2"/>
              <c:tx>
                <c:rich>
                  <a:bodyPr rot="0" spcFirstLastPara="1" vertOverflow="ellipsis" vert="horz" wrap="square" lIns="38100" tIns="19050" rIns="38100" bIns="19050" anchor="ctr" anchorCtr="0">
                    <a:spAutoFit/>
                  </a:bodyPr>
                  <a:lstStyle/>
                  <a:p>
                    <a:pPr algn="ctr">
                      <a:defRPr lang="en-US" sz="1400" b="1" i="0" u="none" strike="noStrike" kern="1200" baseline="0" dirty="0" smtClean="0">
                        <a:solidFill>
                          <a:schemeClr val="bg1"/>
                        </a:solidFill>
                        <a:latin typeface="Arial" panose="020B0604020202020204" pitchFamily="34" charset="0"/>
                        <a:ea typeface="+mn-ea"/>
                        <a:cs typeface="Arial" panose="020B0604020202020204" pitchFamily="34" charset="0"/>
                      </a:defRPr>
                    </a:pPr>
                    <a:r>
                      <a:rPr lang="en-US" sz="1400" b="1" i="0" u="none" strike="noStrike" kern="1200" baseline="0" dirty="0">
                        <a:solidFill>
                          <a:schemeClr val="bg1"/>
                        </a:solidFill>
                        <a:latin typeface="Arial" panose="020B0604020202020204" pitchFamily="34" charset="0"/>
                        <a:ea typeface="+mn-ea"/>
                        <a:cs typeface="Arial" panose="020B0604020202020204" pitchFamily="34" charset="0"/>
                      </a:rPr>
                      <a:t>59</a:t>
                    </a:r>
                  </a:p>
                </c:rich>
              </c:tx>
              <c:spPr>
                <a:noFill/>
                <a:ln>
                  <a:noFill/>
                </a:ln>
                <a:effectLst/>
              </c:spPr>
              <c:dLblPos val="inBase"/>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1CA-4A9D-B408-AF9B404C440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Brunei!$B$3:$B$5</c:f>
              <c:strCache>
                <c:ptCount val="3"/>
                <c:pt idx="0">
                  <c:v>PLHIV who know
their HIV status</c:v>
                </c:pt>
                <c:pt idx="1">
                  <c:v>PLHIV on
 treatment</c:v>
                </c:pt>
                <c:pt idx="2">
                  <c:v>PLHIV who are
 virally suppressed </c:v>
                </c:pt>
              </c:strCache>
            </c:strRef>
          </c:cat>
          <c:val>
            <c:numRef>
              <c:f>Brunei!$C$3:$C$5</c:f>
              <c:numCache>
                <c:formatCode>General</c:formatCode>
                <c:ptCount val="3"/>
                <c:pt idx="0">
                  <c:v>0</c:v>
                </c:pt>
                <c:pt idx="1">
                  <c:v>93</c:v>
                </c:pt>
                <c:pt idx="2">
                  <c:v>59</c:v>
                </c:pt>
              </c:numCache>
            </c:numRef>
          </c:val>
          <c:extLst>
            <c:ext xmlns:c16="http://schemas.microsoft.com/office/drawing/2014/chart" uri="{C3380CC4-5D6E-409C-BE32-E72D297353CC}">
              <c16:uniqueId val="{00000000-EE5F-418C-B510-35AE630518E1}"/>
            </c:ext>
          </c:extLst>
        </c:ser>
        <c:ser>
          <c:idx val="1"/>
          <c:order val="1"/>
          <c:tx>
            <c:strRef>
              <c:f>Brunei!$D$2</c:f>
              <c:strCache>
                <c:ptCount val="1"/>
                <c:pt idx="0">
                  <c:v>Gap</c:v>
                </c:pt>
              </c:strCache>
            </c:strRef>
          </c:tx>
          <c:spPr>
            <a:pattFill prst="dkDnDiag">
              <a:fgClr>
                <a:srgbClr val="BFBFBF"/>
              </a:fgClr>
              <a:bgClr>
                <a:schemeClr val="bg1"/>
              </a:bgClr>
            </a:pattFill>
            <a:ln>
              <a:noFill/>
            </a:ln>
            <a:effectLst/>
          </c:spPr>
          <c:invertIfNegative val="0"/>
          <c:cat>
            <c:strRef>
              <c:f>Brunei!$B$3:$B$5</c:f>
              <c:strCache>
                <c:ptCount val="3"/>
                <c:pt idx="0">
                  <c:v>PLHIV who know
their HIV status</c:v>
                </c:pt>
                <c:pt idx="1">
                  <c:v>PLHIV on
 treatment</c:v>
                </c:pt>
                <c:pt idx="2">
                  <c:v>PLHIV who are
 virally suppressed </c:v>
                </c:pt>
              </c:strCache>
            </c:strRef>
          </c:cat>
          <c:val>
            <c:numRef>
              <c:f>Brunei!$D$3:$D$5</c:f>
              <c:numCache>
                <c:formatCode>General</c:formatCode>
                <c:ptCount val="3"/>
                <c:pt idx="0">
                  <c:v>90</c:v>
                </c:pt>
                <c:pt idx="1">
                  <c:v>-12</c:v>
                </c:pt>
                <c:pt idx="2">
                  <c:v>14</c:v>
                </c:pt>
              </c:numCache>
            </c:numRef>
          </c:val>
          <c:extLst>
            <c:ext xmlns:c16="http://schemas.microsoft.com/office/drawing/2014/chart" uri="{C3380CC4-5D6E-409C-BE32-E72D297353CC}">
              <c16:uniqueId val="{00000001-EE5F-418C-B510-35AE630518E1}"/>
            </c:ext>
          </c:extLst>
        </c:ser>
        <c:dLbls>
          <c:showLegendKey val="0"/>
          <c:showVal val="0"/>
          <c:showCatName val="0"/>
          <c:showSerName val="0"/>
          <c:showPercent val="0"/>
          <c:showBubbleSize val="0"/>
        </c:dLbls>
        <c:gapWidth val="150"/>
        <c:overlap val="100"/>
        <c:axId val="15005184"/>
        <c:axId val="15006720"/>
      </c:barChart>
      <c:scatterChart>
        <c:scatterStyle val="lineMarker"/>
        <c:varyColors val="0"/>
        <c:ser>
          <c:idx val="2"/>
          <c:order val="2"/>
          <c:tx>
            <c:strRef>
              <c:f>Brunei!$E$2</c:f>
              <c:strCache>
                <c:ptCount val="1"/>
                <c:pt idx="0">
                  <c:v>Target</c:v>
                </c:pt>
              </c:strCache>
            </c:strRef>
          </c:tx>
          <c:spPr>
            <a:ln w="25400" cap="rnd">
              <a:noFill/>
              <a:round/>
            </a:ln>
            <a:effectLst/>
          </c:spPr>
          <c:marker>
            <c:symbol val="dash"/>
            <c:size val="22"/>
            <c:spPr>
              <a:solidFill>
                <a:srgbClr val="FF5050"/>
              </a:solidFill>
              <a:ln w="12700" cap="rnd" cmpd="dbl">
                <a:solidFill>
                  <a:srgbClr val="FF5050"/>
                </a:solidFill>
                <a:headEnd type="oval" w="lg" len="lg"/>
                <a:tailEnd type="oval" w="lg" len="lg"/>
              </a:ln>
              <a:effectLst/>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F5050"/>
                    </a:solidFill>
                    <a:latin typeface="Arial" panose="020B0604020202020204" pitchFamily="34" charset="0"/>
                    <a:ea typeface="+mn-ea"/>
                    <a:cs typeface="Arial" panose="020B0604020202020204" pitchFamily="34" charset="0"/>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Brunei!$B$3:$B$5</c:f>
              <c:strCache>
                <c:ptCount val="3"/>
                <c:pt idx="0">
                  <c:v>PLHIV who know
their HIV status</c:v>
                </c:pt>
                <c:pt idx="1">
                  <c:v>PLHIV on
 treatment</c:v>
                </c:pt>
                <c:pt idx="2">
                  <c:v>PLHIV who are
 virally suppressed </c:v>
                </c:pt>
              </c:strCache>
            </c:strRef>
          </c:xVal>
          <c:yVal>
            <c:numRef>
              <c:f>Brunei!$E$3:$E$5</c:f>
              <c:numCache>
                <c:formatCode>General</c:formatCode>
                <c:ptCount val="3"/>
                <c:pt idx="0">
                  <c:v>90</c:v>
                </c:pt>
                <c:pt idx="1">
                  <c:v>81</c:v>
                </c:pt>
                <c:pt idx="2">
                  <c:v>73</c:v>
                </c:pt>
              </c:numCache>
            </c:numRef>
          </c:yVal>
          <c:smooth val="0"/>
          <c:extLst>
            <c:ext xmlns:c16="http://schemas.microsoft.com/office/drawing/2014/chart" uri="{C3380CC4-5D6E-409C-BE32-E72D297353CC}">
              <c16:uniqueId val="{00000002-EE5F-418C-B510-35AE630518E1}"/>
            </c:ext>
          </c:extLst>
        </c:ser>
        <c:dLbls>
          <c:showLegendKey val="0"/>
          <c:showVal val="0"/>
          <c:showCatName val="0"/>
          <c:showSerName val="0"/>
          <c:showPercent val="0"/>
          <c:showBubbleSize val="0"/>
        </c:dLbls>
        <c:axId val="15014528"/>
        <c:axId val="15012992"/>
      </c:scatterChart>
      <c:catAx>
        <c:axId val="15005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006720"/>
        <c:crosses val="autoZero"/>
        <c:auto val="1"/>
        <c:lblAlgn val="ctr"/>
        <c:lblOffset val="100"/>
        <c:noMultiLvlLbl val="0"/>
      </c:catAx>
      <c:valAx>
        <c:axId val="15006720"/>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b" anchorCtr="0"/>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t>
                </a:r>
              </a:p>
            </c:rich>
          </c:tx>
          <c:layout>
            <c:manualLayout>
              <c:xMode val="edge"/>
              <c:yMode val="edge"/>
              <c:x val="3.3906872752017081E-3"/>
              <c:y val="0"/>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005184"/>
        <c:crosses val="autoZero"/>
        <c:crossBetween val="between"/>
        <c:majorUnit val="20"/>
      </c:valAx>
      <c:valAx>
        <c:axId val="15012992"/>
        <c:scaling>
          <c:orientation val="minMax"/>
        </c:scaling>
        <c:delete val="0"/>
        <c:axPos val="r"/>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5014528"/>
        <c:crosses val="max"/>
        <c:crossBetween val="midCat"/>
      </c:valAx>
      <c:valAx>
        <c:axId val="15014528"/>
        <c:scaling>
          <c:orientation val="minMax"/>
        </c:scaling>
        <c:delete val="1"/>
        <c:axPos val="b"/>
        <c:numFmt formatCode="General" sourceLinked="1"/>
        <c:majorTickMark val="out"/>
        <c:minorTickMark val="none"/>
        <c:tickLblPos val="nextTo"/>
        <c:crossAx val="1501299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1400" b="1">
          <a:latin typeface="Arial" panose="020B0604020202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ea typeface="+mn-ea"/>
                <a:cs typeface="+mn-cs"/>
              </a:defRPr>
            </a:lvl1pPr>
          </a:lstStyle>
          <a:p>
            <a:pPr>
              <a:defRPr/>
            </a:pPr>
            <a:endParaRPr lang="th-TH"/>
          </a:p>
        </p:txBody>
      </p:sp>
      <p:sp>
        <p:nvSpPr>
          <p:cNvPr id="3" name="Date Placeholder 2"/>
          <p:cNvSpPr>
            <a:spLocks noGrp="1"/>
          </p:cNvSpPr>
          <p:nvPr>
            <p:ph type="dt" sz="quarter" idx="1"/>
          </p:nvPr>
        </p:nvSpPr>
        <p:spPr>
          <a:xfrm>
            <a:off x="4022725" y="0"/>
            <a:ext cx="3078163" cy="511175"/>
          </a:xfrm>
          <a:prstGeom prst="rect">
            <a:avLst/>
          </a:prstGeom>
        </p:spPr>
        <p:txBody>
          <a:bodyPr vert="horz" wrap="square" lIns="94668" tIns="47334" rIns="94668" bIns="47334" numCol="1" anchor="t" anchorCtr="0" compatLnSpc="1">
            <a:prstTxWarp prst="textNoShape">
              <a:avLst/>
            </a:prstTxWarp>
          </a:bodyPr>
          <a:lstStyle>
            <a:lvl1pPr algn="r">
              <a:defRPr sz="1200">
                <a:latin typeface="Calibri" charset="0"/>
              </a:defRPr>
            </a:lvl1pPr>
          </a:lstStyle>
          <a:p>
            <a:fld id="{B9A63BD4-1180-6C49-800D-3F4DF4F6C2C4}" type="datetimeFigureOut">
              <a:rPr lang="th-TH"/>
              <a:pPr/>
              <a:t>14/09/63</a:t>
            </a:fld>
            <a:endParaRPr lang="th-TH"/>
          </a:p>
        </p:txBody>
      </p:sp>
      <p:sp>
        <p:nvSpPr>
          <p:cNvPr id="4" name="Footer Placeholder 3"/>
          <p:cNvSpPr>
            <a:spLocks noGrp="1"/>
          </p:cNvSpPr>
          <p:nvPr>
            <p:ph type="ftr" sz="quarter" idx="2"/>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ea typeface="+mn-ea"/>
                <a:cs typeface="+mn-cs"/>
              </a:defRPr>
            </a:lvl1pPr>
          </a:lstStyle>
          <a:p>
            <a:pPr>
              <a:defRPr/>
            </a:pPr>
            <a:endParaRPr lang="th-TH"/>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wrap="square" lIns="94668" tIns="47334" rIns="94668" bIns="47334" numCol="1" anchor="b" anchorCtr="0" compatLnSpc="1">
            <a:prstTxWarp prst="textNoShape">
              <a:avLst/>
            </a:prstTxWarp>
          </a:bodyPr>
          <a:lstStyle>
            <a:lvl1pPr algn="r">
              <a:defRPr sz="1200">
                <a:latin typeface="Calibri" charset="0"/>
              </a:defRPr>
            </a:lvl1pPr>
          </a:lstStyle>
          <a:p>
            <a:fld id="{85530B25-B880-4C49-8355-A1AB5AF71852}" type="slidenum">
              <a:rPr lang="th-TH"/>
              <a:pPr/>
              <a:t>‹#›</a:t>
            </a:fld>
            <a:endParaRPr lang="th-TH"/>
          </a:p>
        </p:txBody>
      </p:sp>
    </p:spTree>
    <p:extLst>
      <p:ext uri="{BB962C8B-B14F-4D97-AF65-F5344CB8AC3E}">
        <p14:creationId xmlns:p14="http://schemas.microsoft.com/office/powerpoint/2010/main" val="2104409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ea typeface="+mn-ea"/>
                <a:cs typeface="+mn-cs"/>
              </a:defRPr>
            </a:lvl1pPr>
          </a:lstStyle>
          <a:p>
            <a:pPr>
              <a:defRPr/>
            </a:pPr>
            <a:endParaRPr lang="th-TH"/>
          </a:p>
        </p:txBody>
      </p:sp>
      <p:sp>
        <p:nvSpPr>
          <p:cNvPr id="3" name="Date Placeholder 2"/>
          <p:cNvSpPr>
            <a:spLocks noGrp="1"/>
          </p:cNvSpPr>
          <p:nvPr>
            <p:ph type="dt" idx="1"/>
          </p:nvPr>
        </p:nvSpPr>
        <p:spPr>
          <a:xfrm>
            <a:off x="4022725" y="0"/>
            <a:ext cx="3078163" cy="511175"/>
          </a:xfrm>
          <a:prstGeom prst="rect">
            <a:avLst/>
          </a:prstGeom>
        </p:spPr>
        <p:txBody>
          <a:bodyPr vert="horz" wrap="square" lIns="94668" tIns="47334" rIns="94668" bIns="47334" numCol="1" anchor="t" anchorCtr="0" compatLnSpc="1">
            <a:prstTxWarp prst="textNoShape">
              <a:avLst/>
            </a:prstTxWarp>
          </a:bodyPr>
          <a:lstStyle>
            <a:lvl1pPr algn="r">
              <a:defRPr sz="1200">
                <a:latin typeface="Calibri" charset="0"/>
              </a:defRPr>
            </a:lvl1pPr>
          </a:lstStyle>
          <a:p>
            <a:fld id="{F99F2A87-C14A-1A45-9EC2-70B390FD22AB}" type="datetimeFigureOut">
              <a:rPr lang="th-TH"/>
              <a:pPr/>
              <a:t>14/09/63</a:t>
            </a:fld>
            <a:endParaRPr lang="th-TH"/>
          </a:p>
        </p:txBody>
      </p:sp>
      <p:sp>
        <p:nvSpPr>
          <p:cNvPr id="4" name="Slide Image Placeholder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4668" tIns="47334" rIns="94668" bIns="47334" rtlCol="0" anchor="ctr"/>
          <a:lstStyle/>
          <a:p>
            <a:pPr lvl="0"/>
            <a:endParaRPr lang="th-TH" noProof="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4668" tIns="47334" rIns="94668" bIns="4733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th-TH" noProof="0"/>
          </a:p>
        </p:txBody>
      </p:sp>
      <p:sp>
        <p:nvSpPr>
          <p:cNvPr id="6" name="Footer Placeholder 5"/>
          <p:cNvSpPr>
            <a:spLocks noGrp="1"/>
          </p:cNvSpPr>
          <p:nvPr>
            <p:ph type="ftr" sz="quarter" idx="4"/>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ea typeface="+mn-ea"/>
                <a:cs typeface="+mn-cs"/>
              </a:defRPr>
            </a:lvl1pPr>
          </a:lstStyle>
          <a:p>
            <a:pPr>
              <a:defRPr/>
            </a:pPr>
            <a:endParaRPr lang="th-TH"/>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wrap="square" lIns="94668" tIns="47334" rIns="94668" bIns="47334" numCol="1" anchor="b" anchorCtr="0" compatLnSpc="1">
            <a:prstTxWarp prst="textNoShape">
              <a:avLst/>
            </a:prstTxWarp>
          </a:bodyPr>
          <a:lstStyle>
            <a:lvl1pPr algn="r">
              <a:defRPr sz="1200">
                <a:latin typeface="Calibri" charset="0"/>
              </a:defRPr>
            </a:lvl1pPr>
          </a:lstStyle>
          <a:p>
            <a:fld id="{25E191CF-7049-3A4C-BAD4-B23AE70EF732}" type="slidenum">
              <a:rPr lang="th-TH"/>
              <a:pPr/>
              <a:t>‹#›</a:t>
            </a:fld>
            <a:endParaRPr lang="th-TH"/>
          </a:p>
        </p:txBody>
      </p:sp>
    </p:spTree>
    <p:extLst>
      <p:ext uri="{BB962C8B-B14F-4D97-AF65-F5344CB8AC3E}">
        <p14:creationId xmlns:p14="http://schemas.microsoft.com/office/powerpoint/2010/main" val="18604933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Calibri" charset="0"/>
        <a:ea typeface="ＭＳ Ｐゴシック" charset="0"/>
        <a:cs typeface="Cordia New" charset="0"/>
      </a:defRPr>
    </a:lvl1pPr>
    <a:lvl2pPr marL="457200" algn="l" rtl="0" eaLnBrk="0" fontAlgn="base" hangingPunct="0">
      <a:spcBef>
        <a:spcPct val="30000"/>
      </a:spcBef>
      <a:spcAft>
        <a:spcPct val="0"/>
      </a:spcAft>
      <a:defRPr kern="1200">
        <a:solidFill>
          <a:schemeClr val="tx1"/>
        </a:solidFill>
        <a:latin typeface="Calibri" charset="0"/>
        <a:ea typeface="Cordia New" charset="0"/>
        <a:cs typeface="Cordia New" charset="0"/>
      </a:defRPr>
    </a:lvl2pPr>
    <a:lvl3pPr marL="914400" algn="l" rtl="0" eaLnBrk="0" fontAlgn="base" hangingPunct="0">
      <a:spcBef>
        <a:spcPct val="30000"/>
      </a:spcBef>
      <a:spcAft>
        <a:spcPct val="0"/>
      </a:spcAft>
      <a:defRPr kern="1200">
        <a:solidFill>
          <a:schemeClr val="tx1"/>
        </a:solidFill>
        <a:latin typeface="Calibri" charset="0"/>
        <a:ea typeface="Cordia New" charset="0"/>
        <a:cs typeface="Cordia New" charset="0"/>
      </a:defRPr>
    </a:lvl3pPr>
    <a:lvl4pPr marL="1371600" algn="l" rtl="0" eaLnBrk="0" fontAlgn="base" hangingPunct="0">
      <a:spcBef>
        <a:spcPct val="30000"/>
      </a:spcBef>
      <a:spcAft>
        <a:spcPct val="0"/>
      </a:spcAft>
      <a:defRPr kern="1200">
        <a:solidFill>
          <a:schemeClr val="tx1"/>
        </a:solidFill>
        <a:latin typeface="Calibri" charset="0"/>
        <a:ea typeface="Cordia New" charset="0"/>
        <a:cs typeface="Cordia New" charset="0"/>
      </a:defRPr>
    </a:lvl4pPr>
    <a:lvl5pPr marL="1828800" algn="l" rtl="0" eaLnBrk="0" fontAlgn="base" hangingPunct="0">
      <a:spcBef>
        <a:spcPct val="30000"/>
      </a:spcBef>
      <a:spcAft>
        <a:spcPct val="0"/>
      </a:spcAft>
      <a:defRPr kern="1200">
        <a:solidFill>
          <a:schemeClr val="tx1"/>
        </a:solidFill>
        <a:latin typeface="Calibri" charset="0"/>
        <a:ea typeface="Cordia New" charset="0"/>
        <a:cs typeface="Cordia New" charset="0"/>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42875" y="768350"/>
            <a:ext cx="6818313"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a:lstStyle>
            <a:lvl1pPr eaLnBrk="0" hangingPunct="0">
              <a:defRPr sz="2700">
                <a:solidFill>
                  <a:schemeClr val="tx1"/>
                </a:solidFill>
                <a:latin typeface="Arial" charset="0"/>
                <a:ea typeface="ＭＳ Ｐゴシック" charset="0"/>
                <a:cs typeface="Cordia New" charset="0"/>
              </a:defRPr>
            </a:lvl1pPr>
            <a:lvl2pPr marL="710672" indent="-273336" eaLnBrk="0" hangingPunct="0">
              <a:defRPr sz="2700">
                <a:solidFill>
                  <a:schemeClr val="tx1"/>
                </a:solidFill>
                <a:latin typeface="Arial" charset="0"/>
                <a:ea typeface="Cordia New" charset="0"/>
                <a:cs typeface="Cordia New" charset="0"/>
              </a:defRPr>
            </a:lvl2pPr>
            <a:lvl3pPr marL="1093341" indent="-218668" eaLnBrk="0" hangingPunct="0">
              <a:defRPr sz="2700">
                <a:solidFill>
                  <a:schemeClr val="tx1"/>
                </a:solidFill>
                <a:latin typeface="Arial" charset="0"/>
                <a:ea typeface="Cordia New" charset="0"/>
                <a:cs typeface="Cordia New" charset="0"/>
              </a:defRPr>
            </a:lvl3pPr>
            <a:lvl4pPr marL="1530678" indent="-218668" eaLnBrk="0" hangingPunct="0">
              <a:defRPr sz="2700">
                <a:solidFill>
                  <a:schemeClr val="tx1"/>
                </a:solidFill>
                <a:latin typeface="Arial" charset="0"/>
                <a:ea typeface="Cordia New" charset="0"/>
                <a:cs typeface="Cordia New" charset="0"/>
              </a:defRPr>
            </a:lvl4pPr>
            <a:lvl5pPr marL="1968013" indent="-218668" eaLnBrk="0" hangingPunct="0">
              <a:defRPr sz="2700">
                <a:solidFill>
                  <a:schemeClr val="tx1"/>
                </a:solidFill>
                <a:latin typeface="Arial" charset="0"/>
                <a:ea typeface="Cordia New" charset="0"/>
                <a:cs typeface="Cordia New" charset="0"/>
              </a:defRPr>
            </a:lvl5pPr>
            <a:lvl6pPr marL="2405349" indent="-218668" eaLnBrk="0" fontAlgn="base" hangingPunct="0">
              <a:spcBef>
                <a:spcPct val="0"/>
              </a:spcBef>
              <a:spcAft>
                <a:spcPct val="0"/>
              </a:spcAft>
              <a:defRPr sz="2700">
                <a:solidFill>
                  <a:schemeClr val="tx1"/>
                </a:solidFill>
                <a:latin typeface="Arial" charset="0"/>
                <a:ea typeface="Cordia New" charset="0"/>
                <a:cs typeface="Cordia New" charset="0"/>
              </a:defRPr>
            </a:lvl6pPr>
            <a:lvl7pPr marL="2842686" indent="-218668" eaLnBrk="0" fontAlgn="base" hangingPunct="0">
              <a:spcBef>
                <a:spcPct val="0"/>
              </a:spcBef>
              <a:spcAft>
                <a:spcPct val="0"/>
              </a:spcAft>
              <a:defRPr sz="2700">
                <a:solidFill>
                  <a:schemeClr val="tx1"/>
                </a:solidFill>
                <a:latin typeface="Arial" charset="0"/>
                <a:ea typeface="Cordia New" charset="0"/>
                <a:cs typeface="Cordia New" charset="0"/>
              </a:defRPr>
            </a:lvl7pPr>
            <a:lvl8pPr marL="3280022" indent="-218668" eaLnBrk="0" fontAlgn="base" hangingPunct="0">
              <a:spcBef>
                <a:spcPct val="0"/>
              </a:spcBef>
              <a:spcAft>
                <a:spcPct val="0"/>
              </a:spcAft>
              <a:defRPr sz="2700">
                <a:solidFill>
                  <a:schemeClr val="tx1"/>
                </a:solidFill>
                <a:latin typeface="Arial" charset="0"/>
                <a:ea typeface="Cordia New" charset="0"/>
                <a:cs typeface="Cordia New" charset="0"/>
              </a:defRPr>
            </a:lvl8pPr>
            <a:lvl9pPr marL="3717359" indent="-218668" eaLnBrk="0" fontAlgn="base" hangingPunct="0">
              <a:spcBef>
                <a:spcPct val="0"/>
              </a:spcBef>
              <a:spcAft>
                <a:spcPct val="0"/>
              </a:spcAft>
              <a:defRPr sz="2700">
                <a:solidFill>
                  <a:schemeClr val="tx1"/>
                </a:solidFill>
                <a:latin typeface="Arial" charset="0"/>
                <a:ea typeface="Cordia New" charset="0"/>
                <a:cs typeface="Cordia New" charset="0"/>
              </a:defRPr>
            </a:lvl9pPr>
          </a:lstStyle>
          <a:p>
            <a:pPr eaLnBrk="1" hangingPunct="1"/>
            <a:fld id="{05BAF77B-11FF-6348-AA49-C7DF953FEF33}" type="slidenum">
              <a:rPr lang="th-TH" sz="1100">
                <a:solidFill>
                  <a:prstClr val="black"/>
                </a:solidFill>
                <a:latin typeface="Calibri" charset="0"/>
              </a:rPr>
              <a:pPr eaLnBrk="1" hangingPunct="1"/>
              <a:t>3</a:t>
            </a:fld>
            <a:endParaRPr lang="th-TH" sz="1100">
              <a:solidFill>
                <a:prstClr val="black"/>
              </a:solidFill>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875" y="768350"/>
            <a:ext cx="6818313" cy="3836988"/>
          </a:xfrm>
        </p:spPr>
      </p:sp>
      <p:sp>
        <p:nvSpPr>
          <p:cNvPr id="3" name="Notes Placeholder 2"/>
          <p:cNvSpPr>
            <a:spLocks noGrp="1"/>
          </p:cNvSpPr>
          <p:nvPr>
            <p:ph type="body" idx="1"/>
          </p:nvPr>
        </p:nvSpPr>
        <p:spPr/>
        <p:txBody>
          <a:bodyPr/>
          <a:lstStyle/>
          <a:p>
            <a:r>
              <a:rPr lang="en-US" dirty="0"/>
              <a:t>Aug 1986</a:t>
            </a:r>
          </a:p>
        </p:txBody>
      </p:sp>
      <p:sp>
        <p:nvSpPr>
          <p:cNvPr id="4" name="Slide Number Placeholder 3"/>
          <p:cNvSpPr>
            <a:spLocks noGrp="1"/>
          </p:cNvSpPr>
          <p:nvPr>
            <p:ph type="sldNum" sz="quarter" idx="5"/>
          </p:nvPr>
        </p:nvSpPr>
        <p:spPr/>
        <p:txBody>
          <a:bodyPr/>
          <a:lstStyle/>
          <a:p>
            <a:fld id="{25E191CF-7049-3A4C-BAD4-B23AE70EF732}" type="slidenum">
              <a:rPr lang="th-TH" smtClean="0"/>
              <a:pPr/>
              <a:t>5</a:t>
            </a:fld>
            <a:endParaRPr lang="th-TH"/>
          </a:p>
        </p:txBody>
      </p:sp>
    </p:spTree>
    <p:extLst>
      <p:ext uri="{BB962C8B-B14F-4D97-AF65-F5344CB8AC3E}">
        <p14:creationId xmlns:p14="http://schemas.microsoft.com/office/powerpoint/2010/main" val="123611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4459">
              <a:defRPr/>
            </a:pPr>
            <a:endParaRPr lang="en-GB" b="0"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901281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357718" y="3082925"/>
            <a:ext cx="8189383"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ea typeface="+mn-ea"/>
                <a:cs typeface="Arial" charset="0"/>
              </a:rPr>
              <a:t>HIV and AIDS</a:t>
            </a:r>
            <a:endParaRPr lang="th-TH" sz="3600" b="1">
              <a:solidFill>
                <a:schemeClr val="bg1"/>
              </a:solidFill>
              <a:ea typeface="+mn-ea"/>
            </a:endParaRPr>
          </a:p>
        </p:txBody>
      </p:sp>
      <p:sp>
        <p:nvSpPr>
          <p:cNvPr id="5" name="TextBox 4"/>
          <p:cNvSpPr txBox="1"/>
          <p:nvPr userDrawn="1"/>
        </p:nvSpPr>
        <p:spPr>
          <a:xfrm>
            <a:off x="359834" y="3570288"/>
            <a:ext cx="8191500"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latin typeface="Arial" pitchFamily="34" charset="0"/>
                <a:ea typeface="+mn-ea"/>
                <a:cs typeface="Arial" pitchFamily="34" charset="0"/>
              </a:rPr>
              <a:t>Data Hub for Asia-Pacific</a:t>
            </a:r>
            <a:endParaRPr lang="th-TH" sz="3500" kern="700" dirty="0">
              <a:solidFill>
                <a:srgbClr val="21416C"/>
              </a:solidFill>
              <a:latin typeface="Arial" pitchFamily="34" charset="0"/>
              <a:ea typeface="+mn-ea"/>
              <a:cs typeface="+mn-cs"/>
            </a:endParaRPr>
          </a:p>
        </p:txBody>
      </p:sp>
      <p:sp>
        <p:nvSpPr>
          <p:cNvPr id="6" name="TextBox 5"/>
          <p:cNvSpPr txBox="1"/>
          <p:nvPr userDrawn="1"/>
        </p:nvSpPr>
        <p:spPr>
          <a:xfrm>
            <a:off x="359834" y="4025900"/>
            <a:ext cx="8191500"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latin typeface="Arial" pitchFamily="34" charset="0"/>
                <a:ea typeface="+mn-ea"/>
                <a:cs typeface="Arial" pitchFamily="34" charset="0"/>
              </a:rPr>
              <a:t>Review in slides</a:t>
            </a:r>
            <a:endParaRPr lang="th-TH" sz="2600" kern="700" dirty="0">
              <a:solidFill>
                <a:srgbClr val="21416C"/>
              </a:solidFill>
              <a:latin typeface="Arial" pitchFamily="34" charset="0"/>
              <a:ea typeface="+mn-ea"/>
              <a:cs typeface="+mn-cs"/>
            </a:endParaRPr>
          </a:p>
        </p:txBody>
      </p:sp>
      <p:sp>
        <p:nvSpPr>
          <p:cNvPr id="7" name="Rectangle 6"/>
          <p:cNvSpPr/>
          <p:nvPr userDrawn="1"/>
        </p:nvSpPr>
        <p:spPr>
          <a:xfrm>
            <a:off x="0" y="3089275"/>
            <a:ext cx="239184"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a:p>
        </p:txBody>
      </p:sp>
      <p:pic>
        <p:nvPicPr>
          <p:cNvPr id="8" name="Picture 9" descr="Unaid logo_approve.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83634" y="609601"/>
            <a:ext cx="324273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300763" y="4289395"/>
            <a:ext cx="10820437" cy="1357200"/>
          </a:xfrm>
          <a:prstGeom prst="rect">
            <a:avLst/>
          </a:prstGeom>
        </p:spPr>
        <p:txBody>
          <a:bodyPr/>
          <a:lstStyle>
            <a:lvl1pPr algn="l">
              <a:defRPr sz="6700" b="1" baseline="0">
                <a:solidFill>
                  <a:schemeClr val="bg1"/>
                </a:solidFill>
              </a:defRPr>
            </a:lvl1pPr>
          </a:lstStyle>
          <a:p>
            <a:r>
              <a:rPr lang="en-US" dirty="0"/>
              <a:t>Click to edit</a:t>
            </a:r>
            <a:endParaRPr lang="th-TH" dirty="0"/>
          </a:p>
        </p:txBody>
      </p:sp>
    </p:spTree>
    <p:extLst>
      <p:ext uri="{BB962C8B-B14F-4D97-AF65-F5344CB8AC3E}">
        <p14:creationId xmlns:p14="http://schemas.microsoft.com/office/powerpoint/2010/main" val="396294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51694251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3A222E1E-AF71-604E-87CE-06A17C4A0DFB}" type="slidenum">
              <a:rPr lang="th-TH"/>
              <a:pPr/>
              <a:t>‹#›</a:t>
            </a:fld>
            <a:endParaRPr lang="th-TH"/>
          </a:p>
        </p:txBody>
      </p:sp>
    </p:spTree>
    <p:extLst>
      <p:ext uri="{BB962C8B-B14F-4D97-AF65-F5344CB8AC3E}">
        <p14:creationId xmlns:p14="http://schemas.microsoft.com/office/powerpoint/2010/main" val="26060767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944783DE-9DBB-624B-9DAD-9F71ADCDA402}" type="slidenum">
              <a:rPr lang="th-TH"/>
              <a:pPr/>
              <a:t>‹#›</a:t>
            </a:fld>
            <a:endParaRPr lang="th-TH"/>
          </a:p>
        </p:txBody>
      </p:sp>
    </p:spTree>
    <p:extLst>
      <p:ext uri="{BB962C8B-B14F-4D97-AF65-F5344CB8AC3E}">
        <p14:creationId xmlns:p14="http://schemas.microsoft.com/office/powerpoint/2010/main" val="201750221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39A30598-FE0A-B449-BE97-2485C18F0C03}" type="slidenum">
              <a:rPr lang="th-TH"/>
              <a:pPr/>
              <a:t>‹#›</a:t>
            </a:fld>
            <a:endParaRPr lang="th-TH"/>
          </a:p>
        </p:txBody>
      </p:sp>
    </p:spTree>
    <p:extLst>
      <p:ext uri="{BB962C8B-B14F-4D97-AF65-F5344CB8AC3E}">
        <p14:creationId xmlns:p14="http://schemas.microsoft.com/office/powerpoint/2010/main" val="424518171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AA7A60B1-3F90-4A4C-A8EF-F6CCFD8E50A4}" type="slidenum">
              <a:rPr lang="th-TH"/>
              <a:pPr/>
              <a:t>‹#›</a:t>
            </a:fld>
            <a:endParaRPr lang="th-TH"/>
          </a:p>
        </p:txBody>
      </p:sp>
    </p:spTree>
    <p:extLst>
      <p:ext uri="{BB962C8B-B14F-4D97-AF65-F5344CB8AC3E}">
        <p14:creationId xmlns:p14="http://schemas.microsoft.com/office/powerpoint/2010/main" val="290304290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9D833C6D-8637-714B-9745-6BCA58E6393D}" type="slidenum">
              <a:rPr lang="th-TH"/>
              <a:pPr/>
              <a:t>‹#›</a:t>
            </a:fld>
            <a:endParaRPr lang="th-TH"/>
          </a:p>
        </p:txBody>
      </p:sp>
    </p:spTree>
    <p:extLst>
      <p:ext uri="{BB962C8B-B14F-4D97-AF65-F5344CB8AC3E}">
        <p14:creationId xmlns:p14="http://schemas.microsoft.com/office/powerpoint/2010/main" val="44937620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2E9D0B1B-BB3A-2840-9C22-73B61126EB45}" type="slidenum">
              <a:rPr lang="th-TH"/>
              <a:pPr/>
              <a:t>‹#›</a:t>
            </a:fld>
            <a:endParaRPr lang="th-TH"/>
          </a:p>
        </p:txBody>
      </p:sp>
    </p:spTree>
    <p:extLst>
      <p:ext uri="{BB962C8B-B14F-4D97-AF65-F5344CB8AC3E}">
        <p14:creationId xmlns:p14="http://schemas.microsoft.com/office/powerpoint/2010/main" val="2644952685"/>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10D1F89D-E185-B743-BF90-259157769448}" type="slidenum">
              <a:rPr lang="th-TH"/>
              <a:pPr/>
              <a:t>‹#›</a:t>
            </a:fld>
            <a:endParaRPr lang="th-TH"/>
          </a:p>
        </p:txBody>
      </p:sp>
    </p:spTree>
    <p:extLst>
      <p:ext uri="{BB962C8B-B14F-4D97-AF65-F5344CB8AC3E}">
        <p14:creationId xmlns:p14="http://schemas.microsoft.com/office/powerpoint/2010/main" val="2887797529"/>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1B07850-D60B-8A4B-B493-E0A0463FF622}" type="slidenum">
              <a:rPr lang="th-TH"/>
              <a:pPr/>
              <a:t>‹#›</a:t>
            </a:fld>
            <a:endParaRPr lang="th-TH"/>
          </a:p>
        </p:txBody>
      </p:sp>
    </p:spTree>
    <p:extLst>
      <p:ext uri="{BB962C8B-B14F-4D97-AF65-F5344CB8AC3E}">
        <p14:creationId xmlns:p14="http://schemas.microsoft.com/office/powerpoint/2010/main" val="2118284449"/>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283954426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239184"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a:p>
        </p:txBody>
      </p:sp>
      <p:sp>
        <p:nvSpPr>
          <p:cNvPr id="3" name="Title 6"/>
          <p:cNvSpPr>
            <a:spLocks noGrp="1"/>
          </p:cNvSpPr>
          <p:nvPr>
            <p:ph type="title"/>
          </p:nvPr>
        </p:nvSpPr>
        <p:spPr>
          <a:xfrm>
            <a:off x="300763" y="3390900"/>
            <a:ext cx="10820437" cy="1747850"/>
          </a:xfrm>
          <a:prstGeom prst="rect">
            <a:avLst/>
          </a:prstGeom>
        </p:spPr>
        <p:txBody>
          <a:bodyPr/>
          <a:lstStyle>
            <a:lvl1pPr algn="l">
              <a:defRPr sz="5000" b="1" baseline="0">
                <a:solidFill>
                  <a:schemeClr val="bg1"/>
                </a:solidFill>
              </a:defRPr>
            </a:lvl1pPr>
          </a:lstStyle>
          <a:p>
            <a:r>
              <a:rPr lang="en-US"/>
              <a:t>Click to edit Master title style</a:t>
            </a:r>
            <a:endParaRPr lang="th-TH" dirty="0"/>
          </a:p>
        </p:txBody>
      </p:sp>
    </p:spTree>
    <p:extLst>
      <p:ext uri="{BB962C8B-B14F-4D97-AF65-F5344CB8AC3E}">
        <p14:creationId xmlns:p14="http://schemas.microsoft.com/office/powerpoint/2010/main" val="26357568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3460325001"/>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2771229838"/>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2206558355"/>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80022972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2316160112"/>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2383929760"/>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fld id="{291A7365-E498-9649-A83D-7EFC2B52C78D}" type="slidenum">
              <a:rPr lang="th-TH"/>
              <a:pPr/>
              <a:t>‹#›</a:t>
            </a:fld>
            <a:endParaRPr lang="th-TH"/>
          </a:p>
        </p:txBody>
      </p:sp>
    </p:spTree>
    <p:extLst>
      <p:ext uri="{BB962C8B-B14F-4D97-AF65-F5344CB8AC3E}">
        <p14:creationId xmlns:p14="http://schemas.microsoft.com/office/powerpoint/2010/main" val="1618947251"/>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05B995D1-5562-436D-907F-5CBB1B3663FE}"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583976645"/>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BF50CBA-5619-4340-95E2-F3FA8B6A6E5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22308137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0ACA7A2E-3143-40BC-BE03-6AD844F3402C}"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94705541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4FEBC3D1-46F2-984A-80A0-FABD4BDABD7C}" type="slidenum">
              <a:rPr lang="th-TH"/>
              <a:pPr/>
              <a:t>‹#›</a:t>
            </a:fld>
            <a:endParaRPr lang="th-TH"/>
          </a:p>
        </p:txBody>
      </p:sp>
    </p:spTree>
    <p:extLst>
      <p:ext uri="{BB962C8B-B14F-4D97-AF65-F5344CB8AC3E}">
        <p14:creationId xmlns:p14="http://schemas.microsoft.com/office/powerpoint/2010/main" val="105506135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6182A0DA-7EA2-4B0F-A53F-4E19D3C7D6B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14019246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DA9B10E9-7EBF-4690-8309-4CD3531673B3}"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224400598"/>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08C9F4F6-A55C-4573-AE0B-097D8F7FFCC2}"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4041891885"/>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29DE8D1C-B0D3-4EA1-9529-155C397DB7C0}"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125225506"/>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E07C25BF-11D5-4D60-BAE7-913568AD088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35477985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fld id="{082FA8FA-9A6F-E542-A6BE-EDE9DAADC22C}" type="slidenum">
              <a:rPr lang="th-TH"/>
              <a:pPr/>
              <a:t>‹#›</a:t>
            </a:fld>
            <a:endParaRPr lang="th-TH"/>
          </a:p>
        </p:txBody>
      </p:sp>
    </p:spTree>
    <p:extLst>
      <p:ext uri="{BB962C8B-B14F-4D97-AF65-F5344CB8AC3E}">
        <p14:creationId xmlns:p14="http://schemas.microsoft.com/office/powerpoint/2010/main" val="80092518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fld id="{DC7D4DA0-2319-4341-9769-DB1F3ED4072C}" type="slidenum">
              <a:rPr lang="th-TH"/>
              <a:pPr/>
              <a:t>‹#›</a:t>
            </a:fld>
            <a:endParaRPr lang="th-TH"/>
          </a:p>
        </p:txBody>
      </p:sp>
    </p:spTree>
    <p:extLst>
      <p:ext uri="{BB962C8B-B14F-4D97-AF65-F5344CB8AC3E}">
        <p14:creationId xmlns:p14="http://schemas.microsoft.com/office/powerpoint/2010/main" val="188924754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fld id="{9234FBE1-4DBB-0A45-A313-1C95C677B9F8}" type="slidenum">
              <a:rPr lang="th-TH"/>
              <a:pPr/>
              <a:t>‹#›</a:t>
            </a:fld>
            <a:endParaRPr lang="th-TH"/>
          </a:p>
        </p:txBody>
      </p:sp>
    </p:spTree>
    <p:extLst>
      <p:ext uri="{BB962C8B-B14F-4D97-AF65-F5344CB8AC3E}">
        <p14:creationId xmlns:p14="http://schemas.microsoft.com/office/powerpoint/2010/main" val="325491924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fld id="{8800C79D-0615-AF41-9AB4-7D5AEAE4FA5F}" type="slidenum">
              <a:rPr lang="th-TH"/>
              <a:pPr/>
              <a:t>‹#›</a:t>
            </a:fld>
            <a:endParaRPr lang="th-TH"/>
          </a:p>
        </p:txBody>
      </p:sp>
    </p:spTree>
    <p:extLst>
      <p:ext uri="{BB962C8B-B14F-4D97-AF65-F5344CB8AC3E}">
        <p14:creationId xmlns:p14="http://schemas.microsoft.com/office/powerpoint/2010/main" val="240473092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46407012-0E7A-5E4B-A7AF-9C32E797E9A4}" type="slidenum">
              <a:rPr lang="th-TH"/>
              <a:pPr/>
              <a:t>‹#›</a:t>
            </a:fld>
            <a:endParaRPr lang="th-TH"/>
          </a:p>
        </p:txBody>
      </p:sp>
    </p:spTree>
    <p:extLst>
      <p:ext uri="{BB962C8B-B14F-4D97-AF65-F5344CB8AC3E}">
        <p14:creationId xmlns:p14="http://schemas.microsoft.com/office/powerpoint/2010/main" val="404276435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t> </a:t>
            </a:r>
            <a:endParaRPr lang="th-TH" sz="2800" dirty="0"/>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fld id="{5061A1E0-FBC8-624D-9818-97B256F18464}" type="slidenum">
              <a:rPr lang="th-TH"/>
              <a:pPr/>
              <a:t>‹#›</a:t>
            </a:fld>
            <a:endParaRPr lang="th-TH"/>
          </a:p>
        </p:txBody>
      </p:sp>
    </p:spTree>
    <p:extLst>
      <p:ext uri="{BB962C8B-B14F-4D97-AF65-F5344CB8AC3E}">
        <p14:creationId xmlns:p14="http://schemas.microsoft.com/office/powerpoint/2010/main" val="360458026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3.png"/><Relationship Id="rId4" Type="http://schemas.openxmlformats.org/officeDocument/2006/relationships/slideLayout" Target="../slideLayouts/slideLayout1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4.png"/><Relationship Id="rId5" Type="http://schemas.openxmlformats.org/officeDocument/2006/relationships/slideLayout" Target="../slideLayouts/slideLayout23.xml"/><Relationship Id="rId10" Type="http://schemas.openxmlformats.org/officeDocument/2006/relationships/image" Target="../media/image3.png"/><Relationship Id="rId4" Type="http://schemas.openxmlformats.org/officeDocument/2006/relationships/slideLayout" Target="../slideLayouts/slideLayout22.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4.png"/><Relationship Id="rId5" Type="http://schemas.openxmlformats.org/officeDocument/2006/relationships/slideLayout" Target="../slideLayouts/slideLayout31.xml"/><Relationship Id="rId10" Type="http://schemas.openxmlformats.org/officeDocument/2006/relationships/image" Target="../media/image3.png"/><Relationship Id="rId4" Type="http://schemas.openxmlformats.org/officeDocument/2006/relationships/slideLayout" Target="../slideLayouts/slideLayout30.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360363"/>
            <a:ext cx="11715751"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sp>
        <p:nvSpPr>
          <p:cNvPr id="14" name="TextBox 13"/>
          <p:cNvSpPr txBox="1"/>
          <p:nvPr userDrawn="1"/>
        </p:nvSpPr>
        <p:spPr>
          <a:xfrm>
            <a:off x="9340851" y="6508751"/>
            <a:ext cx="22860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latin typeface="Arial" pitchFamily="34" charset="0"/>
                <a:ea typeface="+mn-ea"/>
                <a:cs typeface="Arial" pitchFamily="34" charset="0"/>
              </a:rPr>
              <a:t>www.aidsdatahub.org</a:t>
            </a:r>
            <a:endParaRPr lang="th-TH" sz="1200" kern="700" dirty="0">
              <a:solidFill>
                <a:srgbClr val="8782AF"/>
              </a:solidFill>
              <a:latin typeface="Arial" pitchFamily="34" charset="0"/>
              <a:ea typeface="+mn-ea"/>
              <a:cs typeface="+mn-cs"/>
            </a:endParaRPr>
          </a:p>
        </p:txBody>
      </p:sp>
      <p:pic>
        <p:nvPicPr>
          <p:cNvPr id="1028" name="Picture 3" descr="color-01.png"/>
          <p:cNvPicPr>
            <a:picLocks noChangeAspect="1"/>
          </p:cNvPicPr>
          <p:nvPr userDrawn="1"/>
        </p:nvPicPr>
        <p:blipFill>
          <a:blip r:embed="rId4" cstate="email">
            <a:extLst>
              <a:ext uri="{28A0092B-C50C-407E-A947-70E740481C1C}">
                <a14:useLocalDpi xmlns:a14="http://schemas.microsoft.com/office/drawing/2010/main" val="0"/>
              </a:ext>
            </a:extLst>
          </a:blip>
          <a:srcRect b="10271"/>
          <a:stretch>
            <a:fillRect/>
          </a:stretch>
        </p:blipFill>
        <p:spPr bwMode="auto">
          <a:xfrm>
            <a:off x="3327401" y="1189038"/>
            <a:ext cx="7488767"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5" r:id="rId1"/>
    <p:sldLayoutId id="2147483996" r:id="rId2"/>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1F8B3E62-EE03-2C4C-8EF5-2BEB3E63236F}" type="slidenum">
              <a:rPr lang="th-TH"/>
              <a:pPr/>
              <a:t>‹#›</a:t>
            </a:fld>
            <a:endParaRPr lang="th-TH"/>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ea typeface="+mn-ea"/>
              </a:rPr>
              <a:t>HIV and AIDS</a:t>
            </a:r>
            <a:endParaRPr lang="th-TH" sz="3600" b="1">
              <a:solidFill>
                <a:schemeClr val="bg1"/>
              </a:solidFill>
              <a:ea typeface="+mn-ea"/>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latin typeface="Arial" pitchFamily="34" charset="0"/>
                <a:ea typeface="+mn-ea"/>
                <a:cs typeface="Arial" pitchFamily="34" charset="0"/>
              </a:rPr>
              <a:t>Data Hub for Asia-Pacific</a:t>
            </a:r>
            <a:endParaRPr lang="th-TH" sz="2200" kern="700" dirty="0">
              <a:solidFill>
                <a:schemeClr val="bg1"/>
              </a:solidFill>
              <a:latin typeface="Arial" pitchFamily="34" charset="0"/>
              <a:ea typeface="+mn-ea"/>
              <a:cs typeface="+mn-cs"/>
            </a:endParaRPr>
          </a:p>
        </p:txBody>
      </p:sp>
      <p:pic>
        <p:nvPicPr>
          <p:cNvPr id="2056"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5536971C-AAD1-B74E-A7A9-2FD3CD55393A}" type="slidenum">
              <a:rPr lang="th-TH"/>
              <a:pPr/>
              <a:t>‹#›</a:t>
            </a:fld>
            <a:endParaRPr lang="th-TH"/>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ea typeface="+mn-ea"/>
              </a:rPr>
              <a:t>HIV and AIDS</a:t>
            </a:r>
            <a:endParaRPr lang="th-TH" sz="3600" b="1">
              <a:solidFill>
                <a:schemeClr val="bg1"/>
              </a:solidFill>
              <a:ea typeface="+mn-ea"/>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latin typeface="Arial" pitchFamily="34" charset="0"/>
                <a:ea typeface="+mn-ea"/>
                <a:cs typeface="Arial" pitchFamily="34" charset="0"/>
              </a:rPr>
              <a:t>Data Hub for Asia-Pacific</a:t>
            </a:r>
            <a:endParaRPr lang="th-TH" sz="2200" kern="700" dirty="0">
              <a:solidFill>
                <a:schemeClr val="bg1"/>
              </a:solidFill>
              <a:latin typeface="Arial" pitchFamily="34" charset="0"/>
              <a:ea typeface="+mn-ea"/>
              <a:cs typeface="+mn-cs"/>
            </a:endParaRPr>
          </a:p>
        </p:txBody>
      </p:sp>
      <p:pic>
        <p:nvPicPr>
          <p:cNvPr id="3080"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8953520" y="285728"/>
            <a:ext cx="2571768"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p>
        </p:txBody>
      </p:sp>
      <p:sp>
        <p:nvSpPr>
          <p:cNvPr id="12" name="TextBox 11"/>
          <p:cNvSpPr txBox="1">
            <a:spLocks noChangeArrowheads="1"/>
          </p:cNvSpPr>
          <p:nvPr userDrawn="1"/>
        </p:nvSpPr>
        <p:spPr bwMode="auto">
          <a:xfrm>
            <a:off x="9290051" y="301625"/>
            <a:ext cx="2220383" cy="400050"/>
          </a:xfrm>
          <a:prstGeom prst="rect">
            <a:avLst/>
          </a:prstGeom>
          <a:noFill/>
          <a:ln>
            <a:noFill/>
          </a:ln>
          <a:effectLst>
            <a:outerShdw blurRad="50800" dist="38100" dir="5400000" algn="t"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mn-lt"/>
                <a:ea typeface="+mn-ea"/>
                <a:cs typeface="+mn-cs"/>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898989"/>
                </a:solidFill>
              </a:defRPr>
            </a:lvl1pPr>
          </a:lstStyle>
          <a:p>
            <a:fld id="{1F8B3E62-EE03-2C4C-8EF5-2BEB3E63236F}" type="slidenum">
              <a:rPr lang="th-TH">
                <a:latin typeface="Arial"/>
                <a:cs typeface="Cordia New"/>
              </a:rPr>
              <a:pPr/>
              <a:t>‹#›</a:t>
            </a:fld>
            <a:endParaRPr lang="th-TH">
              <a:latin typeface="Arial"/>
              <a:cs typeface="Cordia New"/>
            </a:endParaRPr>
          </a:p>
        </p:txBody>
      </p:sp>
      <p:sp>
        <p:nvSpPr>
          <p:cNvPr id="24" name="Freeform 23"/>
          <p:cNvSpPr/>
          <p:nvPr/>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p:nvSpPr>
        <p:spPr bwMode="auto">
          <a:xfrm>
            <a:off x="3048001" y="642938"/>
            <a:ext cx="4341284" cy="654050"/>
          </a:xfrm>
          <a:prstGeom prst="rect">
            <a:avLst/>
          </a:prstGeom>
          <a:noFill/>
          <a:ln>
            <a:noFill/>
          </a:ln>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rPr>
              <a:t>HIV and AIDS</a:t>
            </a:r>
            <a:endParaRPr lang="th-TH" sz="3600" b="1">
              <a:solidFill>
                <a:prstClr val="white"/>
              </a:solidFill>
            </a:endParaRPr>
          </a:p>
        </p:txBody>
      </p:sp>
      <p:sp>
        <p:nvSpPr>
          <p:cNvPr id="27" name="TextBox 26"/>
          <p:cNvSpPr txBox="1"/>
          <p:nvPr/>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cs typeface="Arial" pitchFamily="34" charset="0"/>
              </a:rPr>
              <a:t>Data Hub for Asia-Pacific</a:t>
            </a:r>
            <a:endParaRPr lang="th-TH" sz="2200" kern="700" dirty="0">
              <a:solidFill>
                <a:prstClr val="white"/>
              </a:solidFill>
              <a:latin typeface="Arial"/>
              <a:cs typeface="Cordia New"/>
            </a:endParaRPr>
          </a:p>
        </p:txBody>
      </p:sp>
      <p:pic>
        <p:nvPicPr>
          <p:cNvPr id="2056" name="Picture 10" descr="Unaid logo_approve.png"/>
          <p:cNvPicPr>
            <a:picLocks noChangeAspect="1"/>
          </p:cNvPicPr>
          <p:nvPr/>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2462420"/>
      </p:ext>
    </p:extLst>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Lst>
  <p:hf hdr="0" ftr="0" dt="0"/>
  <p:txStyles>
    <p:titleStyle>
      <a:lvl1pPr algn="ctr" rtl="0" eaLnBrk="0" fontAlgn="base" hangingPunct="0">
        <a:spcBef>
          <a:spcPct val="0"/>
        </a:spcBef>
        <a:spcAft>
          <a:spcPct val="0"/>
        </a:spcAft>
        <a:defRPr sz="4400" kern="1200">
          <a:solidFill>
            <a:schemeClr val="tx1"/>
          </a:solidFill>
          <a:latin typeface="Arial" charset="0"/>
          <a:ea typeface="ＭＳ Ｐゴシック" charset="0"/>
          <a:cs typeface="Cordia New" charset="0"/>
        </a:defRPr>
      </a:lvl1pPr>
      <a:lvl2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2pPr>
      <a:lvl3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3pPr>
      <a:lvl4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4pPr>
      <a:lvl5pPr algn="ctr" rtl="0" eaLnBrk="0" fontAlgn="base" hangingPunct="0">
        <a:spcBef>
          <a:spcPct val="0"/>
        </a:spcBef>
        <a:spcAft>
          <a:spcPct val="0"/>
        </a:spcAft>
        <a:defRPr sz="4400">
          <a:solidFill>
            <a:schemeClr val="tx1"/>
          </a:solidFill>
          <a:latin typeface="Arial" charset="0"/>
          <a:ea typeface="ＭＳ Ｐゴシック"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ＭＳ Ｐゴシック" charset="0"/>
          <a:cs typeface="Cordia New"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Cordia New" charset="0"/>
          <a:cs typeface="Cordia New"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Cordia New" charset="0"/>
          <a:cs typeface="Cordia New"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Cordia New" charset="0"/>
          <a:cs typeface="Cordia New"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email">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FED0FFA-12A3-47D5-BCA6-FEA19FF20125}" type="slidenum">
              <a:rPr lang="th-TH">
                <a:solidFill>
                  <a:prstClr val="black">
                    <a:tint val="75000"/>
                  </a:prstClr>
                </a:solidFill>
                <a:ea typeface="+mn-ea"/>
              </a:rPr>
              <a:pPr>
                <a:defRPr/>
              </a:pPr>
              <a:t>‹#›</a:t>
            </a:fld>
            <a:endParaRPr lang="th-TH" dirty="0">
              <a:solidFill>
                <a:prstClr val="black">
                  <a:tint val="75000"/>
                </a:prstClr>
              </a:solidFill>
              <a:ea typeface="+mn-ea"/>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prstClr val="white"/>
                </a:solidFill>
                <a:ea typeface="+mn-ea"/>
              </a:rPr>
              <a:t>HIV and AIDS</a:t>
            </a:r>
            <a:endParaRPr lang="th-TH" sz="3600" b="1">
              <a:solidFill>
                <a:prstClr val="white"/>
              </a:solidFill>
              <a:ea typeface="+mn-ea"/>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a:ea typeface="+mn-ea"/>
                <a:cs typeface="Arial" pitchFamily="34" charset="0"/>
              </a:rPr>
              <a:t>Data Hub for Asia-Pacific</a:t>
            </a:r>
            <a:endParaRPr lang="th-TH" sz="2200" kern="700" dirty="0">
              <a:solidFill>
                <a:prstClr val="white"/>
              </a:solidFill>
              <a:latin typeface="Arial"/>
              <a:ea typeface="+mn-ea"/>
              <a:cs typeface="Cordia New"/>
            </a:endParaRPr>
          </a:p>
        </p:txBody>
      </p:sp>
      <p:pic>
        <p:nvPicPr>
          <p:cNvPr id="2056" name="Picture 10" descr="Unaid logo_approve.png"/>
          <p:cNvPicPr>
            <a:picLocks noChangeAspect="1"/>
          </p:cNvPicPr>
          <p:nvPr userDrawn="1"/>
        </p:nvPicPr>
        <p:blipFill>
          <a:blip r:embed="rId11" cstate="email">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1901312"/>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aidsdatahub.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hyperlink" Target="https://borneobulletin.com.bn/alarming-rise-in-hiv-cases-in-brunei-health-minister/" TargetMode="Externa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oh.gov.bn/satisticshealthguidelines/statistics.htm"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bwMode="auto">
          <a:xfrm>
            <a:off x="381471" y="4289426"/>
            <a:ext cx="8378825"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t>Brunei </a:t>
            </a:r>
            <a:r>
              <a:rPr lang="en-US" sz="7200" dirty="0"/>
              <a:t>Darussalam</a:t>
            </a:r>
            <a:br>
              <a:rPr lang="en-US" dirty="0"/>
            </a:br>
            <a:endParaRPr lang="th-TH" dirty="0"/>
          </a:p>
        </p:txBody>
      </p:sp>
      <p:sp>
        <p:nvSpPr>
          <p:cNvPr id="2" name="TextBox 1">
            <a:extLst>
              <a:ext uri="{FF2B5EF4-FFF2-40B4-BE49-F238E27FC236}">
                <a16:creationId xmlns:a16="http://schemas.microsoft.com/office/drawing/2014/main" id="{EBBE79A6-6D02-459D-9E1C-8FB73CBF64BB}"/>
              </a:ext>
            </a:extLst>
          </p:cNvPr>
          <p:cNvSpPr txBox="1"/>
          <p:nvPr/>
        </p:nvSpPr>
        <p:spPr>
          <a:xfrm>
            <a:off x="304800" y="6000747"/>
            <a:ext cx="4495800" cy="415222"/>
          </a:xfrm>
          <a:prstGeom prst="rect">
            <a:avLst/>
          </a:prstGeom>
          <a:noFill/>
        </p:spPr>
        <p:txBody>
          <a:bodyPr wrap="square" lIns="91154" tIns="45583" rIns="91154" bIns="45583" rtlCol="0">
            <a:spAutoFit/>
          </a:bodyPr>
          <a:lstStyle/>
          <a:p>
            <a:r>
              <a:rPr lang="en-US" sz="2100" b="1" dirty="0">
                <a:solidFill>
                  <a:schemeClr val="bg1"/>
                </a:solidFill>
              </a:rPr>
              <a:t>Last updated:  September 2019</a:t>
            </a:r>
            <a:endParaRPr lang="en-GB" sz="21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xfrm>
            <a:off x="263352" y="34290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5400" dirty="0"/>
              <a:t>National response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56792"/>
            <a:ext cx="9036495" cy="504000"/>
          </a:xfrm>
        </p:spPr>
        <p:txBody>
          <a:bodyPr/>
          <a:lstStyle/>
          <a:p>
            <a:r>
              <a:rPr lang="en-US" dirty="0"/>
              <a:t>HIV testing and treatment cascade, 2018</a:t>
            </a:r>
            <a:endParaRPr lang="en-GB" dirty="0">
              <a:solidFill>
                <a:schemeClr val="tx1"/>
              </a:solidFill>
            </a:endParaRPr>
          </a:p>
        </p:txBody>
      </p:sp>
      <p:sp>
        <p:nvSpPr>
          <p:cNvPr id="3" name="Slide Number Placeholder 2"/>
          <p:cNvSpPr>
            <a:spLocks noGrp="1"/>
          </p:cNvSpPr>
          <p:nvPr>
            <p:ph type="sldNum" sz="quarter" idx="10"/>
          </p:nvPr>
        </p:nvSpPr>
        <p:spPr/>
        <p:txBody>
          <a:bodyPr/>
          <a:lstStyle/>
          <a:p>
            <a:pPr fontAlgn="auto">
              <a:spcBef>
                <a:spcPts val="0"/>
              </a:spcBef>
              <a:spcAft>
                <a:spcPts val="0"/>
              </a:spcAft>
              <a:defRPr/>
            </a:pPr>
            <a:fld id="{9D28C68A-2064-4B7C-AFCD-A80A23DCD611}" type="slidenum">
              <a:rPr lang="th-TH">
                <a:solidFill>
                  <a:prstClr val="black">
                    <a:tint val="75000"/>
                  </a:prstClr>
                </a:solidFill>
                <a:latin typeface="Arial"/>
                <a:ea typeface="+mn-ea"/>
                <a:cs typeface="Cordia New" panose="020B0304020202020204" pitchFamily="34" charset="-34"/>
              </a:rPr>
              <a:pPr fontAlgn="auto">
                <a:spcBef>
                  <a:spcPts val="0"/>
                </a:spcBef>
                <a:spcAft>
                  <a:spcPts val="0"/>
                </a:spcAft>
                <a:defRPr/>
              </a:pPr>
              <a:t>11</a:t>
            </a:fld>
            <a:endParaRPr lang="th-TH" dirty="0">
              <a:solidFill>
                <a:prstClr val="black">
                  <a:tint val="75000"/>
                </a:prstClr>
              </a:solidFill>
              <a:latin typeface="Arial"/>
              <a:ea typeface="+mn-ea"/>
              <a:cs typeface="Cordia New" panose="020B0304020202020204" pitchFamily="34" charset="-34"/>
            </a:endParaRPr>
          </a:p>
        </p:txBody>
      </p:sp>
      <p:graphicFrame>
        <p:nvGraphicFramePr>
          <p:cNvPr id="8" name="Chart 7">
            <a:extLst>
              <a:ext uri="{FF2B5EF4-FFF2-40B4-BE49-F238E27FC236}">
                <a16:creationId xmlns:a16="http://schemas.microsoft.com/office/drawing/2014/main" id="{E24BD954-A96C-4088-AF49-E691D201DD60}"/>
              </a:ext>
            </a:extLst>
          </p:cNvPr>
          <p:cNvGraphicFramePr>
            <a:graphicFrameLocks/>
          </p:cNvGraphicFramePr>
          <p:nvPr>
            <p:extLst>
              <p:ext uri="{D42A27DB-BD31-4B8C-83A1-F6EECF244321}">
                <p14:modId xmlns:p14="http://schemas.microsoft.com/office/powerpoint/2010/main" val="2472295292"/>
              </p:ext>
            </p:extLst>
          </p:nvPr>
        </p:nvGraphicFramePr>
        <p:xfrm>
          <a:off x="1828800" y="2286000"/>
          <a:ext cx="82296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94584DEB-D8EA-47D4-BCDA-6A410E993360}"/>
              </a:ext>
            </a:extLst>
          </p:cNvPr>
          <p:cNvSpPr/>
          <p:nvPr/>
        </p:nvSpPr>
        <p:spPr>
          <a:xfrm>
            <a:off x="0" y="6627168"/>
            <a:ext cx="8153400" cy="230832"/>
          </a:xfrm>
          <a:prstGeom prst="rect">
            <a:avLst/>
          </a:prstGeom>
        </p:spPr>
        <p:txBody>
          <a:bodyPr wrap="square">
            <a:spAutoFit/>
          </a:bodyPr>
          <a:lstStyle/>
          <a:p>
            <a:pPr fontAlgn="auto">
              <a:spcBef>
                <a:spcPts val="0"/>
              </a:spcBef>
              <a:spcAft>
                <a:spcPts val="0"/>
              </a:spcAft>
              <a:defRPr/>
            </a:pPr>
            <a:r>
              <a:rPr lang="en-US" sz="900" dirty="0">
                <a:solidFill>
                  <a:prstClr val="black"/>
                </a:solidFill>
                <a:latin typeface="Arial"/>
                <a:ea typeface="+mn-ea"/>
                <a:cs typeface="Arial" pitchFamily="34" charset="0"/>
              </a:rPr>
              <a:t>Source: </a:t>
            </a:r>
            <a:r>
              <a:rPr lang="en-US" sz="900" dirty="0">
                <a:solidFill>
                  <a:srgbClr val="000000"/>
                </a:solidFill>
                <a:latin typeface="Arial"/>
                <a:ea typeface="+mn-ea"/>
                <a:cs typeface="Arial" pitchFamily="34" charset="0"/>
              </a:rPr>
              <a:t>Prepared by </a:t>
            </a:r>
            <a:r>
              <a:rPr lang="en-US" sz="900" dirty="0">
                <a:solidFill>
                  <a:srgbClr val="000000"/>
                </a:solidFill>
                <a:latin typeface="Arial"/>
                <a:ea typeface="+mn-ea"/>
                <a:cs typeface="Arial" pitchFamily="34" charset="0"/>
                <a:hlinkClick r:id="rId4"/>
              </a:rPr>
              <a:t>www.aidsdatahub.org</a:t>
            </a:r>
            <a:r>
              <a:rPr lang="en-US" sz="900" dirty="0">
                <a:solidFill>
                  <a:srgbClr val="000000"/>
                </a:solidFill>
                <a:latin typeface="Arial"/>
                <a:ea typeface="+mn-ea"/>
                <a:cs typeface="Arial" pitchFamily="34" charset="0"/>
              </a:rPr>
              <a:t>  based on </a:t>
            </a:r>
            <a:r>
              <a:rPr lang="en-US" sz="900" dirty="0">
                <a:solidFill>
                  <a:prstClr val="black"/>
                </a:solidFill>
                <a:latin typeface="Arial"/>
                <a:ea typeface="+mn-ea"/>
                <a:cs typeface="Arial" pitchFamily="34" charset="0"/>
              </a:rPr>
              <a:t>UNAIDS 2019 HIV Estimates and Global AIDS Monitoring 2019</a:t>
            </a:r>
            <a:endParaRPr lang="en-GB" sz="900" dirty="0">
              <a:solidFill>
                <a:prstClr val="black"/>
              </a:solidFill>
              <a:latin typeface="Arial"/>
              <a:ea typeface="+mn-ea"/>
              <a:cs typeface="Cordia New" pitchFamily="34" charset="-34"/>
            </a:endParaRPr>
          </a:p>
        </p:txBody>
      </p:sp>
    </p:spTree>
    <p:extLst>
      <p:ext uri="{BB962C8B-B14F-4D97-AF65-F5344CB8AC3E}">
        <p14:creationId xmlns:p14="http://schemas.microsoft.com/office/powerpoint/2010/main" val="3333053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1564574"/>
            <a:ext cx="10225136" cy="504000"/>
          </a:xfrm>
        </p:spPr>
        <p:txBody>
          <a:bodyPr/>
          <a:lstStyle/>
          <a:p>
            <a:r>
              <a:rPr lang="en-US" dirty="0"/>
              <a:t>Punitive laws hindering the HIV response in Brunei Darussalam</a:t>
            </a:r>
            <a:endParaRPr lang="en-GB" dirty="0"/>
          </a:p>
        </p:txBody>
      </p:sp>
      <p:sp>
        <p:nvSpPr>
          <p:cNvPr id="3" name="Slide Number Placeholder 2"/>
          <p:cNvSpPr>
            <a:spLocks noGrp="1"/>
          </p:cNvSpPr>
          <p:nvPr>
            <p:ph type="sldNum" sz="quarter" idx="10"/>
          </p:nvPr>
        </p:nvSpPr>
        <p:spPr/>
        <p:txBody>
          <a:bodyPr/>
          <a:lstStyle/>
          <a:p>
            <a:fld id="{9D833C6D-8637-714B-9745-6BCA58E6393D}" type="slidenum">
              <a:rPr lang="th-TH" smtClean="0"/>
              <a:pPr/>
              <a:t>12</a:t>
            </a:fld>
            <a:endParaRPr lang="th-TH"/>
          </a:p>
        </p:txBody>
      </p:sp>
      <p:sp>
        <p:nvSpPr>
          <p:cNvPr id="5" name="Rectangle 4"/>
          <p:cNvSpPr/>
          <p:nvPr/>
        </p:nvSpPr>
        <p:spPr>
          <a:xfrm>
            <a:off x="234550" y="6491154"/>
            <a:ext cx="9677874" cy="230832"/>
          </a:xfrm>
          <a:prstGeom prst="rect">
            <a:avLst/>
          </a:prstGeom>
        </p:spPr>
        <p:txBody>
          <a:bodyPr wrap="square">
            <a:spAutoFit/>
          </a:bodyPr>
          <a:lstStyle/>
          <a:p>
            <a:r>
              <a:rPr lang="en-US" sz="900" dirty="0">
                <a:latin typeface="Arial" pitchFamily="34" charset="0"/>
                <a:cs typeface="Arial" pitchFamily="34" charset="0"/>
              </a:rPr>
              <a:t>Sources: Prepared by www.aidsdatahub.org based on UNAIDS, UNDP, UNFPA, and UNODC. (2014). Punitive Laws Hindering the HIV Response in Asia and the Pacific in October 2014</a:t>
            </a:r>
            <a:endParaRPr lang="en-GB" sz="900" dirty="0">
              <a:latin typeface="Arial" pitchFamily="34" charset="0"/>
              <a:cs typeface="Arial" pitchFamily="34" charset="0"/>
            </a:endParaRPr>
          </a:p>
        </p:txBody>
      </p:sp>
      <p:pic>
        <p:nvPicPr>
          <p:cNvPr id="44035"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78932" y="5498038"/>
            <a:ext cx="3234684" cy="59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75521" y="2780928"/>
            <a:ext cx="8599237" cy="2195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516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840D8F78-7576-9F49-B4EE-034AC059B84A}" type="slidenum">
              <a:rPr lang="th-TH" sz="1200">
                <a:solidFill>
                  <a:srgbClr val="898989"/>
                </a:solidFill>
              </a:rPr>
              <a:pPr eaLnBrk="1" hangingPunct="1"/>
              <a:t>13</a:t>
            </a:fld>
            <a:endParaRPr lang="th-TH" sz="1200">
              <a:solidFill>
                <a:srgbClr val="898989"/>
              </a:solidFill>
            </a:endParaRPr>
          </a:p>
        </p:txBody>
      </p:sp>
      <p:sp>
        <p:nvSpPr>
          <p:cNvPr id="43011" name="Rectangle 2"/>
          <p:cNvSpPr txBox="1">
            <a:spLocks noChangeArrowheads="1"/>
          </p:cNvSpPr>
          <p:nvPr/>
        </p:nvSpPr>
        <p:spPr bwMode="auto">
          <a:xfrm>
            <a:off x="1981200" y="2074863"/>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algn="ctr" eaLnBrk="1" hangingPunct="1">
              <a:spcBef>
                <a:spcPct val="20000"/>
              </a:spcBef>
            </a:pPr>
            <a:r>
              <a:rPr lang="en-US" sz="4000">
                <a:solidFill>
                  <a:srgbClr val="C00000"/>
                </a:solidFill>
              </a:rPr>
              <a:t>THANK YOU</a:t>
            </a:r>
          </a:p>
          <a:p>
            <a:pPr algn="ctr" eaLnBrk="1" hangingPunct="1">
              <a:spcBef>
                <a:spcPct val="20000"/>
              </a:spcBef>
            </a:pPr>
            <a:endParaRPr lang="en-US" sz="5400">
              <a:solidFill>
                <a:srgbClr val="C00000"/>
              </a:solidFill>
            </a:endParaRPr>
          </a:p>
          <a:p>
            <a:pPr algn="ctr" eaLnBrk="1" hangingPunct="1">
              <a:spcBef>
                <a:spcPct val="20000"/>
              </a:spcBef>
            </a:pPr>
            <a:r>
              <a:rPr lang="en-US" sz="2000">
                <a:solidFill>
                  <a:srgbClr val="C00000"/>
                </a:solidFill>
              </a:rPr>
              <a:t>slides compiled by </a:t>
            </a:r>
            <a:r>
              <a:rPr lang="en-US" sz="2000" u="sng">
                <a:solidFill>
                  <a:srgbClr val="C00000"/>
                </a:solidFill>
                <a:hlinkClick r:id="rId2"/>
              </a:rPr>
              <a:t>www.aidsdatahub.org</a:t>
            </a:r>
            <a:endParaRPr lang="en-US" sz="2000" i="1">
              <a:solidFill>
                <a:srgbClr val="C00000"/>
              </a:solidFill>
            </a:endParaRPr>
          </a:p>
          <a:p>
            <a:pPr algn="ctr" eaLnBrk="1" hangingPunct="1">
              <a:spcBef>
                <a:spcPct val="20000"/>
              </a:spcBef>
            </a:pPr>
            <a:endParaRPr lang="en-US" sz="2000" i="1">
              <a:solidFill>
                <a:srgbClr val="C00000"/>
              </a:solidFill>
            </a:endParaRPr>
          </a:p>
          <a:p>
            <a:pPr algn="ctr" eaLnBrk="1" hangingPunct="1">
              <a:spcBef>
                <a:spcPct val="20000"/>
              </a:spcBef>
            </a:pPr>
            <a:r>
              <a:rPr lang="en-US" sz="1400" i="1">
                <a:solidFill>
                  <a:srgbClr val="C00000"/>
                </a:solidFill>
              </a:rPr>
              <a:t>Data shown in this slide set  are comprehensive to the extent they are available from country reports. Please inform us if you know of sources where more recent data can be used.</a:t>
            </a:r>
          </a:p>
          <a:p>
            <a:pPr algn="ctr" eaLnBrk="1" hangingPunct="1">
              <a:spcBef>
                <a:spcPct val="20000"/>
              </a:spcBef>
            </a:pPr>
            <a:r>
              <a:rPr lang="en-US" sz="1400" i="1">
                <a:solidFill>
                  <a:srgbClr val="C00000"/>
                </a:solidFill>
              </a:rPr>
              <a:t>Please acknowledge </a:t>
            </a:r>
            <a:r>
              <a:rPr lang="en-US" sz="1400" i="1">
                <a:solidFill>
                  <a:srgbClr val="C00000"/>
                </a:solidFill>
                <a:hlinkClick r:id="rId2"/>
              </a:rPr>
              <a:t>www.aidsdatahub.org</a:t>
            </a:r>
            <a:r>
              <a:rPr lang="en-US" sz="1400" i="1">
                <a:solidFill>
                  <a:srgbClr val="C00000"/>
                </a:solidFill>
              </a:rPr>
              <a:t> if slides are lifted directly from this site</a:t>
            </a:r>
            <a:endParaRPr lang="en-US" sz="140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D0D34F41-2D36-0B44-8D0C-82C4D05351E7}" type="slidenum">
              <a:rPr lang="th-TH" sz="1200">
                <a:solidFill>
                  <a:srgbClr val="898989"/>
                </a:solidFill>
              </a:rPr>
              <a:pPr eaLnBrk="1" hangingPunct="1"/>
              <a:t>2</a:t>
            </a:fld>
            <a:endParaRPr lang="th-TH" sz="1200">
              <a:solidFill>
                <a:srgbClr val="898989"/>
              </a:solidFill>
            </a:endParaRPr>
          </a:p>
        </p:txBody>
      </p:sp>
      <p:sp>
        <p:nvSpPr>
          <p:cNvPr id="23555" name="Subtitle 4"/>
          <p:cNvSpPr>
            <a:spLocks noGrp="1"/>
          </p:cNvSpPr>
          <p:nvPr>
            <p:ph type="subTitle" idx="1"/>
          </p:nvPr>
        </p:nvSpPr>
        <p:spPr bwMode="auto">
          <a:xfrm>
            <a:off x="561801" y="2276475"/>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fontAlgn="base">
              <a:spcAft>
                <a:spcPct val="0"/>
              </a:spcAft>
            </a:pPr>
            <a:r>
              <a:rPr lang="en-US" dirty="0">
                <a:hlinkClick r:id="rId2" action="ppaction://hlinksldjump"/>
              </a:rPr>
              <a:t>Basic socio-demographic indicators</a:t>
            </a:r>
            <a:endParaRPr lang="en-US" dirty="0"/>
          </a:p>
          <a:p>
            <a:pPr fontAlgn="base">
              <a:spcAft>
                <a:spcPct val="0"/>
              </a:spcAft>
            </a:pPr>
            <a:r>
              <a:rPr lang="en-US" dirty="0">
                <a:hlinkClick r:id="rId3" action="ppaction://hlinksldjump"/>
              </a:rPr>
              <a:t>HIV prevalence and epidemiological status </a:t>
            </a:r>
            <a:endParaRPr lang="en-US" dirty="0"/>
          </a:p>
          <a:p>
            <a:pPr fontAlgn="base">
              <a:spcAft>
                <a:spcPct val="0"/>
              </a:spcAft>
            </a:pPr>
            <a:r>
              <a:rPr lang="en-US" dirty="0">
                <a:hlinkClick r:id="rId4" action="ppaction://hlinksldjump"/>
              </a:rPr>
              <a:t>National response</a:t>
            </a:r>
            <a:endParaRPr lang="en-US" dirty="0"/>
          </a:p>
        </p:txBody>
      </p:sp>
      <p:sp>
        <p:nvSpPr>
          <p:cNvPr id="23556" name="Title 3"/>
          <p:cNvSpPr>
            <a:spLocks noGrp="1"/>
          </p:cNvSpPr>
          <p:nvPr>
            <p:ph type="title"/>
          </p:nvPr>
        </p:nvSpPr>
        <p:spPr bwMode="auto">
          <a:xfrm>
            <a:off x="263352"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t>CONTENT</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93DDE38F-8861-2346-A597-4B87837C998D}" type="slidenum">
              <a:rPr lang="th-TH" sz="1200">
                <a:solidFill>
                  <a:srgbClr val="898989"/>
                </a:solidFill>
              </a:rPr>
              <a:pPr eaLnBrk="1" hangingPunct="1"/>
              <a:t>3</a:t>
            </a:fld>
            <a:endParaRPr lang="th-TH" sz="1200">
              <a:solidFill>
                <a:srgbClr val="898989"/>
              </a:solidFill>
            </a:endParaRPr>
          </a:p>
        </p:txBody>
      </p:sp>
      <p:sp>
        <p:nvSpPr>
          <p:cNvPr id="24579" name="Title 3"/>
          <p:cNvSpPr>
            <a:spLocks noGrp="1"/>
          </p:cNvSpPr>
          <p:nvPr>
            <p:ph type="title"/>
          </p:nvPr>
        </p:nvSpPr>
        <p:spPr bwMode="auto">
          <a:xfrm>
            <a:off x="191344" y="1626741"/>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t>BASIC SOCIO-DEMOGRAPHIC INDICATORS</a:t>
            </a:r>
            <a:endParaRPr lang="th-TH" dirty="0"/>
          </a:p>
        </p:txBody>
      </p:sp>
      <p:graphicFrame>
        <p:nvGraphicFramePr>
          <p:cNvPr id="4" name="Group 2"/>
          <p:cNvGraphicFramePr>
            <a:graphicFrameLocks noGrp="1"/>
          </p:cNvGraphicFramePr>
          <p:nvPr>
            <p:extLst>
              <p:ext uri="{D42A27DB-BD31-4B8C-83A1-F6EECF244321}">
                <p14:modId xmlns:p14="http://schemas.microsoft.com/office/powerpoint/2010/main" val="1652933073"/>
              </p:ext>
            </p:extLst>
          </p:nvPr>
        </p:nvGraphicFramePr>
        <p:xfrm>
          <a:off x="2063651" y="2204864"/>
          <a:ext cx="8064698" cy="3816349"/>
        </p:xfrm>
        <a:graphic>
          <a:graphicData uri="http://schemas.openxmlformats.org/drawingml/2006/table">
            <a:tbl>
              <a:tblPr/>
              <a:tblGrid>
                <a:gridCol w="6199957">
                  <a:extLst>
                    <a:ext uri="{9D8B030D-6E8A-4147-A177-3AD203B41FA5}">
                      <a16:colId xmlns:a16="http://schemas.microsoft.com/office/drawing/2014/main" val="20000"/>
                    </a:ext>
                  </a:extLst>
                </a:gridCol>
                <a:gridCol w="1864741">
                  <a:extLst>
                    <a:ext uri="{9D8B030D-6E8A-4147-A177-3AD203B41FA5}">
                      <a16:colId xmlns:a16="http://schemas.microsoft.com/office/drawing/2014/main" val="20001"/>
                    </a:ext>
                  </a:extLst>
                </a:gridCol>
              </a:tblGrid>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Total population (in thousands)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284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423 (2014) </a:t>
                      </a:r>
                      <a:r>
                        <a:rPr lang="en-GB" sz="1400" b="1" i="0" u="none" strike="noStrike" baseline="30000" dirty="0">
                          <a:solidFill>
                            <a:schemeClr val="tx1"/>
                          </a:solidFill>
                          <a:effectLst/>
                          <a:latin typeface="Arial" pitchFamily="34" charset="0"/>
                          <a:cs typeface="Arial" pitchFamily="34" charset="0"/>
                        </a:rPr>
                        <a:t>4</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284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Annual population growth rate</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1.3 (2014)</a:t>
                      </a:r>
                      <a:r>
                        <a:rPr lang="en-GB" sz="1400" b="1" i="0" u="none" strike="noStrike" baseline="30000" dirty="0">
                          <a:solidFill>
                            <a:schemeClr val="tx1"/>
                          </a:solidFill>
                          <a:effectLst/>
                          <a:latin typeface="Arial" pitchFamily="34" charset="0"/>
                          <a:cs typeface="Arial" pitchFamily="34" charset="0"/>
                        </a:rPr>
                        <a:t> 4</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19925">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Population aged 15-49 (thousands)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234 (2014)</a:t>
                      </a:r>
                      <a:r>
                        <a:rPr lang="en-GB" sz="1400" b="1" i="0" u="none" strike="noStrike" baseline="30000" dirty="0">
                          <a:solidFill>
                            <a:schemeClr val="tx1"/>
                          </a:solidFill>
                          <a:effectLst/>
                          <a:latin typeface="Arial" pitchFamily="34" charset="0"/>
                          <a:cs typeface="Arial" pitchFamily="34" charset="0"/>
                        </a:rPr>
                        <a:t> 4</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Percentage of population in urban areas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77 (2013) </a:t>
                      </a:r>
                      <a:r>
                        <a:rPr lang="en-GB" sz="1400" b="1" i="0" u="none" strike="noStrike" kern="1200" baseline="30000" dirty="0">
                          <a:solidFill>
                            <a:schemeClr val="tx1"/>
                          </a:solidFill>
                          <a:effectLst/>
                          <a:latin typeface="Arial" pitchFamily="34" charset="0"/>
                          <a:ea typeface="+mn-ea"/>
                          <a:cs typeface="Arial" pitchFamily="34" charset="0"/>
                        </a:rPr>
                        <a:t>3</a:t>
                      </a: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19925">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Crude birth rate (births per 1,000 population)</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15.9 (2012) </a:t>
                      </a:r>
                      <a:r>
                        <a:rPr lang="en-GB" sz="1400" b="1" i="0" u="none" strike="noStrike" baseline="30000" dirty="0">
                          <a:solidFill>
                            <a:schemeClr val="tx1"/>
                          </a:solidFill>
                          <a:effectLst/>
                          <a:latin typeface="Arial" pitchFamily="34" charset="0"/>
                          <a:cs typeface="Arial" pitchFamily="34" charset="0"/>
                        </a:rPr>
                        <a:t>3</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Under-5 mortality rate (per 1,000 live births)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8 (2012)</a:t>
                      </a:r>
                      <a:r>
                        <a:rPr lang="en-GB" sz="1400" b="1" i="0" u="none" strike="noStrike" baseline="30000" dirty="0">
                          <a:solidFill>
                            <a:schemeClr val="tx1"/>
                          </a:solidFill>
                          <a:effectLst/>
                          <a:latin typeface="Arial" pitchFamily="34" charset="0"/>
                          <a:cs typeface="Arial" pitchFamily="34" charset="0"/>
                        </a:rPr>
                        <a:t> 2</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Human development index (HDI) - Rank/Value</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30/0.852 (2013)</a:t>
                      </a:r>
                      <a:r>
                        <a:rPr lang="en-GB" sz="1400" b="1" i="0" u="none" strike="noStrike" baseline="30000" dirty="0">
                          <a:solidFill>
                            <a:schemeClr val="tx1"/>
                          </a:solidFill>
                          <a:effectLst/>
                          <a:latin typeface="Arial" pitchFamily="34" charset="0"/>
                          <a:cs typeface="Arial" pitchFamily="34" charset="0"/>
                        </a:rPr>
                        <a:t> 1</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6"/>
                  </a:ext>
                </a:extLst>
              </a:tr>
              <a:tr h="319925">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Life expectancy at birth (years)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78.5 (2013)</a:t>
                      </a:r>
                      <a:r>
                        <a:rPr lang="en-GB" sz="1400" b="1" i="0" u="none" strike="noStrike" baseline="30000" dirty="0">
                          <a:solidFill>
                            <a:schemeClr val="tx1"/>
                          </a:solidFill>
                          <a:effectLst/>
                          <a:latin typeface="Arial" pitchFamily="34" charset="0"/>
                          <a:cs typeface="Arial" pitchFamily="34" charset="0"/>
                        </a:rPr>
                        <a:t> 1</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Adult literacy rate (%)</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95.4 (2005-2012)</a:t>
                      </a:r>
                      <a:r>
                        <a:rPr lang="en-GB" sz="1400" b="1" i="0" u="none" strike="noStrike" baseline="30000" dirty="0">
                          <a:solidFill>
                            <a:schemeClr val="tx1"/>
                          </a:solidFill>
                          <a:effectLst/>
                          <a:latin typeface="Arial" pitchFamily="34" charset="0"/>
                          <a:cs typeface="Arial" pitchFamily="34" charset="0"/>
                        </a:rPr>
                        <a:t> 1</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8"/>
                  </a:ext>
                </a:extLst>
              </a:tr>
              <a:tr h="309310">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Ratio of girls to boys in primary and secondary education (%)</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99.9 (2012)</a:t>
                      </a:r>
                      <a:r>
                        <a:rPr lang="en-GB" sz="1400" b="1" i="0" u="none" strike="noStrike" baseline="30000" dirty="0">
                          <a:solidFill>
                            <a:schemeClr val="tx1"/>
                          </a:solidFill>
                          <a:effectLst/>
                          <a:latin typeface="Arial" pitchFamily="34" charset="0"/>
                          <a:cs typeface="Arial" pitchFamily="34" charset="0"/>
                        </a:rPr>
                        <a:t> 3</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cap="none" normalizeH="0" baseline="0" dirty="0">
                          <a:ln>
                            <a:noFill/>
                          </a:ln>
                          <a:solidFill>
                            <a:schemeClr val="tx1"/>
                          </a:solidFill>
                          <a:effectLst/>
                          <a:latin typeface="Arial" charset="0"/>
                          <a:ea typeface="SimSun" pitchFamily="2" charset="-122"/>
                        </a:rPr>
                        <a:t>GDP per capita (PPP, $US)</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algn="l" fontAlgn="b"/>
                      <a:r>
                        <a:rPr lang="en-GB" sz="1400" b="1" i="0" u="none" strike="noStrike" dirty="0">
                          <a:solidFill>
                            <a:schemeClr val="tx1"/>
                          </a:solidFill>
                          <a:effectLst/>
                          <a:latin typeface="Arial" pitchFamily="34" charset="0"/>
                          <a:cs typeface="Arial" pitchFamily="34" charset="0"/>
                        </a:rPr>
                        <a:t>38,563 (2013)</a:t>
                      </a:r>
                      <a:r>
                        <a:rPr lang="en-GB" sz="1400" b="1" i="0" u="none" strike="noStrike" baseline="30000" dirty="0">
                          <a:solidFill>
                            <a:schemeClr val="tx1"/>
                          </a:solidFill>
                          <a:effectLst/>
                          <a:latin typeface="Arial" pitchFamily="34" charset="0"/>
                          <a:cs typeface="Arial" pitchFamily="34" charset="0"/>
                        </a:rPr>
                        <a:t> 3</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3240" cap="flat" cmpd="sng" algn="ctr">
                      <a:no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10"/>
                  </a:ext>
                </a:extLst>
              </a:tr>
              <a:tr h="318408">
                <a:tc>
                  <a:txBody>
                    <a:bodyPr/>
                    <a:lstStyle/>
                    <a:p>
                      <a:pPr marL="0" marR="0" lvl="0" indent="0" algn="l" defTabSz="449263" rtl="0" eaLnBrk="1" fontAlgn="base" latinLnBrk="0" hangingPunct="1">
                        <a:lnSpc>
                          <a:spcPct val="96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a:ln>
                            <a:noFill/>
                          </a:ln>
                          <a:solidFill>
                            <a:schemeClr val="tx1"/>
                          </a:solidFill>
                          <a:effectLst/>
                          <a:latin typeface="Arial" charset="0"/>
                          <a:cs typeface="Arial" charset="0"/>
                        </a:rPr>
                        <a:t>Per capita total health expenditure (Int.$)</a:t>
                      </a:r>
                    </a:p>
                  </a:txBody>
                  <a:tcPr marT="7056" marB="45719" anchor="ctr" horzOverflow="overflow">
                    <a:lnL w="28440" cap="flat" cmpd="sng" algn="ctr">
                      <a:noFill/>
                      <a:prstDash val="solid"/>
                      <a:round/>
                      <a:headEnd type="none" w="med" len="med"/>
                      <a:tailEnd type="none" w="med" len="med"/>
                    </a:lnL>
                    <a:lnR w="3240" cap="flat" cmpd="sng" algn="ctr">
                      <a:noFill/>
                      <a:prstDash val="solid"/>
                      <a:round/>
                      <a:headEnd type="none" w="med" len="med"/>
                      <a:tailEnd type="none" w="med" len="med"/>
                    </a:lnR>
                    <a:lnT w="3240" cap="flat" cmpd="sng" algn="ctr">
                      <a:noFill/>
                      <a:prstDash val="solid"/>
                      <a:round/>
                      <a:headEnd type="none" w="med" len="med"/>
                      <a:tailEnd type="none" w="med" len="med"/>
                    </a:lnT>
                    <a:lnB w="28440" cap="flat" cmpd="sng" algn="ctr">
                      <a:noFill/>
                      <a:prstDash val="solid"/>
                      <a:round/>
                      <a:headEnd type="none" w="med" len="med"/>
                      <a:tailEnd type="none" w="med" len="med"/>
                    </a:lnB>
                    <a:lnTlToBr>
                      <a:noFill/>
                    </a:lnTlToBr>
                    <a:lnBlToTr>
                      <a:noFill/>
                    </a:lnBlToTr>
                    <a:solidFill>
                      <a:schemeClr val="bg1"/>
                    </a:solidFill>
                  </a:tcPr>
                </a:tc>
                <a:tc>
                  <a:txBody>
                    <a:bodyPr/>
                    <a:lstStyle/>
                    <a:p>
                      <a:pPr algn="l" fontAlgn="b"/>
                      <a:r>
                        <a:rPr lang="en-GB" sz="1400" b="1" i="0" u="none" strike="noStrike" dirty="0">
                          <a:solidFill>
                            <a:schemeClr val="tx1"/>
                          </a:solidFill>
                          <a:effectLst/>
                          <a:latin typeface="Arial" pitchFamily="34" charset="0"/>
                          <a:cs typeface="Arial" pitchFamily="34" charset="0"/>
                        </a:rPr>
                        <a:t>1,179 (2011)</a:t>
                      </a:r>
                      <a:r>
                        <a:rPr lang="en-GB" sz="1400" b="1" i="0" u="none" strike="noStrike" baseline="30000" dirty="0">
                          <a:solidFill>
                            <a:schemeClr val="tx1"/>
                          </a:solidFill>
                          <a:effectLst/>
                          <a:latin typeface="Arial" pitchFamily="34" charset="0"/>
                          <a:cs typeface="Arial" pitchFamily="34" charset="0"/>
                        </a:rPr>
                        <a:t> 2</a:t>
                      </a:r>
                      <a:endParaRPr lang="en-GB" sz="1400" b="1" i="0" u="none" strike="noStrike" dirty="0">
                        <a:solidFill>
                          <a:schemeClr val="tx1"/>
                        </a:solidFill>
                        <a:effectLst/>
                        <a:latin typeface="Arial" pitchFamily="34" charset="0"/>
                        <a:cs typeface="Arial" pitchFamily="34" charset="0"/>
                      </a:endParaRPr>
                    </a:p>
                  </a:txBody>
                  <a:tcPr marL="9525" marR="9525" marT="9525" marB="0" anchor="ctr">
                    <a:lnL w="3240" cap="flat" cmpd="sng" algn="ctr">
                      <a:noFill/>
                      <a:prstDash val="solid"/>
                      <a:round/>
                      <a:headEnd type="none" w="med" len="med"/>
                      <a:tailEnd type="none" w="med" len="med"/>
                    </a:lnL>
                    <a:lnR w="28440" cap="flat" cmpd="sng" algn="ctr">
                      <a:noFill/>
                      <a:prstDash val="solid"/>
                      <a:round/>
                      <a:headEnd type="none" w="med" len="med"/>
                      <a:tailEnd type="none" w="med" len="med"/>
                    </a:lnR>
                    <a:lnT w="3240" cap="flat" cmpd="sng" algn="ctr">
                      <a:noFill/>
                      <a:prstDash val="solid"/>
                      <a:round/>
                      <a:headEnd type="none" w="med" len="med"/>
                      <a:tailEnd type="none" w="med" len="med"/>
                    </a:lnT>
                    <a:lnB w="2844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bl>
          </a:graphicData>
        </a:graphic>
      </p:graphicFrame>
      <p:sp>
        <p:nvSpPr>
          <p:cNvPr id="2" name="Rectangle 1"/>
          <p:cNvSpPr/>
          <p:nvPr/>
        </p:nvSpPr>
        <p:spPr>
          <a:xfrm>
            <a:off x="191344" y="6309668"/>
            <a:ext cx="11233248" cy="461665"/>
          </a:xfrm>
          <a:prstGeom prst="rect">
            <a:avLst/>
          </a:prstGeom>
        </p:spPr>
        <p:txBody>
          <a:bodyPr wrap="square">
            <a:spAutoFit/>
          </a:bodyPr>
          <a:lstStyle/>
          <a:p>
            <a:pPr fontAlgn="auto">
              <a:spcBef>
                <a:spcPts val="0"/>
              </a:spcBef>
              <a:spcAft>
                <a:spcPts val="0"/>
              </a:spcAft>
            </a:pPr>
            <a:r>
              <a:rPr lang="en-US" sz="800" dirty="0">
                <a:solidFill>
                  <a:prstClr val="black"/>
                </a:solidFill>
                <a:latin typeface="Arial"/>
                <a:ea typeface="+mn-ea"/>
                <a:cs typeface="+mn-cs"/>
              </a:rPr>
              <a:t>Sources: Prepared by www.aidsdatahub.org based on 1. UNDP. (2014). Human Development Report 2014 Sustaining Human Progress: Reducing Vulnerabilities and Building Resilience; 2. WHO. (2014). World Health Statistics 2014; 3. World Bank. World Data Bank: World Development Indicators &amp; Global Development Finance. Retrieved October, 2014, from h​t​</a:t>
            </a:r>
            <a:r>
              <a:rPr lang="en-US" sz="800" dirty="0" err="1">
                <a:solidFill>
                  <a:prstClr val="black"/>
                </a:solidFill>
                <a:latin typeface="Arial"/>
                <a:ea typeface="+mn-ea"/>
                <a:cs typeface="+mn-cs"/>
              </a:rPr>
              <a:t>t</a:t>
            </a:r>
            <a:r>
              <a:rPr lang="en-US" sz="800" dirty="0">
                <a:solidFill>
                  <a:prstClr val="black"/>
                </a:solidFill>
                <a:latin typeface="Arial"/>
                <a:ea typeface="+mn-ea"/>
                <a:cs typeface="+mn-cs"/>
              </a:rPr>
              <a:t>​p​:​/​/​d​a​t​a​b​a​n​k​.​w​o​r​l​d​b​a​n​k​.​o​r​g​; and 4. UN Population Division. (2013). World Population Prospects: The 2012 Revision - Extended Dataset.</a:t>
            </a:r>
            <a:endParaRPr lang="en-GB" sz="800" dirty="0">
              <a:solidFill>
                <a:prstClr val="black"/>
              </a:solidFill>
              <a:latin typeface="Arial"/>
              <a:ea typeface="+mn-ea"/>
              <a:cs typeface="+mn-cs"/>
            </a:endParaRPr>
          </a:p>
        </p:txBody>
      </p:sp>
    </p:spTree>
    <p:extLst>
      <p:ext uri="{BB962C8B-B14F-4D97-AF65-F5344CB8AC3E}">
        <p14:creationId xmlns:p14="http://schemas.microsoft.com/office/powerpoint/2010/main" val="418845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5"/>
          <p:cNvSpPr>
            <a:spLocks noGrp="1"/>
          </p:cNvSpPr>
          <p:nvPr>
            <p:ph type="title"/>
          </p:nvPr>
        </p:nvSpPr>
        <p:spPr bwMode="auto">
          <a:xfrm>
            <a:off x="479376" y="3390900"/>
            <a:ext cx="11089232"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5400" dirty="0"/>
              <a:t>HIV prevalence and epidemiology</a:t>
            </a:r>
            <a:endParaRPr lang="th-TH"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315260" y="1637351"/>
            <a:ext cx="8974144"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en-US" dirty="0"/>
              <a:t>Cumulative HIV infections in Brunei, 1986-2018</a:t>
            </a:r>
            <a:endParaRPr lang="th-TH" dirty="0"/>
          </a:p>
        </p:txBody>
      </p:sp>
      <p:sp>
        <p:nvSpPr>
          <p:cNvPr id="3" name="Slide Number Placeholder 2"/>
          <p:cNvSpPr>
            <a:spLocks noGrp="1"/>
          </p:cNvSpPr>
          <p:nvPr>
            <p:ph type="sldNum" sz="quarter" idx="10"/>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9A9AF029-C225-094E-8C32-2A37A23F4725}" type="slidenum">
              <a:rPr lang="th-TH" sz="1200">
                <a:solidFill>
                  <a:srgbClr val="898989"/>
                </a:solidFill>
              </a:rPr>
              <a:pPr eaLnBrk="1" hangingPunct="1"/>
              <a:t>5</a:t>
            </a:fld>
            <a:endParaRPr lang="th-TH" sz="1200">
              <a:solidFill>
                <a:srgbClr val="898989"/>
              </a:solidFill>
            </a:endParaRPr>
          </a:p>
        </p:txBody>
      </p:sp>
      <p:sp>
        <p:nvSpPr>
          <p:cNvPr id="27653" name="Rectangle 2"/>
          <p:cNvSpPr>
            <a:spLocks noChangeArrowheads="1"/>
          </p:cNvSpPr>
          <p:nvPr/>
        </p:nvSpPr>
        <p:spPr bwMode="auto">
          <a:xfrm>
            <a:off x="47328" y="6440622"/>
            <a:ext cx="11377264" cy="2330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900" dirty="0"/>
              <a:t>Source: Prepared by </a:t>
            </a:r>
            <a:r>
              <a:rPr lang="en-US" sz="900" dirty="0">
                <a:hlinkClick r:id="rId3"/>
              </a:rPr>
              <a:t>www.aidsdatahub.org</a:t>
            </a:r>
            <a:r>
              <a:rPr lang="en-US" sz="900" dirty="0"/>
              <a:t> based on Ministry of Health, Brunei Darussalam, Health Information Booklets 2004 – 2017 and </a:t>
            </a:r>
            <a:r>
              <a:rPr lang="en-US" sz="900" dirty="0">
                <a:hlinkClick r:id="rId4"/>
              </a:rPr>
              <a:t>https://borneobulletin.com.bn/alarming-rise-in-hiv-cases-in-brunei-health-minister/</a:t>
            </a:r>
            <a:endParaRPr lang="en-US" sz="900" dirty="0"/>
          </a:p>
        </p:txBody>
      </p:sp>
      <p:graphicFrame>
        <p:nvGraphicFramePr>
          <p:cNvPr id="6" name="Chart 5">
            <a:extLst>
              <a:ext uri="{FF2B5EF4-FFF2-40B4-BE49-F238E27FC236}">
                <a16:creationId xmlns:a16="http://schemas.microsoft.com/office/drawing/2014/main" id="{D45088C1-CAD6-4D71-9622-CE5889576321}"/>
              </a:ext>
            </a:extLst>
          </p:cNvPr>
          <p:cNvGraphicFramePr>
            <a:graphicFrameLocks/>
          </p:cNvGraphicFramePr>
          <p:nvPr>
            <p:extLst>
              <p:ext uri="{D42A27DB-BD31-4B8C-83A1-F6EECF244321}">
                <p14:modId xmlns:p14="http://schemas.microsoft.com/office/powerpoint/2010/main" val="2583343825"/>
              </p:ext>
            </p:extLst>
          </p:nvPr>
        </p:nvGraphicFramePr>
        <p:xfrm>
          <a:off x="1631504" y="2656588"/>
          <a:ext cx="5112568" cy="28200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1ECCDBA5-84B5-4A39-B1F3-CA00D8D56CE7}"/>
              </a:ext>
            </a:extLst>
          </p:cNvPr>
          <p:cNvGraphicFramePr>
            <a:graphicFrameLocks/>
          </p:cNvGraphicFramePr>
          <p:nvPr>
            <p:extLst>
              <p:ext uri="{D42A27DB-BD31-4B8C-83A1-F6EECF244321}">
                <p14:modId xmlns:p14="http://schemas.microsoft.com/office/powerpoint/2010/main" val="453419581"/>
              </p:ext>
            </p:extLst>
          </p:nvPr>
        </p:nvGraphicFramePr>
        <p:xfrm>
          <a:off x="6666162" y="2630016"/>
          <a:ext cx="4182367" cy="2820036"/>
        </p:xfrm>
        <a:graphic>
          <a:graphicData uri="http://schemas.openxmlformats.org/drawingml/2006/chart">
            <c:chart xmlns:c="http://schemas.openxmlformats.org/drawingml/2006/chart" xmlns:r="http://schemas.openxmlformats.org/officeDocument/2006/relationships" r:id="rId6"/>
          </a:graphicData>
        </a:graphic>
      </p:graphicFrame>
      <p:sp>
        <p:nvSpPr>
          <p:cNvPr id="9" name="Rectangle 8">
            <a:extLst>
              <a:ext uri="{FF2B5EF4-FFF2-40B4-BE49-F238E27FC236}">
                <a16:creationId xmlns:a16="http://schemas.microsoft.com/office/drawing/2014/main" id="{27ADBCAE-D706-41DC-9234-F984AB4D7F56}"/>
              </a:ext>
            </a:extLst>
          </p:cNvPr>
          <p:cNvSpPr/>
          <p:nvPr/>
        </p:nvSpPr>
        <p:spPr>
          <a:xfrm>
            <a:off x="7944904" y="3478362"/>
            <a:ext cx="1702793" cy="1169551"/>
          </a:xfrm>
          <a:prstGeom prst="rect">
            <a:avLst/>
          </a:prstGeom>
        </p:spPr>
        <p:txBody>
          <a:bodyPr wrap="square">
            <a:spAutoFit/>
          </a:bodyPr>
          <a:lstStyle/>
          <a:p>
            <a:pPr algn="ctr"/>
            <a:r>
              <a:rPr lang="en-US" b="1" dirty="0">
                <a:solidFill>
                  <a:srgbClr val="FF5050"/>
                </a:solidFill>
                <a:latin typeface="Arial"/>
                <a:cs typeface="Arial" pitchFamily="34" charset="0"/>
              </a:rPr>
              <a:t>245</a:t>
            </a:r>
            <a:r>
              <a:rPr lang="en-GB" b="1" dirty="0">
                <a:solidFill>
                  <a:srgbClr val="FF5050"/>
                </a:solidFill>
                <a:latin typeface="Arial"/>
                <a:cs typeface="Arial" pitchFamily="34" charset="0"/>
              </a:rPr>
              <a:t> </a:t>
            </a:r>
          </a:p>
          <a:p>
            <a:pPr algn="ctr"/>
            <a:r>
              <a:rPr lang="en-GB" sz="1400" b="1" dirty="0">
                <a:solidFill>
                  <a:prstClr val="black"/>
                </a:solidFill>
                <a:latin typeface="Arial"/>
                <a:cs typeface="Arial" pitchFamily="34" charset="0"/>
              </a:rPr>
              <a:t>cumulative HIV infections </a:t>
            </a:r>
          </a:p>
          <a:p>
            <a:pPr algn="ctr"/>
            <a:r>
              <a:rPr lang="en-GB" sz="1400" b="1" dirty="0">
                <a:solidFill>
                  <a:prstClr val="black"/>
                </a:solidFill>
                <a:latin typeface="Arial"/>
                <a:cs typeface="Arial" pitchFamily="34" charset="0"/>
              </a:rPr>
              <a:t>in 2018</a:t>
            </a:r>
            <a:endParaRPr lang="en-US" sz="1400" b="1" dirty="0">
              <a:solidFill>
                <a:prstClr val="black"/>
              </a:solidFill>
              <a:latin typeface="Arial"/>
              <a:cs typeface="Arial" pitchFamily="34" charset="0"/>
            </a:endParaRPr>
          </a:p>
        </p:txBody>
      </p:sp>
      <p:sp>
        <p:nvSpPr>
          <p:cNvPr id="5" name="Rectangle 4">
            <a:extLst>
              <a:ext uri="{FF2B5EF4-FFF2-40B4-BE49-F238E27FC236}">
                <a16:creationId xmlns:a16="http://schemas.microsoft.com/office/drawing/2014/main" id="{504206F7-74FA-4216-AE82-90BF7D051D68}"/>
              </a:ext>
            </a:extLst>
          </p:cNvPr>
          <p:cNvSpPr/>
          <p:nvPr/>
        </p:nvSpPr>
        <p:spPr>
          <a:xfrm>
            <a:off x="6744073" y="2687956"/>
            <a:ext cx="3679379" cy="307777"/>
          </a:xfrm>
          <a:prstGeom prst="rect">
            <a:avLst/>
          </a:prstGeom>
        </p:spPr>
        <p:txBody>
          <a:bodyPr wrap="square">
            <a:spAutoFit/>
          </a:bodyPr>
          <a:lstStyle/>
          <a:p>
            <a:pPr algn="ctr"/>
            <a:r>
              <a:rPr lang="en-US" sz="1400" dirty="0">
                <a:solidFill>
                  <a:prstClr val="black">
                    <a:lumMod val="65000"/>
                    <a:lumOff val="35000"/>
                  </a:prstClr>
                </a:solidFill>
                <a:latin typeface="Arial Nova Cond" panose="020B0506020202020204" pitchFamily="34" charset="0"/>
                <a:ea typeface="+mn-ea"/>
                <a:cs typeface="+mn-cs"/>
              </a:rPr>
              <a:t>Cumulative HIV infections by time period</a:t>
            </a:r>
          </a:p>
        </p:txBody>
      </p:sp>
      <p:sp>
        <p:nvSpPr>
          <p:cNvPr id="10" name="Rectangle 9">
            <a:extLst>
              <a:ext uri="{FF2B5EF4-FFF2-40B4-BE49-F238E27FC236}">
                <a16:creationId xmlns:a16="http://schemas.microsoft.com/office/drawing/2014/main" id="{13218A41-57B4-41FF-A103-7B5389B02810}"/>
              </a:ext>
            </a:extLst>
          </p:cNvPr>
          <p:cNvSpPr/>
          <p:nvPr/>
        </p:nvSpPr>
        <p:spPr>
          <a:xfrm rot="16200000">
            <a:off x="950254" y="3722498"/>
            <a:ext cx="1487202" cy="276999"/>
          </a:xfrm>
          <a:prstGeom prst="rect">
            <a:avLst/>
          </a:prstGeom>
        </p:spPr>
        <p:txBody>
          <a:bodyPr wrap="none">
            <a:spAutoFit/>
          </a:bodyPr>
          <a:lstStyle/>
          <a:p>
            <a:pPr algn="ctr">
              <a:defRPr sz="1200" b="0" i="0" u="none" strike="noStrike" kern="1200" baseline="0">
                <a:solidFill>
                  <a:prstClr val="black">
                    <a:lumMod val="65000"/>
                    <a:lumOff val="35000"/>
                  </a:prstClr>
                </a:solidFill>
                <a:latin typeface="Arial Nova Cond" panose="020B0506020202020204" pitchFamily="34" charset="0"/>
                <a:ea typeface="+mn-ea"/>
                <a:cs typeface="+mn-cs"/>
              </a:defRPr>
            </a:pPr>
            <a:r>
              <a:rPr lang="en-US" sz="1200" dirty="0">
                <a:solidFill>
                  <a:prstClr val="black">
                    <a:lumMod val="65000"/>
                    <a:lumOff val="35000"/>
                  </a:prstClr>
                </a:solidFill>
                <a:latin typeface="Arial Nova Cond" panose="020B0506020202020204" pitchFamily="34" charset="0"/>
              </a:rPr>
              <a:t>Number of HIV cases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809" y="1619117"/>
            <a:ext cx="8402672" cy="504000"/>
          </a:xfrm>
        </p:spPr>
        <p:txBody>
          <a:bodyPr/>
          <a:lstStyle/>
          <a:p>
            <a:r>
              <a:rPr lang="en-US" dirty="0"/>
              <a:t>Annual reported HIV infections by district, 2004-2017</a:t>
            </a:r>
            <a:endParaRPr lang="en-GB" dirty="0"/>
          </a:p>
        </p:txBody>
      </p:sp>
      <p:sp>
        <p:nvSpPr>
          <p:cNvPr id="3" name="Slide Number Placeholder 2"/>
          <p:cNvSpPr>
            <a:spLocks noGrp="1"/>
          </p:cNvSpPr>
          <p:nvPr>
            <p:ph type="sldNum" sz="quarter" idx="10"/>
          </p:nvPr>
        </p:nvSpPr>
        <p:spPr/>
        <p:txBody>
          <a:bodyPr/>
          <a:lstStyle/>
          <a:p>
            <a:fld id="{9D833C6D-8637-714B-9745-6BCA58E6393D}" type="slidenum">
              <a:rPr lang="th-TH" smtClean="0"/>
              <a:pPr/>
              <a:t>6</a:t>
            </a:fld>
            <a:endParaRPr lang="th-TH"/>
          </a:p>
        </p:txBody>
      </p:sp>
      <p:sp>
        <p:nvSpPr>
          <p:cNvPr id="5" name="Rectangle 2"/>
          <p:cNvSpPr>
            <a:spLocks noChangeArrowheads="1"/>
          </p:cNvSpPr>
          <p:nvPr/>
        </p:nvSpPr>
        <p:spPr bwMode="auto">
          <a:xfrm>
            <a:off x="85981" y="6499259"/>
            <a:ext cx="8604250" cy="233014"/>
          </a:xfrm>
          <a:prstGeom prst="rect">
            <a:avLst/>
          </a:prstGeom>
          <a:noFill/>
          <a:ln>
            <a:noFill/>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900" dirty="0"/>
              <a:t>Source: Prepared by </a:t>
            </a:r>
            <a:r>
              <a:rPr lang="en-US" sz="900" dirty="0">
                <a:hlinkClick r:id="rId2"/>
              </a:rPr>
              <a:t>www.aidsdatahub.org</a:t>
            </a:r>
            <a:r>
              <a:rPr lang="en-US" sz="900" dirty="0"/>
              <a:t> based on Ministry of Health, Brunei Darussalam, Health Information Booklets 2004 – 2017</a:t>
            </a:r>
          </a:p>
        </p:txBody>
      </p:sp>
      <p:graphicFrame>
        <p:nvGraphicFramePr>
          <p:cNvPr id="6" name="Chart 5">
            <a:extLst>
              <a:ext uri="{FF2B5EF4-FFF2-40B4-BE49-F238E27FC236}">
                <a16:creationId xmlns:a16="http://schemas.microsoft.com/office/drawing/2014/main" id="{F1BECC4B-AD3C-4787-9CBF-55D42B1729AD}"/>
              </a:ext>
            </a:extLst>
          </p:cNvPr>
          <p:cNvGraphicFramePr>
            <a:graphicFrameLocks/>
          </p:cNvGraphicFramePr>
          <p:nvPr>
            <p:extLst>
              <p:ext uri="{D42A27DB-BD31-4B8C-83A1-F6EECF244321}">
                <p14:modId xmlns:p14="http://schemas.microsoft.com/office/powerpoint/2010/main" val="3052621143"/>
              </p:ext>
            </p:extLst>
          </p:nvPr>
        </p:nvGraphicFramePr>
        <p:xfrm>
          <a:off x="2279576" y="2600672"/>
          <a:ext cx="7056784"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17AD2EC9-91BE-4E95-A728-AD4CAE20FF5A}"/>
              </a:ext>
            </a:extLst>
          </p:cNvPr>
          <p:cNvSpPr txBox="1"/>
          <p:nvPr/>
        </p:nvSpPr>
        <p:spPr>
          <a:xfrm>
            <a:off x="8827158" y="3309876"/>
            <a:ext cx="364202" cy="307777"/>
          </a:xfrm>
          <a:prstGeom prst="rect">
            <a:avLst/>
          </a:prstGeom>
          <a:noFill/>
        </p:spPr>
        <p:txBody>
          <a:bodyPr wrap="none" rtlCol="0">
            <a:spAutoFit/>
          </a:bodyPr>
          <a:lstStyle/>
          <a:p>
            <a:r>
              <a:rPr lang="en-US" sz="1400" dirty="0">
                <a:latin typeface="Arial Nova Cond" panose="020B0506020202020204" pitchFamily="34" charset="0"/>
              </a:rPr>
              <a:t>32</a:t>
            </a:r>
          </a:p>
        </p:txBody>
      </p:sp>
      <p:sp>
        <p:nvSpPr>
          <p:cNvPr id="8" name="TextBox 7">
            <a:extLst>
              <a:ext uri="{FF2B5EF4-FFF2-40B4-BE49-F238E27FC236}">
                <a16:creationId xmlns:a16="http://schemas.microsoft.com/office/drawing/2014/main" id="{DC8D3BB0-F9D5-4A69-B7F2-F0CB2F3FB510}"/>
              </a:ext>
            </a:extLst>
          </p:cNvPr>
          <p:cNvSpPr txBox="1"/>
          <p:nvPr/>
        </p:nvSpPr>
        <p:spPr>
          <a:xfrm>
            <a:off x="8373418" y="3077101"/>
            <a:ext cx="364202" cy="307777"/>
          </a:xfrm>
          <a:prstGeom prst="rect">
            <a:avLst/>
          </a:prstGeom>
          <a:noFill/>
        </p:spPr>
        <p:txBody>
          <a:bodyPr wrap="none" rtlCol="0">
            <a:spAutoFit/>
          </a:bodyPr>
          <a:lstStyle/>
          <a:p>
            <a:r>
              <a:rPr lang="en-US" sz="1400" dirty="0">
                <a:latin typeface="Arial Nova Cond" panose="020B0506020202020204" pitchFamily="34" charset="0"/>
              </a:rPr>
              <a:t>37</a:t>
            </a:r>
          </a:p>
        </p:txBody>
      </p:sp>
      <p:sp>
        <p:nvSpPr>
          <p:cNvPr id="9" name="TextBox 8">
            <a:extLst>
              <a:ext uri="{FF2B5EF4-FFF2-40B4-BE49-F238E27FC236}">
                <a16:creationId xmlns:a16="http://schemas.microsoft.com/office/drawing/2014/main" id="{BBFDEAEA-6E7A-4086-879C-62E01D47D240}"/>
              </a:ext>
            </a:extLst>
          </p:cNvPr>
          <p:cNvSpPr txBox="1"/>
          <p:nvPr/>
        </p:nvSpPr>
        <p:spPr>
          <a:xfrm>
            <a:off x="7920438" y="3525910"/>
            <a:ext cx="364202" cy="307777"/>
          </a:xfrm>
          <a:prstGeom prst="rect">
            <a:avLst/>
          </a:prstGeom>
          <a:noFill/>
        </p:spPr>
        <p:txBody>
          <a:bodyPr wrap="none" rtlCol="0">
            <a:spAutoFit/>
          </a:bodyPr>
          <a:lstStyle/>
          <a:p>
            <a:r>
              <a:rPr lang="en-US" sz="1400" dirty="0">
                <a:latin typeface="Arial Nova Cond" panose="020B0506020202020204" pitchFamily="34" charset="0"/>
              </a:rPr>
              <a:t>28</a:t>
            </a:r>
          </a:p>
        </p:txBody>
      </p:sp>
    </p:spTree>
    <p:extLst>
      <p:ext uri="{BB962C8B-B14F-4D97-AF65-F5344CB8AC3E}">
        <p14:creationId xmlns:p14="http://schemas.microsoft.com/office/powerpoint/2010/main" val="234126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293037" y="1484784"/>
            <a:ext cx="11203563"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t>Number of reported new HIV infections and HIV incidence rate per 100,000 populations, 2000-2010</a:t>
            </a:r>
            <a:br>
              <a:rPr lang="en-US" dirty="0"/>
            </a:br>
            <a:endParaRPr lang="en-US" dirty="0"/>
          </a:p>
        </p:txBody>
      </p:sp>
      <p:sp>
        <p:nvSpPr>
          <p:cNvPr id="3" name="Slide Number Placeholder 2"/>
          <p:cNvSpPr>
            <a:spLocks noGrp="1"/>
          </p:cNvSpPr>
          <p:nvPr>
            <p:ph type="sldNum" sz="quarter" idx="10"/>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205F1582-15B5-4D4D-BE7E-2685C8998603}" type="slidenum">
              <a:rPr lang="th-TH" sz="1200">
                <a:solidFill>
                  <a:srgbClr val="898989"/>
                </a:solidFill>
              </a:rPr>
              <a:pPr eaLnBrk="1" hangingPunct="1"/>
              <a:t>7</a:t>
            </a:fld>
            <a:endParaRPr lang="th-TH" sz="1200">
              <a:solidFill>
                <a:srgbClr val="898989"/>
              </a:solidFill>
            </a:endParaRPr>
          </a:p>
        </p:txBody>
      </p:sp>
      <p:pic>
        <p:nvPicPr>
          <p:cNvPr id="26628" name="Content Placeholder 3" descr="http://www.moh.gov.bn/satisticshealthguidelines/images/statistics-20110526-04.jp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636838"/>
            <a:ext cx="6781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Rectangle 2"/>
          <p:cNvSpPr>
            <a:spLocks noChangeArrowheads="1"/>
          </p:cNvSpPr>
          <p:nvPr/>
        </p:nvSpPr>
        <p:spPr bwMode="auto">
          <a:xfrm>
            <a:off x="216130" y="6540501"/>
            <a:ext cx="6504001" cy="2330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900" dirty="0"/>
              <a:t>Source: Ministry of Health, Brunei Darussalam retrieved from </a:t>
            </a:r>
            <a:r>
              <a:rPr lang="en-US" sz="900" dirty="0">
                <a:hlinkClick r:id="rId3"/>
              </a:rPr>
              <a:t>http://www.moh.gov.bn/satisticshealthguidelines/statistics.htm</a:t>
            </a:r>
            <a:r>
              <a:rPr lang="en-US" sz="9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299864" y="1510937"/>
            <a:ext cx="10260632"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dirty="0"/>
              <a:t>Reported number of cumulative HIV cases, people living with HIV, new HIV infections and AIDS-related deaths, 2013</a:t>
            </a:r>
            <a:br>
              <a:rPr lang="en-US" dirty="0"/>
            </a:br>
            <a:endParaRPr lang="en-US" dirty="0"/>
          </a:p>
        </p:txBody>
      </p:sp>
      <p:sp>
        <p:nvSpPr>
          <p:cNvPr id="3" name="Slide Number Placeholder 2"/>
          <p:cNvSpPr>
            <a:spLocks noGrp="1"/>
          </p:cNvSpPr>
          <p:nvPr>
            <p:ph type="sldNum" sz="quarter" idx="10"/>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B6F5D7AA-B3E0-A248-B29B-1290FA740893}" type="slidenum">
              <a:rPr lang="th-TH" sz="1200">
                <a:solidFill>
                  <a:srgbClr val="898989"/>
                </a:solidFill>
              </a:rPr>
              <a:pPr eaLnBrk="1" hangingPunct="1"/>
              <a:t>8</a:t>
            </a:fld>
            <a:endParaRPr lang="th-TH" sz="1200">
              <a:solidFill>
                <a:srgbClr val="898989"/>
              </a:solidFill>
            </a:endParaRPr>
          </a:p>
        </p:txBody>
      </p:sp>
      <p:sp>
        <p:nvSpPr>
          <p:cNvPr id="28677" name="Rectangle 2"/>
          <p:cNvSpPr>
            <a:spLocks noChangeArrowheads="1"/>
          </p:cNvSpPr>
          <p:nvPr/>
        </p:nvSpPr>
        <p:spPr bwMode="auto">
          <a:xfrm>
            <a:off x="119336" y="6457880"/>
            <a:ext cx="8456613" cy="2330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900" dirty="0"/>
              <a:t>Sources: Prepared by </a:t>
            </a:r>
            <a:r>
              <a:rPr lang="en-US" sz="900" dirty="0">
                <a:hlinkClick r:id="rId2"/>
              </a:rPr>
              <a:t>www.aidsdatahub.org</a:t>
            </a:r>
            <a:r>
              <a:rPr lang="en-US" sz="900" dirty="0"/>
              <a:t> based on Brunei Darussalam Global AIDS Response Progress Reporting 2014</a:t>
            </a:r>
          </a:p>
        </p:txBody>
      </p:sp>
      <p:graphicFrame>
        <p:nvGraphicFramePr>
          <p:cNvPr id="6" name="Chart 5"/>
          <p:cNvGraphicFramePr>
            <a:graphicFrameLocks noGrp="1"/>
          </p:cNvGraphicFramePr>
          <p:nvPr>
            <p:extLst>
              <p:ext uri="{D42A27DB-BD31-4B8C-83A1-F6EECF244321}">
                <p14:modId xmlns:p14="http://schemas.microsoft.com/office/powerpoint/2010/main" val="2548313883"/>
              </p:ext>
            </p:extLst>
          </p:nvPr>
        </p:nvGraphicFramePr>
        <p:xfrm>
          <a:off x="1847528" y="2420889"/>
          <a:ext cx="8424936" cy="372908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263352" y="1508141"/>
            <a:ext cx="11737304"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dirty="0"/>
              <a:t>Percent distribution of new HIV infections by gender and mode of transmission, 2013</a:t>
            </a:r>
            <a:br>
              <a:rPr lang="en-US" dirty="0"/>
            </a:br>
            <a:endParaRPr lang="en-US" dirty="0"/>
          </a:p>
        </p:txBody>
      </p:sp>
      <p:sp>
        <p:nvSpPr>
          <p:cNvPr id="3" name="Slide Number Placeholder 2"/>
          <p:cNvSpPr>
            <a:spLocks noGrp="1"/>
          </p:cNvSpPr>
          <p:nvPr>
            <p:ph type="sldNum" sz="quarter" idx="10"/>
          </p:nvPr>
        </p:nvSpPr>
        <p:spPr/>
        <p:txBody>
          <a:bodyPr/>
          <a:lstStyle>
            <a:lvl1pPr eaLnBrk="0" hangingPunct="0">
              <a:defRPr sz="2800">
                <a:solidFill>
                  <a:schemeClr val="tx1"/>
                </a:solidFill>
                <a:latin typeface="Arial" charset="0"/>
                <a:ea typeface="ＭＳ Ｐゴシック" charset="0"/>
                <a:cs typeface="Cordia New" charset="0"/>
              </a:defRPr>
            </a:lvl1pPr>
            <a:lvl2pPr marL="742950" indent="-285750" eaLnBrk="0" hangingPunct="0">
              <a:defRPr sz="2800">
                <a:solidFill>
                  <a:schemeClr val="tx1"/>
                </a:solidFill>
                <a:latin typeface="Arial" charset="0"/>
                <a:ea typeface="Cordia New" charset="0"/>
                <a:cs typeface="Cordia New" charset="0"/>
              </a:defRPr>
            </a:lvl2pPr>
            <a:lvl3pPr marL="1143000" indent="-228600" eaLnBrk="0" hangingPunct="0">
              <a:defRPr sz="2800">
                <a:solidFill>
                  <a:schemeClr val="tx1"/>
                </a:solidFill>
                <a:latin typeface="Arial" charset="0"/>
                <a:ea typeface="Cordia New" charset="0"/>
                <a:cs typeface="Cordia New" charset="0"/>
              </a:defRPr>
            </a:lvl3pPr>
            <a:lvl4pPr marL="1600200" indent="-228600" eaLnBrk="0" hangingPunct="0">
              <a:defRPr sz="2800">
                <a:solidFill>
                  <a:schemeClr val="tx1"/>
                </a:solidFill>
                <a:latin typeface="Arial" charset="0"/>
                <a:ea typeface="Cordia New" charset="0"/>
                <a:cs typeface="Cordia New" charset="0"/>
              </a:defRPr>
            </a:lvl4pPr>
            <a:lvl5pPr marL="2057400" indent="-228600" eaLnBrk="0" hangingPunct="0">
              <a:defRPr sz="2800">
                <a:solidFill>
                  <a:schemeClr val="tx1"/>
                </a:solidFill>
                <a:latin typeface="Arial" charset="0"/>
                <a:ea typeface="Cordia New" charset="0"/>
                <a:cs typeface="Cordia New" charset="0"/>
              </a:defRPr>
            </a:lvl5pPr>
            <a:lvl6pPr marL="2514600" indent="-228600" eaLnBrk="0" fontAlgn="base" hangingPunct="0">
              <a:spcBef>
                <a:spcPct val="0"/>
              </a:spcBef>
              <a:spcAft>
                <a:spcPct val="0"/>
              </a:spcAft>
              <a:defRPr sz="2800">
                <a:solidFill>
                  <a:schemeClr val="tx1"/>
                </a:solidFill>
                <a:latin typeface="Arial" charset="0"/>
                <a:ea typeface="Cordia New" charset="0"/>
                <a:cs typeface="Cordia New" charset="0"/>
              </a:defRPr>
            </a:lvl6pPr>
            <a:lvl7pPr marL="2971800" indent="-228600" eaLnBrk="0" fontAlgn="base" hangingPunct="0">
              <a:spcBef>
                <a:spcPct val="0"/>
              </a:spcBef>
              <a:spcAft>
                <a:spcPct val="0"/>
              </a:spcAft>
              <a:defRPr sz="2800">
                <a:solidFill>
                  <a:schemeClr val="tx1"/>
                </a:solidFill>
                <a:latin typeface="Arial" charset="0"/>
                <a:ea typeface="Cordia New" charset="0"/>
                <a:cs typeface="Cordia New" charset="0"/>
              </a:defRPr>
            </a:lvl7pPr>
            <a:lvl8pPr marL="3429000" indent="-228600" eaLnBrk="0" fontAlgn="base" hangingPunct="0">
              <a:spcBef>
                <a:spcPct val="0"/>
              </a:spcBef>
              <a:spcAft>
                <a:spcPct val="0"/>
              </a:spcAft>
              <a:defRPr sz="2800">
                <a:solidFill>
                  <a:schemeClr val="tx1"/>
                </a:solidFill>
                <a:latin typeface="Arial" charset="0"/>
                <a:ea typeface="Cordia New" charset="0"/>
                <a:cs typeface="Cordia New" charset="0"/>
              </a:defRPr>
            </a:lvl8pPr>
            <a:lvl9pPr marL="3886200" indent="-228600" eaLnBrk="0" fontAlgn="base" hangingPunct="0">
              <a:spcBef>
                <a:spcPct val="0"/>
              </a:spcBef>
              <a:spcAft>
                <a:spcPct val="0"/>
              </a:spcAft>
              <a:defRPr sz="2800">
                <a:solidFill>
                  <a:schemeClr val="tx1"/>
                </a:solidFill>
                <a:latin typeface="Arial" charset="0"/>
                <a:ea typeface="Cordia New" charset="0"/>
                <a:cs typeface="Cordia New" charset="0"/>
              </a:defRPr>
            </a:lvl9pPr>
          </a:lstStyle>
          <a:p>
            <a:pPr eaLnBrk="1" hangingPunct="1"/>
            <a:fld id="{396BB948-9E84-234F-8AA6-3989B838F8C8}" type="slidenum">
              <a:rPr lang="th-TH" sz="1200">
                <a:solidFill>
                  <a:srgbClr val="898989"/>
                </a:solidFill>
              </a:rPr>
              <a:pPr eaLnBrk="1" hangingPunct="1"/>
              <a:t>9</a:t>
            </a:fld>
            <a:endParaRPr lang="th-TH" sz="1200">
              <a:solidFill>
                <a:srgbClr val="898989"/>
              </a:solidFill>
            </a:endParaRPr>
          </a:p>
        </p:txBody>
      </p:sp>
      <p:sp>
        <p:nvSpPr>
          <p:cNvPr id="29701" name="Rectangle 2"/>
          <p:cNvSpPr>
            <a:spLocks noChangeArrowheads="1"/>
          </p:cNvSpPr>
          <p:nvPr/>
        </p:nvSpPr>
        <p:spPr bwMode="auto">
          <a:xfrm>
            <a:off x="191344" y="6540501"/>
            <a:ext cx="8243888" cy="2330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900" dirty="0"/>
              <a:t>Sources: Prepared by </a:t>
            </a:r>
            <a:r>
              <a:rPr lang="en-US" sz="900" dirty="0">
                <a:hlinkClick r:id="rId2"/>
              </a:rPr>
              <a:t>www.aidsdatahub.org</a:t>
            </a:r>
            <a:r>
              <a:rPr lang="en-US" sz="900" dirty="0"/>
              <a:t> based on Brunei Darussalam  Global AIDS Response Progress Reporting 2014</a:t>
            </a:r>
          </a:p>
        </p:txBody>
      </p:sp>
      <p:grpSp>
        <p:nvGrpSpPr>
          <p:cNvPr id="7" name="Group 6"/>
          <p:cNvGrpSpPr/>
          <p:nvPr/>
        </p:nvGrpSpPr>
        <p:grpSpPr>
          <a:xfrm>
            <a:off x="1703512" y="2348880"/>
            <a:ext cx="8640960" cy="3816424"/>
            <a:chOff x="0" y="0"/>
            <a:chExt cx="9477375" cy="2747963"/>
          </a:xfrm>
        </p:grpSpPr>
        <p:graphicFrame>
          <p:nvGraphicFramePr>
            <p:cNvPr id="8" name="Chart 7"/>
            <p:cNvGraphicFramePr/>
            <p:nvPr>
              <p:extLst>
                <p:ext uri="{D42A27DB-BD31-4B8C-83A1-F6EECF244321}">
                  <p14:modId xmlns:p14="http://schemas.microsoft.com/office/powerpoint/2010/main" val="1993223927"/>
                </p:ext>
              </p:extLst>
            </p:nvPr>
          </p:nvGraphicFramePr>
          <p:xfrm>
            <a:off x="0" y="0"/>
            <a:ext cx="475297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890283661"/>
                </p:ext>
              </p:extLst>
            </p:nvPr>
          </p:nvGraphicFramePr>
          <p:xfrm>
            <a:off x="4724400" y="4763"/>
            <a:ext cx="4752975" cy="2743200"/>
          </p:xfrm>
          <a:graphic>
            <a:graphicData uri="http://schemas.openxmlformats.org/drawingml/2006/chart">
              <c:chart xmlns:c="http://schemas.openxmlformats.org/drawingml/2006/chart" xmlns:r="http://schemas.openxmlformats.org/officeDocument/2006/relationships" r:id="rId4"/>
            </a:graphicData>
          </a:graphic>
        </p:graphicFrame>
      </p:grpSp>
    </p:spTree>
  </p:cSld>
  <p:clrMapOvr>
    <a:masterClrMapping/>
  </p:clrMapOvr>
</p:sld>
</file>

<file path=ppt/theme/theme1.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2852</TotalTime>
  <Words>692</Words>
  <Application>Microsoft Office PowerPoint</Application>
  <PresentationFormat>Widescreen</PresentationFormat>
  <Paragraphs>82</Paragraphs>
  <Slides>13</Slides>
  <Notes>3</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13</vt:i4>
      </vt:variant>
    </vt:vector>
  </HeadingPairs>
  <TitlesOfParts>
    <vt:vector size="22" baseType="lpstr">
      <vt:lpstr>Arial</vt:lpstr>
      <vt:lpstr>Arial Nova Cond</vt:lpstr>
      <vt:lpstr>Calibri</vt:lpstr>
      <vt:lpstr>Times New Roman</vt:lpstr>
      <vt:lpstr>1_Cover Design</vt:lpstr>
      <vt:lpstr>Layout</vt:lpstr>
      <vt:lpstr>Layout with Latest!</vt:lpstr>
      <vt:lpstr>1_Layout</vt:lpstr>
      <vt:lpstr>2_Layout</vt:lpstr>
      <vt:lpstr>Brunei Darussalam </vt:lpstr>
      <vt:lpstr>CONTENT</vt:lpstr>
      <vt:lpstr>BASIC SOCIO-DEMOGRAPHIC INDICATORS</vt:lpstr>
      <vt:lpstr>HIV prevalence and epidemiology</vt:lpstr>
      <vt:lpstr>Cumulative HIV infections in Brunei, 1986-2018</vt:lpstr>
      <vt:lpstr>Annual reported HIV infections by district, 2004-2017</vt:lpstr>
      <vt:lpstr>Number of reported new HIV infections and HIV incidence rate per 100,000 populations, 2000-2010 </vt:lpstr>
      <vt:lpstr>Reported number of cumulative HIV cases, people living with HIV, new HIV infections and AIDS-related deaths, 2013 </vt:lpstr>
      <vt:lpstr>Percent distribution of new HIV infections by gender and mode of transmission, 2013 </vt:lpstr>
      <vt:lpstr>National response</vt:lpstr>
      <vt:lpstr>HIV testing and treatment cascade, 2018</vt:lpstr>
      <vt:lpstr>Punitive laws hindering the HIV response in Brunei Darussalam</vt:lpstr>
      <vt:lpstr>PowerPoint Presentation</vt:lpstr>
    </vt:vector>
  </TitlesOfParts>
  <Manager/>
  <Company>HIV/AIDS Data Hub for the Asia-Pacific</Company>
  <LinksUpToDate>false</LinksUpToDate>
  <SharedDoc>false</SharedDoc>
  <HyperlinkBase>https://www.aidsdatahub.org/resource/brunei-darussalam-country-slides-2019</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Brunei Darussalam Country Slides 2019</dc:title>
  <dc:subject/>
  <dc:creator>HIV/AIDS Data Hub for the Asia-Pacific</dc:creator>
  <cp:keywords>hiv, aids, socio-demographic indicators, prevalence, epidemiology, risk behaviors, vulnerability, hiv knowledge, national response</cp:keywords>
  <dc:description/>
  <cp:lastModifiedBy>BOONYATHAROKUL, Earn</cp:lastModifiedBy>
  <cp:revision>438</cp:revision>
  <dcterms:created xsi:type="dcterms:W3CDTF">2010-11-08T08:31:49Z</dcterms:created>
  <dcterms:modified xsi:type="dcterms:W3CDTF">2020-09-14T02:16:29Z</dcterms:modified>
  <cp:category/>
</cp:coreProperties>
</file>