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charts/chart2.xml" ContentType="application/vnd.openxmlformats-officedocument.drawingml.chart+xml"/>
  <Override PartName="/ppt/theme/themeOverride10.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theme/themeOverride13.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4.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theme/themeOverride15.xml" ContentType="application/vnd.openxmlformats-officedocument.themeOverride+xml"/>
  <Override PartName="/ppt/charts/chart11.xml" ContentType="application/vnd.openxmlformats-officedocument.drawingml.chart+xml"/>
  <Override PartName="/ppt/theme/themeOverride16.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7.xml" ContentType="application/vnd.openxmlformats-officedocument.themeOverride+xml"/>
  <Override PartName="/ppt/charts/chart13.xml" ContentType="application/vnd.openxmlformats-officedocument.drawingml.chart+xml"/>
  <Override PartName="/ppt/theme/themeOverride18.xml" ContentType="application/vnd.openxmlformats-officedocument.themeOverride+xml"/>
  <Override PartName="/ppt/charts/chart14.xml" ContentType="application/vnd.openxmlformats-officedocument.drawingml.chart+xml"/>
  <Override PartName="/ppt/theme/themeOverride19.xml" ContentType="application/vnd.openxmlformats-officedocument.themeOverride+xml"/>
  <Override PartName="/ppt/charts/chart15.xml" ContentType="application/vnd.openxmlformats-officedocument.drawingml.chart+xml"/>
  <Override PartName="/ppt/theme/themeOverride20.xml" ContentType="application/vnd.openxmlformats-officedocument.themeOverride+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1.xml" ContentType="application/vnd.openxmlformats-officedocument.themeOverride+xml"/>
  <Override PartName="/ppt/charts/chart20.xml" ContentType="application/vnd.openxmlformats-officedocument.drawingml.chart+xml"/>
  <Override PartName="/ppt/theme/themeOverride22.xml" ContentType="application/vnd.openxmlformats-officedocument.themeOverrid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3.xml" ContentType="application/vnd.openxmlformats-officedocument.themeOverride+xml"/>
  <Override PartName="/ppt/charts/chart22.xml" ContentType="application/vnd.openxmlformats-officedocument.drawingml.chart+xml"/>
  <Override PartName="/ppt/theme/themeOverride24.xml" ContentType="application/vnd.openxmlformats-officedocument.themeOverride+xml"/>
  <Override PartName="/ppt/charts/chart23.xml" ContentType="application/vnd.openxmlformats-officedocument.drawingml.chart+xml"/>
  <Override PartName="/ppt/theme/themeOverride25.xml" ContentType="application/vnd.openxmlformats-officedocument.themeOverride+xml"/>
  <Override PartName="/ppt/charts/chart24.xml" ContentType="application/vnd.openxmlformats-officedocument.drawingml.chart+xml"/>
  <Override PartName="/ppt/theme/themeOverride26.xml" ContentType="application/vnd.openxmlformats-officedocument.themeOverride+xml"/>
  <Override PartName="/ppt/charts/chart25.xml" ContentType="application/vnd.openxmlformats-officedocument.drawingml.chart+xml"/>
  <Override PartName="/ppt/theme/themeOverride27.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910" r:id="rId5"/>
    <p:sldMasterId id="2147483987" r:id="rId6"/>
    <p:sldMasterId id="2147483996" r:id="rId7"/>
    <p:sldMasterId id="2147484032" r:id="rId8"/>
    <p:sldMasterId id="2147484041" r:id="rId9"/>
    <p:sldMasterId id="2147484050" r:id="rId10"/>
    <p:sldMasterId id="2147484059" r:id="rId11"/>
    <p:sldMasterId id="2147484068" r:id="rId12"/>
    <p:sldMasterId id="2147484077" r:id="rId13"/>
    <p:sldMasterId id="2147484086" r:id="rId14"/>
    <p:sldMasterId id="2147484096" r:id="rId15"/>
    <p:sldMasterId id="2147484105" r:id="rId16"/>
    <p:sldMasterId id="2147484114" r:id="rId17"/>
    <p:sldMasterId id="2147484123" r:id="rId18"/>
    <p:sldMasterId id="2147484133" r:id="rId19"/>
  </p:sldMasterIdLst>
  <p:notesMasterIdLst>
    <p:notesMasterId r:id="rId55"/>
  </p:notesMasterIdLst>
  <p:handoutMasterIdLst>
    <p:handoutMasterId r:id="rId56"/>
  </p:handoutMasterIdLst>
  <p:sldIdLst>
    <p:sldId id="266" r:id="rId20"/>
    <p:sldId id="268" r:id="rId21"/>
    <p:sldId id="340" r:id="rId22"/>
    <p:sldId id="271" r:id="rId23"/>
    <p:sldId id="2985" r:id="rId24"/>
    <p:sldId id="2986" r:id="rId25"/>
    <p:sldId id="397" r:id="rId26"/>
    <p:sldId id="2992" r:id="rId27"/>
    <p:sldId id="261" r:id="rId28"/>
    <p:sldId id="2991" r:id="rId29"/>
    <p:sldId id="276" r:id="rId30"/>
    <p:sldId id="692" r:id="rId31"/>
    <p:sldId id="283" r:id="rId32"/>
    <p:sldId id="314" r:id="rId33"/>
    <p:sldId id="2995" r:id="rId34"/>
    <p:sldId id="287" r:id="rId35"/>
    <p:sldId id="2998" r:id="rId36"/>
    <p:sldId id="319" r:id="rId37"/>
    <p:sldId id="323" r:id="rId38"/>
    <p:sldId id="288" r:id="rId39"/>
    <p:sldId id="291" r:id="rId40"/>
    <p:sldId id="346" r:id="rId41"/>
    <p:sldId id="390" r:id="rId42"/>
    <p:sldId id="387" r:id="rId43"/>
    <p:sldId id="389" r:id="rId44"/>
    <p:sldId id="290" r:id="rId45"/>
    <p:sldId id="326" r:id="rId46"/>
    <p:sldId id="2989" r:id="rId47"/>
    <p:sldId id="2987" r:id="rId48"/>
    <p:sldId id="2990" r:id="rId49"/>
    <p:sldId id="700" r:id="rId50"/>
    <p:sldId id="697" r:id="rId51"/>
    <p:sldId id="3001" r:id="rId52"/>
    <p:sldId id="2984" r:id="rId53"/>
    <p:sldId id="310" r:id="rId54"/>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AEEF"/>
    <a:srgbClr val="00A99A"/>
    <a:srgbClr val="FF5050"/>
    <a:srgbClr val="F78E1E"/>
    <a:srgbClr val="63CDF6"/>
    <a:srgbClr val="FF66FF"/>
    <a:srgbClr val="FF99FF"/>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48" autoAdjust="0"/>
    <p:restoredTop sz="86528" autoAdjust="0"/>
  </p:normalViewPr>
  <p:slideViewPr>
    <p:cSldViewPr>
      <p:cViewPr varScale="1">
        <p:scale>
          <a:sx n="86" d="100"/>
          <a:sy n="86" d="100"/>
        </p:scale>
        <p:origin x="110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0.xm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6.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3.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22924803226993"/>
          <c:y val="4.9980491479642224E-2"/>
          <c:w val="0.81731260629160873"/>
          <c:h val="0.66799955144584333"/>
        </c:manualLayout>
      </c:layout>
      <c:lineChart>
        <c:grouping val="standard"/>
        <c:varyColors val="0"/>
        <c:ser>
          <c:idx val="0"/>
          <c:order val="0"/>
          <c:tx>
            <c:strRef>
              <c:f>PLHIV_NI_Deaths!$D$139</c:f>
              <c:strCache>
                <c:ptCount val="1"/>
                <c:pt idx="0">
                  <c:v> PLHIV </c:v>
                </c:pt>
              </c:strCache>
            </c:strRef>
          </c:tx>
          <c:spPr>
            <a:ln w="38100">
              <a:solidFill>
                <a:srgbClr val="63CDF6"/>
              </a:solidFill>
            </a:ln>
          </c:spPr>
          <c:marker>
            <c:symbol val="none"/>
          </c:marker>
          <c:dLbls>
            <c:dLbl>
              <c:idx val="32"/>
              <c:tx>
                <c:rich>
                  <a:bodyPr/>
                  <a:lstStyle/>
                  <a:p>
                    <a:r>
                      <a:rPr lang="en-US" dirty="0"/>
                      <a:t>1 100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5F1-4FFB-B8BB-D73AE0F803C4}"/>
                </c:ext>
              </c:extLst>
            </c:dLbl>
            <c:spPr>
              <a:noFill/>
              <a:ln>
                <a:noFill/>
              </a:ln>
              <a:effectLst/>
            </c:spPr>
            <c:txPr>
              <a:bodyPr/>
              <a:lstStyle/>
              <a:p>
                <a:pPr>
                  <a:defRPr b="1">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PLHIV_NI_Deaths!$D$140:$D$172</c:f>
              <c:numCache>
                <c:formatCode>_-* #,##0_-;\-* #,##0_-;_-* "-"??_-;_-@_-</c:formatCode>
                <c:ptCount val="33"/>
                <c:pt idx="0">
                  <c:v>18</c:v>
                </c:pt>
                <c:pt idx="1">
                  <c:v>21</c:v>
                </c:pt>
                <c:pt idx="2">
                  <c:v>22</c:v>
                </c:pt>
                <c:pt idx="3">
                  <c:v>26</c:v>
                </c:pt>
                <c:pt idx="4">
                  <c:v>33</c:v>
                </c:pt>
                <c:pt idx="5">
                  <c:v>44</c:v>
                </c:pt>
                <c:pt idx="6">
                  <c:v>60</c:v>
                </c:pt>
                <c:pt idx="7">
                  <c:v>86</c:v>
                </c:pt>
                <c:pt idx="8">
                  <c:v>127</c:v>
                </c:pt>
                <c:pt idx="9">
                  <c:v>185</c:v>
                </c:pt>
                <c:pt idx="10">
                  <c:v>262</c:v>
                </c:pt>
                <c:pt idx="11">
                  <c:v>357</c:v>
                </c:pt>
                <c:pt idx="12">
                  <c:v>460</c:v>
                </c:pt>
                <c:pt idx="13">
                  <c:v>567</c:v>
                </c:pt>
                <c:pt idx="14">
                  <c:v>672</c:v>
                </c:pt>
                <c:pt idx="15">
                  <c:v>762</c:v>
                </c:pt>
                <c:pt idx="16">
                  <c:v>830</c:v>
                </c:pt>
                <c:pt idx="17">
                  <c:v>880</c:v>
                </c:pt>
                <c:pt idx="18">
                  <c:v>916</c:v>
                </c:pt>
                <c:pt idx="19">
                  <c:v>940</c:v>
                </c:pt>
                <c:pt idx="20">
                  <c:v>956</c:v>
                </c:pt>
                <c:pt idx="21">
                  <c:v>964</c:v>
                </c:pt>
                <c:pt idx="22">
                  <c:v>969</c:v>
                </c:pt>
                <c:pt idx="23">
                  <c:v>972</c:v>
                </c:pt>
                <c:pt idx="24">
                  <c:v>975</c:v>
                </c:pt>
                <c:pt idx="25">
                  <c:v>976</c:v>
                </c:pt>
                <c:pt idx="26">
                  <c:v>982</c:v>
                </c:pt>
                <c:pt idx="27">
                  <c:v>1000</c:v>
                </c:pt>
                <c:pt idx="28">
                  <c:v>1021</c:v>
                </c:pt>
                <c:pt idx="29">
                  <c:v>1043</c:v>
                </c:pt>
                <c:pt idx="30">
                  <c:v>1066</c:v>
                </c:pt>
                <c:pt idx="31">
                  <c:v>1091</c:v>
                </c:pt>
                <c:pt idx="32">
                  <c:v>1118</c:v>
                </c:pt>
              </c:numCache>
            </c:numRef>
          </c:val>
          <c:smooth val="0"/>
          <c:extLst>
            <c:ext xmlns:c16="http://schemas.microsoft.com/office/drawing/2014/chart" uri="{C3380CC4-5D6E-409C-BE32-E72D297353CC}">
              <c16:uniqueId val="{00000001-35F1-4FFB-B8BB-D73AE0F803C4}"/>
            </c:ext>
          </c:extLst>
        </c:ser>
        <c:ser>
          <c:idx val="1"/>
          <c:order val="1"/>
          <c:tx>
            <c:strRef>
              <c:f>PLHIV_NI_Deaths!$E$139</c:f>
              <c:strCache>
                <c:ptCount val="1"/>
                <c:pt idx="0">
                  <c:v> PLHIV Lower bound </c:v>
                </c:pt>
              </c:strCache>
            </c:strRef>
          </c:tx>
          <c:spPr>
            <a:ln w="22225">
              <a:solidFill>
                <a:srgbClr val="63CDF6"/>
              </a:solidFill>
              <a:prstDash val="sysDot"/>
            </a:ln>
          </c:spPr>
          <c:marker>
            <c:symbol val="none"/>
          </c:marker>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PLHIV_NI_Deaths!$E$140:$E$172</c:f>
              <c:numCache>
                <c:formatCode>_-* #,##0_-;\-* #,##0_-;_-* "-"??_-;_-@_-</c:formatCode>
                <c:ptCount val="33"/>
                <c:pt idx="0">
                  <c:v>9</c:v>
                </c:pt>
                <c:pt idx="1">
                  <c:v>11</c:v>
                </c:pt>
                <c:pt idx="2">
                  <c:v>12</c:v>
                </c:pt>
                <c:pt idx="3">
                  <c:v>14</c:v>
                </c:pt>
                <c:pt idx="4">
                  <c:v>18</c:v>
                </c:pt>
                <c:pt idx="5">
                  <c:v>22</c:v>
                </c:pt>
                <c:pt idx="6">
                  <c:v>29</c:v>
                </c:pt>
                <c:pt idx="7">
                  <c:v>35</c:v>
                </c:pt>
                <c:pt idx="8">
                  <c:v>46</c:v>
                </c:pt>
                <c:pt idx="9">
                  <c:v>61</c:v>
                </c:pt>
                <c:pt idx="10">
                  <c:v>85</c:v>
                </c:pt>
                <c:pt idx="11">
                  <c:v>118</c:v>
                </c:pt>
                <c:pt idx="12">
                  <c:v>166</c:v>
                </c:pt>
                <c:pt idx="13">
                  <c:v>235</c:v>
                </c:pt>
                <c:pt idx="14">
                  <c:v>325</c:v>
                </c:pt>
                <c:pt idx="15">
                  <c:v>428</c:v>
                </c:pt>
                <c:pt idx="16">
                  <c:v>539</c:v>
                </c:pt>
                <c:pt idx="17">
                  <c:v>623</c:v>
                </c:pt>
                <c:pt idx="18">
                  <c:v>696</c:v>
                </c:pt>
                <c:pt idx="19">
                  <c:v>767</c:v>
                </c:pt>
                <c:pt idx="20">
                  <c:v>815</c:v>
                </c:pt>
                <c:pt idx="21">
                  <c:v>825</c:v>
                </c:pt>
                <c:pt idx="22">
                  <c:v>842</c:v>
                </c:pt>
                <c:pt idx="23">
                  <c:v>847</c:v>
                </c:pt>
                <c:pt idx="24">
                  <c:v>851</c:v>
                </c:pt>
                <c:pt idx="25">
                  <c:v>851</c:v>
                </c:pt>
                <c:pt idx="26">
                  <c:v>863</c:v>
                </c:pt>
                <c:pt idx="27">
                  <c:v>878</c:v>
                </c:pt>
                <c:pt idx="28">
                  <c:v>894</c:v>
                </c:pt>
                <c:pt idx="29">
                  <c:v>914</c:v>
                </c:pt>
                <c:pt idx="30">
                  <c:v>930</c:v>
                </c:pt>
                <c:pt idx="31">
                  <c:v>949</c:v>
                </c:pt>
                <c:pt idx="32">
                  <c:v>964</c:v>
                </c:pt>
              </c:numCache>
            </c:numRef>
          </c:val>
          <c:smooth val="0"/>
          <c:extLst>
            <c:ext xmlns:c16="http://schemas.microsoft.com/office/drawing/2014/chart" uri="{C3380CC4-5D6E-409C-BE32-E72D297353CC}">
              <c16:uniqueId val="{00000002-35F1-4FFB-B8BB-D73AE0F803C4}"/>
            </c:ext>
          </c:extLst>
        </c:ser>
        <c:ser>
          <c:idx val="2"/>
          <c:order val="2"/>
          <c:tx>
            <c:strRef>
              <c:f>PLHIV_NI_Deaths!$F$139</c:f>
              <c:strCache>
                <c:ptCount val="1"/>
                <c:pt idx="0">
                  <c:v> PLHIV Upper bound </c:v>
                </c:pt>
              </c:strCache>
            </c:strRef>
          </c:tx>
          <c:spPr>
            <a:ln w="22225">
              <a:solidFill>
                <a:srgbClr val="63CDF6"/>
              </a:solidFill>
              <a:prstDash val="sysDot"/>
            </a:ln>
          </c:spPr>
          <c:marker>
            <c:symbol val="none"/>
          </c:marker>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PLHIV_NI_Deaths!$F$140:$F$172</c:f>
              <c:numCache>
                <c:formatCode>_-* #,##0_-;\-* #,##0_-;_-* "-"??_-;_-@_-</c:formatCode>
                <c:ptCount val="33"/>
                <c:pt idx="0">
                  <c:v>36</c:v>
                </c:pt>
                <c:pt idx="1">
                  <c:v>45</c:v>
                </c:pt>
                <c:pt idx="2">
                  <c:v>51</c:v>
                </c:pt>
                <c:pt idx="3">
                  <c:v>65</c:v>
                </c:pt>
                <c:pt idx="4">
                  <c:v>88</c:v>
                </c:pt>
                <c:pt idx="5">
                  <c:v>118</c:v>
                </c:pt>
                <c:pt idx="6">
                  <c:v>160</c:v>
                </c:pt>
                <c:pt idx="7">
                  <c:v>198</c:v>
                </c:pt>
                <c:pt idx="8">
                  <c:v>240</c:v>
                </c:pt>
                <c:pt idx="9">
                  <c:v>304</c:v>
                </c:pt>
                <c:pt idx="10">
                  <c:v>407</c:v>
                </c:pt>
                <c:pt idx="11">
                  <c:v>548</c:v>
                </c:pt>
                <c:pt idx="12">
                  <c:v>701</c:v>
                </c:pt>
                <c:pt idx="13">
                  <c:v>832</c:v>
                </c:pt>
                <c:pt idx="14">
                  <c:v>951</c:v>
                </c:pt>
                <c:pt idx="15">
                  <c:v>1012</c:v>
                </c:pt>
                <c:pt idx="16">
                  <c:v>1056</c:v>
                </c:pt>
                <c:pt idx="17">
                  <c:v>1079</c:v>
                </c:pt>
                <c:pt idx="18">
                  <c:v>1085</c:v>
                </c:pt>
                <c:pt idx="19">
                  <c:v>1086</c:v>
                </c:pt>
                <c:pt idx="20">
                  <c:v>1086</c:v>
                </c:pt>
                <c:pt idx="21">
                  <c:v>1075</c:v>
                </c:pt>
                <c:pt idx="22">
                  <c:v>1062</c:v>
                </c:pt>
                <c:pt idx="23">
                  <c:v>1063</c:v>
                </c:pt>
                <c:pt idx="24">
                  <c:v>1065</c:v>
                </c:pt>
                <c:pt idx="25">
                  <c:v>1070</c:v>
                </c:pt>
                <c:pt idx="26">
                  <c:v>1077</c:v>
                </c:pt>
                <c:pt idx="27">
                  <c:v>1101</c:v>
                </c:pt>
                <c:pt idx="28">
                  <c:v>1135</c:v>
                </c:pt>
                <c:pt idx="29">
                  <c:v>1167</c:v>
                </c:pt>
                <c:pt idx="30">
                  <c:v>1202</c:v>
                </c:pt>
                <c:pt idx="31">
                  <c:v>1241</c:v>
                </c:pt>
                <c:pt idx="32">
                  <c:v>1277</c:v>
                </c:pt>
              </c:numCache>
            </c:numRef>
          </c:val>
          <c:smooth val="0"/>
          <c:extLst>
            <c:ext xmlns:c16="http://schemas.microsoft.com/office/drawing/2014/chart" uri="{C3380CC4-5D6E-409C-BE32-E72D297353CC}">
              <c16:uniqueId val="{00000003-35F1-4FFB-B8BB-D73AE0F803C4}"/>
            </c:ext>
          </c:extLst>
        </c:ser>
        <c:ser>
          <c:idx val="3"/>
          <c:order val="3"/>
          <c:tx>
            <c:strRef>
              <c:f>PLHIV_NI_Deaths!$G$139</c:f>
              <c:strCache>
                <c:ptCount val="1"/>
                <c:pt idx="0">
                  <c:v> New HIV infections </c:v>
                </c:pt>
              </c:strCache>
            </c:strRef>
          </c:tx>
          <c:spPr>
            <a:ln w="38100">
              <a:solidFill>
                <a:srgbClr val="F26B73"/>
              </a:solidFill>
            </a:ln>
          </c:spPr>
          <c:marker>
            <c:symbol val="none"/>
          </c:marker>
          <c:dLbls>
            <c:dLbl>
              <c:idx val="32"/>
              <c:layout>
                <c:manualLayout>
                  <c:x val="1.4867125939893183E-3"/>
                  <c:y val="-2.3182823718127896E-2"/>
                </c:manualLayout>
              </c:layout>
              <c:tx>
                <c:rich>
                  <a:bodyPr/>
                  <a:lstStyle/>
                  <a:p>
                    <a:r>
                      <a:rPr lang="en-US" b="1">
                        <a:solidFill>
                          <a:srgbClr val="FF0000"/>
                        </a:solidFill>
                      </a:rPr>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5F1-4FFB-B8BB-D73AE0F803C4}"/>
                </c:ext>
              </c:extLst>
            </c:dLbl>
            <c:spPr>
              <a:noFill/>
              <a:ln>
                <a:noFill/>
              </a:ln>
              <a:effectLst/>
            </c:spPr>
            <c:txPr>
              <a:bodyPr/>
              <a:lstStyle/>
              <a:p>
                <a:pPr>
                  <a:defRPr b="1">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PLHIV_NI_Deaths!$G$140:$G$172</c:f>
              <c:numCache>
                <c:formatCode>_-* #,##0_-;\-* #,##0_-;_-* "-"??_-;_-@_-</c:formatCode>
                <c:ptCount val="33"/>
                <c:pt idx="0">
                  <c:v>3</c:v>
                </c:pt>
                <c:pt idx="1">
                  <c:v>4</c:v>
                </c:pt>
                <c:pt idx="2">
                  <c:v>5</c:v>
                </c:pt>
                <c:pt idx="3">
                  <c:v>6</c:v>
                </c:pt>
                <c:pt idx="4">
                  <c:v>9</c:v>
                </c:pt>
                <c:pt idx="5">
                  <c:v>13</c:v>
                </c:pt>
                <c:pt idx="6">
                  <c:v>20</c:v>
                </c:pt>
                <c:pt idx="7">
                  <c:v>30</c:v>
                </c:pt>
                <c:pt idx="8">
                  <c:v>46</c:v>
                </c:pt>
                <c:pt idx="9">
                  <c:v>63</c:v>
                </c:pt>
                <c:pt idx="10">
                  <c:v>86</c:v>
                </c:pt>
                <c:pt idx="11">
                  <c:v>106</c:v>
                </c:pt>
                <c:pt idx="12">
                  <c:v>117</c:v>
                </c:pt>
                <c:pt idx="13">
                  <c:v>127</c:v>
                </c:pt>
                <c:pt idx="14">
                  <c:v>129</c:v>
                </c:pt>
                <c:pt idx="15">
                  <c:v>127</c:v>
                </c:pt>
                <c:pt idx="16">
                  <c:v>117</c:v>
                </c:pt>
                <c:pt idx="17">
                  <c:v>104</c:v>
                </c:pt>
                <c:pt idx="18">
                  <c:v>96</c:v>
                </c:pt>
                <c:pt idx="19">
                  <c:v>87</c:v>
                </c:pt>
                <c:pt idx="20">
                  <c:v>82</c:v>
                </c:pt>
                <c:pt idx="21">
                  <c:v>75</c:v>
                </c:pt>
                <c:pt idx="22">
                  <c:v>73</c:v>
                </c:pt>
                <c:pt idx="23">
                  <c:v>71</c:v>
                </c:pt>
                <c:pt idx="24">
                  <c:v>69</c:v>
                </c:pt>
                <c:pt idx="25">
                  <c:v>63</c:v>
                </c:pt>
                <c:pt idx="26">
                  <c:v>63</c:v>
                </c:pt>
                <c:pt idx="27">
                  <c:v>63</c:v>
                </c:pt>
                <c:pt idx="28">
                  <c:v>60</c:v>
                </c:pt>
                <c:pt idx="29">
                  <c:v>60</c:v>
                </c:pt>
                <c:pt idx="30">
                  <c:v>62</c:v>
                </c:pt>
                <c:pt idx="31">
                  <c:v>63</c:v>
                </c:pt>
                <c:pt idx="32">
                  <c:v>62</c:v>
                </c:pt>
              </c:numCache>
            </c:numRef>
          </c:val>
          <c:smooth val="0"/>
          <c:extLst>
            <c:ext xmlns:c16="http://schemas.microsoft.com/office/drawing/2014/chart" uri="{C3380CC4-5D6E-409C-BE32-E72D297353CC}">
              <c16:uniqueId val="{00000005-35F1-4FFB-B8BB-D73AE0F803C4}"/>
            </c:ext>
          </c:extLst>
        </c:ser>
        <c:ser>
          <c:idx val="4"/>
          <c:order val="4"/>
          <c:tx>
            <c:strRef>
              <c:f>PLHIV_NI_Deaths!$H$139</c:f>
              <c:strCache>
                <c:ptCount val="1"/>
                <c:pt idx="0">
                  <c:v> New HIV infections Lower bound </c:v>
                </c:pt>
              </c:strCache>
            </c:strRef>
          </c:tx>
          <c:spPr>
            <a:ln w="22225">
              <a:solidFill>
                <a:srgbClr val="E31837"/>
              </a:solidFill>
              <a:prstDash val="sysDot"/>
            </a:ln>
          </c:spPr>
          <c:marker>
            <c:symbol val="none"/>
          </c:marker>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PLHIV_NI_Deaths!$H$140:$H$172</c:f>
              <c:numCache>
                <c:formatCode>_-* #,##0_-;\-* #,##0_-;_-* "-"??_-;_-@_-</c:formatCode>
                <c:ptCount val="33"/>
                <c:pt idx="0">
                  <c:v>2</c:v>
                </c:pt>
                <c:pt idx="1">
                  <c:v>2</c:v>
                </c:pt>
                <c:pt idx="2">
                  <c:v>3</c:v>
                </c:pt>
                <c:pt idx="3">
                  <c:v>3</c:v>
                </c:pt>
                <c:pt idx="4">
                  <c:v>4</c:v>
                </c:pt>
                <c:pt idx="5">
                  <c:v>5</c:v>
                </c:pt>
                <c:pt idx="6">
                  <c:v>7</c:v>
                </c:pt>
                <c:pt idx="7">
                  <c:v>9</c:v>
                </c:pt>
                <c:pt idx="8">
                  <c:v>13</c:v>
                </c:pt>
                <c:pt idx="9">
                  <c:v>19</c:v>
                </c:pt>
                <c:pt idx="10">
                  <c:v>27</c:v>
                </c:pt>
                <c:pt idx="11">
                  <c:v>41</c:v>
                </c:pt>
                <c:pt idx="12">
                  <c:v>57</c:v>
                </c:pt>
                <c:pt idx="13">
                  <c:v>75</c:v>
                </c:pt>
                <c:pt idx="14">
                  <c:v>93</c:v>
                </c:pt>
                <c:pt idx="15">
                  <c:v>99</c:v>
                </c:pt>
                <c:pt idx="16">
                  <c:v>91</c:v>
                </c:pt>
                <c:pt idx="17">
                  <c:v>79</c:v>
                </c:pt>
                <c:pt idx="18">
                  <c:v>74</c:v>
                </c:pt>
                <c:pt idx="19">
                  <c:v>69</c:v>
                </c:pt>
                <c:pt idx="20">
                  <c:v>67</c:v>
                </c:pt>
                <c:pt idx="21">
                  <c:v>63</c:v>
                </c:pt>
                <c:pt idx="22">
                  <c:v>61</c:v>
                </c:pt>
                <c:pt idx="23">
                  <c:v>59</c:v>
                </c:pt>
                <c:pt idx="24">
                  <c:v>57</c:v>
                </c:pt>
                <c:pt idx="25">
                  <c:v>53</c:v>
                </c:pt>
                <c:pt idx="26">
                  <c:v>52</c:v>
                </c:pt>
                <c:pt idx="27">
                  <c:v>50</c:v>
                </c:pt>
                <c:pt idx="28">
                  <c:v>47</c:v>
                </c:pt>
                <c:pt idx="29">
                  <c:v>47</c:v>
                </c:pt>
                <c:pt idx="30">
                  <c:v>47</c:v>
                </c:pt>
                <c:pt idx="31">
                  <c:v>46</c:v>
                </c:pt>
                <c:pt idx="32">
                  <c:v>44</c:v>
                </c:pt>
              </c:numCache>
            </c:numRef>
          </c:val>
          <c:smooth val="0"/>
          <c:extLst>
            <c:ext xmlns:c16="http://schemas.microsoft.com/office/drawing/2014/chart" uri="{C3380CC4-5D6E-409C-BE32-E72D297353CC}">
              <c16:uniqueId val="{00000006-35F1-4FFB-B8BB-D73AE0F803C4}"/>
            </c:ext>
          </c:extLst>
        </c:ser>
        <c:ser>
          <c:idx val="5"/>
          <c:order val="5"/>
          <c:tx>
            <c:strRef>
              <c:f>PLHIV_NI_Deaths!$I$139</c:f>
              <c:strCache>
                <c:ptCount val="1"/>
                <c:pt idx="0">
                  <c:v> New HIV infections Upper bound </c:v>
                </c:pt>
              </c:strCache>
            </c:strRef>
          </c:tx>
          <c:spPr>
            <a:ln w="22225">
              <a:solidFill>
                <a:srgbClr val="F26B73"/>
              </a:solidFill>
              <a:prstDash val="sysDot"/>
            </a:ln>
          </c:spPr>
          <c:marker>
            <c:symbol val="none"/>
          </c:marker>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PLHIV_NI_Deaths!$I$140:$I$172</c:f>
              <c:numCache>
                <c:formatCode>_-* #,##0_-;\-* #,##0_-;_-* "-"??_-;_-@_-</c:formatCode>
                <c:ptCount val="33"/>
                <c:pt idx="0">
                  <c:v>10</c:v>
                </c:pt>
                <c:pt idx="1">
                  <c:v>13</c:v>
                </c:pt>
                <c:pt idx="2">
                  <c:v>18</c:v>
                </c:pt>
                <c:pt idx="3">
                  <c:v>20</c:v>
                </c:pt>
                <c:pt idx="4">
                  <c:v>28</c:v>
                </c:pt>
                <c:pt idx="5">
                  <c:v>34</c:v>
                </c:pt>
                <c:pt idx="6">
                  <c:v>43</c:v>
                </c:pt>
                <c:pt idx="7">
                  <c:v>55</c:v>
                </c:pt>
                <c:pt idx="8">
                  <c:v>76</c:v>
                </c:pt>
                <c:pt idx="9">
                  <c:v>107</c:v>
                </c:pt>
                <c:pt idx="10">
                  <c:v>153</c:v>
                </c:pt>
                <c:pt idx="11">
                  <c:v>194</c:v>
                </c:pt>
                <c:pt idx="12">
                  <c:v>195</c:v>
                </c:pt>
                <c:pt idx="13">
                  <c:v>184</c:v>
                </c:pt>
                <c:pt idx="14">
                  <c:v>175</c:v>
                </c:pt>
                <c:pt idx="15">
                  <c:v>176</c:v>
                </c:pt>
                <c:pt idx="16">
                  <c:v>162</c:v>
                </c:pt>
                <c:pt idx="17">
                  <c:v>140</c:v>
                </c:pt>
                <c:pt idx="18">
                  <c:v>131</c:v>
                </c:pt>
                <c:pt idx="19">
                  <c:v>117</c:v>
                </c:pt>
                <c:pt idx="20">
                  <c:v>107</c:v>
                </c:pt>
                <c:pt idx="21">
                  <c:v>99</c:v>
                </c:pt>
                <c:pt idx="22">
                  <c:v>98</c:v>
                </c:pt>
                <c:pt idx="23">
                  <c:v>94</c:v>
                </c:pt>
                <c:pt idx="24">
                  <c:v>86</c:v>
                </c:pt>
                <c:pt idx="25">
                  <c:v>82</c:v>
                </c:pt>
                <c:pt idx="26">
                  <c:v>79</c:v>
                </c:pt>
                <c:pt idx="27">
                  <c:v>79</c:v>
                </c:pt>
                <c:pt idx="28">
                  <c:v>75</c:v>
                </c:pt>
                <c:pt idx="29">
                  <c:v>76</c:v>
                </c:pt>
                <c:pt idx="30">
                  <c:v>79</c:v>
                </c:pt>
                <c:pt idx="31">
                  <c:v>80</c:v>
                </c:pt>
                <c:pt idx="32">
                  <c:v>79</c:v>
                </c:pt>
              </c:numCache>
            </c:numRef>
          </c:val>
          <c:smooth val="0"/>
          <c:extLst>
            <c:ext xmlns:c16="http://schemas.microsoft.com/office/drawing/2014/chart" uri="{C3380CC4-5D6E-409C-BE32-E72D297353CC}">
              <c16:uniqueId val="{00000007-35F1-4FFB-B8BB-D73AE0F803C4}"/>
            </c:ext>
          </c:extLst>
        </c:ser>
        <c:ser>
          <c:idx val="6"/>
          <c:order val="6"/>
          <c:tx>
            <c:strRef>
              <c:f>PLHIV_NI_Deaths!$J$139</c:f>
              <c:strCache>
                <c:ptCount val="1"/>
                <c:pt idx="0">
                  <c:v> AIDS-related deaths </c:v>
                </c:pt>
              </c:strCache>
            </c:strRef>
          </c:tx>
          <c:spPr>
            <a:ln w="38100">
              <a:solidFill>
                <a:srgbClr val="00A99A"/>
              </a:solidFill>
            </a:ln>
          </c:spPr>
          <c:marker>
            <c:symbol val="none"/>
          </c:marker>
          <c:dLbls>
            <c:dLbl>
              <c:idx val="32"/>
              <c:layout>
                <c:manualLayout>
                  <c:x val="2.9734251879784184E-3"/>
                  <c:y val="2.897852964765987E-3"/>
                </c:manualLayout>
              </c:layout>
              <c:tx>
                <c:rich>
                  <a:bodyPr/>
                  <a:lstStyle/>
                  <a:p>
                    <a:r>
                      <a:rPr lang="en-US"/>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5F1-4FFB-B8BB-D73AE0F803C4}"/>
                </c:ext>
              </c:extLst>
            </c:dLbl>
            <c:spPr>
              <a:noFill/>
              <a:ln>
                <a:noFill/>
              </a:ln>
              <a:effectLst/>
            </c:spPr>
            <c:txPr>
              <a:bodyPr/>
              <a:lstStyle/>
              <a:p>
                <a:pPr>
                  <a:defRPr b="1">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PLHIV_NI_Deaths!$J$140:$J$172</c:f>
              <c:numCache>
                <c:formatCode>_-* #,##0_-;\-* #,##0_-;_-* "-"??_-;_-@_-</c:formatCode>
                <c:ptCount val="33"/>
                <c:pt idx="0">
                  <c:v>1</c:v>
                </c:pt>
                <c:pt idx="1">
                  <c:v>1</c:v>
                </c:pt>
                <c:pt idx="2">
                  <c:v>1</c:v>
                </c:pt>
                <c:pt idx="3">
                  <c:v>1</c:v>
                </c:pt>
                <c:pt idx="4">
                  <c:v>2</c:v>
                </c:pt>
                <c:pt idx="5">
                  <c:v>2</c:v>
                </c:pt>
                <c:pt idx="6">
                  <c:v>3</c:v>
                </c:pt>
                <c:pt idx="7">
                  <c:v>4</c:v>
                </c:pt>
                <c:pt idx="8">
                  <c:v>5</c:v>
                </c:pt>
                <c:pt idx="9">
                  <c:v>7</c:v>
                </c:pt>
                <c:pt idx="10">
                  <c:v>9</c:v>
                </c:pt>
                <c:pt idx="11">
                  <c:v>13</c:v>
                </c:pt>
                <c:pt idx="12">
                  <c:v>17</c:v>
                </c:pt>
                <c:pt idx="13">
                  <c:v>23</c:v>
                </c:pt>
                <c:pt idx="14">
                  <c:v>29</c:v>
                </c:pt>
                <c:pt idx="15">
                  <c:v>35</c:v>
                </c:pt>
                <c:pt idx="16">
                  <c:v>40</c:v>
                </c:pt>
                <c:pt idx="17">
                  <c:v>45</c:v>
                </c:pt>
                <c:pt idx="18">
                  <c:v>49</c:v>
                </c:pt>
                <c:pt idx="19">
                  <c:v>52</c:v>
                </c:pt>
                <c:pt idx="20">
                  <c:v>55</c:v>
                </c:pt>
                <c:pt idx="21">
                  <c:v>56</c:v>
                </c:pt>
                <c:pt idx="22">
                  <c:v>57</c:v>
                </c:pt>
                <c:pt idx="23">
                  <c:v>56</c:v>
                </c:pt>
                <c:pt idx="24">
                  <c:v>55</c:v>
                </c:pt>
                <c:pt idx="25">
                  <c:v>50</c:v>
                </c:pt>
                <c:pt idx="26">
                  <c:v>46</c:v>
                </c:pt>
                <c:pt idx="27">
                  <c:v>42</c:v>
                </c:pt>
                <c:pt idx="28">
                  <c:v>36</c:v>
                </c:pt>
                <c:pt idx="29">
                  <c:v>34</c:v>
                </c:pt>
                <c:pt idx="30">
                  <c:v>35</c:v>
                </c:pt>
                <c:pt idx="31">
                  <c:v>34</c:v>
                </c:pt>
                <c:pt idx="32">
                  <c:v>32</c:v>
                </c:pt>
              </c:numCache>
            </c:numRef>
          </c:val>
          <c:smooth val="0"/>
          <c:extLst>
            <c:ext xmlns:c16="http://schemas.microsoft.com/office/drawing/2014/chart" uri="{C3380CC4-5D6E-409C-BE32-E72D297353CC}">
              <c16:uniqueId val="{00000009-35F1-4FFB-B8BB-D73AE0F803C4}"/>
            </c:ext>
          </c:extLst>
        </c:ser>
        <c:ser>
          <c:idx val="7"/>
          <c:order val="7"/>
          <c:tx>
            <c:strRef>
              <c:f>PLHIV_NI_Deaths!$K$139</c:f>
              <c:strCache>
                <c:ptCount val="1"/>
                <c:pt idx="0">
                  <c:v> AIDS-related deaths Lower bound </c:v>
                </c:pt>
              </c:strCache>
            </c:strRef>
          </c:tx>
          <c:spPr>
            <a:ln w="22225">
              <a:solidFill>
                <a:srgbClr val="00A99A"/>
              </a:solidFill>
              <a:prstDash val="sysDot"/>
            </a:ln>
          </c:spPr>
          <c:marker>
            <c:symbol val="none"/>
          </c:marker>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PLHIV_NI_Deaths!$K$140:$K$172</c:f>
              <c:numCache>
                <c:formatCode>_-* #,##0_-;\-* #,##0_-;_-* "-"??_-;_-@_-</c:formatCode>
                <c:ptCount val="33"/>
                <c:pt idx="0">
                  <c:v>0.22234000000000001</c:v>
                </c:pt>
                <c:pt idx="1">
                  <c:v>0.31953999999999999</c:v>
                </c:pt>
                <c:pt idx="2">
                  <c:v>0.45433000000000001</c:v>
                </c:pt>
                <c:pt idx="3">
                  <c:v>0.55701999999999996</c:v>
                </c:pt>
                <c:pt idx="4">
                  <c:v>0.76704000000000006</c:v>
                </c:pt>
                <c:pt idx="5">
                  <c:v>1</c:v>
                </c:pt>
                <c:pt idx="6">
                  <c:v>1</c:v>
                </c:pt>
                <c:pt idx="7">
                  <c:v>2</c:v>
                </c:pt>
                <c:pt idx="8">
                  <c:v>2</c:v>
                </c:pt>
                <c:pt idx="9">
                  <c:v>3</c:v>
                </c:pt>
                <c:pt idx="10">
                  <c:v>4</c:v>
                </c:pt>
                <c:pt idx="11">
                  <c:v>5</c:v>
                </c:pt>
                <c:pt idx="12">
                  <c:v>6</c:v>
                </c:pt>
                <c:pt idx="13">
                  <c:v>8</c:v>
                </c:pt>
                <c:pt idx="14">
                  <c:v>11</c:v>
                </c:pt>
                <c:pt idx="15">
                  <c:v>15</c:v>
                </c:pt>
                <c:pt idx="16">
                  <c:v>19</c:v>
                </c:pt>
                <c:pt idx="17">
                  <c:v>22</c:v>
                </c:pt>
                <c:pt idx="18">
                  <c:v>27</c:v>
                </c:pt>
                <c:pt idx="19">
                  <c:v>31</c:v>
                </c:pt>
                <c:pt idx="20">
                  <c:v>35</c:v>
                </c:pt>
                <c:pt idx="21">
                  <c:v>38</c:v>
                </c:pt>
                <c:pt idx="22">
                  <c:v>41</c:v>
                </c:pt>
                <c:pt idx="23">
                  <c:v>41</c:v>
                </c:pt>
                <c:pt idx="24">
                  <c:v>43</c:v>
                </c:pt>
                <c:pt idx="25">
                  <c:v>41</c:v>
                </c:pt>
                <c:pt idx="26">
                  <c:v>38</c:v>
                </c:pt>
                <c:pt idx="27">
                  <c:v>34</c:v>
                </c:pt>
                <c:pt idx="28">
                  <c:v>29</c:v>
                </c:pt>
                <c:pt idx="29">
                  <c:v>28</c:v>
                </c:pt>
                <c:pt idx="30">
                  <c:v>28</c:v>
                </c:pt>
                <c:pt idx="31">
                  <c:v>27</c:v>
                </c:pt>
                <c:pt idx="32">
                  <c:v>25</c:v>
                </c:pt>
              </c:numCache>
            </c:numRef>
          </c:val>
          <c:smooth val="0"/>
          <c:extLst>
            <c:ext xmlns:c16="http://schemas.microsoft.com/office/drawing/2014/chart" uri="{C3380CC4-5D6E-409C-BE32-E72D297353CC}">
              <c16:uniqueId val="{0000000A-35F1-4FFB-B8BB-D73AE0F803C4}"/>
            </c:ext>
          </c:extLst>
        </c:ser>
        <c:ser>
          <c:idx val="8"/>
          <c:order val="8"/>
          <c:tx>
            <c:strRef>
              <c:f>PLHIV_NI_Deaths!$L$139</c:f>
              <c:strCache>
                <c:ptCount val="1"/>
                <c:pt idx="0">
                  <c:v> AIDS-related deaths Upper bound </c:v>
                </c:pt>
              </c:strCache>
            </c:strRef>
          </c:tx>
          <c:spPr>
            <a:ln w="22225">
              <a:solidFill>
                <a:srgbClr val="00A99A"/>
              </a:solidFill>
              <a:prstDash val="sysDot"/>
            </a:ln>
          </c:spPr>
          <c:marker>
            <c:symbol val="none"/>
          </c:marker>
          <c:cat>
            <c:numRef>
              <c:f>PLHIV_NI_Deaths!$C$140:$C$172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PLHIV_NI_Deaths!$L$140:$L$172</c:f>
              <c:numCache>
                <c:formatCode>_-* #,##0_-;\-* #,##0_-;_-* "-"??_-;_-@_-</c:formatCode>
                <c:ptCount val="33"/>
                <c:pt idx="0">
                  <c:v>2</c:v>
                </c:pt>
                <c:pt idx="1">
                  <c:v>2</c:v>
                </c:pt>
                <c:pt idx="2">
                  <c:v>3</c:v>
                </c:pt>
                <c:pt idx="3">
                  <c:v>3</c:v>
                </c:pt>
                <c:pt idx="4">
                  <c:v>4</c:v>
                </c:pt>
                <c:pt idx="5">
                  <c:v>5</c:v>
                </c:pt>
                <c:pt idx="6">
                  <c:v>6</c:v>
                </c:pt>
                <c:pt idx="7">
                  <c:v>8</c:v>
                </c:pt>
                <c:pt idx="8">
                  <c:v>11</c:v>
                </c:pt>
                <c:pt idx="9">
                  <c:v>13</c:v>
                </c:pt>
                <c:pt idx="10">
                  <c:v>16</c:v>
                </c:pt>
                <c:pt idx="11">
                  <c:v>21</c:v>
                </c:pt>
                <c:pt idx="12">
                  <c:v>26</c:v>
                </c:pt>
                <c:pt idx="13">
                  <c:v>32</c:v>
                </c:pt>
                <c:pt idx="14">
                  <c:v>40</c:v>
                </c:pt>
                <c:pt idx="15">
                  <c:v>49</c:v>
                </c:pt>
                <c:pt idx="16">
                  <c:v>55</c:v>
                </c:pt>
                <c:pt idx="17">
                  <c:v>61</c:v>
                </c:pt>
                <c:pt idx="18">
                  <c:v>66</c:v>
                </c:pt>
                <c:pt idx="19">
                  <c:v>70</c:v>
                </c:pt>
                <c:pt idx="20">
                  <c:v>72</c:v>
                </c:pt>
                <c:pt idx="21">
                  <c:v>72</c:v>
                </c:pt>
                <c:pt idx="22">
                  <c:v>71</c:v>
                </c:pt>
                <c:pt idx="23">
                  <c:v>68</c:v>
                </c:pt>
                <c:pt idx="24">
                  <c:v>66</c:v>
                </c:pt>
                <c:pt idx="25">
                  <c:v>60</c:v>
                </c:pt>
                <c:pt idx="26">
                  <c:v>54</c:v>
                </c:pt>
                <c:pt idx="27">
                  <c:v>49</c:v>
                </c:pt>
                <c:pt idx="28">
                  <c:v>42</c:v>
                </c:pt>
                <c:pt idx="29">
                  <c:v>42</c:v>
                </c:pt>
                <c:pt idx="30">
                  <c:v>43</c:v>
                </c:pt>
                <c:pt idx="31">
                  <c:v>42</c:v>
                </c:pt>
                <c:pt idx="32">
                  <c:v>39</c:v>
                </c:pt>
              </c:numCache>
            </c:numRef>
          </c:val>
          <c:smooth val="0"/>
          <c:extLst>
            <c:ext xmlns:c16="http://schemas.microsoft.com/office/drawing/2014/chart" uri="{C3380CC4-5D6E-409C-BE32-E72D297353CC}">
              <c16:uniqueId val="{0000000B-35F1-4FFB-B8BB-D73AE0F803C4}"/>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64524141037469263"/>
        </c:manualLayout>
      </c:layout>
      <c:barChart>
        <c:barDir val="col"/>
        <c:grouping val="clustered"/>
        <c:varyColors val="0"/>
        <c:ser>
          <c:idx val="0"/>
          <c:order val="0"/>
          <c:tx>
            <c:strRef>
              <c:f>'Condom use'!$B$3</c:f>
              <c:strCache>
                <c:ptCount val="1"/>
                <c:pt idx="0">
                  <c:v>High risk women</c:v>
                </c:pt>
              </c:strCache>
            </c:strRef>
          </c:tx>
          <c:spPr>
            <a:solidFill>
              <a:srgbClr val="33CCCC"/>
            </a:solidFill>
            <a:ln>
              <a:noFill/>
            </a:ln>
          </c:spPr>
          <c:invertIfNegative val="0"/>
          <c:dPt>
            <c:idx val="0"/>
            <c:invertIfNegative val="0"/>
            <c:bubble3D val="0"/>
            <c:extLst>
              <c:ext xmlns:c16="http://schemas.microsoft.com/office/drawing/2014/chart" uri="{C3380CC4-5D6E-409C-BE32-E72D297353CC}">
                <c16:uniqueId val="{00000000-5FBD-41EA-A6E0-B6C16C889F4D}"/>
              </c:ext>
            </c:extLst>
          </c:dPt>
          <c:dPt>
            <c:idx val="1"/>
            <c:invertIfNegative val="0"/>
            <c:bubble3D val="0"/>
            <c:extLst>
              <c:ext xmlns:c16="http://schemas.microsoft.com/office/drawing/2014/chart" uri="{C3380CC4-5D6E-409C-BE32-E72D297353CC}">
                <c16:uniqueId val="{00000001-5FBD-41EA-A6E0-B6C16C889F4D}"/>
              </c:ext>
            </c:extLst>
          </c:dPt>
          <c:dPt>
            <c:idx val="2"/>
            <c:invertIfNegative val="0"/>
            <c:bubble3D val="0"/>
            <c:extLst>
              <c:ext xmlns:c16="http://schemas.microsoft.com/office/drawing/2014/chart" uri="{C3380CC4-5D6E-409C-BE32-E72D297353CC}">
                <c16:uniqueId val="{00000002-5FBD-41EA-A6E0-B6C16C889F4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use'!$C$2:$E$2</c:f>
              <c:strCache>
                <c:ptCount val="3"/>
                <c:pt idx="0">
                  <c:v>Casual partners</c:v>
                </c:pt>
                <c:pt idx="1">
                  <c:v>Paying partners</c:v>
                </c:pt>
                <c:pt idx="2">
                  <c:v>Transactional partners</c:v>
                </c:pt>
              </c:strCache>
            </c:strRef>
          </c:cat>
          <c:val>
            <c:numRef>
              <c:f>'Condom use'!$C$3:$E$3</c:f>
              <c:numCache>
                <c:formatCode>0</c:formatCode>
                <c:ptCount val="3"/>
                <c:pt idx="1">
                  <c:v>57.1</c:v>
                </c:pt>
                <c:pt idx="2" formatCode="General">
                  <c:v>70</c:v>
                </c:pt>
              </c:numCache>
            </c:numRef>
          </c:val>
          <c:extLst>
            <c:ext xmlns:c16="http://schemas.microsoft.com/office/drawing/2014/chart" uri="{C3380CC4-5D6E-409C-BE32-E72D297353CC}">
              <c16:uniqueId val="{00000003-5FBD-41EA-A6E0-B6C16C889F4D}"/>
            </c:ext>
          </c:extLst>
        </c:ser>
        <c:ser>
          <c:idx val="1"/>
          <c:order val="1"/>
          <c:tx>
            <c:strRef>
              <c:f>'Condom use'!$B$4</c:f>
              <c:strCache>
                <c:ptCount val="1"/>
                <c:pt idx="0">
                  <c:v>Venue-based female sex workers</c:v>
                </c:pt>
              </c:strCache>
            </c:strRef>
          </c:tx>
          <c:spPr>
            <a:solidFill>
              <a:srgbClr val="CC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'Condom use'!$C$2:$E$2</c:f>
              <c:strCache>
                <c:ptCount val="3"/>
                <c:pt idx="0">
                  <c:v>Casual partners</c:v>
                </c:pt>
                <c:pt idx="1">
                  <c:v>Paying partners</c:v>
                </c:pt>
                <c:pt idx="2">
                  <c:v>Transactional partners</c:v>
                </c:pt>
              </c:strCache>
            </c:strRef>
          </c:cat>
          <c:val>
            <c:numRef>
              <c:f>'Condom use'!$C$4:$E$4</c:f>
              <c:numCache>
                <c:formatCode>0</c:formatCode>
                <c:ptCount val="3"/>
                <c:pt idx="0">
                  <c:v>45.9</c:v>
                </c:pt>
                <c:pt idx="1">
                  <c:v>70.8</c:v>
                </c:pt>
                <c:pt idx="2">
                  <c:v>52.4</c:v>
                </c:pt>
              </c:numCache>
            </c:numRef>
          </c:val>
          <c:extLst>
            <c:ext xmlns:c16="http://schemas.microsoft.com/office/drawing/2014/chart" uri="{C3380CC4-5D6E-409C-BE32-E72D297353CC}">
              <c16:uniqueId val="{00000004-5FBD-41EA-A6E0-B6C16C889F4D}"/>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56922612994160604"/>
          <c:h val="0.6156760359960004"/>
        </c:manualLayout>
      </c:layout>
      <c:barChart>
        <c:barDir val="col"/>
        <c:grouping val="clustered"/>
        <c:varyColors val="0"/>
        <c:ser>
          <c:idx val="0"/>
          <c:order val="0"/>
          <c:tx>
            <c:strRef>
              <c:f>'Condom use'!$C$24</c:f>
              <c:strCache>
                <c:ptCount val="1"/>
                <c:pt idx="0">
                  <c:v>Casual partners</c:v>
                </c:pt>
              </c:strCache>
            </c:strRef>
          </c:tx>
          <c:spPr>
            <a:solidFill>
              <a:srgbClr val="33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'Condom use'!$B$25:$B$26</c:f>
              <c:strCache>
                <c:ptCount val="2"/>
                <c:pt idx="0">
                  <c:v>Men who have sex with men</c:v>
                </c:pt>
                <c:pt idx="1">
                  <c:v>Transgender women</c:v>
                </c:pt>
              </c:strCache>
            </c:strRef>
          </c:cat>
          <c:val>
            <c:numRef>
              <c:f>'Condom use'!$C$25:$C$26</c:f>
              <c:numCache>
                <c:formatCode>0</c:formatCode>
                <c:ptCount val="2"/>
                <c:pt idx="0" formatCode="General">
                  <c:v>43</c:v>
                </c:pt>
                <c:pt idx="1">
                  <c:v>27.3</c:v>
                </c:pt>
              </c:numCache>
            </c:numRef>
          </c:val>
          <c:extLst>
            <c:ext xmlns:c16="http://schemas.microsoft.com/office/drawing/2014/chart" uri="{C3380CC4-5D6E-409C-BE32-E72D297353CC}">
              <c16:uniqueId val="{00000000-DE05-425B-8D78-25CEBD601AC8}"/>
            </c:ext>
          </c:extLst>
        </c:ser>
        <c:ser>
          <c:idx val="1"/>
          <c:order val="1"/>
          <c:tx>
            <c:strRef>
              <c:f>'Condom use'!$D$24</c:f>
              <c:strCache>
                <c:ptCount val="1"/>
                <c:pt idx="0">
                  <c:v>Paying partners</c:v>
                </c:pt>
              </c:strCache>
            </c:strRef>
          </c:tx>
          <c:spPr>
            <a:solidFill>
              <a:srgbClr val="33CC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'Condom use'!$B$25:$B$26</c:f>
              <c:strCache>
                <c:ptCount val="2"/>
                <c:pt idx="0">
                  <c:v>Men who have sex with men</c:v>
                </c:pt>
                <c:pt idx="1">
                  <c:v>Transgender women</c:v>
                </c:pt>
              </c:strCache>
            </c:strRef>
          </c:cat>
          <c:val>
            <c:numRef>
              <c:f>'Condom use'!$D$25:$D$26</c:f>
              <c:numCache>
                <c:formatCode>0</c:formatCode>
                <c:ptCount val="2"/>
                <c:pt idx="0">
                  <c:v>62.5</c:v>
                </c:pt>
                <c:pt idx="1">
                  <c:v>76.5</c:v>
                </c:pt>
              </c:numCache>
            </c:numRef>
          </c:val>
          <c:extLst>
            <c:ext xmlns:c16="http://schemas.microsoft.com/office/drawing/2014/chart" uri="{C3380CC4-5D6E-409C-BE32-E72D297353CC}">
              <c16:uniqueId val="{00000001-DE05-425B-8D78-25CEBD601AC8}"/>
            </c:ext>
          </c:extLst>
        </c:ser>
        <c:ser>
          <c:idx val="2"/>
          <c:order val="2"/>
          <c:tx>
            <c:strRef>
              <c:f>'Condom use'!$E$24</c:f>
              <c:strCache>
                <c:ptCount val="1"/>
                <c:pt idx="0">
                  <c:v>Transactional partners</c:v>
                </c:pt>
              </c:strCache>
            </c:strRef>
          </c:tx>
          <c:spPr>
            <a:solidFill>
              <a:srgbClr val="FF66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'Condom use'!$B$25:$B$26</c:f>
              <c:strCache>
                <c:ptCount val="2"/>
                <c:pt idx="0">
                  <c:v>Men who have sex with men</c:v>
                </c:pt>
                <c:pt idx="1">
                  <c:v>Transgender women</c:v>
                </c:pt>
              </c:strCache>
            </c:strRef>
          </c:cat>
          <c:val>
            <c:numRef>
              <c:f>'Condom use'!$E$25:$E$26</c:f>
              <c:numCache>
                <c:formatCode>0</c:formatCode>
                <c:ptCount val="2"/>
                <c:pt idx="0">
                  <c:v>64.400000000000006</c:v>
                </c:pt>
                <c:pt idx="1">
                  <c:v>52.9</c:v>
                </c:pt>
              </c:numCache>
            </c:numRef>
          </c:val>
          <c:extLst>
            <c:ext xmlns:c16="http://schemas.microsoft.com/office/drawing/2014/chart" uri="{C3380CC4-5D6E-409C-BE32-E72D297353CC}">
              <c16:uniqueId val="{00000002-DE05-425B-8D78-25CEBD601AC8}"/>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legend>
      <c:legendPos val="r"/>
      <c:layout>
        <c:manualLayout>
          <c:xMode val="edge"/>
          <c:yMode val="edge"/>
          <c:x val="0.67889663663744326"/>
          <c:y val="0.28780382426643952"/>
          <c:w val="0.30947461881524763"/>
          <c:h val="0.34600569072572174"/>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33CCCC"/>
            </a:solidFill>
            <a:ln w="12700">
              <a:solidFill>
                <a:schemeClr val="bg1"/>
              </a:solidFill>
            </a:ln>
            <a:effectLst/>
          </c:spPr>
          <c:invertIfNegative val="0"/>
          <c:dPt>
            <c:idx val="0"/>
            <c:invertIfNegative val="0"/>
            <c:bubble3D val="0"/>
            <c:spPr>
              <a:solidFill>
                <a:srgbClr val="00CC00"/>
              </a:solidFill>
              <a:ln w="12700">
                <a:solidFill>
                  <a:schemeClr val="bg1"/>
                </a:solidFill>
              </a:ln>
              <a:effectLst/>
            </c:spPr>
            <c:extLst>
              <c:ext xmlns:c16="http://schemas.microsoft.com/office/drawing/2014/chart" uri="{C3380CC4-5D6E-409C-BE32-E72D297353CC}">
                <c16:uniqueId val="{00000001-A8D9-416E-A304-3E0E87F8A1C8}"/>
              </c:ext>
            </c:extLst>
          </c:dPt>
          <c:dPt>
            <c:idx val="1"/>
            <c:invertIfNegative val="0"/>
            <c:bubble3D val="0"/>
            <c:spPr>
              <a:solidFill>
                <a:srgbClr val="9999FF"/>
              </a:solidFill>
              <a:ln w="12700">
                <a:solidFill>
                  <a:schemeClr val="bg1"/>
                </a:solidFill>
              </a:ln>
              <a:effectLst/>
            </c:spPr>
            <c:extLst>
              <c:ext xmlns:c16="http://schemas.microsoft.com/office/drawing/2014/chart" uri="{C3380CC4-5D6E-409C-BE32-E72D297353CC}">
                <c16:uniqueId val="{00000003-A8D9-416E-A304-3E0E87F8A1C8}"/>
              </c:ext>
            </c:extLst>
          </c:dPt>
          <c:dPt>
            <c:idx val="2"/>
            <c:invertIfNegative val="0"/>
            <c:bubble3D val="0"/>
            <c:spPr>
              <a:solidFill>
                <a:srgbClr val="FFB3FF"/>
              </a:solidFill>
              <a:ln w="12700">
                <a:solidFill>
                  <a:schemeClr val="bg1"/>
                </a:solidFill>
              </a:ln>
              <a:effectLst/>
            </c:spPr>
            <c:extLst>
              <c:ext xmlns:c16="http://schemas.microsoft.com/office/drawing/2014/chart" uri="{C3380CC4-5D6E-409C-BE32-E72D297353CC}">
                <c16:uniqueId val="{00000005-A8D9-416E-A304-3E0E87F8A1C8}"/>
              </c:ext>
            </c:extLst>
          </c:dPt>
          <c:dPt>
            <c:idx val="3"/>
            <c:invertIfNegative val="0"/>
            <c:bubble3D val="0"/>
            <c:spPr>
              <a:solidFill>
                <a:srgbClr val="00CCFF"/>
              </a:solidFill>
              <a:ln w="12700">
                <a:solidFill>
                  <a:schemeClr val="bg1"/>
                </a:solidFill>
              </a:ln>
              <a:effectLst/>
            </c:spPr>
            <c:extLst>
              <c:ext xmlns:c16="http://schemas.microsoft.com/office/drawing/2014/chart" uri="{C3380CC4-5D6E-409C-BE32-E72D297353CC}">
                <c16:uniqueId val="{00000007-A8D9-416E-A304-3E0E87F8A1C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'S&amp;D'!$H$2:$K$2</c:f>
              <c:strCache>
                <c:ptCount val="4"/>
                <c:pt idx="0">
                  <c:v>High risk women</c:v>
                </c:pt>
                <c:pt idx="1">
                  <c:v>Men who have sex with men</c:v>
                </c:pt>
                <c:pt idx="2">
                  <c:v>Transgender women</c:v>
                </c:pt>
                <c:pt idx="3">
                  <c:v>Transgender men</c:v>
                </c:pt>
              </c:strCache>
            </c:strRef>
          </c:cat>
          <c:val>
            <c:numRef>
              <c:f>'S&amp;D'!$H$3:$K$3</c:f>
              <c:numCache>
                <c:formatCode>General</c:formatCode>
                <c:ptCount val="4"/>
                <c:pt idx="0">
                  <c:v>17</c:v>
                </c:pt>
                <c:pt idx="1">
                  <c:v>12</c:v>
                </c:pt>
                <c:pt idx="2">
                  <c:v>24</c:v>
                </c:pt>
                <c:pt idx="3">
                  <c:v>30</c:v>
                </c:pt>
              </c:numCache>
            </c:numRef>
          </c:val>
          <c:extLst>
            <c:ext xmlns:c16="http://schemas.microsoft.com/office/drawing/2014/chart" uri="{C3380CC4-5D6E-409C-BE32-E72D297353CC}">
              <c16:uniqueId val="{00000008-A8D9-416E-A304-3E0E87F8A1C8}"/>
            </c:ext>
          </c:extLst>
        </c:ser>
        <c:dLbls>
          <c:showLegendKey val="0"/>
          <c:showVal val="0"/>
          <c:showCatName val="0"/>
          <c:showSerName val="0"/>
          <c:showPercent val="0"/>
          <c:showBubbleSize val="0"/>
        </c:dLbls>
        <c:gapWidth val="150"/>
        <c:overlap val="100"/>
        <c:axId val="541256016"/>
        <c:axId val="541257656"/>
      </c:barChart>
      <c:catAx>
        <c:axId val="541256016"/>
        <c:scaling>
          <c:orientation val="minMax"/>
        </c:scaling>
        <c:delete val="0"/>
        <c:axPos val="b"/>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41257656"/>
        <c:crosses val="autoZero"/>
        <c:auto val="1"/>
        <c:lblAlgn val="ctr"/>
        <c:lblOffset val="100"/>
        <c:noMultiLvlLbl val="0"/>
      </c:catAx>
      <c:valAx>
        <c:axId val="541257656"/>
        <c:scaling>
          <c:orientation val="minMax"/>
          <c:max val="100"/>
        </c:scaling>
        <c:delete val="0"/>
        <c:axPos val="l"/>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41256016"/>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070877593911441E-2"/>
          <c:y val="6.6527185185316182E-2"/>
          <c:w val="0.88525846964237442"/>
          <c:h val="0.35569899583942627"/>
        </c:manualLayout>
      </c:layout>
      <c:barChart>
        <c:barDir val="col"/>
        <c:grouping val="clustered"/>
        <c:varyColors val="0"/>
        <c:ser>
          <c:idx val="0"/>
          <c:order val="0"/>
          <c:spPr>
            <a:solidFill>
              <a:srgbClr val="E31837"/>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know'!$A$2:$B$13</c:f>
              <c:multiLvlStrCache>
                <c:ptCount val="12"/>
                <c:lvl>
                  <c:pt idx="0">
                    <c:v>Thimphu</c:v>
                  </c:pt>
                  <c:pt idx="1">
                    <c:v>Phuentsholing</c:v>
                  </c:pt>
                  <c:pt idx="2">
                    <c:v>Thimphu</c:v>
                  </c:pt>
                  <c:pt idx="3">
                    <c:v>Thimphu</c:v>
                  </c:pt>
                  <c:pt idx="4">
                    <c:v>Mongar</c:v>
                  </c:pt>
                  <c:pt idx="5">
                    <c:v>Thimphu</c:v>
                  </c:pt>
                  <c:pt idx="6">
                    <c:v>Samdrup Jongkhar</c:v>
                  </c:pt>
                  <c:pt idx="7">
                    <c:v>Thimphu</c:v>
                  </c:pt>
                  <c:pt idx="8">
                    <c:v>Thimphu</c:v>
                  </c:pt>
                  <c:pt idx="9">
                    <c:v>Phuentsholing</c:v>
                  </c:pt>
                  <c:pt idx="10">
                    <c:v>Thimphu</c:v>
                  </c:pt>
                  <c:pt idx="11">
                    <c:v>Samdrup Jongkhar</c:v>
                  </c:pt>
                </c:lvl>
                <c:lvl>
                  <c:pt idx="0">
                    <c:v>Bar girls</c:v>
                  </c:pt>
                  <c:pt idx="2">
                    <c:v>Drug users</c:v>
                  </c:pt>
                  <c:pt idx="3">
                    <c:v>Migrant workers</c:v>
                  </c:pt>
                  <c:pt idx="5">
                    <c:v>Police</c:v>
                  </c:pt>
                  <c:pt idx="7">
                    <c:v>Army</c:v>
                  </c:pt>
                  <c:pt idx="8">
                    <c:v>Taxi drivers</c:v>
                  </c:pt>
                  <c:pt idx="10">
                    <c:v>Truckers</c:v>
                  </c:pt>
                </c:lvl>
              </c:multiLvlStrCache>
            </c:multiLvlStrRef>
          </c:cat>
          <c:val>
            <c:numRef>
              <c:f>'comp know'!$C$2:$C$13</c:f>
              <c:numCache>
                <c:formatCode>0</c:formatCode>
                <c:ptCount val="12"/>
                <c:pt idx="0">
                  <c:v>14.3</c:v>
                </c:pt>
                <c:pt idx="1">
                  <c:v>32</c:v>
                </c:pt>
                <c:pt idx="2">
                  <c:v>32.200000000000003</c:v>
                </c:pt>
                <c:pt idx="3">
                  <c:v>4.5999999999999996</c:v>
                </c:pt>
                <c:pt idx="4">
                  <c:v>5</c:v>
                </c:pt>
                <c:pt idx="5">
                  <c:v>17</c:v>
                </c:pt>
                <c:pt idx="6">
                  <c:v>38.5</c:v>
                </c:pt>
                <c:pt idx="7">
                  <c:v>33.6</c:v>
                </c:pt>
                <c:pt idx="8">
                  <c:v>37.9</c:v>
                </c:pt>
                <c:pt idx="9">
                  <c:v>8.1999999999999993</c:v>
                </c:pt>
                <c:pt idx="10">
                  <c:v>31.6</c:v>
                </c:pt>
                <c:pt idx="11">
                  <c:v>15</c:v>
                </c:pt>
              </c:numCache>
            </c:numRef>
          </c:val>
          <c:extLst>
            <c:ext xmlns:c16="http://schemas.microsoft.com/office/drawing/2014/chart" uri="{C3380CC4-5D6E-409C-BE32-E72D297353CC}">
              <c16:uniqueId val="{00000000-D7F6-4900-B76A-14891663A1F4}"/>
            </c:ext>
          </c:extLst>
        </c:ser>
        <c:dLbls>
          <c:showLegendKey val="0"/>
          <c:showVal val="0"/>
          <c:showCatName val="0"/>
          <c:showSerName val="0"/>
          <c:showPercent val="0"/>
          <c:showBubbleSize val="0"/>
        </c:dLbls>
        <c:gapWidth val="107"/>
        <c:axId val="133522944"/>
        <c:axId val="133524480"/>
      </c:barChart>
      <c:catAx>
        <c:axId val="133522944"/>
        <c:scaling>
          <c:orientation val="minMax"/>
        </c:scaling>
        <c:delete val="0"/>
        <c:axPos val="b"/>
        <c:numFmt formatCode="General" sourceLinked="1"/>
        <c:majorTickMark val="out"/>
        <c:minorTickMark val="none"/>
        <c:tickLblPos val="nextTo"/>
        <c:crossAx val="133524480"/>
        <c:crosses val="autoZero"/>
        <c:auto val="1"/>
        <c:lblAlgn val="ctr"/>
        <c:lblOffset val="100"/>
        <c:noMultiLvlLbl val="0"/>
      </c:catAx>
      <c:valAx>
        <c:axId val="133524480"/>
        <c:scaling>
          <c:orientation val="minMax"/>
          <c:max val="100"/>
          <c:min val="0"/>
        </c:scaling>
        <c:delete val="0"/>
        <c:axPos val="l"/>
        <c:title>
          <c:tx>
            <c:rich>
              <a:bodyPr rot="0" vert="wordArtVert"/>
              <a:lstStyle/>
              <a:p>
                <a:pPr>
                  <a:defRPr/>
                </a:pPr>
                <a:r>
                  <a:rPr lang="en-GB"/>
                  <a:t>%</a:t>
                </a:r>
              </a:p>
            </c:rich>
          </c:tx>
          <c:layout>
            <c:manualLayout>
              <c:xMode val="edge"/>
              <c:yMode val="edge"/>
              <c:x val="8.2341631462436223E-3"/>
              <c:y val="3.8206999632714699E-2"/>
            </c:manualLayout>
          </c:layout>
          <c:overlay val="0"/>
        </c:title>
        <c:numFmt formatCode="0" sourceLinked="1"/>
        <c:majorTickMark val="out"/>
        <c:minorTickMark val="none"/>
        <c:tickLblPos val="nextTo"/>
        <c:crossAx val="13352294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0695114723562"/>
          <c:y val="9.1000059651634449E-2"/>
          <c:w val="0.86137978720401887"/>
          <c:h val="0.54743917342517501"/>
        </c:manualLayout>
      </c:layout>
      <c:barChart>
        <c:barDir val="col"/>
        <c:grouping val="clustered"/>
        <c:varyColors val="0"/>
        <c:ser>
          <c:idx val="0"/>
          <c:order val="0"/>
          <c:spPr>
            <a:solidFill>
              <a:srgbClr val="00AEEF"/>
            </a:solidFill>
            <a:ln>
              <a:noFill/>
            </a:ln>
            <a:effectLst>
              <a:outerShdw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D8FC-4312-9E5B-09E2F0F8A41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'women_comp knowledge'!$A$3:$A$23</c:f>
              <c:strCache>
                <c:ptCount val="21"/>
                <c:pt idx="0">
                  <c:v>Bhutan</c:v>
                </c:pt>
                <c:pt idx="1">
                  <c:v>Wangdue-Phodrang</c:v>
                </c:pt>
                <c:pt idx="2">
                  <c:v>Trashigang</c:v>
                </c:pt>
                <c:pt idx="3">
                  <c:v>Mongar</c:v>
                </c:pt>
                <c:pt idx="4">
                  <c:v>Pemagatshel</c:v>
                </c:pt>
                <c:pt idx="5">
                  <c:v>Bumthang</c:v>
                </c:pt>
                <c:pt idx="6">
                  <c:v>Dagana</c:v>
                </c:pt>
                <c:pt idx="7">
                  <c:v>Samdrup-Jonkha</c:v>
                </c:pt>
                <c:pt idx="8">
                  <c:v>Trashi Yangtse</c:v>
                </c:pt>
                <c:pt idx="9">
                  <c:v>Punakha</c:v>
                </c:pt>
                <c:pt idx="10">
                  <c:v>Trongsa</c:v>
                </c:pt>
                <c:pt idx="11">
                  <c:v>Tsirang</c:v>
                </c:pt>
                <c:pt idx="12">
                  <c:v>Chhukha</c:v>
                </c:pt>
                <c:pt idx="13">
                  <c:v>Samtse</c:v>
                </c:pt>
                <c:pt idx="14">
                  <c:v>Lhuentse</c:v>
                </c:pt>
                <c:pt idx="15">
                  <c:v>Sarpang</c:v>
                </c:pt>
                <c:pt idx="16">
                  <c:v>Zhemgang</c:v>
                </c:pt>
                <c:pt idx="17">
                  <c:v>Paro</c:v>
                </c:pt>
                <c:pt idx="18">
                  <c:v>Gasa</c:v>
                </c:pt>
                <c:pt idx="19">
                  <c:v>Thimphu</c:v>
                </c:pt>
                <c:pt idx="20">
                  <c:v>Ha</c:v>
                </c:pt>
              </c:strCache>
            </c:strRef>
          </c:cat>
          <c:val>
            <c:numRef>
              <c:f>'women_comp knowledge'!$B$3:$B$23</c:f>
              <c:numCache>
                <c:formatCode>0</c:formatCode>
                <c:ptCount val="21"/>
                <c:pt idx="0">
                  <c:v>17.5</c:v>
                </c:pt>
                <c:pt idx="1">
                  <c:v>4.5</c:v>
                </c:pt>
                <c:pt idx="2">
                  <c:v>5.7</c:v>
                </c:pt>
                <c:pt idx="3">
                  <c:v>6</c:v>
                </c:pt>
                <c:pt idx="4">
                  <c:v>7.7</c:v>
                </c:pt>
                <c:pt idx="5">
                  <c:v>8.6999999999999993</c:v>
                </c:pt>
                <c:pt idx="6">
                  <c:v>9.1999999999999993</c:v>
                </c:pt>
                <c:pt idx="7">
                  <c:v>10.6</c:v>
                </c:pt>
                <c:pt idx="8">
                  <c:v>12.6</c:v>
                </c:pt>
                <c:pt idx="9">
                  <c:v>14.1</c:v>
                </c:pt>
                <c:pt idx="10">
                  <c:v>14.6</c:v>
                </c:pt>
                <c:pt idx="11">
                  <c:v>14.7</c:v>
                </c:pt>
                <c:pt idx="12">
                  <c:v>15.1</c:v>
                </c:pt>
                <c:pt idx="13">
                  <c:v>15.7</c:v>
                </c:pt>
                <c:pt idx="14">
                  <c:v>19.7</c:v>
                </c:pt>
                <c:pt idx="15">
                  <c:v>20.5</c:v>
                </c:pt>
                <c:pt idx="16">
                  <c:v>22.8</c:v>
                </c:pt>
                <c:pt idx="17">
                  <c:v>25.3</c:v>
                </c:pt>
                <c:pt idx="18">
                  <c:v>30</c:v>
                </c:pt>
                <c:pt idx="19">
                  <c:v>36.1</c:v>
                </c:pt>
                <c:pt idx="20">
                  <c:v>45.9</c:v>
                </c:pt>
              </c:numCache>
            </c:numRef>
          </c:val>
          <c:extLst>
            <c:ext xmlns:c16="http://schemas.microsoft.com/office/drawing/2014/chart" uri="{C3380CC4-5D6E-409C-BE32-E72D297353CC}">
              <c16:uniqueId val="{00000002-D8FC-4312-9E5B-09E2F0F8A41E}"/>
            </c:ext>
          </c:extLst>
        </c:ser>
        <c:dLbls>
          <c:showLegendKey val="0"/>
          <c:showVal val="0"/>
          <c:showCatName val="0"/>
          <c:showSerName val="0"/>
          <c:showPercent val="0"/>
          <c:showBubbleSize val="0"/>
        </c:dLbls>
        <c:gapWidth val="150"/>
        <c:overlap val="-50"/>
        <c:axId val="133601920"/>
        <c:axId val="133607808"/>
      </c:barChart>
      <c:catAx>
        <c:axId val="133601920"/>
        <c:scaling>
          <c:orientation val="minMax"/>
        </c:scaling>
        <c:delete val="0"/>
        <c:axPos val="b"/>
        <c:numFmt formatCode="General" sourceLinked="0"/>
        <c:majorTickMark val="out"/>
        <c:minorTickMark val="none"/>
        <c:tickLblPos val="nextTo"/>
        <c:crossAx val="133607808"/>
        <c:crosses val="autoZero"/>
        <c:auto val="1"/>
        <c:lblAlgn val="ctr"/>
        <c:lblOffset val="100"/>
        <c:noMultiLvlLbl val="0"/>
      </c:catAx>
      <c:valAx>
        <c:axId val="133607808"/>
        <c:scaling>
          <c:orientation val="minMax"/>
          <c:max val="100"/>
          <c:min val="0"/>
        </c:scaling>
        <c:delete val="0"/>
        <c:axPos val="l"/>
        <c:title>
          <c:tx>
            <c:rich>
              <a:bodyPr rot="-5400000" vert="horz"/>
              <a:lstStyle/>
              <a:p>
                <a:pPr>
                  <a:defRPr/>
                </a:pPr>
                <a:r>
                  <a:rPr lang="en-GB"/>
                  <a:t>Comprehensive knowledge (%)</a:t>
                </a:r>
              </a:p>
            </c:rich>
          </c:tx>
          <c:layout>
            <c:manualLayout>
              <c:xMode val="edge"/>
              <c:yMode val="edge"/>
              <c:x val="1.2888689991222309E-2"/>
              <c:y val="2.485039732601246E-2"/>
            </c:manualLayout>
          </c:layout>
          <c:overlay val="0"/>
        </c:title>
        <c:numFmt formatCode="0" sourceLinked="1"/>
        <c:majorTickMark val="out"/>
        <c:minorTickMark val="none"/>
        <c:tickLblPos val="nextTo"/>
        <c:crossAx val="13360192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0861952413145"/>
          <c:y val="0.13349419458160949"/>
          <c:w val="0.77444591493777926"/>
          <c:h val="0.54379287334845861"/>
        </c:manualLayout>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YP_misconcept!$A$2:$A$4</c:f>
              <c:strCache>
                <c:ptCount val="3"/>
                <c:pt idx="0">
                  <c:v>HIV can be transmitted by 
mosquito bites</c:v>
                </c:pt>
                <c:pt idx="1">
                  <c:v>HIV/AIDS is curable if 
treated early</c:v>
                </c:pt>
                <c:pt idx="2">
                  <c:v>PLHIV should be 
isolated to avoid 
spreading the risk of 
infection</c:v>
                </c:pt>
              </c:strCache>
            </c:strRef>
          </c:cat>
          <c:val>
            <c:numRef>
              <c:f>YP_misconcept!$B$2:$B$4</c:f>
              <c:numCache>
                <c:formatCode>General</c:formatCode>
                <c:ptCount val="3"/>
                <c:pt idx="0">
                  <c:v>48</c:v>
                </c:pt>
                <c:pt idx="1">
                  <c:v>69</c:v>
                </c:pt>
                <c:pt idx="2">
                  <c:v>76</c:v>
                </c:pt>
              </c:numCache>
            </c:numRef>
          </c:val>
          <c:extLst>
            <c:ext xmlns:c16="http://schemas.microsoft.com/office/drawing/2014/chart" uri="{C3380CC4-5D6E-409C-BE32-E72D297353CC}">
              <c16:uniqueId val="{00000000-32A5-4668-88B5-EABC019AE3C2}"/>
            </c:ext>
          </c:extLst>
        </c:ser>
        <c:dLbls>
          <c:showLegendKey val="0"/>
          <c:showVal val="0"/>
          <c:showCatName val="0"/>
          <c:showSerName val="0"/>
          <c:showPercent val="0"/>
          <c:showBubbleSize val="0"/>
        </c:dLbls>
        <c:gapWidth val="150"/>
        <c:axId val="133625728"/>
        <c:axId val="133627264"/>
      </c:barChart>
      <c:catAx>
        <c:axId val="133625728"/>
        <c:scaling>
          <c:orientation val="minMax"/>
        </c:scaling>
        <c:delete val="0"/>
        <c:axPos val="b"/>
        <c:numFmt formatCode="General" sourceLinked="1"/>
        <c:majorTickMark val="out"/>
        <c:minorTickMark val="none"/>
        <c:tickLblPos val="nextTo"/>
        <c:crossAx val="133627264"/>
        <c:crosses val="autoZero"/>
        <c:auto val="1"/>
        <c:lblAlgn val="ctr"/>
        <c:lblOffset val="100"/>
        <c:noMultiLvlLbl val="0"/>
      </c:catAx>
      <c:valAx>
        <c:axId val="133627264"/>
        <c:scaling>
          <c:orientation val="minMax"/>
          <c:max val="100"/>
          <c:min val="0"/>
        </c:scaling>
        <c:delete val="0"/>
        <c:axPos val="l"/>
        <c:majorGridlines>
          <c:spPr>
            <a:ln>
              <a:solidFill>
                <a:sysClr val="window" lastClr="FFFFFF">
                  <a:lumMod val="95000"/>
                </a:sysClr>
              </a:solidFill>
              <a:prstDash val="sysDash"/>
            </a:ln>
          </c:spPr>
        </c:majorGridlines>
        <c:title>
          <c:tx>
            <c:rich>
              <a:bodyPr rot="0" vert="horz"/>
              <a:lstStyle/>
              <a:p>
                <a:pPr algn="ctr">
                  <a:defRPr/>
                </a:pPr>
                <a:r>
                  <a:rPr lang="en-GB"/>
                  <a:t>%</a:t>
                </a:r>
              </a:p>
            </c:rich>
          </c:tx>
          <c:layout>
            <c:manualLayout>
              <c:xMode val="edge"/>
              <c:yMode val="edge"/>
              <c:x val="1.1830002507244031E-2"/>
              <c:y val="0.10355024689710396"/>
            </c:manualLayout>
          </c:layout>
          <c:overlay val="0"/>
        </c:title>
        <c:numFmt formatCode="General" sourceLinked="1"/>
        <c:majorTickMark val="out"/>
        <c:minorTickMark val="none"/>
        <c:tickLblPos val="nextTo"/>
        <c:crossAx val="133625728"/>
        <c:crosses val="autoZero"/>
        <c:crossBetween val="between"/>
        <c:majorUnit val="20"/>
      </c:valAx>
      <c:spPr>
        <a:noFill/>
        <a:ln w="25391">
          <a:noFill/>
        </a:ln>
      </c:spPr>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270212774712"/>
          <c:y val="3.8154761904761907E-2"/>
          <c:w val="0.86030214749801448"/>
          <c:h val="0.78930539932508437"/>
        </c:manualLayout>
      </c:layout>
      <c:lineChart>
        <c:grouping val="standard"/>
        <c:varyColors val="0"/>
        <c:ser>
          <c:idx val="0"/>
          <c:order val="0"/>
          <c:tx>
            <c:strRef>
              <c:f>Sheet1!$B$4</c:f>
              <c:strCache>
                <c:ptCount val="1"/>
                <c:pt idx="0">
                  <c:v>USD</c:v>
                </c:pt>
              </c:strCache>
            </c:strRef>
          </c:tx>
          <c:spPr>
            <a:ln w="28575" cap="rnd">
              <a:solidFill>
                <a:schemeClr val="accent2"/>
              </a:solidFill>
              <a:round/>
            </a:ln>
            <a:effectLst/>
          </c:spPr>
          <c:marker>
            <c:symbol val="none"/>
          </c:marker>
          <c:dLbls>
            <c:numFmt formatCode="&quot;$&quot;#,##0" sourceLinked="0"/>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Sheet1!$A$5:$A$11</c:f>
              <c:numCache>
                <c:formatCode>General</c:formatCode>
                <c:ptCount val="7"/>
                <c:pt idx="0">
                  <c:v>2018</c:v>
                </c:pt>
                <c:pt idx="1">
                  <c:v>2019</c:v>
                </c:pt>
                <c:pt idx="2">
                  <c:v>2020</c:v>
                </c:pt>
                <c:pt idx="3">
                  <c:v>2021</c:v>
                </c:pt>
                <c:pt idx="4">
                  <c:v>2022</c:v>
                </c:pt>
                <c:pt idx="5">
                  <c:v>2023</c:v>
                </c:pt>
                <c:pt idx="6">
                  <c:v>2024</c:v>
                </c:pt>
              </c:numCache>
            </c:numRef>
          </c:cat>
          <c:val>
            <c:numRef>
              <c:f>Sheet1!$B$5:$B$11</c:f>
              <c:numCache>
                <c:formatCode>General</c:formatCode>
                <c:ptCount val="7"/>
                <c:pt idx="0">
                  <c:v>550000</c:v>
                </c:pt>
                <c:pt idx="1">
                  <c:v>560000</c:v>
                </c:pt>
                <c:pt idx="2">
                  <c:v>590000</c:v>
                </c:pt>
                <c:pt idx="3" formatCode="0">
                  <c:v>682142.08127679641</c:v>
                </c:pt>
                <c:pt idx="4" formatCode="0">
                  <c:v>692142.08127679594</c:v>
                </c:pt>
                <c:pt idx="5" formatCode="0">
                  <c:v>702142.08127679594</c:v>
                </c:pt>
                <c:pt idx="6" formatCode="0">
                  <c:v>782142.08127679594</c:v>
                </c:pt>
              </c:numCache>
            </c:numRef>
          </c:val>
          <c:smooth val="0"/>
          <c:extLst>
            <c:ext xmlns:c16="http://schemas.microsoft.com/office/drawing/2014/chart" uri="{C3380CC4-5D6E-409C-BE32-E72D297353CC}">
              <c16:uniqueId val="{00000000-6E17-4F88-A592-FF9F18BB84A9}"/>
            </c:ext>
          </c:extLst>
        </c:ser>
        <c:dLbls>
          <c:showLegendKey val="0"/>
          <c:showVal val="0"/>
          <c:showCatName val="0"/>
          <c:showSerName val="0"/>
          <c:showPercent val="0"/>
          <c:showBubbleSize val="0"/>
        </c:dLbls>
        <c:smooth val="0"/>
        <c:axId val="112473600"/>
        <c:axId val="112493696"/>
      </c:lineChart>
      <c:catAx>
        <c:axId val="11247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2493696"/>
        <c:crosses val="autoZero"/>
        <c:auto val="1"/>
        <c:lblAlgn val="ctr"/>
        <c:lblOffset val="100"/>
        <c:noMultiLvlLbl val="0"/>
      </c:catAx>
      <c:valAx>
        <c:axId val="1124936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vert="horz"/>
          <a:lstStyle/>
          <a:p>
            <a:pPr>
              <a:defRPr/>
            </a:pPr>
            <a:endParaRPr lang="en-US"/>
          </a:p>
        </c:txPr>
        <c:crossAx val="11247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Arial Nova" panose="020B05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0888913577504"/>
          <c:y val="8.2563675110451484E-2"/>
          <c:w val="0.85452027963971078"/>
          <c:h val="0.75584044350929713"/>
        </c:manualLayout>
      </c:layout>
      <c:lineChart>
        <c:grouping val="standard"/>
        <c:varyColors val="0"/>
        <c:ser>
          <c:idx val="0"/>
          <c:order val="0"/>
          <c:tx>
            <c:strRef>
              <c:f>Sheet2!$I$9</c:f>
              <c:strCache>
                <c:ptCount val="1"/>
                <c:pt idx="0">
                  <c:v>GF </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Sheet2!$G$10:$H$12</c:f>
              <c:multiLvlStrCache>
                <c:ptCount val="3"/>
                <c:lvl>
                  <c:pt idx="0">
                    <c:v>2008-2012</c:v>
                  </c:pt>
                  <c:pt idx="1">
                    <c:v>2015-2018</c:v>
                  </c:pt>
                  <c:pt idx="2">
                    <c:v>2018-2021</c:v>
                  </c:pt>
                </c:lvl>
                <c:lvl>
                  <c:pt idx="0">
                    <c:v>Round 6</c:v>
                  </c:pt>
                  <c:pt idx="1">
                    <c:v>NFM</c:v>
                  </c:pt>
                  <c:pt idx="2">
                    <c:v>Tailored Review </c:v>
                  </c:pt>
                </c:lvl>
              </c:multiLvlStrCache>
            </c:multiLvlStrRef>
          </c:cat>
          <c:val>
            <c:numRef>
              <c:f>Sheet2!$I$10:$I$12</c:f>
              <c:numCache>
                <c:formatCode>#,##0</c:formatCode>
                <c:ptCount val="3"/>
                <c:pt idx="0">
                  <c:v>3182320</c:v>
                </c:pt>
                <c:pt idx="1">
                  <c:v>1669411</c:v>
                </c:pt>
                <c:pt idx="2">
                  <c:v>1081990</c:v>
                </c:pt>
              </c:numCache>
            </c:numRef>
          </c:val>
          <c:smooth val="0"/>
          <c:extLst>
            <c:ext xmlns:c16="http://schemas.microsoft.com/office/drawing/2014/chart" uri="{C3380CC4-5D6E-409C-BE32-E72D297353CC}">
              <c16:uniqueId val="{00000000-6241-4B44-91C7-18BD976A12EE}"/>
            </c:ext>
          </c:extLst>
        </c:ser>
        <c:dLbls>
          <c:showLegendKey val="0"/>
          <c:showVal val="0"/>
          <c:showCatName val="0"/>
          <c:showSerName val="0"/>
          <c:showPercent val="0"/>
          <c:showBubbleSize val="0"/>
        </c:dLbls>
        <c:smooth val="0"/>
        <c:axId val="90848640"/>
        <c:axId val="90854528"/>
      </c:lineChart>
      <c:catAx>
        <c:axId val="9084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0854528"/>
        <c:crosses val="autoZero"/>
        <c:auto val="1"/>
        <c:lblAlgn val="ctr"/>
        <c:lblOffset val="100"/>
        <c:noMultiLvlLbl val="0"/>
      </c:catAx>
      <c:valAx>
        <c:axId val="90854528"/>
        <c:scaling>
          <c:orientation val="minMax"/>
        </c:scaling>
        <c:delete val="0"/>
        <c:axPos val="l"/>
        <c:majorGridlines>
          <c:spPr>
            <a:ln w="6350" cap="flat" cmpd="sng" algn="ctr">
              <a:solidFill>
                <a:schemeClr val="tx1">
                  <a:lumMod val="15000"/>
                  <a:lumOff val="85000"/>
                </a:schemeClr>
              </a:solidFill>
              <a:prstDash val="sysDot"/>
              <a:round/>
            </a:ln>
            <a:effectLst/>
          </c:spPr>
        </c:majorGridlines>
        <c:numFmt formatCode="&quot;$&quot;#,##0" sourceLinked="0"/>
        <c:majorTickMark val="none"/>
        <c:minorTickMark val="none"/>
        <c:tickLblPos val="nextTo"/>
        <c:spPr>
          <a:noFill/>
          <a:ln>
            <a:noFill/>
          </a:ln>
          <a:effectLst/>
        </c:spPr>
        <c:txPr>
          <a:bodyPr rot="-60000000" vert="horz"/>
          <a:lstStyle/>
          <a:p>
            <a:pPr>
              <a:defRPr/>
            </a:pPr>
            <a:endParaRPr lang="en-US"/>
          </a:p>
        </c:txPr>
        <c:crossAx val="9084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Arial Nova" panose="020B05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80280052425256E-2"/>
          <c:y val="3.584058571625915E-2"/>
          <c:w val="0.8571328331939726"/>
          <c:h val="0.75877492287148318"/>
        </c:manualLayout>
      </c:layout>
      <c:lineChart>
        <c:grouping val="standard"/>
        <c:varyColors val="0"/>
        <c:ser>
          <c:idx val="0"/>
          <c:order val="0"/>
          <c:tx>
            <c:strRef>
              <c:f>Sheet2!$H$32</c:f>
              <c:strCache>
                <c:ptCount val="1"/>
                <c:pt idx="0">
                  <c:v>UNICEF</c:v>
                </c:pt>
              </c:strCache>
            </c:strRef>
          </c:tx>
          <c:spPr>
            <a:ln w="28575" cap="rnd">
              <a:solidFill>
                <a:schemeClr val="accent1"/>
              </a:solidFill>
              <a:round/>
            </a:ln>
            <a:effectLst/>
          </c:spPr>
          <c:marker>
            <c:symbol val="none"/>
          </c:marker>
          <c:dLbls>
            <c:numFmt formatCode="&quot;$&quot;#,##0" sourceLinked="0"/>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Sheet2!$G$33:$G$37</c:f>
              <c:strCache>
                <c:ptCount val="5"/>
                <c:pt idx="0">
                  <c:v>2015-2016</c:v>
                </c:pt>
                <c:pt idx="1">
                  <c:v>2016-2017</c:v>
                </c:pt>
                <c:pt idx="2">
                  <c:v>2017-2018</c:v>
                </c:pt>
                <c:pt idx="3">
                  <c:v>2018-2019</c:v>
                </c:pt>
                <c:pt idx="4">
                  <c:v>2019-2020</c:v>
                </c:pt>
              </c:strCache>
            </c:strRef>
          </c:cat>
          <c:val>
            <c:numRef>
              <c:f>Sheet2!$H$33:$H$37</c:f>
              <c:numCache>
                <c:formatCode>General</c:formatCode>
                <c:ptCount val="5"/>
                <c:pt idx="0">
                  <c:v>53000</c:v>
                </c:pt>
                <c:pt idx="1">
                  <c:v>19000</c:v>
                </c:pt>
                <c:pt idx="2">
                  <c:v>36000</c:v>
                </c:pt>
                <c:pt idx="3">
                  <c:v>35000</c:v>
                </c:pt>
                <c:pt idx="4">
                  <c:v>20000</c:v>
                </c:pt>
              </c:numCache>
            </c:numRef>
          </c:val>
          <c:smooth val="0"/>
          <c:extLst>
            <c:ext xmlns:c16="http://schemas.microsoft.com/office/drawing/2014/chart" uri="{C3380CC4-5D6E-409C-BE32-E72D297353CC}">
              <c16:uniqueId val="{00000000-D94A-4EC2-8261-467498B30AA0}"/>
            </c:ext>
          </c:extLst>
        </c:ser>
        <c:ser>
          <c:idx val="1"/>
          <c:order val="1"/>
          <c:tx>
            <c:strRef>
              <c:f>Sheet2!$I$32</c:f>
              <c:strCache>
                <c:ptCount val="1"/>
                <c:pt idx="0">
                  <c:v>WHO </c:v>
                </c:pt>
              </c:strCache>
            </c:strRef>
          </c:tx>
          <c:spPr>
            <a:ln w="28575" cap="rnd">
              <a:solidFill>
                <a:schemeClr val="accent2"/>
              </a:solidFill>
              <a:round/>
            </a:ln>
            <a:effectLst/>
          </c:spPr>
          <c:marker>
            <c:symbol val="none"/>
          </c:marker>
          <c:dLbls>
            <c:numFmt formatCode="&quot;$&quot;#,##0" sourceLinked="0"/>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Sheet2!$G$33:$G$37</c:f>
              <c:strCache>
                <c:ptCount val="5"/>
                <c:pt idx="0">
                  <c:v>2015-2016</c:v>
                </c:pt>
                <c:pt idx="1">
                  <c:v>2016-2017</c:v>
                </c:pt>
                <c:pt idx="2">
                  <c:v>2017-2018</c:v>
                </c:pt>
                <c:pt idx="3">
                  <c:v>2018-2019</c:v>
                </c:pt>
                <c:pt idx="4">
                  <c:v>2019-2020</c:v>
                </c:pt>
              </c:strCache>
            </c:strRef>
          </c:cat>
          <c:val>
            <c:numRef>
              <c:f>Sheet2!$I$33:$I$37</c:f>
              <c:numCache>
                <c:formatCode>#,##0</c:formatCode>
                <c:ptCount val="5"/>
                <c:pt idx="0">
                  <c:v>60000</c:v>
                </c:pt>
                <c:pt idx="1">
                  <c:v>70000</c:v>
                </c:pt>
                <c:pt idx="2">
                  <c:v>60000</c:v>
                </c:pt>
                <c:pt idx="3">
                  <c:v>55000</c:v>
                </c:pt>
                <c:pt idx="4" formatCode="General">
                  <c:v>50000</c:v>
                </c:pt>
              </c:numCache>
            </c:numRef>
          </c:val>
          <c:smooth val="0"/>
          <c:extLst>
            <c:ext xmlns:c16="http://schemas.microsoft.com/office/drawing/2014/chart" uri="{C3380CC4-5D6E-409C-BE32-E72D297353CC}">
              <c16:uniqueId val="{00000001-D94A-4EC2-8261-467498B30AA0}"/>
            </c:ext>
          </c:extLst>
        </c:ser>
        <c:dLbls>
          <c:showLegendKey val="0"/>
          <c:showVal val="1"/>
          <c:showCatName val="0"/>
          <c:showSerName val="0"/>
          <c:showPercent val="0"/>
          <c:showBubbleSize val="0"/>
        </c:dLbls>
        <c:smooth val="0"/>
        <c:axId val="109030784"/>
        <c:axId val="109347968"/>
      </c:lineChart>
      <c:catAx>
        <c:axId val="10903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9347968"/>
        <c:crosses val="autoZero"/>
        <c:auto val="1"/>
        <c:lblAlgn val="ctr"/>
        <c:lblOffset val="100"/>
        <c:noMultiLvlLbl val="0"/>
      </c:catAx>
      <c:valAx>
        <c:axId val="109347968"/>
        <c:scaling>
          <c:orientation val="minMax"/>
        </c:scaling>
        <c:delete val="0"/>
        <c:axPos val="l"/>
        <c:majorGridlines>
          <c:spPr>
            <a:ln w="6350" cap="flat" cmpd="sng" algn="ctr">
              <a:solidFill>
                <a:schemeClr val="tx1">
                  <a:lumMod val="15000"/>
                  <a:lumOff val="85000"/>
                </a:schemeClr>
              </a:solidFill>
              <a:prstDash val="sysDot"/>
              <a:round/>
            </a:ln>
            <a:effectLst/>
          </c:spPr>
        </c:majorGridlines>
        <c:numFmt formatCode="&quot;$&quot;#,##0" sourceLinked="0"/>
        <c:majorTickMark val="none"/>
        <c:minorTickMark val="none"/>
        <c:tickLblPos val="nextTo"/>
        <c:spPr>
          <a:noFill/>
          <a:ln>
            <a:noFill/>
          </a:ln>
          <a:effectLst/>
        </c:spPr>
        <c:txPr>
          <a:bodyPr rot="-60000000" vert="horz"/>
          <a:lstStyle/>
          <a:p>
            <a:pPr>
              <a:defRPr/>
            </a:pPr>
            <a:endParaRPr lang="en-US"/>
          </a:p>
        </c:txPr>
        <c:crossAx val="109030784"/>
        <c:crosses val="autoZero"/>
        <c:crossBetween val="between"/>
      </c:valAx>
      <c:spPr>
        <a:noFill/>
        <a:ln>
          <a:noFill/>
        </a:ln>
        <a:effectLst/>
      </c:spPr>
    </c:plotArea>
    <c:legend>
      <c:legendPos val="b"/>
      <c:layout>
        <c:manualLayout>
          <c:xMode val="edge"/>
          <c:yMode val="edge"/>
          <c:x val="0.32976108335498233"/>
          <c:y val="0.92289542754524101"/>
          <c:w val="0.31660820059258238"/>
          <c:h val="5.9560712805636136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Nova" panose="020B05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33CCCC"/>
            </a:solidFill>
            <a:ln w="12700">
              <a:solidFill>
                <a:schemeClr val="bg1"/>
              </a:solidFill>
            </a:ln>
            <a:effectLst/>
          </c:spPr>
          <c:invertIfNegative val="0"/>
          <c:dPt>
            <c:idx val="0"/>
            <c:invertIfNegative val="0"/>
            <c:bubble3D val="0"/>
            <c:spPr>
              <a:solidFill>
                <a:srgbClr val="FF7C80"/>
              </a:solidFill>
              <a:ln w="12700">
                <a:solidFill>
                  <a:schemeClr val="bg1"/>
                </a:solidFill>
              </a:ln>
              <a:effectLst/>
            </c:spPr>
            <c:extLst>
              <c:ext xmlns:c16="http://schemas.microsoft.com/office/drawing/2014/chart" uri="{C3380CC4-5D6E-409C-BE32-E72D297353CC}">
                <c16:uniqueId val="{00000001-B657-4761-B0F3-6FEBC0D9BBBF}"/>
              </c:ext>
            </c:extLst>
          </c:dPt>
          <c:dPt>
            <c:idx val="1"/>
            <c:invertIfNegative val="0"/>
            <c:bubble3D val="0"/>
            <c:spPr>
              <a:solidFill>
                <a:srgbClr val="FFC000"/>
              </a:solidFill>
              <a:ln w="12700">
                <a:solidFill>
                  <a:schemeClr val="bg1"/>
                </a:solidFill>
              </a:ln>
              <a:effectLst/>
            </c:spPr>
            <c:extLst>
              <c:ext xmlns:c16="http://schemas.microsoft.com/office/drawing/2014/chart" uri="{C3380CC4-5D6E-409C-BE32-E72D297353CC}">
                <c16:uniqueId val="{00000003-B657-4761-B0F3-6FEBC0D9BBBF}"/>
              </c:ext>
            </c:extLst>
          </c:dPt>
          <c:dPt>
            <c:idx val="2"/>
            <c:invertIfNegative val="0"/>
            <c:bubble3D val="0"/>
            <c:spPr>
              <a:solidFill>
                <a:srgbClr val="FFB3FF"/>
              </a:solidFill>
              <a:ln w="12700">
                <a:solidFill>
                  <a:schemeClr val="bg1"/>
                </a:solidFill>
              </a:ln>
              <a:effectLst/>
            </c:spPr>
            <c:extLst>
              <c:ext xmlns:c16="http://schemas.microsoft.com/office/drawing/2014/chart" uri="{C3380CC4-5D6E-409C-BE32-E72D297353CC}">
                <c16:uniqueId val="{00000005-B657-4761-B0F3-6FEBC0D9BBBF}"/>
              </c:ext>
            </c:extLst>
          </c:dPt>
          <c:dPt>
            <c:idx val="3"/>
            <c:invertIfNegative val="0"/>
            <c:bubble3D val="0"/>
            <c:spPr>
              <a:solidFill>
                <a:srgbClr val="00CCFF"/>
              </a:solidFill>
              <a:ln w="12700">
                <a:solidFill>
                  <a:schemeClr val="bg1"/>
                </a:solidFill>
              </a:ln>
              <a:effectLst/>
            </c:spPr>
            <c:extLst>
              <c:ext xmlns:c16="http://schemas.microsoft.com/office/drawing/2014/chart" uri="{C3380CC4-5D6E-409C-BE32-E72D297353CC}">
                <c16:uniqueId val="{00000007-B657-4761-B0F3-6FEBC0D9BBBF}"/>
              </c:ext>
            </c:extLst>
          </c:dPt>
          <c:dPt>
            <c:idx val="5"/>
            <c:invertIfNegative val="0"/>
            <c:bubble3D val="0"/>
            <c:spPr>
              <a:solidFill>
                <a:srgbClr val="FF9933"/>
              </a:solidFill>
              <a:ln w="12700">
                <a:solidFill>
                  <a:schemeClr val="bg1"/>
                </a:solidFill>
              </a:ln>
              <a:effectLst/>
            </c:spPr>
            <c:extLst>
              <c:ext xmlns:c16="http://schemas.microsoft.com/office/drawing/2014/chart" uri="{C3380CC4-5D6E-409C-BE32-E72D297353CC}">
                <c16:uniqueId val="{00000009-B657-4761-B0F3-6FEBC0D9BBBF}"/>
              </c:ext>
            </c:extLst>
          </c:dPt>
          <c:dPt>
            <c:idx val="6"/>
            <c:invertIfNegative val="0"/>
            <c:bubble3D val="0"/>
            <c:spPr>
              <a:solidFill>
                <a:srgbClr val="FF5050"/>
              </a:solidFill>
              <a:ln w="12700">
                <a:solidFill>
                  <a:schemeClr val="bg1"/>
                </a:solidFill>
              </a:ln>
              <a:effectLst/>
            </c:spPr>
            <c:extLst>
              <c:ext xmlns:c16="http://schemas.microsoft.com/office/drawing/2014/chart" uri="{C3380CC4-5D6E-409C-BE32-E72D297353CC}">
                <c16:uniqueId val="{0000000B-B657-4761-B0F3-6FEBC0D9BBB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test'!$I$4:$L$4</c:f>
              <c:strCache>
                <c:ptCount val="4"/>
                <c:pt idx="0">
                  <c:v>High risk women</c:v>
                </c:pt>
                <c:pt idx="1">
                  <c:v>Men who have sex with men</c:v>
                </c:pt>
                <c:pt idx="2">
                  <c:v>Transgender women</c:v>
                </c:pt>
                <c:pt idx="3">
                  <c:v>Transgender men</c:v>
                </c:pt>
              </c:strCache>
            </c:strRef>
          </c:cat>
          <c:val>
            <c:numRef>
              <c:f>'HIV test'!$I$5:$L$5</c:f>
              <c:numCache>
                <c:formatCode>General</c:formatCode>
                <c:ptCount val="4"/>
                <c:pt idx="0">
                  <c:v>41</c:v>
                </c:pt>
                <c:pt idx="1">
                  <c:v>36</c:v>
                </c:pt>
                <c:pt idx="2">
                  <c:v>69</c:v>
                </c:pt>
                <c:pt idx="3">
                  <c:v>21</c:v>
                </c:pt>
              </c:numCache>
            </c:numRef>
          </c:val>
          <c:extLst>
            <c:ext xmlns:c16="http://schemas.microsoft.com/office/drawing/2014/chart" uri="{C3380CC4-5D6E-409C-BE32-E72D297353CC}">
              <c16:uniqueId val="{0000000C-B657-4761-B0F3-6FEBC0D9BBBF}"/>
            </c:ext>
          </c:extLst>
        </c:ser>
        <c:dLbls>
          <c:showLegendKey val="0"/>
          <c:showVal val="0"/>
          <c:showCatName val="0"/>
          <c:showSerName val="0"/>
          <c:showPercent val="0"/>
          <c:showBubbleSize val="0"/>
        </c:dLbls>
        <c:gapWidth val="150"/>
        <c:overlap val="100"/>
        <c:axId val="541256016"/>
        <c:axId val="541257656"/>
      </c:barChart>
      <c:catAx>
        <c:axId val="541256016"/>
        <c:scaling>
          <c:orientation val="minMax"/>
        </c:scaling>
        <c:delete val="0"/>
        <c:axPos val="b"/>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541257656"/>
        <c:crosses val="autoZero"/>
        <c:auto val="1"/>
        <c:lblAlgn val="ctr"/>
        <c:lblOffset val="100"/>
        <c:noMultiLvlLbl val="0"/>
      </c:catAx>
      <c:valAx>
        <c:axId val="541257656"/>
        <c:scaling>
          <c:orientation val="minMax"/>
          <c:max val="100"/>
        </c:scaling>
        <c:delete val="0"/>
        <c:axPos val="l"/>
        <c:majorGridlines>
          <c:spPr>
            <a:ln w="12700"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Arial Nova" panose="020B0504020202020204" pitchFamily="34" charset="0"/>
                    <a:ea typeface="+mn-ea"/>
                    <a:cs typeface="+mn-cs"/>
                  </a:defRPr>
                </a:pPr>
                <a:r>
                  <a:rPr lang="en-US" dirty="0"/>
                  <a:t>%</a:t>
                </a:r>
              </a:p>
            </c:rich>
          </c:tx>
          <c:layout>
            <c:manualLayout>
              <c:xMode val="edge"/>
              <c:yMode val="edge"/>
              <c:x val="0.11993111876458171"/>
              <c:y val="1.8518518518518517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541256016"/>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sz="1200">
          <a:solidFill>
            <a:schemeClr val="tx1"/>
          </a:solidFill>
          <a:latin typeface="Arial Nova" panose="020B05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4307479007121E-2"/>
          <c:y val="4.9980491479642224E-2"/>
          <c:w val="0.76156572856659144"/>
          <c:h val="0.6543578289334534"/>
        </c:manualLayout>
      </c:layout>
      <c:lineChart>
        <c:grouping val="standard"/>
        <c:varyColors val="0"/>
        <c:ser>
          <c:idx val="0"/>
          <c:order val="0"/>
          <c:tx>
            <c:strRef>
              <c:f>'Ad vs Women PLHIV'!$D$1</c:f>
              <c:strCache>
                <c:ptCount val="1"/>
                <c:pt idx="0">
                  <c:v> Adults  (15+) living with HIV </c:v>
                </c:pt>
              </c:strCache>
            </c:strRef>
          </c:tx>
          <c:spPr>
            <a:ln w="38100">
              <a:solidFill>
                <a:srgbClr val="63CDF6"/>
              </a:solidFill>
            </a:ln>
          </c:spPr>
          <c:marker>
            <c:symbol val="none"/>
          </c:marker>
          <c:dLbls>
            <c:dLbl>
              <c:idx val="32"/>
              <c:tx>
                <c:rich>
                  <a:bodyPr/>
                  <a:lstStyle/>
                  <a:p>
                    <a:r>
                      <a:rPr lang="en-US" dirty="0"/>
                      <a:t>1 100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7E-4927-B2E6-CC9BB1756E49}"/>
                </c:ext>
              </c:extLst>
            </c:dLbl>
            <c:spPr>
              <a:noFill/>
              <a:ln>
                <a:noFill/>
              </a:ln>
              <a:effectLst/>
            </c:spPr>
            <c:txPr>
              <a:bodyPr/>
              <a:lstStyle/>
              <a:p>
                <a:pPr>
                  <a:defRPr b="1">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'Ad vs Women PLHIV'!$C$2:$C$34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 vs Women PLHIV'!$D$2:$D$34</c:f>
              <c:numCache>
                <c:formatCode>_-* #,##0_-;\-* #,##0_-;_-* "-"??_-;_-@_-</c:formatCode>
                <c:ptCount val="33"/>
                <c:pt idx="0">
                  <c:v>17</c:v>
                </c:pt>
                <c:pt idx="1">
                  <c:v>20</c:v>
                </c:pt>
                <c:pt idx="2">
                  <c:v>21</c:v>
                </c:pt>
                <c:pt idx="3">
                  <c:v>25</c:v>
                </c:pt>
                <c:pt idx="4">
                  <c:v>32</c:v>
                </c:pt>
                <c:pt idx="5">
                  <c:v>42</c:v>
                </c:pt>
                <c:pt idx="6">
                  <c:v>57</c:v>
                </c:pt>
                <c:pt idx="7">
                  <c:v>83</c:v>
                </c:pt>
                <c:pt idx="8">
                  <c:v>122</c:v>
                </c:pt>
                <c:pt idx="9">
                  <c:v>178</c:v>
                </c:pt>
                <c:pt idx="10">
                  <c:v>253</c:v>
                </c:pt>
                <c:pt idx="11">
                  <c:v>344</c:v>
                </c:pt>
                <c:pt idx="12">
                  <c:v>443</c:v>
                </c:pt>
                <c:pt idx="13">
                  <c:v>547</c:v>
                </c:pt>
                <c:pt idx="14">
                  <c:v>648</c:v>
                </c:pt>
                <c:pt idx="15">
                  <c:v>734</c:v>
                </c:pt>
                <c:pt idx="16">
                  <c:v>798</c:v>
                </c:pt>
                <c:pt idx="17">
                  <c:v>845</c:v>
                </c:pt>
                <c:pt idx="18">
                  <c:v>879</c:v>
                </c:pt>
                <c:pt idx="19">
                  <c:v>901</c:v>
                </c:pt>
                <c:pt idx="20">
                  <c:v>915</c:v>
                </c:pt>
                <c:pt idx="21">
                  <c:v>922</c:v>
                </c:pt>
                <c:pt idx="22">
                  <c:v>926</c:v>
                </c:pt>
                <c:pt idx="23">
                  <c:v>928</c:v>
                </c:pt>
                <c:pt idx="24">
                  <c:v>929</c:v>
                </c:pt>
                <c:pt idx="25">
                  <c:v>933</c:v>
                </c:pt>
                <c:pt idx="26">
                  <c:v>938</c:v>
                </c:pt>
                <c:pt idx="27">
                  <c:v>956</c:v>
                </c:pt>
                <c:pt idx="28">
                  <c:v>978</c:v>
                </c:pt>
                <c:pt idx="29">
                  <c:v>1001</c:v>
                </c:pt>
                <c:pt idx="30">
                  <c:v>1025</c:v>
                </c:pt>
                <c:pt idx="31">
                  <c:v>1052</c:v>
                </c:pt>
                <c:pt idx="32">
                  <c:v>1080</c:v>
                </c:pt>
              </c:numCache>
            </c:numRef>
          </c:val>
          <c:smooth val="0"/>
          <c:extLst>
            <c:ext xmlns:c16="http://schemas.microsoft.com/office/drawing/2014/chart" uri="{C3380CC4-5D6E-409C-BE32-E72D297353CC}">
              <c16:uniqueId val="{00000001-197E-4927-B2E6-CC9BB1756E49}"/>
            </c:ext>
          </c:extLst>
        </c:ser>
        <c:ser>
          <c:idx val="1"/>
          <c:order val="1"/>
          <c:tx>
            <c:strRef>
              <c:f>'Ad vs Women PLHIV'!$E$1</c:f>
              <c:strCache>
                <c:ptCount val="1"/>
                <c:pt idx="0">
                  <c:v> Adults Lower bound </c:v>
                </c:pt>
              </c:strCache>
            </c:strRef>
          </c:tx>
          <c:spPr>
            <a:ln w="22225">
              <a:solidFill>
                <a:srgbClr val="63CDF6"/>
              </a:solidFill>
              <a:prstDash val="sysDot"/>
            </a:ln>
          </c:spPr>
          <c:marker>
            <c:symbol val="none"/>
          </c:marker>
          <c:cat>
            <c:numRef>
              <c:f>'Ad vs Women PLHIV'!$C$2:$C$34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 vs Women PLHIV'!$E$2:$E$34</c:f>
              <c:numCache>
                <c:formatCode>_-* #,##0_-;\-* #,##0_-;_-* "-"??_-;_-@_-</c:formatCode>
                <c:ptCount val="33"/>
                <c:pt idx="0">
                  <c:v>8</c:v>
                </c:pt>
                <c:pt idx="1">
                  <c:v>10</c:v>
                </c:pt>
                <c:pt idx="2">
                  <c:v>11</c:v>
                </c:pt>
                <c:pt idx="3">
                  <c:v>14</c:v>
                </c:pt>
                <c:pt idx="4">
                  <c:v>17</c:v>
                </c:pt>
                <c:pt idx="5">
                  <c:v>21</c:v>
                </c:pt>
                <c:pt idx="6">
                  <c:v>28</c:v>
                </c:pt>
                <c:pt idx="7">
                  <c:v>34</c:v>
                </c:pt>
                <c:pt idx="8">
                  <c:v>44</c:v>
                </c:pt>
                <c:pt idx="9">
                  <c:v>59</c:v>
                </c:pt>
                <c:pt idx="10">
                  <c:v>81</c:v>
                </c:pt>
                <c:pt idx="11">
                  <c:v>114</c:v>
                </c:pt>
                <c:pt idx="12">
                  <c:v>160</c:v>
                </c:pt>
                <c:pt idx="13">
                  <c:v>227</c:v>
                </c:pt>
                <c:pt idx="14">
                  <c:v>316</c:v>
                </c:pt>
                <c:pt idx="15">
                  <c:v>415</c:v>
                </c:pt>
                <c:pt idx="16">
                  <c:v>523</c:v>
                </c:pt>
                <c:pt idx="17">
                  <c:v>602</c:v>
                </c:pt>
                <c:pt idx="18">
                  <c:v>675</c:v>
                </c:pt>
                <c:pt idx="19">
                  <c:v>740</c:v>
                </c:pt>
                <c:pt idx="20">
                  <c:v>774</c:v>
                </c:pt>
                <c:pt idx="21">
                  <c:v>789</c:v>
                </c:pt>
                <c:pt idx="22">
                  <c:v>806</c:v>
                </c:pt>
                <c:pt idx="23">
                  <c:v>808</c:v>
                </c:pt>
                <c:pt idx="24">
                  <c:v>809</c:v>
                </c:pt>
                <c:pt idx="25">
                  <c:v>816</c:v>
                </c:pt>
                <c:pt idx="26">
                  <c:v>824</c:v>
                </c:pt>
                <c:pt idx="27">
                  <c:v>839</c:v>
                </c:pt>
                <c:pt idx="28">
                  <c:v>856</c:v>
                </c:pt>
                <c:pt idx="29">
                  <c:v>877</c:v>
                </c:pt>
                <c:pt idx="30">
                  <c:v>893</c:v>
                </c:pt>
                <c:pt idx="31">
                  <c:v>914</c:v>
                </c:pt>
                <c:pt idx="32">
                  <c:v>931</c:v>
                </c:pt>
              </c:numCache>
            </c:numRef>
          </c:val>
          <c:smooth val="0"/>
          <c:extLst>
            <c:ext xmlns:c16="http://schemas.microsoft.com/office/drawing/2014/chart" uri="{C3380CC4-5D6E-409C-BE32-E72D297353CC}">
              <c16:uniqueId val="{00000002-197E-4927-B2E6-CC9BB1756E49}"/>
            </c:ext>
          </c:extLst>
        </c:ser>
        <c:ser>
          <c:idx val="2"/>
          <c:order val="2"/>
          <c:tx>
            <c:strRef>
              <c:f>'Ad vs Women PLHIV'!$F$1</c:f>
              <c:strCache>
                <c:ptCount val="1"/>
                <c:pt idx="0">
                  <c:v> Adults Upper bound </c:v>
                </c:pt>
              </c:strCache>
            </c:strRef>
          </c:tx>
          <c:spPr>
            <a:ln w="22225">
              <a:solidFill>
                <a:srgbClr val="63CDF6"/>
              </a:solidFill>
              <a:prstDash val="sysDot"/>
            </a:ln>
          </c:spPr>
          <c:marker>
            <c:symbol val="none"/>
          </c:marker>
          <c:cat>
            <c:numRef>
              <c:f>'Ad vs Women PLHIV'!$C$2:$C$34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 vs Women PLHIV'!$F$2:$F$34</c:f>
              <c:numCache>
                <c:formatCode>_-* #,##0_-;\-* #,##0_-;_-* "-"??_-;_-@_-</c:formatCode>
                <c:ptCount val="33"/>
                <c:pt idx="0">
                  <c:v>35</c:v>
                </c:pt>
                <c:pt idx="1">
                  <c:v>43</c:v>
                </c:pt>
                <c:pt idx="2">
                  <c:v>49</c:v>
                </c:pt>
                <c:pt idx="3">
                  <c:v>63</c:v>
                </c:pt>
                <c:pt idx="4">
                  <c:v>84</c:v>
                </c:pt>
                <c:pt idx="5">
                  <c:v>114</c:v>
                </c:pt>
                <c:pt idx="6">
                  <c:v>154</c:v>
                </c:pt>
                <c:pt idx="7">
                  <c:v>189</c:v>
                </c:pt>
                <c:pt idx="8">
                  <c:v>231</c:v>
                </c:pt>
                <c:pt idx="9">
                  <c:v>294</c:v>
                </c:pt>
                <c:pt idx="10">
                  <c:v>394</c:v>
                </c:pt>
                <c:pt idx="11">
                  <c:v>533</c:v>
                </c:pt>
                <c:pt idx="12">
                  <c:v>678</c:v>
                </c:pt>
                <c:pt idx="13">
                  <c:v>802</c:v>
                </c:pt>
                <c:pt idx="14">
                  <c:v>919</c:v>
                </c:pt>
                <c:pt idx="15">
                  <c:v>972</c:v>
                </c:pt>
                <c:pt idx="16">
                  <c:v>1014</c:v>
                </c:pt>
                <c:pt idx="17">
                  <c:v>1035</c:v>
                </c:pt>
                <c:pt idx="18">
                  <c:v>1036</c:v>
                </c:pt>
                <c:pt idx="19">
                  <c:v>1037</c:v>
                </c:pt>
                <c:pt idx="20">
                  <c:v>1035</c:v>
                </c:pt>
                <c:pt idx="21">
                  <c:v>1021</c:v>
                </c:pt>
                <c:pt idx="22">
                  <c:v>1011</c:v>
                </c:pt>
                <c:pt idx="23">
                  <c:v>1013</c:v>
                </c:pt>
                <c:pt idx="24">
                  <c:v>1018</c:v>
                </c:pt>
                <c:pt idx="25">
                  <c:v>1020</c:v>
                </c:pt>
                <c:pt idx="26">
                  <c:v>1032</c:v>
                </c:pt>
                <c:pt idx="27">
                  <c:v>1059</c:v>
                </c:pt>
                <c:pt idx="28">
                  <c:v>1090</c:v>
                </c:pt>
                <c:pt idx="29">
                  <c:v>1124</c:v>
                </c:pt>
                <c:pt idx="30">
                  <c:v>1159</c:v>
                </c:pt>
                <c:pt idx="31">
                  <c:v>1198</c:v>
                </c:pt>
                <c:pt idx="32">
                  <c:v>1237</c:v>
                </c:pt>
              </c:numCache>
            </c:numRef>
          </c:val>
          <c:smooth val="0"/>
          <c:extLst>
            <c:ext xmlns:c16="http://schemas.microsoft.com/office/drawing/2014/chart" uri="{C3380CC4-5D6E-409C-BE32-E72D297353CC}">
              <c16:uniqueId val="{00000003-197E-4927-B2E6-CC9BB1756E49}"/>
            </c:ext>
          </c:extLst>
        </c:ser>
        <c:ser>
          <c:idx val="3"/>
          <c:order val="3"/>
          <c:tx>
            <c:strRef>
              <c:f>'Ad vs Women PLHIV'!$G$1</c:f>
              <c:strCache>
                <c:ptCount val="1"/>
                <c:pt idx="0">
                  <c:v> Women  (15+) living with HIV </c:v>
                </c:pt>
              </c:strCache>
            </c:strRef>
          </c:tx>
          <c:spPr>
            <a:ln w="38100">
              <a:solidFill>
                <a:srgbClr val="FF99FF"/>
              </a:solidFill>
            </a:ln>
          </c:spPr>
          <c:marker>
            <c:symbol val="none"/>
          </c:marker>
          <c:dLbls>
            <c:dLbl>
              <c:idx val="32"/>
              <c:tx>
                <c:rich>
                  <a:bodyPr/>
                  <a:lstStyle/>
                  <a:p>
                    <a:r>
                      <a:rPr lang="en-US" dirty="0"/>
                      <a:t>&lt;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97E-4927-B2E6-CC9BB1756E49}"/>
                </c:ext>
              </c:extLst>
            </c:dLbl>
            <c:spPr>
              <a:noFill/>
              <a:ln>
                <a:noFill/>
              </a:ln>
              <a:effectLst/>
            </c:spPr>
            <c:txPr>
              <a:bodyPr/>
              <a:lstStyle/>
              <a:p>
                <a:pPr>
                  <a:defRPr b="1">
                    <a:solidFill>
                      <a:srgbClr val="FF66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'Ad vs Women PLHIV'!$C$2:$C$34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 vs Women PLHIV'!$G$2:$G$34</c:f>
              <c:numCache>
                <c:formatCode>_-* #,##0_-;\-* #,##0_-;_-* "-"??_-;_-@_-</c:formatCode>
                <c:ptCount val="33"/>
                <c:pt idx="0">
                  <c:v>4</c:v>
                </c:pt>
                <c:pt idx="1">
                  <c:v>5</c:v>
                </c:pt>
                <c:pt idx="2">
                  <c:v>6</c:v>
                </c:pt>
                <c:pt idx="3">
                  <c:v>8</c:v>
                </c:pt>
                <c:pt idx="4">
                  <c:v>10</c:v>
                </c:pt>
                <c:pt idx="5">
                  <c:v>15</c:v>
                </c:pt>
                <c:pt idx="6">
                  <c:v>21</c:v>
                </c:pt>
                <c:pt idx="7">
                  <c:v>32</c:v>
                </c:pt>
                <c:pt idx="8">
                  <c:v>48</c:v>
                </c:pt>
                <c:pt idx="9">
                  <c:v>71</c:v>
                </c:pt>
                <c:pt idx="10">
                  <c:v>102</c:v>
                </c:pt>
                <c:pt idx="11">
                  <c:v>139</c:v>
                </c:pt>
                <c:pt idx="12">
                  <c:v>179</c:v>
                </c:pt>
                <c:pt idx="13">
                  <c:v>220</c:v>
                </c:pt>
                <c:pt idx="14">
                  <c:v>259</c:v>
                </c:pt>
                <c:pt idx="15">
                  <c:v>294</c:v>
                </c:pt>
                <c:pt idx="16">
                  <c:v>323</c:v>
                </c:pt>
                <c:pt idx="17">
                  <c:v>345</c:v>
                </c:pt>
                <c:pt idx="18">
                  <c:v>362</c:v>
                </c:pt>
                <c:pt idx="19">
                  <c:v>374</c:v>
                </c:pt>
                <c:pt idx="20">
                  <c:v>383</c:v>
                </c:pt>
                <c:pt idx="21">
                  <c:v>390</c:v>
                </c:pt>
                <c:pt idx="22">
                  <c:v>396</c:v>
                </c:pt>
                <c:pt idx="23">
                  <c:v>400</c:v>
                </c:pt>
                <c:pt idx="24">
                  <c:v>405</c:v>
                </c:pt>
                <c:pt idx="25">
                  <c:v>409</c:v>
                </c:pt>
                <c:pt idx="26">
                  <c:v>414</c:v>
                </c:pt>
                <c:pt idx="27">
                  <c:v>423</c:v>
                </c:pt>
                <c:pt idx="28">
                  <c:v>434</c:v>
                </c:pt>
                <c:pt idx="29">
                  <c:v>445</c:v>
                </c:pt>
                <c:pt idx="30">
                  <c:v>457</c:v>
                </c:pt>
                <c:pt idx="31">
                  <c:v>470</c:v>
                </c:pt>
                <c:pt idx="32">
                  <c:v>484</c:v>
                </c:pt>
              </c:numCache>
            </c:numRef>
          </c:val>
          <c:smooth val="0"/>
          <c:extLst>
            <c:ext xmlns:c16="http://schemas.microsoft.com/office/drawing/2014/chart" uri="{C3380CC4-5D6E-409C-BE32-E72D297353CC}">
              <c16:uniqueId val="{00000005-197E-4927-B2E6-CC9BB1756E49}"/>
            </c:ext>
          </c:extLst>
        </c:ser>
        <c:ser>
          <c:idx val="4"/>
          <c:order val="4"/>
          <c:tx>
            <c:strRef>
              <c:f>'Ad vs Women PLHIV'!$H$1</c:f>
              <c:strCache>
                <c:ptCount val="1"/>
                <c:pt idx="0">
                  <c:v> Women Lower bound </c:v>
                </c:pt>
              </c:strCache>
            </c:strRef>
          </c:tx>
          <c:spPr>
            <a:ln w="22225">
              <a:solidFill>
                <a:srgbClr val="FF99FF"/>
              </a:solidFill>
              <a:prstDash val="sysDot"/>
            </a:ln>
          </c:spPr>
          <c:marker>
            <c:symbol val="none"/>
          </c:marker>
          <c:cat>
            <c:numRef>
              <c:f>'Ad vs Women PLHIV'!$C$2:$C$34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 vs Women PLHIV'!$H$2:$H$34</c:f>
              <c:numCache>
                <c:formatCode>_-* #,##0_-;\-* #,##0_-;_-* "-"??_-;_-@_-</c:formatCode>
                <c:ptCount val="33"/>
                <c:pt idx="0">
                  <c:v>2</c:v>
                </c:pt>
                <c:pt idx="1">
                  <c:v>3</c:v>
                </c:pt>
                <c:pt idx="2">
                  <c:v>4</c:v>
                </c:pt>
                <c:pt idx="3">
                  <c:v>4</c:v>
                </c:pt>
                <c:pt idx="4">
                  <c:v>6</c:v>
                </c:pt>
                <c:pt idx="5">
                  <c:v>8</c:v>
                </c:pt>
                <c:pt idx="6">
                  <c:v>9</c:v>
                </c:pt>
                <c:pt idx="7">
                  <c:v>12</c:v>
                </c:pt>
                <c:pt idx="8">
                  <c:v>16</c:v>
                </c:pt>
                <c:pt idx="9">
                  <c:v>23</c:v>
                </c:pt>
                <c:pt idx="10">
                  <c:v>33</c:v>
                </c:pt>
                <c:pt idx="11">
                  <c:v>49</c:v>
                </c:pt>
                <c:pt idx="12">
                  <c:v>68</c:v>
                </c:pt>
                <c:pt idx="13">
                  <c:v>95</c:v>
                </c:pt>
                <c:pt idx="14">
                  <c:v>127</c:v>
                </c:pt>
                <c:pt idx="15">
                  <c:v>169</c:v>
                </c:pt>
                <c:pt idx="16">
                  <c:v>211</c:v>
                </c:pt>
                <c:pt idx="17">
                  <c:v>243</c:v>
                </c:pt>
                <c:pt idx="18">
                  <c:v>278</c:v>
                </c:pt>
                <c:pt idx="19">
                  <c:v>305</c:v>
                </c:pt>
                <c:pt idx="20">
                  <c:v>324</c:v>
                </c:pt>
                <c:pt idx="21">
                  <c:v>331</c:v>
                </c:pt>
                <c:pt idx="22">
                  <c:v>339</c:v>
                </c:pt>
                <c:pt idx="23">
                  <c:v>344</c:v>
                </c:pt>
                <c:pt idx="24">
                  <c:v>347</c:v>
                </c:pt>
                <c:pt idx="25">
                  <c:v>351</c:v>
                </c:pt>
                <c:pt idx="26">
                  <c:v>356</c:v>
                </c:pt>
                <c:pt idx="27">
                  <c:v>365</c:v>
                </c:pt>
                <c:pt idx="28">
                  <c:v>375</c:v>
                </c:pt>
                <c:pt idx="29">
                  <c:v>384</c:v>
                </c:pt>
                <c:pt idx="30">
                  <c:v>397</c:v>
                </c:pt>
                <c:pt idx="31">
                  <c:v>410</c:v>
                </c:pt>
                <c:pt idx="32">
                  <c:v>422</c:v>
                </c:pt>
              </c:numCache>
            </c:numRef>
          </c:val>
          <c:smooth val="0"/>
          <c:extLst>
            <c:ext xmlns:c16="http://schemas.microsoft.com/office/drawing/2014/chart" uri="{C3380CC4-5D6E-409C-BE32-E72D297353CC}">
              <c16:uniqueId val="{00000006-197E-4927-B2E6-CC9BB1756E49}"/>
            </c:ext>
          </c:extLst>
        </c:ser>
        <c:ser>
          <c:idx val="5"/>
          <c:order val="5"/>
          <c:tx>
            <c:strRef>
              <c:f>'Ad vs Women PLHIV'!$I$1</c:f>
              <c:strCache>
                <c:ptCount val="1"/>
                <c:pt idx="0">
                  <c:v> Women Upper bound </c:v>
                </c:pt>
              </c:strCache>
            </c:strRef>
          </c:tx>
          <c:spPr>
            <a:ln w="22225">
              <a:solidFill>
                <a:srgbClr val="FF99FF"/>
              </a:solidFill>
              <a:prstDash val="sysDot"/>
            </a:ln>
          </c:spPr>
          <c:marker>
            <c:symbol val="none"/>
          </c:marker>
          <c:cat>
            <c:numRef>
              <c:f>'Ad vs Women PLHIV'!$C$2:$C$34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'Ad vs Women PLHIV'!$I$2:$I$34</c:f>
              <c:numCache>
                <c:formatCode>_-* #,##0_-;\-* #,##0_-;_-* "-"??_-;_-@_-</c:formatCode>
                <c:ptCount val="33"/>
                <c:pt idx="0">
                  <c:v>9</c:v>
                </c:pt>
                <c:pt idx="1">
                  <c:v>12</c:v>
                </c:pt>
                <c:pt idx="2">
                  <c:v>16</c:v>
                </c:pt>
                <c:pt idx="3">
                  <c:v>21</c:v>
                </c:pt>
                <c:pt idx="4">
                  <c:v>29</c:v>
                </c:pt>
                <c:pt idx="5">
                  <c:v>40</c:v>
                </c:pt>
                <c:pt idx="6">
                  <c:v>56</c:v>
                </c:pt>
                <c:pt idx="7">
                  <c:v>70</c:v>
                </c:pt>
                <c:pt idx="8">
                  <c:v>90</c:v>
                </c:pt>
                <c:pt idx="9">
                  <c:v>120</c:v>
                </c:pt>
                <c:pt idx="10">
                  <c:v>159</c:v>
                </c:pt>
                <c:pt idx="11">
                  <c:v>217</c:v>
                </c:pt>
                <c:pt idx="12">
                  <c:v>279</c:v>
                </c:pt>
                <c:pt idx="13">
                  <c:v>332</c:v>
                </c:pt>
                <c:pt idx="14">
                  <c:v>368</c:v>
                </c:pt>
                <c:pt idx="15">
                  <c:v>397</c:v>
                </c:pt>
                <c:pt idx="16">
                  <c:v>415</c:v>
                </c:pt>
                <c:pt idx="17">
                  <c:v>427</c:v>
                </c:pt>
                <c:pt idx="18">
                  <c:v>435</c:v>
                </c:pt>
                <c:pt idx="19">
                  <c:v>436</c:v>
                </c:pt>
                <c:pt idx="20">
                  <c:v>440</c:v>
                </c:pt>
                <c:pt idx="21">
                  <c:v>439</c:v>
                </c:pt>
                <c:pt idx="22">
                  <c:v>436</c:v>
                </c:pt>
                <c:pt idx="23">
                  <c:v>441</c:v>
                </c:pt>
                <c:pt idx="24">
                  <c:v>446</c:v>
                </c:pt>
                <c:pt idx="25">
                  <c:v>453</c:v>
                </c:pt>
                <c:pt idx="26">
                  <c:v>458</c:v>
                </c:pt>
                <c:pt idx="27">
                  <c:v>469</c:v>
                </c:pt>
                <c:pt idx="28">
                  <c:v>485</c:v>
                </c:pt>
                <c:pt idx="29">
                  <c:v>500</c:v>
                </c:pt>
                <c:pt idx="30">
                  <c:v>516</c:v>
                </c:pt>
                <c:pt idx="31">
                  <c:v>535</c:v>
                </c:pt>
                <c:pt idx="32">
                  <c:v>550</c:v>
                </c:pt>
              </c:numCache>
            </c:numRef>
          </c:val>
          <c:smooth val="0"/>
          <c:extLst>
            <c:ext xmlns:c16="http://schemas.microsoft.com/office/drawing/2014/chart" uri="{C3380CC4-5D6E-409C-BE32-E72D297353CC}">
              <c16:uniqueId val="{00000007-197E-4927-B2E6-CC9BB1756E49}"/>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9449747173954386"/>
          <c:w val="0.77696946842622638"/>
          <c:h val="9.3510426427332538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3301344532882216"/>
          <c:h val="0.65878184880069168"/>
        </c:manualLayout>
      </c:layout>
      <c:barChart>
        <c:barDir val="col"/>
        <c:grouping val="stacked"/>
        <c:varyColors val="0"/>
        <c:ser>
          <c:idx val="0"/>
          <c:order val="0"/>
          <c:invertIfNegative val="0"/>
          <c:cat>
            <c:strRef>
              <c:f>'BTN (2)'!$R$56:$V$56</c:f>
              <c:strCache>
                <c:ptCount val="5"/>
                <c:pt idx="0">
                  <c:v>Estimated PLHIV</c:v>
                </c:pt>
                <c:pt idx="1">
                  <c:v>PLHIV who know 
their HIV status</c:v>
                </c:pt>
                <c:pt idx="2">
                  <c:v>People on ART</c:v>
                </c:pt>
                <c:pt idx="3">
                  <c:v>Tested for 
viral load</c:v>
                </c:pt>
                <c:pt idx="4">
                  <c:v>PLHIV who have 
viral suppression *</c:v>
                </c:pt>
              </c:strCache>
            </c:strRef>
          </c:cat>
          <c:val>
            <c:numRef>
              <c:f>'BTN (2)'!$R$57:$V$57</c:f>
              <c:numCache>
                <c:formatCode>General</c:formatCode>
                <c:ptCount val="5"/>
              </c:numCache>
            </c:numRef>
          </c:val>
          <c:extLst>
            <c:ext xmlns:c16="http://schemas.microsoft.com/office/drawing/2014/chart" uri="{C3380CC4-5D6E-409C-BE32-E72D297353CC}">
              <c16:uniqueId val="{00000000-5FFD-49AA-A9D0-AFAA0BF2511A}"/>
            </c:ext>
          </c:extLst>
        </c:ser>
        <c:ser>
          <c:idx val="1"/>
          <c:order val="1"/>
          <c:invertIfNegative val="0"/>
          <c:cat>
            <c:strRef>
              <c:f>'BTN (2)'!$R$56:$V$56</c:f>
              <c:strCache>
                <c:ptCount val="5"/>
                <c:pt idx="0">
                  <c:v>Estimated PLHIV</c:v>
                </c:pt>
                <c:pt idx="1">
                  <c:v>PLHIV who know 
their HIV status</c:v>
                </c:pt>
                <c:pt idx="2">
                  <c:v>People on ART</c:v>
                </c:pt>
                <c:pt idx="3">
                  <c:v>Tested for 
viral load</c:v>
                </c:pt>
                <c:pt idx="4">
                  <c:v>PLHIV who have 
viral suppression *</c:v>
                </c:pt>
              </c:strCache>
            </c:strRef>
          </c:cat>
          <c:val>
            <c:numRef>
              <c:f>'BTN (2)'!$R$58:$V$58</c:f>
              <c:numCache>
                <c:formatCode>General</c:formatCode>
                <c:ptCount val="5"/>
              </c:numCache>
            </c:numRef>
          </c:val>
          <c:extLst>
            <c:ext xmlns:c16="http://schemas.microsoft.com/office/drawing/2014/chart" uri="{C3380CC4-5D6E-409C-BE32-E72D297353CC}">
              <c16:uniqueId val="{00000001-5FFD-49AA-A9D0-AFAA0BF2511A}"/>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5FFD-49AA-A9D0-AFAA0BF2511A}"/>
              </c:ext>
            </c:extLst>
          </c:dPt>
          <c:dPt>
            <c:idx val="1"/>
            <c:invertIfNegative val="0"/>
            <c:bubble3D val="0"/>
            <c:spPr>
              <a:solidFill>
                <a:srgbClr val="FF7C80"/>
              </a:solidFill>
              <a:ln>
                <a:noFill/>
              </a:ln>
            </c:spPr>
            <c:extLst>
              <c:ext xmlns:c16="http://schemas.microsoft.com/office/drawing/2014/chart" uri="{C3380CC4-5D6E-409C-BE32-E72D297353CC}">
                <c16:uniqueId val="{00000005-5FFD-49AA-A9D0-AFAA0BF2511A}"/>
              </c:ext>
            </c:extLst>
          </c:dPt>
          <c:dPt>
            <c:idx val="2"/>
            <c:invertIfNegative val="0"/>
            <c:bubble3D val="0"/>
            <c:spPr>
              <a:solidFill>
                <a:srgbClr val="33CCCC"/>
              </a:solidFill>
              <a:ln>
                <a:noFill/>
              </a:ln>
            </c:spPr>
            <c:extLst>
              <c:ext xmlns:c16="http://schemas.microsoft.com/office/drawing/2014/chart" uri="{C3380CC4-5D6E-409C-BE32-E72D297353CC}">
                <c16:uniqueId val="{00000007-5FFD-49AA-A9D0-AFAA0BF2511A}"/>
              </c:ext>
            </c:extLst>
          </c:dPt>
          <c:dPt>
            <c:idx val="3"/>
            <c:invertIfNegative val="0"/>
            <c:bubble3D val="0"/>
            <c:spPr>
              <a:solidFill>
                <a:srgbClr val="009999"/>
              </a:solidFill>
              <a:ln>
                <a:noFill/>
              </a:ln>
            </c:spPr>
            <c:extLst>
              <c:ext xmlns:c16="http://schemas.microsoft.com/office/drawing/2014/chart" uri="{C3380CC4-5D6E-409C-BE32-E72D297353CC}">
                <c16:uniqueId val="{00000009-5FFD-49AA-A9D0-AFAA0BF2511A}"/>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5FFD-49AA-A9D0-AFAA0BF2511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'BTN (2)'!$R$56:$V$56</c:f>
              <c:strCache>
                <c:ptCount val="5"/>
                <c:pt idx="0">
                  <c:v>Estimated PLHIV</c:v>
                </c:pt>
                <c:pt idx="1">
                  <c:v>PLHIV who know 
their HIV status</c:v>
                </c:pt>
                <c:pt idx="2">
                  <c:v>People on ART</c:v>
                </c:pt>
                <c:pt idx="3">
                  <c:v>Tested for 
viral load</c:v>
                </c:pt>
                <c:pt idx="4">
                  <c:v>PLHIV who have 
viral suppression *</c:v>
                </c:pt>
              </c:strCache>
            </c:strRef>
          </c:cat>
          <c:val>
            <c:numRef>
              <c:f>'BTN (2)'!$R$59:$V$59</c:f>
              <c:numCache>
                <c:formatCode>General</c:formatCode>
                <c:ptCount val="5"/>
                <c:pt idx="0" formatCode="#,##0">
                  <c:v>1100</c:v>
                </c:pt>
                <c:pt idx="1">
                  <c:v>655</c:v>
                </c:pt>
                <c:pt idx="2">
                  <c:v>636</c:v>
                </c:pt>
                <c:pt idx="3">
                  <c:v>462</c:v>
                </c:pt>
                <c:pt idx="4">
                  <c:v>431</c:v>
                </c:pt>
              </c:numCache>
            </c:numRef>
          </c:val>
          <c:extLst>
            <c:ext xmlns:c16="http://schemas.microsoft.com/office/drawing/2014/chart" uri="{C3380CC4-5D6E-409C-BE32-E72D297353CC}">
              <c16:uniqueId val="{0000000C-5FFD-49AA-A9D0-AFAA0BF2511A}"/>
            </c:ext>
          </c:extLst>
        </c:ser>
        <c:dLbls>
          <c:showLegendKey val="0"/>
          <c:showVal val="0"/>
          <c:showCatName val="0"/>
          <c:showSerName val="0"/>
          <c:showPercent val="0"/>
          <c:showBubbleSize val="0"/>
        </c:dLbls>
        <c:gapWidth val="15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11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11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45261637595822E-2"/>
          <c:y val="5.7405371995216531E-2"/>
          <c:w val="0.89086257082546383"/>
          <c:h val="0.63483869233973367"/>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99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9</c:v>
                  </c:pt>
                  <c:pt idx="1">
                    <c:v>8</c:v>
                  </c:pt>
                  <c:pt idx="2">
                    <c:v>8</c:v>
                  </c:pt>
                </c:numCache>
              </c:numRef>
            </c:plus>
            <c:minus>
              <c:numRef>
                <c:f>'Cascade_Women vs Men'!$D$8:$D$10</c:f>
                <c:numCache>
                  <c:formatCode>General</c:formatCode>
                  <c:ptCount val="3"/>
                  <c:pt idx="0">
                    <c:v>8</c:v>
                  </c:pt>
                  <c:pt idx="1">
                    <c:v>8</c:v>
                  </c:pt>
                  <c:pt idx="2">
                    <c:v>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64</c:v>
                </c:pt>
                <c:pt idx="1">
                  <c:v>63</c:v>
                </c:pt>
                <c:pt idx="2">
                  <c:v>57</c:v>
                </c:pt>
              </c:numCache>
            </c:numRef>
          </c:val>
          <c:extLst>
            <c:ext xmlns:c16="http://schemas.microsoft.com/office/drawing/2014/chart" uri="{C3380CC4-5D6E-409C-BE32-E72D297353CC}">
              <c16:uniqueId val="{00000000-4C9C-4FC4-82D4-E4D0703B5EB9}"/>
            </c:ext>
          </c:extLst>
        </c:ser>
        <c:ser>
          <c:idx val="1"/>
          <c:order val="1"/>
          <c:tx>
            <c:strRef>
              <c:f>'Cascade_Women vs Men'!$D$1</c:f>
              <c:strCache>
                <c:ptCount val="1"/>
                <c:pt idx="0">
                  <c:v>Men (aged 15 and older) living with HIV</c:v>
                </c:pt>
              </c:strCache>
            </c:strRef>
          </c:tx>
          <c:spPr>
            <a:solidFill>
              <a:srgbClr val="3399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9</c:v>
                  </c:pt>
                  <c:pt idx="1">
                    <c:v>8</c:v>
                  </c:pt>
                  <c:pt idx="2">
                    <c:v>8</c:v>
                  </c:pt>
                </c:numCache>
              </c:numRef>
            </c:plus>
            <c:minus>
              <c:numRef>
                <c:f>'Cascade_Women vs Men'!$F$8:$F$10</c:f>
                <c:numCache>
                  <c:formatCode>General</c:formatCode>
                  <c:ptCount val="3"/>
                  <c:pt idx="0">
                    <c:v>9</c:v>
                  </c:pt>
                  <c:pt idx="1">
                    <c:v>9</c:v>
                  </c:pt>
                  <c:pt idx="2">
                    <c:v>8</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55</c:v>
                </c:pt>
                <c:pt idx="1">
                  <c:v>53</c:v>
                </c:pt>
                <c:pt idx="2">
                  <c:v>51</c:v>
                </c:pt>
              </c:numCache>
            </c:numRef>
          </c:val>
          <c:extLst>
            <c:ext xmlns:c16="http://schemas.microsoft.com/office/drawing/2014/chart" uri="{C3380CC4-5D6E-409C-BE32-E72D297353CC}">
              <c16:uniqueId val="{00000001-4C9C-4FC4-82D4-E4D0703B5EB9}"/>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5.5447616931452066E-2"/>
              <c:y val="1.703747497413434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layout>
        <c:manualLayout>
          <c:xMode val="edge"/>
          <c:yMode val="edge"/>
          <c:x val="1.6897603435001612E-2"/>
          <c:y val="0.88913588541176769"/>
          <c:w val="0.9662046690115943"/>
          <c:h val="9.038657404297058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6.7348026628047078E-2"/>
          <c:w val="0.8233172681713673"/>
          <c:h val="0.62245541944695215"/>
        </c:manualLayout>
      </c:layout>
      <c:barChart>
        <c:barDir val="col"/>
        <c:grouping val="stacked"/>
        <c:varyColors val="0"/>
        <c:ser>
          <c:idx val="0"/>
          <c:order val="0"/>
          <c:tx>
            <c:strRef>
              <c:f>'T&amp;T cascade'!$C$2</c:f>
              <c:strCache>
                <c:ptCount val="1"/>
                <c:pt idx="0">
                  <c:v>Progress (%)</c:v>
                </c:pt>
              </c:strCache>
            </c:strRef>
          </c:tx>
          <c:spPr>
            <a:solidFill>
              <a:srgbClr val="F78E1E"/>
            </a:solidFill>
            <a:ln>
              <a:noFill/>
            </a:ln>
            <a:effectLst/>
          </c:spPr>
          <c:invertIfNegative val="0"/>
          <c:dLbls>
            <c:numFmt formatCode="#,##0" sourceLinked="0"/>
            <c:spPr>
              <a:noFill/>
              <a:ln>
                <a:noFill/>
              </a:ln>
              <a:effectLst/>
            </c:spPr>
            <c:txPr>
              <a:bodyPr rot="0" vert="horz"/>
              <a:lstStyle/>
              <a:p>
                <a:pPr>
                  <a:defRPr sz="2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'T&amp;T cascade'!$B$3:$B$5</c:f>
              <c:strCache>
                <c:ptCount val="3"/>
                <c:pt idx="0">
                  <c:v>PLHIV who know
their status</c:v>
                </c:pt>
                <c:pt idx="1">
                  <c:v>PLHIV on
 treatment</c:v>
                </c:pt>
                <c:pt idx="2">
                  <c:v>PLHIV with suppressed
viral load</c:v>
                </c:pt>
              </c:strCache>
            </c:strRef>
          </c:cat>
          <c:val>
            <c:numRef>
              <c:f>'T&amp;T cascade'!$C$3:$C$5</c:f>
              <c:numCache>
                <c:formatCode>_(* #,##0_);_(* \(#,##0\);_(* "-"??_);_(@_)</c:formatCode>
                <c:ptCount val="3"/>
                <c:pt idx="0">
                  <c:v>59</c:v>
                </c:pt>
                <c:pt idx="1">
                  <c:v>57</c:v>
                </c:pt>
                <c:pt idx="2">
                  <c:v>53</c:v>
                </c:pt>
              </c:numCache>
            </c:numRef>
          </c:val>
          <c:extLst>
            <c:ext xmlns:c16="http://schemas.microsoft.com/office/drawing/2014/chart" uri="{C3380CC4-5D6E-409C-BE32-E72D297353CC}">
              <c16:uniqueId val="{00000000-D2EC-4115-B5B4-1C98D1585190}"/>
            </c:ext>
          </c:extLst>
        </c:ser>
        <c:ser>
          <c:idx val="1"/>
          <c:order val="1"/>
          <c:tx>
            <c:strRef>
              <c:f>'T&amp;T cascade'!$D$2</c:f>
              <c:strCache>
                <c:ptCount val="1"/>
                <c:pt idx="0">
                  <c:v>Gap</c:v>
                </c:pt>
              </c:strCache>
            </c:strRef>
          </c:tx>
          <c:spPr>
            <a:pattFill prst="dkDnDiag">
              <a:fgClr>
                <a:srgbClr val="BFBFBF"/>
              </a:fgClr>
              <a:bgClr>
                <a:schemeClr val="bg1"/>
              </a:bgClr>
            </a:pattFill>
            <a:ln>
              <a:noFill/>
            </a:ln>
            <a:effectLst/>
          </c:spPr>
          <c:invertIfNegative val="0"/>
          <c:cat>
            <c:strRef>
              <c:f>'T&amp;T cascade'!$B$3:$B$5</c:f>
              <c:strCache>
                <c:ptCount val="3"/>
                <c:pt idx="0">
                  <c:v>PLHIV who know
their status</c:v>
                </c:pt>
                <c:pt idx="1">
                  <c:v>PLHIV on
 treatment</c:v>
                </c:pt>
                <c:pt idx="2">
                  <c:v>PLHIV with suppressed
viral load</c:v>
                </c:pt>
              </c:strCache>
            </c:strRef>
          </c:cat>
          <c:val>
            <c:numRef>
              <c:f>'T&amp;T cascade'!$D$3:$D$5</c:f>
              <c:numCache>
                <c:formatCode>_(* #,##0_);_(* \(#,##0\);_(* "-"??_);_(@_)</c:formatCode>
                <c:ptCount val="3"/>
                <c:pt idx="0">
                  <c:v>36</c:v>
                </c:pt>
                <c:pt idx="1">
                  <c:v>33</c:v>
                </c:pt>
                <c:pt idx="2">
                  <c:v>33</c:v>
                </c:pt>
              </c:numCache>
            </c:numRef>
          </c:val>
          <c:extLst>
            <c:ext xmlns:c16="http://schemas.microsoft.com/office/drawing/2014/chart" uri="{C3380CC4-5D6E-409C-BE32-E72D297353CC}">
              <c16:uniqueId val="{00000001-D2EC-4115-B5B4-1C98D1585190}"/>
            </c:ext>
          </c:extLst>
        </c:ser>
        <c:dLbls>
          <c:showLegendKey val="0"/>
          <c:showVal val="0"/>
          <c:showCatName val="0"/>
          <c:showSerName val="0"/>
          <c:showPercent val="0"/>
          <c:showBubbleSize val="0"/>
        </c:dLbls>
        <c:gapWidth val="150"/>
        <c:overlap val="100"/>
        <c:axId val="227892608"/>
        <c:axId val="243348608"/>
      </c:barChart>
      <c:scatterChart>
        <c:scatterStyle val="lineMarker"/>
        <c:varyColors val="0"/>
        <c:ser>
          <c:idx val="2"/>
          <c:order val="2"/>
          <c:tx>
            <c:strRef>
              <c:f>'T&amp;T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sz="2400" b="1">
                    <a:solidFill>
                      <a:srgbClr val="FF5050"/>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'T&amp;T cascade'!$B$3:$B$5</c:f>
              <c:strCache>
                <c:ptCount val="3"/>
                <c:pt idx="0">
                  <c:v>PLHIV who know
their status</c:v>
                </c:pt>
                <c:pt idx="1">
                  <c:v>PLHIV on
 treatment</c:v>
                </c:pt>
                <c:pt idx="2">
                  <c:v>PLHIV with suppressed
viral load</c:v>
                </c:pt>
              </c:strCache>
            </c:strRef>
          </c:xVal>
          <c:yVal>
            <c:numRef>
              <c:f>'T&amp;T cascade'!$E$3:$E$5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D2EC-4115-B5B4-1C98D1585190}"/>
            </c:ext>
          </c:extLst>
        </c:ser>
        <c:dLbls>
          <c:showLegendKey val="0"/>
          <c:showVal val="0"/>
          <c:showCatName val="0"/>
          <c:showSerName val="0"/>
          <c:showPercent val="0"/>
          <c:showBubbleSize val="0"/>
        </c:dLbls>
        <c:axId val="227892608"/>
        <c:axId val="243348608"/>
      </c:scatterChart>
      <c:catAx>
        <c:axId val="2278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3348608"/>
        <c:crosses val="autoZero"/>
        <c:auto val="1"/>
        <c:lblAlgn val="ctr"/>
        <c:lblOffset val="100"/>
        <c:noMultiLvlLbl val="0"/>
      </c:catAx>
      <c:valAx>
        <c:axId val="24334860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a:t>
                </a:r>
              </a:p>
            </c:rich>
          </c:tx>
          <c:layout>
            <c:manualLayout>
              <c:xMode val="edge"/>
              <c:yMode val="edge"/>
              <c:x val="8.0551143591901714E-2"/>
              <c:y val="3.8791577041249567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227892608"/>
        <c:crosses val="autoZero"/>
        <c:crossBetween val="between"/>
        <c:majorUnit val="20"/>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'Tx coverage'!$D$2</c:f>
              <c:strCache>
                <c:ptCount val="1"/>
                <c:pt idx="0">
                  <c:v>% PLHIV on ART</c:v>
                </c:pt>
              </c:strCache>
            </c:strRef>
          </c:tx>
          <c:spPr>
            <a:solidFill>
              <a:srgbClr val="F26B7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085-4BE0-BD0C-A86FB1D96CF8}"/>
                </c:ext>
              </c:extLst>
            </c:dLbl>
            <c:spPr>
              <a:noFill/>
              <a:ln>
                <a:noFill/>
              </a:ln>
              <a:effectLst/>
            </c:spPr>
            <c:txPr>
              <a:bodyPr/>
              <a:lstStyle/>
              <a:p>
                <a:pPr>
                  <a:defRPr b="1"/>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'Tx coverage'!$B$3:$B$25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coverage'!$D$3:$D$25</c:f>
              <c:numCache>
                <c:formatCode>0</c:formatCode>
                <c:ptCount val="23"/>
                <c:pt idx="0">
                  <c:v>0</c:v>
                </c:pt>
                <c:pt idx="1">
                  <c:v>0</c:v>
                </c:pt>
                <c:pt idx="2">
                  <c:v>0</c:v>
                </c:pt>
                <c:pt idx="3">
                  <c:v>0</c:v>
                </c:pt>
                <c:pt idx="4">
                  <c:v>0</c:v>
                </c:pt>
                <c:pt idx="5">
                  <c:v>1</c:v>
                </c:pt>
                <c:pt idx="6">
                  <c:v>2</c:v>
                </c:pt>
                <c:pt idx="7">
                  <c:v>2</c:v>
                </c:pt>
                <c:pt idx="8">
                  <c:v>4</c:v>
                </c:pt>
                <c:pt idx="9">
                  <c:v>5</c:v>
                </c:pt>
                <c:pt idx="10">
                  <c:v>7</c:v>
                </c:pt>
                <c:pt idx="11">
                  <c:v>9</c:v>
                </c:pt>
                <c:pt idx="12">
                  <c:v>12</c:v>
                </c:pt>
                <c:pt idx="13">
                  <c:v>16</c:v>
                </c:pt>
                <c:pt idx="14">
                  <c:v>20</c:v>
                </c:pt>
                <c:pt idx="15">
                  <c:v>27</c:v>
                </c:pt>
                <c:pt idx="16">
                  <c:v>32</c:v>
                </c:pt>
                <c:pt idx="17">
                  <c:v>40</c:v>
                </c:pt>
                <c:pt idx="18">
                  <c:v>46</c:v>
                </c:pt>
                <c:pt idx="19">
                  <c:v>48</c:v>
                </c:pt>
                <c:pt idx="20">
                  <c:v>50</c:v>
                </c:pt>
                <c:pt idx="21">
                  <c:v>53</c:v>
                </c:pt>
                <c:pt idx="22">
                  <c:v>57</c:v>
                </c:pt>
              </c:numCache>
            </c:numRef>
          </c:val>
          <c:extLst>
            <c:ext xmlns:c16="http://schemas.microsoft.com/office/drawing/2014/chart" uri="{C3380CC4-5D6E-409C-BE32-E72D297353CC}">
              <c16:uniqueId val="{00000009-B085-4BE0-BD0C-A86FB1D96CF8}"/>
            </c:ext>
          </c:extLst>
        </c:ser>
        <c:dLbls>
          <c:showLegendKey val="0"/>
          <c:showVal val="0"/>
          <c:showCatName val="0"/>
          <c:showSerName val="0"/>
          <c:showPercent val="0"/>
          <c:showBubbleSize val="0"/>
        </c:dLbls>
        <c:gapWidth val="60"/>
        <c:axId val="38281984"/>
        <c:axId val="38279808"/>
      </c:barChart>
      <c:lineChart>
        <c:grouping val="standard"/>
        <c:varyColors val="0"/>
        <c:ser>
          <c:idx val="0"/>
          <c:order val="0"/>
          <c:tx>
            <c:strRef>
              <c:f>'Tx coverage'!$C$2</c:f>
              <c:strCache>
                <c:ptCount val="1"/>
                <c:pt idx="0">
                  <c:v> Number of people on ART </c:v>
                </c:pt>
              </c:strCache>
            </c:strRef>
          </c:tx>
          <c:spPr>
            <a:ln w="38100">
              <a:solidFill>
                <a:srgbClr val="00AEEF"/>
              </a:solidFill>
            </a:ln>
          </c:spPr>
          <c:marker>
            <c:symbol val="none"/>
          </c:marker>
          <c:dLbls>
            <c:dLbl>
              <c:idx val="22"/>
              <c:layout>
                <c:manualLayout>
                  <c:x val="-3.3932600319287069E-2"/>
                  <c:y val="-3.9735099337748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85-4BE0-BD0C-A86FB1D96CF8}"/>
                </c:ext>
              </c:extLst>
            </c:dLbl>
            <c:spPr>
              <a:noFill/>
              <a:ln>
                <a:noFill/>
              </a:ln>
              <a:effectLst/>
            </c:spPr>
            <c:txPr>
              <a:bodyPr/>
              <a:lstStyle/>
              <a:p>
                <a:pPr>
                  <a:defRPr b="1">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'Tx coverage'!$B$3:$B$25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coverage'!$C$3:$C$25</c:f>
              <c:numCache>
                <c:formatCode>_-* #,##0_-;\-* #,##0_-;_-* "-"??_-;_-@_-</c:formatCode>
                <c:ptCount val="23"/>
                <c:pt idx="0">
                  <c:v>0</c:v>
                </c:pt>
                <c:pt idx="1">
                  <c:v>0</c:v>
                </c:pt>
                <c:pt idx="2">
                  <c:v>0</c:v>
                </c:pt>
                <c:pt idx="3">
                  <c:v>0</c:v>
                </c:pt>
                <c:pt idx="4">
                  <c:v>1</c:v>
                </c:pt>
                <c:pt idx="5">
                  <c:v>4</c:v>
                </c:pt>
                <c:pt idx="6">
                  <c:v>13</c:v>
                </c:pt>
                <c:pt idx="7">
                  <c:v>21</c:v>
                </c:pt>
                <c:pt idx="8">
                  <c:v>34</c:v>
                </c:pt>
                <c:pt idx="9">
                  <c:v>44</c:v>
                </c:pt>
                <c:pt idx="10">
                  <c:v>64</c:v>
                </c:pt>
                <c:pt idx="11">
                  <c:v>84</c:v>
                </c:pt>
                <c:pt idx="12">
                  <c:v>118</c:v>
                </c:pt>
                <c:pt idx="13">
                  <c:v>156</c:v>
                </c:pt>
                <c:pt idx="14">
                  <c:v>191</c:v>
                </c:pt>
                <c:pt idx="15">
                  <c:v>262</c:v>
                </c:pt>
                <c:pt idx="16">
                  <c:v>312</c:v>
                </c:pt>
                <c:pt idx="17">
                  <c:v>396</c:v>
                </c:pt>
                <c:pt idx="18">
                  <c:v>472</c:v>
                </c:pt>
                <c:pt idx="19">
                  <c:v>496</c:v>
                </c:pt>
                <c:pt idx="20">
                  <c:v>536</c:v>
                </c:pt>
                <c:pt idx="21">
                  <c:v>581</c:v>
                </c:pt>
                <c:pt idx="22">
                  <c:v>636</c:v>
                </c:pt>
              </c:numCache>
            </c:numRef>
          </c:val>
          <c:smooth val="0"/>
          <c:extLst>
            <c:ext xmlns:c16="http://schemas.microsoft.com/office/drawing/2014/chart" uri="{C3380CC4-5D6E-409C-BE32-E72D297353CC}">
              <c16:uniqueId val="{0000000B-B085-4BE0-BD0C-A86FB1D96CF8}"/>
            </c:ext>
          </c:extLst>
        </c:ser>
        <c:dLbls>
          <c:showLegendKey val="0"/>
          <c:showVal val="0"/>
          <c:showCatName val="0"/>
          <c:showSerName val="0"/>
          <c:showPercent val="0"/>
          <c:showBubbleSize val="0"/>
        </c:dLbls>
        <c:marker val="1"/>
        <c:smooth val="0"/>
        <c:axId val="38202368"/>
        <c:axId val="38277888"/>
      </c:lineChart>
      <c:lineChart>
        <c:grouping val="standard"/>
        <c:varyColors val="0"/>
        <c:ser>
          <c:idx val="2"/>
          <c:order val="2"/>
          <c:tx>
            <c:strRef>
              <c:f>'Tx coverage'!$E$2</c:f>
              <c:strCache>
                <c:ptCount val="1"/>
                <c:pt idx="0">
                  <c:v>% Lower</c:v>
                </c:pt>
              </c:strCache>
            </c:strRef>
          </c:tx>
          <c:spPr>
            <a:ln>
              <a:noFill/>
            </a:ln>
          </c:spPr>
          <c:marker>
            <c:symbol val="dash"/>
            <c:size val="8"/>
            <c:spPr>
              <a:solidFill>
                <a:sysClr val="windowText" lastClr="000000"/>
              </a:solidFill>
              <a:ln>
                <a:noFill/>
              </a:ln>
            </c:spPr>
          </c:marker>
          <c:cat>
            <c:strRef>
              <c:f>'Tx coverage'!$B$3:$B$25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coverage'!$E$3:$E$25</c:f>
              <c:numCache>
                <c:formatCode>0</c:formatCode>
                <c:ptCount val="23"/>
                <c:pt idx="0">
                  <c:v>0</c:v>
                </c:pt>
                <c:pt idx="1">
                  <c:v>0</c:v>
                </c:pt>
                <c:pt idx="2">
                  <c:v>0</c:v>
                </c:pt>
                <c:pt idx="3">
                  <c:v>0</c:v>
                </c:pt>
                <c:pt idx="4">
                  <c:v>0</c:v>
                </c:pt>
                <c:pt idx="5">
                  <c:v>0</c:v>
                </c:pt>
                <c:pt idx="6">
                  <c:v>1</c:v>
                </c:pt>
                <c:pt idx="7">
                  <c:v>2</c:v>
                </c:pt>
                <c:pt idx="8">
                  <c:v>3</c:v>
                </c:pt>
                <c:pt idx="9">
                  <c:v>4</c:v>
                </c:pt>
                <c:pt idx="10">
                  <c:v>6</c:v>
                </c:pt>
                <c:pt idx="11">
                  <c:v>7</c:v>
                </c:pt>
                <c:pt idx="12">
                  <c:v>11</c:v>
                </c:pt>
                <c:pt idx="13">
                  <c:v>14</c:v>
                </c:pt>
                <c:pt idx="14">
                  <c:v>17</c:v>
                </c:pt>
                <c:pt idx="15">
                  <c:v>23</c:v>
                </c:pt>
                <c:pt idx="16">
                  <c:v>28</c:v>
                </c:pt>
                <c:pt idx="17">
                  <c:v>35</c:v>
                </c:pt>
                <c:pt idx="18">
                  <c:v>40</c:v>
                </c:pt>
                <c:pt idx="19">
                  <c:v>42</c:v>
                </c:pt>
                <c:pt idx="20">
                  <c:v>44</c:v>
                </c:pt>
                <c:pt idx="21">
                  <c:v>46</c:v>
                </c:pt>
                <c:pt idx="22">
                  <c:v>49</c:v>
                </c:pt>
              </c:numCache>
            </c:numRef>
          </c:val>
          <c:smooth val="0"/>
          <c:extLst>
            <c:ext xmlns:c16="http://schemas.microsoft.com/office/drawing/2014/chart" uri="{C3380CC4-5D6E-409C-BE32-E72D297353CC}">
              <c16:uniqueId val="{0000000C-B085-4BE0-BD0C-A86FB1D96CF8}"/>
            </c:ext>
          </c:extLst>
        </c:ser>
        <c:ser>
          <c:idx val="3"/>
          <c:order val="3"/>
          <c:tx>
            <c:strRef>
              <c:f>'Tx coverage'!$F$2</c:f>
              <c:strCache>
                <c:ptCount val="1"/>
                <c:pt idx="0">
                  <c:v>%Upper</c:v>
                </c:pt>
              </c:strCache>
            </c:strRef>
          </c:tx>
          <c:spPr>
            <a:ln>
              <a:noFill/>
            </a:ln>
          </c:spPr>
          <c:marker>
            <c:symbol val="dash"/>
            <c:size val="8"/>
            <c:spPr>
              <a:solidFill>
                <a:sysClr val="windowText" lastClr="000000"/>
              </a:solidFill>
              <a:ln>
                <a:noFill/>
              </a:ln>
            </c:spPr>
          </c:marker>
          <c:cat>
            <c:strRef>
              <c:f>'Tx coverage'!$B$3:$B$25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coverage'!$F$3:$F$25</c:f>
              <c:numCache>
                <c:formatCode>0</c:formatCode>
                <c:ptCount val="23"/>
                <c:pt idx="0">
                  <c:v>0</c:v>
                </c:pt>
                <c:pt idx="1">
                  <c:v>0</c:v>
                </c:pt>
                <c:pt idx="2">
                  <c:v>0</c:v>
                </c:pt>
                <c:pt idx="3">
                  <c:v>0</c:v>
                </c:pt>
                <c:pt idx="4">
                  <c:v>0</c:v>
                </c:pt>
                <c:pt idx="5">
                  <c:v>1</c:v>
                </c:pt>
                <c:pt idx="6">
                  <c:v>2</c:v>
                </c:pt>
                <c:pt idx="7">
                  <c:v>3</c:v>
                </c:pt>
                <c:pt idx="8">
                  <c:v>4</c:v>
                </c:pt>
                <c:pt idx="9">
                  <c:v>5</c:v>
                </c:pt>
                <c:pt idx="10">
                  <c:v>8</c:v>
                </c:pt>
                <c:pt idx="11">
                  <c:v>10</c:v>
                </c:pt>
                <c:pt idx="12">
                  <c:v>13</c:v>
                </c:pt>
                <c:pt idx="13">
                  <c:v>18</c:v>
                </c:pt>
                <c:pt idx="14">
                  <c:v>21</c:v>
                </c:pt>
                <c:pt idx="15">
                  <c:v>29</c:v>
                </c:pt>
                <c:pt idx="16">
                  <c:v>35</c:v>
                </c:pt>
                <c:pt idx="17">
                  <c:v>44</c:v>
                </c:pt>
                <c:pt idx="18">
                  <c:v>51</c:v>
                </c:pt>
                <c:pt idx="19">
                  <c:v>53</c:v>
                </c:pt>
                <c:pt idx="20">
                  <c:v>57</c:v>
                </c:pt>
                <c:pt idx="21">
                  <c:v>61</c:v>
                </c:pt>
                <c:pt idx="22">
                  <c:v>65</c:v>
                </c:pt>
              </c:numCache>
            </c:numRef>
          </c:val>
          <c:smooth val="0"/>
          <c:extLst>
            <c:ext xmlns:c16="http://schemas.microsoft.com/office/drawing/2014/chart" uri="{C3380CC4-5D6E-409C-BE32-E72D297353CC}">
              <c16:uniqueId val="{0000000D-B085-4BE0-BD0C-A86FB1D96CF8}"/>
            </c:ext>
          </c:extLst>
        </c:ser>
        <c:dLbls>
          <c:showLegendKey val="0"/>
          <c:showVal val="0"/>
          <c:showCatName val="0"/>
          <c:showSerName val="0"/>
          <c:showPercent val="0"/>
          <c:showBubbleSize val="0"/>
        </c:dLbls>
        <c:hiLowLines/>
        <c:marker val="1"/>
        <c:smooth val="0"/>
        <c:axId val="38281984"/>
        <c:axId val="38279808"/>
      </c:lineChart>
      <c:catAx>
        <c:axId val="38202368"/>
        <c:scaling>
          <c:orientation val="minMax"/>
        </c:scaling>
        <c:delete val="0"/>
        <c:axPos val="b"/>
        <c:numFmt formatCode="General" sourceLinked="1"/>
        <c:majorTickMark val="out"/>
        <c:minorTickMark val="none"/>
        <c:tickLblPos val="nextTo"/>
        <c:txPr>
          <a:bodyPr rot="-2700000"/>
          <a:lstStyle/>
          <a:p>
            <a:pPr>
              <a:defRPr/>
            </a:pPr>
            <a:endParaRPr lang="en-US"/>
          </a:p>
        </c:txPr>
        <c:crossAx val="38277888"/>
        <c:crosses val="autoZero"/>
        <c:auto val="1"/>
        <c:lblAlgn val="ctr"/>
        <c:lblOffset val="100"/>
        <c:noMultiLvlLbl val="0"/>
      </c:catAx>
      <c:valAx>
        <c:axId val="38277888"/>
        <c:scaling>
          <c:orientation val="minMax"/>
          <c:max val="8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202368"/>
        <c:crosses val="autoZero"/>
        <c:crossBetween val="between"/>
        <c:majorUnit val="200"/>
      </c:valAx>
      <c:valAx>
        <c:axId val="38279808"/>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38281984"/>
        <c:crosses val="max"/>
        <c:crossBetween val="between"/>
        <c:majorUnit val="25"/>
      </c:valAx>
      <c:catAx>
        <c:axId val="38281984"/>
        <c:scaling>
          <c:orientation val="minMax"/>
        </c:scaling>
        <c:delete val="1"/>
        <c:axPos val="b"/>
        <c:numFmt formatCode="General" sourceLinked="1"/>
        <c:majorTickMark val="out"/>
        <c:minorTickMark val="none"/>
        <c:tickLblPos val="nextTo"/>
        <c:crossAx val="382798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2910083161492"/>
          <c:y val="8.5898561446773533E-2"/>
          <c:w val="0.79050227481499347"/>
          <c:h val="0.58372237598989674"/>
        </c:manualLayout>
      </c:layout>
      <c:barChart>
        <c:barDir val="col"/>
        <c:grouping val="clustered"/>
        <c:varyColors val="0"/>
        <c:ser>
          <c:idx val="1"/>
          <c:order val="1"/>
          <c:tx>
            <c:strRef>
              <c:f>BTN!$E$2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2C6-44FE-8F2E-2BD2F6956698}"/>
                </c:ext>
              </c:extLst>
            </c:dLbl>
            <c:dLbl>
              <c:idx val="1"/>
              <c:delete val="1"/>
              <c:extLst>
                <c:ext xmlns:c15="http://schemas.microsoft.com/office/drawing/2012/chart" uri="{CE6537A1-D6FC-4f65-9D91-7224C49458BB}"/>
                <c:ext xmlns:c16="http://schemas.microsoft.com/office/drawing/2014/chart" uri="{C3380CC4-5D6E-409C-BE32-E72D297353CC}">
                  <c16:uniqueId val="{00000001-D2C6-44FE-8F2E-2BD2F6956698}"/>
                </c:ext>
              </c:extLst>
            </c:dLbl>
            <c:dLbl>
              <c:idx val="2"/>
              <c:delete val="1"/>
              <c:extLst>
                <c:ext xmlns:c15="http://schemas.microsoft.com/office/drawing/2012/chart" uri="{CE6537A1-D6FC-4f65-9D91-7224C49458BB}"/>
                <c:ext xmlns:c16="http://schemas.microsoft.com/office/drawing/2014/chart" uri="{C3380CC4-5D6E-409C-BE32-E72D297353CC}">
                  <c16:uniqueId val="{00000002-D2C6-44FE-8F2E-2BD2F6956698}"/>
                </c:ext>
              </c:extLst>
            </c:dLbl>
            <c:dLbl>
              <c:idx val="3"/>
              <c:delete val="1"/>
              <c:extLst>
                <c:ext xmlns:c15="http://schemas.microsoft.com/office/drawing/2012/chart" uri="{CE6537A1-D6FC-4f65-9D91-7224C49458BB}"/>
                <c:ext xmlns:c16="http://schemas.microsoft.com/office/drawing/2014/chart" uri="{C3380CC4-5D6E-409C-BE32-E72D297353CC}">
                  <c16:uniqueId val="{00000003-D2C6-44FE-8F2E-2BD2F6956698}"/>
                </c:ext>
              </c:extLst>
            </c:dLbl>
            <c:dLbl>
              <c:idx val="4"/>
              <c:delete val="1"/>
              <c:extLst>
                <c:ext xmlns:c15="http://schemas.microsoft.com/office/drawing/2012/chart" uri="{CE6537A1-D6FC-4f65-9D91-7224C49458BB}"/>
                <c:ext xmlns:c16="http://schemas.microsoft.com/office/drawing/2014/chart" uri="{C3380CC4-5D6E-409C-BE32-E72D297353CC}">
                  <c16:uniqueId val="{00000004-D2C6-44FE-8F2E-2BD2F695669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BTN!$C$3:$C$25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BTN!$E$3:$E$25</c:f>
              <c:numCache>
                <c:formatCode>General</c:formatCode>
                <c:ptCount val="23"/>
                <c:pt idx="13" formatCode="#,##0">
                  <c:v>5</c:v>
                </c:pt>
                <c:pt idx="14" formatCode="#,##0">
                  <c:v>5</c:v>
                </c:pt>
              </c:numCache>
            </c:numRef>
          </c:val>
          <c:extLst>
            <c:ext xmlns:c16="http://schemas.microsoft.com/office/drawing/2014/chart" uri="{C3380CC4-5D6E-409C-BE32-E72D297353CC}">
              <c16:uniqueId val="{00000005-D2C6-44FE-8F2E-2BD2F6956698}"/>
            </c:ext>
          </c:extLst>
        </c:ser>
        <c:dLbls>
          <c:showLegendKey val="0"/>
          <c:showVal val="0"/>
          <c:showCatName val="0"/>
          <c:showSerName val="0"/>
          <c:showPercent val="0"/>
          <c:showBubbleSize val="0"/>
        </c:dLbls>
        <c:gapWidth val="60"/>
        <c:axId val="488888192"/>
        <c:axId val="488886272"/>
      </c:barChart>
      <c:lineChart>
        <c:grouping val="standard"/>
        <c:varyColors val="0"/>
        <c:ser>
          <c:idx val="0"/>
          <c:order val="0"/>
          <c:tx>
            <c:strRef>
              <c:f>BTN!$D$2</c:f>
              <c:strCache>
                <c:ptCount val="1"/>
                <c:pt idx="0">
                  <c:v>Number of people on ART</c:v>
                </c:pt>
              </c:strCache>
            </c:strRef>
          </c:tx>
          <c:spPr>
            <a:ln w="38100">
              <a:solidFill>
                <a:srgbClr val="00AEEF"/>
              </a:solidFill>
            </a:ln>
          </c:spPr>
          <c:marker>
            <c:symbol val="none"/>
          </c:marker>
          <c:dLbls>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7-4DA0-A491-878001C26435}"/>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BTN!$C$3:$C$25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BTN!$D$3:$D$25</c:f>
              <c:numCache>
                <c:formatCode>_-* #,##0_-;\-* #,##0_-;_-* "-"??_-;_-@_-</c:formatCode>
                <c:ptCount val="23"/>
                <c:pt idx="0">
                  <c:v>0</c:v>
                </c:pt>
                <c:pt idx="1">
                  <c:v>0</c:v>
                </c:pt>
                <c:pt idx="2">
                  <c:v>0</c:v>
                </c:pt>
                <c:pt idx="3">
                  <c:v>0</c:v>
                </c:pt>
                <c:pt idx="4">
                  <c:v>1</c:v>
                </c:pt>
                <c:pt idx="5">
                  <c:v>4</c:v>
                </c:pt>
                <c:pt idx="6">
                  <c:v>13</c:v>
                </c:pt>
                <c:pt idx="7">
                  <c:v>21</c:v>
                </c:pt>
                <c:pt idx="8">
                  <c:v>34</c:v>
                </c:pt>
                <c:pt idx="9">
                  <c:v>44</c:v>
                </c:pt>
                <c:pt idx="10">
                  <c:v>64</c:v>
                </c:pt>
                <c:pt idx="11">
                  <c:v>84</c:v>
                </c:pt>
                <c:pt idx="12">
                  <c:v>118</c:v>
                </c:pt>
                <c:pt idx="13">
                  <c:v>156</c:v>
                </c:pt>
                <c:pt idx="14">
                  <c:v>191</c:v>
                </c:pt>
                <c:pt idx="15">
                  <c:v>262</c:v>
                </c:pt>
                <c:pt idx="16">
                  <c:v>312</c:v>
                </c:pt>
                <c:pt idx="17">
                  <c:v>396</c:v>
                </c:pt>
                <c:pt idx="18">
                  <c:v>472</c:v>
                </c:pt>
                <c:pt idx="19">
                  <c:v>496</c:v>
                </c:pt>
                <c:pt idx="20">
                  <c:v>536</c:v>
                </c:pt>
                <c:pt idx="21">
                  <c:v>581</c:v>
                </c:pt>
                <c:pt idx="22">
                  <c:v>636</c:v>
                </c:pt>
              </c:numCache>
            </c:numRef>
          </c:val>
          <c:smooth val="0"/>
          <c:extLst>
            <c:ext xmlns:c16="http://schemas.microsoft.com/office/drawing/2014/chart" uri="{C3380CC4-5D6E-409C-BE32-E72D297353CC}">
              <c16:uniqueId val="{00000007-D2C6-44FE-8F2E-2BD2F6956698}"/>
            </c:ext>
          </c:extLst>
        </c:ser>
        <c:dLbls>
          <c:showLegendKey val="0"/>
          <c:showVal val="0"/>
          <c:showCatName val="0"/>
          <c:showSerName val="0"/>
          <c:showPercent val="0"/>
          <c:showBubbleSize val="0"/>
        </c:dLbls>
        <c:marker val="1"/>
        <c:smooth val="0"/>
        <c:axId val="488565376"/>
        <c:axId val="488661376"/>
      </c:lineChart>
      <c:catAx>
        <c:axId val="488565376"/>
        <c:scaling>
          <c:orientation val="minMax"/>
        </c:scaling>
        <c:delete val="0"/>
        <c:axPos val="b"/>
        <c:numFmt formatCode="General" sourceLinked="1"/>
        <c:majorTickMark val="out"/>
        <c:minorTickMark val="none"/>
        <c:tickLblPos val="nextTo"/>
        <c:txPr>
          <a:bodyPr/>
          <a:lstStyle/>
          <a:p>
            <a:pPr>
              <a:defRPr b="0"/>
            </a:pPr>
            <a:endParaRPr lang="en-US"/>
          </a:p>
        </c:txPr>
        <c:crossAx val="488661376"/>
        <c:crosses val="autoZero"/>
        <c:auto val="1"/>
        <c:lblAlgn val="ctr"/>
        <c:lblOffset val="100"/>
        <c:noMultiLvlLbl val="0"/>
      </c:catAx>
      <c:valAx>
        <c:axId val="48866137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txPr>
          <a:bodyPr/>
          <a:lstStyle/>
          <a:p>
            <a:pPr>
              <a:defRPr b="0"/>
            </a:pPr>
            <a:endParaRPr lang="en-US"/>
          </a:p>
        </c:txPr>
        <c:crossAx val="488565376"/>
        <c:crosses val="autoZero"/>
        <c:crossBetween val="between"/>
      </c:valAx>
      <c:valAx>
        <c:axId val="488886272"/>
        <c:scaling>
          <c:orientation val="minMax"/>
          <c:max val="1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488888192"/>
        <c:crosses val="max"/>
        <c:crossBetween val="between"/>
        <c:majorUnit val="2"/>
      </c:valAx>
      <c:catAx>
        <c:axId val="488888192"/>
        <c:scaling>
          <c:orientation val="minMax"/>
        </c:scaling>
        <c:delete val="1"/>
        <c:axPos val="b"/>
        <c:numFmt formatCode="General" sourceLinked="1"/>
        <c:majorTickMark val="out"/>
        <c:minorTickMark val="none"/>
        <c:tickLblPos val="nextTo"/>
        <c:crossAx val="488886272"/>
        <c:crosses val="autoZero"/>
        <c:auto val="1"/>
        <c:lblAlgn val="ctr"/>
        <c:lblOffset val="100"/>
        <c:noMultiLvlLbl val="0"/>
      </c:catAx>
    </c:plotArea>
    <c:legend>
      <c:legendPos val="b"/>
      <c:overlay val="0"/>
      <c:txPr>
        <a:bodyPr/>
        <a:lstStyle/>
        <a:p>
          <a:pPr>
            <a:defRPr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64151335209904E-2"/>
          <c:y val="5.1766689464232817E-2"/>
          <c:w val="0.88960442609180501"/>
          <c:h val="0.65686176262979068"/>
        </c:manualLayout>
      </c:layout>
      <c:barChart>
        <c:barDir val="col"/>
        <c:grouping val="clustered"/>
        <c:varyColors val="0"/>
        <c:ser>
          <c:idx val="0"/>
          <c:order val="0"/>
          <c:tx>
            <c:strRef>
              <c:f>'BTN (2)'!$R$73</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30E0-4D3B-B9B9-94275CE8170F}"/>
              </c:ext>
            </c:extLst>
          </c:dPt>
          <c:dPt>
            <c:idx val="1"/>
            <c:invertIfNegative val="0"/>
            <c:bubble3D val="0"/>
            <c:spPr>
              <a:solidFill>
                <a:srgbClr val="00A99A"/>
              </a:solidFill>
              <a:ln>
                <a:noFill/>
              </a:ln>
            </c:spPr>
            <c:extLst>
              <c:ext xmlns:c16="http://schemas.microsoft.com/office/drawing/2014/chart" uri="{C3380CC4-5D6E-409C-BE32-E72D297353CC}">
                <c16:uniqueId val="{00000003-30E0-4D3B-B9B9-94275CE8170F}"/>
              </c:ext>
            </c:extLst>
          </c:dPt>
          <c:dPt>
            <c:idx val="2"/>
            <c:invertIfNegative val="0"/>
            <c:bubble3D val="0"/>
            <c:spPr>
              <a:solidFill>
                <a:srgbClr val="F78F20"/>
              </a:solidFill>
              <a:ln>
                <a:noFill/>
              </a:ln>
            </c:spPr>
            <c:extLst>
              <c:ext xmlns:c16="http://schemas.microsoft.com/office/drawing/2014/chart" uri="{C3380CC4-5D6E-409C-BE32-E72D297353CC}">
                <c16:uniqueId val="{00000005-30E0-4D3B-B9B9-94275CE8170F}"/>
              </c:ext>
            </c:extLst>
          </c:dPt>
          <c:dPt>
            <c:idx val="3"/>
            <c:invertIfNegative val="0"/>
            <c:bubble3D val="0"/>
            <c:spPr>
              <a:solidFill>
                <a:srgbClr val="F26B73"/>
              </a:solidFill>
              <a:ln>
                <a:noFill/>
              </a:ln>
            </c:spPr>
            <c:extLst>
              <c:ext xmlns:c16="http://schemas.microsoft.com/office/drawing/2014/chart" uri="{C3380CC4-5D6E-409C-BE32-E72D297353CC}">
                <c16:uniqueId val="{00000007-30E0-4D3B-B9B9-94275CE8170F}"/>
              </c:ext>
            </c:extLst>
          </c:dPt>
          <c:dLbls>
            <c:dLbl>
              <c:idx val="0"/>
              <c:tx>
                <c:rich>
                  <a:bodyPr/>
                  <a:lstStyle/>
                  <a:p>
                    <a:r>
                      <a:rPr lang="en-US"/>
                      <a:t>&lt;100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0E0-4D3B-B9B9-94275CE8170F}"/>
                </c:ext>
              </c:extLst>
            </c:dLbl>
            <c:dLbl>
              <c:idx val="3"/>
              <c:tx>
                <c:rich>
                  <a:bodyPr/>
                  <a:lstStyle/>
                  <a:p>
                    <a:r>
                      <a:rPr lang="en-US"/>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0E0-4D3B-B9B9-94275CE8170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'BTN (2)'!$Q$74:$Q$77</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'BTN (2)'!$R$74:$R$77</c:f>
              <c:numCache>
                <c:formatCode>General</c:formatCode>
                <c:ptCount val="4"/>
                <c:pt idx="0">
                  <c:v>21</c:v>
                </c:pt>
                <c:pt idx="1">
                  <c:v>11</c:v>
                </c:pt>
                <c:pt idx="2">
                  <c:v>8</c:v>
                </c:pt>
                <c:pt idx="3">
                  <c:v>4</c:v>
                </c:pt>
              </c:numCache>
            </c:numRef>
          </c:val>
          <c:extLst>
            <c:ext xmlns:c16="http://schemas.microsoft.com/office/drawing/2014/chart" uri="{C3380CC4-5D6E-409C-BE32-E72D297353CC}">
              <c16:uniqueId val="{00000008-30E0-4D3B-B9B9-94275CE8170F}"/>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1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100"/>
        <c:min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379173957421977E-2"/>
          <c:y val="7.5061467118981665E-2"/>
          <c:w val="0.92462716899970832"/>
          <c:h val="0.7633484070414529"/>
        </c:manualLayout>
      </c:layout>
      <c:barChart>
        <c:barDir val="col"/>
        <c:grouping val="clustered"/>
        <c:varyColors val="0"/>
        <c:ser>
          <c:idx val="0"/>
          <c:order val="0"/>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'Reported cases'!$A$2:$A$31</c:f>
              <c:strCach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strCache>
            </c:strRef>
          </c:cat>
          <c:val>
            <c:numRef>
              <c:f>'Reported cases'!$B$2:$B$31</c:f>
              <c:numCache>
                <c:formatCode>General</c:formatCode>
                <c:ptCount val="30"/>
                <c:pt idx="0">
                  <c:v>2</c:v>
                </c:pt>
                <c:pt idx="1">
                  <c:v>1</c:v>
                </c:pt>
                <c:pt idx="2">
                  <c:v>0</c:v>
                </c:pt>
                <c:pt idx="3">
                  <c:v>4</c:v>
                </c:pt>
                <c:pt idx="4">
                  <c:v>2</c:v>
                </c:pt>
                <c:pt idx="5">
                  <c:v>0</c:v>
                </c:pt>
                <c:pt idx="6">
                  <c:v>0</c:v>
                </c:pt>
                <c:pt idx="7">
                  <c:v>9</c:v>
                </c:pt>
                <c:pt idx="8">
                  <c:v>7</c:v>
                </c:pt>
                <c:pt idx="9">
                  <c:v>15</c:v>
                </c:pt>
                <c:pt idx="10">
                  <c:v>5</c:v>
                </c:pt>
                <c:pt idx="11">
                  <c:v>23</c:v>
                </c:pt>
                <c:pt idx="12">
                  <c:v>9</c:v>
                </c:pt>
                <c:pt idx="13">
                  <c:v>28</c:v>
                </c:pt>
                <c:pt idx="14">
                  <c:v>35</c:v>
                </c:pt>
                <c:pt idx="15">
                  <c:v>26</c:v>
                </c:pt>
                <c:pt idx="16">
                  <c:v>27</c:v>
                </c:pt>
                <c:pt idx="17">
                  <c:v>32</c:v>
                </c:pt>
                <c:pt idx="18">
                  <c:v>45</c:v>
                </c:pt>
                <c:pt idx="19">
                  <c:v>32</c:v>
                </c:pt>
                <c:pt idx="20">
                  <c:v>51</c:v>
                </c:pt>
                <c:pt idx="21">
                  <c:v>58</c:v>
                </c:pt>
                <c:pt idx="22">
                  <c:v>59</c:v>
                </c:pt>
                <c:pt idx="23">
                  <c:v>53</c:v>
                </c:pt>
                <c:pt idx="24">
                  <c:v>58</c:v>
                </c:pt>
                <c:pt idx="25">
                  <c:v>60</c:v>
                </c:pt>
                <c:pt idx="26">
                  <c:v>55</c:v>
                </c:pt>
                <c:pt idx="27">
                  <c:v>45</c:v>
                </c:pt>
                <c:pt idx="28">
                  <c:v>54</c:v>
                </c:pt>
                <c:pt idx="29">
                  <c:v>79</c:v>
                </c:pt>
              </c:numCache>
            </c:numRef>
          </c:val>
          <c:extLst>
            <c:ext xmlns:c16="http://schemas.microsoft.com/office/drawing/2014/chart" uri="{C3380CC4-5D6E-409C-BE32-E72D297353CC}">
              <c16:uniqueId val="{00000000-E604-43CE-9297-5A322E44992D}"/>
            </c:ext>
          </c:extLst>
        </c:ser>
        <c:dLbls>
          <c:dLblPos val="outEnd"/>
          <c:showLegendKey val="0"/>
          <c:showVal val="1"/>
          <c:showCatName val="0"/>
          <c:showSerName val="0"/>
          <c:showPercent val="0"/>
          <c:showBubbleSize val="0"/>
        </c:dLbls>
        <c:gapWidth val="141"/>
        <c:axId val="1975958192"/>
        <c:axId val="1975970256"/>
      </c:barChart>
      <c:catAx>
        <c:axId val="19759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75970256"/>
        <c:crosses val="autoZero"/>
        <c:auto val="1"/>
        <c:lblAlgn val="ctr"/>
        <c:lblOffset val="100"/>
        <c:noMultiLvlLbl val="0"/>
      </c:catAx>
      <c:valAx>
        <c:axId val="1975970256"/>
        <c:scaling>
          <c:orientation val="minMax"/>
          <c:max val="80"/>
        </c:scaling>
        <c:delete val="0"/>
        <c:axPos val="l"/>
        <c:majorGridlines>
          <c:spPr>
            <a:ln w="9525" cap="flat" cmpd="sng" algn="ctr">
              <a:solidFill>
                <a:srgbClr val="4BACC6">
                  <a:lumMod val="20000"/>
                  <a:lumOff val="80000"/>
                </a:srgb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Nova" panose="020B0504020202020204" pitchFamily="34" charset="0"/>
                    <a:ea typeface="+mn-ea"/>
                    <a:cs typeface="+mn-cs"/>
                  </a:defRPr>
                </a:pPr>
                <a:r>
                  <a:rPr lang="en-US"/>
                  <a:t>No. of HIV cases </a:t>
                </a:r>
              </a:p>
            </c:rich>
          </c:tx>
          <c:layout>
            <c:manualLayout>
              <c:xMode val="edge"/>
              <c:yMode val="edge"/>
              <c:x val="0"/>
              <c:y val="0.252618640061296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759581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Nova" panose="020B05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377626170191619E-2"/>
          <c:y val="8.5730714914917724E-2"/>
          <c:w val="0.91628982013694404"/>
          <c:h val="0.69589434176865828"/>
        </c:manualLayout>
      </c:layout>
      <c:areaChart>
        <c:grouping val="standard"/>
        <c:varyColors val="0"/>
        <c:ser>
          <c:idx val="1"/>
          <c:order val="0"/>
          <c:tx>
            <c:strRef>
              <c:f>'Cumu cases'!$C$1</c:f>
              <c:strCache>
                <c:ptCount val="1"/>
                <c:pt idx="0">
                  <c:v>cumulative diagnosed HIV cases</c:v>
                </c:pt>
              </c:strCache>
            </c:strRef>
          </c:tx>
          <c:spPr>
            <a:solidFill>
              <a:srgbClr val="00AEEF"/>
            </a:solidFill>
            <a:ln>
              <a:noFill/>
            </a:ln>
            <a:effectLst/>
          </c:spPr>
          <c:dLbls>
            <c:dLbl>
              <c:idx val="0"/>
              <c:layout>
                <c:manualLayout>
                  <c:x val="3.4809728743589946E-3"/>
                  <c:y val="-5.2397240492898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59-4F34-A235-455A2DF66E3F}"/>
                </c:ext>
              </c:extLst>
            </c:dLbl>
            <c:dLbl>
              <c:idx val="1"/>
              <c:delete val="1"/>
              <c:extLst>
                <c:ext xmlns:c15="http://schemas.microsoft.com/office/drawing/2012/chart" uri="{CE6537A1-D6FC-4f65-9D91-7224C49458BB}"/>
                <c:ext xmlns:c16="http://schemas.microsoft.com/office/drawing/2014/chart" uri="{C3380CC4-5D6E-409C-BE32-E72D297353CC}">
                  <c16:uniqueId val="{00000001-1759-4F34-A235-455A2DF66E3F}"/>
                </c:ext>
              </c:extLst>
            </c:dLbl>
            <c:dLbl>
              <c:idx val="2"/>
              <c:delete val="1"/>
              <c:extLst>
                <c:ext xmlns:c15="http://schemas.microsoft.com/office/drawing/2012/chart" uri="{CE6537A1-D6FC-4f65-9D91-7224C49458BB}"/>
                <c:ext xmlns:c16="http://schemas.microsoft.com/office/drawing/2014/chart" uri="{C3380CC4-5D6E-409C-BE32-E72D297353CC}">
                  <c16:uniqueId val="{00000002-1759-4F34-A235-455A2DF66E3F}"/>
                </c:ext>
              </c:extLst>
            </c:dLbl>
            <c:dLbl>
              <c:idx val="3"/>
              <c:delete val="1"/>
              <c:extLst>
                <c:ext xmlns:c15="http://schemas.microsoft.com/office/drawing/2012/chart" uri="{CE6537A1-D6FC-4f65-9D91-7224C49458BB}"/>
                <c:ext xmlns:c16="http://schemas.microsoft.com/office/drawing/2014/chart" uri="{C3380CC4-5D6E-409C-BE32-E72D297353CC}">
                  <c16:uniqueId val="{00000003-1759-4F34-A235-455A2DF66E3F}"/>
                </c:ext>
              </c:extLst>
            </c:dLbl>
            <c:dLbl>
              <c:idx val="4"/>
              <c:delete val="1"/>
              <c:extLst>
                <c:ext xmlns:c15="http://schemas.microsoft.com/office/drawing/2012/chart" uri="{CE6537A1-D6FC-4f65-9D91-7224C49458BB}"/>
                <c:ext xmlns:c16="http://schemas.microsoft.com/office/drawing/2014/chart" uri="{C3380CC4-5D6E-409C-BE32-E72D297353CC}">
                  <c16:uniqueId val="{00000004-1759-4F34-A235-455A2DF66E3F}"/>
                </c:ext>
              </c:extLst>
            </c:dLbl>
            <c:dLbl>
              <c:idx val="5"/>
              <c:delete val="1"/>
              <c:extLst>
                <c:ext xmlns:c15="http://schemas.microsoft.com/office/drawing/2012/chart" uri="{CE6537A1-D6FC-4f65-9D91-7224C49458BB}"/>
                <c:ext xmlns:c16="http://schemas.microsoft.com/office/drawing/2014/chart" uri="{C3380CC4-5D6E-409C-BE32-E72D297353CC}">
                  <c16:uniqueId val="{00000005-1759-4F34-A235-455A2DF66E3F}"/>
                </c:ext>
              </c:extLst>
            </c:dLbl>
            <c:dLbl>
              <c:idx val="6"/>
              <c:delete val="1"/>
              <c:extLst>
                <c:ext xmlns:c15="http://schemas.microsoft.com/office/drawing/2012/chart" uri="{CE6537A1-D6FC-4f65-9D91-7224C49458BB}"/>
                <c:ext xmlns:c16="http://schemas.microsoft.com/office/drawing/2014/chart" uri="{C3380CC4-5D6E-409C-BE32-E72D297353CC}">
                  <c16:uniqueId val="{00000006-1759-4F34-A235-455A2DF66E3F}"/>
                </c:ext>
              </c:extLst>
            </c:dLbl>
            <c:dLbl>
              <c:idx val="7"/>
              <c:delete val="1"/>
              <c:extLst>
                <c:ext xmlns:c15="http://schemas.microsoft.com/office/drawing/2012/chart" uri="{CE6537A1-D6FC-4f65-9D91-7224C49458BB}"/>
                <c:ext xmlns:c16="http://schemas.microsoft.com/office/drawing/2014/chart" uri="{C3380CC4-5D6E-409C-BE32-E72D297353CC}">
                  <c16:uniqueId val="{00000007-1759-4F34-A235-455A2DF66E3F}"/>
                </c:ext>
              </c:extLst>
            </c:dLbl>
            <c:dLbl>
              <c:idx val="8"/>
              <c:delete val="1"/>
              <c:extLst>
                <c:ext xmlns:c15="http://schemas.microsoft.com/office/drawing/2012/chart" uri="{CE6537A1-D6FC-4f65-9D91-7224C49458BB}"/>
                <c:ext xmlns:c16="http://schemas.microsoft.com/office/drawing/2014/chart" uri="{C3380CC4-5D6E-409C-BE32-E72D297353CC}">
                  <c16:uniqueId val="{00000008-1759-4F34-A235-455A2DF66E3F}"/>
                </c:ext>
              </c:extLst>
            </c:dLbl>
            <c:dLbl>
              <c:idx val="9"/>
              <c:delete val="1"/>
              <c:extLst>
                <c:ext xmlns:c15="http://schemas.microsoft.com/office/drawing/2012/chart" uri="{CE6537A1-D6FC-4f65-9D91-7224C49458BB}"/>
                <c:ext xmlns:c16="http://schemas.microsoft.com/office/drawing/2014/chart" uri="{C3380CC4-5D6E-409C-BE32-E72D297353CC}">
                  <c16:uniqueId val="{00000009-1759-4F34-A235-455A2DF66E3F}"/>
                </c:ext>
              </c:extLst>
            </c:dLbl>
            <c:dLbl>
              <c:idx val="10"/>
              <c:delete val="1"/>
              <c:extLst>
                <c:ext xmlns:c15="http://schemas.microsoft.com/office/drawing/2012/chart" uri="{CE6537A1-D6FC-4f65-9D91-7224C49458BB}"/>
                <c:ext xmlns:c16="http://schemas.microsoft.com/office/drawing/2014/chart" uri="{C3380CC4-5D6E-409C-BE32-E72D297353CC}">
                  <c16:uniqueId val="{0000000A-1759-4F34-A235-455A2DF66E3F}"/>
                </c:ext>
              </c:extLst>
            </c:dLbl>
            <c:dLbl>
              <c:idx val="11"/>
              <c:delete val="1"/>
              <c:extLst>
                <c:ext xmlns:c15="http://schemas.microsoft.com/office/drawing/2012/chart" uri="{CE6537A1-D6FC-4f65-9D91-7224C49458BB}"/>
                <c:ext xmlns:c16="http://schemas.microsoft.com/office/drawing/2014/chart" uri="{C3380CC4-5D6E-409C-BE32-E72D297353CC}">
                  <c16:uniqueId val="{0000000B-1759-4F34-A235-455A2DF66E3F}"/>
                </c:ext>
              </c:extLst>
            </c:dLbl>
            <c:dLbl>
              <c:idx val="12"/>
              <c:delete val="1"/>
              <c:extLst>
                <c:ext xmlns:c15="http://schemas.microsoft.com/office/drawing/2012/chart" uri="{CE6537A1-D6FC-4f65-9D91-7224C49458BB}"/>
                <c:ext xmlns:c16="http://schemas.microsoft.com/office/drawing/2014/chart" uri="{C3380CC4-5D6E-409C-BE32-E72D297353CC}">
                  <c16:uniqueId val="{0000000C-1759-4F34-A235-455A2DF66E3F}"/>
                </c:ext>
              </c:extLst>
            </c:dLbl>
            <c:dLbl>
              <c:idx val="13"/>
              <c:delete val="1"/>
              <c:extLst>
                <c:ext xmlns:c15="http://schemas.microsoft.com/office/drawing/2012/chart" uri="{CE6537A1-D6FC-4f65-9D91-7224C49458BB}"/>
                <c:ext xmlns:c16="http://schemas.microsoft.com/office/drawing/2014/chart" uri="{C3380CC4-5D6E-409C-BE32-E72D297353CC}">
                  <c16:uniqueId val="{0000000D-1759-4F34-A235-455A2DF66E3F}"/>
                </c:ext>
              </c:extLst>
            </c:dLbl>
            <c:dLbl>
              <c:idx val="14"/>
              <c:delete val="1"/>
              <c:extLst>
                <c:ext xmlns:c15="http://schemas.microsoft.com/office/drawing/2012/chart" uri="{CE6537A1-D6FC-4f65-9D91-7224C49458BB}"/>
                <c:ext xmlns:c16="http://schemas.microsoft.com/office/drawing/2014/chart" uri="{C3380CC4-5D6E-409C-BE32-E72D297353CC}">
                  <c16:uniqueId val="{0000000E-1759-4F34-A235-455A2DF66E3F}"/>
                </c:ext>
              </c:extLst>
            </c:dLbl>
            <c:dLbl>
              <c:idx val="15"/>
              <c:delete val="1"/>
              <c:extLst>
                <c:ext xmlns:c15="http://schemas.microsoft.com/office/drawing/2012/chart" uri="{CE6537A1-D6FC-4f65-9D91-7224C49458BB}"/>
                <c:ext xmlns:c16="http://schemas.microsoft.com/office/drawing/2014/chart" uri="{C3380CC4-5D6E-409C-BE32-E72D297353CC}">
                  <c16:uniqueId val="{0000000F-1759-4F34-A235-455A2DF66E3F}"/>
                </c:ext>
              </c:extLst>
            </c:dLbl>
            <c:dLbl>
              <c:idx val="16"/>
              <c:layout>
                <c:manualLayout>
                  <c:x val="-3.4809728743589894E-3"/>
                  <c:y val="-0.32054782419184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759-4F34-A235-455A2DF66E3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'Cumu cases'!$A$2:$A$18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formatCode="0;[Red]0">
                  <c:v>2019</c:v>
                </c:pt>
                <c:pt idx="14">
                  <c:v>2020</c:v>
                </c:pt>
                <c:pt idx="15">
                  <c:v>2021</c:v>
                </c:pt>
                <c:pt idx="16">
                  <c:v>2022</c:v>
                </c:pt>
              </c:numCache>
            </c:numRef>
          </c:cat>
          <c:val>
            <c:numRef>
              <c:f>'Cumu cases'!$C$2:$C$18</c:f>
              <c:numCache>
                <c:formatCode>General</c:formatCode>
                <c:ptCount val="17"/>
                <c:pt idx="0">
                  <c:v>105</c:v>
                </c:pt>
                <c:pt idx="1">
                  <c:v>140</c:v>
                </c:pt>
                <c:pt idx="2">
                  <c:v>166</c:v>
                </c:pt>
                <c:pt idx="3">
                  <c:v>193</c:v>
                </c:pt>
                <c:pt idx="4">
                  <c:v>225</c:v>
                </c:pt>
                <c:pt idx="5">
                  <c:v>270</c:v>
                </c:pt>
                <c:pt idx="6">
                  <c:v>302</c:v>
                </c:pt>
                <c:pt idx="7">
                  <c:v>353</c:v>
                </c:pt>
                <c:pt idx="8">
                  <c:v>411</c:v>
                </c:pt>
                <c:pt idx="9">
                  <c:v>470</c:v>
                </c:pt>
                <c:pt idx="10">
                  <c:v>523</c:v>
                </c:pt>
                <c:pt idx="11">
                  <c:v>581</c:v>
                </c:pt>
                <c:pt idx="12">
                  <c:v>627</c:v>
                </c:pt>
                <c:pt idx="13">
                  <c:v>687</c:v>
                </c:pt>
                <c:pt idx="14">
                  <c:v>741</c:v>
                </c:pt>
                <c:pt idx="15">
                  <c:v>795</c:v>
                </c:pt>
                <c:pt idx="16">
                  <c:v>874</c:v>
                </c:pt>
              </c:numCache>
            </c:numRef>
          </c:val>
          <c:extLst>
            <c:ext xmlns:c16="http://schemas.microsoft.com/office/drawing/2014/chart" uri="{C3380CC4-5D6E-409C-BE32-E72D297353CC}">
              <c16:uniqueId val="{00000011-1759-4F34-A235-455A2DF66E3F}"/>
            </c:ext>
          </c:extLst>
        </c:ser>
        <c:dLbls>
          <c:showLegendKey val="0"/>
          <c:showVal val="0"/>
          <c:showCatName val="0"/>
          <c:showSerName val="0"/>
          <c:showPercent val="0"/>
          <c:showBubbleSize val="0"/>
        </c:dLbls>
        <c:axId val="356510968"/>
        <c:axId val="356504304"/>
      </c:areaChart>
      <c:catAx>
        <c:axId val="35651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56504304"/>
        <c:crosses val="autoZero"/>
        <c:auto val="1"/>
        <c:lblAlgn val="ctr"/>
        <c:lblOffset val="100"/>
        <c:noMultiLvlLbl val="0"/>
      </c:catAx>
      <c:valAx>
        <c:axId val="356504304"/>
        <c:scaling>
          <c:orientation val="minMax"/>
          <c:max val="10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56510968"/>
        <c:crosses val="autoZero"/>
        <c:crossBetween val="midCat"/>
        <c:majorUnit val="200"/>
      </c:valAx>
      <c:spPr>
        <a:noFill/>
        <a:ln>
          <a:noFill/>
        </a:ln>
        <a:effectLst/>
      </c:spPr>
    </c:plotArea>
    <c:legend>
      <c:legendPos val="b"/>
      <c:layout>
        <c:manualLayout>
          <c:xMode val="edge"/>
          <c:yMode val="edge"/>
          <c:x val="7.9021070769015891E-2"/>
          <c:y val="0.92649800243015068"/>
          <c:w val="0.84195773550068187"/>
          <c:h val="5.68373574867098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77626170191619E-2"/>
          <c:y val="6.1073243042136703E-2"/>
          <c:w val="0.88380073997625996"/>
          <c:h val="0.76185636215108754"/>
        </c:manualLayout>
      </c:layout>
      <c:barChart>
        <c:barDir val="col"/>
        <c:grouping val="clustered"/>
        <c:varyColors val="0"/>
        <c:ser>
          <c:idx val="1"/>
          <c:order val="0"/>
          <c:tx>
            <c:strRef>
              <c:f>Sheet1!$C$1</c:f>
              <c:strCache>
                <c:ptCount val="1"/>
                <c:pt idx="0">
                  <c:v>diagnosed HIV cases</c:v>
                </c:pt>
              </c:strCache>
            </c:strRef>
          </c:tx>
          <c:spPr>
            <a:solidFill>
              <a:srgbClr val="FF505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formatCode="0;[Red]0">
                  <c:v>2019</c:v>
                </c:pt>
                <c:pt idx="14">
                  <c:v>2020</c:v>
                </c:pt>
                <c:pt idx="15">
                  <c:v>2021</c:v>
                </c:pt>
                <c:pt idx="16">
                  <c:v>2022</c:v>
                </c:pt>
              </c:numCache>
            </c:numRef>
          </c:cat>
          <c:val>
            <c:numRef>
              <c:f>Sheet1!$C$2:$C$18</c:f>
              <c:numCache>
                <c:formatCode>General</c:formatCode>
                <c:ptCount val="17"/>
                <c:pt idx="0">
                  <c:v>28</c:v>
                </c:pt>
                <c:pt idx="1">
                  <c:v>35</c:v>
                </c:pt>
                <c:pt idx="2">
                  <c:v>26</c:v>
                </c:pt>
                <c:pt idx="3">
                  <c:v>27</c:v>
                </c:pt>
                <c:pt idx="4">
                  <c:v>32</c:v>
                </c:pt>
                <c:pt idx="5">
                  <c:v>45</c:v>
                </c:pt>
                <c:pt idx="6">
                  <c:v>32</c:v>
                </c:pt>
                <c:pt idx="7">
                  <c:v>51</c:v>
                </c:pt>
                <c:pt idx="8">
                  <c:v>58</c:v>
                </c:pt>
                <c:pt idx="9">
                  <c:v>59</c:v>
                </c:pt>
                <c:pt idx="10">
                  <c:v>53</c:v>
                </c:pt>
                <c:pt idx="11">
                  <c:v>58</c:v>
                </c:pt>
                <c:pt idx="12">
                  <c:v>60</c:v>
                </c:pt>
                <c:pt idx="13">
                  <c:v>55</c:v>
                </c:pt>
                <c:pt idx="14">
                  <c:v>45</c:v>
                </c:pt>
                <c:pt idx="15">
                  <c:v>54</c:v>
                </c:pt>
                <c:pt idx="16">
                  <c:v>79</c:v>
                </c:pt>
              </c:numCache>
            </c:numRef>
          </c:val>
          <c:extLst>
            <c:ext xmlns:c16="http://schemas.microsoft.com/office/drawing/2014/chart" uri="{C3380CC4-5D6E-409C-BE32-E72D297353CC}">
              <c16:uniqueId val="{00000001-1C18-474A-8126-302E707479AD}"/>
            </c:ext>
          </c:extLst>
        </c:ser>
        <c:dLbls>
          <c:showLegendKey val="0"/>
          <c:showVal val="0"/>
          <c:showCatName val="0"/>
          <c:showSerName val="0"/>
          <c:showPercent val="0"/>
          <c:showBubbleSize val="0"/>
        </c:dLbls>
        <c:gapWidth val="159"/>
        <c:axId val="356510968"/>
        <c:axId val="356504304"/>
      </c:barChart>
      <c:lineChart>
        <c:grouping val="standard"/>
        <c:varyColors val="0"/>
        <c:ser>
          <c:idx val="3"/>
          <c:order val="1"/>
          <c:tx>
            <c:strRef>
              <c:f>Sheet1!$E$1</c:f>
              <c:strCache>
                <c:ptCount val="1"/>
                <c:pt idx="0">
                  <c:v>Number of HIV test</c:v>
                </c:pt>
              </c:strCache>
            </c:strRef>
          </c:tx>
          <c:spPr>
            <a:ln w="28575" cap="rnd">
              <a:solidFill>
                <a:srgbClr val="F78E1E"/>
              </a:solidFill>
              <a:round/>
            </a:ln>
            <a:effectLst/>
          </c:spPr>
          <c:marker>
            <c:symbol val="circle"/>
            <c:size val="9"/>
            <c:spPr>
              <a:solidFill>
                <a:srgbClr val="88C540"/>
              </a:solidFill>
              <a:ln w="9525">
                <a:no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formatCode="0;[Red]0">
                  <c:v>2019</c:v>
                </c:pt>
                <c:pt idx="14">
                  <c:v>2020</c:v>
                </c:pt>
                <c:pt idx="15">
                  <c:v>2021</c:v>
                </c:pt>
                <c:pt idx="16">
                  <c:v>2022</c:v>
                </c:pt>
              </c:numCache>
            </c:numRef>
          </c:cat>
          <c:val>
            <c:numRef>
              <c:f>Sheet1!$E$2:$E$18</c:f>
              <c:numCache>
                <c:formatCode>General</c:formatCode>
                <c:ptCount val="17"/>
                <c:pt idx="4">
                  <c:v>21303</c:v>
                </c:pt>
                <c:pt idx="5">
                  <c:v>24235</c:v>
                </c:pt>
                <c:pt idx="6">
                  <c:v>26262</c:v>
                </c:pt>
                <c:pt idx="7">
                  <c:v>33242</c:v>
                </c:pt>
                <c:pt idx="8">
                  <c:v>39964</c:v>
                </c:pt>
                <c:pt idx="9">
                  <c:v>45808</c:v>
                </c:pt>
                <c:pt idx="10">
                  <c:v>54976</c:v>
                </c:pt>
                <c:pt idx="11">
                  <c:v>64720</c:v>
                </c:pt>
                <c:pt idx="12">
                  <c:v>64900</c:v>
                </c:pt>
                <c:pt idx="13">
                  <c:v>88411</c:v>
                </c:pt>
                <c:pt idx="14">
                  <c:v>78851</c:v>
                </c:pt>
                <c:pt idx="15">
                  <c:v>75588</c:v>
                </c:pt>
                <c:pt idx="16">
                  <c:v>131908</c:v>
                </c:pt>
              </c:numCache>
            </c:numRef>
          </c:val>
          <c:smooth val="0"/>
          <c:extLst>
            <c:ext xmlns:c16="http://schemas.microsoft.com/office/drawing/2014/chart" uri="{C3380CC4-5D6E-409C-BE32-E72D297353CC}">
              <c16:uniqueId val="{00000003-1C18-474A-8126-302E707479AD}"/>
            </c:ext>
          </c:extLst>
        </c:ser>
        <c:dLbls>
          <c:showLegendKey val="0"/>
          <c:showVal val="0"/>
          <c:showCatName val="0"/>
          <c:showSerName val="0"/>
          <c:showPercent val="0"/>
          <c:showBubbleSize val="0"/>
        </c:dLbls>
        <c:marker val="1"/>
        <c:smooth val="0"/>
        <c:axId val="356509792"/>
        <c:axId val="356506656"/>
      </c:lineChart>
      <c:catAx>
        <c:axId val="35651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56504304"/>
        <c:crosses val="autoZero"/>
        <c:auto val="1"/>
        <c:lblAlgn val="ctr"/>
        <c:lblOffset val="100"/>
        <c:noMultiLvlLbl val="0"/>
      </c:catAx>
      <c:valAx>
        <c:axId val="356504304"/>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56510968"/>
        <c:crosses val="autoZero"/>
        <c:crossBetween val="between"/>
        <c:majorUnit val="40"/>
      </c:valAx>
      <c:valAx>
        <c:axId val="356506656"/>
        <c:scaling>
          <c:orientation val="minMax"/>
          <c:max val="150000"/>
          <c:min val="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56509792"/>
        <c:crosses val="max"/>
        <c:crossBetween val="between"/>
        <c:majorUnit val="30000"/>
      </c:valAx>
      <c:catAx>
        <c:axId val="356509792"/>
        <c:scaling>
          <c:orientation val="minMax"/>
        </c:scaling>
        <c:delete val="1"/>
        <c:axPos val="b"/>
        <c:numFmt formatCode="General" sourceLinked="1"/>
        <c:majorTickMark val="none"/>
        <c:minorTickMark val="none"/>
        <c:tickLblPos val="none"/>
        <c:crossAx val="356506656"/>
        <c:crosses val="autoZero"/>
        <c:auto val="1"/>
        <c:lblAlgn val="ctr"/>
        <c:lblOffset val="100"/>
        <c:noMultiLvlLbl val="0"/>
      </c:catAx>
      <c:spPr>
        <a:noFill/>
        <a:ln>
          <a:noFill/>
        </a:ln>
        <a:effectLst/>
      </c:spPr>
    </c:plotArea>
    <c:legend>
      <c:legendPos val="b"/>
      <c:layout>
        <c:manualLayout>
          <c:xMode val="edge"/>
          <c:yMode val="edge"/>
          <c:x val="7.9021070769015891E-2"/>
          <c:y val="0.92649800243015068"/>
          <c:w val="0.84195773550068187"/>
          <c:h val="5.683735748670983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ova" panose="020B05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519796501685E-2"/>
          <c:y val="6.8526452224239642E-2"/>
          <c:w val="0.93826867361058008"/>
          <c:h val="0.71603799974605986"/>
        </c:manualLayout>
      </c:layout>
      <c:barChart>
        <c:barDir val="col"/>
        <c:grouping val="stacked"/>
        <c:varyColors val="0"/>
        <c:ser>
          <c:idx val="0"/>
          <c:order val="0"/>
          <c:tx>
            <c:strRef>
              <c:f>Sheet1!$C$115</c:f>
              <c:strCache>
                <c:ptCount val="1"/>
                <c:pt idx="0">
                  <c:v>Male</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Sheet1!$B$116:$B$123</c:f>
              <c:strCache>
                <c:ptCount val="8"/>
                <c:pt idx="0">
                  <c:v>&lt; 5 years</c:v>
                </c:pt>
                <c:pt idx="1">
                  <c:v>6-14 years</c:v>
                </c:pt>
                <c:pt idx="2">
                  <c:v>15-19 years</c:v>
                </c:pt>
                <c:pt idx="3">
                  <c:v>20-24 years</c:v>
                </c:pt>
                <c:pt idx="4">
                  <c:v>25-29 years</c:v>
                </c:pt>
                <c:pt idx="5">
                  <c:v>30-39 years</c:v>
                </c:pt>
                <c:pt idx="6">
                  <c:v>40-49 years</c:v>
                </c:pt>
                <c:pt idx="7">
                  <c:v>50+</c:v>
                </c:pt>
              </c:strCache>
            </c:strRef>
          </c:cat>
          <c:val>
            <c:numRef>
              <c:f>Sheet1!$C$116:$C$123</c:f>
              <c:numCache>
                <c:formatCode>General</c:formatCode>
                <c:ptCount val="8"/>
                <c:pt idx="0">
                  <c:v>9</c:v>
                </c:pt>
                <c:pt idx="1">
                  <c:v>4</c:v>
                </c:pt>
                <c:pt idx="2">
                  <c:v>4</c:v>
                </c:pt>
                <c:pt idx="3">
                  <c:v>33</c:v>
                </c:pt>
                <c:pt idx="4">
                  <c:v>73</c:v>
                </c:pt>
                <c:pt idx="5">
                  <c:v>138</c:v>
                </c:pt>
                <c:pt idx="6">
                  <c:v>58</c:v>
                </c:pt>
                <c:pt idx="7">
                  <c:v>40</c:v>
                </c:pt>
              </c:numCache>
            </c:numRef>
          </c:val>
          <c:extLst>
            <c:ext xmlns:c16="http://schemas.microsoft.com/office/drawing/2014/chart" uri="{C3380CC4-5D6E-409C-BE32-E72D297353CC}">
              <c16:uniqueId val="{00000000-1D90-41AB-8AEF-A3C80B2CD484}"/>
            </c:ext>
          </c:extLst>
        </c:ser>
        <c:ser>
          <c:idx val="1"/>
          <c:order val="1"/>
          <c:tx>
            <c:strRef>
              <c:f>Sheet1!$D$115</c:f>
              <c:strCache>
                <c:ptCount val="1"/>
                <c:pt idx="0">
                  <c:v>Female</c:v>
                </c:pt>
              </c:strCache>
            </c:strRef>
          </c:tx>
          <c:spPr>
            <a:solidFill>
              <a:schemeClr val="accent5"/>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90-41AB-8AEF-A3C80B2CD48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90-41AB-8AEF-A3C80B2CD48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90-41AB-8AEF-A3C80B2CD48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90-41AB-8AEF-A3C80B2CD48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90-41AB-8AEF-A3C80B2CD484}"/>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90-41AB-8AEF-A3C80B2CD484}"/>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90-41AB-8AEF-A3C80B2CD484}"/>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90-41AB-8AEF-A3C80B2CD48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Sheet1!$B$116:$B$123</c:f>
              <c:strCache>
                <c:ptCount val="8"/>
                <c:pt idx="0">
                  <c:v>&lt; 5 years</c:v>
                </c:pt>
                <c:pt idx="1">
                  <c:v>6-14 years</c:v>
                </c:pt>
                <c:pt idx="2">
                  <c:v>15-19 years</c:v>
                </c:pt>
                <c:pt idx="3">
                  <c:v>20-24 years</c:v>
                </c:pt>
                <c:pt idx="4">
                  <c:v>25-29 years</c:v>
                </c:pt>
                <c:pt idx="5">
                  <c:v>30-39 years</c:v>
                </c:pt>
                <c:pt idx="6">
                  <c:v>40-49 years</c:v>
                </c:pt>
                <c:pt idx="7">
                  <c:v>50+</c:v>
                </c:pt>
              </c:strCache>
            </c:strRef>
          </c:cat>
          <c:val>
            <c:numRef>
              <c:f>Sheet1!$D$116:$D$123</c:f>
              <c:numCache>
                <c:formatCode>General</c:formatCode>
                <c:ptCount val="8"/>
                <c:pt idx="0">
                  <c:v>20</c:v>
                </c:pt>
                <c:pt idx="1">
                  <c:v>6</c:v>
                </c:pt>
                <c:pt idx="2">
                  <c:v>11</c:v>
                </c:pt>
                <c:pt idx="3">
                  <c:v>56</c:v>
                </c:pt>
                <c:pt idx="4">
                  <c:v>82</c:v>
                </c:pt>
                <c:pt idx="5">
                  <c:v>88</c:v>
                </c:pt>
                <c:pt idx="6">
                  <c:v>43</c:v>
                </c:pt>
                <c:pt idx="7">
                  <c:v>22</c:v>
                </c:pt>
              </c:numCache>
            </c:numRef>
          </c:val>
          <c:extLst>
            <c:ext xmlns:c16="http://schemas.microsoft.com/office/drawing/2014/chart" uri="{C3380CC4-5D6E-409C-BE32-E72D297353CC}">
              <c16:uniqueId val="{00000009-1D90-41AB-8AEF-A3C80B2CD484}"/>
            </c:ext>
          </c:extLst>
        </c:ser>
        <c:dLbls>
          <c:showLegendKey val="0"/>
          <c:showVal val="0"/>
          <c:showCatName val="0"/>
          <c:showSerName val="0"/>
          <c:showPercent val="0"/>
          <c:showBubbleSize val="0"/>
        </c:dLbls>
        <c:gapWidth val="150"/>
        <c:overlap val="100"/>
        <c:axId val="426252504"/>
        <c:axId val="426255248"/>
      </c:barChart>
      <c:catAx>
        <c:axId val="42625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426255248"/>
        <c:crosses val="autoZero"/>
        <c:auto val="1"/>
        <c:lblAlgn val="ctr"/>
        <c:lblOffset val="100"/>
        <c:noMultiLvlLbl val="0"/>
      </c:catAx>
      <c:valAx>
        <c:axId val="42625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426252504"/>
        <c:crosses val="autoZero"/>
        <c:crossBetween val="between"/>
      </c:valAx>
      <c:spPr>
        <a:noFill/>
        <a:ln>
          <a:noFill/>
        </a:ln>
        <a:effectLst/>
      </c:spPr>
    </c:plotArea>
    <c:legend>
      <c:legendPos val="b"/>
      <c:layout>
        <c:manualLayout>
          <c:xMode val="edge"/>
          <c:yMode val="edge"/>
          <c:x val="0.31735876749625225"/>
          <c:y val="0.92260489766461351"/>
          <c:w val="0.30572919747733657"/>
          <c:h val="6.124909496543334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13208716100543E-2"/>
          <c:y val="0.13291114811221183"/>
          <c:w val="0.41300460319892346"/>
          <c:h val="0.82516926672602819"/>
        </c:manualLayout>
      </c:layout>
      <c:doughnutChart>
        <c:varyColors val="1"/>
        <c:ser>
          <c:idx val="0"/>
          <c:order val="0"/>
          <c:spPr>
            <a:ln w="12700">
              <a:solidFill>
                <a:sysClr val="window" lastClr="FFFFFF"/>
              </a:solidFill>
            </a:ln>
          </c:spPr>
          <c:dPt>
            <c:idx val="0"/>
            <c:bubble3D val="0"/>
            <c:spPr>
              <a:solidFill>
                <a:srgbClr val="00AEEF"/>
              </a:solidFill>
              <a:ln w="12700">
                <a:solidFill>
                  <a:sysClr val="window" lastClr="FFFFFF"/>
                </a:solidFill>
              </a:ln>
            </c:spPr>
            <c:extLst>
              <c:ext xmlns:c16="http://schemas.microsoft.com/office/drawing/2014/chart" uri="{C3380CC4-5D6E-409C-BE32-E72D297353CC}">
                <c16:uniqueId val="{00000001-D46E-4082-9CAB-FA7405370D5E}"/>
              </c:ext>
            </c:extLst>
          </c:dPt>
          <c:dPt>
            <c:idx val="1"/>
            <c:bubble3D val="0"/>
            <c:spPr>
              <a:solidFill>
                <a:srgbClr val="E31837"/>
              </a:solidFill>
              <a:ln w="12700">
                <a:solidFill>
                  <a:sysClr val="window" lastClr="FFFFFF"/>
                </a:solidFill>
              </a:ln>
            </c:spPr>
            <c:extLst>
              <c:ext xmlns:c16="http://schemas.microsoft.com/office/drawing/2014/chart" uri="{C3380CC4-5D6E-409C-BE32-E72D297353CC}">
                <c16:uniqueId val="{00000003-D46E-4082-9CAB-FA7405370D5E}"/>
              </c:ext>
            </c:extLst>
          </c:dPt>
          <c:dPt>
            <c:idx val="2"/>
            <c:bubble3D val="0"/>
            <c:spPr>
              <a:solidFill>
                <a:srgbClr val="F78E1E"/>
              </a:solidFill>
              <a:ln w="12700">
                <a:solidFill>
                  <a:sysClr val="window" lastClr="FFFFFF"/>
                </a:solidFill>
              </a:ln>
            </c:spPr>
            <c:extLst>
              <c:ext xmlns:c16="http://schemas.microsoft.com/office/drawing/2014/chart" uri="{C3380CC4-5D6E-409C-BE32-E72D297353CC}">
                <c16:uniqueId val="{00000005-D46E-4082-9CAB-FA7405370D5E}"/>
              </c:ext>
            </c:extLst>
          </c:dPt>
          <c:dPt>
            <c:idx val="3"/>
            <c:bubble3D val="0"/>
            <c:spPr>
              <a:solidFill>
                <a:srgbClr val="88C540"/>
              </a:solidFill>
              <a:ln w="12700">
                <a:solidFill>
                  <a:sysClr val="window" lastClr="FFFFFF"/>
                </a:solidFill>
              </a:ln>
            </c:spPr>
            <c:extLst>
              <c:ext xmlns:c16="http://schemas.microsoft.com/office/drawing/2014/chart" uri="{C3380CC4-5D6E-409C-BE32-E72D297353CC}">
                <c16:uniqueId val="{00000007-D46E-4082-9CAB-FA7405370D5E}"/>
              </c:ext>
            </c:extLst>
          </c:dPt>
          <c:dLbls>
            <c:dLbl>
              <c:idx val="2"/>
              <c:layout>
                <c:manualLayout>
                  <c:x val="-5.4991972713888899E-2"/>
                  <c:y val="-0.11156231158387338"/>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5076575646346405E-2"/>
                      <c:h val="8.485497032591581E-2"/>
                    </c:manualLayout>
                  </c15:layout>
                </c:ext>
                <c:ext xmlns:c16="http://schemas.microsoft.com/office/drawing/2014/chart" uri="{C3380CC4-5D6E-409C-BE32-E72D297353CC}">
                  <c16:uniqueId val="{00000005-D46E-4082-9CAB-FA7405370D5E}"/>
                </c:ext>
              </c:extLst>
            </c:dLbl>
            <c:dLbl>
              <c:idx val="3"/>
              <c:layout>
                <c:manualLayout>
                  <c:x val="7.445058056264281E-2"/>
                  <c:y val="-0.10480095936666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6E-4082-9CAB-FA7405370D5E}"/>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'Reported cases_MOT'!$A$3:$A$6</c:f>
              <c:strCache>
                <c:ptCount val="4"/>
                <c:pt idx="0">
                  <c:v>Sexual transmission</c:v>
                </c:pt>
                <c:pt idx="1">
                  <c:v>Mother-to-child transmission</c:v>
                </c:pt>
                <c:pt idx="2">
                  <c:v>Injecting drug use</c:v>
                </c:pt>
                <c:pt idx="3">
                  <c:v>Blood transfusion</c:v>
                </c:pt>
              </c:strCache>
            </c:strRef>
          </c:cat>
          <c:val>
            <c:numRef>
              <c:f>'Reported cases_MOT'!$B$3:$B$6</c:f>
              <c:numCache>
                <c:formatCode>General</c:formatCode>
                <c:ptCount val="4"/>
                <c:pt idx="0">
                  <c:v>94.2</c:v>
                </c:pt>
                <c:pt idx="1">
                  <c:v>5</c:v>
                </c:pt>
                <c:pt idx="2">
                  <c:v>0.4</c:v>
                </c:pt>
                <c:pt idx="3">
                  <c:v>0.4</c:v>
                </c:pt>
              </c:numCache>
            </c:numRef>
          </c:val>
          <c:extLst>
            <c:ext xmlns:c16="http://schemas.microsoft.com/office/drawing/2014/chart" uri="{C3380CC4-5D6E-409C-BE32-E72D297353CC}">
              <c16:uniqueId val="{0000000A-D46E-4082-9CAB-FA7405370D5E}"/>
            </c:ext>
          </c:extLst>
        </c:ser>
        <c:dLbls>
          <c:showLegendKey val="0"/>
          <c:showVal val="0"/>
          <c:showCatName val="0"/>
          <c:showSerName val="0"/>
          <c:showPercent val="0"/>
          <c:showBubbleSize val="0"/>
          <c:showLeaderLines val="1"/>
        </c:dLbls>
        <c:firstSliceAng val="0"/>
        <c:holeSize val="70"/>
      </c:doughnutChart>
      <c:spPr>
        <a:noFill/>
        <a:ln w="25406">
          <a:noFill/>
        </a:ln>
      </c:spPr>
    </c:plotArea>
    <c:legend>
      <c:legendPos val="r"/>
      <c:layout>
        <c:manualLayout>
          <c:xMode val="edge"/>
          <c:yMode val="edge"/>
          <c:x val="0.55635007782836077"/>
          <c:y val="0.14189519845917259"/>
          <c:w val="0.36508626248021725"/>
          <c:h val="0.72145997292797159"/>
        </c:manualLayout>
      </c:layout>
      <c:overlay val="0"/>
      <c:txPr>
        <a:bodyPr/>
        <a:lstStyle/>
        <a:p>
          <a:pPr rtl="0">
            <a:defRPr b="0"/>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30067074948968"/>
          <c:y val="0.14316598369411945"/>
          <c:w val="0.73510236220472436"/>
          <c:h val="0.93873633252650024"/>
        </c:manualLayout>
      </c:layout>
      <c:doughnut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9B54-47F6-B882-236CC5A82B33}"/>
              </c:ext>
            </c:extLst>
          </c:dPt>
          <c:dPt>
            <c:idx val="1"/>
            <c:bubble3D val="0"/>
            <c:spPr>
              <a:solidFill>
                <a:srgbClr val="FF99FF"/>
              </a:solidFill>
              <a:ln w="19050">
                <a:solidFill>
                  <a:schemeClr val="lt1"/>
                </a:solidFill>
              </a:ln>
              <a:effectLst/>
            </c:spPr>
            <c:extLst>
              <c:ext xmlns:c16="http://schemas.microsoft.com/office/drawing/2014/chart" uri="{C3380CC4-5D6E-409C-BE32-E72D297353CC}">
                <c16:uniqueId val="{00000003-9B54-47F6-B882-236CC5A82B3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Sheet1!$G$26:$G$27</c:f>
              <c:strCache>
                <c:ptCount val="2"/>
                <c:pt idx="0">
                  <c:v>Male</c:v>
                </c:pt>
                <c:pt idx="1">
                  <c:v>Female</c:v>
                </c:pt>
              </c:strCache>
            </c:strRef>
          </c:cat>
          <c:val>
            <c:numRef>
              <c:f>Sheet1!$H$26:$H$27</c:f>
              <c:numCache>
                <c:formatCode>General</c:formatCode>
                <c:ptCount val="2"/>
                <c:pt idx="0">
                  <c:v>323</c:v>
                </c:pt>
                <c:pt idx="1">
                  <c:v>304</c:v>
                </c:pt>
              </c:numCache>
            </c:numRef>
          </c:val>
          <c:extLst>
            <c:ext xmlns:c16="http://schemas.microsoft.com/office/drawing/2014/chart" uri="{C3380CC4-5D6E-409C-BE32-E72D297353CC}">
              <c16:uniqueId val="{00000004-9B54-47F6-B882-236CC5A82B33}"/>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Cond" panose="020B0506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0516609265638"/>
          <c:y val="0.15064827453034316"/>
          <c:w val="0.87450122501008665"/>
          <c:h val="0.68776154501351694"/>
        </c:manualLayout>
      </c:layout>
      <c:barChart>
        <c:barDir val="col"/>
        <c:grouping val="clustered"/>
        <c:varyColors val="0"/>
        <c:ser>
          <c:idx val="0"/>
          <c:order val="0"/>
          <c:tx>
            <c:strRef>
              <c:f>Sheet1!$B$1</c:f>
              <c:strCache>
                <c:ptCount val="1"/>
                <c:pt idx="0">
                  <c:v>HIV cases </c:v>
                </c:pt>
              </c:strCache>
            </c:strRef>
          </c:tx>
          <c:spPr>
            <a:solidFill>
              <a:srgbClr val="FF5050"/>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04-4698-ADFB-2DCE5F80CBB2}"/>
                </c:ext>
              </c:extLst>
            </c:dLbl>
            <c:dLbl>
              <c:idx val="2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04-4698-ADFB-2DCE5F80CB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General</c:formatCode>
                <c:ptCount val="29"/>
                <c:pt idx="0">
                  <c:v>2</c:v>
                </c:pt>
                <c:pt idx="1">
                  <c:v>1</c:v>
                </c:pt>
                <c:pt idx="2">
                  <c:v>0</c:v>
                </c:pt>
                <c:pt idx="3">
                  <c:v>4</c:v>
                </c:pt>
                <c:pt idx="4">
                  <c:v>2</c:v>
                </c:pt>
                <c:pt idx="5">
                  <c:v>0</c:v>
                </c:pt>
                <c:pt idx="6">
                  <c:v>0</c:v>
                </c:pt>
                <c:pt idx="7">
                  <c:v>9</c:v>
                </c:pt>
                <c:pt idx="8">
                  <c:v>7</c:v>
                </c:pt>
                <c:pt idx="9">
                  <c:v>15</c:v>
                </c:pt>
                <c:pt idx="10">
                  <c:v>5</c:v>
                </c:pt>
                <c:pt idx="11">
                  <c:v>23</c:v>
                </c:pt>
                <c:pt idx="12">
                  <c:v>9</c:v>
                </c:pt>
                <c:pt idx="13">
                  <c:v>28</c:v>
                </c:pt>
                <c:pt idx="14">
                  <c:v>35</c:v>
                </c:pt>
                <c:pt idx="15">
                  <c:v>26</c:v>
                </c:pt>
                <c:pt idx="16">
                  <c:v>27</c:v>
                </c:pt>
                <c:pt idx="17">
                  <c:v>32</c:v>
                </c:pt>
                <c:pt idx="18">
                  <c:v>45</c:v>
                </c:pt>
                <c:pt idx="19">
                  <c:v>32</c:v>
                </c:pt>
                <c:pt idx="20">
                  <c:v>51</c:v>
                </c:pt>
                <c:pt idx="21">
                  <c:v>58</c:v>
                </c:pt>
                <c:pt idx="22">
                  <c:v>59</c:v>
                </c:pt>
                <c:pt idx="23">
                  <c:v>53</c:v>
                </c:pt>
                <c:pt idx="24">
                  <c:v>58</c:v>
                </c:pt>
                <c:pt idx="25">
                  <c:v>60</c:v>
                </c:pt>
                <c:pt idx="26">
                  <c:v>55</c:v>
                </c:pt>
                <c:pt idx="27">
                  <c:v>45</c:v>
                </c:pt>
                <c:pt idx="28">
                  <c:v>55</c:v>
                </c:pt>
              </c:numCache>
            </c:numRef>
          </c:val>
          <c:extLst>
            <c:ext xmlns:c16="http://schemas.microsoft.com/office/drawing/2014/chart" uri="{C3380CC4-5D6E-409C-BE32-E72D297353CC}">
              <c16:uniqueId val="{00000000-C204-4698-ADFB-2DCE5F80CBB2}"/>
            </c:ext>
          </c:extLst>
        </c:ser>
        <c:dLbls>
          <c:dLblPos val="outEnd"/>
          <c:showLegendKey val="0"/>
          <c:showVal val="1"/>
          <c:showCatName val="0"/>
          <c:showSerName val="0"/>
          <c:showPercent val="0"/>
          <c:showBubbleSize val="0"/>
        </c:dLbls>
        <c:gapWidth val="83"/>
        <c:axId val="1975958192"/>
        <c:axId val="1975970256"/>
      </c:barChart>
      <c:catAx>
        <c:axId val="19759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75970256"/>
        <c:crosses val="autoZero"/>
        <c:auto val="1"/>
        <c:lblAlgn val="ctr"/>
        <c:lblOffset val="100"/>
        <c:noMultiLvlLbl val="0"/>
      </c:catAx>
      <c:valAx>
        <c:axId val="1975970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Nova" panose="020B0504020202020204" pitchFamily="34" charset="0"/>
                    <a:ea typeface="+mn-ea"/>
                    <a:cs typeface="+mn-cs"/>
                  </a:defRPr>
                </a:pPr>
                <a:r>
                  <a:rPr lang="en-US"/>
                  <a:t>No. of HIV cases </a:t>
                </a:r>
              </a:p>
            </c:rich>
          </c:tx>
          <c:layout>
            <c:manualLayout>
              <c:xMode val="edge"/>
              <c:yMode val="edge"/>
              <c:x val="0"/>
              <c:y val="0.252618640061296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759581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Nova"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CC124499-FF15-4B51-B0BB-77424C82B9A2}" type="datetimeFigureOut">
              <a:rPr lang="th-TH"/>
              <a:pPr>
                <a:defRPr/>
              </a:pPr>
              <a:t>29/09/66</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854599D-E77B-4690-8A6B-BB6870FCC3FA}" type="slidenum">
              <a:rPr lang="th-TH"/>
              <a:pPr>
                <a:defRPr/>
              </a:pPr>
              <a:t>‹#›</a:t>
            </a:fld>
            <a:endParaRPr lang="th-TH"/>
          </a:p>
        </p:txBody>
      </p:sp>
    </p:spTree>
    <p:extLst>
      <p:ext uri="{BB962C8B-B14F-4D97-AF65-F5344CB8AC3E}">
        <p14:creationId xmlns:p14="http://schemas.microsoft.com/office/powerpoint/2010/main" val="650475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6D8EF23F-2FEB-4FB0-9710-B37C552CBA6B}" type="datetimeFigureOut">
              <a:rPr lang="th-TH"/>
              <a:pPr>
                <a:defRPr/>
              </a:pPr>
              <a:t>29/09/66</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45C5234F-A171-402A-AA37-E08EC123E341}" type="slidenum">
              <a:rPr lang="th-TH"/>
              <a:pPr>
                <a:defRPr/>
              </a:pPr>
              <a:t>‹#›</a:t>
            </a:fld>
            <a:endParaRPr lang="th-TH"/>
          </a:p>
        </p:txBody>
      </p:sp>
    </p:spTree>
    <p:extLst>
      <p:ext uri="{BB962C8B-B14F-4D97-AF65-F5344CB8AC3E}">
        <p14:creationId xmlns:p14="http://schemas.microsoft.com/office/powerpoint/2010/main" val="2835134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1A750-D4FE-4335-951D-C8FF2ABA61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68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B20D6-1420-452E-B352-1B6322D72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40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B20D6-1420-452E-B352-1B6322D72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19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D41A750-D4FE-4335-951D-C8FF2ABA61B6}" type="slidenum">
              <a:rPr lang="en-US" smtClean="0"/>
              <a:t>10</a:t>
            </a:fld>
            <a:endParaRPr lang="en-US"/>
          </a:p>
        </p:txBody>
      </p:sp>
    </p:spTree>
    <p:extLst>
      <p:ext uri="{BB962C8B-B14F-4D97-AF65-F5344CB8AC3E}">
        <p14:creationId xmlns:p14="http://schemas.microsoft.com/office/powerpoint/2010/main" val="75713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1379"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37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54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1A750-D4FE-4335-951D-C8FF2ABA61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84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67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cs typeface="Arial" pitchFamily="34"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1102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8C8EFEE-1C2A-4388-B216-FE48E349DC28}" type="slidenum">
              <a:rPr lang="th-TH"/>
              <a:pPr>
                <a:defRPr/>
              </a:pPr>
              <a:t>‹#›</a:t>
            </a:fld>
            <a:endParaRPr lang="th-TH"/>
          </a:p>
        </p:txBody>
      </p:sp>
    </p:spTree>
    <p:extLst>
      <p:ext uri="{BB962C8B-B14F-4D97-AF65-F5344CB8AC3E}">
        <p14:creationId xmlns:p14="http://schemas.microsoft.com/office/powerpoint/2010/main" val="197887162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510B847-BA01-45CD-B0D0-4DC6C21E1BA5}" type="slidenum">
              <a:rPr lang="th-TH"/>
              <a:pPr>
                <a:defRPr/>
              </a:pPr>
              <a:t>‹#›</a:t>
            </a:fld>
            <a:endParaRPr lang="th-TH"/>
          </a:p>
        </p:txBody>
      </p:sp>
    </p:spTree>
    <p:extLst>
      <p:ext uri="{BB962C8B-B14F-4D97-AF65-F5344CB8AC3E}">
        <p14:creationId xmlns:p14="http://schemas.microsoft.com/office/powerpoint/2010/main" val="219966444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76FBFA5-319E-4886-BF5F-B2074BC3EB02}" type="slidenum">
              <a:rPr lang="th-TH"/>
              <a:pPr>
                <a:defRPr/>
              </a:pPr>
              <a:t>‹#›</a:t>
            </a:fld>
            <a:endParaRPr lang="th-TH"/>
          </a:p>
        </p:txBody>
      </p:sp>
    </p:spTree>
    <p:extLst>
      <p:ext uri="{BB962C8B-B14F-4D97-AF65-F5344CB8AC3E}">
        <p14:creationId xmlns:p14="http://schemas.microsoft.com/office/powerpoint/2010/main" val="1339654397"/>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4AE3409-6191-489F-BCF4-20A9CD54E787}" type="slidenum">
              <a:rPr lang="th-TH"/>
              <a:pPr>
                <a:defRPr/>
              </a:pPr>
              <a:t>‹#›</a:t>
            </a:fld>
            <a:endParaRPr lang="th-TH"/>
          </a:p>
        </p:txBody>
      </p:sp>
    </p:spTree>
    <p:extLst>
      <p:ext uri="{BB962C8B-B14F-4D97-AF65-F5344CB8AC3E}">
        <p14:creationId xmlns:p14="http://schemas.microsoft.com/office/powerpoint/2010/main" val="91754818"/>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348BE17-DB30-4182-B638-64388646288F}" type="slidenum">
              <a:rPr lang="th-TH"/>
              <a:pPr>
                <a:defRPr/>
              </a:pPr>
              <a:t>‹#›</a:t>
            </a:fld>
            <a:endParaRPr lang="th-TH"/>
          </a:p>
        </p:txBody>
      </p:sp>
    </p:spTree>
    <p:extLst>
      <p:ext uri="{BB962C8B-B14F-4D97-AF65-F5344CB8AC3E}">
        <p14:creationId xmlns:p14="http://schemas.microsoft.com/office/powerpoint/2010/main" val="186150742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25903F0-DBC1-4650-8497-C3F34689D5D9}" type="slidenum">
              <a:rPr lang="th-TH"/>
              <a:pPr>
                <a:defRPr/>
              </a:pPr>
              <a:t>‹#›</a:t>
            </a:fld>
            <a:endParaRPr lang="th-TH" dirty="0"/>
          </a:p>
        </p:txBody>
      </p:sp>
    </p:spTree>
    <p:extLst>
      <p:ext uri="{BB962C8B-B14F-4D97-AF65-F5344CB8AC3E}">
        <p14:creationId xmlns:p14="http://schemas.microsoft.com/office/powerpoint/2010/main" val="244199545"/>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8661CD-2D68-4955-AFD6-235D90247BF6}" type="slidenum">
              <a:rPr lang="th-TH"/>
              <a:pPr>
                <a:defRPr/>
              </a:pPr>
              <a:t>‹#›</a:t>
            </a:fld>
            <a:endParaRPr lang="th-TH" dirty="0"/>
          </a:p>
        </p:txBody>
      </p:sp>
    </p:spTree>
    <p:extLst>
      <p:ext uri="{BB962C8B-B14F-4D97-AF65-F5344CB8AC3E}">
        <p14:creationId xmlns:p14="http://schemas.microsoft.com/office/powerpoint/2010/main" val="59857510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6C1F44C-C434-4452-B58C-974A1DDD2696}" type="slidenum">
              <a:rPr lang="th-TH"/>
              <a:pPr>
                <a:defRPr/>
              </a:pPr>
              <a:t>‹#›</a:t>
            </a:fld>
            <a:endParaRPr lang="th-TH"/>
          </a:p>
        </p:txBody>
      </p:sp>
    </p:spTree>
    <p:extLst>
      <p:ext uri="{BB962C8B-B14F-4D97-AF65-F5344CB8AC3E}">
        <p14:creationId xmlns:p14="http://schemas.microsoft.com/office/powerpoint/2010/main" val="153124143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8C8EFEE-1C2A-4388-B216-FE48E349DC28}" type="slidenum">
              <a:rPr lang="th-TH"/>
              <a:pPr>
                <a:defRPr/>
              </a:pPr>
              <a:t>‹#›</a:t>
            </a:fld>
            <a:endParaRPr lang="th-TH"/>
          </a:p>
        </p:txBody>
      </p:sp>
    </p:spTree>
    <p:extLst>
      <p:ext uri="{BB962C8B-B14F-4D97-AF65-F5344CB8AC3E}">
        <p14:creationId xmlns:p14="http://schemas.microsoft.com/office/powerpoint/2010/main" val="351511919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129F34E-4AB5-4C66-9950-6DA742DCB067}" type="datetimeFigureOut">
              <a:rPr lang="en-AU" smtClean="0"/>
              <a:t>29/09/2023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AA25D4-3214-466F-B180-8C72D3E58521}" type="slidenum">
              <a:rPr lang="en-AU" smtClean="0"/>
              <a:t>‹#›</a:t>
            </a:fld>
            <a:endParaRPr lang="en-AU"/>
          </a:p>
        </p:txBody>
      </p:sp>
    </p:spTree>
    <p:extLst>
      <p:ext uri="{BB962C8B-B14F-4D97-AF65-F5344CB8AC3E}">
        <p14:creationId xmlns:p14="http://schemas.microsoft.com/office/powerpoint/2010/main" val="34277068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156032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E6E97-276D-4EED-B436-3FB5D31FC9AC}" type="datetimeFigureOut">
              <a:rPr lang="en-US" smtClean="0"/>
              <a:pPr/>
              <a:t>29/09/2023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34C0E-8CA7-4789-B999-73089E273EAA}" type="slidenum">
              <a:rPr lang="en-US" smtClean="0"/>
              <a:pPr/>
              <a:t>‹#›</a:t>
            </a:fld>
            <a:endParaRPr lang="en-US"/>
          </a:p>
        </p:txBody>
      </p:sp>
    </p:spTree>
    <p:extLst>
      <p:ext uri="{BB962C8B-B14F-4D97-AF65-F5344CB8AC3E}">
        <p14:creationId xmlns:p14="http://schemas.microsoft.com/office/powerpoint/2010/main" val="14904313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80152357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698313330"/>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36853028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02332382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40208793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600110004"/>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07486979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5013518"/>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662651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07033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28469CE-FC5C-4D6E-80E4-512E060AFF1D}" type="slidenum">
              <a:rPr lang="th-TH"/>
              <a:pPr>
                <a:defRPr/>
              </a:pPr>
              <a:t>‹#›</a:t>
            </a:fld>
            <a:endParaRPr lang="th-TH"/>
          </a:p>
        </p:txBody>
      </p:sp>
    </p:spTree>
    <p:extLst>
      <p:ext uri="{BB962C8B-B14F-4D97-AF65-F5344CB8AC3E}">
        <p14:creationId xmlns:p14="http://schemas.microsoft.com/office/powerpoint/2010/main" val="335084895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430463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6936155"/>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49519517"/>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668068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241628"/>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82174"/>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0728205"/>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005516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7909258"/>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762946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58FA9D-7B59-4CBA-AAD0-8FB7A1885F61}" type="slidenum">
              <a:rPr lang="th-TH"/>
              <a:pPr>
                <a:defRPr/>
              </a:pPr>
              <a:t>‹#›</a:t>
            </a:fld>
            <a:endParaRPr lang="th-TH"/>
          </a:p>
        </p:txBody>
      </p:sp>
    </p:spTree>
    <p:extLst>
      <p:ext uri="{BB962C8B-B14F-4D97-AF65-F5344CB8AC3E}">
        <p14:creationId xmlns:p14="http://schemas.microsoft.com/office/powerpoint/2010/main" val="642676937"/>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5342224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7745463"/>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0353009"/>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71938455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60624951"/>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243280725"/>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63010349"/>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02748095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807691088"/>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36745524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B8022BE-F9F3-4CE6-A402-963C86ECDD22}" type="slidenum">
              <a:rPr lang="th-TH"/>
              <a:pPr>
                <a:defRPr/>
              </a:pPr>
              <a:t>‹#›</a:t>
            </a:fld>
            <a:endParaRPr lang="th-TH"/>
          </a:p>
        </p:txBody>
      </p:sp>
    </p:spTree>
    <p:extLst>
      <p:ext uri="{BB962C8B-B14F-4D97-AF65-F5344CB8AC3E}">
        <p14:creationId xmlns:p14="http://schemas.microsoft.com/office/powerpoint/2010/main" val="2569331373"/>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45213565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2" tIns="45573" rIns="91132" bIns="45573">
            <a:normAutofit/>
          </a:bodyPr>
          <a:lstStyle>
            <a:lvl1pPr marL="531622" marR="0" indent="-531622" algn="l" defTabSz="9113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93" indent="0" algn="ctr">
              <a:buNone/>
              <a:defRPr>
                <a:solidFill>
                  <a:schemeClr val="tx1">
                    <a:tint val="75000"/>
                  </a:schemeClr>
                </a:solidFill>
              </a:defRPr>
            </a:lvl2pPr>
            <a:lvl3pPr marL="911379" indent="0" algn="ctr">
              <a:buNone/>
              <a:defRPr>
                <a:solidFill>
                  <a:schemeClr val="tx1">
                    <a:tint val="75000"/>
                  </a:schemeClr>
                </a:solidFill>
              </a:defRPr>
            </a:lvl3pPr>
            <a:lvl4pPr marL="1367071" indent="0" algn="ctr">
              <a:buNone/>
              <a:defRPr>
                <a:solidFill>
                  <a:schemeClr val="tx1">
                    <a:tint val="75000"/>
                  </a:schemeClr>
                </a:solidFill>
              </a:defRPr>
            </a:lvl4pPr>
            <a:lvl5pPr marL="1822735" indent="0" algn="ctr">
              <a:buNone/>
              <a:defRPr>
                <a:solidFill>
                  <a:schemeClr val="tx1">
                    <a:tint val="75000"/>
                  </a:schemeClr>
                </a:solidFill>
              </a:defRPr>
            </a:lvl5pPr>
            <a:lvl6pPr marL="2278442" indent="0" algn="ctr">
              <a:buNone/>
              <a:defRPr>
                <a:solidFill>
                  <a:schemeClr val="tx1">
                    <a:tint val="75000"/>
                  </a:schemeClr>
                </a:solidFill>
              </a:defRPr>
            </a:lvl6pPr>
            <a:lvl7pPr marL="2734143" indent="0" algn="ctr">
              <a:buNone/>
              <a:defRPr>
                <a:solidFill>
                  <a:schemeClr val="tx1">
                    <a:tint val="75000"/>
                  </a:schemeClr>
                </a:solidFill>
              </a:defRPr>
            </a:lvl7pPr>
            <a:lvl8pPr marL="3189816" indent="0" algn="ctr">
              <a:buNone/>
              <a:defRPr>
                <a:solidFill>
                  <a:schemeClr val="tx1">
                    <a:tint val="75000"/>
                  </a:schemeClr>
                </a:solidFill>
              </a:defRPr>
            </a:lvl8pPr>
            <a:lvl9pPr marL="36454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7961862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304338611"/>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398061136"/>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962063471"/>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002735509"/>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819403604"/>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2" tIns="45573" rIns="91132" bIns="4557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509889890"/>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2" tIns="45573" rIns="91132" bIns="4557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2" tIns="45573" rIns="91132" bIns="4557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657159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C0E5C8-F25D-49FC-92B6-43A94241757D}" type="slidenum">
              <a:rPr lang="th-TH"/>
              <a:pPr>
                <a:defRPr/>
              </a:pPr>
              <a:t>‹#›</a:t>
            </a:fld>
            <a:endParaRPr lang="th-TH"/>
          </a:p>
        </p:txBody>
      </p:sp>
    </p:spTree>
    <p:extLst>
      <p:ext uri="{BB962C8B-B14F-4D97-AF65-F5344CB8AC3E}">
        <p14:creationId xmlns:p14="http://schemas.microsoft.com/office/powerpoint/2010/main" val="11547798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D8C4C79-0DA3-445F-BE35-50F2E0D25F13}" type="slidenum">
              <a:rPr lang="th-TH"/>
              <a:pPr>
                <a:defRPr/>
              </a:pPr>
              <a:t>‹#›</a:t>
            </a:fld>
            <a:endParaRPr lang="th-TH" dirty="0"/>
          </a:p>
        </p:txBody>
      </p:sp>
    </p:spTree>
    <p:extLst>
      <p:ext uri="{BB962C8B-B14F-4D97-AF65-F5344CB8AC3E}">
        <p14:creationId xmlns:p14="http://schemas.microsoft.com/office/powerpoint/2010/main" val="1534239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A8FC1A-92E1-4C2E-8EA6-85C15AC9BB12}" type="slidenum">
              <a:rPr lang="th-TH"/>
              <a:pPr>
                <a:defRPr/>
              </a:pPr>
              <a:t>‹#›</a:t>
            </a:fld>
            <a:endParaRPr lang="th-TH" dirty="0"/>
          </a:p>
        </p:txBody>
      </p:sp>
    </p:spTree>
    <p:extLst>
      <p:ext uri="{BB962C8B-B14F-4D97-AF65-F5344CB8AC3E}">
        <p14:creationId xmlns:p14="http://schemas.microsoft.com/office/powerpoint/2010/main" val="1541473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73A352E-300A-455F-BE58-00B9F6B5EE23}" type="slidenum">
              <a:rPr lang="th-TH"/>
              <a:pPr>
                <a:defRPr/>
              </a:pPr>
              <a:t>‹#›</a:t>
            </a:fld>
            <a:endParaRPr lang="th-TH"/>
          </a:p>
        </p:txBody>
      </p:sp>
    </p:spTree>
    <p:extLst>
      <p:ext uri="{BB962C8B-B14F-4D97-AF65-F5344CB8AC3E}">
        <p14:creationId xmlns:p14="http://schemas.microsoft.com/office/powerpoint/2010/main" val="92338883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8E4B084-4E34-4B2A-A9DC-30708052DD66}" type="slidenum">
              <a:rPr lang="th-TH"/>
              <a:pPr>
                <a:defRPr/>
              </a:pPr>
              <a:t>‹#›</a:t>
            </a:fld>
            <a:endParaRPr lang="th-TH"/>
          </a:p>
        </p:txBody>
      </p:sp>
    </p:spTree>
    <p:extLst>
      <p:ext uri="{BB962C8B-B14F-4D97-AF65-F5344CB8AC3E}">
        <p14:creationId xmlns:p14="http://schemas.microsoft.com/office/powerpoint/2010/main" val="26214431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473084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C3721B8-AB37-45DD-A68B-5E446B9088B1}" type="slidenum">
              <a:rPr lang="th-TH"/>
              <a:pPr>
                <a:defRPr/>
              </a:pPr>
              <a:t>‹#›</a:t>
            </a:fld>
            <a:endParaRPr lang="th-TH"/>
          </a:p>
        </p:txBody>
      </p:sp>
    </p:spTree>
    <p:extLst>
      <p:ext uri="{BB962C8B-B14F-4D97-AF65-F5344CB8AC3E}">
        <p14:creationId xmlns:p14="http://schemas.microsoft.com/office/powerpoint/2010/main" val="59147938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35678DF-436A-40E4-AF9E-83C2D044431C}" type="slidenum">
              <a:rPr lang="th-TH"/>
              <a:pPr>
                <a:defRPr/>
              </a:pPr>
              <a:t>‹#›</a:t>
            </a:fld>
            <a:endParaRPr lang="th-TH"/>
          </a:p>
        </p:txBody>
      </p:sp>
    </p:spTree>
    <p:extLst>
      <p:ext uri="{BB962C8B-B14F-4D97-AF65-F5344CB8AC3E}">
        <p14:creationId xmlns:p14="http://schemas.microsoft.com/office/powerpoint/2010/main" val="28365387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E064F20A-A538-434D-8594-971F5E60A319}" type="slidenum">
              <a:rPr lang="th-TH"/>
              <a:pPr>
                <a:defRPr/>
              </a:pPr>
              <a:t>‹#›</a:t>
            </a:fld>
            <a:endParaRPr lang="th-TH"/>
          </a:p>
        </p:txBody>
      </p:sp>
    </p:spTree>
    <p:extLst>
      <p:ext uri="{BB962C8B-B14F-4D97-AF65-F5344CB8AC3E}">
        <p14:creationId xmlns:p14="http://schemas.microsoft.com/office/powerpoint/2010/main" val="286629525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0FA98F0-F9FA-41FE-9F31-82EE720AFA9B}" type="slidenum">
              <a:rPr lang="th-TH"/>
              <a:pPr>
                <a:defRPr/>
              </a:pPr>
              <a:t>‹#›</a:t>
            </a:fld>
            <a:endParaRPr lang="th-TH"/>
          </a:p>
        </p:txBody>
      </p:sp>
    </p:spTree>
    <p:extLst>
      <p:ext uri="{BB962C8B-B14F-4D97-AF65-F5344CB8AC3E}">
        <p14:creationId xmlns:p14="http://schemas.microsoft.com/office/powerpoint/2010/main" val="78295956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7642728-1B57-46C1-9463-267C48BB0491}" type="slidenum">
              <a:rPr lang="th-TH"/>
              <a:pPr>
                <a:defRPr/>
              </a:pPr>
              <a:t>‹#›</a:t>
            </a:fld>
            <a:endParaRPr lang="th-TH" dirty="0"/>
          </a:p>
        </p:txBody>
      </p:sp>
    </p:spTree>
    <p:extLst>
      <p:ext uri="{BB962C8B-B14F-4D97-AF65-F5344CB8AC3E}">
        <p14:creationId xmlns:p14="http://schemas.microsoft.com/office/powerpoint/2010/main" val="188244904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CC8AC92-CA23-40E1-9544-5840847A639B}" type="slidenum">
              <a:rPr lang="th-TH"/>
              <a:pPr>
                <a:defRPr/>
              </a:pPr>
              <a:t>‹#›</a:t>
            </a:fld>
            <a:endParaRPr lang="th-TH" dirty="0"/>
          </a:p>
        </p:txBody>
      </p:sp>
    </p:spTree>
    <p:extLst>
      <p:ext uri="{BB962C8B-B14F-4D97-AF65-F5344CB8AC3E}">
        <p14:creationId xmlns:p14="http://schemas.microsoft.com/office/powerpoint/2010/main" val="11637993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DF010D1-5154-47AC-B743-93B37FECD4D1}" type="slidenum">
              <a:rPr lang="th-TH"/>
              <a:pPr>
                <a:defRPr/>
              </a:pPr>
              <a:t>‹#›</a:t>
            </a:fld>
            <a:endParaRPr lang="th-TH"/>
          </a:p>
        </p:txBody>
      </p:sp>
    </p:spTree>
    <p:extLst>
      <p:ext uri="{BB962C8B-B14F-4D97-AF65-F5344CB8AC3E}">
        <p14:creationId xmlns:p14="http://schemas.microsoft.com/office/powerpoint/2010/main" val="18214116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DF8CEEE-6F97-437A-BB3F-7125729487D1}" type="slidenum">
              <a:rPr lang="th-TH"/>
              <a:pPr>
                <a:defRPr/>
              </a:pPr>
              <a:t>‹#›</a:t>
            </a:fld>
            <a:endParaRPr lang="th-TH"/>
          </a:p>
        </p:txBody>
      </p:sp>
    </p:spTree>
    <p:extLst>
      <p:ext uri="{BB962C8B-B14F-4D97-AF65-F5344CB8AC3E}">
        <p14:creationId xmlns:p14="http://schemas.microsoft.com/office/powerpoint/2010/main" val="11025598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BB70DCA-EC97-4DD8-88F4-CBCD5F384AFB}" type="slidenum">
              <a:rPr lang="th-TH"/>
              <a:pPr>
                <a:defRPr/>
              </a:pPr>
              <a:t>‹#›</a:t>
            </a:fld>
            <a:endParaRPr lang="th-TH"/>
          </a:p>
        </p:txBody>
      </p:sp>
    </p:spTree>
    <p:extLst>
      <p:ext uri="{BB962C8B-B14F-4D97-AF65-F5344CB8AC3E}">
        <p14:creationId xmlns:p14="http://schemas.microsoft.com/office/powerpoint/2010/main" val="14603590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AB636B8A-3B83-4C57-BDE8-00DC3E2DBDE2}" type="slidenum">
              <a:rPr lang="th-TH"/>
              <a:pPr>
                <a:defRPr/>
              </a:pPr>
              <a:t>‹#›</a:t>
            </a:fld>
            <a:endParaRPr lang="th-TH"/>
          </a:p>
        </p:txBody>
      </p:sp>
    </p:spTree>
    <p:extLst>
      <p:ext uri="{BB962C8B-B14F-4D97-AF65-F5344CB8AC3E}">
        <p14:creationId xmlns:p14="http://schemas.microsoft.com/office/powerpoint/2010/main" val="16657728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510B847-BA01-45CD-B0D0-4DC6C21E1BA5}" type="slidenum">
              <a:rPr lang="th-TH"/>
              <a:pPr>
                <a:defRPr/>
              </a:pPr>
              <a:t>‹#›</a:t>
            </a:fld>
            <a:endParaRPr lang="th-TH"/>
          </a:p>
        </p:txBody>
      </p:sp>
    </p:spTree>
    <p:extLst>
      <p:ext uri="{BB962C8B-B14F-4D97-AF65-F5344CB8AC3E}">
        <p14:creationId xmlns:p14="http://schemas.microsoft.com/office/powerpoint/2010/main" val="377146815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1E7BBD27-83E0-43AE-AC69-1526866F0736}" type="slidenum">
              <a:rPr lang="th-TH"/>
              <a:pPr>
                <a:defRPr/>
              </a:pPr>
              <a:t>‹#›</a:t>
            </a:fld>
            <a:endParaRPr lang="th-TH"/>
          </a:p>
        </p:txBody>
      </p:sp>
    </p:spTree>
    <p:extLst>
      <p:ext uri="{BB962C8B-B14F-4D97-AF65-F5344CB8AC3E}">
        <p14:creationId xmlns:p14="http://schemas.microsoft.com/office/powerpoint/2010/main" val="416769895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1913190A-44D6-4D08-9237-4BCE8D710CAD}" type="slidenum">
              <a:rPr lang="th-TH"/>
              <a:pPr>
                <a:defRPr/>
              </a:pPr>
              <a:t>‹#›</a:t>
            </a:fld>
            <a:endParaRPr lang="th-TH"/>
          </a:p>
        </p:txBody>
      </p:sp>
    </p:spTree>
    <p:extLst>
      <p:ext uri="{BB962C8B-B14F-4D97-AF65-F5344CB8AC3E}">
        <p14:creationId xmlns:p14="http://schemas.microsoft.com/office/powerpoint/2010/main" val="427875370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457CA98-B064-4BD2-98B6-E2A74BD3A813}" type="slidenum">
              <a:rPr lang="th-TH"/>
              <a:pPr>
                <a:defRPr/>
              </a:pPr>
              <a:t>‹#›</a:t>
            </a:fld>
            <a:endParaRPr lang="th-TH" dirty="0"/>
          </a:p>
        </p:txBody>
      </p:sp>
    </p:spTree>
    <p:extLst>
      <p:ext uri="{BB962C8B-B14F-4D97-AF65-F5344CB8AC3E}">
        <p14:creationId xmlns:p14="http://schemas.microsoft.com/office/powerpoint/2010/main" val="71280410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6044DCF-4DF4-4265-9366-DD9799BC448E}" type="slidenum">
              <a:rPr lang="th-TH"/>
              <a:pPr>
                <a:defRPr/>
              </a:pPr>
              <a:t>‹#›</a:t>
            </a:fld>
            <a:endParaRPr lang="th-TH" dirty="0"/>
          </a:p>
        </p:txBody>
      </p:sp>
    </p:spTree>
    <p:extLst>
      <p:ext uri="{BB962C8B-B14F-4D97-AF65-F5344CB8AC3E}">
        <p14:creationId xmlns:p14="http://schemas.microsoft.com/office/powerpoint/2010/main" val="258466945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E0D4AF2-2181-4069-8B5B-21B11368B6DD}" type="slidenum">
              <a:rPr lang="th-TH"/>
              <a:pPr>
                <a:defRPr/>
              </a:pPr>
              <a:t>‹#›</a:t>
            </a:fld>
            <a:endParaRPr lang="th-TH"/>
          </a:p>
        </p:txBody>
      </p:sp>
    </p:spTree>
    <p:extLst>
      <p:ext uri="{BB962C8B-B14F-4D97-AF65-F5344CB8AC3E}">
        <p14:creationId xmlns:p14="http://schemas.microsoft.com/office/powerpoint/2010/main" val="123011940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DF48486-112C-402A-B14C-3460BBC0F185}" type="slidenum">
              <a:rPr lang="th-TH"/>
              <a:pPr>
                <a:defRPr/>
              </a:pPr>
              <a:t>‹#›</a:t>
            </a:fld>
            <a:endParaRPr lang="th-TH"/>
          </a:p>
        </p:txBody>
      </p:sp>
    </p:spTree>
    <p:extLst>
      <p:ext uri="{BB962C8B-B14F-4D97-AF65-F5344CB8AC3E}">
        <p14:creationId xmlns:p14="http://schemas.microsoft.com/office/powerpoint/2010/main" val="42721958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28469CE-FC5C-4D6E-80E4-512E060AFF1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203557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58FA9D-7B59-4CBA-AAD0-8FB7A1885F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321776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B8022BE-F9F3-4CE6-A402-963C86ECDD2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808107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C0E5C8-F25D-49FC-92B6-43A94241757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633173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76FBFA5-319E-4886-BF5F-B2074BC3EB02}" type="slidenum">
              <a:rPr lang="th-TH"/>
              <a:pPr>
                <a:defRPr/>
              </a:pPr>
              <a:t>‹#›</a:t>
            </a:fld>
            <a:endParaRPr lang="th-TH"/>
          </a:p>
        </p:txBody>
      </p:sp>
    </p:spTree>
    <p:extLst>
      <p:ext uri="{BB962C8B-B14F-4D97-AF65-F5344CB8AC3E}">
        <p14:creationId xmlns:p14="http://schemas.microsoft.com/office/powerpoint/2010/main" val="418321583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D8C4C79-0DA3-445F-BE35-50F2E0D25F1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662301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A8FC1A-92E1-4C2E-8EA6-85C15AC9BB1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0299076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73A352E-300A-455F-BE58-00B9F6B5EE2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297116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8E4B084-4E34-4B2A-A9DC-30708052DD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601429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510B847-BA01-45CD-B0D0-4DC6C21E1BA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180175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76FBFA5-319E-4886-BF5F-B2074BC3EB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8578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4AE3409-6191-489F-BCF4-20A9CD54E78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595890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348BE17-DB30-4182-B638-6438864628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948624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25903F0-DBC1-4650-8497-C3F34689D5D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5239123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8661CD-2D68-4955-AFD6-235D90247BF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936681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4AE3409-6191-489F-BCF4-20A9CD54E787}" type="slidenum">
              <a:rPr lang="th-TH"/>
              <a:pPr>
                <a:defRPr/>
              </a:pPr>
              <a:t>‹#›</a:t>
            </a:fld>
            <a:endParaRPr lang="th-TH"/>
          </a:p>
        </p:txBody>
      </p:sp>
    </p:spTree>
    <p:extLst>
      <p:ext uri="{BB962C8B-B14F-4D97-AF65-F5344CB8AC3E}">
        <p14:creationId xmlns:p14="http://schemas.microsoft.com/office/powerpoint/2010/main" val="91649746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6C1F44C-C434-4452-B58C-974A1DDD269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0564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8C8EFEE-1C2A-4388-B216-FE48E349DC2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309736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3676861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9198716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3398246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84245384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6726901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08854204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86013953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2200257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348BE17-DB30-4182-B638-64388646288F}" type="slidenum">
              <a:rPr lang="th-TH"/>
              <a:pPr>
                <a:defRPr/>
              </a:pPr>
              <a:t>‹#›</a:t>
            </a:fld>
            <a:endParaRPr lang="th-TH"/>
          </a:p>
        </p:txBody>
      </p:sp>
    </p:spTree>
    <p:extLst>
      <p:ext uri="{BB962C8B-B14F-4D97-AF65-F5344CB8AC3E}">
        <p14:creationId xmlns:p14="http://schemas.microsoft.com/office/powerpoint/2010/main" val="147328834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5D6AA00-4652-4261-95C4-2134DBA71F51}" type="slidenum">
              <a:rPr lang="th-TH"/>
              <a:pPr>
                <a:defRPr/>
              </a:pPr>
              <a:t>‹#›</a:t>
            </a:fld>
            <a:endParaRPr lang="th-TH"/>
          </a:p>
        </p:txBody>
      </p:sp>
    </p:spTree>
    <p:extLst>
      <p:ext uri="{BB962C8B-B14F-4D97-AF65-F5344CB8AC3E}">
        <p14:creationId xmlns:p14="http://schemas.microsoft.com/office/powerpoint/2010/main" val="204677102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8A44015E-8AA0-4AC0-B6A1-E05D95F9EC65}" type="slidenum">
              <a:rPr lang="th-TH"/>
              <a:pPr>
                <a:defRPr/>
              </a:pPr>
              <a:t>‹#›</a:t>
            </a:fld>
            <a:endParaRPr lang="th-TH"/>
          </a:p>
        </p:txBody>
      </p:sp>
    </p:spTree>
    <p:extLst>
      <p:ext uri="{BB962C8B-B14F-4D97-AF65-F5344CB8AC3E}">
        <p14:creationId xmlns:p14="http://schemas.microsoft.com/office/powerpoint/2010/main" val="240116401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7144B9F-714D-498C-B689-C6B9F2F0B533}" type="slidenum">
              <a:rPr lang="th-TH"/>
              <a:pPr>
                <a:defRPr/>
              </a:pPr>
              <a:t>‹#›</a:t>
            </a:fld>
            <a:endParaRPr lang="th-TH"/>
          </a:p>
        </p:txBody>
      </p:sp>
    </p:spTree>
    <p:extLst>
      <p:ext uri="{BB962C8B-B14F-4D97-AF65-F5344CB8AC3E}">
        <p14:creationId xmlns:p14="http://schemas.microsoft.com/office/powerpoint/2010/main" val="3841394292"/>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2C16C2AE-950F-42C0-BA80-8E0D3F6E6216}" type="slidenum">
              <a:rPr lang="th-TH"/>
              <a:pPr>
                <a:defRPr/>
              </a:pPr>
              <a:t>‹#›</a:t>
            </a:fld>
            <a:endParaRPr lang="th-TH"/>
          </a:p>
        </p:txBody>
      </p:sp>
    </p:spTree>
    <p:extLst>
      <p:ext uri="{BB962C8B-B14F-4D97-AF65-F5344CB8AC3E}">
        <p14:creationId xmlns:p14="http://schemas.microsoft.com/office/powerpoint/2010/main" val="268697372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55F8384-C86E-4434-891F-B02A3BDDFF41}" type="slidenum">
              <a:rPr lang="th-TH"/>
              <a:pPr>
                <a:defRPr/>
              </a:pPr>
              <a:t>‹#›</a:t>
            </a:fld>
            <a:endParaRPr lang="th-TH" dirty="0"/>
          </a:p>
        </p:txBody>
      </p:sp>
    </p:spTree>
    <p:extLst>
      <p:ext uri="{BB962C8B-B14F-4D97-AF65-F5344CB8AC3E}">
        <p14:creationId xmlns:p14="http://schemas.microsoft.com/office/powerpoint/2010/main" val="395369607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A98ECDD-6D60-4334-9AE6-D98B7A2794BE}" type="slidenum">
              <a:rPr lang="th-TH"/>
              <a:pPr>
                <a:defRPr/>
              </a:pPr>
              <a:t>‹#›</a:t>
            </a:fld>
            <a:endParaRPr lang="th-TH" dirty="0"/>
          </a:p>
        </p:txBody>
      </p:sp>
    </p:spTree>
    <p:extLst>
      <p:ext uri="{BB962C8B-B14F-4D97-AF65-F5344CB8AC3E}">
        <p14:creationId xmlns:p14="http://schemas.microsoft.com/office/powerpoint/2010/main" val="359076139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F64AF91-4D3E-4F18-8B45-7302B3AEAEBF}" type="slidenum">
              <a:rPr lang="th-TH"/>
              <a:pPr>
                <a:defRPr/>
              </a:pPr>
              <a:t>‹#›</a:t>
            </a:fld>
            <a:endParaRPr lang="th-TH"/>
          </a:p>
        </p:txBody>
      </p:sp>
    </p:spTree>
    <p:extLst>
      <p:ext uri="{BB962C8B-B14F-4D97-AF65-F5344CB8AC3E}">
        <p14:creationId xmlns:p14="http://schemas.microsoft.com/office/powerpoint/2010/main" val="310234434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8E23E1F-6389-481F-AB8E-189A1C7E309A}" type="slidenum">
              <a:rPr lang="th-TH"/>
              <a:pPr>
                <a:defRPr/>
              </a:pPr>
              <a:t>‹#›</a:t>
            </a:fld>
            <a:endParaRPr lang="th-TH"/>
          </a:p>
        </p:txBody>
      </p:sp>
    </p:spTree>
    <p:extLst>
      <p:ext uri="{BB962C8B-B14F-4D97-AF65-F5344CB8AC3E}">
        <p14:creationId xmlns:p14="http://schemas.microsoft.com/office/powerpoint/2010/main" val="109676687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20829234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5249051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25903F0-DBC1-4650-8497-C3F34689D5D9}" type="slidenum">
              <a:rPr lang="th-TH"/>
              <a:pPr>
                <a:defRPr/>
              </a:pPr>
              <a:t>‹#›</a:t>
            </a:fld>
            <a:endParaRPr lang="th-TH" dirty="0"/>
          </a:p>
        </p:txBody>
      </p:sp>
    </p:spTree>
    <p:extLst>
      <p:ext uri="{BB962C8B-B14F-4D97-AF65-F5344CB8AC3E}">
        <p14:creationId xmlns:p14="http://schemas.microsoft.com/office/powerpoint/2010/main" val="572735354"/>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7461224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17208264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5085316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86664109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2496109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7271410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8038903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0367907"/>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78297541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45134458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8661CD-2D68-4955-AFD6-235D90247BF6}" type="slidenum">
              <a:rPr lang="th-TH"/>
              <a:pPr>
                <a:defRPr/>
              </a:pPr>
              <a:t>‹#›</a:t>
            </a:fld>
            <a:endParaRPr lang="th-TH" dirty="0"/>
          </a:p>
        </p:txBody>
      </p:sp>
    </p:spTree>
    <p:extLst>
      <p:ext uri="{BB962C8B-B14F-4D97-AF65-F5344CB8AC3E}">
        <p14:creationId xmlns:p14="http://schemas.microsoft.com/office/powerpoint/2010/main" val="35068583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39178857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9224448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8240025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06901775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794096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4166124"/>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474483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743276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8593294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103045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6C1F44C-C434-4452-B58C-974A1DDD2696}" type="slidenum">
              <a:rPr lang="th-TH"/>
              <a:pPr>
                <a:defRPr/>
              </a:pPr>
              <a:t>‹#›</a:t>
            </a:fld>
            <a:endParaRPr lang="th-TH"/>
          </a:p>
        </p:txBody>
      </p:sp>
    </p:spTree>
    <p:extLst>
      <p:ext uri="{BB962C8B-B14F-4D97-AF65-F5344CB8AC3E}">
        <p14:creationId xmlns:p14="http://schemas.microsoft.com/office/powerpoint/2010/main" val="144679302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384237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127992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69735036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230737269"/>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3944113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923059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89761272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2106719620"/>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1542142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1249099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7.png"/><Relationship Id="rId5" Type="http://schemas.openxmlformats.org/officeDocument/2006/relationships/slideLayout" Target="../slideLayouts/slideLayout72.xml"/><Relationship Id="rId10" Type="http://schemas.openxmlformats.org/officeDocument/2006/relationships/image" Target="../media/image6.png"/><Relationship Id="rId4" Type="http://schemas.openxmlformats.org/officeDocument/2006/relationships/slideLayout" Target="../slideLayouts/slideLayout7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7.png"/><Relationship Id="rId5" Type="http://schemas.openxmlformats.org/officeDocument/2006/relationships/slideLayout" Target="../slideLayouts/slideLayout80.xml"/><Relationship Id="rId10" Type="http://schemas.openxmlformats.org/officeDocument/2006/relationships/image" Target="../media/image6.png"/><Relationship Id="rId4" Type="http://schemas.openxmlformats.org/officeDocument/2006/relationships/slideLayout" Target="../slideLayouts/slideLayout7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4.png"/><Relationship Id="rId5" Type="http://schemas.openxmlformats.org/officeDocument/2006/relationships/slideLayout" Target="../slideLayouts/slideLayout88.xml"/><Relationship Id="rId10" Type="http://schemas.openxmlformats.org/officeDocument/2006/relationships/image" Target="../media/image3.png"/><Relationship Id="rId4" Type="http://schemas.openxmlformats.org/officeDocument/2006/relationships/slideLayout" Target="../slideLayouts/slideLayout87.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4.png"/><Relationship Id="rId5" Type="http://schemas.openxmlformats.org/officeDocument/2006/relationships/slideLayout" Target="../slideLayouts/slideLayout96.xml"/><Relationship Id="rId10" Type="http://schemas.openxmlformats.org/officeDocument/2006/relationships/image" Target="../media/image3.png"/><Relationship Id="rId4" Type="http://schemas.openxmlformats.org/officeDocument/2006/relationships/slideLayout" Target="../slideLayouts/slideLayout95.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4.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3.png"/><Relationship Id="rId5" Type="http://schemas.openxmlformats.org/officeDocument/2006/relationships/slideLayout" Target="../slideLayouts/slideLayout104.xml"/><Relationship Id="rId10" Type="http://schemas.openxmlformats.org/officeDocument/2006/relationships/theme" Target="../theme/theme14.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7.png"/><Relationship Id="rId5" Type="http://schemas.openxmlformats.org/officeDocument/2006/relationships/slideLayout" Target="../slideLayouts/slideLayout113.xml"/><Relationship Id="rId10" Type="http://schemas.openxmlformats.org/officeDocument/2006/relationships/image" Target="../media/image6.png"/><Relationship Id="rId4" Type="http://schemas.openxmlformats.org/officeDocument/2006/relationships/slideLayout" Target="../slideLayouts/slideLayout112.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4.png"/><Relationship Id="rId5" Type="http://schemas.openxmlformats.org/officeDocument/2006/relationships/slideLayout" Target="../slideLayouts/slideLayout121.xml"/><Relationship Id="rId10" Type="http://schemas.openxmlformats.org/officeDocument/2006/relationships/image" Target="../media/image3.png"/><Relationship Id="rId4" Type="http://schemas.openxmlformats.org/officeDocument/2006/relationships/slideLayout" Target="../slideLayouts/slideLayout120.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4.png"/><Relationship Id="rId5" Type="http://schemas.openxmlformats.org/officeDocument/2006/relationships/slideLayout" Target="../slideLayouts/slideLayout129.xml"/><Relationship Id="rId10"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7.png"/><Relationship Id="rId5" Type="http://schemas.openxmlformats.org/officeDocument/2006/relationships/slideLayout" Target="../slideLayouts/slideLayout137.xml"/><Relationship Id="rId10" Type="http://schemas.openxmlformats.org/officeDocument/2006/relationships/image" Target="../media/image6.png"/><Relationship Id="rId4" Type="http://schemas.openxmlformats.org/officeDocument/2006/relationships/slideLayout" Target="../slideLayouts/slideLayout136.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7.png"/><Relationship Id="rId5" Type="http://schemas.openxmlformats.org/officeDocument/2006/relationships/slideLayout" Target="../slideLayouts/slideLayout145.xml"/><Relationship Id="rId10" Type="http://schemas.openxmlformats.org/officeDocument/2006/relationships/image" Target="../media/image6.png"/><Relationship Id="rId4" Type="http://schemas.openxmlformats.org/officeDocument/2006/relationships/slideLayout" Target="../slideLayouts/slideLayout144.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png"/><Relationship Id="rId5" Type="http://schemas.openxmlformats.org/officeDocument/2006/relationships/slideLayout" Target="../slideLayouts/slideLayout32.xml"/><Relationship Id="rId10"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image" Target="../media/image3.png"/><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7.png"/><Relationship Id="rId5" Type="http://schemas.openxmlformats.org/officeDocument/2006/relationships/slideLayout" Target="../slideLayouts/slideLayout56.xml"/><Relationship Id="rId10" Type="http://schemas.openxmlformats.org/officeDocument/2006/relationships/image" Target="../media/image6.png"/><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4.png"/><Relationship Id="rId5" Type="http://schemas.openxmlformats.org/officeDocument/2006/relationships/slideLayout" Target="../slideLayouts/slideLayout64.xml"/><Relationship Id="rId10" Type="http://schemas.openxmlformats.org/officeDocument/2006/relationships/image" Target="../media/image3.png"/><Relationship Id="rId4" Type="http://schemas.openxmlformats.org/officeDocument/2006/relationships/slideLayout" Target="../slideLayouts/slideLayout6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95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76209"/>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11412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82598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2079491857"/>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FFED9B-8DC3-4FE9-93BE-9A7809AB7172}"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192327"/>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80917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27484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342021"/>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4951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132" tIns="45573" rIns="91132" bIns="4557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39"/>
          </a:xfrm>
          <a:prstGeom prst="rect">
            <a:avLst/>
          </a:prstGeom>
          <a:noFill/>
          <a:ln>
            <a:noFill/>
          </a:ln>
        </p:spPr>
        <p:txBody>
          <a:bodyPr lIns="99250" tIns="49636" rIns="99250" bIns="4963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5" y="800141"/>
            <a:ext cx="4948767" cy="438796"/>
          </a:xfrm>
          <a:prstGeom prst="rect">
            <a:avLst/>
          </a:prstGeom>
          <a:noFill/>
        </p:spPr>
        <p:txBody>
          <a:bodyPr lIns="99250" tIns="49636" rIns="99250" bIns="4963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91466"/>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93" algn="ctr" rtl="0" fontAlgn="base">
        <a:spcBef>
          <a:spcPct val="0"/>
        </a:spcBef>
        <a:spcAft>
          <a:spcPct val="0"/>
        </a:spcAft>
        <a:defRPr sz="4400">
          <a:solidFill>
            <a:schemeClr val="tx1"/>
          </a:solidFill>
          <a:latin typeface="Arial" charset="0"/>
          <a:cs typeface="Cordia New" pitchFamily="34" charset="-34"/>
        </a:defRPr>
      </a:lvl6pPr>
      <a:lvl7pPr marL="911379" algn="ctr" rtl="0" fontAlgn="base">
        <a:spcBef>
          <a:spcPct val="0"/>
        </a:spcBef>
        <a:spcAft>
          <a:spcPct val="0"/>
        </a:spcAft>
        <a:defRPr sz="4400">
          <a:solidFill>
            <a:schemeClr val="tx1"/>
          </a:solidFill>
          <a:latin typeface="Arial" charset="0"/>
          <a:cs typeface="Cordia New" pitchFamily="34" charset="-34"/>
        </a:defRPr>
      </a:lvl7pPr>
      <a:lvl8pPr marL="1367071" algn="ctr" rtl="0" fontAlgn="base">
        <a:spcBef>
          <a:spcPct val="0"/>
        </a:spcBef>
        <a:spcAft>
          <a:spcPct val="0"/>
        </a:spcAft>
        <a:defRPr sz="4400">
          <a:solidFill>
            <a:schemeClr val="tx1"/>
          </a:solidFill>
          <a:latin typeface="Arial" charset="0"/>
          <a:cs typeface="Cordia New" pitchFamily="34" charset="-34"/>
        </a:defRPr>
      </a:lvl8pPr>
      <a:lvl9pPr marL="1822735" algn="ctr" rtl="0" fontAlgn="base">
        <a:spcBef>
          <a:spcPct val="0"/>
        </a:spcBef>
        <a:spcAft>
          <a:spcPct val="0"/>
        </a:spcAft>
        <a:defRPr sz="4400">
          <a:solidFill>
            <a:schemeClr val="tx1"/>
          </a:solidFill>
          <a:latin typeface="Arial" charset="0"/>
          <a:cs typeface="Cordia New" pitchFamily="34" charset="-34"/>
        </a:defRPr>
      </a:lvl9pPr>
    </p:titleStyle>
    <p:bodyStyle>
      <a:lvl1pPr marL="341766" indent="-34176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00" indent="-28479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25" indent="-22785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893"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588"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FFED9B-8DC3-4FE9-93BE-9A7809AB7172}"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413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051943-5193-44E4-8772-F867A420804D}"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A73BC8DF-FD72-4F8A-83F9-11DE394D0B8E}"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13E7B41F-8660-4B8D-B115-84FA5872F2A5}"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5128"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051943-5193-44E4-8772-F867A420804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88021645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FFED9B-8DC3-4FE9-93BE-9A7809AB7172}"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5746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82299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C89055BE-3817-4188-ADF1-F41081045034}"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820605392"/>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4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bwMode="auto">
          <a:xfrm>
            <a:off x="356964" y="435034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Bhutan</a:t>
            </a:r>
            <a:endParaRPr lang="th-TH" dirty="0"/>
          </a:p>
        </p:txBody>
      </p:sp>
      <p:sp>
        <p:nvSpPr>
          <p:cNvPr id="2" name="TextBox 1">
            <a:extLst>
              <a:ext uri="{FF2B5EF4-FFF2-40B4-BE49-F238E27FC236}">
                <a16:creationId xmlns:a16="http://schemas.microsoft.com/office/drawing/2014/main" id="{39E5AE27-DEBA-4AD1-B034-6AC15D275DD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2023</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6B4A5A2-A35D-4FEC-AB29-E3AC44EB6F18}"/>
              </a:ext>
            </a:extLst>
          </p:cNvPr>
          <p:cNvGraphicFramePr/>
          <p:nvPr>
            <p:extLst>
              <p:ext uri="{D42A27DB-BD31-4B8C-83A1-F6EECF244321}">
                <p14:modId xmlns:p14="http://schemas.microsoft.com/office/powerpoint/2010/main" val="699557652"/>
              </p:ext>
            </p:extLst>
          </p:nvPr>
        </p:nvGraphicFramePr>
        <p:xfrm>
          <a:off x="479376" y="2276872"/>
          <a:ext cx="11089232"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95B1A76-4BED-3B0C-05C6-7FBF4DACD651}"/>
              </a:ext>
            </a:extLst>
          </p:cNvPr>
          <p:cNvSpPr>
            <a:spLocks noGrp="1"/>
          </p:cNvSpPr>
          <p:nvPr>
            <p:ph type="title"/>
          </p:nvPr>
        </p:nvSpPr>
        <p:spPr>
          <a:xfrm>
            <a:off x="226475" y="1494512"/>
            <a:ext cx="11203563" cy="504000"/>
          </a:xfrm>
        </p:spPr>
        <p:txBody>
          <a:bodyPr/>
          <a:lstStyle/>
          <a:p>
            <a:r>
              <a:rPr lang="en-US" sz="2800" dirty="0"/>
              <a:t>Number of cumulative HIV infections by age group and gender, 1993 – 2019</a:t>
            </a:r>
            <a:br>
              <a:rPr lang="en-US" sz="2800" dirty="0"/>
            </a:br>
            <a:endParaRPr lang="en-US" sz="2800" dirty="0"/>
          </a:p>
        </p:txBody>
      </p:sp>
      <p:sp>
        <p:nvSpPr>
          <p:cNvPr id="7" name="Rectangle 7">
            <a:extLst>
              <a:ext uri="{FF2B5EF4-FFF2-40B4-BE49-F238E27FC236}">
                <a16:creationId xmlns:a16="http://schemas.microsoft.com/office/drawing/2014/main" id="{3A3586B2-7E95-45AC-049F-C6E5F1EB491C}"/>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a:t>
            </a:r>
            <a:r>
              <a:rPr lang="en-US" sz="900" dirty="0">
                <a:cs typeface="Arial" charset="0"/>
              </a:rPr>
              <a:t>National HIV, AIDS &amp; STIs Control Program Department of Public Health, Ministry of Health, Bhutan </a:t>
            </a:r>
            <a:endParaRPr lang="en-GB" sz="900" dirty="0">
              <a:cs typeface="Arial" charset="0"/>
            </a:endParaRPr>
          </a:p>
        </p:txBody>
      </p:sp>
    </p:spTree>
    <p:extLst>
      <p:ext uri="{BB962C8B-B14F-4D97-AF65-F5344CB8AC3E}">
        <p14:creationId xmlns:p14="http://schemas.microsoft.com/office/powerpoint/2010/main" val="57040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191344" y="1513968"/>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2800" dirty="0">
                <a:cs typeface="Cordia New" pitchFamily="34" charset="-34"/>
              </a:rPr>
              <a:t>Proportion of cumulative HIV infections by mode of transmission, 1993 – Nov 2021</a:t>
            </a:r>
          </a:p>
        </p:txBody>
      </p:sp>
      <p:sp>
        <p:nvSpPr>
          <p:cNvPr id="3" name="Slide Number Placeholder 2"/>
          <p:cNvSpPr>
            <a:spLocks noGrp="1"/>
          </p:cNvSpPr>
          <p:nvPr>
            <p:ph type="sldNum" sz="quarter" idx="10"/>
          </p:nvPr>
        </p:nvSpPr>
        <p:spPr/>
        <p:txBody>
          <a:bodyPr/>
          <a:lstStyle/>
          <a:p>
            <a:pPr>
              <a:defRPr/>
            </a:pPr>
            <a:fld id="{4A8E6AED-7183-4141-A7C3-A56E20F69D53}" type="slidenum">
              <a:rPr lang="th-TH" smtClean="0"/>
              <a:pPr>
                <a:defRPr/>
              </a:pPr>
              <a:t>11</a:t>
            </a:fld>
            <a:endParaRPr lang="th-TH" dirty="0"/>
          </a:p>
        </p:txBody>
      </p:sp>
      <p:graphicFrame>
        <p:nvGraphicFramePr>
          <p:cNvPr id="7" name="Chart 6"/>
          <p:cNvGraphicFramePr>
            <a:graphicFrameLocks noGrp="1"/>
          </p:cNvGraphicFramePr>
          <p:nvPr>
            <p:extLst>
              <p:ext uri="{D42A27DB-BD31-4B8C-83A1-F6EECF244321}">
                <p14:modId xmlns:p14="http://schemas.microsoft.com/office/powerpoint/2010/main" val="4251561884"/>
              </p:ext>
            </p:extLst>
          </p:nvPr>
        </p:nvGraphicFramePr>
        <p:xfrm>
          <a:off x="2495600" y="2348880"/>
          <a:ext cx="7505650" cy="375664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8D1AC745-EA4B-5346-6BA3-3E37150582A9}"/>
              </a:ext>
            </a:extLst>
          </p:cNvPr>
          <p:cNvSpPr/>
          <p:nvPr/>
        </p:nvSpPr>
        <p:spPr>
          <a:xfrm>
            <a:off x="3863752" y="3645024"/>
            <a:ext cx="1584176" cy="138499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F5050"/>
                </a:solidFill>
                <a:latin typeface="Arial"/>
                <a:cs typeface="Arial" pitchFamily="34" charset="0"/>
              </a:rPr>
              <a:t>795</a:t>
            </a:r>
            <a:endParaRPr lang="en-GB" sz="3600" b="1" dirty="0">
              <a:solidFill>
                <a:srgbClr val="FF5050"/>
              </a:solidFill>
              <a:latin typeface="Arial"/>
              <a:cs typeface="Arial" pitchFamily="34" charset="0"/>
            </a:endParaRPr>
          </a:p>
          <a:p>
            <a:pPr algn="ctr"/>
            <a:r>
              <a:rPr lang="en-GB" sz="1600" b="1" dirty="0">
                <a:solidFill>
                  <a:prstClr val="black"/>
                </a:solidFill>
                <a:latin typeface="Arial"/>
                <a:cs typeface="Arial" pitchFamily="34" charset="0"/>
              </a:rPr>
              <a:t>cumulative HIV cases as of Nov 2021</a:t>
            </a:r>
            <a:endParaRPr lang="en-US" sz="1600" b="1" dirty="0">
              <a:solidFill>
                <a:prstClr val="black"/>
              </a:solidFill>
              <a:latin typeface="Arial"/>
              <a:cs typeface="Arial" pitchFamily="34" charset="0"/>
            </a:endParaRPr>
          </a:p>
        </p:txBody>
      </p:sp>
      <p:sp>
        <p:nvSpPr>
          <p:cNvPr id="6" name="Rectangle 7">
            <a:extLst>
              <a:ext uri="{FF2B5EF4-FFF2-40B4-BE49-F238E27FC236}">
                <a16:creationId xmlns:a16="http://schemas.microsoft.com/office/drawing/2014/main" id="{AE9C2A86-EEF7-8AEE-FFED-52E08535969F}"/>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a:t>
            </a:r>
            <a:r>
              <a:rPr lang="en-US" sz="900" dirty="0">
                <a:cs typeface="Arial" charset="0"/>
              </a:rPr>
              <a:t>National HIV, AIDS &amp; STIs Control Program Department of Public Health, Ministry of Health, Bhutan </a:t>
            </a:r>
            <a:endParaRPr lang="en-GB" sz="900" dirty="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10C4-D8B9-4C76-931E-C7EF648A329A}"/>
              </a:ext>
            </a:extLst>
          </p:cNvPr>
          <p:cNvSpPr>
            <a:spLocks noGrp="1"/>
          </p:cNvSpPr>
          <p:nvPr>
            <p:ph type="title"/>
          </p:nvPr>
        </p:nvSpPr>
        <p:spPr>
          <a:xfrm>
            <a:off x="263352" y="1515318"/>
            <a:ext cx="11521279" cy="994172"/>
          </a:xfrm>
        </p:spPr>
        <p:txBody>
          <a:bodyPr>
            <a:normAutofit/>
          </a:bodyPr>
          <a:lstStyle/>
          <a:p>
            <a:r>
              <a:rPr lang="en-US" dirty="0"/>
              <a:t>Newly diagnosed and cumulative HIV cases in Bhutan, 1993- Nov 2021</a:t>
            </a:r>
          </a:p>
        </p:txBody>
      </p:sp>
      <p:graphicFrame>
        <p:nvGraphicFramePr>
          <p:cNvPr id="6" name="Chart 5">
            <a:extLst>
              <a:ext uri="{FF2B5EF4-FFF2-40B4-BE49-F238E27FC236}">
                <a16:creationId xmlns:a16="http://schemas.microsoft.com/office/drawing/2014/main" id="{FDE60FFD-4028-41E1-8B9A-FC717FCB7200}"/>
              </a:ext>
            </a:extLst>
          </p:cNvPr>
          <p:cNvGraphicFramePr>
            <a:graphicFrameLocks/>
          </p:cNvGraphicFramePr>
          <p:nvPr>
            <p:extLst>
              <p:ext uri="{D42A27DB-BD31-4B8C-83A1-F6EECF244321}">
                <p14:modId xmlns:p14="http://schemas.microsoft.com/office/powerpoint/2010/main" val="3830836925"/>
              </p:ext>
            </p:extLst>
          </p:nvPr>
        </p:nvGraphicFramePr>
        <p:xfrm>
          <a:off x="8040216" y="2348880"/>
          <a:ext cx="342900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4635D7B5-8DFB-5473-5128-43B6D705F314}"/>
              </a:ext>
            </a:extLst>
          </p:cNvPr>
          <p:cNvGraphicFramePr/>
          <p:nvPr>
            <p:extLst>
              <p:ext uri="{D42A27DB-BD31-4B8C-83A1-F6EECF244321}">
                <p14:modId xmlns:p14="http://schemas.microsoft.com/office/powerpoint/2010/main" val="2260313128"/>
              </p:ext>
            </p:extLst>
          </p:nvPr>
        </p:nvGraphicFramePr>
        <p:xfrm>
          <a:off x="98772" y="2719979"/>
          <a:ext cx="7185359"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4FD75E9-8066-2390-6CD1-9ED2E2E4715D}"/>
              </a:ext>
            </a:extLst>
          </p:cNvPr>
          <p:cNvSpPr txBox="1"/>
          <p:nvPr/>
        </p:nvSpPr>
        <p:spPr>
          <a:xfrm>
            <a:off x="2279576" y="2568902"/>
            <a:ext cx="3096344" cy="338554"/>
          </a:xfrm>
          <a:prstGeom prst="rect">
            <a:avLst/>
          </a:prstGeom>
          <a:noFill/>
        </p:spPr>
        <p:txBody>
          <a:bodyPr wrap="square" anchor="ctr">
            <a:spAutoFit/>
          </a:bodyPr>
          <a:lstStyle/>
          <a:p>
            <a:pPr algn="ctr"/>
            <a:r>
              <a:rPr lang="en-US" sz="1600" dirty="0">
                <a:solidFill>
                  <a:prstClr val="black">
                    <a:lumMod val="65000"/>
                    <a:lumOff val="35000"/>
                  </a:prstClr>
                </a:solidFill>
                <a:latin typeface="Arial Nova Cond" panose="020B0506020202020204" pitchFamily="34" charset="0"/>
                <a:cs typeface="Arial" panose="020B0604020202020204" pitchFamily="34" charset="0"/>
              </a:rPr>
              <a:t>Reported new HIV cases</a:t>
            </a:r>
            <a:endParaRPr lang="en-US" dirty="0"/>
          </a:p>
        </p:txBody>
      </p:sp>
      <p:sp>
        <p:nvSpPr>
          <p:cNvPr id="10" name="TextBox 9">
            <a:extLst>
              <a:ext uri="{FF2B5EF4-FFF2-40B4-BE49-F238E27FC236}">
                <a16:creationId xmlns:a16="http://schemas.microsoft.com/office/drawing/2014/main" id="{68674119-D358-A42E-F416-4E16FA380127}"/>
              </a:ext>
            </a:extLst>
          </p:cNvPr>
          <p:cNvSpPr txBox="1"/>
          <p:nvPr/>
        </p:nvSpPr>
        <p:spPr>
          <a:xfrm>
            <a:off x="8206544" y="2568902"/>
            <a:ext cx="3096344" cy="338554"/>
          </a:xfrm>
          <a:prstGeom prst="rect">
            <a:avLst/>
          </a:prstGeom>
          <a:noFill/>
        </p:spPr>
        <p:txBody>
          <a:bodyPr wrap="square" anchor="ctr">
            <a:spAutoFit/>
          </a:bodyPr>
          <a:lstStyle/>
          <a:p>
            <a:pPr algn="ctr" rtl="0">
              <a:defRPr sz="1600" b="0" i="0" u="none" strike="noStrike" kern="1200" spc="0" baseline="0">
                <a:solidFill>
                  <a:prstClr val="black">
                    <a:lumMod val="65000"/>
                    <a:lumOff val="35000"/>
                  </a:prstClr>
                </a:solidFill>
                <a:latin typeface="Arial Nova Cond" panose="020B0506020202020204" pitchFamily="34" charset="0"/>
                <a:ea typeface="+mn-ea"/>
                <a:cs typeface="+mn-cs"/>
              </a:defRPr>
            </a:pPr>
            <a:r>
              <a:rPr lang="en-US" sz="1600" dirty="0"/>
              <a:t>Cumulative HIV cases by sex</a:t>
            </a:r>
          </a:p>
        </p:txBody>
      </p:sp>
      <p:sp>
        <p:nvSpPr>
          <p:cNvPr id="11" name="Rectangle 10">
            <a:extLst>
              <a:ext uri="{FF2B5EF4-FFF2-40B4-BE49-F238E27FC236}">
                <a16:creationId xmlns:a16="http://schemas.microsoft.com/office/drawing/2014/main" id="{8BF833F8-527B-F02D-0587-D901CB08C93C}"/>
              </a:ext>
            </a:extLst>
          </p:cNvPr>
          <p:cNvSpPr/>
          <p:nvPr/>
        </p:nvSpPr>
        <p:spPr>
          <a:xfrm>
            <a:off x="8962628" y="3602810"/>
            <a:ext cx="1584176" cy="138499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F5050"/>
                </a:solidFill>
                <a:latin typeface="Arial"/>
                <a:cs typeface="Arial" pitchFamily="34" charset="0"/>
              </a:rPr>
              <a:t>795</a:t>
            </a:r>
            <a:endParaRPr lang="en-GB" sz="3600" b="1" dirty="0">
              <a:solidFill>
                <a:srgbClr val="FF5050"/>
              </a:solidFill>
              <a:latin typeface="Arial"/>
              <a:cs typeface="Arial" pitchFamily="34" charset="0"/>
            </a:endParaRPr>
          </a:p>
          <a:p>
            <a:pPr algn="ctr"/>
            <a:r>
              <a:rPr lang="en-GB" sz="1600" b="1" dirty="0">
                <a:solidFill>
                  <a:prstClr val="black"/>
                </a:solidFill>
                <a:latin typeface="Arial"/>
                <a:cs typeface="Arial" pitchFamily="34" charset="0"/>
              </a:rPr>
              <a:t>cumulative HIV cases as of Nov 2021</a:t>
            </a:r>
            <a:endParaRPr lang="en-US" sz="1600" b="1" dirty="0">
              <a:solidFill>
                <a:prstClr val="black"/>
              </a:solidFill>
              <a:latin typeface="Arial"/>
              <a:cs typeface="Arial" pitchFamily="34" charset="0"/>
            </a:endParaRPr>
          </a:p>
        </p:txBody>
      </p:sp>
      <p:sp>
        <p:nvSpPr>
          <p:cNvPr id="12" name="Rectangle 7">
            <a:extLst>
              <a:ext uri="{FF2B5EF4-FFF2-40B4-BE49-F238E27FC236}">
                <a16:creationId xmlns:a16="http://schemas.microsoft.com/office/drawing/2014/main" id="{10753D83-0FF6-4975-417F-2E359AAA0403}"/>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a:t>
            </a:r>
            <a:r>
              <a:rPr lang="en-US" sz="900" dirty="0">
                <a:cs typeface="Arial" charset="0"/>
              </a:rPr>
              <a:t>National HIV, AIDS &amp; STIs Control Program Department of Public Health, Ministry of Health, Bhutan </a:t>
            </a:r>
            <a:endParaRPr lang="en-GB" sz="900" dirty="0">
              <a:cs typeface="Arial" charset="0"/>
            </a:endParaRPr>
          </a:p>
        </p:txBody>
      </p:sp>
    </p:spTree>
    <p:extLst>
      <p:ext uri="{BB962C8B-B14F-4D97-AF65-F5344CB8AC3E}">
        <p14:creationId xmlns:p14="http://schemas.microsoft.com/office/powerpoint/2010/main" val="169689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284956" y="335699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endParaRPr lang="en-US" dirty="0">
              <a:cs typeface="Cordia New" pitchFamily="34" charset="-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191344" y="1507086"/>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cs typeface="Cordia New" pitchFamily="34" charset="-34"/>
              </a:rPr>
              <a:t>Proportion of venue-based female sex workers and high-risk women who reported consistent condom use by type of partner, 2020</a:t>
            </a:r>
          </a:p>
        </p:txBody>
      </p:sp>
      <p:sp>
        <p:nvSpPr>
          <p:cNvPr id="3" name="Slide Number Placeholder 2"/>
          <p:cNvSpPr>
            <a:spLocks noGrp="1"/>
          </p:cNvSpPr>
          <p:nvPr>
            <p:ph type="sldNum" sz="quarter" idx="10"/>
          </p:nvPr>
        </p:nvSpPr>
        <p:spPr/>
        <p:txBody>
          <a:bodyPr/>
          <a:lstStyle/>
          <a:p>
            <a:pPr>
              <a:defRPr/>
            </a:pPr>
            <a:fld id="{4ECA183C-C582-4CB1-855D-D743B8C11A2B}" type="slidenum">
              <a:rPr lang="th-TH" smtClean="0"/>
              <a:pPr>
                <a:defRPr/>
              </a:pPr>
              <a:t>14</a:t>
            </a:fld>
            <a:endParaRPr lang="th-TH" dirty="0"/>
          </a:p>
        </p:txBody>
      </p:sp>
      <p:sp>
        <p:nvSpPr>
          <p:cNvPr id="60420" name="TextBox 1"/>
          <p:cNvSpPr txBox="1">
            <a:spLocks noChangeArrowheads="1"/>
          </p:cNvSpPr>
          <p:nvPr/>
        </p:nvSpPr>
        <p:spPr bwMode="auto">
          <a:xfrm>
            <a:off x="208374" y="6540500"/>
            <a:ext cx="9560034" cy="31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GB" sz="800" dirty="0">
                <a:solidFill>
                  <a:srgbClr val="000000"/>
                </a:solidFill>
                <a:cs typeface="Arial" charset="0"/>
              </a:rPr>
              <a:t>Source: Prepared by </a:t>
            </a:r>
            <a:r>
              <a:rPr lang="en-GB" sz="800" dirty="0">
                <a:solidFill>
                  <a:srgbClr val="000000"/>
                </a:solidFill>
                <a:cs typeface="Arial" charset="0"/>
                <a:hlinkClick r:id="rId2"/>
              </a:rPr>
              <a:t>www.aidsdatahub.org</a:t>
            </a:r>
            <a:r>
              <a:rPr lang="en-GB" sz="800" dirty="0">
                <a:solidFill>
                  <a:srgbClr val="000000"/>
                </a:solidFill>
                <a:cs typeface="Arial" charset="0"/>
              </a:rPr>
              <a:t> based on </a:t>
            </a:r>
            <a:r>
              <a:rPr lang="en-US" sz="800" dirty="0">
                <a:solidFill>
                  <a:srgbClr val="000000"/>
                </a:solidFill>
                <a:cs typeface="Arial" charset="0"/>
              </a:rPr>
              <a:t>National STIs and HIV/AIDS Prevention and Control </a:t>
            </a:r>
            <a:r>
              <a:rPr lang="en-US" sz="800" dirty="0" err="1">
                <a:solidFill>
                  <a:srgbClr val="000000"/>
                </a:solidFill>
                <a:cs typeface="Arial" charset="0"/>
              </a:rPr>
              <a:t>Programme</a:t>
            </a:r>
            <a:r>
              <a:rPr lang="en-US" sz="800" dirty="0">
                <a:solidFill>
                  <a:srgbClr val="000000"/>
                </a:solidFill>
                <a:cs typeface="Arial" charset="0"/>
              </a:rPr>
              <a:t>. (2020). Mapping and population size estimation of men who have sex with men, transgender persons, and high-risk women in Bhutan</a:t>
            </a:r>
            <a:endParaRPr lang="en-GB" sz="800" dirty="0">
              <a:solidFill>
                <a:srgbClr val="000000"/>
              </a:solidFill>
              <a:cs typeface="Arial" charset="0"/>
            </a:endParaRPr>
          </a:p>
        </p:txBody>
      </p:sp>
      <p:graphicFrame>
        <p:nvGraphicFramePr>
          <p:cNvPr id="2" name="Chart 1">
            <a:extLst>
              <a:ext uri="{FF2B5EF4-FFF2-40B4-BE49-F238E27FC236}">
                <a16:creationId xmlns:a16="http://schemas.microsoft.com/office/drawing/2014/main" id="{65F65137-D004-9D27-1E07-3939731389DD}"/>
              </a:ext>
            </a:extLst>
          </p:cNvPr>
          <p:cNvGraphicFramePr>
            <a:graphicFrameLocks/>
          </p:cNvGraphicFramePr>
          <p:nvPr>
            <p:extLst>
              <p:ext uri="{D42A27DB-BD31-4B8C-83A1-F6EECF244321}">
                <p14:modId xmlns:p14="http://schemas.microsoft.com/office/powerpoint/2010/main" val="1345339538"/>
              </p:ext>
            </p:extLst>
          </p:nvPr>
        </p:nvGraphicFramePr>
        <p:xfrm>
          <a:off x="2855640" y="2636912"/>
          <a:ext cx="5929996" cy="3384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191344" y="1507086"/>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cs typeface="Cordia New" pitchFamily="34" charset="-34"/>
              </a:rPr>
              <a:t>Proportion of men who have sex with men and transgender women who reported consistent condom use by type of partner, 2020</a:t>
            </a:r>
          </a:p>
        </p:txBody>
      </p:sp>
      <p:sp>
        <p:nvSpPr>
          <p:cNvPr id="3" name="Slide Number Placeholder 2"/>
          <p:cNvSpPr>
            <a:spLocks noGrp="1"/>
          </p:cNvSpPr>
          <p:nvPr>
            <p:ph type="sldNum" sz="quarter" idx="10"/>
          </p:nvPr>
        </p:nvSpPr>
        <p:spPr/>
        <p:txBody>
          <a:bodyPr/>
          <a:lstStyle/>
          <a:p>
            <a:pPr>
              <a:defRPr/>
            </a:pPr>
            <a:fld id="{4ECA183C-C582-4CB1-855D-D743B8C11A2B}" type="slidenum">
              <a:rPr lang="th-TH" smtClean="0"/>
              <a:pPr>
                <a:defRPr/>
              </a:pPr>
              <a:t>15</a:t>
            </a:fld>
            <a:endParaRPr lang="th-TH" dirty="0"/>
          </a:p>
        </p:txBody>
      </p:sp>
      <p:sp>
        <p:nvSpPr>
          <p:cNvPr id="60420" name="TextBox 1"/>
          <p:cNvSpPr txBox="1">
            <a:spLocks noChangeArrowheads="1"/>
          </p:cNvSpPr>
          <p:nvPr/>
        </p:nvSpPr>
        <p:spPr bwMode="auto">
          <a:xfrm>
            <a:off x="208374" y="6540500"/>
            <a:ext cx="9560034" cy="31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GB" sz="800" dirty="0">
                <a:solidFill>
                  <a:srgbClr val="000000"/>
                </a:solidFill>
                <a:cs typeface="Arial" charset="0"/>
              </a:rPr>
              <a:t>Source: Prepared by </a:t>
            </a:r>
            <a:r>
              <a:rPr lang="en-GB" sz="800" dirty="0">
                <a:solidFill>
                  <a:srgbClr val="000000"/>
                </a:solidFill>
                <a:cs typeface="Arial" charset="0"/>
                <a:hlinkClick r:id="rId2"/>
              </a:rPr>
              <a:t>www.aidsdatahub.org</a:t>
            </a:r>
            <a:r>
              <a:rPr lang="en-GB" sz="800" dirty="0">
                <a:solidFill>
                  <a:srgbClr val="000000"/>
                </a:solidFill>
                <a:cs typeface="Arial" charset="0"/>
              </a:rPr>
              <a:t> based on </a:t>
            </a:r>
            <a:r>
              <a:rPr lang="en-US" sz="800" dirty="0">
                <a:solidFill>
                  <a:srgbClr val="000000"/>
                </a:solidFill>
                <a:cs typeface="Arial" charset="0"/>
              </a:rPr>
              <a:t>National STIs and HIV/AIDS Prevention and Control </a:t>
            </a:r>
            <a:r>
              <a:rPr lang="en-US" sz="800" dirty="0" err="1">
                <a:solidFill>
                  <a:srgbClr val="000000"/>
                </a:solidFill>
                <a:cs typeface="Arial" charset="0"/>
              </a:rPr>
              <a:t>Programme</a:t>
            </a:r>
            <a:r>
              <a:rPr lang="en-US" sz="800" dirty="0">
                <a:solidFill>
                  <a:srgbClr val="000000"/>
                </a:solidFill>
                <a:cs typeface="Arial" charset="0"/>
              </a:rPr>
              <a:t>. (2020). Mapping and population size estimation of men who have sex with men, transgender persons, and high-risk women in Bhutan</a:t>
            </a:r>
            <a:endParaRPr lang="en-GB" sz="800" dirty="0">
              <a:solidFill>
                <a:srgbClr val="000000"/>
              </a:solidFill>
              <a:cs typeface="Arial" charset="0"/>
            </a:endParaRPr>
          </a:p>
        </p:txBody>
      </p:sp>
      <p:graphicFrame>
        <p:nvGraphicFramePr>
          <p:cNvPr id="4" name="Chart 3">
            <a:extLst>
              <a:ext uri="{FF2B5EF4-FFF2-40B4-BE49-F238E27FC236}">
                <a16:creationId xmlns:a16="http://schemas.microsoft.com/office/drawing/2014/main" id="{B3996BB2-FBC3-4C87-934A-7E56B5DA45B9}"/>
              </a:ext>
            </a:extLst>
          </p:cNvPr>
          <p:cNvGraphicFramePr>
            <a:graphicFrameLocks/>
          </p:cNvGraphicFramePr>
          <p:nvPr>
            <p:extLst>
              <p:ext uri="{D42A27DB-BD31-4B8C-83A1-F6EECF244321}">
                <p14:modId xmlns:p14="http://schemas.microsoft.com/office/powerpoint/2010/main" val="1377584352"/>
              </p:ext>
            </p:extLst>
          </p:nvPr>
        </p:nvGraphicFramePr>
        <p:xfrm>
          <a:off x="2783632" y="2780928"/>
          <a:ext cx="6552728"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7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335360" y="3356992"/>
            <a:ext cx="1116124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HIV knowledge</a:t>
            </a:r>
            <a:br>
              <a:rPr lang="th-TH" sz="5400" dirty="0"/>
            </a:br>
            <a:endParaRPr lang="en-US" dirty="0">
              <a:cs typeface="Cordia New" pitchFamily="34"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37" y="1556792"/>
            <a:ext cx="11203563" cy="504000"/>
          </a:xfrm>
        </p:spPr>
        <p:txBody>
          <a:bodyPr/>
          <a:lstStyle/>
          <a:p>
            <a:r>
              <a:rPr lang="en-US" dirty="0">
                <a:latin typeface="+mn-lt"/>
              </a:rPr>
              <a:t>Proportion of key populations who experienced discrimination when accessing health services, 2021</a:t>
            </a:r>
            <a:endParaRPr lang="en-GB" dirty="0">
              <a:latin typeface="+mn-lt"/>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C4C79-0DA3-445F-BE35-50F2E0D25F13}"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a:spLocks noChangeArrowheads="1"/>
          </p:cNvSpPr>
          <p:nvPr/>
        </p:nvSpPr>
        <p:spPr bwMode="auto">
          <a:xfrm>
            <a:off x="119336" y="6572666"/>
            <a:ext cx="112701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Prepared by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hlinkClick r:id="rId2"/>
              </a:rPr>
              <a:t>www.aidsdatahub.org</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based on National AIDS/STI Control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Programme</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Bhutan. (2021). HIV Sentinel Surveillance among Key Populations in Bhutan, 2021. NACP, Thimphu, Bhutan, 14 June 2021. </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8" name="TextBox 7">
            <a:extLst>
              <a:ext uri="{FF2B5EF4-FFF2-40B4-BE49-F238E27FC236}">
                <a16:creationId xmlns:a16="http://schemas.microsoft.com/office/drawing/2014/main" id="{5282835C-7C92-AF0A-97A2-7AC0CC60EE8C}"/>
              </a:ext>
            </a:extLst>
          </p:cNvPr>
          <p:cNvSpPr txBox="1"/>
          <p:nvPr/>
        </p:nvSpPr>
        <p:spPr>
          <a:xfrm>
            <a:off x="3225014" y="6007387"/>
            <a:ext cx="648072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Cordia New" pitchFamily="34" charset="-34"/>
              </a:rPr>
              <a:t>*Caution in interpretation is needed with small sample sizes, TGW sample size &lt;50, TGM sample size &lt;100.</a:t>
            </a:r>
          </a:p>
        </p:txBody>
      </p:sp>
      <p:graphicFrame>
        <p:nvGraphicFramePr>
          <p:cNvPr id="7" name="Chart 6">
            <a:extLst>
              <a:ext uri="{FF2B5EF4-FFF2-40B4-BE49-F238E27FC236}">
                <a16:creationId xmlns:a16="http://schemas.microsoft.com/office/drawing/2014/main" id="{5B3ECB4C-B258-4AE2-02DE-62300F392710}"/>
              </a:ext>
            </a:extLst>
          </p:cNvPr>
          <p:cNvGraphicFramePr>
            <a:graphicFrameLocks/>
          </p:cNvGraphicFramePr>
          <p:nvPr>
            <p:extLst>
              <p:ext uri="{D42A27DB-BD31-4B8C-83A1-F6EECF244321}">
                <p14:modId xmlns:p14="http://schemas.microsoft.com/office/powerpoint/2010/main" val="104760394"/>
              </p:ext>
            </p:extLst>
          </p:nvPr>
        </p:nvGraphicFramePr>
        <p:xfrm>
          <a:off x="2999656" y="2420888"/>
          <a:ext cx="5688632"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631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6475" y="1571612"/>
            <a:ext cx="1163016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cs typeface="Cordia New" pitchFamily="34" charset="-34"/>
              </a:rPr>
              <a:t>Proportion of surveyed populations with comprehensive HIV knowledge, 2008</a:t>
            </a:r>
          </a:p>
        </p:txBody>
      </p:sp>
      <p:sp>
        <p:nvSpPr>
          <p:cNvPr id="3" name="Slide Number Placeholder 2"/>
          <p:cNvSpPr>
            <a:spLocks noGrp="1"/>
          </p:cNvSpPr>
          <p:nvPr>
            <p:ph type="sldNum" sz="quarter" idx="10"/>
          </p:nvPr>
        </p:nvSpPr>
        <p:spPr/>
        <p:txBody>
          <a:bodyPr/>
          <a:lstStyle/>
          <a:p>
            <a:pPr>
              <a:defRPr/>
            </a:pPr>
            <a:fld id="{1DF2D500-5DC7-4C5C-BCD9-D3AFB53E8630}" type="slidenum">
              <a:rPr lang="th-TH" smtClean="0"/>
              <a:pPr>
                <a:defRPr/>
              </a:pPr>
              <a:t>18</a:t>
            </a:fld>
            <a:endParaRPr lang="th-TH" dirty="0"/>
          </a:p>
        </p:txBody>
      </p:sp>
      <p:sp>
        <p:nvSpPr>
          <p:cNvPr id="69637" name="Rectangle 4"/>
          <p:cNvSpPr>
            <a:spLocks noChangeArrowheads="1"/>
          </p:cNvSpPr>
          <p:nvPr/>
        </p:nvSpPr>
        <p:spPr bwMode="auto">
          <a:xfrm>
            <a:off x="0" y="6443488"/>
            <a:ext cx="9677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cs typeface="Arial" charset="0"/>
              </a:rPr>
              <a:t>Source: Prepared by </a:t>
            </a:r>
            <a:r>
              <a:rPr lang="en-US" sz="900" dirty="0">
                <a:solidFill>
                  <a:srgbClr val="000000"/>
                </a:solidFill>
                <a:cs typeface="Arial" charset="0"/>
                <a:hlinkClick r:id="rId2"/>
              </a:rPr>
              <a:t>www.aidsdatahub.org</a:t>
            </a:r>
            <a:r>
              <a:rPr lang="en-US" sz="900" dirty="0">
                <a:solidFill>
                  <a:srgbClr val="000000"/>
                </a:solidFill>
                <a:cs typeface="Arial" charset="0"/>
              </a:rPr>
              <a:t> based on National AIDS/STI Control </a:t>
            </a:r>
            <a:r>
              <a:rPr lang="en-US" sz="900" dirty="0" err="1">
                <a:solidFill>
                  <a:srgbClr val="000000"/>
                </a:solidFill>
                <a:cs typeface="Arial" charset="0"/>
              </a:rPr>
              <a:t>Programme</a:t>
            </a:r>
            <a:r>
              <a:rPr lang="en-US" sz="900" dirty="0">
                <a:solidFill>
                  <a:srgbClr val="000000"/>
                </a:solidFill>
                <a:cs typeface="Arial" charset="0"/>
              </a:rPr>
              <a:t> Bhutan. (2009). </a:t>
            </a:r>
            <a:r>
              <a:rPr lang="en-US" sz="900" dirty="0" err="1">
                <a:solidFill>
                  <a:srgbClr val="000000"/>
                </a:solidFill>
                <a:cs typeface="Arial" charset="0"/>
              </a:rPr>
              <a:t>Behavioural</a:t>
            </a:r>
            <a:r>
              <a:rPr lang="en-US" sz="900" dirty="0">
                <a:solidFill>
                  <a:srgbClr val="000000"/>
                </a:solidFill>
                <a:cs typeface="Arial" charset="0"/>
              </a:rPr>
              <a:t> Surveillance Survey, 2008 Bhutan - Technical Report</a:t>
            </a:r>
            <a:endParaRPr lang="en-GB" sz="900" dirty="0">
              <a:solidFill>
                <a:srgbClr val="000000"/>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213033963"/>
              </p:ext>
            </p:extLst>
          </p:nvPr>
        </p:nvGraphicFramePr>
        <p:xfrm>
          <a:off x="1703512" y="2276872"/>
          <a:ext cx="8712968" cy="40731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848"/>
            <a:ext cx="11593288" cy="504000"/>
          </a:xfrm>
        </p:spPr>
        <p:txBody>
          <a:bodyPr/>
          <a:lstStyle/>
          <a:p>
            <a:r>
              <a:rPr lang="en-US" dirty="0"/>
              <a:t>Proportion of surveyed women with comprehensive HIV knowledge, 2010</a:t>
            </a:r>
            <a:endParaRPr lang="en-GB" dirty="0"/>
          </a:p>
        </p:txBody>
      </p:sp>
      <p:sp>
        <p:nvSpPr>
          <p:cNvPr id="3" name="Slide Number Placeholder 2"/>
          <p:cNvSpPr>
            <a:spLocks noGrp="1"/>
          </p:cNvSpPr>
          <p:nvPr>
            <p:ph type="sldNum" sz="quarter" idx="10"/>
          </p:nvPr>
        </p:nvSpPr>
        <p:spPr/>
        <p:txBody>
          <a:bodyPr/>
          <a:lstStyle/>
          <a:p>
            <a:pPr>
              <a:defRPr/>
            </a:pPr>
            <a:fld id="{6457CA98-B064-4BD2-98B6-E2A74BD3A813}" type="slidenum">
              <a:rPr lang="th-TH" smtClean="0"/>
              <a:pPr>
                <a:defRPr/>
              </a:pPr>
              <a:t>19</a:t>
            </a:fld>
            <a:endParaRPr lang="th-TH" dirty="0"/>
          </a:p>
        </p:txBody>
      </p:sp>
      <p:sp>
        <p:nvSpPr>
          <p:cNvPr id="5" name="Rectangle 4"/>
          <p:cNvSpPr/>
          <p:nvPr/>
        </p:nvSpPr>
        <p:spPr>
          <a:xfrm>
            <a:off x="191344" y="6607648"/>
            <a:ext cx="7596336" cy="230832"/>
          </a:xfrm>
          <a:prstGeom prst="rect">
            <a:avLst/>
          </a:prstGeom>
        </p:spPr>
        <p:txBody>
          <a:bodyPr wrap="square">
            <a:spAutoFit/>
          </a:bodyPr>
          <a:lstStyle/>
          <a:p>
            <a:r>
              <a:rPr lang="en-GB" sz="900" dirty="0"/>
              <a:t>Source: Prepared by </a:t>
            </a:r>
            <a:r>
              <a:rPr lang="en-GB" sz="900" dirty="0">
                <a:hlinkClick r:id="rId2"/>
              </a:rPr>
              <a:t>www.aidsdatahub.org</a:t>
            </a:r>
            <a:r>
              <a:rPr lang="en-GB" sz="900" dirty="0"/>
              <a:t> National Statistics Bureau, UNICEF, &amp; UNFPA. (2011). Bhutan Multiple Indicator Survey 2010.</a:t>
            </a:r>
          </a:p>
        </p:txBody>
      </p:sp>
      <p:graphicFrame>
        <p:nvGraphicFramePr>
          <p:cNvPr id="6" name="Chart 5"/>
          <p:cNvGraphicFramePr>
            <a:graphicFrameLocks noGrp="1"/>
          </p:cNvGraphicFramePr>
          <p:nvPr>
            <p:extLst>
              <p:ext uri="{D42A27DB-BD31-4B8C-83A1-F6EECF244321}">
                <p14:modId xmlns:p14="http://schemas.microsoft.com/office/powerpoint/2010/main" val="2918462700"/>
              </p:ext>
            </p:extLst>
          </p:nvPr>
        </p:nvGraphicFramePr>
        <p:xfrm>
          <a:off x="1775520" y="2204864"/>
          <a:ext cx="8568952"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539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3E0EBEFF-2B07-43A8-ACAB-F703226907DE}" type="slidenum">
              <a:rPr lang="th-TH"/>
              <a:pPr>
                <a:defRPr/>
              </a:pPr>
              <a:t>2</a:t>
            </a:fld>
            <a:endParaRPr lang="th-TH" dirty="0"/>
          </a:p>
        </p:txBody>
      </p:sp>
      <p:sp>
        <p:nvSpPr>
          <p:cNvPr id="41987" name="Subtitle 4"/>
          <p:cNvSpPr>
            <a:spLocks noGrp="1"/>
          </p:cNvSpPr>
          <p:nvPr>
            <p:ph type="subTitle" idx="1"/>
          </p:nvPr>
        </p:nvSpPr>
        <p:spPr bwMode="auto">
          <a:xfrm>
            <a:off x="489793" y="235721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a:t>
            </a:r>
            <a:endParaRPr lang="en-US" dirty="0">
              <a:cs typeface="Cordia New" pitchFamily="34" charset="-34"/>
            </a:endParaRPr>
          </a:p>
        </p:txBody>
      </p:sp>
      <p:sp>
        <p:nvSpPr>
          <p:cNvPr id="41988" name="Title 3"/>
          <p:cNvSpPr>
            <a:spLocks noGrp="1"/>
          </p:cNvSpPr>
          <p:nvPr>
            <p:ph type="title"/>
          </p:nvPr>
        </p:nvSpPr>
        <p:spPr bwMode="auto">
          <a:xfrm>
            <a:off x="191344" y="165236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63352" y="1556848"/>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people with misconceptions on HIV transmission and treatment, 2006</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8AE3EEF-208E-494B-8ED5-C65B18FEF04A}" type="slidenum">
              <a:rPr lang="th-TH" smtClean="0"/>
              <a:pPr>
                <a:defRPr/>
              </a:pPr>
              <a:t>20</a:t>
            </a:fld>
            <a:endParaRPr lang="th-TH" dirty="0"/>
          </a:p>
        </p:txBody>
      </p:sp>
      <p:sp>
        <p:nvSpPr>
          <p:cNvPr id="5" name="Text Box 149"/>
          <p:cNvSpPr txBox="1">
            <a:spLocks noChangeArrowheads="1"/>
          </p:cNvSpPr>
          <p:nvPr/>
        </p:nvSpPr>
        <p:spPr bwMode="auto">
          <a:xfrm>
            <a:off x="204551" y="6607648"/>
            <a:ext cx="8610600" cy="230832"/>
          </a:xfrm>
          <a:prstGeom prst="rect">
            <a:avLst/>
          </a:prstGeom>
          <a:noFill/>
          <a:ln w="9525">
            <a:noFill/>
            <a:miter lim="800000"/>
            <a:headEnd/>
            <a:tailEnd/>
          </a:ln>
        </p:spPr>
        <p:txBody>
          <a:bodyPr>
            <a:spAutoFit/>
          </a:bodyPr>
          <a:lstStyle/>
          <a:p>
            <a:pPr>
              <a:spcBef>
                <a:spcPct val="50000"/>
              </a:spcBef>
              <a:defRPr/>
            </a:pPr>
            <a:r>
              <a:rPr lang="en-US" sz="900" dirty="0">
                <a:solidFill>
                  <a:srgbClr val="000000"/>
                </a:solidFill>
                <a:latin typeface="Arial" pitchFamily="34" charset="0"/>
                <a:cs typeface="+mn-cs"/>
              </a:rPr>
              <a:t>Source: Prepared by </a:t>
            </a:r>
            <a:r>
              <a:rPr lang="en-US" sz="900" dirty="0">
                <a:solidFill>
                  <a:srgbClr val="000000"/>
                </a:solidFill>
                <a:latin typeface="Arial" pitchFamily="34" charset="0"/>
                <a:cs typeface="+mn-cs"/>
                <a:hlinkClick r:id="rId2"/>
              </a:rPr>
              <a:t>www.aidsdatahub.org</a:t>
            </a:r>
            <a:r>
              <a:rPr lang="en-US" sz="900" dirty="0">
                <a:solidFill>
                  <a:srgbClr val="000000"/>
                </a:solidFill>
                <a:latin typeface="Arial" pitchFamily="34" charset="0"/>
                <a:cs typeface="+mn-cs"/>
              </a:rPr>
              <a:t>  based on </a:t>
            </a:r>
            <a:r>
              <a:rPr lang="en-US" sz="900" dirty="0">
                <a:latin typeface="Arial" pitchFamily="34" charset="0"/>
              </a:rPr>
              <a:t>WHO. (2006). Fact Sheet on Young People and HIV/AIDS in Bhutan</a:t>
            </a:r>
            <a:r>
              <a:rPr lang="en-US" sz="900" dirty="0">
                <a:solidFill>
                  <a:srgbClr val="000000"/>
                </a:solidFill>
                <a:latin typeface="Arial" pitchFamily="34" charset="0"/>
                <a:cs typeface="+mn-cs"/>
              </a:rPr>
              <a:t>.</a:t>
            </a:r>
          </a:p>
        </p:txBody>
      </p:sp>
      <p:graphicFrame>
        <p:nvGraphicFramePr>
          <p:cNvPr id="6" name="Chart 5"/>
          <p:cNvGraphicFramePr>
            <a:graphicFrameLocks noGrp="1"/>
          </p:cNvGraphicFramePr>
          <p:nvPr>
            <p:extLst>
              <p:ext uri="{D42A27DB-BD31-4B8C-83A1-F6EECF244321}">
                <p14:modId xmlns:p14="http://schemas.microsoft.com/office/powerpoint/2010/main" val="4229432430"/>
              </p:ext>
            </p:extLst>
          </p:nvPr>
        </p:nvGraphicFramePr>
        <p:xfrm>
          <a:off x="1631504" y="2682457"/>
          <a:ext cx="8640960" cy="3888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a:t>
            </a:r>
            <a:br>
              <a:rPr lang="en-US" sz="5400" dirty="0">
                <a:cs typeface="Cordia New" pitchFamily="34" charset="-34"/>
              </a:rPr>
            </a:br>
            <a:endParaRPr lang="en-US" dirty="0">
              <a:cs typeface="Cordia New" pitchFamily="34" charset="-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2018</a:t>
            </a:r>
          </a:p>
        </p:txBody>
      </p:sp>
      <p:sp>
        <p:nvSpPr>
          <p:cNvPr id="3" name="Slide Number Placeholder 2"/>
          <p:cNvSpPr>
            <a:spLocks noGrp="1"/>
          </p:cNvSpPr>
          <p:nvPr>
            <p:ph type="sldNum" sz="quarter" idx="10"/>
          </p:nvPr>
        </p:nvSpPr>
        <p:spPr/>
        <p:txBody>
          <a:bodyPr/>
          <a:lstStyle/>
          <a:p>
            <a:pPr marL="0" marR="0" lvl="0" indent="0" algn="r" defTabSz="911379"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379" rtl="0" eaLnBrk="1" fontAlgn="auto" latinLnBrk="0" hangingPunct="1">
                <a:lnSpc>
                  <a:spcPct val="100000"/>
                </a:lnSpc>
                <a:spcBef>
                  <a:spcPts val="0"/>
                </a:spcBef>
                <a:spcAft>
                  <a:spcPts val="0"/>
                </a:spcAft>
                <a:buClrTx/>
                <a:buSzTx/>
                <a:buFontTx/>
                <a:buNone/>
                <a:tabLst/>
                <a:defRPr/>
              </a:pPr>
              <a:t>22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Rectangle 5">
            <a:extLst>
              <a:ext uri="{FF2B5EF4-FFF2-40B4-BE49-F238E27FC236}">
                <a16:creationId xmlns:a16="http://schemas.microsoft.com/office/drawing/2014/main" id="{E4043D7D-4A60-4396-89B9-9AE5CD3BA94F}"/>
              </a:ext>
            </a:extLst>
          </p:cNvPr>
          <p:cNvSpPr/>
          <p:nvPr/>
        </p:nvSpPr>
        <p:spPr>
          <a:xfrm>
            <a:off x="226504" y="6555151"/>
            <a:ext cx="5313653" cy="230536"/>
          </a:xfrm>
          <a:prstGeom prst="rect">
            <a:avLst/>
          </a:prstGeom>
        </p:spPr>
        <p:txBody>
          <a:bodyPr wrap="none" lIns="91132" tIns="45573" rIns="91132" bIns="4557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37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Global AIDS Monitoring and NASA 2016-2018</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27" name="Straight Connector 26">
            <a:extLst>
              <a:ext uri="{FF2B5EF4-FFF2-40B4-BE49-F238E27FC236}">
                <a16:creationId xmlns:a16="http://schemas.microsoft.com/office/drawing/2014/main" id="{FCB932CB-4F44-42A2-911F-44DAF18E0796}"/>
              </a:ext>
            </a:extLst>
          </p:cNvPr>
          <p:cNvCxnSpPr/>
          <p:nvPr/>
        </p:nvCxnSpPr>
        <p:spPr>
          <a:xfrm>
            <a:off x="7479494" y="5584692"/>
            <a:ext cx="0" cy="91440"/>
          </a:xfrm>
          <a:prstGeom prst="line">
            <a:avLst/>
          </a:prstGeom>
          <a:noFill/>
          <a:ln w="12700" cap="flat" cmpd="sng" algn="ctr">
            <a:solidFill>
              <a:sysClr val="windowText" lastClr="000000"/>
            </a:solidFill>
            <a:prstDash val="solid"/>
          </a:ln>
          <a:effectLst/>
        </p:spPr>
      </p:cxnSp>
      <p:pic>
        <p:nvPicPr>
          <p:cNvPr id="4" name="Picture 3">
            <a:extLst>
              <a:ext uri="{FF2B5EF4-FFF2-40B4-BE49-F238E27FC236}">
                <a16:creationId xmlns:a16="http://schemas.microsoft.com/office/drawing/2014/main" id="{C544448E-DDEB-3D7C-C1AA-99785BAFBC14}"/>
              </a:ext>
            </a:extLst>
          </p:cNvPr>
          <p:cNvPicPr>
            <a:picLocks noChangeAspect="1"/>
          </p:cNvPicPr>
          <p:nvPr/>
        </p:nvPicPr>
        <p:blipFill>
          <a:blip r:embed="rId4"/>
          <a:stretch>
            <a:fillRect/>
          </a:stretch>
        </p:blipFill>
        <p:spPr>
          <a:xfrm>
            <a:off x="1199456" y="2381770"/>
            <a:ext cx="9437426" cy="3670110"/>
          </a:xfrm>
          <a:prstGeom prst="rect">
            <a:avLst/>
          </a:prstGeom>
        </p:spPr>
      </p:pic>
    </p:spTree>
    <p:extLst>
      <p:ext uri="{BB962C8B-B14F-4D97-AF65-F5344CB8AC3E}">
        <p14:creationId xmlns:p14="http://schemas.microsoft.com/office/powerpoint/2010/main" val="13203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AE33-3B0E-576A-157C-80DE2162BB48}"/>
              </a:ext>
            </a:extLst>
          </p:cNvPr>
          <p:cNvSpPr>
            <a:spLocks noGrp="1"/>
          </p:cNvSpPr>
          <p:nvPr>
            <p:ph type="title"/>
          </p:nvPr>
        </p:nvSpPr>
        <p:spPr>
          <a:xfrm>
            <a:off x="191344" y="1513968"/>
            <a:ext cx="11203563" cy="504000"/>
          </a:xfrm>
          <a:noFill/>
        </p:spPr>
        <p:txBody>
          <a:bodyPr>
            <a:noAutofit/>
          </a:bodyPr>
          <a:lstStyle/>
          <a:p>
            <a:r>
              <a:rPr lang="en-US" dirty="0"/>
              <a:t>Bhutan Government co-financing contributions, 2018-2024. </a:t>
            </a:r>
          </a:p>
        </p:txBody>
      </p:sp>
      <p:graphicFrame>
        <p:nvGraphicFramePr>
          <p:cNvPr id="4" name="Chart 3">
            <a:extLst>
              <a:ext uri="{FF2B5EF4-FFF2-40B4-BE49-F238E27FC236}">
                <a16:creationId xmlns:a16="http://schemas.microsoft.com/office/drawing/2014/main" id="{584DE41C-16FC-42DC-9126-0ED21F41F385}"/>
              </a:ext>
            </a:extLst>
          </p:cNvPr>
          <p:cNvGraphicFramePr/>
          <p:nvPr>
            <p:extLst>
              <p:ext uri="{D42A27DB-BD31-4B8C-83A1-F6EECF244321}">
                <p14:modId xmlns:p14="http://schemas.microsoft.com/office/powerpoint/2010/main" val="792558893"/>
              </p:ext>
            </p:extLst>
          </p:nvPr>
        </p:nvGraphicFramePr>
        <p:xfrm>
          <a:off x="932585" y="2330152"/>
          <a:ext cx="972108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7">
            <a:extLst>
              <a:ext uri="{FF2B5EF4-FFF2-40B4-BE49-F238E27FC236}">
                <a16:creationId xmlns:a16="http://schemas.microsoft.com/office/drawing/2014/main" id="{49362FCE-3695-26AF-29B3-64C874DB716A}"/>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National HIV, AIDS &amp; STIs Control Program Department of Public Health, Ministry of Health, Bhutan </a:t>
            </a:r>
            <a:endParaRPr lang="en-GB" sz="900" dirty="0">
              <a:cs typeface="Arial" charset="0"/>
            </a:endParaRPr>
          </a:p>
        </p:txBody>
      </p:sp>
    </p:spTree>
    <p:extLst>
      <p:ext uri="{BB962C8B-B14F-4D97-AF65-F5344CB8AC3E}">
        <p14:creationId xmlns:p14="http://schemas.microsoft.com/office/powerpoint/2010/main" val="105846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E717-0FAD-ACE8-7F83-0EA89CCCBF36}"/>
              </a:ext>
            </a:extLst>
          </p:cNvPr>
          <p:cNvSpPr>
            <a:spLocks noGrp="1"/>
          </p:cNvSpPr>
          <p:nvPr>
            <p:ph type="title"/>
          </p:nvPr>
        </p:nvSpPr>
        <p:spPr>
          <a:noFill/>
        </p:spPr>
        <p:txBody>
          <a:bodyPr/>
          <a:lstStyle/>
          <a:p>
            <a:r>
              <a:rPr lang="en-US" dirty="0"/>
              <a:t>Trend in GF funding support </a:t>
            </a:r>
          </a:p>
        </p:txBody>
      </p:sp>
      <p:graphicFrame>
        <p:nvGraphicFramePr>
          <p:cNvPr id="4" name="Chart 3">
            <a:extLst>
              <a:ext uri="{FF2B5EF4-FFF2-40B4-BE49-F238E27FC236}">
                <a16:creationId xmlns:a16="http://schemas.microsoft.com/office/drawing/2014/main" id="{12772EF1-111B-4D7A-93D8-CAEB218841EC}"/>
              </a:ext>
            </a:extLst>
          </p:cNvPr>
          <p:cNvGraphicFramePr/>
          <p:nvPr>
            <p:extLst>
              <p:ext uri="{D42A27DB-BD31-4B8C-83A1-F6EECF244321}">
                <p14:modId xmlns:p14="http://schemas.microsoft.com/office/powerpoint/2010/main" val="1379150261"/>
              </p:ext>
            </p:extLst>
          </p:nvPr>
        </p:nvGraphicFramePr>
        <p:xfrm>
          <a:off x="1235460" y="2075612"/>
          <a:ext cx="9721080" cy="429736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7">
            <a:extLst>
              <a:ext uri="{FF2B5EF4-FFF2-40B4-BE49-F238E27FC236}">
                <a16:creationId xmlns:a16="http://schemas.microsoft.com/office/drawing/2014/main" id="{FE59A58A-68CC-B965-EB3B-F06127051B6E}"/>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National HIV, AIDS &amp; STIs Control Program Department of Public Health, Ministry of Health, Bhutan </a:t>
            </a:r>
            <a:endParaRPr lang="en-GB" sz="900" dirty="0">
              <a:cs typeface="Arial" charset="0"/>
            </a:endParaRPr>
          </a:p>
        </p:txBody>
      </p:sp>
    </p:spTree>
    <p:extLst>
      <p:ext uri="{BB962C8B-B14F-4D97-AF65-F5344CB8AC3E}">
        <p14:creationId xmlns:p14="http://schemas.microsoft.com/office/powerpoint/2010/main" val="270148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A90F-FC6E-DFD9-3BBE-E74ED396EE7E}"/>
              </a:ext>
            </a:extLst>
          </p:cNvPr>
          <p:cNvSpPr>
            <a:spLocks noGrp="1"/>
          </p:cNvSpPr>
          <p:nvPr>
            <p:ph type="title"/>
          </p:nvPr>
        </p:nvSpPr>
        <p:spPr>
          <a:xfrm>
            <a:off x="226474" y="1508152"/>
            <a:ext cx="11774182" cy="504000"/>
          </a:xfrm>
          <a:noFill/>
        </p:spPr>
        <p:txBody>
          <a:bodyPr>
            <a:noAutofit/>
          </a:bodyPr>
          <a:lstStyle/>
          <a:p>
            <a:r>
              <a:rPr lang="en-GB" dirty="0"/>
              <a:t>Trends in WHO and UNICEF funding allocation to HIV and AIDS, 2015-2020</a:t>
            </a:r>
            <a:endParaRPr lang="en-US" dirty="0"/>
          </a:p>
        </p:txBody>
      </p:sp>
      <p:graphicFrame>
        <p:nvGraphicFramePr>
          <p:cNvPr id="4" name="Chart 3">
            <a:extLst>
              <a:ext uri="{FF2B5EF4-FFF2-40B4-BE49-F238E27FC236}">
                <a16:creationId xmlns:a16="http://schemas.microsoft.com/office/drawing/2014/main" id="{6A241834-6337-4AE6-B838-4B72E60693FA}"/>
              </a:ext>
            </a:extLst>
          </p:cNvPr>
          <p:cNvGraphicFramePr/>
          <p:nvPr>
            <p:extLst>
              <p:ext uri="{D42A27DB-BD31-4B8C-83A1-F6EECF244321}">
                <p14:modId xmlns:p14="http://schemas.microsoft.com/office/powerpoint/2010/main" val="521625569"/>
              </p:ext>
            </p:extLst>
          </p:nvPr>
        </p:nvGraphicFramePr>
        <p:xfrm>
          <a:off x="1199456" y="2204864"/>
          <a:ext cx="9577064"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7">
            <a:extLst>
              <a:ext uri="{FF2B5EF4-FFF2-40B4-BE49-F238E27FC236}">
                <a16:creationId xmlns:a16="http://schemas.microsoft.com/office/drawing/2014/main" id="{B4DF2DEE-6473-05ED-36DB-9FA371A7C4E4}"/>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National HIV, AIDS &amp; STIs Control Program Department of Public Health, Ministry of Health, Bhutan </a:t>
            </a:r>
            <a:endParaRPr lang="en-GB" sz="900" dirty="0">
              <a:cs typeface="Arial" charset="0"/>
            </a:endParaRPr>
          </a:p>
        </p:txBody>
      </p:sp>
    </p:spTree>
    <p:extLst>
      <p:ext uri="{BB962C8B-B14F-4D97-AF65-F5344CB8AC3E}">
        <p14:creationId xmlns:p14="http://schemas.microsoft.com/office/powerpoint/2010/main" val="881369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263352" y="3397743"/>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National response</a:t>
            </a:r>
            <a:endParaRPr lang="en-US" dirty="0">
              <a:cs typeface="Cordia New" pitchFamily="34"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37" y="1556792"/>
            <a:ext cx="11203563" cy="504000"/>
          </a:xfrm>
        </p:spPr>
        <p:txBody>
          <a:bodyPr/>
          <a:lstStyle/>
          <a:p>
            <a:r>
              <a:rPr lang="en-US" dirty="0">
                <a:latin typeface="+mn-lt"/>
              </a:rPr>
              <a:t>Proportion of key populations tested for HIV in the past year, 2021</a:t>
            </a:r>
            <a:endParaRPr lang="en-GB" dirty="0">
              <a:latin typeface="+mn-lt"/>
            </a:endParaRPr>
          </a:p>
        </p:txBody>
      </p:sp>
      <p:sp>
        <p:nvSpPr>
          <p:cNvPr id="3" name="Slide Number Placeholder 2"/>
          <p:cNvSpPr>
            <a:spLocks noGrp="1"/>
          </p:cNvSpPr>
          <p:nvPr>
            <p:ph type="sldNum" sz="quarter" idx="10"/>
          </p:nvPr>
        </p:nvSpPr>
        <p:spPr/>
        <p:txBody>
          <a:bodyPr/>
          <a:lstStyle/>
          <a:p>
            <a:pPr>
              <a:defRPr/>
            </a:pPr>
            <a:fld id="{6D8C4C79-0DA3-445F-BE35-50F2E0D25F13}" type="slidenum">
              <a:rPr lang="th-TH" smtClean="0"/>
              <a:pPr>
                <a:defRPr/>
              </a:pPr>
              <a:t>27</a:t>
            </a:fld>
            <a:endParaRPr lang="th-TH" dirty="0"/>
          </a:p>
        </p:txBody>
      </p:sp>
      <p:sp>
        <p:nvSpPr>
          <p:cNvPr id="5" name="Rectangle 4"/>
          <p:cNvSpPr>
            <a:spLocks noChangeArrowheads="1"/>
          </p:cNvSpPr>
          <p:nvPr/>
        </p:nvSpPr>
        <p:spPr bwMode="auto">
          <a:xfrm>
            <a:off x="119336" y="6572666"/>
            <a:ext cx="112701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cs typeface="Arial" charset="0"/>
              </a:rPr>
              <a:t>Source: Prepared by </a:t>
            </a:r>
            <a:r>
              <a:rPr lang="en-US" sz="900" dirty="0">
                <a:solidFill>
                  <a:srgbClr val="000000"/>
                </a:solidFill>
                <a:cs typeface="Arial" charset="0"/>
                <a:hlinkClick r:id="rId2"/>
              </a:rPr>
              <a:t>www.aidsdatahub.org</a:t>
            </a:r>
            <a:r>
              <a:rPr lang="en-US" sz="900" dirty="0">
                <a:solidFill>
                  <a:srgbClr val="000000"/>
                </a:solidFill>
                <a:cs typeface="Arial" charset="0"/>
              </a:rPr>
              <a:t> based on National AIDS/STI Control </a:t>
            </a:r>
            <a:r>
              <a:rPr lang="en-US" sz="900" dirty="0" err="1">
                <a:solidFill>
                  <a:srgbClr val="000000"/>
                </a:solidFill>
                <a:cs typeface="Arial" charset="0"/>
              </a:rPr>
              <a:t>Programme</a:t>
            </a:r>
            <a:r>
              <a:rPr lang="en-US" sz="900" dirty="0">
                <a:solidFill>
                  <a:srgbClr val="000000"/>
                </a:solidFill>
                <a:cs typeface="Arial" charset="0"/>
              </a:rPr>
              <a:t> Bhutan. (2021). HIV Sentinel Surveillance among Key Populations in Bhutan, 2021. NACP, Thimphu, Bhutan, 14 June 2021. </a:t>
            </a:r>
            <a:endParaRPr lang="en-GB" sz="900" dirty="0">
              <a:solidFill>
                <a:srgbClr val="000000"/>
              </a:solidFill>
              <a:cs typeface="Arial" charset="0"/>
            </a:endParaRPr>
          </a:p>
        </p:txBody>
      </p:sp>
      <p:graphicFrame>
        <p:nvGraphicFramePr>
          <p:cNvPr id="4" name="Chart 3">
            <a:extLst>
              <a:ext uri="{FF2B5EF4-FFF2-40B4-BE49-F238E27FC236}">
                <a16:creationId xmlns:a16="http://schemas.microsoft.com/office/drawing/2014/main" id="{7A03A2C7-50F1-1213-28B1-F8460D923D00}"/>
              </a:ext>
            </a:extLst>
          </p:cNvPr>
          <p:cNvGraphicFramePr>
            <a:graphicFrameLocks/>
          </p:cNvGraphicFramePr>
          <p:nvPr>
            <p:extLst>
              <p:ext uri="{D42A27DB-BD31-4B8C-83A1-F6EECF244321}">
                <p14:modId xmlns:p14="http://schemas.microsoft.com/office/powerpoint/2010/main" val="789505564"/>
              </p:ext>
            </p:extLst>
          </p:nvPr>
        </p:nvGraphicFramePr>
        <p:xfrm>
          <a:off x="3215680" y="2945129"/>
          <a:ext cx="5400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282835C-7C92-AF0A-97A2-7AC0CC60EE8C}"/>
              </a:ext>
            </a:extLst>
          </p:cNvPr>
          <p:cNvSpPr txBox="1"/>
          <p:nvPr/>
        </p:nvSpPr>
        <p:spPr>
          <a:xfrm>
            <a:off x="3225014" y="6007387"/>
            <a:ext cx="6480720" cy="246221"/>
          </a:xfrm>
          <a:prstGeom prst="rect">
            <a:avLst/>
          </a:prstGeom>
          <a:noFill/>
        </p:spPr>
        <p:txBody>
          <a:bodyPr wrap="square">
            <a:spAutoFit/>
          </a:bodyPr>
          <a:lstStyle/>
          <a:p>
            <a:r>
              <a:rPr lang="en-US" sz="1000" dirty="0"/>
              <a:t>*Caution in interpretation is needed with small sample sizes, TGW sample size &lt;50, TGM sample size &lt;100.</a:t>
            </a:r>
          </a:p>
        </p:txBody>
      </p:sp>
    </p:spTree>
    <p:extLst>
      <p:ext uri="{BB962C8B-B14F-4D97-AF65-F5344CB8AC3E}">
        <p14:creationId xmlns:p14="http://schemas.microsoft.com/office/powerpoint/2010/main" val="153892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D6A82A95-2874-409F-BC9A-FB0542E07A55}"/>
              </a:ext>
            </a:extLst>
          </p:cNvPr>
          <p:cNvGraphicFramePr>
            <a:graphicFrameLocks/>
          </p:cNvGraphicFramePr>
          <p:nvPr>
            <p:extLst>
              <p:ext uri="{D42A27DB-BD31-4B8C-83A1-F6EECF244321}">
                <p14:modId xmlns:p14="http://schemas.microsoft.com/office/powerpoint/2010/main" val="2686736196"/>
              </p:ext>
            </p:extLst>
          </p:nvPr>
        </p:nvGraphicFramePr>
        <p:xfrm>
          <a:off x="1271464" y="2657264"/>
          <a:ext cx="9388475" cy="3727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37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2F37821D-6CE8-46EC-8549-FC0841610D67}"/>
              </a:ext>
            </a:extLst>
          </p:cNvPr>
          <p:cNvGraphicFramePr>
            <a:graphicFrameLocks/>
          </p:cNvGraphicFramePr>
          <p:nvPr>
            <p:extLst>
              <p:ext uri="{D42A27DB-BD31-4B8C-83A1-F6EECF244321}">
                <p14:modId xmlns:p14="http://schemas.microsoft.com/office/powerpoint/2010/main" val="1068927171"/>
              </p:ext>
            </p:extLst>
          </p:nvPr>
        </p:nvGraphicFramePr>
        <p:xfrm>
          <a:off x="2207568" y="2636912"/>
          <a:ext cx="8056823" cy="3721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58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191344" y="148478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393840437"/>
              </p:ext>
            </p:extLst>
          </p:nvPr>
        </p:nvGraphicFramePr>
        <p:xfrm>
          <a:off x="1847528" y="1988841"/>
          <a:ext cx="8064896" cy="4032449"/>
        </p:xfrm>
        <a:graphic>
          <a:graphicData uri="http://schemas.openxmlformats.org/drawingml/2006/table">
            <a:tbl>
              <a:tblPr/>
              <a:tblGrid>
                <a:gridCol w="6321092">
                  <a:extLst>
                    <a:ext uri="{9D8B030D-6E8A-4147-A177-3AD203B41FA5}">
                      <a16:colId xmlns:a16="http://schemas.microsoft.com/office/drawing/2014/main" val="20000"/>
                    </a:ext>
                  </a:extLst>
                </a:gridCol>
                <a:gridCol w="1743804">
                  <a:extLst>
                    <a:ext uri="{9D8B030D-6E8A-4147-A177-3AD203B41FA5}">
                      <a16:colId xmlns:a16="http://schemas.microsoft.com/office/drawing/2014/main" val="20001"/>
                    </a:ext>
                  </a:extLst>
                </a:gridCol>
              </a:tblGrid>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775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455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148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97.9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17.7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33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132/0.605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84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70/70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53 (2005)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696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1.01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8,077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64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281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47328" y="6105490"/>
            <a:ext cx="12072664" cy="707886"/>
          </a:xfrm>
          <a:prstGeom prst="rect">
            <a:avLst/>
          </a:prstGeom>
        </p:spPr>
        <p:txBody>
          <a:bodyPr wrap="square">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110251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BEDF5574-C45E-43E6-A568-F929E2E39AF7}"/>
              </a:ext>
            </a:extLst>
          </p:cNvPr>
          <p:cNvGraphicFramePr>
            <a:graphicFrameLocks/>
          </p:cNvGraphicFramePr>
          <p:nvPr>
            <p:extLst>
              <p:ext uri="{D42A27DB-BD31-4B8C-83A1-F6EECF244321}">
                <p14:modId xmlns:p14="http://schemas.microsoft.com/office/powerpoint/2010/main" val="3788521049"/>
              </p:ext>
            </p:extLst>
          </p:nvPr>
        </p:nvGraphicFramePr>
        <p:xfrm>
          <a:off x="2783633" y="2432174"/>
          <a:ext cx="6408711" cy="3733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995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a:t>
            </a:r>
          </a:p>
        </p:txBody>
      </p:sp>
      <p:graphicFrame>
        <p:nvGraphicFramePr>
          <p:cNvPr id="2" name="Chart 1">
            <a:extLst>
              <a:ext uri="{FF2B5EF4-FFF2-40B4-BE49-F238E27FC236}">
                <a16:creationId xmlns:a16="http://schemas.microsoft.com/office/drawing/2014/main" id="{0F9FBADA-AE63-4435-942E-621F50620F81}"/>
              </a:ext>
            </a:extLst>
          </p:cNvPr>
          <p:cNvGraphicFramePr>
            <a:graphicFrameLocks noGrp="1"/>
          </p:cNvGraphicFramePr>
          <p:nvPr>
            <p:extLst>
              <p:ext uri="{D42A27DB-BD31-4B8C-83A1-F6EECF244321}">
                <p14:modId xmlns:p14="http://schemas.microsoft.com/office/powerpoint/2010/main" val="3219991016"/>
              </p:ext>
            </p:extLst>
          </p:nvPr>
        </p:nvGraphicFramePr>
        <p:xfrm>
          <a:off x="966841" y="2522662"/>
          <a:ext cx="9731055" cy="383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1192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63352" y="1628800"/>
            <a:ext cx="11203563" cy="504000"/>
          </a:xfrm>
        </p:spPr>
        <p:txBody>
          <a:bodyPr/>
          <a:lstStyle/>
          <a:p>
            <a:r>
              <a:rPr lang="en-US" dirty="0"/>
              <a:t>Number of ART sites and number of people on ART, 2000 - 2022</a:t>
            </a:r>
          </a:p>
        </p:txBody>
      </p:sp>
      <p:sp>
        <p:nvSpPr>
          <p:cNvPr id="6" name="TextBox 1">
            <a:extLst>
              <a:ext uri="{FF2B5EF4-FFF2-40B4-BE49-F238E27FC236}">
                <a16:creationId xmlns:a16="http://schemas.microsoft.com/office/drawing/2014/main" id="{20A9F019-F2C3-46E8-9E26-D81703F0763F}"/>
              </a:ext>
            </a:extLst>
          </p:cNvPr>
          <p:cNvSpPr txBox="1"/>
          <p:nvPr/>
        </p:nvSpPr>
        <p:spPr>
          <a:xfrm>
            <a:off x="76200" y="6428184"/>
            <a:ext cx="11203562"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a:t>
            </a:r>
            <a:r>
              <a:rPr lang="en-US" sz="900" dirty="0">
                <a:latin typeface="Arial" pitchFamily="34" charset="0"/>
                <a:cs typeface="Arial" pitchFamily="34" charset="0"/>
              </a:rPr>
              <a:t> 1.</a:t>
            </a:r>
            <a:r>
              <a:rPr lang="en-US" sz="900" dirty="0"/>
              <a:t> UNAIDS HIV Estimates 2023;  2. </a:t>
            </a:r>
            <a:r>
              <a:rPr lang="en-US" sz="900" dirty="0">
                <a:cs typeface="Arial" charset="0"/>
              </a:rPr>
              <a:t>National AIDS Control Programme. (2015). Country Progress Report on the HIV Response in Bhutan-2015</a:t>
            </a:r>
            <a:r>
              <a:rPr lang="en-US" sz="900" dirty="0"/>
              <a:t>; and 3.  Bhutan Global AIDS Response Progress Reporting, and </a:t>
            </a:r>
            <a:r>
              <a:rPr lang="en-US" sz="900" dirty="0">
                <a:solidFill>
                  <a:prstClr val="black"/>
                </a:solidFill>
                <a:latin typeface="Arial" pitchFamily="34" charset="0"/>
                <a:cs typeface="Arial" pitchFamily="34" charset="0"/>
              </a:rPr>
              <a:t>Global AIDS Monitoring</a:t>
            </a:r>
          </a:p>
        </p:txBody>
      </p:sp>
      <p:graphicFrame>
        <p:nvGraphicFramePr>
          <p:cNvPr id="8" name="Chart 7">
            <a:extLst>
              <a:ext uri="{FF2B5EF4-FFF2-40B4-BE49-F238E27FC236}">
                <a16:creationId xmlns:a16="http://schemas.microsoft.com/office/drawing/2014/main" id="{0594C9B9-D9FD-4D78-A1BE-05E9B0E6BBCA}"/>
              </a:ext>
            </a:extLst>
          </p:cNvPr>
          <p:cNvGraphicFramePr>
            <a:graphicFrameLocks noGrp="1"/>
          </p:cNvGraphicFramePr>
          <p:nvPr>
            <p:extLst>
              <p:ext uri="{D42A27DB-BD31-4B8C-83A1-F6EECF244321}">
                <p14:modId xmlns:p14="http://schemas.microsoft.com/office/powerpoint/2010/main" val="251262748"/>
              </p:ext>
            </p:extLst>
          </p:nvPr>
        </p:nvGraphicFramePr>
        <p:xfrm>
          <a:off x="1631504" y="2348880"/>
          <a:ext cx="8856984"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458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sp>
        <p:nvSpPr>
          <p:cNvPr id="6" name="TextBox 21">
            <a:extLst>
              <a:ext uri="{FF2B5EF4-FFF2-40B4-BE49-F238E27FC236}">
                <a16:creationId xmlns:a16="http://schemas.microsoft.com/office/drawing/2014/main" id="{719ED429-17C8-451B-B353-D0F98C5047C7}"/>
              </a:ext>
            </a:extLst>
          </p:cNvPr>
          <p:cNvSpPr txBox="1"/>
          <p:nvPr/>
        </p:nvSpPr>
        <p:spPr>
          <a:xfrm>
            <a:off x="2639616" y="5834962"/>
            <a:ext cx="4254904" cy="21566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Estimated number of women living with HIV who delivered within the past 12 months </a:t>
            </a:r>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DCED7DAA-39CF-41B6-A778-0F5F421C4348}"/>
              </a:ext>
            </a:extLst>
          </p:cNvPr>
          <p:cNvGraphicFramePr>
            <a:graphicFrameLocks/>
          </p:cNvGraphicFramePr>
          <p:nvPr>
            <p:extLst>
              <p:ext uri="{D42A27DB-BD31-4B8C-83A1-F6EECF244321}">
                <p14:modId xmlns:p14="http://schemas.microsoft.com/office/powerpoint/2010/main" val="2840436069"/>
              </p:ext>
            </p:extLst>
          </p:nvPr>
        </p:nvGraphicFramePr>
        <p:xfrm>
          <a:off x="1979941" y="2780928"/>
          <a:ext cx="7704856" cy="2734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831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828354" y="4356430"/>
            <a:ext cx="8640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681060"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425456" y="4356430"/>
            <a:ext cx="9115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62">
            <a:extLst>
              <a:ext uri="{FF2B5EF4-FFF2-40B4-BE49-F238E27FC236}">
                <a16:creationId xmlns:a16="http://schemas.microsoft.com/office/drawing/2014/main" id="{98CE4104-2926-4662-BBD0-8FF710F4D3CB}"/>
              </a:ext>
            </a:extLst>
          </p:cNvPr>
          <p:cNvSpPr txBox="1"/>
          <p:nvPr/>
        </p:nvSpPr>
        <p:spPr>
          <a:xfrm>
            <a:off x="5708478" y="419309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20" name="TextBox 162">
            <a:extLst>
              <a:ext uri="{FF2B5EF4-FFF2-40B4-BE49-F238E27FC236}">
                <a16:creationId xmlns:a16="http://schemas.microsoft.com/office/drawing/2014/main" id="{107DB440-C722-4B8D-B2AE-1D418E8B18BE}"/>
              </a:ext>
            </a:extLst>
          </p:cNvPr>
          <p:cNvSpPr txBox="1"/>
          <p:nvPr/>
        </p:nvSpPr>
        <p:spPr>
          <a:xfrm>
            <a:off x="7424936" y="4193094"/>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9" name="Rectangle 8">
            <a:extLst>
              <a:ext uri="{FF2B5EF4-FFF2-40B4-BE49-F238E27FC236}">
                <a16:creationId xmlns:a16="http://schemas.microsoft.com/office/drawing/2014/main" id="{87E125AA-2B90-1FD9-DCFE-F39AEA9E82F5}"/>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4925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A767C2-35B2-4E62-A472-7FF9A5EA4B3D}" type="slidenum">
              <a:rPr lang="th-TH" smtClean="0"/>
              <a:pPr>
                <a:defRPr/>
              </a:pPr>
              <a:t>35</a:t>
            </a:fld>
            <a:endParaRPr lang="th-TH" dirty="0"/>
          </a:p>
        </p:txBody>
      </p:sp>
      <p:sp>
        <p:nvSpPr>
          <p:cNvPr id="93187" name="Rectangle 2"/>
          <p:cNvSpPr txBox="1">
            <a:spLocks noChangeArrowheads="1"/>
          </p:cNvSpPr>
          <p:nvPr/>
        </p:nvSpPr>
        <p:spPr bwMode="auto">
          <a:xfrm>
            <a:off x="1981200" y="2224088"/>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sz="2000">
                <a:solidFill>
                  <a:srgbClr val="C00000"/>
                </a:solidFill>
              </a:rPr>
              <a:t>slides compiled by </a:t>
            </a:r>
            <a:r>
              <a:rPr lang="en-US" sz="2000" u="sng">
                <a:solidFill>
                  <a:srgbClr val="C00000"/>
                </a:solidFill>
                <a:hlinkClick r:id="rId2"/>
              </a:rPr>
              <a:t>www.aidsdatahub.org</a:t>
            </a:r>
            <a:endParaRPr lang="en-US" sz="2000" u="sng">
              <a:solidFill>
                <a:srgbClr val="C00000"/>
              </a:solidFill>
            </a:endParaRPr>
          </a:p>
          <a:p>
            <a:pPr algn="ctr" eaLnBrk="1" hangingPunct="1">
              <a:spcBef>
                <a:spcPct val="20000"/>
              </a:spcBef>
            </a:pPr>
            <a:endParaRPr lang="en-US" sz="1400"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endParaRPr lang="en-US" sz="14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FF58019E-4BE2-41A8-8DF9-9AAFDC45E36F}"/>
              </a:ext>
            </a:extLst>
          </p:cNvPr>
          <p:cNvGraphicFramePr>
            <a:graphicFrameLocks/>
          </p:cNvGraphicFramePr>
          <p:nvPr>
            <p:extLst>
              <p:ext uri="{D42A27DB-BD31-4B8C-83A1-F6EECF244321}">
                <p14:modId xmlns:p14="http://schemas.microsoft.com/office/powerpoint/2010/main" val="3948741869"/>
              </p:ext>
            </p:extLst>
          </p:nvPr>
        </p:nvGraphicFramePr>
        <p:xfrm>
          <a:off x="1199456" y="2348880"/>
          <a:ext cx="9361040" cy="4156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266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FFAE4778-F21B-48CA-950D-8D1FD757E7D1}"/>
              </a:ext>
            </a:extLst>
          </p:cNvPr>
          <p:cNvGraphicFramePr>
            <a:graphicFrameLocks/>
          </p:cNvGraphicFramePr>
          <p:nvPr>
            <p:extLst>
              <p:ext uri="{D42A27DB-BD31-4B8C-83A1-F6EECF244321}">
                <p14:modId xmlns:p14="http://schemas.microsoft.com/office/powerpoint/2010/main" val="3153193869"/>
              </p:ext>
            </p:extLst>
          </p:nvPr>
        </p:nvGraphicFramePr>
        <p:xfrm>
          <a:off x="1055440" y="2380098"/>
          <a:ext cx="10008989" cy="3990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263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33CE-145D-02EA-8014-3B7B97A0411A}"/>
              </a:ext>
            </a:extLst>
          </p:cNvPr>
          <p:cNvSpPr>
            <a:spLocks noGrp="1"/>
          </p:cNvSpPr>
          <p:nvPr>
            <p:ph type="title"/>
          </p:nvPr>
        </p:nvSpPr>
        <p:spPr/>
        <p:txBody>
          <a:bodyPr>
            <a:noAutofit/>
          </a:bodyPr>
          <a:lstStyle/>
          <a:p>
            <a:r>
              <a:rPr lang="en-US" sz="2800" dirty="0"/>
              <a:t>Annual reported HIV cases,1993 - 2022</a:t>
            </a:r>
          </a:p>
        </p:txBody>
      </p:sp>
      <p:sp>
        <p:nvSpPr>
          <p:cNvPr id="5" name="Rectangle 7">
            <a:extLst>
              <a:ext uri="{FF2B5EF4-FFF2-40B4-BE49-F238E27FC236}">
                <a16:creationId xmlns:a16="http://schemas.microsoft.com/office/drawing/2014/main" id="{98263490-1805-ECB2-5487-27418D928DC1}"/>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a:t>
            </a:r>
            <a:r>
              <a:rPr lang="en-US" sz="900" dirty="0">
                <a:cs typeface="Arial" charset="0"/>
              </a:rPr>
              <a:t>National HIV, AIDS &amp; STIs Control Program Department of Public Health, Ministry of Health, Bhutan </a:t>
            </a:r>
            <a:endParaRPr lang="en-GB" sz="900" dirty="0">
              <a:cs typeface="Arial" charset="0"/>
            </a:endParaRPr>
          </a:p>
        </p:txBody>
      </p:sp>
      <p:graphicFrame>
        <p:nvGraphicFramePr>
          <p:cNvPr id="3" name="Chart 2">
            <a:extLst>
              <a:ext uri="{FF2B5EF4-FFF2-40B4-BE49-F238E27FC236}">
                <a16:creationId xmlns:a16="http://schemas.microsoft.com/office/drawing/2014/main" id="{AADD3BDC-C323-4B6B-A906-3DB69FFDA227}"/>
              </a:ext>
            </a:extLst>
          </p:cNvPr>
          <p:cNvGraphicFramePr>
            <a:graphicFrameLocks/>
          </p:cNvGraphicFramePr>
          <p:nvPr>
            <p:extLst>
              <p:ext uri="{D42A27DB-BD31-4B8C-83A1-F6EECF244321}">
                <p14:modId xmlns:p14="http://schemas.microsoft.com/office/powerpoint/2010/main" val="3513269629"/>
              </p:ext>
            </p:extLst>
          </p:nvPr>
        </p:nvGraphicFramePr>
        <p:xfrm>
          <a:off x="226474" y="2237746"/>
          <a:ext cx="11558157" cy="42077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591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32700"/>
            <a:ext cx="11558157" cy="504000"/>
          </a:xfrm>
        </p:spPr>
        <p:txBody>
          <a:bodyPr>
            <a:noAutofit/>
          </a:bodyPr>
          <a:lstStyle/>
          <a:p>
            <a:r>
              <a:rPr lang="en-US" sz="2800" b="1" dirty="0"/>
              <a:t>Cumulative diagnosed HIV cases 2006 - 2022 </a:t>
            </a:r>
          </a:p>
        </p:txBody>
      </p:sp>
      <p:sp>
        <p:nvSpPr>
          <p:cNvPr id="12" name="Title 1">
            <a:extLst>
              <a:ext uri="{FF2B5EF4-FFF2-40B4-BE49-F238E27FC236}">
                <a16:creationId xmlns:a16="http://schemas.microsoft.com/office/drawing/2014/main" id="{240F94C9-E47E-420F-86D4-FA8743D04BDB}"/>
              </a:ext>
            </a:extLst>
          </p:cNvPr>
          <p:cNvSpPr txBox="1">
            <a:spLocks/>
          </p:cNvSpPr>
          <p:nvPr/>
        </p:nvSpPr>
        <p:spPr>
          <a:xfrm>
            <a:off x="1981200" y="609600"/>
            <a:ext cx="82296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a:ea typeface="+mj-ea"/>
              <a:cs typeface="+mj-cs"/>
            </a:endParaRPr>
          </a:p>
        </p:txBody>
      </p:sp>
      <p:sp>
        <p:nvSpPr>
          <p:cNvPr id="3" name="Rectangle 7">
            <a:extLst>
              <a:ext uri="{FF2B5EF4-FFF2-40B4-BE49-F238E27FC236}">
                <a16:creationId xmlns:a16="http://schemas.microsoft.com/office/drawing/2014/main" id="{68B57F91-7B30-9C96-B20B-BCB559FF3609}"/>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a:t>
            </a:r>
            <a:r>
              <a:rPr lang="en-US" sz="900" dirty="0">
                <a:cs typeface="Arial" charset="0"/>
              </a:rPr>
              <a:t>National HIV, AIDS &amp; STIs Control Program Department of Public Health, Ministry of Health, Bhutan </a:t>
            </a:r>
            <a:endParaRPr lang="en-GB" sz="900" dirty="0">
              <a:cs typeface="Arial" charset="0"/>
            </a:endParaRPr>
          </a:p>
        </p:txBody>
      </p:sp>
      <p:graphicFrame>
        <p:nvGraphicFramePr>
          <p:cNvPr id="5" name="Content Placeholder 5">
            <a:extLst>
              <a:ext uri="{FF2B5EF4-FFF2-40B4-BE49-F238E27FC236}">
                <a16:creationId xmlns:a16="http://schemas.microsoft.com/office/drawing/2014/main" id="{35531BCA-0B5B-3978-5392-6844D8872DE9}"/>
              </a:ext>
            </a:extLst>
          </p:cNvPr>
          <p:cNvGraphicFramePr>
            <a:graphicFrameLocks noGrp="1"/>
          </p:cNvGraphicFramePr>
          <p:nvPr>
            <p:extLst>
              <p:ext uri="{D42A27DB-BD31-4B8C-83A1-F6EECF244321}">
                <p14:modId xmlns:p14="http://schemas.microsoft.com/office/powerpoint/2010/main" val="1444451008"/>
              </p:ext>
            </p:extLst>
          </p:nvPr>
        </p:nvGraphicFramePr>
        <p:xfrm>
          <a:off x="479376" y="2156103"/>
          <a:ext cx="11017224" cy="43045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658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558157" cy="504000"/>
          </a:xfrm>
        </p:spPr>
        <p:txBody>
          <a:bodyPr>
            <a:noAutofit/>
          </a:bodyPr>
          <a:lstStyle/>
          <a:p>
            <a:r>
              <a:rPr lang="en-US" sz="2800" b="1" dirty="0"/>
              <a:t>Number of HIV tests Vs diagnosed HIV cases 2006 - 2022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26705038"/>
              </p:ext>
            </p:extLst>
          </p:nvPr>
        </p:nvGraphicFramePr>
        <p:xfrm>
          <a:off x="479376" y="2317604"/>
          <a:ext cx="10945216" cy="412044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240F94C9-E47E-420F-86D4-FA8743D04BDB}"/>
              </a:ext>
            </a:extLst>
          </p:cNvPr>
          <p:cNvSpPr txBox="1">
            <a:spLocks/>
          </p:cNvSpPr>
          <p:nvPr/>
        </p:nvSpPr>
        <p:spPr>
          <a:xfrm>
            <a:off x="1981200" y="609600"/>
            <a:ext cx="82296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000" b="1" dirty="0">
              <a:solidFill>
                <a:prstClr val="black"/>
              </a:solidFill>
              <a:latin typeface="Calibri"/>
            </a:endParaRPr>
          </a:p>
        </p:txBody>
      </p:sp>
      <p:sp>
        <p:nvSpPr>
          <p:cNvPr id="3" name="Rectangle 7">
            <a:extLst>
              <a:ext uri="{FF2B5EF4-FFF2-40B4-BE49-F238E27FC236}">
                <a16:creationId xmlns:a16="http://schemas.microsoft.com/office/drawing/2014/main" id="{5279D500-58B0-2E13-9656-68A29AE73E36}"/>
              </a:ext>
            </a:extLst>
          </p:cNvPr>
          <p:cNvSpPr>
            <a:spLocks noChangeArrowheads="1"/>
          </p:cNvSpPr>
          <p:nvPr/>
        </p:nvSpPr>
        <p:spPr bwMode="auto">
          <a:xfrm>
            <a:off x="211854" y="6607648"/>
            <a:ext cx="99550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cs typeface="Arial"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a:t>
            </a:r>
            <a:r>
              <a:rPr lang="en-US" sz="900" dirty="0">
                <a:cs typeface="Arial" charset="0"/>
              </a:rPr>
              <a:t>National HIV, AIDS &amp; STIs Control Program Department of Public Health, Ministry of Health, Bhutan </a:t>
            </a:r>
            <a:endParaRPr lang="en-GB" sz="900" dirty="0">
              <a:cs typeface="Arial" charset="0"/>
            </a:endParaRPr>
          </a:p>
        </p:txBody>
      </p:sp>
    </p:spTree>
    <p:extLst>
      <p:ext uri="{BB962C8B-B14F-4D97-AF65-F5344CB8AC3E}">
        <p14:creationId xmlns:p14="http://schemas.microsoft.com/office/powerpoint/2010/main" val="1027425576"/>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5842</TotalTime>
  <Words>1770</Words>
  <Application>Microsoft Office PowerPoint</Application>
  <PresentationFormat>Widescreen</PresentationFormat>
  <Paragraphs>190</Paragraphs>
  <Slides>35</Slides>
  <Notes>8</Notes>
  <HiddenSlides>0</HiddenSlides>
  <MMClips>0</MMClips>
  <ScaleCrop>false</ScaleCrop>
  <HeadingPairs>
    <vt:vector size="6" baseType="variant">
      <vt:variant>
        <vt:lpstr>Fonts Used</vt:lpstr>
      </vt:variant>
      <vt:variant>
        <vt:i4>5</vt:i4>
      </vt:variant>
      <vt:variant>
        <vt:lpstr>Theme</vt:lpstr>
      </vt:variant>
      <vt:variant>
        <vt:i4>19</vt:i4>
      </vt:variant>
      <vt:variant>
        <vt:lpstr>Slide Titles</vt:lpstr>
      </vt:variant>
      <vt:variant>
        <vt:i4>35</vt:i4>
      </vt:variant>
    </vt:vector>
  </HeadingPairs>
  <TitlesOfParts>
    <vt:vector size="59" baseType="lpstr">
      <vt:lpstr>Arial</vt:lpstr>
      <vt:lpstr>Arial Nova</vt:lpstr>
      <vt:lpstr>Arial Nova Cond</vt:lpstr>
      <vt:lpstr>Calibri</vt:lpstr>
      <vt:lpstr>Times New Roman</vt:lpstr>
      <vt:lpstr>1_Cover Design</vt:lpstr>
      <vt:lpstr>Layout</vt:lpstr>
      <vt:lpstr>Layout with Latest!</vt:lpstr>
      <vt:lpstr>1_Layout with Latest!</vt:lpstr>
      <vt:lpstr>2_Layout with Latest!</vt:lpstr>
      <vt:lpstr>3_Layout with Latest!</vt:lpstr>
      <vt:lpstr>1_Layout</vt:lpstr>
      <vt:lpstr>4_Layout</vt:lpstr>
      <vt:lpstr>5_Layout with Latest!</vt:lpstr>
      <vt:lpstr>5_Layout</vt:lpstr>
      <vt:lpstr>6_Layout</vt:lpstr>
      <vt:lpstr>7_Layout</vt:lpstr>
      <vt:lpstr>8_Layout</vt:lpstr>
      <vt:lpstr>2_Layout</vt:lpstr>
      <vt:lpstr>9_Layout</vt:lpstr>
      <vt:lpstr>10_Layout</vt:lpstr>
      <vt:lpstr>3_Layout</vt:lpstr>
      <vt:lpstr>11_Layout</vt:lpstr>
      <vt:lpstr>12_Layout</vt:lpstr>
      <vt:lpstr>Bhutan</vt:lpstr>
      <vt:lpstr>CONTENT</vt:lpstr>
      <vt:lpstr>BASIC SOCIO-DEMOGRAPHIC INDICATORS</vt:lpstr>
      <vt:lpstr>HIV prevalence and  epidemiology</vt:lpstr>
      <vt:lpstr>Estimated people living with HIV, new HIV infections and AIDS-related deaths, 1990-2022</vt:lpstr>
      <vt:lpstr>Estimated number of adults (15+) living with HIV and women (15+) living with HIV, 1990-2022</vt:lpstr>
      <vt:lpstr>Annual reported HIV cases,1993 - 2022</vt:lpstr>
      <vt:lpstr>Cumulative diagnosed HIV cases 2006 - 2022 </vt:lpstr>
      <vt:lpstr>Number of HIV tests Vs diagnosed HIV cases 2006 - 2022 </vt:lpstr>
      <vt:lpstr>Number of cumulative HIV infections by age group and gender, 1993 – 2019 </vt:lpstr>
      <vt:lpstr>Proportion of cumulative HIV infections by mode of transmission, 1993 – Nov 2021</vt:lpstr>
      <vt:lpstr>Newly diagnosed and cumulative HIV cases in Bhutan, 1993- Nov 2021</vt:lpstr>
      <vt:lpstr>Risk behaviours</vt:lpstr>
      <vt:lpstr>Proportion of venue-based female sex workers and high-risk women who reported consistent condom use by type of partner, 2020</vt:lpstr>
      <vt:lpstr>Proportion of men who have sex with men and transgender women who reported consistent condom use by type of partner, 2020</vt:lpstr>
      <vt:lpstr>Vulnerability and HIV knowledge </vt:lpstr>
      <vt:lpstr>Proportion of key populations who experienced discrimination when accessing health services, 2021</vt:lpstr>
      <vt:lpstr>Proportion of surveyed populations with comprehensive HIV knowledge, 2008</vt:lpstr>
      <vt:lpstr>Proportion of surveyed women with comprehensive HIV knowledge, 2010</vt:lpstr>
      <vt:lpstr>Proportion of young people with misconceptions on HIV transmission and treatment, 2006 </vt:lpstr>
      <vt:lpstr>HIV Expenditure </vt:lpstr>
      <vt:lpstr>AIDS financing, 2018</vt:lpstr>
      <vt:lpstr>Bhutan Government co-financing contributions, 2018-2024. </vt:lpstr>
      <vt:lpstr>Trend in GF funding support </vt:lpstr>
      <vt:lpstr>Trends in WHO and UNICEF funding allocation to HIV and AIDS, 2015-2020</vt:lpstr>
      <vt:lpstr>National response</vt:lpstr>
      <vt:lpstr>Proportion of key populations tested for HIV in the past year, 2021</vt:lpstr>
      <vt:lpstr>Treatment cascade, 2022</vt:lpstr>
      <vt:lpstr>HIV testing and treatment cascade, women (aged 15+ years) compared to men (aged 15+ years), 2022  </vt:lpstr>
      <vt:lpstr>HIV testing and treatment cascade, 2022</vt:lpstr>
      <vt:lpstr>ART scale-up, 2000 - 2022</vt:lpstr>
      <vt:lpstr>Number of ART sites and number of people on ART, 2000 - 2022</vt:lpstr>
      <vt:lpstr>PMTCT cascade, 2022</vt:lpstr>
      <vt:lpstr>Punitive and discriminatory laws, 2022</vt:lpstr>
      <vt:lpstr>PowerPoint Presentation</vt:lpstr>
    </vt:vector>
  </TitlesOfParts>
  <Manager/>
  <Company>HIV/AIDS Data Hub for Asia-Pacific</Company>
  <LinksUpToDate>false</LinksUpToDate>
  <SharedDoc>false</SharedDoc>
  <HyperlinkBase>https://www.aidsdatahub.org/resource/bhutan-country-slides-2019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Bhutan Country Slides 2019</dc:title>
  <dc:subject/>
  <dc:creator>HIV/AIDS Data Hub for Asia-Pacific</dc:creator>
  <cp:keywords>hiv, aids, socio-demographic indicators, prevalence, epidemiology, risk behaviors, vulnerability, hiv knowledge, national response</cp:keywords>
  <dc:description/>
  <cp:lastModifiedBy>SHWE, Ye Yu</cp:lastModifiedBy>
  <cp:revision>740</cp:revision>
  <dcterms:created xsi:type="dcterms:W3CDTF">2010-11-08T08:31:49Z</dcterms:created>
  <dcterms:modified xsi:type="dcterms:W3CDTF">2023-09-29T10:26:01Z</dcterms:modified>
  <cp:category/>
</cp:coreProperties>
</file>