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4.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notesSlides/notesSlide5.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drawings/drawing1.xml" ContentType="application/vnd.openxmlformats-officedocument.drawingml.chartshapes+xml"/>
  <Override PartName="/ppt/charts/chart35.xml" ContentType="application/vnd.openxmlformats-officedocument.drawingml.chart+xml"/>
  <Override PartName="/ppt/theme/themeOverride35.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drawings/drawing3.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1" r:id="rId4"/>
    <p:sldMasterId id="2147483694" r:id="rId5"/>
    <p:sldMasterId id="2147483730" r:id="rId6"/>
    <p:sldMasterId id="2147483766" r:id="rId7"/>
    <p:sldMasterId id="2147483775" r:id="rId8"/>
    <p:sldMasterId id="2147483784" r:id="rId9"/>
    <p:sldMasterId id="2147483802" r:id="rId10"/>
    <p:sldMasterId id="2147483811" r:id="rId11"/>
    <p:sldMasterId id="2147483820" r:id="rId12"/>
    <p:sldMasterId id="2147483829" r:id="rId13"/>
    <p:sldMasterId id="2147483838" r:id="rId14"/>
    <p:sldMasterId id="2147483847" r:id="rId15"/>
    <p:sldMasterId id="2147483856" r:id="rId16"/>
    <p:sldMasterId id="2147483865" r:id="rId17"/>
    <p:sldMasterId id="2147483874" r:id="rId18"/>
    <p:sldMasterId id="2147483883" r:id="rId19"/>
  </p:sldMasterIdLst>
  <p:notesMasterIdLst>
    <p:notesMasterId r:id="rId65"/>
  </p:notesMasterIdLst>
  <p:sldIdLst>
    <p:sldId id="257" r:id="rId20"/>
    <p:sldId id="319" r:id="rId21"/>
    <p:sldId id="363" r:id="rId22"/>
    <p:sldId id="258" r:id="rId23"/>
    <p:sldId id="613" r:id="rId24"/>
    <p:sldId id="310" r:id="rId25"/>
    <p:sldId id="370" r:id="rId26"/>
    <p:sldId id="620" r:id="rId27"/>
    <p:sldId id="309" r:id="rId28"/>
    <p:sldId id="355" r:id="rId29"/>
    <p:sldId id="330" r:id="rId30"/>
    <p:sldId id="331" r:id="rId31"/>
    <p:sldId id="332" r:id="rId32"/>
    <p:sldId id="259" r:id="rId33"/>
    <p:sldId id="335" r:id="rId34"/>
    <p:sldId id="333" r:id="rId35"/>
    <p:sldId id="346" r:id="rId36"/>
    <p:sldId id="334" r:id="rId37"/>
    <p:sldId id="336" r:id="rId38"/>
    <p:sldId id="345" r:id="rId39"/>
    <p:sldId id="338" r:id="rId40"/>
    <p:sldId id="337" r:id="rId41"/>
    <p:sldId id="339" r:id="rId42"/>
    <p:sldId id="340" r:id="rId43"/>
    <p:sldId id="329" r:id="rId44"/>
    <p:sldId id="328" r:id="rId45"/>
    <p:sldId id="350" r:id="rId46"/>
    <p:sldId id="321" r:id="rId47"/>
    <p:sldId id="322" r:id="rId48"/>
    <p:sldId id="261" r:id="rId49"/>
    <p:sldId id="356" r:id="rId50"/>
    <p:sldId id="612" r:id="rId51"/>
    <p:sldId id="262" r:id="rId52"/>
    <p:sldId id="347" r:id="rId53"/>
    <p:sldId id="619" r:id="rId54"/>
    <p:sldId id="603" r:id="rId55"/>
    <p:sldId id="614" r:id="rId56"/>
    <p:sldId id="615" r:id="rId57"/>
    <p:sldId id="315" r:id="rId58"/>
    <p:sldId id="616" r:id="rId59"/>
    <p:sldId id="617" r:id="rId60"/>
    <p:sldId id="316" r:id="rId61"/>
    <p:sldId id="618" r:id="rId62"/>
    <p:sldId id="444" r:id="rId63"/>
    <p:sldId id="317" r:id="rId64"/>
  </p:sldIdLst>
  <p:sldSz cx="12192000" cy="6858000"/>
  <p:notesSz cx="6858000" cy="9144000"/>
  <p:defaultTextStyle>
    <a:defPPr>
      <a:defRPr lang="en-US"/>
    </a:defPPr>
    <a:lvl1pPr marL="0" algn="l" defTabSz="911598" rtl="0" eaLnBrk="1" latinLnBrk="0" hangingPunct="1">
      <a:defRPr sz="1800" kern="1200">
        <a:solidFill>
          <a:schemeClr val="tx1"/>
        </a:solidFill>
        <a:latin typeface="+mn-lt"/>
        <a:ea typeface="+mn-ea"/>
        <a:cs typeface="+mn-cs"/>
      </a:defRPr>
    </a:lvl1pPr>
    <a:lvl2pPr marL="455802" algn="l" defTabSz="911598" rtl="0" eaLnBrk="1" latinLnBrk="0" hangingPunct="1">
      <a:defRPr sz="1800" kern="1200">
        <a:solidFill>
          <a:schemeClr val="tx1"/>
        </a:solidFill>
        <a:latin typeface="+mn-lt"/>
        <a:ea typeface="+mn-ea"/>
        <a:cs typeface="+mn-cs"/>
      </a:defRPr>
    </a:lvl2pPr>
    <a:lvl3pPr marL="911598" algn="l" defTabSz="911598" rtl="0" eaLnBrk="1" latinLnBrk="0" hangingPunct="1">
      <a:defRPr sz="1800" kern="1200">
        <a:solidFill>
          <a:schemeClr val="tx1"/>
        </a:solidFill>
        <a:latin typeface="+mn-lt"/>
        <a:ea typeface="+mn-ea"/>
        <a:cs typeface="+mn-cs"/>
      </a:defRPr>
    </a:lvl3pPr>
    <a:lvl4pPr marL="1367398" algn="l" defTabSz="911598" rtl="0" eaLnBrk="1" latinLnBrk="0" hangingPunct="1">
      <a:defRPr sz="1800" kern="1200">
        <a:solidFill>
          <a:schemeClr val="tx1"/>
        </a:solidFill>
        <a:latin typeface="+mn-lt"/>
        <a:ea typeface="+mn-ea"/>
        <a:cs typeface="+mn-cs"/>
      </a:defRPr>
    </a:lvl4pPr>
    <a:lvl5pPr marL="1823173" algn="l" defTabSz="911598" rtl="0" eaLnBrk="1" latinLnBrk="0" hangingPunct="1">
      <a:defRPr sz="1800" kern="1200">
        <a:solidFill>
          <a:schemeClr val="tx1"/>
        </a:solidFill>
        <a:latin typeface="+mn-lt"/>
        <a:ea typeface="+mn-ea"/>
        <a:cs typeface="+mn-cs"/>
      </a:defRPr>
    </a:lvl5pPr>
    <a:lvl6pPr marL="2278988" algn="l" defTabSz="911598" rtl="0" eaLnBrk="1" latinLnBrk="0" hangingPunct="1">
      <a:defRPr sz="1800" kern="1200">
        <a:solidFill>
          <a:schemeClr val="tx1"/>
        </a:solidFill>
        <a:latin typeface="+mn-lt"/>
        <a:ea typeface="+mn-ea"/>
        <a:cs typeface="+mn-cs"/>
      </a:defRPr>
    </a:lvl6pPr>
    <a:lvl7pPr marL="2734797" algn="l" defTabSz="911598" rtl="0" eaLnBrk="1" latinLnBrk="0" hangingPunct="1">
      <a:defRPr sz="1800" kern="1200">
        <a:solidFill>
          <a:schemeClr val="tx1"/>
        </a:solidFill>
        <a:latin typeface="+mn-lt"/>
        <a:ea typeface="+mn-ea"/>
        <a:cs typeface="+mn-cs"/>
      </a:defRPr>
    </a:lvl7pPr>
    <a:lvl8pPr marL="3190579" algn="l" defTabSz="911598" rtl="0" eaLnBrk="1" latinLnBrk="0" hangingPunct="1">
      <a:defRPr sz="1800" kern="1200">
        <a:solidFill>
          <a:schemeClr val="tx1"/>
        </a:solidFill>
        <a:latin typeface="+mn-lt"/>
        <a:ea typeface="+mn-ea"/>
        <a:cs typeface="+mn-cs"/>
      </a:defRPr>
    </a:lvl8pPr>
    <a:lvl9pPr marL="3646352" algn="l" defTabSz="9115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A99A"/>
    <a:srgbClr val="FF9933"/>
    <a:srgbClr val="00AEEF"/>
    <a:srgbClr val="F78F20"/>
    <a:srgbClr val="FF7C80"/>
    <a:srgbClr val="FF19FF"/>
    <a:srgbClr val="FF99FF"/>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0361" autoAdjust="0"/>
  </p:normalViewPr>
  <p:slideViewPr>
    <p:cSldViewPr>
      <p:cViewPr>
        <p:scale>
          <a:sx n="90" d="100"/>
          <a:sy n="90" d="100"/>
        </p:scale>
        <p:origin x="96" y="56"/>
      </p:cViewPr>
      <p:guideLst>
        <p:guide orient="horz" pos="2160"/>
        <p:guide pos="3840"/>
      </p:guideLst>
    </p:cSldViewPr>
  </p:slideViewPr>
  <p:notesTextViewPr>
    <p:cViewPr>
      <p:scale>
        <a:sx n="1" d="1"/>
        <a:sy n="1" d="1"/>
      </p:scale>
      <p:origin x="0" y="0"/>
    </p:cViewPr>
  </p:notesTextViewPr>
  <p:sorterViewPr>
    <p:cViewPr varScale="1">
      <p:scale>
        <a:sx n="1" d="1"/>
        <a:sy n="1" d="1"/>
      </p:scale>
      <p:origin x="0" y="-124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PLHIV_NI_Deaths!$D$2</c:f>
              <c:strCache>
                <c:ptCount val="1"/>
                <c:pt idx="0">
                  <c:v> People living with HIV </c:v>
                </c:pt>
              </c:strCache>
            </c:strRef>
          </c:tx>
          <c:spPr>
            <a:ln w="38100">
              <a:solidFill>
                <a:srgbClr val="63CDF6"/>
              </a:solidFill>
            </a:ln>
          </c:spPr>
          <c:marker>
            <c:symbol val="none"/>
          </c:marker>
          <c:dLbls>
            <c:dLbl>
              <c:idx val="31"/>
              <c:layout>
                <c:manualLayout>
                  <c:x val="1.5046296296296295E-2"/>
                  <c:y val="-1.4811169254345096E-2"/>
                </c:manualLayout>
              </c:layout>
              <c:tx>
                <c:rich>
                  <a:bodyPr/>
                  <a:lstStyle/>
                  <a:p>
                    <a:r>
                      <a:rPr lang="en-US" dirty="0"/>
                      <a:t>12 000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42-44FB-BCF8-5A3AD2BE2517}"/>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PLHIV_NI_Deaths!$D$3:$D$35</c:f>
              <c:numCache>
                <c:formatCode>_-* #,##0_-;\-* #,##0_-;_-* "-"??_-;_-@_-</c:formatCode>
                <c:ptCount val="33"/>
                <c:pt idx="0">
                  <c:v>883</c:v>
                </c:pt>
                <c:pt idx="1">
                  <c:v>1104</c:v>
                </c:pt>
                <c:pt idx="2">
                  <c:v>1388</c:v>
                </c:pt>
                <c:pt idx="3">
                  <c:v>1710</c:v>
                </c:pt>
                <c:pt idx="4">
                  <c:v>2063</c:v>
                </c:pt>
                <c:pt idx="5">
                  <c:v>2407</c:v>
                </c:pt>
                <c:pt idx="6">
                  <c:v>2733</c:v>
                </c:pt>
                <c:pt idx="7">
                  <c:v>3021</c:v>
                </c:pt>
                <c:pt idx="8">
                  <c:v>3350</c:v>
                </c:pt>
                <c:pt idx="9">
                  <c:v>3734</c:v>
                </c:pt>
                <c:pt idx="10">
                  <c:v>4129</c:v>
                </c:pt>
                <c:pt idx="11">
                  <c:v>4578</c:v>
                </c:pt>
                <c:pt idx="12">
                  <c:v>5113</c:v>
                </c:pt>
                <c:pt idx="13">
                  <c:v>5629</c:v>
                </c:pt>
                <c:pt idx="14">
                  <c:v>6084</c:v>
                </c:pt>
                <c:pt idx="15">
                  <c:v>6466</c:v>
                </c:pt>
                <c:pt idx="16">
                  <c:v>6815</c:v>
                </c:pt>
                <c:pt idx="17">
                  <c:v>7138</c:v>
                </c:pt>
                <c:pt idx="18">
                  <c:v>7416</c:v>
                </c:pt>
                <c:pt idx="19">
                  <c:v>7680</c:v>
                </c:pt>
                <c:pt idx="20">
                  <c:v>7991</c:v>
                </c:pt>
                <c:pt idx="21">
                  <c:v>8353</c:v>
                </c:pt>
                <c:pt idx="22">
                  <c:v>8776</c:v>
                </c:pt>
                <c:pt idx="23">
                  <c:v>9187</c:v>
                </c:pt>
                <c:pt idx="24">
                  <c:v>9604</c:v>
                </c:pt>
                <c:pt idx="25">
                  <c:v>9985</c:v>
                </c:pt>
                <c:pt idx="26">
                  <c:v>10311</c:v>
                </c:pt>
                <c:pt idx="27">
                  <c:v>10591</c:v>
                </c:pt>
                <c:pt idx="28">
                  <c:v>10905</c:v>
                </c:pt>
                <c:pt idx="29">
                  <c:v>11258</c:v>
                </c:pt>
                <c:pt idx="30">
                  <c:v>11569</c:v>
                </c:pt>
                <c:pt idx="31">
                  <c:v>11900</c:v>
                </c:pt>
                <c:pt idx="32">
                  <c:v>12298</c:v>
                </c:pt>
              </c:numCache>
            </c:numRef>
          </c:val>
          <c:smooth val="0"/>
          <c:extLst>
            <c:ext xmlns:c16="http://schemas.microsoft.com/office/drawing/2014/chart" uri="{C3380CC4-5D6E-409C-BE32-E72D297353CC}">
              <c16:uniqueId val="{00000001-5642-44FB-BCF8-5A3AD2BE2517}"/>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PLHIV_NI_Deaths!$E$3:$E$35</c:f>
              <c:numCache>
                <c:formatCode>_-* #,##0_-;\-* #,##0_-;_-* "-"??_-;_-@_-</c:formatCode>
                <c:ptCount val="33"/>
                <c:pt idx="0">
                  <c:v>264</c:v>
                </c:pt>
                <c:pt idx="1">
                  <c:v>327</c:v>
                </c:pt>
                <c:pt idx="2">
                  <c:v>404</c:v>
                </c:pt>
                <c:pt idx="3">
                  <c:v>564</c:v>
                </c:pt>
                <c:pt idx="4">
                  <c:v>696</c:v>
                </c:pt>
                <c:pt idx="5">
                  <c:v>826</c:v>
                </c:pt>
                <c:pt idx="6">
                  <c:v>940</c:v>
                </c:pt>
                <c:pt idx="7">
                  <c:v>1102</c:v>
                </c:pt>
                <c:pt idx="8">
                  <c:v>1289</c:v>
                </c:pt>
                <c:pt idx="9">
                  <c:v>1547</c:v>
                </c:pt>
                <c:pt idx="10">
                  <c:v>1701</c:v>
                </c:pt>
                <c:pt idx="11">
                  <c:v>1878</c:v>
                </c:pt>
                <c:pt idx="12">
                  <c:v>2163</c:v>
                </c:pt>
                <c:pt idx="13">
                  <c:v>2311</c:v>
                </c:pt>
                <c:pt idx="14">
                  <c:v>2479</c:v>
                </c:pt>
                <c:pt idx="15">
                  <c:v>2594</c:v>
                </c:pt>
                <c:pt idx="16">
                  <c:v>2770</c:v>
                </c:pt>
                <c:pt idx="17">
                  <c:v>2817</c:v>
                </c:pt>
                <c:pt idx="18">
                  <c:v>2988</c:v>
                </c:pt>
                <c:pt idx="19">
                  <c:v>3177</c:v>
                </c:pt>
                <c:pt idx="20">
                  <c:v>3245</c:v>
                </c:pt>
                <c:pt idx="21">
                  <c:v>3306</c:v>
                </c:pt>
                <c:pt idx="22">
                  <c:v>3360</c:v>
                </c:pt>
                <c:pt idx="23">
                  <c:v>3513</c:v>
                </c:pt>
                <c:pt idx="24">
                  <c:v>3593</c:v>
                </c:pt>
                <c:pt idx="25">
                  <c:v>3816</c:v>
                </c:pt>
                <c:pt idx="26">
                  <c:v>3968</c:v>
                </c:pt>
                <c:pt idx="27">
                  <c:v>4177</c:v>
                </c:pt>
                <c:pt idx="28">
                  <c:v>4327</c:v>
                </c:pt>
                <c:pt idx="29">
                  <c:v>4407</c:v>
                </c:pt>
                <c:pt idx="30">
                  <c:v>4709</c:v>
                </c:pt>
                <c:pt idx="31">
                  <c:v>4880</c:v>
                </c:pt>
                <c:pt idx="32">
                  <c:v>4700</c:v>
                </c:pt>
              </c:numCache>
            </c:numRef>
          </c:val>
          <c:smooth val="0"/>
          <c:extLst>
            <c:ext xmlns:c16="http://schemas.microsoft.com/office/drawing/2014/chart" uri="{C3380CC4-5D6E-409C-BE32-E72D297353CC}">
              <c16:uniqueId val="{00000002-5642-44FB-BCF8-5A3AD2BE2517}"/>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PLHIV_NI_Deaths!$F$3:$F$35</c:f>
              <c:numCache>
                <c:formatCode>_-* #,##0_-;\-* #,##0_-;_-* "-"??_-;_-@_-</c:formatCode>
                <c:ptCount val="33"/>
                <c:pt idx="0">
                  <c:v>1576</c:v>
                </c:pt>
                <c:pt idx="1">
                  <c:v>1856</c:v>
                </c:pt>
                <c:pt idx="2">
                  <c:v>2274</c:v>
                </c:pt>
                <c:pt idx="3">
                  <c:v>2922</c:v>
                </c:pt>
                <c:pt idx="4">
                  <c:v>3627</c:v>
                </c:pt>
                <c:pt idx="5">
                  <c:v>4391</c:v>
                </c:pt>
                <c:pt idx="6">
                  <c:v>4826</c:v>
                </c:pt>
                <c:pt idx="7">
                  <c:v>5416</c:v>
                </c:pt>
                <c:pt idx="8">
                  <c:v>6404</c:v>
                </c:pt>
                <c:pt idx="9">
                  <c:v>7687</c:v>
                </c:pt>
                <c:pt idx="10">
                  <c:v>9152</c:v>
                </c:pt>
                <c:pt idx="11">
                  <c:v>10091</c:v>
                </c:pt>
                <c:pt idx="12">
                  <c:v>12500</c:v>
                </c:pt>
                <c:pt idx="13">
                  <c:v>14600</c:v>
                </c:pt>
                <c:pt idx="14">
                  <c:v>17701</c:v>
                </c:pt>
                <c:pt idx="15">
                  <c:v>19381</c:v>
                </c:pt>
                <c:pt idx="16">
                  <c:v>20831</c:v>
                </c:pt>
                <c:pt idx="17">
                  <c:v>23884</c:v>
                </c:pt>
                <c:pt idx="18">
                  <c:v>27214</c:v>
                </c:pt>
                <c:pt idx="19">
                  <c:v>28217</c:v>
                </c:pt>
                <c:pt idx="20">
                  <c:v>29639</c:v>
                </c:pt>
                <c:pt idx="21">
                  <c:v>32444</c:v>
                </c:pt>
                <c:pt idx="22">
                  <c:v>32661</c:v>
                </c:pt>
                <c:pt idx="23">
                  <c:v>33185</c:v>
                </c:pt>
                <c:pt idx="24">
                  <c:v>34507</c:v>
                </c:pt>
                <c:pt idx="25">
                  <c:v>36580</c:v>
                </c:pt>
                <c:pt idx="26">
                  <c:v>37774</c:v>
                </c:pt>
                <c:pt idx="27">
                  <c:v>37965</c:v>
                </c:pt>
                <c:pt idx="28">
                  <c:v>41019</c:v>
                </c:pt>
                <c:pt idx="29">
                  <c:v>40718</c:v>
                </c:pt>
                <c:pt idx="30">
                  <c:v>45135</c:v>
                </c:pt>
                <c:pt idx="31">
                  <c:v>47160</c:v>
                </c:pt>
                <c:pt idx="32">
                  <c:v>49507</c:v>
                </c:pt>
              </c:numCache>
            </c:numRef>
          </c:val>
          <c:smooth val="0"/>
          <c:extLst>
            <c:ext xmlns:c16="http://schemas.microsoft.com/office/drawing/2014/chart" uri="{C3380CC4-5D6E-409C-BE32-E72D297353CC}">
              <c16:uniqueId val="{00000003-5642-44FB-BCF8-5A3AD2BE2517}"/>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0"/>
              <c:layout>
                <c:manualLayout>
                  <c:x val="4.7453703703703706E-2"/>
                  <c:y val="-2.6660104657821173E-2"/>
                </c:manualLayout>
              </c:layout>
              <c:tx>
                <c:rich>
                  <a:bodyPr/>
                  <a:lstStyle/>
                  <a:p>
                    <a:r>
                      <a:rPr lang="en-US" dirty="0"/>
                      <a:t>1 300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642-44FB-BCF8-5A3AD2BE2517}"/>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PLHIV_NI_Deaths!$G$3:$G$35</c:f>
              <c:numCache>
                <c:formatCode>_-* #,##0_-;\-* #,##0_-;_-* "-"??_-;_-@_-</c:formatCode>
                <c:ptCount val="33"/>
                <c:pt idx="0">
                  <c:v>168</c:v>
                </c:pt>
                <c:pt idx="1">
                  <c:v>213</c:v>
                </c:pt>
                <c:pt idx="2">
                  <c:v>278</c:v>
                </c:pt>
                <c:pt idx="3">
                  <c:v>337</c:v>
                </c:pt>
                <c:pt idx="4">
                  <c:v>413</c:v>
                </c:pt>
                <c:pt idx="5">
                  <c:v>474</c:v>
                </c:pt>
                <c:pt idx="6">
                  <c:v>523</c:v>
                </c:pt>
                <c:pt idx="7">
                  <c:v>533</c:v>
                </c:pt>
                <c:pt idx="8">
                  <c:v>601</c:v>
                </c:pt>
                <c:pt idx="9">
                  <c:v>656</c:v>
                </c:pt>
                <c:pt idx="10">
                  <c:v>641</c:v>
                </c:pt>
                <c:pt idx="11">
                  <c:v>686</c:v>
                </c:pt>
                <c:pt idx="12">
                  <c:v>791</c:v>
                </c:pt>
                <c:pt idx="13">
                  <c:v>822</c:v>
                </c:pt>
                <c:pt idx="14">
                  <c:v>845</c:v>
                </c:pt>
                <c:pt idx="15">
                  <c:v>877</c:v>
                </c:pt>
                <c:pt idx="16">
                  <c:v>929</c:v>
                </c:pt>
                <c:pt idx="17">
                  <c:v>959</c:v>
                </c:pt>
                <c:pt idx="18">
                  <c:v>935</c:v>
                </c:pt>
                <c:pt idx="19">
                  <c:v>905</c:v>
                </c:pt>
                <c:pt idx="20">
                  <c:v>911</c:v>
                </c:pt>
                <c:pt idx="21">
                  <c:v>936</c:v>
                </c:pt>
                <c:pt idx="22">
                  <c:v>997</c:v>
                </c:pt>
                <c:pt idx="23">
                  <c:v>1012</c:v>
                </c:pt>
                <c:pt idx="24">
                  <c:v>1066</c:v>
                </c:pt>
                <c:pt idx="25">
                  <c:v>1091</c:v>
                </c:pt>
                <c:pt idx="26">
                  <c:v>1080</c:v>
                </c:pt>
                <c:pt idx="27">
                  <c:v>1049</c:v>
                </c:pt>
                <c:pt idx="28">
                  <c:v>1103</c:v>
                </c:pt>
                <c:pt idx="29">
                  <c:v>1165</c:v>
                </c:pt>
                <c:pt idx="30">
                  <c:v>1144</c:v>
                </c:pt>
                <c:pt idx="31">
                  <c:v>1190</c:v>
                </c:pt>
                <c:pt idx="32">
                  <c:v>1285</c:v>
                </c:pt>
              </c:numCache>
            </c:numRef>
          </c:val>
          <c:smooth val="0"/>
          <c:extLst>
            <c:ext xmlns:c16="http://schemas.microsoft.com/office/drawing/2014/chart" uri="{C3380CC4-5D6E-409C-BE32-E72D297353CC}">
              <c16:uniqueId val="{00000005-5642-44FB-BCF8-5A3AD2BE2517}"/>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PLHIV_NI_Deaths!$H$3:$H$35</c:f>
              <c:numCache>
                <c:formatCode>_-* #,##0_-;\-* #,##0_-;_-* "-"??_-;_-@_-</c:formatCode>
                <c:ptCount val="33"/>
                <c:pt idx="0">
                  <c:v>51</c:v>
                </c:pt>
                <c:pt idx="1">
                  <c:v>68</c:v>
                </c:pt>
                <c:pt idx="2">
                  <c:v>85</c:v>
                </c:pt>
                <c:pt idx="3">
                  <c:v>107</c:v>
                </c:pt>
                <c:pt idx="4">
                  <c:v>143</c:v>
                </c:pt>
                <c:pt idx="5">
                  <c:v>165</c:v>
                </c:pt>
                <c:pt idx="6">
                  <c:v>199</c:v>
                </c:pt>
                <c:pt idx="7">
                  <c:v>216</c:v>
                </c:pt>
                <c:pt idx="8">
                  <c:v>231</c:v>
                </c:pt>
                <c:pt idx="9">
                  <c:v>252</c:v>
                </c:pt>
                <c:pt idx="10">
                  <c:v>242</c:v>
                </c:pt>
                <c:pt idx="11">
                  <c:v>257</c:v>
                </c:pt>
                <c:pt idx="12">
                  <c:v>294</c:v>
                </c:pt>
                <c:pt idx="13">
                  <c:v>318</c:v>
                </c:pt>
                <c:pt idx="14">
                  <c:v>309</c:v>
                </c:pt>
                <c:pt idx="15">
                  <c:v>326</c:v>
                </c:pt>
                <c:pt idx="16">
                  <c:v>327</c:v>
                </c:pt>
                <c:pt idx="17">
                  <c:v>318</c:v>
                </c:pt>
                <c:pt idx="18">
                  <c:v>305</c:v>
                </c:pt>
                <c:pt idx="19">
                  <c:v>303</c:v>
                </c:pt>
                <c:pt idx="20">
                  <c:v>323</c:v>
                </c:pt>
                <c:pt idx="21">
                  <c:v>344</c:v>
                </c:pt>
                <c:pt idx="22">
                  <c:v>381</c:v>
                </c:pt>
                <c:pt idx="23">
                  <c:v>363</c:v>
                </c:pt>
                <c:pt idx="24">
                  <c:v>383</c:v>
                </c:pt>
                <c:pt idx="25">
                  <c:v>403</c:v>
                </c:pt>
                <c:pt idx="26">
                  <c:v>389</c:v>
                </c:pt>
                <c:pt idx="27">
                  <c:v>348</c:v>
                </c:pt>
                <c:pt idx="28">
                  <c:v>340</c:v>
                </c:pt>
                <c:pt idx="29">
                  <c:v>345</c:v>
                </c:pt>
                <c:pt idx="30">
                  <c:v>351</c:v>
                </c:pt>
                <c:pt idx="31">
                  <c:v>367</c:v>
                </c:pt>
                <c:pt idx="32">
                  <c:v>411</c:v>
                </c:pt>
              </c:numCache>
            </c:numRef>
          </c:val>
          <c:smooth val="0"/>
          <c:extLst>
            <c:ext xmlns:c16="http://schemas.microsoft.com/office/drawing/2014/chart" uri="{C3380CC4-5D6E-409C-BE32-E72D297353CC}">
              <c16:uniqueId val="{00000006-5642-44FB-BCF8-5A3AD2BE2517}"/>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PLHIV_NI_Deaths!$I$3:$I$35</c:f>
              <c:numCache>
                <c:formatCode>_-* #,##0_-;\-* #,##0_-;_-* "-"??_-;_-@_-</c:formatCode>
                <c:ptCount val="33"/>
                <c:pt idx="0">
                  <c:v>322</c:v>
                </c:pt>
                <c:pt idx="1">
                  <c:v>373</c:v>
                </c:pt>
                <c:pt idx="2">
                  <c:v>513</c:v>
                </c:pt>
                <c:pt idx="3">
                  <c:v>716</c:v>
                </c:pt>
                <c:pt idx="4">
                  <c:v>808</c:v>
                </c:pt>
                <c:pt idx="5">
                  <c:v>901</c:v>
                </c:pt>
                <c:pt idx="6">
                  <c:v>1094</c:v>
                </c:pt>
                <c:pt idx="7">
                  <c:v>1166</c:v>
                </c:pt>
                <c:pt idx="8">
                  <c:v>1480</c:v>
                </c:pt>
                <c:pt idx="9">
                  <c:v>1784</c:v>
                </c:pt>
                <c:pt idx="10">
                  <c:v>1918</c:v>
                </c:pt>
                <c:pt idx="11">
                  <c:v>2349</c:v>
                </c:pt>
                <c:pt idx="12">
                  <c:v>2804</c:v>
                </c:pt>
                <c:pt idx="13">
                  <c:v>2929</c:v>
                </c:pt>
                <c:pt idx="14">
                  <c:v>3478</c:v>
                </c:pt>
                <c:pt idx="15">
                  <c:v>3332</c:v>
                </c:pt>
                <c:pt idx="16">
                  <c:v>3738</c:v>
                </c:pt>
                <c:pt idx="17">
                  <c:v>4070</c:v>
                </c:pt>
                <c:pt idx="18">
                  <c:v>3978</c:v>
                </c:pt>
                <c:pt idx="19">
                  <c:v>3709</c:v>
                </c:pt>
                <c:pt idx="20">
                  <c:v>3534</c:v>
                </c:pt>
                <c:pt idx="21">
                  <c:v>3498</c:v>
                </c:pt>
                <c:pt idx="22">
                  <c:v>3647</c:v>
                </c:pt>
                <c:pt idx="23">
                  <c:v>3723</c:v>
                </c:pt>
                <c:pt idx="24">
                  <c:v>4000</c:v>
                </c:pt>
                <c:pt idx="25">
                  <c:v>4238</c:v>
                </c:pt>
                <c:pt idx="26">
                  <c:v>4184</c:v>
                </c:pt>
                <c:pt idx="27">
                  <c:v>4281</c:v>
                </c:pt>
                <c:pt idx="28">
                  <c:v>4841</c:v>
                </c:pt>
                <c:pt idx="29">
                  <c:v>5425</c:v>
                </c:pt>
                <c:pt idx="30">
                  <c:v>5837</c:v>
                </c:pt>
                <c:pt idx="31">
                  <c:v>6486</c:v>
                </c:pt>
                <c:pt idx="32">
                  <c:v>7485</c:v>
                </c:pt>
              </c:numCache>
            </c:numRef>
          </c:val>
          <c:smooth val="0"/>
          <c:extLst>
            <c:ext xmlns:c16="http://schemas.microsoft.com/office/drawing/2014/chart" uri="{C3380CC4-5D6E-409C-BE32-E72D297353CC}">
              <c16:uniqueId val="{00000007-5642-44FB-BCF8-5A3AD2BE2517}"/>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0"/>
              <c:layout>
                <c:manualLayout>
                  <c:x val="4.2824074074074077E-2"/>
                  <c:y val="2.9622338508690192E-3"/>
                </c:manualLayout>
              </c:layout>
              <c:tx>
                <c:rich>
                  <a:bodyPr/>
                  <a:lstStyle/>
                  <a:p>
                    <a:r>
                      <a:rPr lang="en-US" dirty="0"/>
                      <a:t>&lt;1000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642-44FB-BCF8-5A3AD2BE2517}"/>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PLHIV_NI_Deaths!$J$3:$J$35</c:f>
              <c:numCache>
                <c:formatCode>_-* #,##0_-;\-* #,##0_-;_-* "-"??_-;_-@_-</c:formatCode>
                <c:ptCount val="33"/>
                <c:pt idx="0">
                  <c:v>33</c:v>
                </c:pt>
                <c:pt idx="1">
                  <c:v>43</c:v>
                </c:pt>
                <c:pt idx="2">
                  <c:v>57</c:v>
                </c:pt>
                <c:pt idx="3">
                  <c:v>74</c:v>
                </c:pt>
                <c:pt idx="4">
                  <c:v>94</c:v>
                </c:pt>
                <c:pt idx="5">
                  <c:v>115</c:v>
                </c:pt>
                <c:pt idx="6">
                  <c:v>137</c:v>
                </c:pt>
                <c:pt idx="7">
                  <c:v>158</c:v>
                </c:pt>
                <c:pt idx="8">
                  <c:v>180</c:v>
                </c:pt>
                <c:pt idx="9">
                  <c:v>203</c:v>
                </c:pt>
                <c:pt idx="10">
                  <c:v>229</c:v>
                </c:pt>
                <c:pt idx="11">
                  <c:v>258</c:v>
                </c:pt>
                <c:pt idx="12">
                  <c:v>292</c:v>
                </c:pt>
                <c:pt idx="13">
                  <c:v>329</c:v>
                </c:pt>
                <c:pt idx="14">
                  <c:v>366</c:v>
                </c:pt>
                <c:pt idx="15">
                  <c:v>402</c:v>
                </c:pt>
                <c:pt idx="16">
                  <c:v>436</c:v>
                </c:pt>
                <c:pt idx="17">
                  <c:v>467</c:v>
                </c:pt>
                <c:pt idx="18">
                  <c:v>495</c:v>
                </c:pt>
                <c:pt idx="19">
                  <c:v>517</c:v>
                </c:pt>
                <c:pt idx="20">
                  <c:v>535</c:v>
                </c:pt>
                <c:pt idx="21">
                  <c:v>554</c:v>
                </c:pt>
                <c:pt idx="22">
                  <c:v>577</c:v>
                </c:pt>
                <c:pt idx="23">
                  <c:v>604</c:v>
                </c:pt>
                <c:pt idx="24">
                  <c:v>631</c:v>
                </c:pt>
                <c:pt idx="25">
                  <c:v>654</c:v>
                </c:pt>
                <c:pt idx="26">
                  <c:v>664</c:v>
                </c:pt>
                <c:pt idx="27">
                  <c:v>658</c:v>
                </c:pt>
                <c:pt idx="28">
                  <c:v>667</c:v>
                </c:pt>
                <c:pt idx="29">
                  <c:v>689</c:v>
                </c:pt>
                <c:pt idx="30">
                  <c:v>717</c:v>
                </c:pt>
                <c:pt idx="31">
                  <c:v>748</c:v>
                </c:pt>
                <c:pt idx="32">
                  <c:v>779</c:v>
                </c:pt>
              </c:numCache>
            </c:numRef>
          </c:val>
          <c:smooth val="0"/>
          <c:extLst>
            <c:ext xmlns:c16="http://schemas.microsoft.com/office/drawing/2014/chart" uri="{C3380CC4-5D6E-409C-BE32-E72D297353CC}">
              <c16:uniqueId val="{00000009-5642-44FB-BCF8-5A3AD2BE2517}"/>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PLHIV_NI_Deaths!$K$3:$K$35</c:f>
              <c:numCache>
                <c:formatCode>_-* #,##0_-;\-* #,##0_-;_-* "-"??_-;_-@_-</c:formatCode>
                <c:ptCount val="33"/>
                <c:pt idx="0">
                  <c:v>7</c:v>
                </c:pt>
                <c:pt idx="1">
                  <c:v>11</c:v>
                </c:pt>
                <c:pt idx="2">
                  <c:v>15</c:v>
                </c:pt>
                <c:pt idx="3">
                  <c:v>20</c:v>
                </c:pt>
                <c:pt idx="4">
                  <c:v>28</c:v>
                </c:pt>
                <c:pt idx="5">
                  <c:v>38</c:v>
                </c:pt>
                <c:pt idx="6">
                  <c:v>43</c:v>
                </c:pt>
                <c:pt idx="7">
                  <c:v>50</c:v>
                </c:pt>
                <c:pt idx="8">
                  <c:v>65</c:v>
                </c:pt>
                <c:pt idx="9">
                  <c:v>78</c:v>
                </c:pt>
                <c:pt idx="10">
                  <c:v>90</c:v>
                </c:pt>
                <c:pt idx="11">
                  <c:v>103</c:v>
                </c:pt>
                <c:pt idx="12">
                  <c:v>119</c:v>
                </c:pt>
                <c:pt idx="13">
                  <c:v>136</c:v>
                </c:pt>
                <c:pt idx="14">
                  <c:v>149</c:v>
                </c:pt>
                <c:pt idx="15">
                  <c:v>166</c:v>
                </c:pt>
                <c:pt idx="16">
                  <c:v>175</c:v>
                </c:pt>
                <c:pt idx="17">
                  <c:v>189</c:v>
                </c:pt>
                <c:pt idx="18">
                  <c:v>201</c:v>
                </c:pt>
                <c:pt idx="19">
                  <c:v>210</c:v>
                </c:pt>
                <c:pt idx="20">
                  <c:v>214</c:v>
                </c:pt>
                <c:pt idx="21">
                  <c:v>212</c:v>
                </c:pt>
                <c:pt idx="22">
                  <c:v>219</c:v>
                </c:pt>
                <c:pt idx="23">
                  <c:v>229</c:v>
                </c:pt>
                <c:pt idx="24">
                  <c:v>238</c:v>
                </c:pt>
                <c:pt idx="25">
                  <c:v>235</c:v>
                </c:pt>
                <c:pt idx="26">
                  <c:v>226</c:v>
                </c:pt>
                <c:pt idx="27">
                  <c:v>202</c:v>
                </c:pt>
                <c:pt idx="28">
                  <c:v>203</c:v>
                </c:pt>
                <c:pt idx="29">
                  <c:v>209</c:v>
                </c:pt>
                <c:pt idx="30">
                  <c:v>224</c:v>
                </c:pt>
                <c:pt idx="31">
                  <c:v>240</c:v>
                </c:pt>
                <c:pt idx="32">
                  <c:v>258</c:v>
                </c:pt>
              </c:numCache>
            </c:numRef>
          </c:val>
          <c:smooth val="0"/>
          <c:extLst>
            <c:ext xmlns:c16="http://schemas.microsoft.com/office/drawing/2014/chart" uri="{C3380CC4-5D6E-409C-BE32-E72D297353CC}">
              <c16:uniqueId val="{0000000A-5642-44FB-BCF8-5A3AD2BE2517}"/>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PLHIV_NI_Deaths!$L$3:$L$35</c:f>
              <c:numCache>
                <c:formatCode>_-* #,##0_-;\-* #,##0_-;_-* "-"??_-;_-@_-</c:formatCode>
                <c:ptCount val="33"/>
                <c:pt idx="0">
                  <c:v>63</c:v>
                </c:pt>
                <c:pt idx="1">
                  <c:v>81</c:v>
                </c:pt>
                <c:pt idx="2">
                  <c:v>104</c:v>
                </c:pt>
                <c:pt idx="3">
                  <c:v>130</c:v>
                </c:pt>
                <c:pt idx="4">
                  <c:v>158</c:v>
                </c:pt>
                <c:pt idx="5">
                  <c:v>193</c:v>
                </c:pt>
                <c:pt idx="6">
                  <c:v>229</c:v>
                </c:pt>
                <c:pt idx="7">
                  <c:v>268</c:v>
                </c:pt>
                <c:pt idx="8">
                  <c:v>305</c:v>
                </c:pt>
                <c:pt idx="9">
                  <c:v>353</c:v>
                </c:pt>
                <c:pt idx="10">
                  <c:v>412</c:v>
                </c:pt>
                <c:pt idx="11">
                  <c:v>497</c:v>
                </c:pt>
                <c:pt idx="12">
                  <c:v>581</c:v>
                </c:pt>
                <c:pt idx="13">
                  <c:v>710</c:v>
                </c:pt>
                <c:pt idx="14">
                  <c:v>827</c:v>
                </c:pt>
                <c:pt idx="15">
                  <c:v>951</c:v>
                </c:pt>
                <c:pt idx="16">
                  <c:v>1114</c:v>
                </c:pt>
                <c:pt idx="17">
                  <c:v>1250</c:v>
                </c:pt>
                <c:pt idx="18">
                  <c:v>1400</c:v>
                </c:pt>
                <c:pt idx="19">
                  <c:v>1586</c:v>
                </c:pt>
                <c:pt idx="20">
                  <c:v>1721</c:v>
                </c:pt>
                <c:pt idx="21">
                  <c:v>1874</c:v>
                </c:pt>
                <c:pt idx="22">
                  <c:v>2025</c:v>
                </c:pt>
                <c:pt idx="23">
                  <c:v>2172</c:v>
                </c:pt>
                <c:pt idx="24">
                  <c:v>2358</c:v>
                </c:pt>
                <c:pt idx="25">
                  <c:v>2523</c:v>
                </c:pt>
                <c:pt idx="26">
                  <c:v>2559</c:v>
                </c:pt>
                <c:pt idx="27">
                  <c:v>2467</c:v>
                </c:pt>
                <c:pt idx="28">
                  <c:v>2570</c:v>
                </c:pt>
                <c:pt idx="29">
                  <c:v>2691</c:v>
                </c:pt>
                <c:pt idx="30">
                  <c:v>2836</c:v>
                </c:pt>
                <c:pt idx="31">
                  <c:v>2863</c:v>
                </c:pt>
                <c:pt idx="32">
                  <c:v>3163</c:v>
                </c:pt>
              </c:numCache>
            </c:numRef>
          </c:val>
          <c:smooth val="0"/>
          <c:extLst>
            <c:ext xmlns:c16="http://schemas.microsoft.com/office/drawing/2014/chart" uri="{C3380CC4-5D6E-409C-BE32-E72D297353CC}">
              <c16:uniqueId val="{0000000B-5642-44FB-BCF8-5A3AD2BE2517}"/>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49905560870305E-2"/>
          <c:y val="9.45540904554832E-2"/>
          <c:w val="0.74492800549464022"/>
          <c:h val="0.48814896799536006"/>
        </c:manualLayout>
      </c:layout>
      <c:barChart>
        <c:barDir val="col"/>
        <c:grouping val="clustered"/>
        <c:varyColors val="0"/>
        <c:ser>
          <c:idx val="0"/>
          <c:order val="0"/>
          <c:tx>
            <c:strRef>
              <c:f>STI!$D$3</c:f>
              <c:strCache>
                <c:ptCount val="1"/>
                <c:pt idx="0">
                  <c:v>Hepatitis B</c:v>
                </c:pt>
              </c:strCache>
            </c:strRef>
          </c:tx>
          <c:spPr>
            <a:solidFill>
              <a:srgbClr val="00AEEF"/>
            </a:solidFill>
          </c:spPr>
          <c:invertIfNegative val="0"/>
          <c:dLbls>
            <c:delete val="1"/>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STI!$D$4:$D$11</c:f>
              <c:numCache>
                <c:formatCode>General</c:formatCode>
                <c:ptCount val="8"/>
                <c:pt idx="0">
                  <c:v>1.6</c:v>
                </c:pt>
                <c:pt idx="1">
                  <c:v>7.3</c:v>
                </c:pt>
                <c:pt idx="2">
                  <c:v>4.4000000000000004</c:v>
                </c:pt>
                <c:pt idx="3">
                  <c:v>3.2</c:v>
                </c:pt>
                <c:pt idx="4">
                  <c:v>8.3000000000000007</c:v>
                </c:pt>
                <c:pt idx="5">
                  <c:v>5.4</c:v>
                </c:pt>
                <c:pt idx="6">
                  <c:v>1.8</c:v>
                </c:pt>
                <c:pt idx="7">
                  <c:v>1</c:v>
                </c:pt>
              </c:numCache>
            </c:numRef>
          </c:val>
          <c:extLst>
            <c:ext xmlns:c16="http://schemas.microsoft.com/office/drawing/2014/chart" uri="{C3380CC4-5D6E-409C-BE32-E72D297353CC}">
              <c16:uniqueId val="{00000000-B9C9-4396-AE9B-6DFEA78DFA73}"/>
            </c:ext>
          </c:extLst>
        </c:ser>
        <c:ser>
          <c:idx val="1"/>
          <c:order val="1"/>
          <c:tx>
            <c:strRef>
              <c:f>STI!$E$3</c:f>
              <c:strCache>
                <c:ptCount val="1"/>
                <c:pt idx="0">
                  <c:v>Hepatitis C</c:v>
                </c:pt>
              </c:strCache>
            </c:strRef>
          </c:tx>
          <c:spPr>
            <a:solidFill>
              <a:srgbClr val="E31837"/>
            </a:solidFill>
          </c:spPr>
          <c:invertIfNegative val="0"/>
          <c:dLbls>
            <c:numFmt formatCode="#,##0"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STI!$E$4:$E$11</c:f>
              <c:numCache>
                <c:formatCode>General</c:formatCode>
                <c:ptCount val="8"/>
                <c:pt idx="0">
                  <c:v>5.3</c:v>
                </c:pt>
                <c:pt idx="1">
                  <c:v>27.6</c:v>
                </c:pt>
                <c:pt idx="2">
                  <c:v>70</c:v>
                </c:pt>
                <c:pt idx="3">
                  <c:v>18.8</c:v>
                </c:pt>
                <c:pt idx="4">
                  <c:v>9.5</c:v>
                </c:pt>
                <c:pt idx="5">
                  <c:v>25</c:v>
                </c:pt>
                <c:pt idx="6">
                  <c:v>0.6</c:v>
                </c:pt>
                <c:pt idx="7">
                  <c:v>0</c:v>
                </c:pt>
              </c:numCache>
            </c:numRef>
          </c:val>
          <c:extLst>
            <c:ext xmlns:c16="http://schemas.microsoft.com/office/drawing/2014/chart" uri="{C3380CC4-5D6E-409C-BE32-E72D297353CC}">
              <c16:uniqueId val="{00000001-B9C9-4396-AE9B-6DFEA78DFA73}"/>
            </c:ext>
          </c:extLst>
        </c:ser>
        <c:ser>
          <c:idx val="2"/>
          <c:order val="2"/>
          <c:tx>
            <c:strRef>
              <c:f>STI!$F$3</c:f>
              <c:strCache>
                <c:ptCount val="1"/>
                <c:pt idx="0">
                  <c:v>Syphilis</c:v>
                </c:pt>
              </c:strCache>
            </c:strRef>
          </c:tx>
          <c:spPr>
            <a:solidFill>
              <a:srgbClr val="88C540"/>
            </a:solidFill>
          </c:spPr>
          <c:invertIfNegative val="0"/>
          <c:dLbls>
            <c:delete val="1"/>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STI!$F$4:$F$11</c:f>
              <c:numCache>
                <c:formatCode>General</c:formatCode>
                <c:ptCount val="8"/>
                <c:pt idx="0">
                  <c:v>10.199999999999999</c:v>
                </c:pt>
                <c:pt idx="1">
                  <c:v>6.2</c:v>
                </c:pt>
                <c:pt idx="2">
                  <c:v>3.3</c:v>
                </c:pt>
                <c:pt idx="3">
                  <c:v>6.9</c:v>
                </c:pt>
                <c:pt idx="4">
                  <c:v>3.8</c:v>
                </c:pt>
                <c:pt idx="5">
                  <c:v>4</c:v>
                </c:pt>
                <c:pt idx="6">
                  <c:v>0.9</c:v>
                </c:pt>
                <c:pt idx="7">
                  <c:v>0</c:v>
                </c:pt>
              </c:numCache>
            </c:numRef>
          </c:val>
          <c:extLst>
            <c:ext xmlns:c16="http://schemas.microsoft.com/office/drawing/2014/chart" uri="{C3380CC4-5D6E-409C-BE32-E72D297353CC}">
              <c16:uniqueId val="{00000002-B9C9-4396-AE9B-6DFEA78DFA73}"/>
            </c:ext>
          </c:extLst>
        </c:ser>
        <c:dLbls>
          <c:dLblPos val="outEnd"/>
          <c:showLegendKey val="0"/>
          <c:showVal val="1"/>
          <c:showCatName val="0"/>
          <c:showSerName val="0"/>
          <c:showPercent val="0"/>
          <c:showBubbleSize val="0"/>
        </c:dLbls>
        <c:gapWidth val="36"/>
        <c:axId val="43012864"/>
        <c:axId val="43015552"/>
      </c:barChart>
      <c:catAx>
        <c:axId val="43012864"/>
        <c:scaling>
          <c:orientation val="minMax"/>
        </c:scaling>
        <c:delete val="0"/>
        <c:axPos val="b"/>
        <c:numFmt formatCode="General" sourceLinked="0"/>
        <c:majorTickMark val="out"/>
        <c:minorTickMark val="none"/>
        <c:tickLblPos val="nextTo"/>
        <c:crossAx val="43015552"/>
        <c:crosses val="autoZero"/>
        <c:auto val="1"/>
        <c:lblAlgn val="ctr"/>
        <c:lblOffset val="100"/>
        <c:noMultiLvlLbl val="0"/>
      </c:catAx>
      <c:valAx>
        <c:axId val="43015552"/>
        <c:scaling>
          <c:orientation val="minMax"/>
        </c:scaling>
        <c:delete val="0"/>
        <c:axPos val="l"/>
        <c:title>
          <c:tx>
            <c:rich>
              <a:bodyPr rot="0" vert="horz"/>
              <a:lstStyle/>
              <a:p>
                <a:pPr>
                  <a:defRPr/>
                </a:pPr>
                <a:r>
                  <a:rPr lang="en-GB" dirty="0"/>
                  <a:t>%</a:t>
                </a:r>
              </a:p>
            </c:rich>
          </c:tx>
          <c:layout>
            <c:manualLayout>
              <c:xMode val="edge"/>
              <c:yMode val="edge"/>
              <c:x val="6.25E-2"/>
              <c:y val="1.6630867935513848E-2"/>
            </c:manualLayout>
          </c:layout>
          <c:overlay val="0"/>
        </c:title>
        <c:numFmt formatCode="General" sourceLinked="1"/>
        <c:majorTickMark val="out"/>
        <c:minorTickMark val="none"/>
        <c:tickLblPos val="nextTo"/>
        <c:crossAx val="43012864"/>
        <c:crosses val="autoZero"/>
        <c:crossBetween val="between"/>
      </c:valAx>
    </c:plotArea>
    <c:legend>
      <c:legendPos val="r"/>
      <c:layout>
        <c:manualLayout>
          <c:xMode val="edge"/>
          <c:yMode val="edge"/>
          <c:x val="0.82079280740313965"/>
          <c:y val="0.26694376873628523"/>
          <c:w val="0.16836708419577634"/>
          <c:h val="0.434870569048774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43559360905129"/>
          <c:y val="4.1964705189685272E-2"/>
          <c:w val="0.55252605560227297"/>
          <c:h val="0.7881325738538002"/>
        </c:manualLayout>
      </c:layout>
      <c:barChart>
        <c:barDir val="bar"/>
        <c:grouping val="clustered"/>
        <c:varyColors val="0"/>
        <c:ser>
          <c:idx val="0"/>
          <c:order val="0"/>
          <c:tx>
            <c:strRef>
              <c:f>STIs!$C$2</c:f>
              <c:strCache>
                <c:ptCount val="1"/>
                <c:pt idx="0">
                  <c:v>Hepatitis B</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STIs!$C$3:$C$5</c:f>
              <c:numCache>
                <c:formatCode>General</c:formatCode>
                <c:ptCount val="3"/>
                <c:pt idx="0">
                  <c:v>4.8</c:v>
                </c:pt>
                <c:pt idx="1">
                  <c:v>6</c:v>
                </c:pt>
                <c:pt idx="2">
                  <c:v>5.3</c:v>
                </c:pt>
              </c:numCache>
            </c:numRef>
          </c:val>
          <c:extLst>
            <c:ext xmlns:c16="http://schemas.microsoft.com/office/drawing/2014/chart" uri="{C3380CC4-5D6E-409C-BE32-E72D297353CC}">
              <c16:uniqueId val="{00000000-3EBE-439A-B614-3193581A1DE8}"/>
            </c:ext>
          </c:extLst>
        </c:ser>
        <c:ser>
          <c:idx val="1"/>
          <c:order val="1"/>
          <c:tx>
            <c:strRef>
              <c:f>STIs!$D$2</c:f>
              <c:strCache>
                <c:ptCount val="1"/>
                <c:pt idx="0">
                  <c:v>Hepatitis C</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STIs!$D$3:$D$5</c:f>
              <c:numCache>
                <c:formatCode>General</c:formatCode>
                <c:ptCount val="3"/>
                <c:pt idx="0">
                  <c:v>1.4</c:v>
                </c:pt>
                <c:pt idx="1">
                  <c:v>4.5999999999999996</c:v>
                </c:pt>
                <c:pt idx="2">
                  <c:v>1.8</c:v>
                </c:pt>
              </c:numCache>
            </c:numRef>
          </c:val>
          <c:extLst>
            <c:ext xmlns:c16="http://schemas.microsoft.com/office/drawing/2014/chart" uri="{C3380CC4-5D6E-409C-BE32-E72D297353CC}">
              <c16:uniqueId val="{00000001-3EBE-439A-B614-3193581A1DE8}"/>
            </c:ext>
          </c:extLst>
        </c:ser>
        <c:ser>
          <c:idx val="2"/>
          <c:order val="2"/>
          <c:tx>
            <c:strRef>
              <c:f>STIs!$E$2</c:f>
              <c:strCache>
                <c:ptCount val="1"/>
                <c:pt idx="0">
                  <c:v>Syphilis</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STIs!$E$3:$E$5</c:f>
              <c:numCache>
                <c:formatCode>General</c:formatCode>
                <c:ptCount val="3"/>
                <c:pt idx="0">
                  <c:v>0.8</c:v>
                </c:pt>
                <c:pt idx="1">
                  <c:v>0.8</c:v>
                </c:pt>
                <c:pt idx="2">
                  <c:v>0.3</c:v>
                </c:pt>
              </c:numCache>
            </c:numRef>
          </c:val>
          <c:extLst>
            <c:ext xmlns:c16="http://schemas.microsoft.com/office/drawing/2014/chart" uri="{C3380CC4-5D6E-409C-BE32-E72D297353CC}">
              <c16:uniqueId val="{00000002-3EBE-439A-B614-3193581A1DE8}"/>
            </c:ext>
          </c:extLst>
        </c:ser>
        <c:dLbls>
          <c:dLblPos val="outEnd"/>
          <c:showLegendKey val="0"/>
          <c:showVal val="1"/>
          <c:showCatName val="0"/>
          <c:showSerName val="0"/>
          <c:showPercent val="0"/>
          <c:showBubbleSize val="0"/>
        </c:dLbls>
        <c:gapWidth val="48"/>
        <c:axId val="45326720"/>
        <c:axId val="45329408"/>
      </c:barChart>
      <c:catAx>
        <c:axId val="45326720"/>
        <c:scaling>
          <c:orientation val="minMax"/>
        </c:scaling>
        <c:delete val="0"/>
        <c:axPos val="l"/>
        <c:numFmt formatCode="General" sourceLinked="0"/>
        <c:majorTickMark val="out"/>
        <c:minorTickMark val="none"/>
        <c:tickLblPos val="nextTo"/>
        <c:crossAx val="45329408"/>
        <c:crosses val="autoZero"/>
        <c:auto val="1"/>
        <c:lblAlgn val="ctr"/>
        <c:lblOffset val="100"/>
        <c:noMultiLvlLbl val="0"/>
      </c:catAx>
      <c:valAx>
        <c:axId val="45329408"/>
        <c:scaling>
          <c:orientation val="minMax"/>
        </c:scaling>
        <c:delete val="0"/>
        <c:axPos val="b"/>
        <c:title>
          <c:tx>
            <c:rich>
              <a:bodyPr/>
              <a:lstStyle/>
              <a:p>
                <a:pPr>
                  <a:defRPr/>
                </a:pPr>
                <a:r>
                  <a:rPr lang="en-GB"/>
                  <a:t>%</a:t>
                </a:r>
              </a:p>
            </c:rich>
          </c:tx>
          <c:layout>
            <c:manualLayout>
              <c:xMode val="edge"/>
              <c:yMode val="edge"/>
              <c:x val="0.75777272379787475"/>
              <c:y val="0.93226950354609928"/>
            </c:manualLayout>
          </c:layout>
          <c:overlay val="0"/>
        </c:title>
        <c:numFmt formatCode="General" sourceLinked="1"/>
        <c:majorTickMark val="out"/>
        <c:minorTickMark val="none"/>
        <c:tickLblPos val="nextTo"/>
        <c:crossAx val="45326720"/>
        <c:crosses val="autoZero"/>
        <c:crossBetween val="between"/>
      </c:valAx>
    </c:plotArea>
    <c:legend>
      <c:legendPos val="r"/>
      <c:layout>
        <c:manualLayout>
          <c:xMode val="edge"/>
          <c:yMode val="edge"/>
          <c:x val="0.81684274902530385"/>
          <c:y val="0.25116672093741399"/>
          <c:w val="0.17344851311061846"/>
          <c:h val="0.4724077176523146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c:spPr>
          <c:invertIfNegative val="0"/>
          <c:dPt>
            <c:idx val="0"/>
            <c:invertIfNegative val="0"/>
            <c:bubble3D val="0"/>
            <c:spPr>
              <a:solidFill>
                <a:srgbClr val="F78E1E"/>
              </a:solidFill>
              <a:ln>
                <a:noFill/>
              </a:ln>
            </c:spPr>
            <c:extLst>
              <c:ext xmlns:c16="http://schemas.microsoft.com/office/drawing/2014/chart" uri="{C3380CC4-5D6E-409C-BE32-E72D297353CC}">
                <c16:uniqueId val="{00000001-F040-4B3B-BE3F-33369CCC1E8F}"/>
              </c:ext>
            </c:extLst>
          </c:dPt>
          <c:dPt>
            <c:idx val="1"/>
            <c:invertIfNegative val="0"/>
            <c:bubble3D val="0"/>
            <c:spPr>
              <a:solidFill>
                <a:srgbClr val="00AEEF"/>
              </a:solidFill>
            </c:spPr>
            <c:extLst>
              <c:ext xmlns:c16="http://schemas.microsoft.com/office/drawing/2014/chart" uri="{C3380CC4-5D6E-409C-BE32-E72D297353CC}">
                <c16:uniqueId val="{00000003-F040-4B3B-BE3F-33369CCC1E8F}"/>
              </c:ext>
            </c:extLst>
          </c:dPt>
          <c:dPt>
            <c:idx val="2"/>
            <c:invertIfNegative val="0"/>
            <c:bubble3D val="0"/>
            <c:spPr>
              <a:solidFill>
                <a:srgbClr val="EC008C"/>
              </a:solidFill>
            </c:spPr>
            <c:extLst>
              <c:ext xmlns:c16="http://schemas.microsoft.com/office/drawing/2014/chart" uri="{C3380CC4-5D6E-409C-BE32-E72D297353CC}">
                <c16:uniqueId val="{00000005-F040-4B3B-BE3F-33369CCC1E8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KP'!$C$4:$C$6</c:f>
              <c:numCache>
                <c:formatCode>General</c:formatCode>
                <c:ptCount val="3"/>
                <c:pt idx="0">
                  <c:v>17.39</c:v>
                </c:pt>
              </c:numCache>
            </c:numRef>
          </c:val>
          <c:extLst>
            <c:ext xmlns:c16="http://schemas.microsoft.com/office/drawing/2014/chart" uri="{C3380CC4-5D6E-409C-BE32-E72D297353CC}">
              <c16:uniqueId val="{00000006-F040-4B3B-BE3F-33369CCC1E8F}"/>
            </c:ext>
          </c:extLst>
        </c:ser>
        <c:ser>
          <c:idx val="1"/>
          <c:order val="1"/>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KP'!$D$4:$D$6</c:f>
              <c:numCache>
                <c:formatCode>General</c:formatCode>
                <c:ptCount val="3"/>
                <c:pt idx="1">
                  <c:v>23.37</c:v>
                </c:pt>
              </c:numCache>
            </c:numRef>
          </c:val>
          <c:extLst>
            <c:ext xmlns:c16="http://schemas.microsoft.com/office/drawing/2014/chart" uri="{C3380CC4-5D6E-409C-BE32-E72D297353CC}">
              <c16:uniqueId val="{00000007-F040-4B3B-BE3F-33369CCC1E8F}"/>
            </c:ext>
          </c:extLst>
        </c:ser>
        <c:ser>
          <c:idx val="2"/>
          <c:order val="2"/>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KP'!$E$4:$E$6</c:f>
              <c:numCache>
                <c:formatCode>General</c:formatCode>
                <c:ptCount val="3"/>
                <c:pt idx="2">
                  <c:v>52</c:v>
                </c:pt>
              </c:numCache>
            </c:numRef>
          </c:val>
          <c:extLst>
            <c:ext xmlns:c16="http://schemas.microsoft.com/office/drawing/2014/chart" uri="{C3380CC4-5D6E-409C-BE32-E72D297353CC}">
              <c16:uniqueId val="{00000008-F040-4B3B-BE3F-33369CCC1E8F}"/>
            </c:ext>
          </c:extLst>
        </c:ser>
        <c:dLbls>
          <c:showLegendKey val="0"/>
          <c:showVal val="0"/>
          <c:showCatName val="0"/>
          <c:showSerName val="0"/>
          <c:showPercent val="0"/>
          <c:showBubbleSize val="0"/>
        </c:dLbls>
        <c:gapWidth val="200"/>
        <c:overlap val="100"/>
        <c:axId val="133511040"/>
        <c:axId val="133512576"/>
      </c:barChart>
      <c:scatterChart>
        <c:scatterStyle val="lineMarker"/>
        <c:varyColors val="0"/>
        <c:ser>
          <c:idx val="3"/>
          <c:order val="3"/>
          <c:tx>
            <c:strRef>
              <c:f>'Condom use KP'!$K$2</c:f>
              <c:strCache>
                <c:ptCount val="1"/>
                <c:pt idx="0">
                  <c:v>Tar</c:v>
                </c:pt>
              </c:strCache>
            </c:strRef>
          </c:tx>
          <c:spPr>
            <a:ln w="15875">
              <a:solidFill>
                <a:srgbClr val="E31837"/>
              </a:solidFill>
              <a:prstDash val="dash"/>
            </a:ln>
          </c:spPr>
          <c:marker>
            <c:symbol val="none"/>
          </c:marker>
          <c:xVal>
            <c:numRef>
              <c:f>'Condom use KP'!$J$3:$J$4</c:f>
              <c:numCache>
                <c:formatCode>General</c:formatCode>
                <c:ptCount val="2"/>
                <c:pt idx="0">
                  <c:v>0</c:v>
                </c:pt>
                <c:pt idx="1">
                  <c:v>1</c:v>
                </c:pt>
              </c:numCache>
            </c:numRef>
          </c:xVal>
          <c:yVal>
            <c:numRef>
              <c:f>'Condom use KP'!$K$3:$K$4</c:f>
              <c:numCache>
                <c:formatCode>General</c:formatCode>
                <c:ptCount val="2"/>
                <c:pt idx="0">
                  <c:v>90</c:v>
                </c:pt>
                <c:pt idx="1">
                  <c:v>90</c:v>
                </c:pt>
              </c:numCache>
            </c:numRef>
          </c:yVal>
          <c:smooth val="0"/>
          <c:extLst>
            <c:ext xmlns:c16="http://schemas.microsoft.com/office/drawing/2014/chart" uri="{C3380CC4-5D6E-409C-BE32-E72D297353CC}">
              <c16:uniqueId val="{00000009-F040-4B3B-BE3F-33369CCC1E8F}"/>
            </c:ext>
          </c:extLst>
        </c:ser>
        <c:dLbls>
          <c:showLegendKey val="0"/>
          <c:showVal val="0"/>
          <c:showCatName val="0"/>
          <c:showSerName val="0"/>
          <c:showPercent val="0"/>
          <c:showBubbleSize val="0"/>
        </c:dLbls>
        <c:axId val="133544960"/>
        <c:axId val="133543424"/>
      </c:scatterChart>
      <c:catAx>
        <c:axId val="133511040"/>
        <c:scaling>
          <c:orientation val="minMax"/>
        </c:scaling>
        <c:delete val="0"/>
        <c:axPos val="b"/>
        <c:numFmt formatCode="General" sourceLinked="0"/>
        <c:majorTickMark val="out"/>
        <c:minorTickMark val="none"/>
        <c:tickLblPos val="nextTo"/>
        <c:crossAx val="133512576"/>
        <c:crosses val="autoZero"/>
        <c:auto val="1"/>
        <c:lblAlgn val="ctr"/>
        <c:lblOffset val="100"/>
        <c:noMultiLvlLbl val="0"/>
      </c:catAx>
      <c:valAx>
        <c:axId val="133512576"/>
        <c:scaling>
          <c:orientation val="minMax"/>
          <c:max val="100"/>
        </c:scaling>
        <c:delete val="0"/>
        <c:axPos val="l"/>
        <c:title>
          <c:tx>
            <c:rich>
              <a:bodyPr rot="0" vert="horz"/>
              <a:lstStyle/>
              <a:p>
                <a:pPr>
                  <a:defRPr/>
                </a:pPr>
                <a:r>
                  <a:rPr lang="en-US"/>
                  <a:t>%</a:t>
                </a:r>
              </a:p>
            </c:rich>
          </c:tx>
          <c:layout>
            <c:manualLayout>
              <c:xMode val="edge"/>
              <c:yMode val="edge"/>
              <c:x val="1.1389953480789871E-2"/>
              <c:y val="6.0328086638408128E-3"/>
            </c:manualLayout>
          </c:layout>
          <c:overlay val="0"/>
        </c:title>
        <c:numFmt formatCode="General" sourceLinked="1"/>
        <c:majorTickMark val="out"/>
        <c:minorTickMark val="none"/>
        <c:tickLblPos val="nextTo"/>
        <c:crossAx val="133511040"/>
        <c:crosses val="autoZero"/>
        <c:crossBetween val="between"/>
        <c:majorUnit val="10"/>
      </c:valAx>
      <c:valAx>
        <c:axId val="133543424"/>
        <c:scaling>
          <c:orientation val="minMax"/>
          <c:max val="100"/>
          <c:min val="0"/>
        </c:scaling>
        <c:delete val="1"/>
        <c:axPos val="r"/>
        <c:numFmt formatCode="General" sourceLinked="1"/>
        <c:majorTickMark val="out"/>
        <c:minorTickMark val="none"/>
        <c:tickLblPos val="nextTo"/>
        <c:crossAx val="133544960"/>
        <c:crosses val="max"/>
        <c:crossBetween val="midCat"/>
        <c:majorUnit val="10"/>
      </c:valAx>
      <c:valAx>
        <c:axId val="133544960"/>
        <c:scaling>
          <c:orientation val="minMax"/>
          <c:max val="1"/>
          <c:min val="0"/>
        </c:scaling>
        <c:delete val="1"/>
        <c:axPos val="t"/>
        <c:numFmt formatCode="General" sourceLinked="1"/>
        <c:majorTickMark val="out"/>
        <c:minorTickMark val="none"/>
        <c:tickLblPos val="nextTo"/>
        <c:crossAx val="13354342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9704670000828"/>
          <c:y val="0.11327635327635327"/>
          <c:w val="0.70254031678875961"/>
          <c:h val="0.72062199256342963"/>
        </c:manualLayout>
      </c:layout>
      <c:barChart>
        <c:barDir val="col"/>
        <c:grouping val="clustered"/>
        <c:varyColors val="0"/>
        <c:ser>
          <c:idx val="0"/>
          <c:order val="0"/>
          <c:tx>
            <c:strRef>
              <c:f>'FSW_paid sex acts'!$B$4</c:f>
              <c:strCache>
                <c:ptCount val="1"/>
                <c:pt idx="0">
                  <c:v>Herat</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'FSW_paid sex acts'!$C$3:$F$3</c:f>
              <c:strCache>
                <c:ptCount val="4"/>
                <c:pt idx="0">
                  <c:v>1-2</c:v>
                </c:pt>
                <c:pt idx="1">
                  <c:v>3-4</c:v>
                </c:pt>
                <c:pt idx="2">
                  <c:v>5-7</c:v>
                </c:pt>
                <c:pt idx="3">
                  <c:v>&gt; 7</c:v>
                </c:pt>
              </c:strCache>
            </c:strRef>
          </c:cat>
          <c:val>
            <c:numRef>
              <c:f>'FSW_paid sex acts'!$C$4:$F$4</c:f>
              <c:numCache>
                <c:formatCode>0</c:formatCode>
                <c:ptCount val="4"/>
                <c:pt idx="0" formatCode="General">
                  <c:v>54</c:v>
                </c:pt>
                <c:pt idx="1">
                  <c:v>35.4</c:v>
                </c:pt>
                <c:pt idx="2">
                  <c:v>0.7</c:v>
                </c:pt>
                <c:pt idx="3">
                  <c:v>0.7</c:v>
                </c:pt>
              </c:numCache>
            </c:numRef>
          </c:val>
          <c:extLst>
            <c:ext xmlns:c16="http://schemas.microsoft.com/office/drawing/2014/chart" uri="{C3380CC4-5D6E-409C-BE32-E72D297353CC}">
              <c16:uniqueId val="{00000000-D953-452F-8391-B499863EBF08}"/>
            </c:ext>
          </c:extLst>
        </c:ser>
        <c:ser>
          <c:idx val="1"/>
          <c:order val="1"/>
          <c:tx>
            <c:strRef>
              <c:f>'FSW_paid sex acts'!$B$5</c:f>
              <c:strCache>
                <c:ptCount val="1"/>
                <c:pt idx="0">
                  <c:v>Kabul</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'FSW_paid sex acts'!$C$3:$F$3</c:f>
              <c:strCache>
                <c:ptCount val="4"/>
                <c:pt idx="0">
                  <c:v>1-2</c:v>
                </c:pt>
                <c:pt idx="1">
                  <c:v>3-4</c:v>
                </c:pt>
                <c:pt idx="2">
                  <c:v>5-7</c:v>
                </c:pt>
                <c:pt idx="3">
                  <c:v>&gt; 7</c:v>
                </c:pt>
              </c:strCache>
            </c:strRef>
          </c:cat>
          <c:val>
            <c:numRef>
              <c:f>'FSW_paid sex acts'!$C$5:$F$5</c:f>
              <c:numCache>
                <c:formatCode>0</c:formatCode>
                <c:ptCount val="4"/>
                <c:pt idx="0">
                  <c:v>47.5</c:v>
                </c:pt>
                <c:pt idx="1">
                  <c:v>37.4</c:v>
                </c:pt>
                <c:pt idx="2">
                  <c:v>10.9</c:v>
                </c:pt>
                <c:pt idx="3">
                  <c:v>0.4</c:v>
                </c:pt>
              </c:numCache>
            </c:numRef>
          </c:val>
          <c:extLst>
            <c:ext xmlns:c16="http://schemas.microsoft.com/office/drawing/2014/chart" uri="{C3380CC4-5D6E-409C-BE32-E72D297353CC}">
              <c16:uniqueId val="{00000001-D953-452F-8391-B499863EBF08}"/>
            </c:ext>
          </c:extLst>
        </c:ser>
        <c:dLbls>
          <c:dLblPos val="outEnd"/>
          <c:showLegendKey val="0"/>
          <c:showVal val="1"/>
          <c:showCatName val="0"/>
          <c:showSerName val="0"/>
          <c:showPercent val="0"/>
          <c:showBubbleSize val="0"/>
        </c:dLbls>
        <c:gapWidth val="150"/>
        <c:axId val="133560960"/>
        <c:axId val="133563136"/>
      </c:barChart>
      <c:catAx>
        <c:axId val="133560960"/>
        <c:scaling>
          <c:orientation val="minMax"/>
        </c:scaling>
        <c:delete val="0"/>
        <c:axPos val="b"/>
        <c:title>
          <c:tx>
            <c:rich>
              <a:bodyPr/>
              <a:lstStyle/>
              <a:p>
                <a:pPr>
                  <a:defRPr/>
                </a:pPr>
                <a:r>
                  <a:rPr lang="en-US"/>
                  <a:t>Number of paid sex acts</a:t>
                </a:r>
              </a:p>
            </c:rich>
          </c:tx>
          <c:overlay val="0"/>
        </c:title>
        <c:numFmt formatCode="General" sourceLinked="0"/>
        <c:majorTickMark val="out"/>
        <c:minorTickMark val="none"/>
        <c:tickLblPos val="nextTo"/>
        <c:crossAx val="133563136"/>
        <c:crosses val="autoZero"/>
        <c:auto val="1"/>
        <c:lblAlgn val="ctr"/>
        <c:lblOffset val="100"/>
        <c:noMultiLvlLbl val="0"/>
      </c:catAx>
      <c:valAx>
        <c:axId val="133563136"/>
        <c:scaling>
          <c:orientation val="minMax"/>
          <c:max val="100"/>
          <c:min val="0"/>
        </c:scaling>
        <c:delete val="0"/>
        <c:axPos val="l"/>
        <c:title>
          <c:tx>
            <c:rich>
              <a:bodyPr rot="0" vert="horz"/>
              <a:lstStyle/>
              <a:p>
                <a:pPr>
                  <a:defRPr/>
                </a:pPr>
                <a:r>
                  <a:rPr lang="en-GB"/>
                  <a:t>%</a:t>
                </a:r>
              </a:p>
            </c:rich>
          </c:tx>
          <c:layout>
            <c:manualLayout>
              <c:xMode val="edge"/>
              <c:yMode val="edge"/>
              <c:x val="2.1323249067550763E-2"/>
              <c:y val="6.1975339020122484E-2"/>
            </c:manualLayout>
          </c:layout>
          <c:overlay val="0"/>
        </c:title>
        <c:numFmt formatCode="General" sourceLinked="1"/>
        <c:majorTickMark val="out"/>
        <c:minorTickMark val="none"/>
        <c:tickLblPos val="nextTo"/>
        <c:crossAx val="133560960"/>
        <c:crosses val="autoZero"/>
        <c:crossBetween val="between"/>
        <c:majorUnit val="20"/>
      </c:valAx>
    </c:plotArea>
    <c:legend>
      <c:legendPos val="r"/>
      <c:layout>
        <c:manualLayout>
          <c:xMode val="edge"/>
          <c:yMode val="edge"/>
          <c:x val="0.85636019378174744"/>
          <c:y val="0.41839064988671287"/>
          <c:w val="0.13037280787662736"/>
          <c:h val="0.3227625606628231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90674872537485"/>
          <c:y val="0.10805429864253394"/>
          <c:w val="0.87223444052252086"/>
          <c:h val="0.7996681749622927"/>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'FSW_cndm use any partner'!$B$2:$B$4</c:f>
              <c:strCache>
                <c:ptCount val="3"/>
                <c:pt idx="0">
                  <c:v>Mazar-i-Sharif</c:v>
                </c:pt>
                <c:pt idx="1">
                  <c:v>Kabul</c:v>
                </c:pt>
                <c:pt idx="2">
                  <c:v>Herat</c:v>
                </c:pt>
              </c:strCache>
            </c:strRef>
          </c:cat>
          <c:val>
            <c:numRef>
              <c:f>'FSW_cndm use any partner'!$C$2:$C$4</c:f>
              <c:numCache>
                <c:formatCode>General</c:formatCode>
                <c:ptCount val="3"/>
                <c:pt idx="0" formatCode="0">
                  <c:v>26.1</c:v>
                </c:pt>
                <c:pt idx="1">
                  <c:v>64</c:v>
                </c:pt>
                <c:pt idx="2">
                  <c:v>67</c:v>
                </c:pt>
              </c:numCache>
            </c:numRef>
          </c:val>
          <c:extLst>
            <c:ext xmlns:c16="http://schemas.microsoft.com/office/drawing/2014/chart" uri="{C3380CC4-5D6E-409C-BE32-E72D297353CC}">
              <c16:uniqueId val="{00000000-37C3-4E48-84C8-3DA275BE7F6D}"/>
            </c:ext>
          </c:extLst>
        </c:ser>
        <c:dLbls>
          <c:showLegendKey val="0"/>
          <c:showVal val="0"/>
          <c:showCatName val="0"/>
          <c:showSerName val="0"/>
          <c:showPercent val="0"/>
          <c:showBubbleSize val="0"/>
        </c:dLbls>
        <c:gapWidth val="150"/>
        <c:axId val="133641728"/>
        <c:axId val="133643264"/>
      </c:barChart>
      <c:scatterChart>
        <c:scatterStyle val="lineMarker"/>
        <c:varyColors val="0"/>
        <c:ser>
          <c:idx val="1"/>
          <c:order val="1"/>
          <c:tx>
            <c:strRef>
              <c:f>'FSW_cndm use any partner'!$C$6</c:f>
              <c:strCache>
                <c:ptCount val="1"/>
                <c:pt idx="0">
                  <c:v>Tar</c:v>
                </c:pt>
              </c:strCache>
            </c:strRef>
          </c:tx>
          <c:spPr>
            <a:ln w="15875">
              <a:solidFill>
                <a:srgbClr val="E31837"/>
              </a:solidFill>
              <a:prstDash val="dash"/>
            </a:ln>
          </c:spPr>
          <c:marker>
            <c:symbol val="none"/>
          </c:marker>
          <c:xVal>
            <c:numRef>
              <c:f>'FSW_cndm use any partner'!$B$7:$B$8</c:f>
              <c:numCache>
                <c:formatCode>General</c:formatCode>
                <c:ptCount val="2"/>
                <c:pt idx="0">
                  <c:v>0</c:v>
                </c:pt>
                <c:pt idx="1">
                  <c:v>1</c:v>
                </c:pt>
              </c:numCache>
            </c:numRef>
          </c:xVal>
          <c:yVal>
            <c:numRef>
              <c:f>'FSW_cndm use any partner'!$C$7:$C$8</c:f>
              <c:numCache>
                <c:formatCode>General</c:formatCode>
                <c:ptCount val="2"/>
                <c:pt idx="0">
                  <c:v>90</c:v>
                </c:pt>
                <c:pt idx="1">
                  <c:v>90</c:v>
                </c:pt>
              </c:numCache>
            </c:numRef>
          </c:yVal>
          <c:smooth val="0"/>
          <c:extLst>
            <c:ext xmlns:c16="http://schemas.microsoft.com/office/drawing/2014/chart" uri="{C3380CC4-5D6E-409C-BE32-E72D297353CC}">
              <c16:uniqueId val="{00000001-37C3-4E48-84C8-3DA275BE7F6D}"/>
            </c:ext>
          </c:extLst>
        </c:ser>
        <c:dLbls>
          <c:showLegendKey val="0"/>
          <c:showVal val="0"/>
          <c:showCatName val="0"/>
          <c:showSerName val="0"/>
          <c:showPercent val="0"/>
          <c:showBubbleSize val="0"/>
        </c:dLbls>
        <c:axId val="133651072"/>
        <c:axId val="133649536"/>
      </c:scatterChart>
      <c:catAx>
        <c:axId val="133641728"/>
        <c:scaling>
          <c:orientation val="minMax"/>
        </c:scaling>
        <c:delete val="0"/>
        <c:axPos val="b"/>
        <c:numFmt formatCode="General" sourceLinked="0"/>
        <c:majorTickMark val="out"/>
        <c:minorTickMark val="none"/>
        <c:tickLblPos val="nextTo"/>
        <c:crossAx val="133643264"/>
        <c:crosses val="autoZero"/>
        <c:auto val="1"/>
        <c:lblAlgn val="ctr"/>
        <c:lblOffset val="100"/>
        <c:noMultiLvlLbl val="0"/>
      </c:catAx>
      <c:valAx>
        <c:axId val="133643264"/>
        <c:scaling>
          <c:orientation val="minMax"/>
          <c:max val="100"/>
        </c:scaling>
        <c:delete val="0"/>
        <c:axPos val="l"/>
        <c:title>
          <c:tx>
            <c:rich>
              <a:bodyPr rot="0" vert="horz"/>
              <a:lstStyle/>
              <a:p>
                <a:pPr>
                  <a:defRPr/>
                </a:pPr>
                <a:r>
                  <a:rPr lang="en-GB"/>
                  <a:t>%</a:t>
                </a:r>
              </a:p>
            </c:rich>
          </c:tx>
          <c:layout>
            <c:manualLayout>
              <c:xMode val="edge"/>
              <c:yMode val="edge"/>
              <c:x val="1.3381301475246636E-3"/>
              <c:y val="6.100277311094468E-2"/>
            </c:manualLayout>
          </c:layout>
          <c:overlay val="0"/>
        </c:title>
        <c:numFmt formatCode="0" sourceLinked="1"/>
        <c:majorTickMark val="out"/>
        <c:minorTickMark val="none"/>
        <c:tickLblPos val="nextTo"/>
        <c:crossAx val="133641728"/>
        <c:crosses val="autoZero"/>
        <c:crossBetween val="between"/>
        <c:majorUnit val="10"/>
      </c:valAx>
      <c:valAx>
        <c:axId val="133649536"/>
        <c:scaling>
          <c:orientation val="minMax"/>
          <c:max val="100"/>
          <c:min val="0"/>
        </c:scaling>
        <c:delete val="1"/>
        <c:axPos val="r"/>
        <c:numFmt formatCode="General" sourceLinked="1"/>
        <c:majorTickMark val="out"/>
        <c:minorTickMark val="none"/>
        <c:tickLblPos val="nextTo"/>
        <c:crossAx val="133651072"/>
        <c:crosses val="max"/>
        <c:crossBetween val="midCat"/>
        <c:majorUnit val="10"/>
      </c:valAx>
      <c:valAx>
        <c:axId val="133651072"/>
        <c:scaling>
          <c:orientation val="minMax"/>
          <c:max val="1"/>
          <c:min val="0"/>
        </c:scaling>
        <c:delete val="1"/>
        <c:axPos val="t"/>
        <c:numFmt formatCode="General" sourceLinked="1"/>
        <c:majorTickMark val="out"/>
        <c:minorTickMark val="none"/>
        <c:tickLblPos val="nextTo"/>
        <c:crossAx val="13364953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'RB3'!$B$2:$B$4</c:f>
              <c:strCache>
                <c:ptCount val="3"/>
                <c:pt idx="0">
                  <c:v>Mazar-i-Sharif</c:v>
                </c:pt>
                <c:pt idx="1">
                  <c:v>Kabul</c:v>
                </c:pt>
                <c:pt idx="2">
                  <c:v>Herat</c:v>
                </c:pt>
              </c:strCache>
            </c:strRef>
          </c:cat>
          <c:val>
            <c:numRef>
              <c:f>'RB3'!$C$2:$C$4</c:f>
              <c:numCache>
                <c:formatCode>General</c:formatCode>
                <c:ptCount val="3"/>
                <c:pt idx="0">
                  <c:v>0</c:v>
                </c:pt>
                <c:pt idx="1">
                  <c:v>0.1</c:v>
                </c:pt>
                <c:pt idx="2">
                  <c:v>7.1</c:v>
                </c:pt>
              </c:numCache>
            </c:numRef>
          </c:val>
          <c:extLst>
            <c:ext xmlns:c16="http://schemas.microsoft.com/office/drawing/2014/chart" uri="{C3380CC4-5D6E-409C-BE32-E72D297353CC}">
              <c16:uniqueId val="{00000000-AF4F-4AEF-98FF-74DEF86B1084}"/>
            </c:ext>
          </c:extLst>
        </c:ser>
        <c:dLbls>
          <c:dLblPos val="outEnd"/>
          <c:showLegendKey val="0"/>
          <c:showVal val="1"/>
          <c:showCatName val="0"/>
          <c:showSerName val="0"/>
          <c:showPercent val="0"/>
          <c:showBubbleSize val="0"/>
        </c:dLbls>
        <c:gapWidth val="150"/>
        <c:axId val="133671936"/>
        <c:axId val="133674880"/>
      </c:barChart>
      <c:catAx>
        <c:axId val="133671936"/>
        <c:scaling>
          <c:orientation val="minMax"/>
        </c:scaling>
        <c:delete val="0"/>
        <c:axPos val="l"/>
        <c:numFmt formatCode="General" sourceLinked="0"/>
        <c:majorTickMark val="out"/>
        <c:minorTickMark val="none"/>
        <c:tickLblPos val="nextTo"/>
        <c:crossAx val="133674880"/>
        <c:crosses val="autoZero"/>
        <c:auto val="1"/>
        <c:lblAlgn val="ctr"/>
        <c:lblOffset val="100"/>
        <c:noMultiLvlLbl val="0"/>
      </c:catAx>
      <c:valAx>
        <c:axId val="133674880"/>
        <c:scaling>
          <c:orientation val="minMax"/>
        </c:scaling>
        <c:delete val="0"/>
        <c:axPos val="b"/>
        <c:title>
          <c:tx>
            <c:rich>
              <a:bodyPr/>
              <a:lstStyle/>
              <a:p>
                <a:pPr>
                  <a:defRPr/>
                </a:pPr>
                <a:r>
                  <a:rPr lang="en-GB" dirty="0"/>
                  <a:t>% (Weighted)</a:t>
                </a:r>
              </a:p>
            </c:rich>
          </c:tx>
          <c:layout>
            <c:manualLayout>
              <c:xMode val="edge"/>
              <c:yMode val="edge"/>
              <c:x val="0.42397065393421568"/>
              <c:y val="0.91164298756133744"/>
            </c:manualLayout>
          </c:layout>
          <c:overlay val="0"/>
        </c:title>
        <c:numFmt formatCode="General" sourceLinked="1"/>
        <c:majorTickMark val="out"/>
        <c:minorTickMark val="none"/>
        <c:tickLblPos val="nextTo"/>
        <c:crossAx val="133671936"/>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686586927758258E-2"/>
          <c:y val="8.1494991697466393E-2"/>
          <c:w val="0.60357025498684347"/>
          <c:h val="0.61384407306229583"/>
        </c:manualLayout>
      </c:layout>
      <c:barChart>
        <c:barDir val="col"/>
        <c:grouping val="stacked"/>
        <c:varyColors val="0"/>
        <c:ser>
          <c:idx val="0"/>
          <c:order val="0"/>
          <c:tx>
            <c:strRef>
              <c:f>'RB4'!$C$2</c:f>
              <c:strCache>
                <c:ptCount val="1"/>
                <c:pt idx="0">
                  <c:v>Less than one year</c:v>
                </c:pt>
              </c:strCache>
            </c:strRef>
          </c:tx>
          <c:spPr>
            <a:solidFill>
              <a:srgbClr val="F78E1E"/>
            </a:solidFill>
          </c:spPr>
          <c:invertIfNegative val="0"/>
          <c:cat>
            <c:strRef>
              <c:f>'RB4'!$B$3:$B$7</c:f>
              <c:strCache>
                <c:ptCount val="5"/>
                <c:pt idx="0">
                  <c:v>Charikar</c:v>
                </c:pt>
                <c:pt idx="1">
                  <c:v>Herat</c:v>
                </c:pt>
                <c:pt idx="2">
                  <c:v>Jalalabad</c:v>
                </c:pt>
                <c:pt idx="3">
                  <c:v>Kabul</c:v>
                </c:pt>
                <c:pt idx="4">
                  <c:v>Mazar-i-Sharif</c:v>
                </c:pt>
              </c:strCache>
            </c:strRef>
          </c:cat>
          <c:val>
            <c:numRef>
              <c:f>'RB4'!$C$3:$C$7</c:f>
              <c:numCache>
                <c:formatCode>0%</c:formatCode>
                <c:ptCount val="5"/>
                <c:pt idx="0">
                  <c:v>0.53200000000000003</c:v>
                </c:pt>
                <c:pt idx="1">
                  <c:v>0.25800000000000001</c:v>
                </c:pt>
                <c:pt idx="2">
                  <c:v>0.24</c:v>
                </c:pt>
                <c:pt idx="3">
                  <c:v>0.436</c:v>
                </c:pt>
                <c:pt idx="4">
                  <c:v>0.189</c:v>
                </c:pt>
              </c:numCache>
            </c:numRef>
          </c:val>
          <c:extLst>
            <c:ext xmlns:c16="http://schemas.microsoft.com/office/drawing/2014/chart" uri="{C3380CC4-5D6E-409C-BE32-E72D297353CC}">
              <c16:uniqueId val="{00000000-6821-444D-8E1D-7D03A7AF8520}"/>
            </c:ext>
          </c:extLst>
        </c:ser>
        <c:ser>
          <c:idx val="1"/>
          <c:order val="1"/>
          <c:tx>
            <c:strRef>
              <c:f>'RB4'!$D$2</c:f>
              <c:strCache>
                <c:ptCount val="1"/>
                <c:pt idx="0">
                  <c:v>1-3 years</c:v>
                </c:pt>
              </c:strCache>
            </c:strRef>
          </c:tx>
          <c:spPr>
            <a:solidFill>
              <a:srgbClr val="00AEEF"/>
            </a:solidFill>
          </c:spPr>
          <c:invertIfNegative val="0"/>
          <c:cat>
            <c:strRef>
              <c:f>'RB4'!$B$3:$B$7</c:f>
              <c:strCache>
                <c:ptCount val="5"/>
                <c:pt idx="0">
                  <c:v>Charikar</c:v>
                </c:pt>
                <c:pt idx="1">
                  <c:v>Herat</c:v>
                </c:pt>
                <c:pt idx="2">
                  <c:v>Jalalabad</c:v>
                </c:pt>
                <c:pt idx="3">
                  <c:v>Kabul</c:v>
                </c:pt>
                <c:pt idx="4">
                  <c:v>Mazar-i-Sharif</c:v>
                </c:pt>
              </c:strCache>
            </c:strRef>
          </c:cat>
          <c:val>
            <c:numRef>
              <c:f>'RB4'!$D$3:$D$7</c:f>
              <c:numCache>
                <c:formatCode>0%</c:formatCode>
                <c:ptCount val="5"/>
                <c:pt idx="0">
                  <c:v>0.41099999999999998</c:v>
                </c:pt>
                <c:pt idx="1">
                  <c:v>0.52400000000000002</c:v>
                </c:pt>
                <c:pt idx="2">
                  <c:v>0.63500000000000001</c:v>
                </c:pt>
                <c:pt idx="3">
                  <c:v>0.50800000000000001</c:v>
                </c:pt>
                <c:pt idx="4">
                  <c:v>0.63200000000000001</c:v>
                </c:pt>
              </c:numCache>
            </c:numRef>
          </c:val>
          <c:extLst>
            <c:ext xmlns:c16="http://schemas.microsoft.com/office/drawing/2014/chart" uri="{C3380CC4-5D6E-409C-BE32-E72D297353CC}">
              <c16:uniqueId val="{00000001-6821-444D-8E1D-7D03A7AF8520}"/>
            </c:ext>
          </c:extLst>
        </c:ser>
        <c:ser>
          <c:idx val="2"/>
          <c:order val="2"/>
          <c:tx>
            <c:strRef>
              <c:f>'RB4'!$E$2</c:f>
              <c:strCache>
                <c:ptCount val="1"/>
                <c:pt idx="0">
                  <c:v>More than 3 years</c:v>
                </c:pt>
              </c:strCache>
            </c:strRef>
          </c:tx>
          <c:spPr>
            <a:solidFill>
              <a:srgbClr val="88C540"/>
            </a:solidFill>
          </c:spPr>
          <c:invertIfNegative val="0"/>
          <c:cat>
            <c:strRef>
              <c:f>'RB4'!$B$3:$B$7</c:f>
              <c:strCache>
                <c:ptCount val="5"/>
                <c:pt idx="0">
                  <c:v>Charikar</c:v>
                </c:pt>
                <c:pt idx="1">
                  <c:v>Herat</c:v>
                </c:pt>
                <c:pt idx="2">
                  <c:v>Jalalabad</c:v>
                </c:pt>
                <c:pt idx="3">
                  <c:v>Kabul</c:v>
                </c:pt>
                <c:pt idx="4">
                  <c:v>Mazar-i-Sharif</c:v>
                </c:pt>
              </c:strCache>
            </c:strRef>
          </c:cat>
          <c:val>
            <c:numRef>
              <c:f>'RB4'!$E$3:$E$7</c:f>
              <c:numCache>
                <c:formatCode>0%</c:formatCode>
                <c:ptCount val="5"/>
                <c:pt idx="0">
                  <c:v>5.7000000000000002E-2</c:v>
                </c:pt>
                <c:pt idx="1">
                  <c:v>0.218</c:v>
                </c:pt>
                <c:pt idx="2">
                  <c:v>0.125</c:v>
                </c:pt>
                <c:pt idx="3">
                  <c:v>5.6000000000000001E-2</c:v>
                </c:pt>
                <c:pt idx="4">
                  <c:v>0.17799999999999999</c:v>
                </c:pt>
              </c:numCache>
            </c:numRef>
          </c:val>
          <c:extLst>
            <c:ext xmlns:c16="http://schemas.microsoft.com/office/drawing/2014/chart" uri="{C3380CC4-5D6E-409C-BE32-E72D297353CC}">
              <c16:uniqueId val="{00000002-6821-444D-8E1D-7D03A7AF8520}"/>
            </c:ext>
          </c:extLst>
        </c:ser>
        <c:dLbls>
          <c:showLegendKey val="0"/>
          <c:showVal val="0"/>
          <c:showCatName val="0"/>
          <c:showSerName val="0"/>
          <c:showPercent val="0"/>
          <c:showBubbleSize val="0"/>
        </c:dLbls>
        <c:gapWidth val="34"/>
        <c:overlap val="100"/>
        <c:axId val="134157824"/>
        <c:axId val="134159360"/>
      </c:barChart>
      <c:catAx>
        <c:axId val="134157824"/>
        <c:scaling>
          <c:orientation val="minMax"/>
        </c:scaling>
        <c:delete val="0"/>
        <c:axPos val="b"/>
        <c:numFmt formatCode="General" sourceLinked="0"/>
        <c:majorTickMark val="out"/>
        <c:minorTickMark val="none"/>
        <c:tickLblPos val="nextTo"/>
        <c:crossAx val="134159360"/>
        <c:crosses val="autoZero"/>
        <c:auto val="1"/>
        <c:lblAlgn val="ctr"/>
        <c:lblOffset val="100"/>
        <c:noMultiLvlLbl val="0"/>
      </c:catAx>
      <c:valAx>
        <c:axId val="134159360"/>
        <c:scaling>
          <c:orientation val="minMax"/>
          <c:max val="1"/>
        </c:scaling>
        <c:delete val="0"/>
        <c:axPos val="l"/>
        <c:numFmt formatCode="0%" sourceLinked="1"/>
        <c:majorTickMark val="out"/>
        <c:minorTickMark val="none"/>
        <c:tickLblPos val="nextTo"/>
        <c:crossAx val="134157824"/>
        <c:crosses val="autoZero"/>
        <c:crossBetween val="between"/>
        <c:majorUnit val="0.2"/>
      </c:valAx>
    </c:plotArea>
    <c:legend>
      <c:legendPos val="r"/>
      <c:layout>
        <c:manualLayout>
          <c:xMode val="edge"/>
          <c:yMode val="edge"/>
          <c:x val="0.71492142681824444"/>
          <c:y val="0.23398516361925348"/>
          <c:w val="0.2727897829071772"/>
          <c:h val="0.4349238698103913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injection'!$G$6:$L$6</c:f>
              <c:strCache>
                <c:ptCount val="6"/>
                <c:pt idx="0">
                  <c:v>2007</c:v>
                </c:pt>
                <c:pt idx="1">
                  <c:v>2008</c:v>
                </c:pt>
                <c:pt idx="2">
                  <c:v>2009</c:v>
                </c:pt>
                <c:pt idx="3">
                  <c:v>2010</c:v>
                </c:pt>
                <c:pt idx="4">
                  <c:v>2011</c:v>
                </c:pt>
                <c:pt idx="5">
                  <c:v>2012</c:v>
                </c:pt>
              </c:strCache>
            </c:strRef>
          </c:cat>
          <c:val>
            <c:numRef>
              <c:f>'safe injection'!$G$7:$L$7</c:f>
              <c:numCache>
                <c:formatCode>General</c:formatCode>
                <c:ptCount val="6"/>
                <c:pt idx="0" formatCode="0">
                  <c:v>46</c:v>
                </c:pt>
                <c:pt idx="2" formatCode="0">
                  <c:v>94</c:v>
                </c:pt>
                <c:pt idx="5" formatCode="0">
                  <c:v>78.16</c:v>
                </c:pt>
              </c:numCache>
            </c:numRef>
          </c:val>
          <c:extLst>
            <c:ext xmlns:c16="http://schemas.microsoft.com/office/drawing/2014/chart" uri="{C3380CC4-5D6E-409C-BE32-E72D297353CC}">
              <c16:uniqueId val="{00000000-1CCB-4D25-99C9-E752C39AB346}"/>
            </c:ext>
          </c:extLst>
        </c:ser>
        <c:dLbls>
          <c:showLegendKey val="0"/>
          <c:showVal val="0"/>
          <c:showCatName val="0"/>
          <c:showSerName val="0"/>
          <c:showPercent val="0"/>
          <c:showBubbleSize val="0"/>
        </c:dLbls>
        <c:gapWidth val="30"/>
        <c:axId val="134225280"/>
        <c:axId val="134239360"/>
      </c:barChart>
      <c:scatterChart>
        <c:scatterStyle val="lineMarker"/>
        <c:varyColors val="0"/>
        <c:ser>
          <c:idx val="1"/>
          <c:order val="1"/>
          <c:tx>
            <c:strRef>
              <c:f>'safe injection'!$C$10</c:f>
              <c:strCache>
                <c:ptCount val="1"/>
                <c:pt idx="0">
                  <c:v>Tar</c:v>
                </c:pt>
              </c:strCache>
            </c:strRef>
          </c:tx>
          <c:spPr>
            <a:ln w="15875">
              <a:solidFill>
                <a:srgbClr val="E31837"/>
              </a:solidFill>
              <a:prstDash val="dash"/>
            </a:ln>
          </c:spPr>
          <c:marker>
            <c:symbol val="none"/>
          </c:marker>
          <c:xVal>
            <c:numRef>
              <c:f>'safe injection'!$B$11:$B$12</c:f>
              <c:numCache>
                <c:formatCode>General</c:formatCode>
                <c:ptCount val="2"/>
                <c:pt idx="0">
                  <c:v>0</c:v>
                </c:pt>
                <c:pt idx="1">
                  <c:v>1</c:v>
                </c:pt>
              </c:numCache>
            </c:numRef>
          </c:xVal>
          <c:yVal>
            <c:numRef>
              <c:f>'safe injection'!$C$11:$C$12</c:f>
              <c:numCache>
                <c:formatCode>General</c:formatCode>
                <c:ptCount val="2"/>
                <c:pt idx="0">
                  <c:v>90</c:v>
                </c:pt>
                <c:pt idx="1">
                  <c:v>90</c:v>
                </c:pt>
              </c:numCache>
            </c:numRef>
          </c:yVal>
          <c:smooth val="0"/>
          <c:extLst>
            <c:ext xmlns:c16="http://schemas.microsoft.com/office/drawing/2014/chart" uri="{C3380CC4-5D6E-409C-BE32-E72D297353CC}">
              <c16:uniqueId val="{00000001-1CCB-4D25-99C9-E752C39AB346}"/>
            </c:ext>
          </c:extLst>
        </c:ser>
        <c:dLbls>
          <c:showLegendKey val="0"/>
          <c:showVal val="0"/>
          <c:showCatName val="0"/>
          <c:showSerName val="0"/>
          <c:showPercent val="0"/>
          <c:showBubbleSize val="0"/>
        </c:dLbls>
        <c:axId val="134247168"/>
        <c:axId val="134241280"/>
      </c:scatterChart>
      <c:catAx>
        <c:axId val="134225280"/>
        <c:scaling>
          <c:orientation val="minMax"/>
        </c:scaling>
        <c:delete val="0"/>
        <c:axPos val="b"/>
        <c:numFmt formatCode="General" sourceLinked="0"/>
        <c:majorTickMark val="out"/>
        <c:minorTickMark val="none"/>
        <c:tickLblPos val="nextTo"/>
        <c:crossAx val="134239360"/>
        <c:crosses val="autoZero"/>
        <c:auto val="1"/>
        <c:lblAlgn val="ctr"/>
        <c:lblOffset val="100"/>
        <c:noMultiLvlLbl val="0"/>
      </c:catAx>
      <c:valAx>
        <c:axId val="134239360"/>
        <c:scaling>
          <c:orientation val="minMax"/>
          <c:max val="100"/>
          <c:min val="0"/>
        </c:scaling>
        <c:delete val="0"/>
        <c:axPos val="l"/>
        <c:title>
          <c:tx>
            <c:rich>
              <a:bodyPr rot="0" vert="horz"/>
              <a:lstStyle/>
              <a:p>
                <a:pPr>
                  <a:defRPr/>
                </a:pPr>
                <a:r>
                  <a:rPr lang="en-US"/>
                  <a:t>%</a:t>
                </a:r>
              </a:p>
            </c:rich>
          </c:tx>
          <c:layout>
            <c:manualLayout>
              <c:xMode val="edge"/>
              <c:yMode val="edge"/>
              <c:x val="0"/>
              <c:y val="2.1459314751406947E-2"/>
            </c:manualLayout>
          </c:layout>
          <c:overlay val="0"/>
        </c:title>
        <c:numFmt formatCode="0" sourceLinked="1"/>
        <c:majorTickMark val="out"/>
        <c:minorTickMark val="none"/>
        <c:tickLblPos val="nextTo"/>
        <c:crossAx val="134225280"/>
        <c:crosses val="autoZero"/>
        <c:crossBetween val="between"/>
        <c:majorUnit val="10"/>
      </c:valAx>
      <c:valAx>
        <c:axId val="134241280"/>
        <c:scaling>
          <c:orientation val="minMax"/>
          <c:max val="100"/>
          <c:min val="0"/>
        </c:scaling>
        <c:delete val="1"/>
        <c:axPos val="r"/>
        <c:numFmt formatCode="General" sourceLinked="1"/>
        <c:majorTickMark val="out"/>
        <c:minorTickMark val="none"/>
        <c:tickLblPos val="nextTo"/>
        <c:crossAx val="134247168"/>
        <c:crosses val="max"/>
        <c:crossBetween val="midCat"/>
        <c:majorUnit val="10"/>
      </c:valAx>
      <c:valAx>
        <c:axId val="134247168"/>
        <c:scaling>
          <c:orientation val="minMax"/>
          <c:max val="1"/>
          <c:min val="0"/>
        </c:scaling>
        <c:delete val="1"/>
        <c:axPos val="t"/>
        <c:numFmt formatCode="General" sourceLinked="1"/>
        <c:majorTickMark val="out"/>
        <c:minorTickMark val="none"/>
        <c:tickLblPos val="nextTo"/>
        <c:crossAx val="134241280"/>
        <c:crosses val="max"/>
        <c:crossBetween val="midCat"/>
        <c:majorUnit val="0.2"/>
      </c:valAx>
    </c:plotArea>
    <c:plotVisOnly val="1"/>
    <c:dispBlanksAs val="gap"/>
    <c:showDLblsOverMax val="0"/>
  </c:chart>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07130850216757"/>
          <c:y val="4.0740740740740744E-2"/>
          <c:w val="0.74946149989678257"/>
          <c:h val="0.76040740740740742"/>
        </c:manualLayout>
      </c:layout>
      <c:barChart>
        <c:barDir val="bar"/>
        <c:grouping val="clustered"/>
        <c:varyColors val="0"/>
        <c:ser>
          <c:idx val="0"/>
          <c:order val="0"/>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'RB5'!$A$2:$A$5</c:f>
              <c:strCache>
                <c:ptCount val="4"/>
                <c:pt idx="0">
                  <c:v>Kabul</c:v>
                </c:pt>
                <c:pt idx="1">
                  <c:v>Charikar</c:v>
                </c:pt>
                <c:pt idx="2">
                  <c:v>Herat</c:v>
                </c:pt>
                <c:pt idx="3">
                  <c:v>Mazar-i-Sharif</c:v>
                </c:pt>
              </c:strCache>
            </c:strRef>
          </c:cat>
          <c:val>
            <c:numRef>
              <c:f>'RB5'!$B$2:$B$5</c:f>
              <c:numCache>
                <c:formatCode>0</c:formatCode>
                <c:ptCount val="4"/>
                <c:pt idx="0" formatCode="General">
                  <c:v>0</c:v>
                </c:pt>
                <c:pt idx="1">
                  <c:v>4.2</c:v>
                </c:pt>
                <c:pt idx="2">
                  <c:v>24.5</c:v>
                </c:pt>
                <c:pt idx="3">
                  <c:v>98</c:v>
                </c:pt>
              </c:numCache>
            </c:numRef>
          </c:val>
          <c:extLst>
            <c:ext xmlns:c16="http://schemas.microsoft.com/office/drawing/2014/chart" uri="{C3380CC4-5D6E-409C-BE32-E72D297353CC}">
              <c16:uniqueId val="{00000000-421E-4088-88C3-76C0D58AC631}"/>
            </c:ext>
          </c:extLst>
        </c:ser>
        <c:dLbls>
          <c:showLegendKey val="0"/>
          <c:showVal val="0"/>
          <c:showCatName val="0"/>
          <c:showSerName val="0"/>
          <c:showPercent val="0"/>
          <c:showBubbleSize val="0"/>
        </c:dLbls>
        <c:gapWidth val="43"/>
        <c:axId val="134291456"/>
        <c:axId val="134292992"/>
      </c:barChart>
      <c:catAx>
        <c:axId val="134291456"/>
        <c:scaling>
          <c:orientation val="minMax"/>
        </c:scaling>
        <c:delete val="0"/>
        <c:axPos val="l"/>
        <c:numFmt formatCode="General" sourceLinked="0"/>
        <c:majorTickMark val="out"/>
        <c:minorTickMark val="none"/>
        <c:tickLblPos val="nextTo"/>
        <c:crossAx val="134292992"/>
        <c:crosses val="autoZero"/>
        <c:auto val="1"/>
        <c:lblAlgn val="ctr"/>
        <c:lblOffset val="100"/>
        <c:noMultiLvlLbl val="0"/>
      </c:catAx>
      <c:valAx>
        <c:axId val="134292992"/>
        <c:scaling>
          <c:orientation val="minMax"/>
          <c:max val="100"/>
        </c:scaling>
        <c:delete val="0"/>
        <c:axPos val="b"/>
        <c:title>
          <c:tx>
            <c:rich>
              <a:bodyPr/>
              <a:lstStyle/>
              <a:p>
                <a:pPr>
                  <a:defRPr/>
                </a:pPr>
                <a:r>
                  <a:rPr lang="en-GB" dirty="0"/>
                  <a:t>% (Weighted)</a:t>
                </a:r>
              </a:p>
            </c:rich>
          </c:tx>
          <c:layout>
            <c:manualLayout>
              <c:xMode val="edge"/>
              <c:yMode val="edge"/>
              <c:x val="0.50523002742634704"/>
              <c:y val="0.92925925925925923"/>
            </c:manualLayout>
          </c:layout>
          <c:overlay val="0"/>
        </c:title>
        <c:numFmt formatCode="General" sourceLinked="1"/>
        <c:majorTickMark val="out"/>
        <c:minorTickMark val="none"/>
        <c:tickLblPos val="nextTo"/>
        <c:crossAx val="13429145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26315563013634E-2"/>
          <c:y val="9.028684470820969E-2"/>
          <c:w val="0.54488240609268102"/>
          <c:h val="0.54784364120657025"/>
        </c:manualLayout>
      </c:layout>
      <c:barChart>
        <c:barDir val="col"/>
        <c:grouping val="clustered"/>
        <c:varyColors val="0"/>
        <c:ser>
          <c:idx val="0"/>
          <c:order val="0"/>
          <c:tx>
            <c:strRef>
              <c:f>'RB6'!$C$2</c:f>
              <c:strCache>
                <c:ptCount val="1"/>
                <c:pt idx="0">
                  <c:v>Ever bought sex from  women</c:v>
                </c:pt>
              </c:strCache>
            </c:strRef>
          </c:tx>
          <c:spPr>
            <a:solidFill>
              <a:srgbClr val="EC008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'RB6'!$B$3:$B$7</c:f>
              <c:strCache>
                <c:ptCount val="5"/>
                <c:pt idx="0">
                  <c:v>Kabul</c:v>
                </c:pt>
                <c:pt idx="1">
                  <c:v>Charikar</c:v>
                </c:pt>
                <c:pt idx="2">
                  <c:v>Mazar-i-Sharif</c:v>
                </c:pt>
                <c:pt idx="3">
                  <c:v>Jalalabad</c:v>
                </c:pt>
                <c:pt idx="4">
                  <c:v>Herat</c:v>
                </c:pt>
              </c:strCache>
            </c:strRef>
          </c:cat>
          <c:val>
            <c:numRef>
              <c:f>'RB6'!$C$3:$C$7</c:f>
              <c:numCache>
                <c:formatCode>0</c:formatCode>
                <c:ptCount val="5"/>
                <c:pt idx="0">
                  <c:v>29.3</c:v>
                </c:pt>
                <c:pt idx="1">
                  <c:v>35.4</c:v>
                </c:pt>
                <c:pt idx="2">
                  <c:v>44.5</c:v>
                </c:pt>
                <c:pt idx="3">
                  <c:v>55.8</c:v>
                </c:pt>
                <c:pt idx="4">
                  <c:v>73.400000000000006</c:v>
                </c:pt>
              </c:numCache>
            </c:numRef>
          </c:val>
          <c:extLst>
            <c:ext xmlns:c16="http://schemas.microsoft.com/office/drawing/2014/chart" uri="{C3380CC4-5D6E-409C-BE32-E72D297353CC}">
              <c16:uniqueId val="{00000000-C71B-499F-99CD-3E1D7368529E}"/>
            </c:ext>
          </c:extLst>
        </c:ser>
        <c:ser>
          <c:idx val="1"/>
          <c:order val="1"/>
          <c:tx>
            <c:strRef>
              <c:f>'RB6'!$D$2</c:f>
              <c:strCache>
                <c:ptCount val="1"/>
                <c:pt idx="0">
                  <c:v>Paying for sex with boys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'RB6'!$B$3:$B$7</c:f>
              <c:strCache>
                <c:ptCount val="5"/>
                <c:pt idx="0">
                  <c:v>Kabul</c:v>
                </c:pt>
                <c:pt idx="1">
                  <c:v>Charikar</c:v>
                </c:pt>
                <c:pt idx="2">
                  <c:v>Mazar-i-Sharif</c:v>
                </c:pt>
                <c:pt idx="3">
                  <c:v>Jalalabad</c:v>
                </c:pt>
                <c:pt idx="4">
                  <c:v>Herat</c:v>
                </c:pt>
              </c:strCache>
            </c:strRef>
          </c:cat>
          <c:val>
            <c:numRef>
              <c:f>'RB6'!$D$3:$D$7</c:f>
              <c:numCache>
                <c:formatCode>0</c:formatCode>
                <c:ptCount val="5"/>
                <c:pt idx="0">
                  <c:v>1.9</c:v>
                </c:pt>
                <c:pt idx="1">
                  <c:v>18.899999999999999</c:v>
                </c:pt>
                <c:pt idx="2">
                  <c:v>18.5</c:v>
                </c:pt>
                <c:pt idx="3">
                  <c:v>28.5</c:v>
                </c:pt>
                <c:pt idx="4">
                  <c:v>10.4</c:v>
                </c:pt>
              </c:numCache>
            </c:numRef>
          </c:val>
          <c:extLst>
            <c:ext xmlns:c16="http://schemas.microsoft.com/office/drawing/2014/chart" uri="{C3380CC4-5D6E-409C-BE32-E72D297353CC}">
              <c16:uniqueId val="{00000001-C71B-499F-99CD-3E1D7368529E}"/>
            </c:ext>
          </c:extLst>
        </c:ser>
        <c:dLbls>
          <c:showLegendKey val="0"/>
          <c:showVal val="0"/>
          <c:showCatName val="0"/>
          <c:showSerName val="0"/>
          <c:showPercent val="0"/>
          <c:showBubbleSize val="0"/>
        </c:dLbls>
        <c:gapWidth val="73"/>
        <c:axId val="134452352"/>
        <c:axId val="134453888"/>
      </c:barChart>
      <c:catAx>
        <c:axId val="134452352"/>
        <c:scaling>
          <c:orientation val="minMax"/>
        </c:scaling>
        <c:delete val="0"/>
        <c:axPos val="b"/>
        <c:numFmt formatCode="General" sourceLinked="0"/>
        <c:majorTickMark val="out"/>
        <c:minorTickMark val="none"/>
        <c:tickLblPos val="nextTo"/>
        <c:crossAx val="134453888"/>
        <c:crosses val="autoZero"/>
        <c:auto val="1"/>
        <c:lblAlgn val="ctr"/>
        <c:lblOffset val="100"/>
        <c:noMultiLvlLbl val="0"/>
      </c:catAx>
      <c:valAx>
        <c:axId val="134453888"/>
        <c:scaling>
          <c:orientation val="minMax"/>
          <c:max val="100"/>
        </c:scaling>
        <c:delete val="0"/>
        <c:axPos val="l"/>
        <c:title>
          <c:tx>
            <c:rich>
              <a:bodyPr rot="-5400000" vert="horz"/>
              <a:lstStyle/>
              <a:p>
                <a:pPr>
                  <a:defRPr/>
                </a:pPr>
                <a:r>
                  <a:rPr lang="en-GB" dirty="0"/>
                  <a:t>% (Weighted)</a:t>
                </a:r>
              </a:p>
            </c:rich>
          </c:tx>
          <c:layout>
            <c:manualLayout>
              <c:xMode val="edge"/>
              <c:yMode val="edge"/>
              <c:x val="0"/>
              <c:y val="0.2519928064547487"/>
            </c:manualLayout>
          </c:layout>
          <c:overlay val="0"/>
        </c:title>
        <c:numFmt formatCode="0" sourceLinked="1"/>
        <c:majorTickMark val="out"/>
        <c:minorTickMark val="none"/>
        <c:tickLblPos val="nextTo"/>
        <c:crossAx val="134452352"/>
        <c:crosses val="autoZero"/>
        <c:crossBetween val="between"/>
        <c:majorUnit val="20"/>
      </c:valAx>
    </c:plotArea>
    <c:legend>
      <c:legendPos val="r"/>
      <c:layout>
        <c:manualLayout>
          <c:xMode val="edge"/>
          <c:yMode val="edge"/>
          <c:x val="0.66415025171033948"/>
          <c:y val="0.3537397291213969"/>
          <c:w val="0.32273499419129986"/>
          <c:h val="0.3716498049019836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'Adult &amp; Women 15+'!$D$2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C0B-4440-A11D-60C78E78E990}"/>
                </c:ext>
              </c:extLst>
            </c:dLbl>
            <c:dLbl>
              <c:idx val="1"/>
              <c:delete val="1"/>
              <c:extLst>
                <c:ext xmlns:c15="http://schemas.microsoft.com/office/drawing/2012/chart" uri="{CE6537A1-D6FC-4f65-9D91-7224C49458BB}"/>
                <c:ext xmlns:c16="http://schemas.microsoft.com/office/drawing/2014/chart" uri="{C3380CC4-5D6E-409C-BE32-E72D297353CC}">
                  <c16:uniqueId val="{00000001-7C0B-4440-A11D-60C78E78E990}"/>
                </c:ext>
              </c:extLst>
            </c:dLbl>
            <c:dLbl>
              <c:idx val="2"/>
              <c:delete val="1"/>
              <c:extLst>
                <c:ext xmlns:c15="http://schemas.microsoft.com/office/drawing/2012/chart" uri="{CE6537A1-D6FC-4f65-9D91-7224C49458BB}"/>
                <c:ext xmlns:c16="http://schemas.microsoft.com/office/drawing/2014/chart" uri="{C3380CC4-5D6E-409C-BE32-E72D297353CC}">
                  <c16:uniqueId val="{00000002-7C0B-4440-A11D-60C78E78E990}"/>
                </c:ext>
              </c:extLst>
            </c:dLbl>
            <c:dLbl>
              <c:idx val="3"/>
              <c:delete val="1"/>
              <c:extLst>
                <c:ext xmlns:c15="http://schemas.microsoft.com/office/drawing/2012/chart" uri="{CE6537A1-D6FC-4f65-9D91-7224C49458BB}"/>
                <c:ext xmlns:c16="http://schemas.microsoft.com/office/drawing/2014/chart" uri="{C3380CC4-5D6E-409C-BE32-E72D297353CC}">
                  <c16:uniqueId val="{00000003-7C0B-4440-A11D-60C78E78E990}"/>
                </c:ext>
              </c:extLst>
            </c:dLbl>
            <c:dLbl>
              <c:idx val="4"/>
              <c:delete val="1"/>
              <c:extLst>
                <c:ext xmlns:c15="http://schemas.microsoft.com/office/drawing/2012/chart" uri="{CE6537A1-D6FC-4f65-9D91-7224C49458BB}"/>
                <c:ext xmlns:c16="http://schemas.microsoft.com/office/drawing/2014/chart" uri="{C3380CC4-5D6E-409C-BE32-E72D297353CC}">
                  <c16:uniqueId val="{00000004-7C0B-4440-A11D-60C78E78E990}"/>
                </c:ext>
              </c:extLst>
            </c:dLbl>
            <c:dLbl>
              <c:idx val="5"/>
              <c:delete val="1"/>
              <c:extLst>
                <c:ext xmlns:c15="http://schemas.microsoft.com/office/drawing/2012/chart" uri="{CE6537A1-D6FC-4f65-9D91-7224C49458BB}"/>
                <c:ext xmlns:c16="http://schemas.microsoft.com/office/drawing/2014/chart" uri="{C3380CC4-5D6E-409C-BE32-E72D297353CC}">
                  <c16:uniqueId val="{00000005-7C0B-4440-A11D-60C78E78E990}"/>
                </c:ext>
              </c:extLst>
            </c:dLbl>
            <c:dLbl>
              <c:idx val="6"/>
              <c:delete val="1"/>
              <c:extLst>
                <c:ext xmlns:c15="http://schemas.microsoft.com/office/drawing/2012/chart" uri="{CE6537A1-D6FC-4f65-9D91-7224C49458BB}"/>
                <c:ext xmlns:c16="http://schemas.microsoft.com/office/drawing/2014/chart" uri="{C3380CC4-5D6E-409C-BE32-E72D297353CC}">
                  <c16:uniqueId val="{00000006-7C0B-4440-A11D-60C78E78E990}"/>
                </c:ext>
              </c:extLst>
            </c:dLbl>
            <c:dLbl>
              <c:idx val="7"/>
              <c:delete val="1"/>
              <c:extLst>
                <c:ext xmlns:c15="http://schemas.microsoft.com/office/drawing/2012/chart" uri="{CE6537A1-D6FC-4f65-9D91-7224C49458BB}"/>
                <c:ext xmlns:c16="http://schemas.microsoft.com/office/drawing/2014/chart" uri="{C3380CC4-5D6E-409C-BE32-E72D297353CC}">
                  <c16:uniqueId val="{00000007-7C0B-4440-A11D-60C78E78E990}"/>
                </c:ext>
              </c:extLst>
            </c:dLbl>
            <c:dLbl>
              <c:idx val="8"/>
              <c:delete val="1"/>
              <c:extLst>
                <c:ext xmlns:c15="http://schemas.microsoft.com/office/drawing/2012/chart" uri="{CE6537A1-D6FC-4f65-9D91-7224C49458BB}"/>
                <c:ext xmlns:c16="http://schemas.microsoft.com/office/drawing/2014/chart" uri="{C3380CC4-5D6E-409C-BE32-E72D297353CC}">
                  <c16:uniqueId val="{00000008-7C0B-4440-A11D-60C78E78E990}"/>
                </c:ext>
              </c:extLst>
            </c:dLbl>
            <c:dLbl>
              <c:idx val="9"/>
              <c:delete val="1"/>
              <c:extLst>
                <c:ext xmlns:c15="http://schemas.microsoft.com/office/drawing/2012/chart" uri="{CE6537A1-D6FC-4f65-9D91-7224C49458BB}"/>
                <c:ext xmlns:c16="http://schemas.microsoft.com/office/drawing/2014/chart" uri="{C3380CC4-5D6E-409C-BE32-E72D297353CC}">
                  <c16:uniqueId val="{00000009-7C0B-4440-A11D-60C78E78E990}"/>
                </c:ext>
              </c:extLst>
            </c:dLbl>
            <c:dLbl>
              <c:idx val="10"/>
              <c:delete val="1"/>
              <c:extLst>
                <c:ext xmlns:c15="http://schemas.microsoft.com/office/drawing/2012/chart" uri="{CE6537A1-D6FC-4f65-9D91-7224C49458BB}"/>
                <c:ext xmlns:c16="http://schemas.microsoft.com/office/drawing/2014/chart" uri="{C3380CC4-5D6E-409C-BE32-E72D297353CC}">
                  <c16:uniqueId val="{0000000A-7C0B-4440-A11D-60C78E78E990}"/>
                </c:ext>
              </c:extLst>
            </c:dLbl>
            <c:dLbl>
              <c:idx val="11"/>
              <c:delete val="1"/>
              <c:extLst>
                <c:ext xmlns:c15="http://schemas.microsoft.com/office/drawing/2012/chart" uri="{CE6537A1-D6FC-4f65-9D91-7224C49458BB}"/>
                <c:ext xmlns:c16="http://schemas.microsoft.com/office/drawing/2014/chart" uri="{C3380CC4-5D6E-409C-BE32-E72D297353CC}">
                  <c16:uniqueId val="{0000000B-7C0B-4440-A11D-60C78E78E990}"/>
                </c:ext>
              </c:extLst>
            </c:dLbl>
            <c:dLbl>
              <c:idx val="12"/>
              <c:delete val="1"/>
              <c:extLst>
                <c:ext xmlns:c15="http://schemas.microsoft.com/office/drawing/2012/chart" uri="{CE6537A1-D6FC-4f65-9D91-7224C49458BB}"/>
                <c:ext xmlns:c16="http://schemas.microsoft.com/office/drawing/2014/chart" uri="{C3380CC4-5D6E-409C-BE32-E72D297353CC}">
                  <c16:uniqueId val="{0000000C-7C0B-4440-A11D-60C78E78E990}"/>
                </c:ext>
              </c:extLst>
            </c:dLbl>
            <c:dLbl>
              <c:idx val="13"/>
              <c:delete val="1"/>
              <c:extLst>
                <c:ext xmlns:c15="http://schemas.microsoft.com/office/drawing/2012/chart" uri="{CE6537A1-D6FC-4f65-9D91-7224C49458BB}"/>
                <c:ext xmlns:c16="http://schemas.microsoft.com/office/drawing/2014/chart" uri="{C3380CC4-5D6E-409C-BE32-E72D297353CC}">
                  <c16:uniqueId val="{0000000D-7C0B-4440-A11D-60C78E78E990}"/>
                </c:ext>
              </c:extLst>
            </c:dLbl>
            <c:dLbl>
              <c:idx val="14"/>
              <c:delete val="1"/>
              <c:extLst>
                <c:ext xmlns:c15="http://schemas.microsoft.com/office/drawing/2012/chart" uri="{CE6537A1-D6FC-4f65-9D91-7224C49458BB}"/>
                <c:ext xmlns:c16="http://schemas.microsoft.com/office/drawing/2014/chart" uri="{C3380CC4-5D6E-409C-BE32-E72D297353CC}">
                  <c16:uniqueId val="{0000000E-7C0B-4440-A11D-60C78E78E990}"/>
                </c:ext>
              </c:extLst>
            </c:dLbl>
            <c:dLbl>
              <c:idx val="15"/>
              <c:delete val="1"/>
              <c:extLst>
                <c:ext xmlns:c15="http://schemas.microsoft.com/office/drawing/2012/chart" uri="{CE6537A1-D6FC-4f65-9D91-7224C49458BB}"/>
                <c:ext xmlns:c16="http://schemas.microsoft.com/office/drawing/2014/chart" uri="{C3380CC4-5D6E-409C-BE32-E72D297353CC}">
                  <c16:uniqueId val="{0000000F-7C0B-4440-A11D-60C78E78E990}"/>
                </c:ext>
              </c:extLst>
            </c:dLbl>
            <c:dLbl>
              <c:idx val="16"/>
              <c:delete val="1"/>
              <c:extLst>
                <c:ext xmlns:c15="http://schemas.microsoft.com/office/drawing/2012/chart" uri="{CE6537A1-D6FC-4f65-9D91-7224C49458BB}"/>
                <c:ext xmlns:c16="http://schemas.microsoft.com/office/drawing/2014/chart" uri="{C3380CC4-5D6E-409C-BE32-E72D297353CC}">
                  <c16:uniqueId val="{00000010-7C0B-4440-A11D-60C78E78E990}"/>
                </c:ext>
              </c:extLst>
            </c:dLbl>
            <c:dLbl>
              <c:idx val="17"/>
              <c:delete val="1"/>
              <c:extLst>
                <c:ext xmlns:c15="http://schemas.microsoft.com/office/drawing/2012/chart" uri="{CE6537A1-D6FC-4f65-9D91-7224C49458BB}"/>
                <c:ext xmlns:c16="http://schemas.microsoft.com/office/drawing/2014/chart" uri="{C3380CC4-5D6E-409C-BE32-E72D297353CC}">
                  <c16:uniqueId val="{00000011-7C0B-4440-A11D-60C78E78E990}"/>
                </c:ext>
              </c:extLst>
            </c:dLbl>
            <c:dLbl>
              <c:idx val="18"/>
              <c:delete val="1"/>
              <c:extLst>
                <c:ext xmlns:c15="http://schemas.microsoft.com/office/drawing/2012/chart" uri="{CE6537A1-D6FC-4f65-9D91-7224C49458BB}"/>
                <c:ext xmlns:c16="http://schemas.microsoft.com/office/drawing/2014/chart" uri="{C3380CC4-5D6E-409C-BE32-E72D297353CC}">
                  <c16:uniqueId val="{00000012-7C0B-4440-A11D-60C78E78E990}"/>
                </c:ext>
              </c:extLst>
            </c:dLbl>
            <c:dLbl>
              <c:idx val="19"/>
              <c:delete val="1"/>
              <c:extLst>
                <c:ext xmlns:c15="http://schemas.microsoft.com/office/drawing/2012/chart" uri="{CE6537A1-D6FC-4f65-9D91-7224C49458BB}"/>
                <c:ext xmlns:c16="http://schemas.microsoft.com/office/drawing/2014/chart" uri="{C3380CC4-5D6E-409C-BE32-E72D297353CC}">
                  <c16:uniqueId val="{00000013-7C0B-4440-A11D-60C78E78E990}"/>
                </c:ext>
              </c:extLst>
            </c:dLbl>
            <c:dLbl>
              <c:idx val="20"/>
              <c:delete val="1"/>
              <c:extLst>
                <c:ext xmlns:c15="http://schemas.microsoft.com/office/drawing/2012/chart" uri="{CE6537A1-D6FC-4f65-9D91-7224C49458BB}"/>
                <c:ext xmlns:c16="http://schemas.microsoft.com/office/drawing/2014/chart" uri="{C3380CC4-5D6E-409C-BE32-E72D297353CC}">
                  <c16:uniqueId val="{00000014-7C0B-4440-A11D-60C78E78E990}"/>
                </c:ext>
              </c:extLst>
            </c:dLbl>
            <c:dLbl>
              <c:idx val="21"/>
              <c:delete val="1"/>
              <c:extLst>
                <c:ext xmlns:c15="http://schemas.microsoft.com/office/drawing/2012/chart" uri="{CE6537A1-D6FC-4f65-9D91-7224C49458BB}"/>
                <c:ext xmlns:c16="http://schemas.microsoft.com/office/drawing/2014/chart" uri="{C3380CC4-5D6E-409C-BE32-E72D297353CC}">
                  <c16:uniqueId val="{00000015-7C0B-4440-A11D-60C78E78E990}"/>
                </c:ext>
              </c:extLst>
            </c:dLbl>
            <c:dLbl>
              <c:idx val="22"/>
              <c:delete val="1"/>
              <c:extLst>
                <c:ext xmlns:c15="http://schemas.microsoft.com/office/drawing/2012/chart" uri="{CE6537A1-D6FC-4f65-9D91-7224C49458BB}"/>
                <c:ext xmlns:c16="http://schemas.microsoft.com/office/drawing/2014/chart" uri="{C3380CC4-5D6E-409C-BE32-E72D297353CC}">
                  <c16:uniqueId val="{00000016-7C0B-4440-A11D-60C78E78E990}"/>
                </c:ext>
              </c:extLst>
            </c:dLbl>
            <c:dLbl>
              <c:idx val="23"/>
              <c:delete val="1"/>
              <c:extLst>
                <c:ext xmlns:c15="http://schemas.microsoft.com/office/drawing/2012/chart" uri="{CE6537A1-D6FC-4f65-9D91-7224C49458BB}"/>
                <c:ext xmlns:c16="http://schemas.microsoft.com/office/drawing/2014/chart" uri="{C3380CC4-5D6E-409C-BE32-E72D297353CC}">
                  <c16:uniqueId val="{00000017-7C0B-4440-A11D-60C78E78E990}"/>
                </c:ext>
              </c:extLst>
            </c:dLbl>
            <c:dLbl>
              <c:idx val="24"/>
              <c:delete val="1"/>
              <c:extLst>
                <c:ext xmlns:c15="http://schemas.microsoft.com/office/drawing/2012/chart" uri="{CE6537A1-D6FC-4f65-9D91-7224C49458BB}"/>
                <c:ext xmlns:c16="http://schemas.microsoft.com/office/drawing/2014/chart" uri="{C3380CC4-5D6E-409C-BE32-E72D297353CC}">
                  <c16:uniqueId val="{00000018-7C0B-4440-A11D-60C78E78E990}"/>
                </c:ext>
              </c:extLst>
            </c:dLbl>
            <c:dLbl>
              <c:idx val="25"/>
              <c:delete val="1"/>
              <c:extLst>
                <c:ext xmlns:c15="http://schemas.microsoft.com/office/drawing/2012/chart" uri="{CE6537A1-D6FC-4f65-9D91-7224C49458BB}"/>
                <c:ext xmlns:c16="http://schemas.microsoft.com/office/drawing/2014/chart" uri="{C3380CC4-5D6E-409C-BE32-E72D297353CC}">
                  <c16:uniqueId val="{00000019-7C0B-4440-A11D-60C78E78E990}"/>
                </c:ext>
              </c:extLst>
            </c:dLbl>
            <c:dLbl>
              <c:idx val="26"/>
              <c:delete val="1"/>
              <c:extLst>
                <c:ext xmlns:c15="http://schemas.microsoft.com/office/drawing/2012/chart" uri="{CE6537A1-D6FC-4f65-9D91-7224C49458BB}"/>
                <c:ext xmlns:c16="http://schemas.microsoft.com/office/drawing/2014/chart" uri="{C3380CC4-5D6E-409C-BE32-E72D297353CC}">
                  <c16:uniqueId val="{0000001A-7C0B-4440-A11D-60C78E78E990}"/>
                </c:ext>
              </c:extLst>
            </c:dLbl>
            <c:dLbl>
              <c:idx val="27"/>
              <c:delete val="1"/>
              <c:extLst>
                <c:ext xmlns:c15="http://schemas.microsoft.com/office/drawing/2012/chart" uri="{CE6537A1-D6FC-4f65-9D91-7224C49458BB}"/>
                <c:ext xmlns:c16="http://schemas.microsoft.com/office/drawing/2014/chart" uri="{C3380CC4-5D6E-409C-BE32-E72D297353CC}">
                  <c16:uniqueId val="{0000001B-7C0B-4440-A11D-60C78E78E990}"/>
                </c:ext>
              </c:extLst>
            </c:dLbl>
            <c:dLbl>
              <c:idx val="28"/>
              <c:delete val="1"/>
              <c:extLst>
                <c:ext xmlns:c15="http://schemas.microsoft.com/office/drawing/2012/chart" uri="{CE6537A1-D6FC-4f65-9D91-7224C49458BB}"/>
                <c:ext xmlns:c16="http://schemas.microsoft.com/office/drawing/2014/chart" uri="{C3380CC4-5D6E-409C-BE32-E72D297353CC}">
                  <c16:uniqueId val="{0000001C-7C0B-4440-A11D-60C78E78E990}"/>
                </c:ext>
              </c:extLst>
            </c:dLbl>
            <c:dLbl>
              <c:idx val="29"/>
              <c:delete val="1"/>
              <c:extLst>
                <c:ext xmlns:c15="http://schemas.microsoft.com/office/drawing/2012/chart" uri="{CE6537A1-D6FC-4f65-9D91-7224C49458BB}"/>
                <c:ext xmlns:c16="http://schemas.microsoft.com/office/drawing/2014/chart" uri="{C3380CC4-5D6E-409C-BE32-E72D297353CC}">
                  <c16:uniqueId val="{0000001D-7C0B-4440-A11D-60C78E78E990}"/>
                </c:ext>
              </c:extLst>
            </c:dLbl>
            <c:dLbl>
              <c:idx val="30"/>
              <c:delete val="1"/>
              <c:extLst>
                <c:ext xmlns:c15="http://schemas.microsoft.com/office/drawing/2012/chart" uri="{CE6537A1-D6FC-4f65-9D91-7224C49458BB}"/>
                <c:ext xmlns:c16="http://schemas.microsoft.com/office/drawing/2014/chart" uri="{C3380CC4-5D6E-409C-BE32-E72D297353CC}">
                  <c16:uniqueId val="{0000001E-7C0B-4440-A11D-60C78E78E990}"/>
                </c:ext>
              </c:extLst>
            </c:dLbl>
            <c:dLbl>
              <c:idx val="31"/>
              <c:delete val="1"/>
              <c:extLst>
                <c:ext xmlns:c15="http://schemas.microsoft.com/office/drawing/2012/chart" uri="{CE6537A1-D6FC-4f65-9D91-7224C49458BB}"/>
                <c:ext xmlns:c16="http://schemas.microsoft.com/office/drawing/2014/chart" uri="{C3380CC4-5D6E-409C-BE32-E72D297353CC}">
                  <c16:uniqueId val="{0000001F-7C0B-4440-A11D-60C78E78E990}"/>
                </c:ext>
              </c:extLst>
            </c:dLbl>
            <c:dLbl>
              <c:idx val="32"/>
              <c:layout>
                <c:manualLayout>
                  <c:x val="3.8940809968847352E-3"/>
                  <c:y val="-2.9550827423167848E-3"/>
                </c:manualLayout>
              </c:layout>
              <c:tx>
                <c:rich>
                  <a:bodyPr/>
                  <a:lstStyle/>
                  <a:p>
                    <a:r>
                      <a:rPr lang="en-US" dirty="0"/>
                      <a:t>12 000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7C0B-4440-A11D-60C78E78E990}"/>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15+'!$D$3:$D$35</c:f>
              <c:numCache>
                <c:formatCode>_-* #,##0_-;\-* #,##0_-;_-* "-"??_-;_-@_-</c:formatCode>
                <c:ptCount val="33"/>
                <c:pt idx="0">
                  <c:v>850</c:v>
                </c:pt>
                <c:pt idx="1">
                  <c:v>1061</c:v>
                </c:pt>
                <c:pt idx="2">
                  <c:v>1332</c:v>
                </c:pt>
                <c:pt idx="3">
                  <c:v>1639</c:v>
                </c:pt>
                <c:pt idx="4">
                  <c:v>1973</c:v>
                </c:pt>
                <c:pt idx="5">
                  <c:v>2298</c:v>
                </c:pt>
                <c:pt idx="6">
                  <c:v>2605</c:v>
                </c:pt>
                <c:pt idx="7">
                  <c:v>2873</c:v>
                </c:pt>
                <c:pt idx="8">
                  <c:v>3180</c:v>
                </c:pt>
                <c:pt idx="9">
                  <c:v>3541</c:v>
                </c:pt>
                <c:pt idx="10">
                  <c:v>3911</c:v>
                </c:pt>
                <c:pt idx="11">
                  <c:v>4334</c:v>
                </c:pt>
                <c:pt idx="12">
                  <c:v>4839</c:v>
                </c:pt>
                <c:pt idx="13">
                  <c:v>5323</c:v>
                </c:pt>
                <c:pt idx="14">
                  <c:v>5748</c:v>
                </c:pt>
                <c:pt idx="15">
                  <c:v>6101</c:v>
                </c:pt>
                <c:pt idx="16">
                  <c:v>6421</c:v>
                </c:pt>
                <c:pt idx="17">
                  <c:v>6717</c:v>
                </c:pt>
                <c:pt idx="18">
                  <c:v>6972</c:v>
                </c:pt>
                <c:pt idx="19">
                  <c:v>7216</c:v>
                </c:pt>
                <c:pt idx="20">
                  <c:v>7510</c:v>
                </c:pt>
                <c:pt idx="21">
                  <c:v>7855</c:v>
                </c:pt>
                <c:pt idx="22">
                  <c:v>8261</c:v>
                </c:pt>
                <c:pt idx="23">
                  <c:v>8659</c:v>
                </c:pt>
                <c:pt idx="24">
                  <c:v>9063</c:v>
                </c:pt>
                <c:pt idx="25">
                  <c:v>9432</c:v>
                </c:pt>
                <c:pt idx="26">
                  <c:v>9750</c:v>
                </c:pt>
                <c:pt idx="27">
                  <c:v>10027</c:v>
                </c:pt>
                <c:pt idx="28">
                  <c:v>10336</c:v>
                </c:pt>
                <c:pt idx="29">
                  <c:v>10685</c:v>
                </c:pt>
                <c:pt idx="30">
                  <c:v>10994</c:v>
                </c:pt>
                <c:pt idx="31">
                  <c:v>11327</c:v>
                </c:pt>
                <c:pt idx="32">
                  <c:v>11725</c:v>
                </c:pt>
              </c:numCache>
            </c:numRef>
          </c:val>
          <c:smooth val="0"/>
          <c:extLst>
            <c:ext xmlns:c16="http://schemas.microsoft.com/office/drawing/2014/chart" uri="{C3380CC4-5D6E-409C-BE32-E72D297353CC}">
              <c16:uniqueId val="{00000021-7C0B-4440-A11D-60C78E78E990}"/>
            </c:ext>
          </c:extLst>
        </c:ser>
        <c:ser>
          <c:idx val="1"/>
          <c:order val="1"/>
          <c:tx>
            <c:strRef>
              <c:f>'Adult &amp; Women 15+'!$E$2</c:f>
              <c:strCache>
                <c:ptCount val="1"/>
                <c:pt idx="0">
                  <c:v> Adults Lower bound </c:v>
                </c:pt>
              </c:strCache>
            </c:strRef>
          </c:tx>
          <c:spPr>
            <a:ln w="22225">
              <a:solidFill>
                <a:srgbClr val="63CDF6"/>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15+'!$E$3:$E$35</c:f>
              <c:numCache>
                <c:formatCode>_-* #,##0_-;\-* #,##0_-;_-* "-"??_-;_-@_-</c:formatCode>
                <c:ptCount val="33"/>
                <c:pt idx="0">
                  <c:v>254</c:v>
                </c:pt>
                <c:pt idx="1">
                  <c:v>314</c:v>
                </c:pt>
                <c:pt idx="2">
                  <c:v>390</c:v>
                </c:pt>
                <c:pt idx="3">
                  <c:v>543</c:v>
                </c:pt>
                <c:pt idx="4">
                  <c:v>671</c:v>
                </c:pt>
                <c:pt idx="5">
                  <c:v>790</c:v>
                </c:pt>
                <c:pt idx="6">
                  <c:v>897</c:v>
                </c:pt>
                <c:pt idx="7">
                  <c:v>1045</c:v>
                </c:pt>
                <c:pt idx="8">
                  <c:v>1229</c:v>
                </c:pt>
                <c:pt idx="9">
                  <c:v>1472</c:v>
                </c:pt>
                <c:pt idx="10">
                  <c:v>1612</c:v>
                </c:pt>
                <c:pt idx="11">
                  <c:v>1773</c:v>
                </c:pt>
                <c:pt idx="12">
                  <c:v>2037</c:v>
                </c:pt>
                <c:pt idx="13">
                  <c:v>2185</c:v>
                </c:pt>
                <c:pt idx="14">
                  <c:v>2335</c:v>
                </c:pt>
                <c:pt idx="15">
                  <c:v>2451</c:v>
                </c:pt>
                <c:pt idx="16">
                  <c:v>2601</c:v>
                </c:pt>
                <c:pt idx="17">
                  <c:v>2641</c:v>
                </c:pt>
                <c:pt idx="18">
                  <c:v>2803</c:v>
                </c:pt>
                <c:pt idx="19">
                  <c:v>2949</c:v>
                </c:pt>
                <c:pt idx="20">
                  <c:v>3031</c:v>
                </c:pt>
                <c:pt idx="21">
                  <c:v>3068</c:v>
                </c:pt>
                <c:pt idx="22">
                  <c:v>3147</c:v>
                </c:pt>
                <c:pt idx="23">
                  <c:v>3273</c:v>
                </c:pt>
                <c:pt idx="24">
                  <c:v>3381</c:v>
                </c:pt>
                <c:pt idx="25">
                  <c:v>3589</c:v>
                </c:pt>
                <c:pt idx="26">
                  <c:v>3759</c:v>
                </c:pt>
                <c:pt idx="27">
                  <c:v>3960</c:v>
                </c:pt>
                <c:pt idx="28">
                  <c:v>4112</c:v>
                </c:pt>
                <c:pt idx="29">
                  <c:v>4159</c:v>
                </c:pt>
                <c:pt idx="30">
                  <c:v>4504</c:v>
                </c:pt>
                <c:pt idx="31">
                  <c:v>4594</c:v>
                </c:pt>
                <c:pt idx="32">
                  <c:v>4410</c:v>
                </c:pt>
              </c:numCache>
            </c:numRef>
          </c:val>
          <c:smooth val="0"/>
          <c:extLst>
            <c:ext xmlns:c16="http://schemas.microsoft.com/office/drawing/2014/chart" uri="{C3380CC4-5D6E-409C-BE32-E72D297353CC}">
              <c16:uniqueId val="{00000022-7C0B-4440-A11D-60C78E78E990}"/>
            </c:ext>
          </c:extLst>
        </c:ser>
        <c:ser>
          <c:idx val="2"/>
          <c:order val="2"/>
          <c:tx>
            <c:strRef>
              <c:f>'Adult &amp; Women 15+'!$F$2</c:f>
              <c:strCache>
                <c:ptCount val="1"/>
                <c:pt idx="0">
                  <c:v> Adults Upper bound </c:v>
                </c:pt>
              </c:strCache>
            </c:strRef>
          </c:tx>
          <c:spPr>
            <a:ln w="22225">
              <a:solidFill>
                <a:srgbClr val="63CDF6"/>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15+'!$F$3:$F$35</c:f>
              <c:numCache>
                <c:formatCode>_-* #,##0_-;\-* #,##0_-;_-* "-"??_-;_-@_-</c:formatCode>
                <c:ptCount val="33"/>
                <c:pt idx="0">
                  <c:v>1514</c:v>
                </c:pt>
                <c:pt idx="1">
                  <c:v>1782</c:v>
                </c:pt>
                <c:pt idx="2">
                  <c:v>2186</c:v>
                </c:pt>
                <c:pt idx="3">
                  <c:v>2801</c:v>
                </c:pt>
                <c:pt idx="4">
                  <c:v>3462</c:v>
                </c:pt>
                <c:pt idx="5">
                  <c:v>4179</c:v>
                </c:pt>
                <c:pt idx="6">
                  <c:v>4614</c:v>
                </c:pt>
                <c:pt idx="7">
                  <c:v>5162</c:v>
                </c:pt>
                <c:pt idx="8">
                  <c:v>6086</c:v>
                </c:pt>
                <c:pt idx="9">
                  <c:v>7335</c:v>
                </c:pt>
                <c:pt idx="10">
                  <c:v>8643</c:v>
                </c:pt>
                <c:pt idx="11">
                  <c:v>9597</c:v>
                </c:pt>
                <c:pt idx="12">
                  <c:v>11947</c:v>
                </c:pt>
                <c:pt idx="13">
                  <c:v>13992</c:v>
                </c:pt>
                <c:pt idx="14">
                  <c:v>16823</c:v>
                </c:pt>
                <c:pt idx="15">
                  <c:v>18485</c:v>
                </c:pt>
                <c:pt idx="16">
                  <c:v>19879</c:v>
                </c:pt>
                <c:pt idx="17">
                  <c:v>22590</c:v>
                </c:pt>
                <c:pt idx="18">
                  <c:v>25943</c:v>
                </c:pt>
                <c:pt idx="19">
                  <c:v>26143</c:v>
                </c:pt>
                <c:pt idx="20">
                  <c:v>28102</c:v>
                </c:pt>
                <c:pt idx="21">
                  <c:v>30690</c:v>
                </c:pt>
                <c:pt idx="22">
                  <c:v>30248</c:v>
                </c:pt>
                <c:pt idx="23">
                  <c:v>31361</c:v>
                </c:pt>
                <c:pt idx="24">
                  <c:v>32722</c:v>
                </c:pt>
                <c:pt idx="25">
                  <c:v>34508</c:v>
                </c:pt>
                <c:pt idx="26">
                  <c:v>35698</c:v>
                </c:pt>
                <c:pt idx="27">
                  <c:v>35909</c:v>
                </c:pt>
                <c:pt idx="28">
                  <c:v>38416</c:v>
                </c:pt>
                <c:pt idx="29">
                  <c:v>38430</c:v>
                </c:pt>
                <c:pt idx="30">
                  <c:v>42994</c:v>
                </c:pt>
                <c:pt idx="31">
                  <c:v>44499</c:v>
                </c:pt>
                <c:pt idx="32">
                  <c:v>47389</c:v>
                </c:pt>
              </c:numCache>
            </c:numRef>
          </c:val>
          <c:smooth val="0"/>
          <c:extLst>
            <c:ext xmlns:c16="http://schemas.microsoft.com/office/drawing/2014/chart" uri="{C3380CC4-5D6E-409C-BE32-E72D297353CC}">
              <c16:uniqueId val="{00000023-7C0B-4440-A11D-60C78E78E990}"/>
            </c:ext>
          </c:extLst>
        </c:ser>
        <c:ser>
          <c:idx val="3"/>
          <c:order val="3"/>
          <c:tx>
            <c:strRef>
              <c:f>'Adult &amp; Women 15+'!$G$2</c:f>
              <c:strCache>
                <c:ptCount val="1"/>
                <c:pt idx="0">
                  <c:v> Women  (15+) living with HIV </c:v>
                </c:pt>
              </c:strCache>
            </c:strRef>
          </c:tx>
          <c:spPr>
            <a:ln w="38100">
              <a:solidFill>
                <a:srgbClr val="F26B73"/>
              </a:solidFill>
            </a:ln>
          </c:spPr>
          <c:marker>
            <c:symbol val="none"/>
          </c:marker>
          <c:dLbls>
            <c:dLbl>
              <c:idx val="32"/>
              <c:tx>
                <c:rich>
                  <a:bodyPr/>
                  <a:lstStyle/>
                  <a:p>
                    <a:r>
                      <a:rPr lang="en-US" dirty="0"/>
                      <a:t>3400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7C0B-4440-A11D-60C78E78E990}"/>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15+'!$G$3:$G$35</c:f>
              <c:numCache>
                <c:formatCode>_-* #,##0_-;\-* #,##0_-;_-* "-"??_-;_-@_-</c:formatCode>
                <c:ptCount val="33"/>
                <c:pt idx="0">
                  <c:v>203</c:v>
                </c:pt>
                <c:pt idx="1">
                  <c:v>257</c:v>
                </c:pt>
                <c:pt idx="2">
                  <c:v>327</c:v>
                </c:pt>
                <c:pt idx="3">
                  <c:v>408</c:v>
                </c:pt>
                <c:pt idx="4">
                  <c:v>500</c:v>
                </c:pt>
                <c:pt idx="5">
                  <c:v>593</c:v>
                </c:pt>
                <c:pt idx="6">
                  <c:v>685</c:v>
                </c:pt>
                <c:pt idx="7">
                  <c:v>767</c:v>
                </c:pt>
                <c:pt idx="8">
                  <c:v>861</c:v>
                </c:pt>
                <c:pt idx="9">
                  <c:v>968</c:v>
                </c:pt>
                <c:pt idx="10">
                  <c:v>1074</c:v>
                </c:pt>
                <c:pt idx="11">
                  <c:v>1192</c:v>
                </c:pt>
                <c:pt idx="12">
                  <c:v>1333</c:v>
                </c:pt>
                <c:pt idx="13">
                  <c:v>1470</c:v>
                </c:pt>
                <c:pt idx="14">
                  <c:v>1595</c:v>
                </c:pt>
                <c:pt idx="15">
                  <c:v>1705</c:v>
                </c:pt>
                <c:pt idx="16">
                  <c:v>1811</c:v>
                </c:pt>
                <c:pt idx="17">
                  <c:v>1912</c:v>
                </c:pt>
                <c:pt idx="18">
                  <c:v>2000</c:v>
                </c:pt>
                <c:pt idx="19">
                  <c:v>2081</c:v>
                </c:pt>
                <c:pt idx="20">
                  <c:v>2168</c:v>
                </c:pt>
                <c:pt idx="21">
                  <c:v>2265</c:v>
                </c:pt>
                <c:pt idx="22">
                  <c:v>2375</c:v>
                </c:pt>
                <c:pt idx="23">
                  <c:v>2483</c:v>
                </c:pt>
                <c:pt idx="24">
                  <c:v>2597</c:v>
                </c:pt>
                <c:pt idx="25">
                  <c:v>2706</c:v>
                </c:pt>
                <c:pt idx="26">
                  <c:v>2812</c:v>
                </c:pt>
                <c:pt idx="27">
                  <c:v>2904</c:v>
                </c:pt>
                <c:pt idx="28">
                  <c:v>2997</c:v>
                </c:pt>
                <c:pt idx="29">
                  <c:v>3106</c:v>
                </c:pt>
                <c:pt idx="30">
                  <c:v>3205</c:v>
                </c:pt>
                <c:pt idx="31">
                  <c:v>3311</c:v>
                </c:pt>
                <c:pt idx="32">
                  <c:v>3437</c:v>
                </c:pt>
              </c:numCache>
            </c:numRef>
          </c:val>
          <c:smooth val="0"/>
          <c:extLst>
            <c:ext xmlns:c16="http://schemas.microsoft.com/office/drawing/2014/chart" uri="{C3380CC4-5D6E-409C-BE32-E72D297353CC}">
              <c16:uniqueId val="{00000025-7C0B-4440-A11D-60C78E78E990}"/>
            </c:ext>
          </c:extLst>
        </c:ser>
        <c:ser>
          <c:idx val="4"/>
          <c:order val="4"/>
          <c:tx>
            <c:strRef>
              <c:f>'Adult &amp; Women 15+'!$H$2</c:f>
              <c:strCache>
                <c:ptCount val="1"/>
                <c:pt idx="0">
                  <c:v> Women Lower bound </c:v>
                </c:pt>
              </c:strCache>
            </c:strRef>
          </c:tx>
          <c:spPr>
            <a:ln w="22225">
              <a:solidFill>
                <a:srgbClr val="F26B73"/>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15+'!$H$3:$H$35</c:f>
              <c:numCache>
                <c:formatCode>_-* #,##0_-;\-* #,##0_-;_-* "-"??_-;_-@_-</c:formatCode>
                <c:ptCount val="33"/>
                <c:pt idx="0">
                  <c:v>61</c:v>
                </c:pt>
                <c:pt idx="1">
                  <c:v>76</c:v>
                </c:pt>
                <c:pt idx="2">
                  <c:v>102</c:v>
                </c:pt>
                <c:pt idx="3">
                  <c:v>133</c:v>
                </c:pt>
                <c:pt idx="4">
                  <c:v>166</c:v>
                </c:pt>
                <c:pt idx="5">
                  <c:v>199</c:v>
                </c:pt>
                <c:pt idx="6">
                  <c:v>239</c:v>
                </c:pt>
                <c:pt idx="7">
                  <c:v>283</c:v>
                </c:pt>
                <c:pt idx="8">
                  <c:v>332</c:v>
                </c:pt>
                <c:pt idx="9">
                  <c:v>390</c:v>
                </c:pt>
                <c:pt idx="10">
                  <c:v>423</c:v>
                </c:pt>
                <c:pt idx="11">
                  <c:v>487</c:v>
                </c:pt>
                <c:pt idx="12">
                  <c:v>534</c:v>
                </c:pt>
                <c:pt idx="13">
                  <c:v>625</c:v>
                </c:pt>
                <c:pt idx="14">
                  <c:v>671</c:v>
                </c:pt>
                <c:pt idx="15">
                  <c:v>690</c:v>
                </c:pt>
                <c:pt idx="16">
                  <c:v>727</c:v>
                </c:pt>
                <c:pt idx="17">
                  <c:v>775</c:v>
                </c:pt>
                <c:pt idx="18">
                  <c:v>809</c:v>
                </c:pt>
                <c:pt idx="19">
                  <c:v>822</c:v>
                </c:pt>
                <c:pt idx="20">
                  <c:v>864</c:v>
                </c:pt>
                <c:pt idx="21">
                  <c:v>879</c:v>
                </c:pt>
                <c:pt idx="22">
                  <c:v>912</c:v>
                </c:pt>
                <c:pt idx="23">
                  <c:v>923</c:v>
                </c:pt>
                <c:pt idx="24">
                  <c:v>974</c:v>
                </c:pt>
                <c:pt idx="25">
                  <c:v>1009</c:v>
                </c:pt>
                <c:pt idx="26">
                  <c:v>1078</c:v>
                </c:pt>
                <c:pt idx="27">
                  <c:v>1118</c:v>
                </c:pt>
                <c:pt idx="28">
                  <c:v>1162</c:v>
                </c:pt>
                <c:pt idx="29">
                  <c:v>1225</c:v>
                </c:pt>
                <c:pt idx="30">
                  <c:v>1296</c:v>
                </c:pt>
                <c:pt idx="31">
                  <c:v>1359</c:v>
                </c:pt>
                <c:pt idx="32">
                  <c:v>1328</c:v>
                </c:pt>
              </c:numCache>
            </c:numRef>
          </c:val>
          <c:smooth val="0"/>
          <c:extLst>
            <c:ext xmlns:c16="http://schemas.microsoft.com/office/drawing/2014/chart" uri="{C3380CC4-5D6E-409C-BE32-E72D297353CC}">
              <c16:uniqueId val="{00000026-7C0B-4440-A11D-60C78E78E990}"/>
            </c:ext>
          </c:extLst>
        </c:ser>
        <c:ser>
          <c:idx val="5"/>
          <c:order val="5"/>
          <c:tx>
            <c:strRef>
              <c:f>'Adult &amp; Women 15+'!$I$2</c:f>
              <c:strCache>
                <c:ptCount val="1"/>
                <c:pt idx="0">
                  <c:v> Women Upper bound </c:v>
                </c:pt>
              </c:strCache>
            </c:strRef>
          </c:tx>
          <c:spPr>
            <a:ln w="22225">
              <a:solidFill>
                <a:srgbClr val="F26B73"/>
              </a:solidFill>
              <a:prstDash val="sysDot"/>
            </a:ln>
          </c:spPr>
          <c:marker>
            <c:symbol val="none"/>
          </c:marker>
          <c:cat>
            <c:numRef>
              <c:f>'Adult &amp; Women 15+'!$C$3:$C$35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'Adult &amp; Women 15+'!$I$3:$I$35</c:f>
              <c:numCache>
                <c:formatCode>_-* #,##0_-;\-* #,##0_-;_-* "-"??_-;_-@_-</c:formatCode>
                <c:ptCount val="33"/>
                <c:pt idx="0">
                  <c:v>349</c:v>
                </c:pt>
                <c:pt idx="1">
                  <c:v>426</c:v>
                </c:pt>
                <c:pt idx="2">
                  <c:v>554</c:v>
                </c:pt>
                <c:pt idx="3">
                  <c:v>696</c:v>
                </c:pt>
                <c:pt idx="4">
                  <c:v>895</c:v>
                </c:pt>
                <c:pt idx="5">
                  <c:v>1089</c:v>
                </c:pt>
                <c:pt idx="6">
                  <c:v>1250</c:v>
                </c:pt>
                <c:pt idx="7">
                  <c:v>1426</c:v>
                </c:pt>
                <c:pt idx="8">
                  <c:v>1768</c:v>
                </c:pt>
                <c:pt idx="9">
                  <c:v>2034</c:v>
                </c:pt>
                <c:pt idx="10">
                  <c:v>2358</c:v>
                </c:pt>
                <c:pt idx="11">
                  <c:v>2683</c:v>
                </c:pt>
                <c:pt idx="12">
                  <c:v>3251</c:v>
                </c:pt>
                <c:pt idx="13">
                  <c:v>3973</c:v>
                </c:pt>
                <c:pt idx="14">
                  <c:v>4684</c:v>
                </c:pt>
                <c:pt idx="15">
                  <c:v>4948</c:v>
                </c:pt>
                <c:pt idx="16">
                  <c:v>5478</c:v>
                </c:pt>
                <c:pt idx="17">
                  <c:v>6479</c:v>
                </c:pt>
                <c:pt idx="18">
                  <c:v>7034</c:v>
                </c:pt>
                <c:pt idx="19">
                  <c:v>7635</c:v>
                </c:pt>
                <c:pt idx="20">
                  <c:v>7865</c:v>
                </c:pt>
                <c:pt idx="21">
                  <c:v>8610</c:v>
                </c:pt>
                <c:pt idx="22">
                  <c:v>8865</c:v>
                </c:pt>
                <c:pt idx="23">
                  <c:v>9192</c:v>
                </c:pt>
                <c:pt idx="24">
                  <c:v>9522</c:v>
                </c:pt>
                <c:pt idx="25">
                  <c:v>9889</c:v>
                </c:pt>
                <c:pt idx="26">
                  <c:v>10246</c:v>
                </c:pt>
                <c:pt idx="27">
                  <c:v>10594</c:v>
                </c:pt>
                <c:pt idx="28">
                  <c:v>10854</c:v>
                </c:pt>
                <c:pt idx="29">
                  <c:v>11318</c:v>
                </c:pt>
                <c:pt idx="30">
                  <c:v>12105</c:v>
                </c:pt>
                <c:pt idx="31">
                  <c:v>13331</c:v>
                </c:pt>
                <c:pt idx="32">
                  <c:v>14384</c:v>
                </c:pt>
              </c:numCache>
            </c:numRef>
          </c:val>
          <c:smooth val="0"/>
          <c:extLst>
            <c:ext xmlns:c16="http://schemas.microsoft.com/office/drawing/2014/chart" uri="{C3380CC4-5D6E-409C-BE32-E72D297353CC}">
              <c16:uniqueId val="{00000027-7C0B-4440-A11D-60C78E78E990}"/>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975396766992916E-2"/>
          <c:y val="8.2203630796150479E-2"/>
          <c:w val="0.90255083768734512"/>
          <c:h val="0.64070346675415568"/>
        </c:manualLayout>
      </c:layout>
      <c:barChart>
        <c:barDir val="col"/>
        <c:grouping val="clustered"/>
        <c:varyColors val="0"/>
        <c:ser>
          <c:idx val="0"/>
          <c:order val="0"/>
          <c:invertIfNegative val="0"/>
          <c:dPt>
            <c:idx val="0"/>
            <c:invertIfNegative val="0"/>
            <c:bubble3D val="0"/>
            <c:spPr>
              <a:solidFill>
                <a:srgbClr val="E31837"/>
              </a:solidFill>
            </c:spPr>
            <c:extLst>
              <c:ext xmlns:c16="http://schemas.microsoft.com/office/drawing/2014/chart" uri="{C3380CC4-5D6E-409C-BE32-E72D297353CC}">
                <c16:uniqueId val="{00000001-CAC4-40CB-94D0-1F00AD38C76B}"/>
              </c:ext>
            </c:extLst>
          </c:dPt>
          <c:dPt>
            <c:idx val="1"/>
            <c:invertIfNegative val="0"/>
            <c:bubble3D val="0"/>
            <c:spPr>
              <a:solidFill>
                <a:srgbClr val="00AEEF"/>
              </a:solidFill>
            </c:spPr>
            <c:extLst>
              <c:ext xmlns:c16="http://schemas.microsoft.com/office/drawing/2014/chart" uri="{C3380CC4-5D6E-409C-BE32-E72D297353CC}">
                <c16:uniqueId val="{00000003-CAC4-40CB-94D0-1F00AD38C76B}"/>
              </c:ext>
            </c:extLst>
          </c:dPt>
          <c:dPt>
            <c:idx val="2"/>
            <c:invertIfNegative val="0"/>
            <c:bubble3D val="0"/>
            <c:spPr>
              <a:solidFill>
                <a:srgbClr val="EC008C"/>
              </a:solidFill>
            </c:spPr>
            <c:extLst>
              <c:ext xmlns:c16="http://schemas.microsoft.com/office/drawing/2014/chart" uri="{C3380CC4-5D6E-409C-BE32-E72D297353CC}">
                <c16:uniqueId val="{00000005-CAC4-40CB-94D0-1F00AD38C7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'MSM_risk behaviors'!$B$2:$B$4</c:f>
              <c:strCache>
                <c:ptCount val="3"/>
                <c:pt idx="0">
                  <c:v>Injected drugs in 
the last 12 months</c:v>
                </c:pt>
                <c:pt idx="1">
                  <c:v>Ever bought sex 
from a female</c:v>
                </c:pt>
                <c:pt idx="2">
                  <c:v>Received payment 
for sex with a man in
 the last 12 months</c:v>
                </c:pt>
              </c:strCache>
            </c:strRef>
          </c:cat>
          <c:val>
            <c:numRef>
              <c:f>'MSM_risk behaviors'!$C$2:$C$4</c:f>
              <c:numCache>
                <c:formatCode>0</c:formatCode>
                <c:ptCount val="3"/>
                <c:pt idx="0">
                  <c:v>3.7</c:v>
                </c:pt>
                <c:pt idx="1">
                  <c:v>49.5</c:v>
                </c:pt>
                <c:pt idx="2">
                  <c:v>57.5</c:v>
                </c:pt>
              </c:numCache>
            </c:numRef>
          </c:val>
          <c:extLst>
            <c:ext xmlns:c16="http://schemas.microsoft.com/office/drawing/2014/chart" uri="{C3380CC4-5D6E-409C-BE32-E72D297353CC}">
              <c16:uniqueId val="{00000006-CAC4-40CB-94D0-1F00AD38C76B}"/>
            </c:ext>
          </c:extLst>
        </c:ser>
        <c:dLbls>
          <c:showLegendKey val="0"/>
          <c:showVal val="0"/>
          <c:showCatName val="0"/>
          <c:showSerName val="0"/>
          <c:showPercent val="0"/>
          <c:showBubbleSize val="0"/>
        </c:dLbls>
        <c:gapWidth val="260"/>
        <c:axId val="134901760"/>
        <c:axId val="134903296"/>
      </c:barChart>
      <c:catAx>
        <c:axId val="134901760"/>
        <c:scaling>
          <c:orientation val="minMax"/>
        </c:scaling>
        <c:delete val="0"/>
        <c:axPos val="b"/>
        <c:numFmt formatCode="General" sourceLinked="1"/>
        <c:majorTickMark val="out"/>
        <c:minorTickMark val="none"/>
        <c:tickLblPos val="nextTo"/>
        <c:crossAx val="134903296"/>
        <c:crosses val="autoZero"/>
        <c:auto val="1"/>
        <c:lblAlgn val="ctr"/>
        <c:lblOffset val="100"/>
        <c:noMultiLvlLbl val="0"/>
      </c:catAx>
      <c:valAx>
        <c:axId val="134903296"/>
        <c:scaling>
          <c:orientation val="minMax"/>
          <c:max val="100"/>
        </c:scaling>
        <c:delete val="0"/>
        <c:axPos val="l"/>
        <c:title>
          <c:tx>
            <c:rich>
              <a:bodyPr rot="-5400000" vert="horz"/>
              <a:lstStyle/>
              <a:p>
                <a:pPr>
                  <a:defRPr/>
                </a:pPr>
                <a:r>
                  <a:rPr lang="en-GB" dirty="0"/>
                  <a:t>% (Weighted)</a:t>
                </a:r>
              </a:p>
            </c:rich>
          </c:tx>
          <c:layout>
            <c:manualLayout>
              <c:xMode val="edge"/>
              <c:yMode val="edge"/>
              <c:x val="2.7339514803640204E-3"/>
              <c:y val="0.26175661636045489"/>
            </c:manualLayout>
          </c:layout>
          <c:overlay val="0"/>
        </c:title>
        <c:numFmt formatCode="0" sourceLinked="1"/>
        <c:majorTickMark val="out"/>
        <c:minorTickMark val="none"/>
        <c:tickLblPos val="nextTo"/>
        <c:crossAx val="13490176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69872731425811E-2"/>
          <c:y val="9.0825870646766171E-2"/>
          <c:w val="0.62478443666763872"/>
          <c:h val="0.68617760279965001"/>
        </c:manualLayout>
      </c:layout>
      <c:barChart>
        <c:barDir val="col"/>
        <c:grouping val="clustered"/>
        <c:varyColors val="0"/>
        <c:ser>
          <c:idx val="0"/>
          <c:order val="0"/>
          <c:tx>
            <c:strRef>
              <c:f>'RB8'!$B$2:$B$3</c:f>
              <c:strCache>
                <c:ptCount val="1"/>
                <c:pt idx="0">
                  <c:v>Road transport workers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'RB8'!$B$4:$B$6</c:f>
              <c:numCache>
                <c:formatCode>0</c:formatCode>
                <c:ptCount val="3"/>
                <c:pt idx="1">
                  <c:v>29.1</c:v>
                </c:pt>
                <c:pt idx="2">
                  <c:v>8.1</c:v>
                </c:pt>
              </c:numCache>
            </c:numRef>
          </c:val>
          <c:extLst>
            <c:ext xmlns:c16="http://schemas.microsoft.com/office/drawing/2014/chart" uri="{C3380CC4-5D6E-409C-BE32-E72D297353CC}">
              <c16:uniqueId val="{00000000-AE78-4C21-9957-214DD0B7B6CF}"/>
            </c:ext>
          </c:extLst>
        </c:ser>
        <c:ser>
          <c:idx val="1"/>
          <c:order val="1"/>
          <c:tx>
            <c:strRef>
              <c:f>'RB8'!$C$2:$C$3</c:f>
              <c:strCache>
                <c:ptCount val="1"/>
                <c:pt idx="0">
                  <c:v>Prisoners Kabul</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'RB8'!$C$4:$C$6</c:f>
              <c:numCache>
                <c:formatCode>0</c:formatCode>
                <c:ptCount val="3"/>
                <c:pt idx="0" formatCode="General">
                  <c:v>34</c:v>
                </c:pt>
                <c:pt idx="1">
                  <c:v>27.5</c:v>
                </c:pt>
                <c:pt idx="2">
                  <c:v>7.3</c:v>
                </c:pt>
              </c:numCache>
            </c:numRef>
          </c:val>
          <c:extLst>
            <c:ext xmlns:c16="http://schemas.microsoft.com/office/drawing/2014/chart" uri="{C3380CC4-5D6E-409C-BE32-E72D297353CC}">
              <c16:uniqueId val="{00000001-AE78-4C21-9957-214DD0B7B6CF}"/>
            </c:ext>
          </c:extLst>
        </c:ser>
        <c:ser>
          <c:idx val="2"/>
          <c:order val="2"/>
          <c:tx>
            <c:strRef>
              <c:f>'RB8'!$D$2:$D$3</c:f>
              <c:strCache>
                <c:ptCount val="1"/>
                <c:pt idx="0">
                  <c:v>Prisoners Herat</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'RB8'!$D$4:$D$6</c:f>
              <c:numCache>
                <c:formatCode>0</c:formatCode>
                <c:ptCount val="3"/>
                <c:pt idx="0" formatCode="General">
                  <c:v>0.6</c:v>
                </c:pt>
                <c:pt idx="1">
                  <c:v>31.1</c:v>
                </c:pt>
                <c:pt idx="2">
                  <c:v>14</c:v>
                </c:pt>
              </c:numCache>
            </c:numRef>
          </c:val>
          <c:extLst>
            <c:ext xmlns:c16="http://schemas.microsoft.com/office/drawing/2014/chart" uri="{C3380CC4-5D6E-409C-BE32-E72D297353CC}">
              <c16:uniqueId val="{00000002-AE78-4C21-9957-214DD0B7B6CF}"/>
            </c:ext>
          </c:extLst>
        </c:ser>
        <c:dLbls>
          <c:dLblPos val="outEnd"/>
          <c:showLegendKey val="0"/>
          <c:showVal val="1"/>
          <c:showCatName val="0"/>
          <c:showSerName val="0"/>
          <c:showPercent val="0"/>
          <c:showBubbleSize val="0"/>
        </c:dLbls>
        <c:gapWidth val="109"/>
        <c:axId val="135019136"/>
        <c:axId val="135033216"/>
      </c:barChart>
      <c:catAx>
        <c:axId val="135019136"/>
        <c:scaling>
          <c:orientation val="minMax"/>
        </c:scaling>
        <c:delete val="0"/>
        <c:axPos val="b"/>
        <c:numFmt formatCode="General" sourceLinked="0"/>
        <c:majorTickMark val="out"/>
        <c:minorTickMark val="none"/>
        <c:tickLblPos val="nextTo"/>
        <c:crossAx val="135033216"/>
        <c:crosses val="autoZero"/>
        <c:auto val="1"/>
        <c:lblAlgn val="ctr"/>
        <c:lblOffset val="100"/>
        <c:noMultiLvlLbl val="0"/>
      </c:catAx>
      <c:valAx>
        <c:axId val="135033216"/>
        <c:scaling>
          <c:orientation val="minMax"/>
          <c:max val="100"/>
        </c:scaling>
        <c:delete val="0"/>
        <c:axPos val="l"/>
        <c:title>
          <c:tx>
            <c:rich>
              <a:bodyPr rot="0" vert="horz"/>
              <a:lstStyle/>
              <a:p>
                <a:pPr>
                  <a:defRPr/>
                </a:pPr>
                <a:r>
                  <a:rPr lang="en-GB" dirty="0"/>
                  <a:t>%</a:t>
                </a:r>
              </a:p>
              <a:p>
                <a:pPr>
                  <a:defRPr/>
                </a:pPr>
                <a:endParaRPr lang="en-GB" dirty="0"/>
              </a:p>
            </c:rich>
          </c:tx>
          <c:layout>
            <c:manualLayout>
              <c:xMode val="edge"/>
              <c:yMode val="edge"/>
              <c:x val="1.9366797900262467E-2"/>
              <c:y val="4.2333624963546222E-2"/>
            </c:manualLayout>
          </c:layout>
          <c:overlay val="0"/>
        </c:title>
        <c:numFmt formatCode="0" sourceLinked="1"/>
        <c:majorTickMark val="out"/>
        <c:minorTickMark val="none"/>
        <c:tickLblPos val="nextTo"/>
        <c:crossAx val="135019136"/>
        <c:crosses val="autoZero"/>
        <c:crossBetween val="between"/>
        <c:majorUnit val="20"/>
      </c:valAx>
    </c:plotArea>
    <c:legend>
      <c:legendPos val="r"/>
      <c:layout>
        <c:manualLayout>
          <c:xMode val="edge"/>
          <c:yMode val="edge"/>
          <c:x val="0.74212314311226557"/>
          <c:y val="0.11397987751531057"/>
          <c:w val="0.24173314874102275"/>
          <c:h val="0.6868550597841935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420938454121803E-2"/>
          <c:y val="9.015873015873016E-2"/>
          <c:w val="0.88665568589640575"/>
          <c:h val="0.54981008326340164"/>
        </c:manualLayout>
      </c:layout>
      <c:barChart>
        <c:barDir val="col"/>
        <c:grouping val="clustered"/>
        <c:varyColors val="0"/>
        <c:ser>
          <c:idx val="0"/>
          <c:order val="0"/>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knowledge'!$B$2:$C$5</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'MSM knowledge'!$D$2:$D$5</c:f>
              <c:numCache>
                <c:formatCode>0</c:formatCode>
                <c:ptCount val="4"/>
                <c:pt idx="0">
                  <c:v>36.4</c:v>
                </c:pt>
                <c:pt idx="1">
                  <c:v>31.3</c:v>
                </c:pt>
                <c:pt idx="2">
                  <c:v>40.299999999999997</c:v>
                </c:pt>
                <c:pt idx="3">
                  <c:v>42.3</c:v>
                </c:pt>
              </c:numCache>
            </c:numRef>
          </c:val>
          <c:extLst>
            <c:ext xmlns:c16="http://schemas.microsoft.com/office/drawing/2014/chart" uri="{C3380CC4-5D6E-409C-BE32-E72D297353CC}">
              <c16:uniqueId val="{00000000-9D96-4488-BC3F-B7FAFD978E13}"/>
            </c:ext>
          </c:extLst>
        </c:ser>
        <c:dLbls>
          <c:dLblPos val="outEnd"/>
          <c:showLegendKey val="0"/>
          <c:showVal val="1"/>
          <c:showCatName val="0"/>
          <c:showSerName val="0"/>
          <c:showPercent val="0"/>
          <c:showBubbleSize val="0"/>
        </c:dLbls>
        <c:gapWidth val="150"/>
        <c:axId val="135362816"/>
        <c:axId val="135365760"/>
      </c:barChart>
      <c:catAx>
        <c:axId val="135362816"/>
        <c:scaling>
          <c:orientation val="minMax"/>
        </c:scaling>
        <c:delete val="0"/>
        <c:axPos val="b"/>
        <c:numFmt formatCode="General" sourceLinked="0"/>
        <c:majorTickMark val="out"/>
        <c:minorTickMark val="none"/>
        <c:tickLblPos val="nextTo"/>
        <c:crossAx val="135365760"/>
        <c:crosses val="autoZero"/>
        <c:auto val="1"/>
        <c:lblAlgn val="ctr"/>
        <c:lblOffset val="100"/>
        <c:noMultiLvlLbl val="0"/>
      </c:catAx>
      <c:valAx>
        <c:axId val="135365760"/>
        <c:scaling>
          <c:orientation val="minMax"/>
          <c:max val="100"/>
        </c:scaling>
        <c:delete val="0"/>
        <c:axPos val="l"/>
        <c:title>
          <c:tx>
            <c:rich>
              <a:bodyPr rot="-5400000" vert="horz"/>
              <a:lstStyle/>
              <a:p>
                <a:pPr>
                  <a:defRPr/>
                </a:pPr>
                <a:r>
                  <a:rPr lang="en-GB" dirty="0"/>
                  <a:t>% (Weighted)</a:t>
                </a:r>
              </a:p>
            </c:rich>
          </c:tx>
          <c:layout>
            <c:manualLayout>
              <c:xMode val="edge"/>
              <c:yMode val="edge"/>
              <c:x val="0"/>
              <c:y val="0.25658819365136609"/>
            </c:manualLayout>
          </c:layout>
          <c:overlay val="0"/>
        </c:title>
        <c:numFmt formatCode="0" sourceLinked="1"/>
        <c:majorTickMark val="out"/>
        <c:minorTickMark val="none"/>
        <c:tickLblPos val="nextTo"/>
        <c:crossAx val="1353628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knowledge PWID'!$D$2</c:f>
              <c:strCache>
                <c:ptCount val="1"/>
                <c:pt idx="0">
                  <c:v>Herat</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PWID'!$D$3:$D$6</c:f>
              <c:numCache>
                <c:formatCode>General</c:formatCode>
                <c:ptCount val="4"/>
                <c:pt idx="0">
                  <c:v>82.1</c:v>
                </c:pt>
                <c:pt idx="1">
                  <c:v>83.7</c:v>
                </c:pt>
                <c:pt idx="2">
                  <c:v>83.5</c:v>
                </c:pt>
                <c:pt idx="3">
                  <c:v>90.9</c:v>
                </c:pt>
              </c:numCache>
            </c:numRef>
          </c:val>
          <c:extLst>
            <c:ext xmlns:c16="http://schemas.microsoft.com/office/drawing/2014/chart" uri="{C3380CC4-5D6E-409C-BE32-E72D297353CC}">
              <c16:uniqueId val="{00000000-99F3-491B-8550-3A7DD3A05B3F}"/>
            </c:ext>
          </c:extLst>
        </c:ser>
        <c:ser>
          <c:idx val="1"/>
          <c:order val="1"/>
          <c:tx>
            <c:strRef>
              <c:f>'HIV knowledge PWID'!$E$2</c:f>
              <c:strCache>
                <c:ptCount val="1"/>
                <c:pt idx="0">
                  <c:v>Kabul</c:v>
                </c:pt>
              </c:strCache>
            </c:strRef>
          </c:tx>
          <c:spPr>
            <a:solidFill>
              <a:srgbClr val="E31837"/>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PWID'!$E$3:$E$6</c:f>
              <c:numCache>
                <c:formatCode>General</c:formatCode>
                <c:ptCount val="4"/>
                <c:pt idx="0">
                  <c:v>68.7</c:v>
                </c:pt>
                <c:pt idx="1">
                  <c:v>67.099999999999994</c:v>
                </c:pt>
                <c:pt idx="2">
                  <c:v>70.400000000000006</c:v>
                </c:pt>
                <c:pt idx="3">
                  <c:v>94.8</c:v>
                </c:pt>
              </c:numCache>
            </c:numRef>
          </c:val>
          <c:extLst>
            <c:ext xmlns:c16="http://schemas.microsoft.com/office/drawing/2014/chart" uri="{C3380CC4-5D6E-409C-BE32-E72D297353CC}">
              <c16:uniqueId val="{00000001-99F3-491B-8550-3A7DD3A05B3F}"/>
            </c:ext>
          </c:extLst>
        </c:ser>
        <c:ser>
          <c:idx val="2"/>
          <c:order val="2"/>
          <c:tx>
            <c:strRef>
              <c:f>'HIV knowledge PWID'!$F$2</c:f>
              <c:strCache>
                <c:ptCount val="1"/>
                <c:pt idx="0">
                  <c:v>Mazar-i-Sharif</c:v>
                </c:pt>
              </c:strCache>
            </c:strRef>
          </c:tx>
          <c:spPr>
            <a:solidFill>
              <a:srgbClr val="88C540"/>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PWID'!$F$3:$F$6</c:f>
              <c:numCache>
                <c:formatCode>General</c:formatCode>
                <c:ptCount val="4"/>
                <c:pt idx="0">
                  <c:v>70.7</c:v>
                </c:pt>
                <c:pt idx="1">
                  <c:v>59.2</c:v>
                </c:pt>
                <c:pt idx="2">
                  <c:v>70.099999999999994</c:v>
                </c:pt>
                <c:pt idx="3">
                  <c:v>74.099999999999994</c:v>
                </c:pt>
              </c:numCache>
            </c:numRef>
          </c:val>
          <c:extLst>
            <c:ext xmlns:c16="http://schemas.microsoft.com/office/drawing/2014/chart" uri="{C3380CC4-5D6E-409C-BE32-E72D297353CC}">
              <c16:uniqueId val="{00000002-99F3-491B-8550-3A7DD3A05B3F}"/>
            </c:ext>
          </c:extLst>
        </c:ser>
        <c:ser>
          <c:idx val="3"/>
          <c:order val="3"/>
          <c:tx>
            <c:strRef>
              <c:f>'HIV knowledge PWID'!$G$2</c:f>
              <c:strCache>
                <c:ptCount val="1"/>
                <c:pt idx="0">
                  <c:v>Jalalabad</c:v>
                </c:pt>
              </c:strCache>
            </c:strRef>
          </c:tx>
          <c:spPr>
            <a:solidFill>
              <a:srgbClr val="00AEEF"/>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PWID'!$G$3:$G$6</c:f>
              <c:numCache>
                <c:formatCode>General</c:formatCode>
                <c:ptCount val="4"/>
                <c:pt idx="0">
                  <c:v>44</c:v>
                </c:pt>
                <c:pt idx="1">
                  <c:v>43.1</c:v>
                </c:pt>
                <c:pt idx="2">
                  <c:v>42.6</c:v>
                </c:pt>
                <c:pt idx="3">
                  <c:v>69.2</c:v>
                </c:pt>
              </c:numCache>
            </c:numRef>
          </c:val>
          <c:extLst>
            <c:ext xmlns:c16="http://schemas.microsoft.com/office/drawing/2014/chart" uri="{C3380CC4-5D6E-409C-BE32-E72D297353CC}">
              <c16:uniqueId val="{00000003-99F3-491B-8550-3A7DD3A05B3F}"/>
            </c:ext>
          </c:extLst>
        </c:ser>
        <c:ser>
          <c:idx val="4"/>
          <c:order val="4"/>
          <c:tx>
            <c:strRef>
              <c:f>'HIV knowledge PWID'!$H$2</c:f>
              <c:strCache>
                <c:ptCount val="1"/>
                <c:pt idx="0">
                  <c:v>Charikar</c:v>
                </c:pt>
              </c:strCache>
            </c:strRef>
          </c:tx>
          <c:spPr>
            <a:solidFill>
              <a:srgbClr val="EC008C"/>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PWID'!$H$3:$H$6</c:f>
              <c:numCache>
                <c:formatCode>General</c:formatCode>
                <c:ptCount val="4"/>
                <c:pt idx="0">
                  <c:v>33.700000000000003</c:v>
                </c:pt>
                <c:pt idx="1">
                  <c:v>40</c:v>
                </c:pt>
                <c:pt idx="2">
                  <c:v>42.6</c:v>
                </c:pt>
                <c:pt idx="3">
                  <c:v>49.5</c:v>
                </c:pt>
              </c:numCache>
            </c:numRef>
          </c:val>
          <c:extLst>
            <c:ext xmlns:c16="http://schemas.microsoft.com/office/drawing/2014/chart" uri="{C3380CC4-5D6E-409C-BE32-E72D297353CC}">
              <c16:uniqueId val="{00000004-99F3-491B-8550-3A7DD3A05B3F}"/>
            </c:ext>
          </c:extLst>
        </c:ser>
        <c:dLbls>
          <c:showLegendKey val="0"/>
          <c:showVal val="0"/>
          <c:showCatName val="0"/>
          <c:showSerName val="0"/>
          <c:showPercent val="0"/>
          <c:showBubbleSize val="0"/>
        </c:dLbls>
        <c:gapWidth val="150"/>
        <c:axId val="135546752"/>
        <c:axId val="135548288"/>
      </c:barChart>
      <c:catAx>
        <c:axId val="135546752"/>
        <c:scaling>
          <c:orientation val="minMax"/>
        </c:scaling>
        <c:delete val="0"/>
        <c:axPos val="b"/>
        <c:numFmt formatCode="General" sourceLinked="0"/>
        <c:majorTickMark val="out"/>
        <c:minorTickMark val="none"/>
        <c:tickLblPos val="nextTo"/>
        <c:crossAx val="135548288"/>
        <c:crosses val="autoZero"/>
        <c:auto val="1"/>
        <c:lblAlgn val="ctr"/>
        <c:lblOffset val="100"/>
        <c:noMultiLvlLbl val="0"/>
      </c:catAx>
      <c:valAx>
        <c:axId val="135548288"/>
        <c:scaling>
          <c:orientation val="minMax"/>
          <c:max val="100"/>
          <c:min val="0"/>
        </c:scaling>
        <c:delete val="0"/>
        <c:axPos val="l"/>
        <c:majorGridlines>
          <c:spPr>
            <a:ln>
              <a:solidFill>
                <a:schemeClr val="bg1">
                  <a:lumMod val="95000"/>
                </a:schemeClr>
              </a:solidFill>
            </a:ln>
          </c:spPr>
        </c:majorGridlines>
        <c:title>
          <c:tx>
            <c:rich>
              <a:bodyPr rot="-5400000" vert="horz"/>
              <a:lstStyle/>
              <a:p>
                <a:pPr>
                  <a:defRPr/>
                </a:pPr>
                <a:r>
                  <a:rPr lang="en-US"/>
                  <a:t>% (Weighted)</a:t>
                </a:r>
              </a:p>
            </c:rich>
          </c:tx>
          <c:overlay val="0"/>
        </c:title>
        <c:numFmt formatCode="General" sourceLinked="1"/>
        <c:majorTickMark val="out"/>
        <c:minorTickMark val="none"/>
        <c:tickLblPos val="nextTo"/>
        <c:crossAx val="135546752"/>
        <c:crosses val="autoZero"/>
        <c:crossBetween val="between"/>
        <c:majorUnit val="20"/>
      </c:valAx>
    </c:plotArea>
    <c:legend>
      <c:legendPos val="t"/>
      <c:layout>
        <c:manualLayout>
          <c:xMode val="edge"/>
          <c:yMode val="edge"/>
          <c:x val="0.20167001118737241"/>
          <c:y val="3.5865022177101066E-2"/>
          <c:w val="0.58619594080873083"/>
          <c:h val="8.585655235674191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78671806649231"/>
          <c:y val="0.10359419358294512"/>
          <c:w val="0.74982679899387839"/>
          <c:h val="0.66107599843961629"/>
        </c:manualLayout>
      </c:layout>
      <c:barChart>
        <c:barDir val="col"/>
        <c:grouping val="clustered"/>
        <c:varyColors val="1"/>
        <c:ser>
          <c:idx val="0"/>
          <c:order val="0"/>
          <c:invertIfNegative val="0"/>
          <c:dPt>
            <c:idx val="0"/>
            <c:invertIfNegative val="0"/>
            <c:bubble3D val="0"/>
            <c:spPr>
              <a:solidFill>
                <a:srgbClr val="00AEEF"/>
              </a:solidFill>
            </c:spPr>
            <c:extLst>
              <c:ext xmlns:c16="http://schemas.microsoft.com/office/drawing/2014/chart" uri="{C3380CC4-5D6E-409C-BE32-E72D297353CC}">
                <c16:uniqueId val="{00000001-2829-4A73-9D8F-57E94F896609}"/>
              </c:ext>
            </c:extLst>
          </c:dPt>
          <c:dPt>
            <c:idx val="1"/>
            <c:invertIfNegative val="0"/>
            <c:bubble3D val="0"/>
            <c:spPr>
              <a:solidFill>
                <a:srgbClr val="88C540"/>
              </a:solidFill>
            </c:spPr>
            <c:extLst>
              <c:ext xmlns:c16="http://schemas.microsoft.com/office/drawing/2014/chart" uri="{C3380CC4-5D6E-409C-BE32-E72D297353CC}">
                <c16:uniqueId val="{00000003-2829-4A73-9D8F-57E94F896609}"/>
              </c:ext>
            </c:extLst>
          </c:dPt>
          <c:dPt>
            <c:idx val="2"/>
            <c:invertIfNegative val="0"/>
            <c:bubble3D val="0"/>
            <c:spPr>
              <a:solidFill>
                <a:srgbClr val="E31837"/>
              </a:solidFill>
            </c:spPr>
            <c:extLst>
              <c:ext xmlns:c16="http://schemas.microsoft.com/office/drawing/2014/chart" uri="{C3380CC4-5D6E-409C-BE32-E72D297353CC}">
                <c16:uniqueId val="{00000005-2829-4A73-9D8F-57E94F89660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'Vulnerability &amp; Risk Behaviours'!$C$3:$C$5</c:f>
              <c:strCache>
                <c:ptCount val="3"/>
                <c:pt idx="0">
                  <c:v>IDU</c:v>
                </c:pt>
                <c:pt idx="1">
                  <c:v>FSW (all ages)</c:v>
                </c:pt>
                <c:pt idx="2">
                  <c:v>FSW (18-24 years)</c:v>
                </c:pt>
              </c:strCache>
            </c:strRef>
          </c:cat>
          <c:val>
            <c:numRef>
              <c:f>'Vulnerability &amp; Risk Behaviours'!$D$3:$D$5</c:f>
              <c:numCache>
                <c:formatCode>General</c:formatCode>
                <c:ptCount val="3"/>
                <c:pt idx="0">
                  <c:v>29</c:v>
                </c:pt>
                <c:pt idx="1">
                  <c:v>2</c:v>
                </c:pt>
                <c:pt idx="2">
                  <c:v>0.70000000000000062</c:v>
                </c:pt>
              </c:numCache>
            </c:numRef>
          </c:val>
          <c:extLst>
            <c:ext xmlns:c16="http://schemas.microsoft.com/office/drawing/2014/chart" uri="{C3380CC4-5D6E-409C-BE32-E72D297353CC}">
              <c16:uniqueId val="{00000006-2829-4A73-9D8F-57E94F896609}"/>
            </c:ext>
          </c:extLst>
        </c:ser>
        <c:dLbls>
          <c:showLegendKey val="0"/>
          <c:showVal val="0"/>
          <c:showCatName val="0"/>
          <c:showSerName val="0"/>
          <c:showPercent val="0"/>
          <c:showBubbleSize val="0"/>
        </c:dLbls>
        <c:gapWidth val="150"/>
        <c:axId val="42826752"/>
        <c:axId val="42828544"/>
      </c:barChart>
      <c:catAx>
        <c:axId val="42826752"/>
        <c:scaling>
          <c:orientation val="minMax"/>
        </c:scaling>
        <c:delete val="0"/>
        <c:axPos val="b"/>
        <c:numFmt formatCode="General" sourceLinked="0"/>
        <c:majorTickMark val="out"/>
        <c:minorTickMark val="none"/>
        <c:tickLblPos val="nextTo"/>
        <c:crossAx val="42828544"/>
        <c:crosses val="autoZero"/>
        <c:auto val="1"/>
        <c:lblAlgn val="ctr"/>
        <c:lblOffset val="100"/>
        <c:noMultiLvlLbl val="0"/>
      </c:catAx>
      <c:valAx>
        <c:axId val="42828544"/>
        <c:scaling>
          <c:orientation val="minMax"/>
          <c:max val="100"/>
        </c:scaling>
        <c:delete val="0"/>
        <c:axPos val="l"/>
        <c:title>
          <c:tx>
            <c:rich>
              <a:bodyPr rot="0" vert="horz"/>
              <a:lstStyle/>
              <a:p>
                <a:pPr>
                  <a:defRPr/>
                </a:pPr>
                <a:r>
                  <a:rPr lang="en-US"/>
                  <a:t>%</a:t>
                </a:r>
              </a:p>
            </c:rich>
          </c:tx>
          <c:layout>
            <c:manualLayout>
              <c:xMode val="edge"/>
              <c:yMode val="edge"/>
              <c:x val="2.0932852143482061E-2"/>
              <c:y val="1.0622542213951865E-2"/>
            </c:manualLayout>
          </c:layout>
          <c:overlay val="0"/>
        </c:title>
        <c:numFmt formatCode="General" sourceLinked="1"/>
        <c:majorTickMark val="out"/>
        <c:minorTickMark val="none"/>
        <c:tickLblPos val="nextTo"/>
        <c:crossAx val="42826752"/>
        <c:crosses val="autoZero"/>
        <c:crossBetween val="between"/>
        <c:majorUnit val="20"/>
      </c:valAx>
    </c:plotArea>
    <c:plotVisOnly val="1"/>
    <c:dispBlanksAs val="gap"/>
    <c:showDLblsOverMax val="0"/>
  </c:chart>
  <c:spPr>
    <a:ln>
      <a:solidFill>
        <a:srgbClr val="808080">
          <a:lumMod val="60000"/>
          <a:lumOff val="40000"/>
        </a:srgbClr>
      </a:solidFill>
    </a:ln>
  </c:spPr>
  <c:txPr>
    <a:bodyPr/>
    <a:lstStyle/>
    <a:p>
      <a:pPr>
        <a:defRPr sz="1400" b="1"/>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63969087197463"/>
          <c:y val="0.11878775746252072"/>
          <c:w val="0.7986567512394287"/>
          <c:h val="0.59417656479380521"/>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&amp; Risk Behaviours'!$B$107:$C$110</c:f>
              <c:multiLvlStrCache>
                <c:ptCount val="4"/>
                <c:lvl>
                  <c:pt idx="0">
                    <c:v>&lt;25</c:v>
                  </c:pt>
                  <c:pt idx="1">
                    <c:v>25+</c:v>
                  </c:pt>
                  <c:pt idx="2">
                    <c:v>&lt;25</c:v>
                  </c:pt>
                  <c:pt idx="3">
                    <c:v>25+</c:v>
                  </c:pt>
                </c:lvl>
                <c:lvl>
                  <c:pt idx="0">
                    <c:v>FSWs</c:v>
                  </c:pt>
                  <c:pt idx="2">
                    <c:v>Male IDUs</c:v>
                  </c:pt>
                </c:lvl>
              </c:multiLvlStrCache>
            </c:multiLvlStrRef>
          </c:cat>
          <c:val>
            <c:numRef>
              <c:f>'Vulnerability &amp; Risk Behaviours'!$D$107:$D$110</c:f>
              <c:numCache>
                <c:formatCode>0</c:formatCode>
                <c:ptCount val="4"/>
                <c:pt idx="0">
                  <c:v>0.65000000000000246</c:v>
                </c:pt>
                <c:pt idx="1">
                  <c:v>2.79</c:v>
                </c:pt>
                <c:pt idx="2">
                  <c:v>29.58</c:v>
                </c:pt>
                <c:pt idx="3">
                  <c:v>28.29</c:v>
                </c:pt>
              </c:numCache>
            </c:numRef>
          </c:val>
          <c:extLst>
            <c:ext xmlns:c16="http://schemas.microsoft.com/office/drawing/2014/chart" uri="{C3380CC4-5D6E-409C-BE32-E72D297353CC}">
              <c16:uniqueId val="{00000000-9FCB-4013-9426-4B306BF61A50}"/>
            </c:ext>
          </c:extLst>
        </c:ser>
        <c:dLbls>
          <c:showLegendKey val="0"/>
          <c:showVal val="0"/>
          <c:showCatName val="0"/>
          <c:showSerName val="0"/>
          <c:showPercent val="0"/>
          <c:showBubbleSize val="0"/>
        </c:dLbls>
        <c:gapWidth val="150"/>
        <c:axId val="42861312"/>
        <c:axId val="42862848"/>
      </c:barChart>
      <c:catAx>
        <c:axId val="42861312"/>
        <c:scaling>
          <c:orientation val="minMax"/>
        </c:scaling>
        <c:delete val="0"/>
        <c:axPos val="b"/>
        <c:numFmt formatCode="General" sourceLinked="0"/>
        <c:majorTickMark val="out"/>
        <c:minorTickMark val="none"/>
        <c:tickLblPos val="nextTo"/>
        <c:crossAx val="42862848"/>
        <c:crosses val="autoZero"/>
        <c:auto val="1"/>
        <c:lblAlgn val="ctr"/>
        <c:lblOffset val="100"/>
        <c:noMultiLvlLbl val="0"/>
      </c:catAx>
      <c:valAx>
        <c:axId val="42862848"/>
        <c:scaling>
          <c:orientation val="minMax"/>
          <c:max val="100"/>
          <c:min val="0"/>
        </c:scaling>
        <c:delete val="0"/>
        <c:axPos val="l"/>
        <c:title>
          <c:tx>
            <c:rich>
              <a:bodyPr rot="0" vert="horz"/>
              <a:lstStyle/>
              <a:p>
                <a:pPr>
                  <a:defRPr/>
                </a:pPr>
                <a:r>
                  <a:rPr lang="en-US"/>
                  <a:t>%</a:t>
                </a:r>
              </a:p>
            </c:rich>
          </c:tx>
          <c:layout>
            <c:manualLayout>
              <c:xMode val="edge"/>
              <c:yMode val="edge"/>
              <c:x val="1.2494645065918485E-2"/>
              <c:y val="5.0396870339958849E-2"/>
            </c:manualLayout>
          </c:layout>
          <c:overlay val="0"/>
        </c:title>
        <c:numFmt formatCode="0" sourceLinked="1"/>
        <c:majorTickMark val="out"/>
        <c:minorTickMark val="none"/>
        <c:tickLblPos val="nextTo"/>
        <c:crossAx val="42861312"/>
        <c:crosses val="autoZero"/>
        <c:crossBetween val="between"/>
        <c:majorUnit val="20"/>
      </c:valAx>
      <c:spPr>
        <a:solidFill>
          <a:sysClr val="window" lastClr="FFFFFF"/>
        </a:solidFill>
      </c:spPr>
    </c:plotArea>
    <c:plotVisOnly val="1"/>
    <c:dispBlanksAs val="gap"/>
    <c:showDLblsOverMax val="0"/>
  </c:chart>
  <c:spPr>
    <a:solidFill>
      <a:sysClr val="window" lastClr="FFFFFF"/>
    </a:solidFill>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792C-4381-93AD-48A3E74BC3EB}"/>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792C-4381-93AD-48A3E74BC3EB}"/>
              </c:ext>
            </c:extLst>
          </c:dPt>
          <c:cat>
            <c:strRef>
              <c:f>'AFG (2)'!$Q$109:$R$109</c:f>
              <c:strCache>
                <c:ptCount val="2"/>
                <c:pt idx="0">
                  <c:v>International funding</c:v>
                </c:pt>
                <c:pt idx="1">
                  <c:v>Domestic funding</c:v>
                </c:pt>
              </c:strCache>
            </c:strRef>
          </c:cat>
          <c:val>
            <c:numRef>
              <c:f>'AFG (2)'!$Q$110:$R$110</c:f>
              <c:numCache>
                <c:formatCode>_-* #,##0_-;\-* #,##0_-;_-* "-"??_-;_-@_-</c:formatCode>
                <c:ptCount val="2"/>
                <c:pt idx="0">
                  <c:v>9937031.9399999995</c:v>
                </c:pt>
                <c:pt idx="1">
                  <c:v>140861</c:v>
                </c:pt>
              </c:numCache>
            </c:numRef>
          </c:val>
          <c:extLst>
            <c:ext xmlns:c16="http://schemas.microsoft.com/office/drawing/2014/chart" uri="{C3380CC4-5D6E-409C-BE32-E72D297353CC}">
              <c16:uniqueId val="{00000004-792C-4381-93AD-48A3E74BC3E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6A00-4610-88CF-01F7CF233210}"/>
              </c:ext>
            </c:extLst>
          </c:dPt>
          <c:dPt>
            <c:idx val="1"/>
            <c:bubble3D val="0"/>
            <c:extLst>
              <c:ext xmlns:c16="http://schemas.microsoft.com/office/drawing/2014/chart" uri="{C3380CC4-5D6E-409C-BE32-E72D297353CC}">
                <c16:uniqueId val="{00000002-6A00-4610-88CF-01F7CF233210}"/>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4-6A00-4610-88CF-01F7CF233210}"/>
              </c:ext>
            </c:extLst>
          </c:dPt>
          <c:dPt>
            <c:idx val="3"/>
            <c:bubble3D val="0"/>
            <c:extLst>
              <c:ext xmlns:c16="http://schemas.microsoft.com/office/drawing/2014/chart" uri="{C3380CC4-5D6E-409C-BE32-E72D297353CC}">
                <c16:uniqueId val="{00000005-6A00-4610-88CF-01F7CF233210}"/>
              </c:ext>
            </c:extLst>
          </c:dPt>
          <c:dLbls>
            <c:dLbl>
              <c:idx val="0"/>
              <c:delete val="1"/>
              <c:extLst>
                <c:ext xmlns:c15="http://schemas.microsoft.com/office/drawing/2012/chart" uri="{CE6537A1-D6FC-4f65-9D91-7224C49458BB}"/>
                <c:ext xmlns:c16="http://schemas.microsoft.com/office/drawing/2014/chart" uri="{C3380CC4-5D6E-409C-BE32-E72D297353CC}">
                  <c16:uniqueId val="{00000001-6A00-4610-88CF-01F7CF233210}"/>
                </c:ext>
              </c:extLst>
            </c:dLbl>
            <c:dLbl>
              <c:idx val="1"/>
              <c:layout>
                <c:manualLayout>
                  <c:x val="0.11566584592489644"/>
                  <c:y val="-7.4408510927505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0-4610-88CF-01F7CF233210}"/>
                </c:ext>
              </c:extLst>
            </c:dLbl>
            <c:dLbl>
              <c:idx val="2"/>
              <c:delete val="1"/>
              <c:extLst>
                <c:ext xmlns:c15="http://schemas.microsoft.com/office/drawing/2012/chart" uri="{CE6537A1-D6FC-4f65-9D91-7224C49458BB}"/>
                <c:ext xmlns:c16="http://schemas.microsoft.com/office/drawing/2014/chart" uri="{C3380CC4-5D6E-409C-BE32-E72D297353CC}">
                  <c16:uniqueId val="{00000004-6A00-4610-88CF-01F7CF233210}"/>
                </c:ext>
              </c:extLst>
            </c:dLbl>
            <c:dLbl>
              <c:idx val="3"/>
              <c:delete val="1"/>
              <c:extLst>
                <c:ext xmlns:c15="http://schemas.microsoft.com/office/drawing/2012/chart" uri="{CE6537A1-D6FC-4f65-9D91-7224C49458BB}"/>
                <c:ext xmlns:c16="http://schemas.microsoft.com/office/drawing/2014/chart" uri="{C3380CC4-5D6E-409C-BE32-E72D297353CC}">
                  <c16:uniqueId val="{00000005-6A00-4610-88CF-01F7CF233210}"/>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'AFG (2)'!$P$114:$P$117</c:f>
              <c:strCache>
                <c:ptCount val="4"/>
                <c:pt idx="0">
                  <c:v>Key population prevention</c:v>
                </c:pt>
                <c:pt idx="1">
                  <c:v>Other prevention</c:v>
                </c:pt>
                <c:pt idx="2">
                  <c:v>Care and treatment</c:v>
                </c:pt>
                <c:pt idx="3">
                  <c:v>Other AIDS expenditure</c:v>
                </c:pt>
              </c:strCache>
            </c:strRef>
          </c:cat>
          <c:val>
            <c:numRef>
              <c:f>'AFG (2)'!$Q$114:$Q$117</c:f>
              <c:numCache>
                <c:formatCode>_-* #,##0_-;\-* #,##0_-;_-* "-"??_-;_-@_-</c:formatCode>
                <c:ptCount val="4"/>
                <c:pt idx="0">
                  <c:v>1741565.51</c:v>
                </c:pt>
                <c:pt idx="1">
                  <c:v>32954.070000000065</c:v>
                </c:pt>
                <c:pt idx="2">
                  <c:v>7796408</c:v>
                </c:pt>
                <c:pt idx="3">
                  <c:v>506965.3599999994</c:v>
                </c:pt>
              </c:numCache>
            </c:numRef>
          </c:val>
          <c:extLst>
            <c:ext xmlns:c16="http://schemas.microsoft.com/office/drawing/2014/chart" uri="{C3380CC4-5D6E-409C-BE32-E72D297353CC}">
              <c16:uniqueId val="{00000006-6A00-4610-88CF-01F7CF233210}"/>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213673784"/>
          <c:y val="0.1044154385614635"/>
          <c:w val="0.79107182056788361"/>
          <c:h val="0.72516118851876976"/>
        </c:manualLayout>
      </c:layout>
      <c:barChart>
        <c:barDir val="col"/>
        <c:grouping val="stacked"/>
        <c:varyColors val="0"/>
        <c:ser>
          <c:idx val="0"/>
          <c:order val="0"/>
          <c:tx>
            <c:strRef>
              <c:f>Afghanistan!$B$1</c:f>
              <c:strCache>
                <c:ptCount val="1"/>
                <c:pt idx="0">
                  <c:v>International funding</c:v>
                </c:pt>
              </c:strCache>
            </c:strRef>
          </c:tx>
          <c:spPr>
            <a:solidFill>
              <a:srgbClr val="00A99A"/>
            </a:solidFill>
            <a:ln w="12700">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E6-4B2F-999B-074FC3FE3733}"/>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Afghanistan!$A$2:$A$10</c:f>
              <c:numCache>
                <c:formatCode>General</c:formatCode>
                <c:ptCount val="9"/>
                <c:pt idx="0">
                  <c:v>2008</c:v>
                </c:pt>
                <c:pt idx="1">
                  <c:v>2009</c:v>
                </c:pt>
                <c:pt idx="2">
                  <c:v>2010</c:v>
                </c:pt>
                <c:pt idx="3">
                  <c:v>2011</c:v>
                </c:pt>
                <c:pt idx="4">
                  <c:v>2012</c:v>
                </c:pt>
                <c:pt idx="5">
                  <c:v>2013</c:v>
                </c:pt>
                <c:pt idx="6">
                  <c:v>2014</c:v>
                </c:pt>
                <c:pt idx="7">
                  <c:v>2015</c:v>
                </c:pt>
                <c:pt idx="8">
                  <c:v>2018</c:v>
                </c:pt>
              </c:numCache>
            </c:numRef>
          </c:cat>
          <c:val>
            <c:numRef>
              <c:f>Afghanistan!$B$2:$B$10</c:f>
              <c:numCache>
                <c:formatCode>0</c:formatCode>
                <c:ptCount val="9"/>
                <c:pt idx="0">
                  <c:v>3112158</c:v>
                </c:pt>
                <c:pt idx="1">
                  <c:v>5026352</c:v>
                </c:pt>
                <c:pt idx="2">
                  <c:v>4237825</c:v>
                </c:pt>
                <c:pt idx="3">
                  <c:v>8002074</c:v>
                </c:pt>
                <c:pt idx="4">
                  <c:v>9028297</c:v>
                </c:pt>
                <c:pt idx="5">
                  <c:v>5067479</c:v>
                </c:pt>
                <c:pt idx="6">
                  <c:v>4077138</c:v>
                </c:pt>
                <c:pt idx="7">
                  <c:v>3352240</c:v>
                </c:pt>
                <c:pt idx="8">
                  <c:v>9937032</c:v>
                </c:pt>
              </c:numCache>
            </c:numRef>
          </c:val>
          <c:extLst>
            <c:ext xmlns:c16="http://schemas.microsoft.com/office/drawing/2014/chart" uri="{C3380CC4-5D6E-409C-BE32-E72D297353CC}">
              <c16:uniqueId val="{00000001-25E6-4B2F-999B-074FC3FE3733}"/>
            </c:ext>
          </c:extLst>
        </c:ser>
        <c:ser>
          <c:idx val="2"/>
          <c:order val="1"/>
          <c:tx>
            <c:strRef>
              <c:f>Afghanistan!$C$1</c:f>
              <c:strCache>
                <c:ptCount val="1"/>
                <c:pt idx="0">
                  <c:v>Domestic funding</c:v>
                </c:pt>
              </c:strCache>
            </c:strRef>
          </c:tx>
          <c:spPr>
            <a:solidFill>
              <a:srgbClr val="F26B73"/>
            </a:solidFill>
            <a:ln>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E6-4B2F-999B-074FC3FE3733}"/>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Afghanistan!$A$2:$A$10</c:f>
              <c:numCache>
                <c:formatCode>General</c:formatCode>
                <c:ptCount val="9"/>
                <c:pt idx="0">
                  <c:v>2008</c:v>
                </c:pt>
                <c:pt idx="1">
                  <c:v>2009</c:v>
                </c:pt>
                <c:pt idx="2">
                  <c:v>2010</c:v>
                </c:pt>
                <c:pt idx="3">
                  <c:v>2011</c:v>
                </c:pt>
                <c:pt idx="4">
                  <c:v>2012</c:v>
                </c:pt>
                <c:pt idx="5">
                  <c:v>2013</c:v>
                </c:pt>
                <c:pt idx="6">
                  <c:v>2014</c:v>
                </c:pt>
                <c:pt idx="7">
                  <c:v>2015</c:v>
                </c:pt>
                <c:pt idx="8">
                  <c:v>2018</c:v>
                </c:pt>
              </c:numCache>
            </c:numRef>
          </c:cat>
          <c:val>
            <c:numRef>
              <c:f>Afghanistan!$C$2:$C$10</c:f>
              <c:numCache>
                <c:formatCode>0</c:formatCode>
                <c:ptCount val="9"/>
                <c:pt idx="0">
                  <c:v>129260</c:v>
                </c:pt>
                <c:pt idx="1">
                  <c:v>132200</c:v>
                </c:pt>
                <c:pt idx="2">
                  <c:v>200000</c:v>
                </c:pt>
                <c:pt idx="4">
                  <c:v>24250</c:v>
                </c:pt>
                <c:pt idx="5">
                  <c:v>245000</c:v>
                </c:pt>
                <c:pt idx="6">
                  <c:v>104000</c:v>
                </c:pt>
                <c:pt idx="7">
                  <c:v>470000</c:v>
                </c:pt>
                <c:pt idx="8">
                  <c:v>140861</c:v>
                </c:pt>
              </c:numCache>
            </c:numRef>
          </c:val>
          <c:extLst>
            <c:ext xmlns:c16="http://schemas.microsoft.com/office/drawing/2014/chart" uri="{C3380CC4-5D6E-409C-BE32-E72D297353CC}">
              <c16:uniqueId val="{00000003-25E6-4B2F-999B-074FC3FE3733}"/>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Afghanistan!$D$1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E6-4B2F-999B-074FC3FE3733}"/>
                </c:ext>
              </c:extLst>
            </c:dLbl>
            <c:numFmt formatCode="&quot;$&quot;#,##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Afghanistan!$A$2:$A$10</c:f>
              <c:numCache>
                <c:formatCode>General</c:formatCode>
                <c:ptCount val="9"/>
                <c:pt idx="0">
                  <c:v>2008</c:v>
                </c:pt>
                <c:pt idx="1">
                  <c:v>2009</c:v>
                </c:pt>
                <c:pt idx="2">
                  <c:v>2010</c:v>
                </c:pt>
                <c:pt idx="3">
                  <c:v>2011</c:v>
                </c:pt>
                <c:pt idx="4">
                  <c:v>2012</c:v>
                </c:pt>
                <c:pt idx="5">
                  <c:v>2013</c:v>
                </c:pt>
                <c:pt idx="6">
                  <c:v>2014</c:v>
                </c:pt>
                <c:pt idx="7">
                  <c:v>2015</c:v>
                </c:pt>
                <c:pt idx="8">
                  <c:v>2018</c:v>
                </c:pt>
              </c:numCache>
            </c:numRef>
          </c:cat>
          <c:val>
            <c:numRef>
              <c:f>Afghanistan!$D$2:$D$10</c:f>
              <c:numCache>
                <c:formatCode>0</c:formatCode>
                <c:ptCount val="9"/>
                <c:pt idx="0">
                  <c:v>3241418</c:v>
                </c:pt>
                <c:pt idx="1">
                  <c:v>5158552</c:v>
                </c:pt>
                <c:pt idx="2">
                  <c:v>4437825</c:v>
                </c:pt>
                <c:pt idx="3">
                  <c:v>8002074</c:v>
                </c:pt>
                <c:pt idx="4">
                  <c:v>9052547</c:v>
                </c:pt>
                <c:pt idx="5">
                  <c:v>5312479</c:v>
                </c:pt>
                <c:pt idx="6">
                  <c:v>4181138</c:v>
                </c:pt>
                <c:pt idx="7">
                  <c:v>3822240</c:v>
                </c:pt>
                <c:pt idx="8">
                  <c:v>10077893</c:v>
                </c:pt>
              </c:numCache>
            </c:numRef>
          </c:val>
          <c:smooth val="1"/>
          <c:extLst>
            <c:ext xmlns:c16="http://schemas.microsoft.com/office/drawing/2014/chart" uri="{C3380CC4-5D6E-409C-BE32-E72D297353CC}">
              <c16:uniqueId val="{00000005-25E6-4B2F-999B-074FC3FE3733}"/>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KP'!$C$5:$C$7</c:f>
              <c:numCache>
                <c:formatCode>General</c:formatCode>
                <c:ptCount val="3"/>
                <c:pt idx="0">
                  <c:v>6</c:v>
                </c:pt>
              </c:numCache>
            </c:numRef>
          </c:val>
          <c:extLst>
            <c:ext xmlns:c16="http://schemas.microsoft.com/office/drawing/2014/chart" uri="{C3380CC4-5D6E-409C-BE32-E72D297353CC}">
              <c16:uniqueId val="{00000000-9FA0-484E-914B-A3D192B71EDC}"/>
            </c:ext>
          </c:extLst>
        </c:ser>
        <c:ser>
          <c:idx val="1"/>
          <c:order val="1"/>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KP'!$D$5:$D$7</c:f>
              <c:numCache>
                <c:formatCode>0</c:formatCode>
                <c:ptCount val="3"/>
                <c:pt idx="1">
                  <c:v>17.399999999999999</c:v>
                </c:pt>
              </c:numCache>
            </c:numRef>
          </c:val>
          <c:extLst>
            <c:ext xmlns:c16="http://schemas.microsoft.com/office/drawing/2014/chart" uri="{C3380CC4-5D6E-409C-BE32-E72D297353CC}">
              <c16:uniqueId val="{00000001-9FA0-484E-914B-A3D192B71EDC}"/>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KP'!$E$5:$E$7</c:f>
              <c:numCache>
                <c:formatCode>General</c:formatCode>
                <c:ptCount val="3"/>
                <c:pt idx="2" formatCode="0">
                  <c:v>22.5</c:v>
                </c:pt>
              </c:numCache>
            </c:numRef>
          </c:val>
          <c:extLst>
            <c:ext xmlns:c16="http://schemas.microsoft.com/office/drawing/2014/chart" uri="{C3380CC4-5D6E-409C-BE32-E72D297353CC}">
              <c16:uniqueId val="{00000002-9FA0-484E-914B-A3D192B71EDC}"/>
            </c:ext>
          </c:extLst>
        </c:ser>
        <c:dLbls>
          <c:showLegendKey val="0"/>
          <c:showVal val="0"/>
          <c:showCatName val="0"/>
          <c:showSerName val="0"/>
          <c:showPercent val="0"/>
          <c:showBubbleSize val="0"/>
        </c:dLbls>
        <c:gapWidth val="76"/>
        <c:overlap val="100"/>
        <c:axId val="137218304"/>
        <c:axId val="137236480"/>
      </c:barChart>
      <c:scatterChart>
        <c:scatterStyle val="lineMarker"/>
        <c:varyColors val="0"/>
        <c:ser>
          <c:idx val="3"/>
          <c:order val="3"/>
          <c:tx>
            <c:strRef>
              <c:f>'HIV testing KP'!$I$3</c:f>
              <c:strCache>
                <c:ptCount val="1"/>
                <c:pt idx="0">
                  <c:v>targ</c:v>
                </c:pt>
              </c:strCache>
            </c:strRef>
          </c:tx>
          <c:spPr>
            <a:ln w="15875">
              <a:solidFill>
                <a:srgbClr val="E31837"/>
              </a:solidFill>
              <a:prstDash val="dash"/>
            </a:ln>
          </c:spPr>
          <c:marker>
            <c:symbol val="none"/>
          </c:marker>
          <c:xVal>
            <c:numRef>
              <c:f>'HIV testing KP'!$H$4:$H$5</c:f>
              <c:numCache>
                <c:formatCode>General</c:formatCode>
                <c:ptCount val="2"/>
                <c:pt idx="0">
                  <c:v>0</c:v>
                </c:pt>
                <c:pt idx="1">
                  <c:v>1</c:v>
                </c:pt>
              </c:numCache>
            </c:numRef>
          </c:xVal>
          <c:yVal>
            <c:numRef>
              <c:f>'HIV testing KP'!$I$4:$I$5</c:f>
              <c:numCache>
                <c:formatCode>General</c:formatCode>
                <c:ptCount val="2"/>
                <c:pt idx="0">
                  <c:v>90</c:v>
                </c:pt>
                <c:pt idx="1">
                  <c:v>90</c:v>
                </c:pt>
              </c:numCache>
            </c:numRef>
          </c:yVal>
          <c:smooth val="0"/>
          <c:extLst>
            <c:ext xmlns:c16="http://schemas.microsoft.com/office/drawing/2014/chart" uri="{C3380CC4-5D6E-409C-BE32-E72D297353CC}">
              <c16:uniqueId val="{00000003-9FA0-484E-914B-A3D192B71EDC}"/>
            </c:ext>
          </c:extLst>
        </c:ser>
        <c:dLbls>
          <c:showLegendKey val="0"/>
          <c:showVal val="0"/>
          <c:showCatName val="0"/>
          <c:showSerName val="0"/>
          <c:showPercent val="0"/>
          <c:showBubbleSize val="0"/>
        </c:dLbls>
        <c:axId val="137239936"/>
        <c:axId val="137238400"/>
      </c:scatterChart>
      <c:catAx>
        <c:axId val="137218304"/>
        <c:scaling>
          <c:orientation val="minMax"/>
        </c:scaling>
        <c:delete val="0"/>
        <c:axPos val="b"/>
        <c:numFmt formatCode="General" sourceLinked="0"/>
        <c:majorTickMark val="out"/>
        <c:minorTickMark val="none"/>
        <c:tickLblPos val="nextTo"/>
        <c:crossAx val="137236480"/>
        <c:crosses val="autoZero"/>
        <c:auto val="1"/>
        <c:lblAlgn val="ctr"/>
        <c:lblOffset val="100"/>
        <c:noMultiLvlLbl val="0"/>
      </c:catAx>
      <c:valAx>
        <c:axId val="137236480"/>
        <c:scaling>
          <c:orientation val="minMax"/>
          <c:max val="100"/>
          <c:min val="0"/>
        </c:scaling>
        <c:delete val="0"/>
        <c:axPos val="l"/>
        <c:title>
          <c:tx>
            <c:rich>
              <a:bodyPr rot="0" vert="horz"/>
              <a:lstStyle/>
              <a:p>
                <a:pPr>
                  <a:defRPr/>
                </a:pPr>
                <a:r>
                  <a:rPr lang="en-US"/>
                  <a:t>%</a:t>
                </a:r>
              </a:p>
            </c:rich>
          </c:tx>
          <c:layout>
            <c:manualLayout>
              <c:xMode val="edge"/>
              <c:yMode val="edge"/>
              <c:x val="1.0281948716283358E-2"/>
              <c:y val="1.1874819426359595E-2"/>
            </c:manualLayout>
          </c:layout>
          <c:overlay val="0"/>
        </c:title>
        <c:numFmt formatCode="General" sourceLinked="1"/>
        <c:majorTickMark val="out"/>
        <c:minorTickMark val="none"/>
        <c:tickLblPos val="nextTo"/>
        <c:crossAx val="137218304"/>
        <c:crosses val="autoZero"/>
        <c:crossBetween val="between"/>
        <c:majorUnit val="10"/>
      </c:valAx>
      <c:valAx>
        <c:axId val="137238400"/>
        <c:scaling>
          <c:orientation val="minMax"/>
          <c:max val="100"/>
          <c:min val="0"/>
        </c:scaling>
        <c:delete val="1"/>
        <c:axPos val="r"/>
        <c:numFmt formatCode="General" sourceLinked="1"/>
        <c:majorTickMark val="out"/>
        <c:minorTickMark val="none"/>
        <c:tickLblPos val="nextTo"/>
        <c:crossAx val="137239936"/>
        <c:crosses val="max"/>
        <c:crossBetween val="midCat"/>
        <c:majorUnit val="10"/>
      </c:valAx>
      <c:valAx>
        <c:axId val="137239936"/>
        <c:scaling>
          <c:orientation val="minMax"/>
          <c:max val="1"/>
          <c:min val="0"/>
        </c:scaling>
        <c:delete val="1"/>
        <c:axPos val="t"/>
        <c:numFmt formatCode="General" sourceLinked="1"/>
        <c:majorTickMark val="out"/>
        <c:minorTickMark val="none"/>
        <c:tickLblPos val="nextTo"/>
        <c:crossAx val="13723840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C2-4D1F-B608-2F1F2D131739}"/>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FC2-4D1F-B608-2F1F2D131739}"/>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(2)'!$W$32:$W$33</c:f>
              <c:strCache>
                <c:ptCount val="2"/>
                <c:pt idx="0">
                  <c:v>National</c:v>
                </c:pt>
                <c:pt idx="1">
                  <c:v>City</c:v>
                </c:pt>
              </c:strCache>
            </c:strRef>
          </c:cat>
          <c:val>
            <c:numRef>
              <c:f>'AFG (2)'!$X$32:$X$33</c:f>
              <c:numCache>
                <c:formatCode>General</c:formatCode>
                <c:ptCount val="2"/>
                <c:pt idx="0">
                  <c:v>0</c:v>
                </c:pt>
                <c:pt idx="1">
                  <c:v>0</c:v>
                </c:pt>
              </c:numCache>
            </c:numRef>
          </c:val>
          <c:extLst>
            <c:ext xmlns:c16="http://schemas.microsoft.com/office/drawing/2014/chart" uri="{C3380CC4-5D6E-409C-BE32-E72D297353CC}">
              <c16:uniqueId val="{00000002-0FC2-4D1F-B608-2F1F2D131739}"/>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38324408665137"/>
          <c:y val="4.2407384924902009E-2"/>
          <c:w val="0.85667929632797135"/>
          <c:h val="0.80273239523473661"/>
        </c:manualLayout>
      </c:layout>
      <c:barChart>
        <c:barDir val="col"/>
        <c:grouping val="clustered"/>
        <c:varyColors val="0"/>
        <c:ser>
          <c:idx val="0"/>
          <c:order val="0"/>
          <c:spPr>
            <a:solidFill>
              <a:srgbClr val="00A99A"/>
            </a:solidFill>
            <a:ln>
              <a:noFill/>
            </a:ln>
          </c:spPr>
          <c:invertIfNegative val="0"/>
          <c:dLbls>
            <c:dLbl>
              <c:idx val="6"/>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2B-4D89-80E2-F46122B7B8E1}"/>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NSP!$C$5:$P$5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NSP!$C$6:$P$6</c:f>
              <c:numCache>
                <c:formatCode>0</c:formatCode>
                <c:ptCount val="14"/>
                <c:pt idx="0">
                  <c:v>20</c:v>
                </c:pt>
                <c:pt idx="1">
                  <c:v>35</c:v>
                </c:pt>
                <c:pt idx="2">
                  <c:v>80</c:v>
                </c:pt>
                <c:pt idx="3">
                  <c:v>119</c:v>
                </c:pt>
                <c:pt idx="4">
                  <c:v>92</c:v>
                </c:pt>
                <c:pt idx="5">
                  <c:v>80</c:v>
                </c:pt>
                <c:pt idx="6">
                  <c:v>0</c:v>
                </c:pt>
                <c:pt idx="7">
                  <c:v>70</c:v>
                </c:pt>
                <c:pt idx="8">
                  <c:v>81</c:v>
                </c:pt>
                <c:pt idx="9" formatCode="General">
                  <c:v>52</c:v>
                </c:pt>
                <c:pt idx="10" formatCode="General">
                  <c:v>112</c:v>
                </c:pt>
                <c:pt idx="11" formatCode="General">
                  <c:v>102</c:v>
                </c:pt>
                <c:pt idx="12" formatCode="General">
                  <c:v>57</c:v>
                </c:pt>
                <c:pt idx="13">
                  <c:v>62.828722412185265</c:v>
                </c:pt>
              </c:numCache>
            </c:numRef>
          </c:val>
          <c:extLst>
            <c:ext xmlns:c16="http://schemas.microsoft.com/office/drawing/2014/chart" uri="{C3380CC4-5D6E-409C-BE32-E72D297353CC}">
              <c16:uniqueId val="{00000001-422B-4D89-80E2-F46122B7B8E1}"/>
            </c:ext>
          </c:extLst>
        </c:ser>
        <c:dLbls>
          <c:showLegendKey val="0"/>
          <c:showVal val="0"/>
          <c:showCatName val="0"/>
          <c:showSerName val="0"/>
          <c:showPercent val="0"/>
          <c:showBubbleSize val="0"/>
        </c:dLbls>
        <c:gapWidth val="90"/>
        <c:axId val="148771200"/>
        <c:axId val="148772736"/>
      </c:barChart>
      <c:scatterChart>
        <c:scatterStyle val="lineMarker"/>
        <c:varyColors val="0"/>
        <c:ser>
          <c:idx val="1"/>
          <c:order val="1"/>
          <c:tx>
            <c:strRef>
              <c:f>NSP!$R$1</c:f>
              <c:strCache>
                <c:ptCount val="1"/>
                <c:pt idx="0">
                  <c:v>t1</c:v>
                </c:pt>
              </c:strCache>
            </c:strRef>
          </c:tx>
          <c:spPr>
            <a:ln w="25400">
              <a:solidFill>
                <a:srgbClr val="F78E1E"/>
              </a:solidFill>
              <a:prstDash val="dash"/>
            </a:ln>
          </c:spPr>
          <c:marker>
            <c:symbol val="none"/>
          </c:marker>
          <c:xVal>
            <c:numRef>
              <c:f>NSP!$Q$2:$Q$3</c:f>
              <c:numCache>
                <c:formatCode>General</c:formatCode>
                <c:ptCount val="2"/>
                <c:pt idx="0">
                  <c:v>0</c:v>
                </c:pt>
                <c:pt idx="1">
                  <c:v>1</c:v>
                </c:pt>
              </c:numCache>
            </c:numRef>
          </c:xVal>
          <c:yVal>
            <c:numRef>
              <c:f>NSP!$R$2:$R$3</c:f>
              <c:numCache>
                <c:formatCode>General</c:formatCode>
                <c:ptCount val="2"/>
                <c:pt idx="0">
                  <c:v>100</c:v>
                </c:pt>
                <c:pt idx="1">
                  <c:v>100</c:v>
                </c:pt>
              </c:numCache>
            </c:numRef>
          </c:yVal>
          <c:smooth val="0"/>
          <c:extLst>
            <c:ext xmlns:c16="http://schemas.microsoft.com/office/drawing/2014/chart" uri="{C3380CC4-5D6E-409C-BE32-E72D297353CC}">
              <c16:uniqueId val="{00000002-422B-4D89-80E2-F46122B7B8E1}"/>
            </c:ext>
          </c:extLst>
        </c:ser>
        <c:ser>
          <c:idx val="2"/>
          <c:order val="2"/>
          <c:tx>
            <c:strRef>
              <c:f>NSP!$S$1</c:f>
              <c:strCache>
                <c:ptCount val="1"/>
                <c:pt idx="0">
                  <c:v>t2</c:v>
                </c:pt>
              </c:strCache>
            </c:strRef>
          </c:tx>
          <c:spPr>
            <a:ln w="25400">
              <a:solidFill>
                <a:srgbClr val="00A99A"/>
              </a:solidFill>
              <a:prstDash val="dash"/>
            </a:ln>
          </c:spPr>
          <c:marker>
            <c:symbol val="none"/>
          </c:marker>
          <c:xVal>
            <c:numRef>
              <c:f>NSP!$Q$2:$Q$3</c:f>
              <c:numCache>
                <c:formatCode>General</c:formatCode>
                <c:ptCount val="2"/>
                <c:pt idx="0">
                  <c:v>0</c:v>
                </c:pt>
                <c:pt idx="1">
                  <c:v>1</c:v>
                </c:pt>
              </c:numCache>
            </c:numRef>
          </c:xVal>
          <c:yVal>
            <c:numRef>
              <c:f>NSP!$S$2:$S$3</c:f>
              <c:numCache>
                <c:formatCode>General</c:formatCode>
                <c:ptCount val="2"/>
                <c:pt idx="0">
                  <c:v>200</c:v>
                </c:pt>
                <c:pt idx="1">
                  <c:v>200</c:v>
                </c:pt>
              </c:numCache>
            </c:numRef>
          </c:yVal>
          <c:smooth val="0"/>
          <c:extLst>
            <c:ext xmlns:c16="http://schemas.microsoft.com/office/drawing/2014/chart" uri="{C3380CC4-5D6E-409C-BE32-E72D297353CC}">
              <c16:uniqueId val="{00000003-422B-4D89-80E2-F46122B7B8E1}"/>
            </c:ext>
          </c:extLst>
        </c:ser>
        <c:dLbls>
          <c:showLegendKey val="0"/>
          <c:showVal val="0"/>
          <c:showCatName val="0"/>
          <c:showSerName val="0"/>
          <c:showPercent val="0"/>
          <c:showBubbleSize val="0"/>
        </c:dLbls>
        <c:axId val="148784640"/>
        <c:axId val="148783104"/>
      </c:scatterChart>
      <c:catAx>
        <c:axId val="148771200"/>
        <c:scaling>
          <c:orientation val="minMax"/>
        </c:scaling>
        <c:delete val="0"/>
        <c:axPos val="b"/>
        <c:numFmt formatCode="General" sourceLinked="0"/>
        <c:majorTickMark val="out"/>
        <c:minorTickMark val="none"/>
        <c:tickLblPos val="nextTo"/>
        <c:txPr>
          <a:bodyPr rot="-2700000"/>
          <a:lstStyle/>
          <a:p>
            <a:pPr>
              <a:defRPr/>
            </a:pPr>
            <a:endParaRPr lang="en-US"/>
          </a:p>
        </c:txPr>
        <c:crossAx val="148772736"/>
        <c:crosses val="autoZero"/>
        <c:auto val="1"/>
        <c:lblAlgn val="ctr"/>
        <c:lblOffset val="100"/>
        <c:noMultiLvlLbl val="0"/>
      </c:catAx>
      <c:valAx>
        <c:axId val="148772736"/>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48771200"/>
        <c:crosses val="autoZero"/>
        <c:crossBetween val="between"/>
        <c:majorUnit val="100"/>
      </c:valAx>
      <c:valAx>
        <c:axId val="148783104"/>
        <c:scaling>
          <c:orientation val="minMax"/>
          <c:max val="400"/>
          <c:min val="0"/>
        </c:scaling>
        <c:delete val="1"/>
        <c:axPos val="r"/>
        <c:numFmt formatCode="General" sourceLinked="1"/>
        <c:majorTickMark val="out"/>
        <c:minorTickMark val="none"/>
        <c:tickLblPos val="nextTo"/>
        <c:crossAx val="148784640"/>
        <c:crosses val="max"/>
        <c:crossBetween val="midCat"/>
        <c:majorUnit val="100"/>
      </c:valAx>
      <c:valAx>
        <c:axId val="148784640"/>
        <c:scaling>
          <c:orientation val="minMax"/>
          <c:max val="1"/>
          <c:min val="0"/>
        </c:scaling>
        <c:delete val="1"/>
        <c:axPos val="t"/>
        <c:numFmt formatCode="General" sourceLinked="1"/>
        <c:majorTickMark val="out"/>
        <c:minorTickMark val="none"/>
        <c:tickLblPos val="nextTo"/>
        <c:crossAx val="14878310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01744634861832E-2"/>
          <c:y val="8.5898561446773533E-2"/>
          <c:w val="0.84594131156399588"/>
          <c:h val="0.66603068707211577"/>
        </c:manualLayout>
      </c:layout>
      <c:barChart>
        <c:barDir val="col"/>
        <c:grouping val="clustered"/>
        <c:varyColors val="0"/>
        <c:ser>
          <c:idx val="1"/>
          <c:order val="1"/>
          <c:tx>
            <c:strRef>
              <c:f>'ART site vs ART'!$E$2</c:f>
              <c:strCache>
                <c:ptCount val="1"/>
                <c:pt idx="0">
                  <c:v>Number of health facilities that offer ART</c:v>
                </c:pt>
              </c:strCache>
            </c:strRef>
          </c:tx>
          <c:spPr>
            <a:solidFill>
              <a:srgbClr val="00A99A"/>
            </a:solidFill>
            <a:ln>
              <a:noFill/>
            </a:ln>
          </c:spPr>
          <c:invertIfNegative val="0"/>
          <c:cat>
            <c:numRef>
              <c:f>'ART site vs ART'!$C$12:$C$25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'ART site vs ART'!$E$12:$E$25</c:f>
              <c:numCache>
                <c:formatCode>#,##0</c:formatCode>
                <c:ptCount val="14"/>
                <c:pt idx="1">
                  <c:v>2</c:v>
                </c:pt>
                <c:pt idx="4">
                  <c:v>2</c:v>
                </c:pt>
                <c:pt idx="5">
                  <c:v>2</c:v>
                </c:pt>
              </c:numCache>
            </c:numRef>
          </c:val>
          <c:extLst>
            <c:ext xmlns:c16="http://schemas.microsoft.com/office/drawing/2014/chart" uri="{C3380CC4-5D6E-409C-BE32-E72D297353CC}">
              <c16:uniqueId val="{00000005-5E82-4E51-B31B-188CA75BFFDA}"/>
            </c:ext>
          </c:extLst>
        </c:ser>
        <c:dLbls>
          <c:showLegendKey val="0"/>
          <c:showVal val="0"/>
          <c:showCatName val="0"/>
          <c:showSerName val="0"/>
          <c:showPercent val="0"/>
          <c:showBubbleSize val="0"/>
        </c:dLbls>
        <c:gapWidth val="60"/>
        <c:axId val="479942144"/>
        <c:axId val="479501312"/>
      </c:barChart>
      <c:lineChart>
        <c:grouping val="standard"/>
        <c:varyColors val="0"/>
        <c:ser>
          <c:idx val="0"/>
          <c:order val="0"/>
          <c:tx>
            <c:strRef>
              <c:f>'ART site vs ART'!$D$2</c:f>
              <c:strCache>
                <c:ptCount val="1"/>
                <c:pt idx="0">
                  <c:v>Number of people on ART</c:v>
                </c:pt>
              </c:strCache>
            </c:strRef>
          </c:tx>
          <c:spPr>
            <a:ln w="38100">
              <a:solidFill>
                <a:srgbClr val="00AEEF"/>
              </a:solidFill>
            </a:ln>
          </c:spPr>
          <c:marker>
            <c:symbol val="none"/>
          </c:marker>
          <c:dLbls>
            <c:dLbl>
              <c:idx val="13"/>
              <c:layout>
                <c:manualLayout>
                  <c:x val="-6.6149872954481326E-2"/>
                  <c:y val="-5.8367524676939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82-4E51-B31B-188CA75BFFDA}"/>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'ART site vs ART'!$C$12:$C$25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'ART site vs ART'!$D$12:$D$25</c:f>
              <c:numCache>
                <c:formatCode>_-* #,##0_-;\-* #,##0_-;_-* "-"??_-;_-@_-</c:formatCode>
                <c:ptCount val="14"/>
                <c:pt idx="0">
                  <c:v>21</c:v>
                </c:pt>
                <c:pt idx="1">
                  <c:v>60</c:v>
                </c:pt>
                <c:pt idx="2">
                  <c:v>114</c:v>
                </c:pt>
                <c:pt idx="3">
                  <c:v>161</c:v>
                </c:pt>
                <c:pt idx="4">
                  <c:v>214</c:v>
                </c:pt>
                <c:pt idx="5">
                  <c:v>281</c:v>
                </c:pt>
                <c:pt idx="6">
                  <c:v>350</c:v>
                </c:pt>
                <c:pt idx="7">
                  <c:v>554</c:v>
                </c:pt>
                <c:pt idx="8">
                  <c:v>791</c:v>
                </c:pt>
                <c:pt idx="9">
                  <c:v>924</c:v>
                </c:pt>
                <c:pt idx="10">
                  <c:v>1044</c:v>
                </c:pt>
                <c:pt idx="11">
                  <c:v>1094</c:v>
                </c:pt>
                <c:pt idx="12">
                  <c:v>1141</c:v>
                </c:pt>
                <c:pt idx="13">
                  <c:v>1144</c:v>
                </c:pt>
              </c:numCache>
            </c:numRef>
          </c:val>
          <c:smooth val="0"/>
          <c:extLst>
            <c:ext xmlns:c16="http://schemas.microsoft.com/office/drawing/2014/chart" uri="{C3380CC4-5D6E-409C-BE32-E72D297353CC}">
              <c16:uniqueId val="{00000007-5E82-4E51-B31B-188CA75BFFDA}"/>
            </c:ext>
          </c:extLst>
        </c:ser>
        <c:dLbls>
          <c:showLegendKey val="0"/>
          <c:showVal val="0"/>
          <c:showCatName val="0"/>
          <c:showSerName val="0"/>
          <c:showPercent val="0"/>
          <c:showBubbleSize val="0"/>
        </c:dLbls>
        <c:marker val="1"/>
        <c:smooth val="0"/>
        <c:axId val="479487872"/>
        <c:axId val="479499392"/>
      </c:lineChart>
      <c:catAx>
        <c:axId val="479487872"/>
        <c:scaling>
          <c:orientation val="minMax"/>
        </c:scaling>
        <c:delete val="0"/>
        <c:axPos val="b"/>
        <c:numFmt formatCode="General" sourceLinked="1"/>
        <c:majorTickMark val="out"/>
        <c:minorTickMark val="none"/>
        <c:tickLblPos val="nextTo"/>
        <c:crossAx val="479499392"/>
        <c:crosses val="autoZero"/>
        <c:auto val="1"/>
        <c:lblAlgn val="ctr"/>
        <c:lblOffset val="100"/>
        <c:noMultiLvlLbl val="0"/>
      </c:catAx>
      <c:valAx>
        <c:axId val="47949939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479487872"/>
        <c:crosses val="autoZero"/>
        <c:crossBetween val="between"/>
      </c:valAx>
      <c:valAx>
        <c:axId val="479501312"/>
        <c:scaling>
          <c:orientation val="minMax"/>
          <c:max val="4"/>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0" sourceLinked="1"/>
        <c:majorTickMark val="out"/>
        <c:minorTickMark val="none"/>
        <c:tickLblPos val="nextTo"/>
        <c:crossAx val="479942144"/>
        <c:crosses val="max"/>
        <c:crossBetween val="between"/>
        <c:majorUnit val="1"/>
      </c:valAx>
      <c:catAx>
        <c:axId val="479942144"/>
        <c:scaling>
          <c:orientation val="minMax"/>
        </c:scaling>
        <c:delete val="1"/>
        <c:axPos val="b"/>
        <c:numFmt formatCode="General" sourceLinked="1"/>
        <c:majorTickMark val="out"/>
        <c:minorTickMark val="none"/>
        <c:tickLblPos val="nextTo"/>
        <c:crossAx val="479501312"/>
        <c:crosses val="autoZero"/>
        <c:auto val="1"/>
        <c:lblAlgn val="ctr"/>
        <c:lblOffset val="100"/>
        <c:noMultiLvlLbl val="0"/>
      </c:catAx>
      <c:spPr>
        <a:noFill/>
        <a:ln w="25400">
          <a:noFill/>
        </a:ln>
      </c:spPr>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'ART coverage &amp; #'!$D$2</c:f>
              <c:strCache>
                <c:ptCount val="1"/>
                <c:pt idx="0">
                  <c:v>% PLHIV on ART</c:v>
                </c:pt>
              </c:strCache>
            </c:strRef>
          </c:tx>
          <c:spPr>
            <a:solidFill>
              <a:srgbClr val="F26B73"/>
            </a:solidFill>
            <a:ln>
              <a:noFill/>
            </a:ln>
          </c:spPr>
          <c:invertIfNegative val="0"/>
          <c:dLbls>
            <c:dLbl>
              <c:idx val="13"/>
              <c:layout>
                <c:manualLayout>
                  <c:x val="1.2886597938144225E-2"/>
                  <c:y val="-1.4775413711583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6A-42BF-805B-A9BD6DA55E8F}"/>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A-42BF-805B-A9BD6DA55E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#'!$D$12:$D$25</c:f>
              <c:numCache>
                <c:formatCode>0</c:formatCode>
                <c:ptCount val="14"/>
                <c:pt idx="0">
                  <c:v>0.27343800000000001</c:v>
                </c:pt>
                <c:pt idx="1">
                  <c:v>0.75084499999999998</c:v>
                </c:pt>
                <c:pt idx="2">
                  <c:v>1.364779</c:v>
                </c:pt>
                <c:pt idx="3">
                  <c:v>1.834549</c:v>
                </c:pt>
                <c:pt idx="4">
                  <c:v>2.3293780000000002</c:v>
                </c:pt>
                <c:pt idx="5">
                  <c:v>2.9258639999999998</c:v>
                </c:pt>
                <c:pt idx="6">
                  <c:v>3.505258</c:v>
                </c:pt>
                <c:pt idx="7">
                  <c:v>5.372903</c:v>
                </c:pt>
                <c:pt idx="8">
                  <c:v>7.4686050000000002</c:v>
                </c:pt>
                <c:pt idx="9">
                  <c:v>8.4731769999999997</c:v>
                </c:pt>
                <c:pt idx="10">
                  <c:v>9.2734059999999996</c:v>
                </c:pt>
                <c:pt idx="11">
                  <c:v>9.4563059999999997</c:v>
                </c:pt>
                <c:pt idx="12" formatCode="0.0">
                  <c:v>9.5882349999999992</c:v>
                </c:pt>
                <c:pt idx="13">
                  <c:v>9.3023260000000008</c:v>
                </c:pt>
              </c:numCache>
            </c:numRef>
          </c:val>
          <c:extLst>
            <c:ext xmlns:c16="http://schemas.microsoft.com/office/drawing/2014/chart" uri="{C3380CC4-5D6E-409C-BE32-E72D297353CC}">
              <c16:uniqueId val="{00000002-A66A-42BF-805B-A9BD6DA55E8F}"/>
            </c:ext>
          </c:extLst>
        </c:ser>
        <c:dLbls>
          <c:showLegendKey val="0"/>
          <c:showVal val="0"/>
          <c:showCatName val="0"/>
          <c:showSerName val="0"/>
          <c:showPercent val="0"/>
          <c:showBubbleSize val="0"/>
        </c:dLbls>
        <c:gapWidth val="60"/>
        <c:axId val="232189952"/>
        <c:axId val="231942016"/>
      </c:barChart>
      <c:lineChart>
        <c:grouping val="standard"/>
        <c:varyColors val="0"/>
        <c:ser>
          <c:idx val="0"/>
          <c:order val="0"/>
          <c:tx>
            <c:strRef>
              <c:f>'ART coverage &amp; #'!$C$2</c:f>
              <c:strCache>
                <c:ptCount val="1"/>
                <c:pt idx="0">
                  <c:v> Number of people on ART </c:v>
                </c:pt>
              </c:strCache>
            </c:strRef>
          </c:tx>
          <c:spPr>
            <a:ln w="38100">
              <a:solidFill>
                <a:srgbClr val="00AEEF"/>
              </a:solidFill>
            </a:ln>
          </c:spPr>
          <c:marker>
            <c:symbol val="none"/>
          </c:marker>
          <c:dLbls>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6A-42BF-805B-A9BD6DA55E8F}"/>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A-42BF-805B-A9BD6DA55E8F}"/>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#'!$C$12:$C$25</c:f>
              <c:numCache>
                <c:formatCode>_-* #,##0_-;\-* #,##0_-;_-* "-"??_-;_-@_-</c:formatCode>
                <c:ptCount val="14"/>
                <c:pt idx="0">
                  <c:v>21</c:v>
                </c:pt>
                <c:pt idx="1">
                  <c:v>60</c:v>
                </c:pt>
                <c:pt idx="2">
                  <c:v>114</c:v>
                </c:pt>
                <c:pt idx="3">
                  <c:v>161</c:v>
                </c:pt>
                <c:pt idx="4">
                  <c:v>214</c:v>
                </c:pt>
                <c:pt idx="5">
                  <c:v>281</c:v>
                </c:pt>
                <c:pt idx="6">
                  <c:v>350</c:v>
                </c:pt>
                <c:pt idx="7">
                  <c:v>554</c:v>
                </c:pt>
                <c:pt idx="8">
                  <c:v>791</c:v>
                </c:pt>
                <c:pt idx="9">
                  <c:v>924</c:v>
                </c:pt>
                <c:pt idx="10">
                  <c:v>1044</c:v>
                </c:pt>
                <c:pt idx="11">
                  <c:v>1094</c:v>
                </c:pt>
                <c:pt idx="12">
                  <c:v>1141</c:v>
                </c:pt>
                <c:pt idx="13">
                  <c:v>1144</c:v>
                </c:pt>
              </c:numCache>
            </c:numRef>
          </c:val>
          <c:smooth val="0"/>
          <c:extLst>
            <c:ext xmlns:c16="http://schemas.microsoft.com/office/drawing/2014/chart" uri="{C3380CC4-5D6E-409C-BE32-E72D297353CC}">
              <c16:uniqueId val="{00000005-A66A-42BF-805B-A9BD6DA55E8F}"/>
            </c:ext>
          </c:extLst>
        </c:ser>
        <c:dLbls>
          <c:showLegendKey val="0"/>
          <c:showVal val="0"/>
          <c:showCatName val="0"/>
          <c:showSerName val="0"/>
          <c:showPercent val="0"/>
          <c:showBubbleSize val="0"/>
        </c:dLbls>
        <c:marker val="1"/>
        <c:smooth val="0"/>
        <c:axId val="227351936"/>
        <c:axId val="231888768"/>
      </c:lineChart>
      <c:lineChart>
        <c:grouping val="standard"/>
        <c:varyColors val="0"/>
        <c:ser>
          <c:idx val="2"/>
          <c:order val="2"/>
          <c:tx>
            <c:strRef>
              <c:f>'ART coverage &amp; #'!$E$2</c:f>
              <c:strCache>
                <c:ptCount val="1"/>
                <c:pt idx="0">
                  <c:v>% Lower</c:v>
                </c:pt>
              </c:strCache>
            </c:strRef>
          </c:tx>
          <c:spPr>
            <a:ln>
              <a:noFill/>
            </a:ln>
          </c:spPr>
          <c:marker>
            <c:symbol val="dash"/>
            <c:size val="8"/>
            <c:spPr>
              <a:solidFill>
                <a:sysClr val="windowText" lastClr="000000"/>
              </a:solidFill>
              <a:ln>
                <a:noFill/>
              </a:ln>
            </c:spPr>
          </c:marker>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#'!$E$12:$E$25</c:f>
              <c:numCache>
                <c:formatCode>0</c:formatCode>
                <c:ptCount val="14"/>
                <c:pt idx="0">
                  <c:v>0.11311400000000001</c:v>
                </c:pt>
                <c:pt idx="1">
                  <c:v>0.30490499999999998</c:v>
                </c:pt>
                <c:pt idx="2">
                  <c:v>0.54015999999999997</c:v>
                </c:pt>
                <c:pt idx="3">
                  <c:v>0.70238</c:v>
                </c:pt>
                <c:pt idx="4">
                  <c:v>0.89072700000000005</c:v>
                </c:pt>
                <c:pt idx="5">
                  <c:v>1.0946089999999999</c:v>
                </c:pt>
                <c:pt idx="6">
                  <c:v>1.3396159999999999</c:v>
                </c:pt>
                <c:pt idx="7">
                  <c:v>2.0676640000000002</c:v>
                </c:pt>
                <c:pt idx="8">
                  <c:v>2.945554</c:v>
                </c:pt>
                <c:pt idx="9">
                  <c:v>3.3620760000000001</c:v>
                </c:pt>
                <c:pt idx="10">
                  <c:v>3.6301209999999999</c:v>
                </c:pt>
                <c:pt idx="11">
                  <c:v>3.8490570000000002</c:v>
                </c:pt>
                <c:pt idx="12">
                  <c:v>3.9319820000000001</c:v>
                </c:pt>
                <c:pt idx="13">
                  <c:v>3.5551249999999999</c:v>
                </c:pt>
              </c:numCache>
            </c:numRef>
          </c:val>
          <c:smooth val="0"/>
          <c:extLst>
            <c:ext xmlns:c16="http://schemas.microsoft.com/office/drawing/2014/chart" uri="{C3380CC4-5D6E-409C-BE32-E72D297353CC}">
              <c16:uniqueId val="{00000006-A66A-42BF-805B-A9BD6DA55E8F}"/>
            </c:ext>
          </c:extLst>
        </c:ser>
        <c:ser>
          <c:idx val="3"/>
          <c:order val="3"/>
          <c:tx>
            <c:strRef>
              <c:f>'ART coverage &amp; #'!$F$2</c:f>
              <c:strCache>
                <c:ptCount val="1"/>
                <c:pt idx="0">
                  <c:v>%Upper</c:v>
                </c:pt>
              </c:strCache>
            </c:strRef>
          </c:tx>
          <c:spPr>
            <a:ln>
              <a:noFill/>
            </a:ln>
          </c:spPr>
          <c:marker>
            <c:symbol val="dash"/>
            <c:size val="8"/>
            <c:spPr>
              <a:solidFill>
                <a:sysClr val="windowText" lastClr="000000"/>
              </a:solidFill>
              <a:ln>
                <a:noFill/>
              </a:ln>
            </c:spPr>
          </c:marker>
          <c:cat>
            <c:strRef>
              <c:f>'ART coverage &amp; #'!$B$12:$B$25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'ART coverage &amp; #'!$F$12:$F$25</c:f>
              <c:numCache>
                <c:formatCode>0</c:formatCode>
                <c:ptCount val="14"/>
                <c:pt idx="0">
                  <c:v>1.0046349999999999</c:v>
                </c:pt>
                <c:pt idx="1">
                  <c:v>2.7849200000000001</c:v>
                </c:pt>
                <c:pt idx="2">
                  <c:v>5.3009570000000004</c:v>
                </c:pt>
                <c:pt idx="3">
                  <c:v>6.8275069999999998</c:v>
                </c:pt>
                <c:pt idx="4">
                  <c:v>8.4141080000000006</c:v>
                </c:pt>
                <c:pt idx="5">
                  <c:v>10.512577</c:v>
                </c:pt>
                <c:pt idx="6">
                  <c:v>12.841495999999999</c:v>
                </c:pt>
                <c:pt idx="7">
                  <c:v>19.683449</c:v>
                </c:pt>
                <c:pt idx="8">
                  <c:v>26.772314999999999</c:v>
                </c:pt>
                <c:pt idx="9">
                  <c:v>31.871732999999999</c:v>
                </c:pt>
                <c:pt idx="10">
                  <c:v>33.540109000000001</c:v>
                </c:pt>
                <c:pt idx="11">
                  <c:v>36.892589999999998</c:v>
                </c:pt>
                <c:pt idx="12">
                  <c:v>37.998417000000003</c:v>
                </c:pt>
                <c:pt idx="13">
                  <c:v>37.447572999999998</c:v>
                </c:pt>
              </c:numCache>
            </c:numRef>
          </c:val>
          <c:smooth val="0"/>
          <c:extLst>
            <c:ext xmlns:c16="http://schemas.microsoft.com/office/drawing/2014/chart" uri="{C3380CC4-5D6E-409C-BE32-E72D297353CC}">
              <c16:uniqueId val="{00000007-A66A-42BF-805B-A9BD6DA55E8F}"/>
            </c:ext>
          </c:extLst>
        </c:ser>
        <c:dLbls>
          <c:showLegendKey val="0"/>
          <c:showVal val="0"/>
          <c:showCatName val="0"/>
          <c:showSerName val="0"/>
          <c:showPercent val="0"/>
          <c:showBubbleSize val="0"/>
        </c:dLbls>
        <c:hiLowLines/>
        <c:marker val="1"/>
        <c:smooth val="0"/>
        <c:axId val="232189952"/>
        <c:axId val="231942016"/>
      </c:lineChart>
      <c:catAx>
        <c:axId val="227351936"/>
        <c:scaling>
          <c:orientation val="minMax"/>
        </c:scaling>
        <c:delete val="0"/>
        <c:axPos val="b"/>
        <c:numFmt formatCode="General" sourceLinked="1"/>
        <c:majorTickMark val="out"/>
        <c:minorTickMark val="none"/>
        <c:tickLblPos val="nextTo"/>
        <c:crossAx val="231888768"/>
        <c:crosses val="autoZero"/>
        <c:auto val="1"/>
        <c:lblAlgn val="ctr"/>
        <c:lblOffset val="100"/>
        <c:noMultiLvlLbl val="0"/>
      </c:catAx>
      <c:valAx>
        <c:axId val="23188876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7351936"/>
        <c:crosses val="autoZero"/>
        <c:crossBetween val="between"/>
        <c:majorUnit val="300"/>
      </c:valAx>
      <c:valAx>
        <c:axId val="231942016"/>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232189952"/>
        <c:crosses val="max"/>
        <c:crossBetween val="between"/>
        <c:majorUnit val="20"/>
      </c:valAx>
      <c:catAx>
        <c:axId val="232189952"/>
        <c:scaling>
          <c:orientation val="minMax"/>
        </c:scaling>
        <c:delete val="1"/>
        <c:axPos val="b"/>
        <c:numFmt formatCode="General" sourceLinked="1"/>
        <c:majorTickMark val="out"/>
        <c:minorTickMark val="none"/>
        <c:tickLblPos val="nextTo"/>
        <c:crossAx val="2319420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99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75.909222999999997</c:v>
                  </c:pt>
                  <c:pt idx="1">
                    <c:v>32.248928999999997</c:v>
                  </c:pt>
                  <c:pt idx="2">
                    <c:v>24.275945999999998</c:v>
                  </c:pt>
                </c:numCache>
              </c:numRef>
            </c:plus>
            <c:minus>
              <c:numRef>
                <c:f>'Cascade_Women vs Men'!$D$8:$D$10</c:f>
                <c:numCache>
                  <c:formatCode>General</c:formatCode>
                  <c:ptCount val="3"/>
                  <c:pt idx="0">
                    <c:v>14.782499</c:v>
                  </c:pt>
                  <c:pt idx="1">
                    <c:v>6.2129340000000006</c:v>
                  </c:pt>
                  <c:pt idx="2">
                    <c:v>4.676895</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0</c:formatCode>
                <c:ptCount val="3"/>
                <c:pt idx="0">
                  <c:v>24.090776999999999</c:v>
                </c:pt>
                <c:pt idx="1">
                  <c:v>10.125109</c:v>
                </c:pt>
                <c:pt idx="2">
                  <c:v>7.6218529999999998</c:v>
                </c:pt>
              </c:numCache>
            </c:numRef>
          </c:val>
          <c:extLst>
            <c:ext xmlns:c16="http://schemas.microsoft.com/office/drawing/2014/chart" uri="{C3380CC4-5D6E-409C-BE32-E72D297353CC}">
              <c16:uniqueId val="{00000000-97DC-409E-9620-887B89AB34F3}"/>
            </c:ext>
          </c:extLst>
        </c:ser>
        <c:ser>
          <c:idx val="1"/>
          <c:order val="1"/>
          <c:tx>
            <c:strRef>
              <c:f>'Cascade_Women vs Men'!$D$1</c:f>
              <c:strCache>
                <c:ptCount val="1"/>
                <c:pt idx="0">
                  <c:v>Men (aged 15 and older) living with HIV</c:v>
                </c:pt>
              </c:strCache>
            </c:strRef>
          </c:tx>
          <c:spPr>
            <a:solidFill>
              <a:srgbClr val="00AEE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72.417954000000009</c:v>
                  </c:pt>
                  <c:pt idx="1">
                    <c:v>26.693678999999996</c:v>
                  </c:pt>
                  <c:pt idx="2">
                    <c:v>16.554662</c:v>
                  </c:pt>
                </c:numCache>
              </c:numRef>
            </c:plus>
            <c:minus>
              <c:numRef>
                <c:f>'Cascade_Women vs Men'!$F$8:$F$10</c:f>
                <c:numCache>
                  <c:formatCode>General</c:formatCode>
                  <c:ptCount val="3"/>
                  <c:pt idx="0">
                    <c:v>17.242106999999997</c:v>
                  </c:pt>
                  <c:pt idx="1">
                    <c:v>5.5060099999999998</c:v>
                  </c:pt>
                  <c:pt idx="2">
                    <c:v>3.4146709999999998</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0</c:formatCode>
                <c:ptCount val="3"/>
                <c:pt idx="0">
                  <c:v>27.582045999999998</c:v>
                </c:pt>
                <c:pt idx="1">
                  <c:v>8.8079149999999995</c:v>
                </c:pt>
                <c:pt idx="2">
                  <c:v>5.4624189999999997</c:v>
                </c:pt>
              </c:numCache>
            </c:numRef>
          </c:val>
          <c:extLst>
            <c:ext xmlns:c16="http://schemas.microsoft.com/office/drawing/2014/chart" uri="{C3380CC4-5D6E-409C-BE32-E72D297353CC}">
              <c16:uniqueId val="{00000001-97DC-409E-9620-887B89AB34F3}"/>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8.1674369508159303E-2"/>
          <c:w val="0.74971237970253723"/>
          <c:h val="0.63349999049031913"/>
        </c:manualLayout>
      </c:layout>
      <c:barChart>
        <c:barDir val="col"/>
        <c:grouping val="clustered"/>
        <c:varyColors val="0"/>
        <c:ser>
          <c:idx val="0"/>
          <c:order val="0"/>
          <c:tx>
            <c:strRef>
              <c:f>'AFG_ 3'!$B$3</c:f>
              <c:strCache>
                <c:ptCount val="1"/>
                <c:pt idx="0">
                  <c:v>Estimate</c:v>
                </c:pt>
              </c:strCache>
            </c:strRef>
          </c:tx>
          <c:spPr>
            <a:solidFill>
              <a:srgbClr val="00A99A"/>
            </a:solidFill>
          </c:spPr>
          <c:invertIfNegative val="0"/>
          <c:dLbls>
            <c:dLbl>
              <c:idx val="0"/>
              <c:layout>
                <c:manualLayout>
                  <c:x val="0"/>
                  <c:y val="0.14097222222222222"/>
                </c:manualLayout>
              </c:layout>
              <c:tx>
                <c:rich>
                  <a:bodyPr/>
                  <a:lstStyle/>
                  <a:p>
                    <a:r>
                      <a:rPr lang="en-US" dirty="0"/>
                      <a:t>10 000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1F-40CB-ABD5-09D1898D16A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3'!$B$4:$B$6</c:f>
              <c:numCache>
                <c:formatCode>General</c:formatCode>
                <c:ptCount val="3"/>
                <c:pt idx="0" formatCode="_(* #,##0_);_(* \(#,##0\);_(* &quot;-&quot;??_);_(@_)">
                  <c:v>11725</c:v>
                </c:pt>
              </c:numCache>
            </c:numRef>
          </c:val>
          <c:extLst>
            <c:ext xmlns:c16="http://schemas.microsoft.com/office/drawing/2014/chart" uri="{C3380CC4-5D6E-409C-BE32-E72D297353CC}">
              <c16:uniqueId val="{00000001-2C1F-40CB-ABD5-09D1898D16A2}"/>
            </c:ext>
          </c:extLst>
        </c:ser>
        <c:ser>
          <c:idx val="3"/>
          <c:order val="3"/>
          <c:tx>
            <c:strRef>
              <c:f>'AFG_ 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F-40CB-ABD5-09D1898D16A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3'!$E$4:$E$6</c:f>
              <c:numCache>
                <c:formatCode>_(* #,##0_);_(* \(#,##0\);_(* "-"??_);_(@_)</c:formatCode>
                <c:ptCount val="3"/>
                <c:pt idx="1">
                  <c:v>1078</c:v>
                </c:pt>
              </c:numCache>
            </c:numRef>
          </c:val>
          <c:extLst>
            <c:ext xmlns:c16="http://schemas.microsoft.com/office/drawing/2014/chart" uri="{C3380CC4-5D6E-409C-BE32-E72D297353CC}">
              <c16:uniqueId val="{00000003-2C1F-40CB-ABD5-09D1898D16A2}"/>
            </c:ext>
          </c:extLst>
        </c:ser>
        <c:dLbls>
          <c:showLegendKey val="0"/>
          <c:showVal val="0"/>
          <c:showCatName val="0"/>
          <c:showSerName val="0"/>
          <c:showPercent val="0"/>
          <c:showBubbleSize val="0"/>
        </c:dLbls>
        <c:gapWidth val="90"/>
        <c:overlap val="100"/>
        <c:axId val="213864832"/>
        <c:axId val="213866368"/>
      </c:barChart>
      <c:barChart>
        <c:barDir val="col"/>
        <c:grouping val="clustered"/>
        <c:varyColors val="0"/>
        <c:ser>
          <c:idx val="4"/>
          <c:order val="4"/>
          <c:tx>
            <c:strRef>
              <c:f>'AFG_ 3'!$F$3</c:f>
              <c:strCache>
                <c:ptCount val="1"/>
                <c:pt idx="0">
                  <c:v>Estimated ART coverage</c:v>
                </c:pt>
              </c:strCache>
            </c:strRef>
          </c:tx>
          <c:spPr>
            <a:solidFill>
              <a:srgbClr val="00AEEF"/>
            </a:solidFill>
          </c:spPr>
          <c:invertIfNegative val="0"/>
          <c:dLbls>
            <c:dLbl>
              <c:idx val="2"/>
              <c:layout>
                <c:manualLayout>
                  <c:x val="1.4620812372411782E-2"/>
                  <c:y val="2.6342766936741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1F-40CB-ABD5-09D1898D16A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3'!$F$4:$F$6</c:f>
              <c:numCache>
                <c:formatCode>General</c:formatCode>
                <c:ptCount val="3"/>
                <c:pt idx="2" formatCode="#,##0">
                  <c:v>9.1940299999999997</c:v>
                </c:pt>
              </c:numCache>
            </c:numRef>
          </c:val>
          <c:extLst>
            <c:ext xmlns:c16="http://schemas.microsoft.com/office/drawing/2014/chart" uri="{C3380CC4-5D6E-409C-BE32-E72D297353CC}">
              <c16:uniqueId val="{00000005-2C1F-40CB-ABD5-09D1898D16A2}"/>
            </c:ext>
          </c:extLst>
        </c:ser>
        <c:dLbls>
          <c:showLegendKey val="0"/>
          <c:showVal val="0"/>
          <c:showCatName val="0"/>
          <c:showSerName val="0"/>
          <c:showPercent val="0"/>
          <c:showBubbleSize val="0"/>
        </c:dLbls>
        <c:gapWidth val="90"/>
        <c:axId val="213870080"/>
        <c:axId val="213867904"/>
      </c:barChart>
      <c:lineChart>
        <c:grouping val="standard"/>
        <c:varyColors val="0"/>
        <c:ser>
          <c:idx val="1"/>
          <c:order val="1"/>
          <c:tx>
            <c:strRef>
              <c:f>'AFG_ 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C1F-40CB-ABD5-09D1898D16A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receiving ART</c:v>
                </c:pt>
                <c:pt idx="2">
                  <c:v>ART coverage (%)</c:v>
                </c:pt>
              </c:strCache>
            </c:strRef>
          </c:cat>
          <c:val>
            <c:numRef>
              <c:f>'AFG_ 3'!$C$4:$C$6</c:f>
              <c:numCache>
                <c:formatCode>General</c:formatCode>
                <c:ptCount val="3"/>
                <c:pt idx="0" formatCode="_(* #,##0_);_(* \(#,##0\);_(* &quot;-&quot;??_);_(@_)">
                  <c:v>4410</c:v>
                </c:pt>
              </c:numCache>
            </c:numRef>
          </c:val>
          <c:smooth val="0"/>
          <c:extLst>
            <c:ext xmlns:c16="http://schemas.microsoft.com/office/drawing/2014/chart" uri="{C3380CC4-5D6E-409C-BE32-E72D297353CC}">
              <c16:uniqueId val="{00000007-2C1F-40CB-ABD5-09D1898D16A2}"/>
            </c:ext>
          </c:extLst>
        </c:ser>
        <c:ser>
          <c:idx val="2"/>
          <c:order val="2"/>
          <c:tx>
            <c:strRef>
              <c:f>'AFG_ 3'!$D$3</c:f>
              <c:strCache>
                <c:ptCount val="1"/>
                <c:pt idx="0">
                  <c:v>Upper estimate</c:v>
                </c:pt>
              </c:strCache>
            </c:strRef>
          </c:tx>
          <c:marker>
            <c:symbol val="dash"/>
            <c:size val="10"/>
            <c:spPr>
              <a:solidFill>
                <a:schemeClr val="tx1"/>
              </a:solidFill>
              <a:ln>
                <a:noFill/>
              </a:ln>
            </c:spPr>
          </c:marker>
          <c:cat>
            <c:strRef>
              <c:f>'AFG_ 3'!$A$4:$A$6</c:f>
              <c:strCache>
                <c:ptCount val="3"/>
                <c:pt idx="0">
                  <c:v>Estimated number
of adults 15+
living with HIV</c:v>
                </c:pt>
                <c:pt idx="1">
                  <c:v>Number of adults receiving ART</c:v>
                </c:pt>
                <c:pt idx="2">
                  <c:v>ART coverage (%)</c:v>
                </c:pt>
              </c:strCache>
            </c:strRef>
          </c:cat>
          <c:val>
            <c:numRef>
              <c:f>'AFG_ 3'!$D$4:$D$6</c:f>
              <c:numCache>
                <c:formatCode>General</c:formatCode>
                <c:ptCount val="3"/>
                <c:pt idx="0" formatCode="_(* #,##0_);_(* \(#,##0\);_(* &quot;-&quot;??_);_(@_)">
                  <c:v>47389</c:v>
                </c:pt>
              </c:numCache>
            </c:numRef>
          </c:val>
          <c:smooth val="0"/>
          <c:extLst>
            <c:ext xmlns:c16="http://schemas.microsoft.com/office/drawing/2014/chart" uri="{C3380CC4-5D6E-409C-BE32-E72D297353CC}">
              <c16:uniqueId val="{00000008-2C1F-40CB-ABD5-09D1898D16A2}"/>
            </c:ext>
          </c:extLst>
        </c:ser>
        <c:dLbls>
          <c:showLegendKey val="0"/>
          <c:showVal val="0"/>
          <c:showCatName val="0"/>
          <c:showSerName val="0"/>
          <c:showPercent val="0"/>
          <c:showBubbleSize val="0"/>
        </c:dLbls>
        <c:hiLowLines/>
        <c:marker val="1"/>
        <c:smooth val="0"/>
        <c:axId val="213864832"/>
        <c:axId val="213866368"/>
      </c:lineChart>
      <c:lineChart>
        <c:grouping val="standard"/>
        <c:varyColors val="0"/>
        <c:ser>
          <c:idx val="5"/>
          <c:order val="5"/>
          <c:tx>
            <c:strRef>
              <c:f>'AFG_ 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2C1F-40CB-ABD5-09D1898D16A2}"/>
              </c:ext>
            </c:extLst>
          </c:dPt>
          <c:cat>
            <c:strRef>
              <c:f>'AFG_ 3'!$A$4:$A$6</c:f>
              <c:strCache>
                <c:ptCount val="3"/>
                <c:pt idx="0">
                  <c:v>Estimated number
of adults 15+
living with HIV</c:v>
                </c:pt>
                <c:pt idx="1">
                  <c:v>Number of adults receiving ART</c:v>
                </c:pt>
                <c:pt idx="2">
                  <c:v>ART coverage (%)</c:v>
                </c:pt>
              </c:strCache>
            </c:strRef>
          </c:cat>
          <c:val>
            <c:numRef>
              <c:f>'AFG_ 3'!$G$4:$G$6</c:f>
              <c:numCache>
                <c:formatCode>General</c:formatCode>
                <c:ptCount val="3"/>
                <c:pt idx="2" formatCode="#,##0">
                  <c:v>3.458053</c:v>
                </c:pt>
              </c:numCache>
            </c:numRef>
          </c:val>
          <c:smooth val="0"/>
          <c:extLst>
            <c:ext xmlns:c16="http://schemas.microsoft.com/office/drawing/2014/chart" uri="{C3380CC4-5D6E-409C-BE32-E72D297353CC}">
              <c16:uniqueId val="{0000000A-2C1F-40CB-ABD5-09D1898D16A2}"/>
            </c:ext>
          </c:extLst>
        </c:ser>
        <c:ser>
          <c:idx val="6"/>
          <c:order val="6"/>
          <c:tx>
            <c:strRef>
              <c:f>'AFG_ 3'!$H$3</c:f>
              <c:strCache>
                <c:ptCount val="1"/>
                <c:pt idx="0">
                  <c:v>ART Upper estimate</c:v>
                </c:pt>
              </c:strCache>
            </c:strRef>
          </c:tx>
          <c:marker>
            <c:symbol val="dash"/>
            <c:size val="10"/>
            <c:spPr>
              <a:solidFill>
                <a:schemeClr val="tx1"/>
              </a:solidFill>
              <a:ln>
                <a:noFill/>
              </a:ln>
            </c:spPr>
          </c:marker>
          <c:cat>
            <c:strRef>
              <c:f>'AFG_ 3'!$A$4:$A$6</c:f>
              <c:strCache>
                <c:ptCount val="3"/>
                <c:pt idx="0">
                  <c:v>Estimated number
of adults 15+
living with HIV</c:v>
                </c:pt>
                <c:pt idx="1">
                  <c:v>Number of adults receiving ART</c:v>
                </c:pt>
                <c:pt idx="2">
                  <c:v>ART coverage (%)</c:v>
                </c:pt>
              </c:strCache>
            </c:strRef>
          </c:cat>
          <c:val>
            <c:numRef>
              <c:f>'AFG_ 3'!$H$4:$H$6</c:f>
              <c:numCache>
                <c:formatCode>General</c:formatCode>
                <c:ptCount val="3"/>
                <c:pt idx="2" formatCode="#,##0">
                  <c:v>37.159564000000003</c:v>
                </c:pt>
              </c:numCache>
            </c:numRef>
          </c:val>
          <c:smooth val="0"/>
          <c:extLst>
            <c:ext xmlns:c16="http://schemas.microsoft.com/office/drawing/2014/chart" uri="{C3380CC4-5D6E-409C-BE32-E72D297353CC}">
              <c16:uniqueId val="{0000000B-2C1F-40CB-ABD5-09D1898D16A2}"/>
            </c:ext>
          </c:extLst>
        </c:ser>
        <c:dLbls>
          <c:showLegendKey val="0"/>
          <c:showVal val="0"/>
          <c:showCatName val="0"/>
          <c:showSerName val="0"/>
          <c:showPercent val="0"/>
          <c:showBubbleSize val="0"/>
        </c:dLbls>
        <c:hiLowLines/>
        <c:marker val="1"/>
        <c:smooth val="0"/>
        <c:axId val="213870080"/>
        <c:axId val="213867904"/>
      </c:lineChart>
      <c:catAx>
        <c:axId val="213864832"/>
        <c:scaling>
          <c:orientation val="minMax"/>
        </c:scaling>
        <c:delete val="0"/>
        <c:axPos val="b"/>
        <c:numFmt formatCode="General" sourceLinked="0"/>
        <c:majorTickMark val="out"/>
        <c:minorTickMark val="none"/>
        <c:tickLblPos val="nextTo"/>
        <c:crossAx val="213866368"/>
        <c:crosses val="autoZero"/>
        <c:auto val="1"/>
        <c:lblAlgn val="ctr"/>
        <c:lblOffset val="100"/>
        <c:noMultiLvlLbl val="0"/>
      </c:catAx>
      <c:valAx>
        <c:axId val="213866368"/>
        <c:scaling>
          <c:orientation val="minMax"/>
        </c:scaling>
        <c:delete val="0"/>
        <c:axPos val="l"/>
        <c:majorGridlines>
          <c:spPr>
            <a:ln w="12700">
              <a:solidFill>
                <a:sysClr val="window" lastClr="FFFFFF">
                  <a:lumMod val="75000"/>
                  <a:alpha val="50000"/>
                </a:sysClr>
              </a:solidFill>
              <a:prstDash val="sys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spPr>
          <a:ln>
            <a:noFill/>
          </a:ln>
        </c:spPr>
        <c:crossAx val="213864832"/>
        <c:crosses val="autoZero"/>
        <c:crossBetween val="between"/>
        <c:majorUnit val="10000"/>
      </c:valAx>
      <c:valAx>
        <c:axId val="21386790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spPr>
          <a:ln>
            <a:noFill/>
          </a:ln>
        </c:spPr>
        <c:crossAx val="213870080"/>
        <c:crosses val="max"/>
        <c:crossBetween val="between"/>
        <c:majorUnit val="20"/>
      </c:valAx>
      <c:catAx>
        <c:axId val="213870080"/>
        <c:scaling>
          <c:orientation val="minMax"/>
        </c:scaling>
        <c:delete val="1"/>
        <c:axPos val="b"/>
        <c:numFmt formatCode="General" sourceLinked="1"/>
        <c:majorTickMark val="out"/>
        <c:minorTickMark val="none"/>
        <c:tickLblPos val="nextTo"/>
        <c:crossAx val="213867904"/>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91808836395451E-2"/>
          <c:y val="3.7831729367162441E-2"/>
          <c:w val="0.91380413385826775"/>
          <c:h val="0.70171527170214831"/>
        </c:manualLayout>
      </c:layout>
      <c:barChart>
        <c:barDir val="col"/>
        <c:grouping val="stacked"/>
        <c:varyColors val="0"/>
        <c:ser>
          <c:idx val="0"/>
          <c:order val="0"/>
          <c:tx>
            <c:strRef>
              <c:f>'Tx cascade'!$A$2</c:f>
              <c:strCache>
                <c:ptCount val="1"/>
                <c:pt idx="0">
                  <c:v>Afghanistan</c:v>
                </c:pt>
              </c:strCache>
            </c:strRef>
          </c:tx>
          <c:spPr>
            <a:solidFill>
              <a:srgbClr val="33CCCC"/>
            </a:solidFill>
            <a:ln w="12700">
              <a:solidFill>
                <a:schemeClr val="bg1"/>
              </a:solidFill>
            </a:ln>
            <a:effectLst/>
          </c:spPr>
          <c:invertIfNegative val="0"/>
          <c:dPt>
            <c:idx val="0"/>
            <c:invertIfNegative val="0"/>
            <c:bubble3D val="0"/>
            <c:spPr>
              <a:solidFill>
                <a:srgbClr val="FF7C80"/>
              </a:solidFill>
              <a:ln w="12700">
                <a:solidFill>
                  <a:schemeClr val="bg1"/>
                </a:solidFill>
              </a:ln>
              <a:effectLst/>
            </c:spPr>
            <c:extLst>
              <c:ext xmlns:c16="http://schemas.microsoft.com/office/drawing/2014/chart" uri="{C3380CC4-5D6E-409C-BE32-E72D297353CC}">
                <c16:uniqueId val="{00000001-6617-4E93-AF33-D6DE07CD37A3}"/>
              </c:ext>
            </c:extLst>
          </c:dPt>
          <c:dPt>
            <c:idx val="1"/>
            <c:invertIfNegative val="0"/>
            <c:bubble3D val="0"/>
            <c:spPr>
              <a:solidFill>
                <a:srgbClr val="9999FF"/>
              </a:solidFill>
              <a:ln w="12700">
                <a:solidFill>
                  <a:schemeClr val="bg1"/>
                </a:solidFill>
              </a:ln>
              <a:effectLst/>
            </c:spPr>
            <c:extLst>
              <c:ext xmlns:c16="http://schemas.microsoft.com/office/drawing/2014/chart" uri="{C3380CC4-5D6E-409C-BE32-E72D297353CC}">
                <c16:uniqueId val="{00000003-6617-4E93-AF33-D6DE07CD37A3}"/>
              </c:ext>
            </c:extLst>
          </c:dPt>
          <c:dPt>
            <c:idx val="2"/>
            <c:invertIfNegative val="0"/>
            <c:bubble3D val="0"/>
            <c:spPr>
              <a:solidFill>
                <a:srgbClr val="FFB3FF"/>
              </a:solidFill>
              <a:ln w="12700">
                <a:solidFill>
                  <a:schemeClr val="bg1"/>
                </a:solidFill>
              </a:ln>
              <a:effectLst/>
            </c:spPr>
            <c:extLst>
              <c:ext xmlns:c16="http://schemas.microsoft.com/office/drawing/2014/chart" uri="{C3380CC4-5D6E-409C-BE32-E72D297353CC}">
                <c16:uniqueId val="{00000005-6617-4E93-AF33-D6DE07CD37A3}"/>
              </c:ext>
            </c:extLst>
          </c:dPt>
          <c:dPt>
            <c:idx val="3"/>
            <c:invertIfNegative val="0"/>
            <c:bubble3D val="0"/>
            <c:spPr>
              <a:solidFill>
                <a:srgbClr val="00CCFF"/>
              </a:solidFill>
              <a:ln w="12700">
                <a:solidFill>
                  <a:schemeClr val="bg1"/>
                </a:solidFill>
              </a:ln>
              <a:effectLst/>
            </c:spPr>
            <c:extLst>
              <c:ext xmlns:c16="http://schemas.microsoft.com/office/drawing/2014/chart" uri="{C3380CC4-5D6E-409C-BE32-E72D297353CC}">
                <c16:uniqueId val="{00000007-6617-4E93-AF33-D6DE07CD37A3}"/>
              </c:ext>
            </c:extLst>
          </c:dPt>
          <c:dPt>
            <c:idx val="5"/>
            <c:invertIfNegative val="0"/>
            <c:bubble3D val="0"/>
            <c:spPr>
              <a:solidFill>
                <a:srgbClr val="FF9933"/>
              </a:solidFill>
              <a:ln w="12700">
                <a:solidFill>
                  <a:schemeClr val="bg1"/>
                </a:solidFill>
              </a:ln>
              <a:effectLst/>
            </c:spPr>
            <c:extLst>
              <c:ext xmlns:c16="http://schemas.microsoft.com/office/drawing/2014/chart" uri="{C3380CC4-5D6E-409C-BE32-E72D297353CC}">
                <c16:uniqueId val="{00000009-6617-4E93-AF33-D6DE07CD37A3}"/>
              </c:ext>
            </c:extLst>
          </c:dPt>
          <c:dPt>
            <c:idx val="6"/>
            <c:invertIfNegative val="0"/>
            <c:bubble3D val="0"/>
            <c:spPr>
              <a:solidFill>
                <a:srgbClr val="FF5050"/>
              </a:solidFill>
              <a:ln w="12700">
                <a:solidFill>
                  <a:schemeClr val="bg1"/>
                </a:solidFill>
              </a:ln>
              <a:effectLst/>
            </c:spPr>
            <c:extLst>
              <c:ext xmlns:c16="http://schemas.microsoft.com/office/drawing/2014/chart" uri="{C3380CC4-5D6E-409C-BE32-E72D297353CC}">
                <c16:uniqueId val="{0000000B-6617-4E93-AF33-D6DE07CD37A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cascade'!$B$1:$F$1</c:f>
              <c:strCache>
                <c:ptCount val="5"/>
                <c:pt idx="0">
                  <c:v>Estimated PLHIV</c:v>
                </c:pt>
                <c:pt idx="1">
                  <c:v>PLHIV who
know their status</c:v>
                </c:pt>
                <c:pt idx="2">
                  <c:v>PLHIV 
on ART</c:v>
                </c:pt>
                <c:pt idx="3">
                  <c:v>PLHIV tested 
for viral load</c:v>
                </c:pt>
                <c:pt idx="4">
                  <c:v>PLHIV with 
suppressed viral load *</c:v>
                </c:pt>
              </c:strCache>
            </c:strRef>
          </c:cat>
          <c:val>
            <c:numRef>
              <c:f>'Tx cascade'!$B$2:$F$2</c:f>
              <c:numCache>
                <c:formatCode>General</c:formatCode>
                <c:ptCount val="5"/>
                <c:pt idx="0">
                  <c:v>12000</c:v>
                </c:pt>
                <c:pt idx="1">
                  <c:v>3309</c:v>
                </c:pt>
                <c:pt idx="2">
                  <c:v>1144</c:v>
                </c:pt>
                <c:pt idx="3">
                  <c:v>789</c:v>
                </c:pt>
                <c:pt idx="4">
                  <c:v>521</c:v>
                </c:pt>
              </c:numCache>
            </c:numRef>
          </c:val>
          <c:extLst>
            <c:ext xmlns:c16="http://schemas.microsoft.com/office/drawing/2014/chart" uri="{C3380CC4-5D6E-409C-BE32-E72D297353CC}">
              <c16:uniqueId val="{0000000C-6617-4E93-AF33-D6DE07CD37A3}"/>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41257656"/>
        <c:crosses val="autoZero"/>
        <c:auto val="1"/>
        <c:lblAlgn val="ctr"/>
        <c:lblOffset val="100"/>
        <c:noMultiLvlLbl val="0"/>
      </c:catAx>
      <c:valAx>
        <c:axId val="541257656"/>
        <c:scaling>
          <c:orientation val="minMax"/>
          <c:max val="12000"/>
        </c:scaling>
        <c:delete val="0"/>
        <c:axPos val="l"/>
        <c:majorGridlines>
          <c:spPr>
            <a:ln w="12700" cap="flat" cmpd="sng" algn="ctr">
              <a:solidFill>
                <a:schemeClr val="tx1">
                  <a:lumMod val="15000"/>
                  <a:lumOff val="85000"/>
                </a:schemeClr>
              </a:solidFill>
              <a:prstDash val="sysDot"/>
              <a:round/>
            </a:ln>
            <a:effectLst/>
          </c:spPr>
        </c:majorGridlines>
        <c:minorGridlines>
          <c:spPr>
            <a:ln w="9525">
              <a:solidFill>
                <a:sysClr val="window" lastClr="FFFFFF">
                  <a:lumMod val="75000"/>
                </a:sysClr>
              </a:solidFill>
              <a:prstDash val="sysDot"/>
            </a:ln>
          </c:spPr>
        </c:minorGridlines>
        <c:numFmt formatCode="General" sourceLinked="1"/>
        <c:majorTickMark val="none"/>
        <c:minorTickMark val="none"/>
        <c:tickLblPos val="nextTo"/>
        <c:spPr>
          <a:noFill/>
          <a:ln>
            <a:noFill/>
          </a:ln>
          <a:effectLst/>
        </c:spPr>
        <c:txPr>
          <a:bodyPr rot="-60000000" vert="horz"/>
          <a:lstStyle/>
          <a:p>
            <a:pPr>
              <a:defRPr/>
            </a:pPr>
            <a:endParaRPr lang="en-US"/>
          </a:p>
        </c:txPr>
        <c:crossAx val="541256016"/>
        <c:crosses val="autoZero"/>
        <c:crossBetween val="between"/>
        <c:majorUnit val="1200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'959086'!$C$2</c:f>
              <c:strCache>
                <c:ptCount val="1"/>
                <c:pt idx="0">
                  <c:v>Progress (%)</c:v>
                </c:pt>
              </c:strCache>
            </c:strRef>
          </c:tx>
          <c:spPr>
            <a:solidFill>
              <a:srgbClr val="FF9933"/>
            </a:solidFill>
            <a:ln>
              <a:noFill/>
            </a:ln>
            <a:effectLst/>
          </c:spPr>
          <c:invertIfNegative val="0"/>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'959086'!$B$3:$B$5</c:f>
              <c:strCache>
                <c:ptCount val="3"/>
                <c:pt idx="0">
                  <c:v>PLHIV who Know
 their status</c:v>
                </c:pt>
                <c:pt idx="1">
                  <c:v>PLHIV on 
treatment</c:v>
                </c:pt>
                <c:pt idx="2">
                  <c:v>PLHIV with suppressed
viral load</c:v>
                </c:pt>
              </c:strCache>
            </c:strRef>
          </c:cat>
          <c:val>
            <c:numRef>
              <c:f>'959086'!$C$3:$C$5</c:f>
              <c:numCache>
                <c:formatCode>0</c:formatCode>
                <c:ptCount val="3"/>
                <c:pt idx="0">
                  <c:v>26.906814000000001</c:v>
                </c:pt>
                <c:pt idx="1">
                  <c:v>9.3023260000000008</c:v>
                </c:pt>
                <c:pt idx="2">
                  <c:v>6.14168</c:v>
                </c:pt>
              </c:numCache>
            </c:numRef>
          </c:val>
          <c:extLst>
            <c:ext xmlns:c16="http://schemas.microsoft.com/office/drawing/2014/chart" uri="{C3380CC4-5D6E-409C-BE32-E72D297353CC}">
              <c16:uniqueId val="{00000000-55BB-470D-8DD7-F07ED0D9D322}"/>
            </c:ext>
          </c:extLst>
        </c:ser>
        <c:ser>
          <c:idx val="1"/>
          <c:order val="1"/>
          <c:tx>
            <c:strRef>
              <c:f>'959086'!$D$2</c:f>
              <c:strCache>
                <c:ptCount val="1"/>
                <c:pt idx="0">
                  <c:v>Gap</c:v>
                </c:pt>
              </c:strCache>
            </c:strRef>
          </c:tx>
          <c:spPr>
            <a:pattFill prst="dkDnDiag">
              <a:fgClr>
                <a:srgbClr val="BFBFBF"/>
              </a:fgClr>
              <a:bgClr>
                <a:schemeClr val="bg1"/>
              </a:bgClr>
            </a:pattFill>
            <a:ln>
              <a:noFill/>
            </a:ln>
            <a:effectLst/>
          </c:spPr>
          <c:invertIfNegative val="0"/>
          <c:cat>
            <c:strRef>
              <c:f>'959086'!$B$3:$B$5</c:f>
              <c:strCache>
                <c:ptCount val="3"/>
                <c:pt idx="0">
                  <c:v>PLHIV who Know
 their status</c:v>
                </c:pt>
                <c:pt idx="1">
                  <c:v>PLHIV on 
treatment</c:v>
                </c:pt>
                <c:pt idx="2">
                  <c:v>PLHIV with suppressed
viral load</c:v>
                </c:pt>
              </c:strCache>
            </c:strRef>
          </c:cat>
          <c:val>
            <c:numRef>
              <c:f>'959086'!$D$3:$D$5</c:f>
              <c:numCache>
                <c:formatCode>_(* #,##0_);_(* \(#,##0\);_(* "-"??_);_(@_)</c:formatCode>
                <c:ptCount val="3"/>
                <c:pt idx="0">
                  <c:v>68.093186000000003</c:v>
                </c:pt>
                <c:pt idx="1">
                  <c:v>80.697674000000006</c:v>
                </c:pt>
                <c:pt idx="2">
                  <c:v>79.858320000000006</c:v>
                </c:pt>
              </c:numCache>
            </c:numRef>
          </c:val>
          <c:extLst>
            <c:ext xmlns:c16="http://schemas.microsoft.com/office/drawing/2014/chart" uri="{C3380CC4-5D6E-409C-BE32-E72D297353CC}">
              <c16:uniqueId val="{00000001-55BB-470D-8DD7-F07ED0D9D322}"/>
            </c:ext>
          </c:extLst>
        </c:ser>
        <c:dLbls>
          <c:showLegendKey val="0"/>
          <c:showVal val="0"/>
          <c:showCatName val="0"/>
          <c:showSerName val="0"/>
          <c:showPercent val="0"/>
          <c:showBubbleSize val="0"/>
        </c:dLbls>
        <c:gapWidth val="150"/>
        <c:overlap val="100"/>
        <c:axId val="144654720"/>
        <c:axId val="144656256"/>
      </c:barChart>
      <c:scatterChart>
        <c:scatterStyle val="lineMarker"/>
        <c:varyColors val="0"/>
        <c:ser>
          <c:idx val="2"/>
          <c:order val="2"/>
          <c:tx>
            <c:strRef>
              <c:f>'959086'!$E$2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000" b="1">
                    <a:solidFill>
                      <a:srgbClr val="FF505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'959086'!$B$3:$B$5</c:f>
              <c:strCache>
                <c:ptCount val="3"/>
                <c:pt idx="0">
                  <c:v>PLHIV who Know
 their status</c:v>
                </c:pt>
                <c:pt idx="1">
                  <c:v>PLHIV on 
treatment</c:v>
                </c:pt>
                <c:pt idx="2">
                  <c:v>PLHIV with suppressed
viral load</c:v>
                </c:pt>
              </c:strCache>
            </c:strRef>
          </c:xVal>
          <c:yVal>
            <c:numRef>
              <c:f>'959086'!$E$3:$E$5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55BB-470D-8DD7-F07ED0D9D322}"/>
            </c:ext>
          </c:extLst>
        </c:ser>
        <c:dLbls>
          <c:showLegendKey val="0"/>
          <c:showVal val="0"/>
          <c:showCatName val="0"/>
          <c:showSerName val="0"/>
          <c:showPercent val="0"/>
          <c:showBubbleSize val="0"/>
        </c:dLbls>
        <c:axId val="144654720"/>
        <c:axId val="144656256"/>
      </c:scatterChart>
      <c:catAx>
        <c:axId val="1446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4656256"/>
        <c:crosses val="autoZero"/>
        <c:auto val="1"/>
        <c:lblAlgn val="ctr"/>
        <c:lblOffset val="100"/>
        <c:noMultiLvlLbl val="0"/>
      </c:catAx>
      <c:valAx>
        <c:axId val="14465625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44654720"/>
        <c:crosses val="autoZero"/>
        <c:crossBetween val="between"/>
        <c:majorUnit val="20"/>
      </c:valAx>
      <c:spPr>
        <a:noFill/>
        <a:ln>
          <a:noFill/>
        </a:ln>
        <a:effectLst/>
      </c:spPr>
    </c:plotArea>
    <c:legend>
      <c:legendPos val="b"/>
      <c:layout>
        <c:manualLayout>
          <c:xMode val="edge"/>
          <c:yMode val="edge"/>
          <c:x val="0.18039333624963547"/>
          <c:y val="0.92047563065033533"/>
          <c:w val="0.65345834174574335"/>
          <c:h val="6.2163258238553516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0776597312031"/>
          <c:y val="0.14649345693490445"/>
          <c:w val="0.74971237970253723"/>
          <c:h val="0.53553265948139461"/>
        </c:manualLayout>
      </c:layout>
      <c:barChart>
        <c:barDir val="col"/>
        <c:grouping val="clustered"/>
        <c:varyColors val="0"/>
        <c:ser>
          <c:idx val="0"/>
          <c:order val="0"/>
          <c:tx>
            <c:strRef>
              <c:f>PMTCT!$B$3</c:f>
              <c:strCache>
                <c:ptCount val="1"/>
                <c:pt idx="0">
                  <c:v>Estimate</c:v>
                </c:pt>
              </c:strCache>
            </c:strRef>
          </c:tx>
          <c:spPr>
            <a:solidFill>
              <a:srgbClr val="00A99A"/>
            </a:solidFill>
          </c:spPr>
          <c:invertIfNegative val="0"/>
          <c:dLbls>
            <c:dLbl>
              <c:idx val="0"/>
              <c:layout>
                <c:manualLayout>
                  <c:x val="3.2467532467532464E-2"/>
                  <c:y val="1.5875076785614565E-2"/>
                </c:manualLayout>
              </c:layout>
              <c:tx>
                <c:rich>
                  <a:bodyPr/>
                  <a:lstStyle/>
                  <a:p>
                    <a:r>
                      <a:rPr lang="en-US" dirty="0"/>
                      <a:t>&lt;500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86-4729-BC1D-D23DAA2DC2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PMTCT!$B$4:$B$6</c:f>
              <c:numCache>
                <c:formatCode>General</c:formatCode>
                <c:ptCount val="3"/>
                <c:pt idx="0">
                  <c:v>205</c:v>
                </c:pt>
              </c:numCache>
            </c:numRef>
          </c:val>
          <c:extLst>
            <c:ext xmlns:c16="http://schemas.microsoft.com/office/drawing/2014/chart" uri="{C3380CC4-5D6E-409C-BE32-E72D297353CC}">
              <c16:uniqueId val="{00000001-CF86-4729-BC1D-D23DAA2DC26A}"/>
            </c:ext>
          </c:extLst>
        </c:ser>
        <c:ser>
          <c:idx val="3"/>
          <c:order val="3"/>
          <c:tx>
            <c:strRef>
              <c:f>PMTCT!$E$3</c:f>
              <c:strCache>
                <c:ptCount val="1"/>
                <c:pt idx="0">
                  <c:v>Number of 
pregnant women
receiving ARVs for PMTCT</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86-4729-BC1D-D23DAA2DC2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PMTCT!$E$4:$E$6</c:f>
              <c:numCache>
                <c:formatCode>_(* #,##0_);_(* \(#,##0\);_(* "-"??_);_(@_)</c:formatCode>
                <c:ptCount val="3"/>
                <c:pt idx="1">
                  <c:v>31</c:v>
                </c:pt>
              </c:numCache>
            </c:numRef>
          </c:val>
          <c:extLst>
            <c:ext xmlns:c16="http://schemas.microsoft.com/office/drawing/2014/chart" uri="{C3380CC4-5D6E-409C-BE32-E72D297353CC}">
              <c16:uniqueId val="{00000003-CF86-4729-BC1D-D23DAA2DC26A}"/>
            </c:ext>
          </c:extLst>
        </c:ser>
        <c:dLbls>
          <c:showLegendKey val="0"/>
          <c:showVal val="0"/>
          <c:showCatName val="0"/>
          <c:showSerName val="0"/>
          <c:showPercent val="0"/>
          <c:showBubbleSize val="0"/>
        </c:dLbls>
        <c:gapWidth val="90"/>
        <c:overlap val="100"/>
        <c:axId val="182501760"/>
        <c:axId val="182503680"/>
      </c:barChart>
      <c:barChart>
        <c:barDir val="col"/>
        <c:grouping val="clustered"/>
        <c:varyColors val="0"/>
        <c:ser>
          <c:idx val="4"/>
          <c:order val="4"/>
          <c:tx>
            <c:strRef>
              <c:f>PMTCT!$F$3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86-4729-BC1D-D23DAA2DC2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PMTCT!$F$4:$F$6</c:f>
              <c:numCache>
                <c:formatCode>General</c:formatCode>
                <c:ptCount val="3"/>
                <c:pt idx="2">
                  <c:v>15</c:v>
                </c:pt>
              </c:numCache>
            </c:numRef>
          </c:val>
          <c:extLst>
            <c:ext xmlns:c16="http://schemas.microsoft.com/office/drawing/2014/chart" uri="{C3380CC4-5D6E-409C-BE32-E72D297353CC}">
              <c16:uniqueId val="{00000005-CF86-4729-BC1D-D23DAA2DC26A}"/>
            </c:ext>
          </c:extLst>
        </c:ser>
        <c:dLbls>
          <c:showLegendKey val="0"/>
          <c:showVal val="0"/>
          <c:showCatName val="0"/>
          <c:showSerName val="0"/>
          <c:showPercent val="0"/>
          <c:showBubbleSize val="0"/>
        </c:dLbls>
        <c:gapWidth val="90"/>
        <c:axId val="184651776"/>
        <c:axId val="182669696"/>
      </c:barChart>
      <c:lineChart>
        <c:grouping val="standard"/>
        <c:varyColors val="0"/>
        <c:ser>
          <c:idx val="1"/>
          <c:order val="1"/>
          <c:tx>
            <c:strRef>
              <c:f>PMTCT!$C$3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CF86-4729-BC1D-D23DAA2DC26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 for PMTCT</c:v>
                </c:pt>
                <c:pt idx="2">
                  <c:v>PMTCT coverage (%)</c:v>
                </c:pt>
              </c:strCache>
            </c:strRef>
          </c:cat>
          <c:val>
            <c:numRef>
              <c:f>PMTCT!$C$4:$C$6</c:f>
              <c:numCache>
                <c:formatCode>General</c:formatCode>
                <c:ptCount val="3"/>
                <c:pt idx="0">
                  <c:v>75</c:v>
                </c:pt>
              </c:numCache>
            </c:numRef>
          </c:val>
          <c:smooth val="0"/>
          <c:extLst>
            <c:ext xmlns:c16="http://schemas.microsoft.com/office/drawing/2014/chart" uri="{C3380CC4-5D6E-409C-BE32-E72D297353CC}">
              <c16:uniqueId val="{00000007-CF86-4729-BC1D-D23DAA2DC26A}"/>
            </c:ext>
          </c:extLst>
        </c:ser>
        <c:ser>
          <c:idx val="2"/>
          <c:order val="2"/>
          <c:tx>
            <c:strRef>
              <c:f>PMTCT!$D$3</c:f>
              <c:strCache>
                <c:ptCount val="1"/>
                <c:pt idx="0">
                  <c:v>Upper estimate</c:v>
                </c:pt>
              </c:strCache>
            </c:strRef>
          </c:tx>
          <c:marker>
            <c:symbol val="dash"/>
            <c:size val="10"/>
            <c:spPr>
              <a:solidFill>
                <a:schemeClr val="tx1"/>
              </a:solidFill>
              <a:ln>
                <a:noFill/>
              </a:ln>
            </c:spPr>
          </c:marker>
          <c:cat>
            <c:strRef>
              <c:f>PMTCT!$A$4:$A$6</c:f>
              <c:strCache>
                <c:ptCount val="3"/>
                <c:pt idx="0">
                  <c:v>Estimated number 
of pregnant women 
living with HIV</c:v>
                </c:pt>
                <c:pt idx="1">
                  <c:v>Number of 
pregnant women
receiving ARVs for PMTCT</c:v>
                </c:pt>
                <c:pt idx="2">
                  <c:v>PMTCT coverage (%)</c:v>
                </c:pt>
              </c:strCache>
            </c:strRef>
          </c:cat>
          <c:val>
            <c:numRef>
              <c:f>PMTCT!$D$4:$D$6</c:f>
              <c:numCache>
                <c:formatCode>General</c:formatCode>
                <c:ptCount val="3"/>
                <c:pt idx="0">
                  <c:v>851</c:v>
                </c:pt>
              </c:numCache>
            </c:numRef>
          </c:val>
          <c:smooth val="0"/>
          <c:extLst>
            <c:ext xmlns:c16="http://schemas.microsoft.com/office/drawing/2014/chart" uri="{C3380CC4-5D6E-409C-BE32-E72D297353CC}">
              <c16:uniqueId val="{00000008-CF86-4729-BC1D-D23DAA2DC26A}"/>
            </c:ext>
          </c:extLst>
        </c:ser>
        <c:dLbls>
          <c:showLegendKey val="0"/>
          <c:showVal val="0"/>
          <c:showCatName val="0"/>
          <c:showSerName val="0"/>
          <c:showPercent val="0"/>
          <c:showBubbleSize val="0"/>
        </c:dLbls>
        <c:hiLowLines/>
        <c:marker val="1"/>
        <c:smooth val="0"/>
        <c:axId val="182501760"/>
        <c:axId val="182503680"/>
      </c:lineChart>
      <c:lineChart>
        <c:grouping val="standard"/>
        <c:varyColors val="0"/>
        <c:ser>
          <c:idx val="5"/>
          <c:order val="5"/>
          <c:tx>
            <c:strRef>
              <c:f>PMTCT!$G$3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CF86-4729-BC1D-D23DAA2DC26A}"/>
              </c:ext>
            </c:extLst>
          </c:dPt>
          <c:cat>
            <c:strRef>
              <c:f>PMTCT!$A$4:$A$6</c:f>
              <c:strCache>
                <c:ptCount val="3"/>
                <c:pt idx="0">
                  <c:v>Estimated number 
of pregnant women 
living with HIV</c:v>
                </c:pt>
                <c:pt idx="1">
                  <c:v>Number of 
pregnant women
receiving ARVs for PMTCT</c:v>
                </c:pt>
                <c:pt idx="2">
                  <c:v>PMTCT coverage (%)</c:v>
                </c:pt>
              </c:strCache>
            </c:strRef>
          </c:cat>
          <c:val>
            <c:numRef>
              <c:f>PMTCT!$G$4:$G$6</c:f>
              <c:numCache>
                <c:formatCode>General</c:formatCode>
                <c:ptCount val="3"/>
                <c:pt idx="2">
                  <c:v>6</c:v>
                </c:pt>
              </c:numCache>
            </c:numRef>
          </c:val>
          <c:smooth val="0"/>
          <c:extLst>
            <c:ext xmlns:c16="http://schemas.microsoft.com/office/drawing/2014/chart" uri="{C3380CC4-5D6E-409C-BE32-E72D297353CC}">
              <c16:uniqueId val="{0000000A-CF86-4729-BC1D-D23DAA2DC26A}"/>
            </c:ext>
          </c:extLst>
        </c:ser>
        <c:ser>
          <c:idx val="6"/>
          <c:order val="6"/>
          <c:tx>
            <c:strRef>
              <c:f>PMTCT!$H$3</c:f>
              <c:strCache>
                <c:ptCount val="1"/>
                <c:pt idx="0">
                  <c:v>ART Upper estimate</c:v>
                </c:pt>
              </c:strCache>
            </c:strRef>
          </c:tx>
          <c:marker>
            <c:symbol val="dash"/>
            <c:size val="10"/>
            <c:spPr>
              <a:solidFill>
                <a:schemeClr val="tx1"/>
              </a:solidFill>
              <a:ln>
                <a:noFill/>
              </a:ln>
            </c:spPr>
          </c:marker>
          <c:cat>
            <c:strRef>
              <c:f>PMTCT!$A$4:$A$6</c:f>
              <c:strCache>
                <c:ptCount val="3"/>
                <c:pt idx="0">
                  <c:v>Estimated number 
of pregnant women 
living with HIV</c:v>
                </c:pt>
                <c:pt idx="1">
                  <c:v>Number of 
pregnant women
receiving ARVs for PMTCT</c:v>
                </c:pt>
                <c:pt idx="2">
                  <c:v>PMTCT coverage (%)</c:v>
                </c:pt>
              </c:strCache>
            </c:strRef>
          </c:cat>
          <c:val>
            <c:numRef>
              <c:f>PMTCT!$H$4:$H$6</c:f>
              <c:numCache>
                <c:formatCode>General</c:formatCode>
                <c:ptCount val="3"/>
                <c:pt idx="2">
                  <c:v>63</c:v>
                </c:pt>
              </c:numCache>
            </c:numRef>
          </c:val>
          <c:smooth val="0"/>
          <c:extLst>
            <c:ext xmlns:c16="http://schemas.microsoft.com/office/drawing/2014/chart" uri="{C3380CC4-5D6E-409C-BE32-E72D297353CC}">
              <c16:uniqueId val="{0000000B-CF86-4729-BC1D-D23DAA2DC26A}"/>
            </c:ext>
          </c:extLst>
        </c:ser>
        <c:dLbls>
          <c:showLegendKey val="0"/>
          <c:showVal val="0"/>
          <c:showCatName val="0"/>
          <c:showSerName val="0"/>
          <c:showPercent val="0"/>
          <c:showBubbleSize val="0"/>
        </c:dLbls>
        <c:hiLowLines/>
        <c:marker val="1"/>
        <c:smooth val="0"/>
        <c:axId val="184651776"/>
        <c:axId val="182669696"/>
      </c:lineChart>
      <c:catAx>
        <c:axId val="182501760"/>
        <c:scaling>
          <c:orientation val="minMax"/>
        </c:scaling>
        <c:delete val="0"/>
        <c:axPos val="b"/>
        <c:numFmt formatCode="General" sourceLinked="0"/>
        <c:majorTickMark val="out"/>
        <c:minorTickMark val="none"/>
        <c:tickLblPos val="nextTo"/>
        <c:crossAx val="182503680"/>
        <c:crosses val="autoZero"/>
        <c:auto val="1"/>
        <c:lblAlgn val="ctr"/>
        <c:lblOffset val="100"/>
        <c:noMultiLvlLbl val="0"/>
      </c:catAx>
      <c:valAx>
        <c:axId val="182503680"/>
        <c:scaling>
          <c:orientation val="minMax"/>
          <c:max val="1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82501760"/>
        <c:crosses val="autoZero"/>
        <c:crossBetween val="between"/>
        <c:majorUnit val="200"/>
      </c:valAx>
      <c:valAx>
        <c:axId val="182669696"/>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84651776"/>
        <c:crosses val="max"/>
        <c:crossBetween val="between"/>
        <c:majorUnit val="20"/>
      </c:valAx>
      <c:catAx>
        <c:axId val="184651776"/>
        <c:scaling>
          <c:orientation val="minMax"/>
        </c:scaling>
        <c:delete val="1"/>
        <c:axPos val="b"/>
        <c:numFmt formatCode="General" sourceLinked="1"/>
        <c:majorTickMark val="out"/>
        <c:minorTickMark val="none"/>
        <c:tickLblPos val="nextTo"/>
        <c:crossAx val="182669696"/>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036828641663"/>
          <c:y val="9.4768640031107229E-2"/>
          <c:w val="0.8247283074764169"/>
          <c:h val="0.69359944590259559"/>
        </c:manualLayout>
      </c:layout>
      <c:barChart>
        <c:barDir val="col"/>
        <c:grouping val="clustered"/>
        <c:varyColors val="0"/>
        <c:ser>
          <c:idx val="0"/>
          <c:order val="0"/>
          <c:tx>
            <c:strRef>
              <c:f>'PMTCT cascade'!$A$5</c:f>
              <c:strCache>
                <c:ptCount val="1"/>
                <c:pt idx="0">
                  <c:v>Afghanistan</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053B-4682-90D0-305A963F571C}"/>
              </c:ext>
            </c:extLst>
          </c:dPt>
          <c:dPt>
            <c:idx val="1"/>
            <c:invertIfNegative val="0"/>
            <c:bubble3D val="0"/>
            <c:spPr>
              <a:solidFill>
                <a:srgbClr val="33CCCC"/>
              </a:solidFill>
              <a:ln>
                <a:noFill/>
              </a:ln>
              <a:effectLst/>
            </c:spPr>
            <c:extLst>
              <c:ext xmlns:c16="http://schemas.microsoft.com/office/drawing/2014/chart" uri="{C3380CC4-5D6E-409C-BE32-E72D297353CC}">
                <c16:uniqueId val="{00000003-053B-4682-90D0-305A963F571C}"/>
              </c:ext>
            </c:extLst>
          </c:dPt>
          <c:dPt>
            <c:idx val="2"/>
            <c:invertIfNegative val="0"/>
            <c:bubble3D val="0"/>
            <c:spPr>
              <a:solidFill>
                <a:srgbClr val="F78F20"/>
              </a:solidFill>
              <a:ln>
                <a:noFill/>
              </a:ln>
              <a:effectLst/>
            </c:spPr>
            <c:extLst>
              <c:ext xmlns:c16="http://schemas.microsoft.com/office/drawing/2014/chart" uri="{C3380CC4-5D6E-409C-BE32-E72D297353CC}">
                <c16:uniqueId val="{00000005-053B-4682-90D0-305A963F571C}"/>
              </c:ext>
            </c:extLst>
          </c:dPt>
          <c:dPt>
            <c:idx val="3"/>
            <c:invertIfNegative val="0"/>
            <c:bubble3D val="0"/>
            <c:spPr>
              <a:solidFill>
                <a:srgbClr val="F26B73"/>
              </a:solidFill>
              <a:ln>
                <a:noFill/>
              </a:ln>
              <a:effectLst/>
            </c:spPr>
            <c:extLst>
              <c:ext xmlns:c16="http://schemas.microsoft.com/office/drawing/2014/chart" uri="{C3380CC4-5D6E-409C-BE32-E72D297353CC}">
                <c16:uniqueId val="{00000007-053B-4682-90D0-305A963F571C}"/>
              </c:ext>
            </c:extLst>
          </c:dPt>
          <c:dLbls>
            <c:dLbl>
              <c:idx val="0"/>
              <c:tx>
                <c:rich>
                  <a:bodyPr/>
                  <a:lstStyle/>
                  <a:p>
                    <a:r>
                      <a:rPr lang="en-US"/>
                      <a:t>&lt;500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53B-4682-90D0-305A963F571C}"/>
                </c:ext>
              </c:extLst>
            </c:dLbl>
            <c:dLbl>
              <c:idx val="2"/>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15:layout>
                    <c:manualLayout>
                      <c:w val="3.1930693069306931E-2"/>
                      <c:h val="4.569456595703314E-2"/>
                    </c:manualLayout>
                  </c15:layout>
                  <c15:showDataLabelsRange val="0"/>
                </c:ext>
                <c:ext xmlns:c16="http://schemas.microsoft.com/office/drawing/2014/chart" uri="{C3380CC4-5D6E-409C-BE32-E72D297353CC}">
                  <c16:uniqueId val="{00000005-053B-4682-90D0-305A963F571C}"/>
                </c:ext>
              </c:extLst>
            </c:dLbl>
            <c:dLbl>
              <c:idx val="3"/>
              <c:tx>
                <c:rich>
                  <a:bodyPr/>
                  <a:lstStyle/>
                  <a:p>
                    <a:r>
                      <a:rPr lang="en-US"/>
                      <a:t>&lt;100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53B-4682-90D0-305A963F571C}"/>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cascade'!$B$4:$E$4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'PMTCT cascade'!$B$5:$E$5</c:f>
              <c:numCache>
                <c:formatCode>General</c:formatCode>
                <c:ptCount val="4"/>
                <c:pt idx="0">
                  <c:v>205</c:v>
                </c:pt>
                <c:pt idx="1">
                  <c:v>31</c:v>
                </c:pt>
                <c:pt idx="2">
                  <c:v>22</c:v>
                </c:pt>
                <c:pt idx="3">
                  <c:v>93</c:v>
                </c:pt>
              </c:numCache>
            </c:numRef>
          </c:val>
          <c:extLst>
            <c:ext xmlns:c16="http://schemas.microsoft.com/office/drawing/2014/chart" uri="{C3380CC4-5D6E-409C-BE32-E72D297353CC}">
              <c16:uniqueId val="{00000008-053B-4682-90D0-305A963F571C}"/>
            </c:ext>
          </c:extLst>
        </c:ser>
        <c:dLbls>
          <c:showLegendKey val="0"/>
          <c:showVal val="0"/>
          <c:showCatName val="0"/>
          <c:showSerName val="0"/>
          <c:showPercent val="0"/>
          <c:showBubbleSize val="0"/>
        </c:dLbls>
        <c:gapWidth val="144"/>
        <c:axId val="39354368"/>
        <c:axId val="39355904"/>
      </c:barChart>
      <c:lineChart>
        <c:grouping val="standard"/>
        <c:varyColors val="0"/>
        <c:ser>
          <c:idx val="1"/>
          <c:order val="1"/>
          <c:tx>
            <c:strRef>
              <c:f>'PMTCT cascade'!$A$6</c:f>
              <c:strCache>
                <c:ptCount val="1"/>
                <c:pt idx="0">
                  <c:v>Proportion</c:v>
                </c:pt>
              </c:strCache>
            </c:strRef>
          </c:tx>
          <c:spPr>
            <a:ln>
              <a:noFill/>
            </a:ln>
          </c:spPr>
          <c:marker>
            <c:spPr>
              <a:noFill/>
              <a:ln>
                <a:noFill/>
              </a:ln>
            </c:spPr>
          </c:marker>
          <c:dLbls>
            <c:dLbl>
              <c:idx val="1"/>
              <c:layout>
                <c:manualLayout>
                  <c:x val="-4.7883760817026583E-2"/>
                  <c:y val="-1.8518518518518517E-2"/>
                </c:manualLayout>
              </c:layout>
              <c:spPr/>
              <c:txPr>
                <a:bodyPr/>
                <a:lstStyle/>
                <a:p>
                  <a:pPr>
                    <a:defRPr sz="2000" b="1">
                      <a:solidFill>
                        <a:srgbClr val="00A99A"/>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3B-4682-90D0-305A963F571C}"/>
                </c:ext>
              </c:extLst>
            </c:dLbl>
            <c:dLbl>
              <c:idx val="2"/>
              <c:layout>
                <c:manualLayout>
                  <c:x val="-4.627361555053143E-2"/>
                  <c:y val="-1.8518518518518517E-2"/>
                </c:manualLayout>
              </c:layout>
              <c:spPr/>
              <c:txPr>
                <a:bodyPr/>
                <a:lstStyle/>
                <a:p>
                  <a:pPr>
                    <a:defRPr sz="2000" b="1">
                      <a:solidFill>
                        <a:srgbClr val="F78F2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3B-4682-90D0-305A963F571C}"/>
                </c:ext>
              </c:extLst>
            </c:dLbl>
            <c:dLbl>
              <c:idx val="3"/>
              <c:layout>
                <c:manualLayout>
                  <c:x val="-4.4583430784023284E-2"/>
                  <c:y val="2.7777777777777776E-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3B-4682-90D0-305A963F571C}"/>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cascade'!$B$4:$E$4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'PMTCT cascade'!$B$6:$E$6</c:f>
              <c:numCache>
                <c:formatCode>0%</c:formatCode>
                <c:ptCount val="4"/>
                <c:pt idx="1">
                  <c:v>0.15121951219512195</c:v>
                </c:pt>
                <c:pt idx="2">
                  <c:v>0.10731707317073171</c:v>
                </c:pt>
                <c:pt idx="3">
                  <c:v>0.45365853658536587</c:v>
                </c:pt>
              </c:numCache>
            </c:numRef>
          </c:val>
          <c:smooth val="0"/>
          <c:extLst>
            <c:ext xmlns:c16="http://schemas.microsoft.com/office/drawing/2014/chart" uri="{C3380CC4-5D6E-409C-BE32-E72D297353CC}">
              <c16:uniqueId val="{0000000C-053B-4682-90D0-305A963F571C}"/>
            </c:ext>
          </c:extLst>
        </c:ser>
        <c:dLbls>
          <c:showLegendKey val="0"/>
          <c:showVal val="0"/>
          <c:showCatName val="0"/>
          <c:showSerName val="0"/>
          <c:showPercent val="0"/>
          <c:showBubbleSize val="0"/>
        </c:dLbls>
        <c:marker val="1"/>
        <c:smooth val="0"/>
        <c:axId val="39359616"/>
        <c:axId val="39357824"/>
      </c:line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valAx>
      <c:valAx>
        <c:axId val="39357824"/>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39359616"/>
        <c:crosses val="max"/>
        <c:crossBetween val="between"/>
        <c:majorUnit val="1"/>
      </c:valAx>
      <c:catAx>
        <c:axId val="39359616"/>
        <c:scaling>
          <c:orientation val="minMax"/>
        </c:scaling>
        <c:delete val="1"/>
        <c:axPos val="b"/>
        <c:numFmt formatCode="General" sourceLinked="1"/>
        <c:majorTickMark val="out"/>
        <c:minorTickMark val="none"/>
        <c:tickLblPos val="nextTo"/>
        <c:crossAx val="393578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(2)'!$W$34:$W$35</c:f>
              <c:strCache>
                <c:ptCount val="2"/>
                <c:pt idx="0">
                  <c:v>National</c:v>
                </c:pt>
                <c:pt idx="1">
                  <c:v>Kabul</c:v>
                </c:pt>
              </c:strCache>
            </c:strRef>
          </c:cat>
          <c:val>
            <c:numRef>
              <c:f>'AFG (2)'!$X$34:$X$35</c:f>
              <c:numCache>
                <c:formatCode>General</c:formatCode>
                <c:ptCount val="2"/>
                <c:pt idx="0">
                  <c:v>0.5</c:v>
                </c:pt>
                <c:pt idx="1">
                  <c:v>0.5</c:v>
                </c:pt>
              </c:numCache>
            </c:numRef>
          </c:val>
          <c:extLst>
            <c:ext xmlns:c16="http://schemas.microsoft.com/office/drawing/2014/chart" uri="{C3380CC4-5D6E-409C-BE32-E72D297353CC}">
              <c16:uniqueId val="{00000000-90C1-418A-B804-0CC2A48BF482}"/>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(2)'!$W$36:$W$37</c:f>
              <c:strCache>
                <c:ptCount val="2"/>
                <c:pt idx="0">
                  <c:v>National</c:v>
                </c:pt>
                <c:pt idx="1">
                  <c:v>Herat</c:v>
                </c:pt>
              </c:strCache>
            </c:strRef>
          </c:cat>
          <c:val>
            <c:numRef>
              <c:f>'AFG (2)'!$X$36:$X$37</c:f>
              <c:numCache>
                <c:formatCode>General</c:formatCode>
                <c:ptCount val="2"/>
                <c:pt idx="0">
                  <c:v>4.4000000000000004</c:v>
                </c:pt>
                <c:pt idx="1">
                  <c:v>15.7</c:v>
                </c:pt>
              </c:numCache>
            </c:numRef>
          </c:val>
          <c:extLst>
            <c:ext xmlns:c16="http://schemas.microsoft.com/office/drawing/2014/chart" uri="{C3380CC4-5D6E-409C-BE32-E72D297353CC}">
              <c16:uniqueId val="{00000000-9A19-46BD-BDB2-B408F083DF63}"/>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'AFG (2)'!$W$38:$W$39</c:f>
              <c:strCache>
                <c:ptCount val="2"/>
                <c:pt idx="0">
                  <c:v>National</c:v>
                </c:pt>
                <c:pt idx="1">
                  <c:v>Herat</c:v>
                </c:pt>
              </c:strCache>
            </c:strRef>
          </c:cat>
          <c:val>
            <c:numRef>
              <c:f>'AFG (2)'!$X$38:$X$39</c:f>
              <c:numCache>
                <c:formatCode>General</c:formatCode>
                <c:ptCount val="2"/>
                <c:pt idx="0">
                  <c:v>0.3</c:v>
                </c:pt>
                <c:pt idx="1">
                  <c:v>0.9</c:v>
                </c:pt>
              </c:numCache>
            </c:numRef>
          </c:val>
          <c:extLst>
            <c:ext xmlns:c16="http://schemas.microsoft.com/office/drawing/2014/chart" uri="{C3380CC4-5D6E-409C-BE32-E72D297353CC}">
              <c16:uniqueId val="{00000000-6B3D-4095-8ADB-2B6FC42B0C09}"/>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8402838534073"/>
          <c:y val="9.8627879848352307E-2"/>
          <c:w val="0.86258757655293083"/>
          <c:h val="0.68881465013046839"/>
        </c:manualLayout>
      </c:layout>
      <c:barChart>
        <c:barDir val="col"/>
        <c:grouping val="clustered"/>
        <c:varyColors val="0"/>
        <c:ser>
          <c:idx val="0"/>
          <c:order val="0"/>
          <c:tx>
            <c:strRef>
              <c:f>'HIV Prev KP'!$B$2</c:f>
              <c:strCache>
                <c:ptCount val="1"/>
                <c:pt idx="0">
                  <c:v>FSW</c:v>
                </c:pt>
              </c:strCache>
            </c:strRef>
          </c:tx>
          <c:spPr>
            <a:solidFill>
              <a:srgbClr val="00AEEF"/>
            </a:solidFill>
          </c:spPr>
          <c:invertIfNegative val="0"/>
          <c:dPt>
            <c:idx val="0"/>
            <c:invertIfNegative val="0"/>
            <c:bubble3D val="0"/>
            <c:spPr>
              <a:solidFill>
                <a:srgbClr val="88C540"/>
              </a:solidFill>
              <a:ln>
                <a:noFill/>
              </a:ln>
            </c:spPr>
            <c:extLst>
              <c:ext xmlns:c16="http://schemas.microsoft.com/office/drawing/2014/chart" uri="{C3380CC4-5D6E-409C-BE32-E72D297353CC}">
                <c16:uniqueId val="{00000001-5653-4A77-9228-A9F6AF89EBD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KP'!$B$3:$B$5</c:f>
              <c:numCache>
                <c:formatCode>General</c:formatCode>
                <c:ptCount val="3"/>
                <c:pt idx="0">
                  <c:v>0.3</c:v>
                </c:pt>
              </c:numCache>
            </c:numRef>
          </c:val>
          <c:extLst>
            <c:ext xmlns:c16="http://schemas.microsoft.com/office/drawing/2014/chart" uri="{C3380CC4-5D6E-409C-BE32-E72D297353CC}">
              <c16:uniqueId val="{00000002-5653-4A77-9228-A9F6AF89EBD5}"/>
            </c:ext>
          </c:extLst>
        </c:ser>
        <c:ser>
          <c:idx val="1"/>
          <c:order val="1"/>
          <c:tx>
            <c:strRef>
              <c:f>'HIV Prev KP'!$C$2</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KP'!$C$3:$C$5</c:f>
              <c:numCache>
                <c:formatCode>General</c:formatCode>
                <c:ptCount val="3"/>
                <c:pt idx="1">
                  <c:v>0.5</c:v>
                </c:pt>
              </c:numCache>
            </c:numRef>
          </c:val>
          <c:extLst>
            <c:ext xmlns:c16="http://schemas.microsoft.com/office/drawing/2014/chart" uri="{C3380CC4-5D6E-409C-BE32-E72D297353CC}">
              <c16:uniqueId val="{00000003-5653-4A77-9228-A9F6AF89EBD5}"/>
            </c:ext>
          </c:extLst>
        </c:ser>
        <c:ser>
          <c:idx val="2"/>
          <c:order val="2"/>
          <c:tx>
            <c:strRef>
              <c:f>'HIV Prev KP'!$D$2</c:f>
              <c:strCache>
                <c:ptCount val="1"/>
                <c:pt idx="0">
                  <c:v>PWID</c:v>
                </c:pt>
              </c:strCache>
            </c:strRef>
          </c:tx>
          <c:spPr>
            <a:solidFill>
              <a:srgbClr val="00AEEF"/>
            </a:solidFill>
            <a:ln>
              <a:no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3-4A77-9228-A9F6AF89EB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KP'!$D$3:$D$5</c:f>
              <c:numCache>
                <c:formatCode>General</c:formatCode>
                <c:ptCount val="3"/>
                <c:pt idx="2">
                  <c:v>4.4000000000000004</c:v>
                </c:pt>
              </c:numCache>
            </c:numRef>
          </c:val>
          <c:extLst>
            <c:ext xmlns:c16="http://schemas.microsoft.com/office/drawing/2014/chart" uri="{C3380CC4-5D6E-409C-BE32-E72D297353CC}">
              <c16:uniqueId val="{00000005-5653-4A77-9228-A9F6AF89EBD5}"/>
            </c:ext>
          </c:extLst>
        </c:ser>
        <c:dLbls>
          <c:showLegendKey val="0"/>
          <c:showVal val="0"/>
          <c:showCatName val="0"/>
          <c:showSerName val="0"/>
          <c:showPercent val="0"/>
          <c:showBubbleSize val="0"/>
        </c:dLbls>
        <c:gapWidth val="200"/>
        <c:overlap val="100"/>
        <c:axId val="45110784"/>
        <c:axId val="45112320"/>
      </c:barChart>
      <c:catAx>
        <c:axId val="45110784"/>
        <c:scaling>
          <c:orientation val="minMax"/>
        </c:scaling>
        <c:delete val="0"/>
        <c:axPos val="b"/>
        <c:numFmt formatCode="General" sourceLinked="1"/>
        <c:majorTickMark val="out"/>
        <c:minorTickMark val="none"/>
        <c:tickLblPos val="nextTo"/>
        <c:crossAx val="45112320"/>
        <c:crosses val="autoZero"/>
        <c:auto val="1"/>
        <c:lblAlgn val="ctr"/>
        <c:lblOffset val="100"/>
        <c:noMultiLvlLbl val="0"/>
      </c:catAx>
      <c:valAx>
        <c:axId val="45112320"/>
        <c:scaling>
          <c:orientation val="minMax"/>
          <c:max val="5"/>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3794390159061443E-2"/>
              <c:y val="8.1605511811023643E-2"/>
            </c:manualLayout>
          </c:layout>
          <c:overlay val="0"/>
        </c:title>
        <c:numFmt formatCode="General" sourceLinked="1"/>
        <c:majorTickMark val="out"/>
        <c:minorTickMark val="none"/>
        <c:tickLblPos val="nextTo"/>
        <c:crossAx val="45110784"/>
        <c:crosses val="autoZero"/>
        <c:crossBetween val="between"/>
        <c:majorUnit val="1"/>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8402838534073"/>
          <c:y val="9.8627879848352307E-2"/>
          <c:w val="0.86258757655293083"/>
          <c:h val="0.68337805622947723"/>
        </c:manualLayout>
      </c:layout>
      <c:barChart>
        <c:barDir val="col"/>
        <c:grouping val="clustered"/>
        <c:varyColors val="0"/>
        <c:ser>
          <c:idx val="0"/>
          <c:order val="0"/>
          <c:tx>
            <c:strRef>
              <c:f>'HIV Prev KP'!$D$6</c:f>
              <c:strCache>
                <c:ptCount val="1"/>
                <c:pt idx="0">
                  <c:v>2009</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KP'!$B$7:$C$12</c:f>
              <c:multiLvlStrCache>
                <c:ptCount val="6"/>
                <c:lvl>
                  <c:pt idx="0">
                    <c:v>Kabul</c:v>
                  </c:pt>
                  <c:pt idx="1">
                    <c:v>Kabul</c:v>
                  </c:pt>
                  <c:pt idx="2">
                    <c:v>Herat</c:v>
                  </c:pt>
                  <c:pt idx="3">
                    <c:v>Mazar-i-Sharif</c:v>
                  </c:pt>
                  <c:pt idx="4">
                    <c:v>Herat</c:v>
                  </c:pt>
                  <c:pt idx="5">
                    <c:v>Kabul</c:v>
                  </c:pt>
                </c:lvl>
                <c:lvl>
                  <c:pt idx="0">
                    <c:v>MSM </c:v>
                  </c:pt>
                  <c:pt idx="1">
                    <c:v>PWID</c:v>
                  </c:pt>
                  <c:pt idx="4">
                    <c:v>FSW</c:v>
                  </c:pt>
                </c:lvl>
              </c:multiLvlStrCache>
            </c:multiLvlStrRef>
          </c:cat>
          <c:val>
            <c:numRef>
              <c:f>'HIV Prev KP'!$D$7:$D$12</c:f>
              <c:numCache>
                <c:formatCode>General</c:formatCode>
                <c:ptCount val="6"/>
                <c:pt idx="1">
                  <c:v>3.2</c:v>
                </c:pt>
                <c:pt idx="2">
                  <c:v>18.3</c:v>
                </c:pt>
                <c:pt idx="3">
                  <c:v>1</c:v>
                </c:pt>
              </c:numCache>
            </c:numRef>
          </c:val>
          <c:extLst>
            <c:ext xmlns:c16="http://schemas.microsoft.com/office/drawing/2014/chart" uri="{C3380CC4-5D6E-409C-BE32-E72D297353CC}">
              <c16:uniqueId val="{00000000-2DB5-4503-AFB2-971F9A2724AB}"/>
            </c:ext>
          </c:extLst>
        </c:ser>
        <c:ser>
          <c:idx val="1"/>
          <c:order val="1"/>
          <c:tx>
            <c:strRef>
              <c:f>'HIV Prev KP'!$E$6</c:f>
              <c:strCache>
                <c:ptCount val="1"/>
                <c:pt idx="0">
                  <c:v>2012</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KP'!$B$7:$C$12</c:f>
              <c:multiLvlStrCache>
                <c:ptCount val="6"/>
                <c:lvl>
                  <c:pt idx="0">
                    <c:v>Kabul</c:v>
                  </c:pt>
                  <c:pt idx="1">
                    <c:v>Kabul</c:v>
                  </c:pt>
                  <c:pt idx="2">
                    <c:v>Herat</c:v>
                  </c:pt>
                  <c:pt idx="3">
                    <c:v>Mazar-i-Sharif</c:v>
                  </c:pt>
                  <c:pt idx="4">
                    <c:v>Herat</c:v>
                  </c:pt>
                  <c:pt idx="5">
                    <c:v>Kabul</c:v>
                  </c:pt>
                </c:lvl>
                <c:lvl>
                  <c:pt idx="0">
                    <c:v>MSM </c:v>
                  </c:pt>
                  <c:pt idx="1">
                    <c:v>PWID</c:v>
                  </c:pt>
                  <c:pt idx="4">
                    <c:v>FSW</c:v>
                  </c:pt>
                </c:lvl>
              </c:multiLvlStrCache>
            </c:multiLvlStrRef>
          </c:cat>
          <c:val>
            <c:numRef>
              <c:f>'HIV Prev KP'!$E$7:$E$12</c:f>
              <c:numCache>
                <c:formatCode>General</c:formatCode>
                <c:ptCount val="6"/>
                <c:pt idx="0">
                  <c:v>0.48</c:v>
                </c:pt>
                <c:pt idx="1">
                  <c:v>2.5</c:v>
                </c:pt>
                <c:pt idx="2">
                  <c:v>15.7</c:v>
                </c:pt>
                <c:pt idx="3">
                  <c:v>2.4</c:v>
                </c:pt>
                <c:pt idx="4">
                  <c:v>0.9</c:v>
                </c:pt>
                <c:pt idx="5">
                  <c:v>0</c:v>
                </c:pt>
              </c:numCache>
            </c:numRef>
          </c:val>
          <c:extLst>
            <c:ext xmlns:c16="http://schemas.microsoft.com/office/drawing/2014/chart" uri="{C3380CC4-5D6E-409C-BE32-E72D297353CC}">
              <c16:uniqueId val="{00000001-2DB5-4503-AFB2-971F9A2724AB}"/>
            </c:ext>
          </c:extLst>
        </c:ser>
        <c:dLbls>
          <c:showLegendKey val="0"/>
          <c:showVal val="0"/>
          <c:showCatName val="0"/>
          <c:showSerName val="0"/>
          <c:showPercent val="0"/>
          <c:showBubbleSize val="0"/>
        </c:dLbls>
        <c:gapWidth val="50"/>
        <c:axId val="45146496"/>
        <c:axId val="45148032"/>
      </c:barChart>
      <c:catAx>
        <c:axId val="45146496"/>
        <c:scaling>
          <c:orientation val="minMax"/>
        </c:scaling>
        <c:delete val="0"/>
        <c:axPos val="b"/>
        <c:numFmt formatCode="General" sourceLinked="1"/>
        <c:majorTickMark val="out"/>
        <c:minorTickMark val="none"/>
        <c:tickLblPos val="nextTo"/>
        <c:crossAx val="45148032"/>
        <c:crosses val="autoZero"/>
        <c:auto val="1"/>
        <c:lblAlgn val="ctr"/>
        <c:lblOffset val="100"/>
        <c:noMultiLvlLbl val="0"/>
      </c:catAx>
      <c:valAx>
        <c:axId val="45148032"/>
        <c:scaling>
          <c:orientation val="minMax"/>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7707278777652805E-2"/>
              <c:y val="6.8837168567862844E-2"/>
            </c:manualLayout>
          </c:layout>
          <c:overlay val="0"/>
        </c:title>
        <c:numFmt formatCode="General" sourceLinked="1"/>
        <c:majorTickMark val="out"/>
        <c:minorTickMark val="none"/>
        <c:tickLblPos val="nextTo"/>
        <c:crossAx val="45146496"/>
        <c:crosses val="autoZero"/>
        <c:crossBetween val="between"/>
        <c:majorUnit val="4"/>
      </c:valAx>
    </c:plotArea>
    <c:legend>
      <c:legendPos val="r"/>
      <c:layout>
        <c:manualLayout>
          <c:xMode val="edge"/>
          <c:yMode val="edge"/>
          <c:x val="0.83152348143982002"/>
          <c:y val="0.22930166043049738"/>
          <c:w val="0.13127413760779902"/>
          <c:h val="0.2282089959863423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035333063926885E-2"/>
          <c:y val="0.15300672430355428"/>
          <c:w val="0.88915492095369886"/>
          <c:h val="0.57502371281399622"/>
        </c:manualLayout>
      </c:layout>
      <c:barChart>
        <c:barDir val="col"/>
        <c:grouping val="clustered"/>
        <c:varyColors val="0"/>
        <c:ser>
          <c:idx val="0"/>
          <c:order val="0"/>
          <c:spPr>
            <a:solidFill>
              <a:schemeClr val="accent6">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prevalence'!$A$2:$B$4</c:f>
              <c:multiLvlStrCache>
                <c:ptCount val="3"/>
                <c:lvl>
                  <c:pt idx="0">
                    <c:v>Nangarhar</c:v>
                  </c:pt>
                  <c:pt idx="1">
                    <c:v>Herat</c:v>
                  </c:pt>
                  <c:pt idx="2">
                    <c:v>Kabul</c:v>
                  </c:pt>
                </c:lvl>
                <c:lvl>
                  <c:pt idx="0">
                    <c:v>Road transport 
workers/assistants</c:v>
                  </c:pt>
                  <c:pt idx="1">
                    <c:v>Prisoners</c:v>
                  </c:pt>
                </c:lvl>
              </c:multiLvlStrCache>
            </c:multiLvlStrRef>
          </c:cat>
          <c:val>
            <c:numRef>
              <c:f>'HIV prevalence'!$C$2:$C$4</c:f>
              <c:numCache>
                <c:formatCode>General</c:formatCode>
                <c:ptCount val="3"/>
                <c:pt idx="0">
                  <c:v>0</c:v>
                </c:pt>
                <c:pt idx="1">
                  <c:v>0.8</c:v>
                </c:pt>
                <c:pt idx="2">
                  <c:v>0.5</c:v>
                </c:pt>
              </c:numCache>
            </c:numRef>
          </c:val>
          <c:extLst>
            <c:ext xmlns:c16="http://schemas.microsoft.com/office/drawing/2014/chart" uri="{C3380CC4-5D6E-409C-BE32-E72D297353CC}">
              <c16:uniqueId val="{00000000-D57D-48C8-8B04-BE87F7061EA1}"/>
            </c:ext>
          </c:extLst>
        </c:ser>
        <c:dLbls>
          <c:dLblPos val="outEnd"/>
          <c:showLegendKey val="0"/>
          <c:showVal val="1"/>
          <c:showCatName val="0"/>
          <c:showSerName val="0"/>
          <c:showPercent val="0"/>
          <c:showBubbleSize val="0"/>
        </c:dLbls>
        <c:gapWidth val="150"/>
        <c:axId val="130622208"/>
        <c:axId val="130624896"/>
      </c:barChart>
      <c:catAx>
        <c:axId val="130622208"/>
        <c:scaling>
          <c:orientation val="minMax"/>
        </c:scaling>
        <c:delete val="0"/>
        <c:axPos val="b"/>
        <c:numFmt formatCode="General" sourceLinked="0"/>
        <c:majorTickMark val="out"/>
        <c:minorTickMark val="none"/>
        <c:tickLblPos val="nextTo"/>
        <c:crossAx val="130624896"/>
        <c:crosses val="autoZero"/>
        <c:auto val="1"/>
        <c:lblAlgn val="ctr"/>
        <c:lblOffset val="100"/>
        <c:noMultiLvlLbl val="0"/>
      </c:catAx>
      <c:valAx>
        <c:axId val="130624896"/>
        <c:scaling>
          <c:orientation val="minMax"/>
          <c:max val="5"/>
        </c:scaling>
        <c:delete val="0"/>
        <c:axPos val="l"/>
        <c:title>
          <c:tx>
            <c:rich>
              <a:bodyPr rot="0" vert="horz"/>
              <a:lstStyle/>
              <a:p>
                <a:pPr>
                  <a:defRPr/>
                </a:pPr>
                <a:r>
                  <a:rPr lang="en-GB"/>
                  <a:t>%</a:t>
                </a:r>
              </a:p>
            </c:rich>
          </c:tx>
          <c:layout>
            <c:manualLayout>
              <c:xMode val="edge"/>
              <c:yMode val="edge"/>
              <c:x val="5.004092326352657E-2"/>
              <c:y val="4.1742893840397609E-2"/>
            </c:manualLayout>
          </c:layout>
          <c:overlay val="0"/>
        </c:title>
        <c:numFmt formatCode="General" sourceLinked="1"/>
        <c:majorTickMark val="out"/>
        <c:minorTickMark val="none"/>
        <c:tickLblPos val="nextTo"/>
        <c:crossAx val="130622208"/>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29/09/2023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598" rtl="0" eaLnBrk="1" latinLnBrk="0" hangingPunct="1">
      <a:defRPr sz="1200" kern="1200">
        <a:solidFill>
          <a:schemeClr val="tx1"/>
        </a:solidFill>
        <a:latin typeface="+mn-lt"/>
        <a:ea typeface="+mn-ea"/>
        <a:cs typeface="+mn-cs"/>
      </a:defRPr>
    </a:lvl1pPr>
    <a:lvl2pPr marL="455802" algn="l" defTabSz="911598" rtl="0" eaLnBrk="1" latinLnBrk="0" hangingPunct="1">
      <a:defRPr sz="1200" kern="1200">
        <a:solidFill>
          <a:schemeClr val="tx1"/>
        </a:solidFill>
        <a:latin typeface="+mn-lt"/>
        <a:ea typeface="+mn-ea"/>
        <a:cs typeface="+mn-cs"/>
      </a:defRPr>
    </a:lvl2pPr>
    <a:lvl3pPr marL="911598" algn="l" defTabSz="911598" rtl="0" eaLnBrk="1" latinLnBrk="0" hangingPunct="1">
      <a:defRPr sz="1200" kern="1200">
        <a:solidFill>
          <a:schemeClr val="tx1"/>
        </a:solidFill>
        <a:latin typeface="+mn-lt"/>
        <a:ea typeface="+mn-ea"/>
        <a:cs typeface="+mn-cs"/>
      </a:defRPr>
    </a:lvl3pPr>
    <a:lvl4pPr marL="1367398" algn="l" defTabSz="911598" rtl="0" eaLnBrk="1" latinLnBrk="0" hangingPunct="1">
      <a:defRPr sz="1200" kern="1200">
        <a:solidFill>
          <a:schemeClr val="tx1"/>
        </a:solidFill>
        <a:latin typeface="+mn-lt"/>
        <a:ea typeface="+mn-ea"/>
        <a:cs typeface="+mn-cs"/>
      </a:defRPr>
    </a:lvl4pPr>
    <a:lvl5pPr marL="1823173" algn="l" defTabSz="911598" rtl="0" eaLnBrk="1" latinLnBrk="0" hangingPunct="1">
      <a:defRPr sz="1200" kern="1200">
        <a:solidFill>
          <a:schemeClr val="tx1"/>
        </a:solidFill>
        <a:latin typeface="+mn-lt"/>
        <a:ea typeface="+mn-ea"/>
        <a:cs typeface="+mn-cs"/>
      </a:defRPr>
    </a:lvl5pPr>
    <a:lvl6pPr marL="2278988" algn="l" defTabSz="911598" rtl="0" eaLnBrk="1" latinLnBrk="0" hangingPunct="1">
      <a:defRPr sz="1200" kern="1200">
        <a:solidFill>
          <a:schemeClr val="tx1"/>
        </a:solidFill>
        <a:latin typeface="+mn-lt"/>
        <a:ea typeface="+mn-ea"/>
        <a:cs typeface="+mn-cs"/>
      </a:defRPr>
    </a:lvl6pPr>
    <a:lvl7pPr marL="2734797" algn="l" defTabSz="911598" rtl="0" eaLnBrk="1" latinLnBrk="0" hangingPunct="1">
      <a:defRPr sz="1200" kern="1200">
        <a:solidFill>
          <a:schemeClr val="tx1"/>
        </a:solidFill>
        <a:latin typeface="+mn-lt"/>
        <a:ea typeface="+mn-ea"/>
        <a:cs typeface="+mn-cs"/>
      </a:defRPr>
    </a:lvl7pPr>
    <a:lvl8pPr marL="3190579" algn="l" defTabSz="911598" rtl="0" eaLnBrk="1" latinLnBrk="0" hangingPunct="1">
      <a:defRPr sz="1200" kern="1200">
        <a:solidFill>
          <a:schemeClr val="tx1"/>
        </a:solidFill>
        <a:latin typeface="+mn-lt"/>
        <a:ea typeface="+mn-ea"/>
        <a:cs typeface="+mn-cs"/>
      </a:defRPr>
    </a:lvl8pPr>
    <a:lvl9pPr marL="3646352" algn="l" defTabSz="9115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3" name="Google Shape;463;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379374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374977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6297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125315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3403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7"/>
            <a:ext cx="8189383"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7"/>
            <a:ext cx="8191500" cy="638873"/>
          </a:xfrm>
          <a:prstGeom prst="rect">
            <a:avLst/>
          </a:prstGeom>
          <a:noFill/>
        </p:spPr>
        <p:txBody>
          <a:bodyPr lIns="99273" tIns="49647" rIns="99273" bIns="49647">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73"/>
          </a:xfrm>
          <a:prstGeom prst="rect">
            <a:avLst/>
          </a:prstGeom>
          <a:noFill/>
        </p:spPr>
        <p:txBody>
          <a:bodyPr lIns="99273" tIns="49647" rIns="99273" bIns="49647">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1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54" tIns="45583" rIns="91154" bIns="4558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8255019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0"/>
            <a:ext cx="10198197" cy="788737"/>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71" tIns="58532" rIns="117071" bIns="585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71" tIns="58532" rIns="117071" bIns="585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02689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6" tIns="58555" rIns="117116" bIns="58555">
            <a:normAutofit/>
          </a:bodyPr>
          <a:lstStyle>
            <a:lvl1pPr marL="683166" marR="0" indent="-683166" algn="l" defTabSz="117113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73" indent="0" algn="ctr">
              <a:buNone/>
              <a:defRPr>
                <a:solidFill>
                  <a:schemeClr val="tx1">
                    <a:tint val="75000"/>
                  </a:schemeClr>
                </a:solidFill>
              </a:defRPr>
            </a:lvl2pPr>
            <a:lvl3pPr marL="1171136" indent="0" algn="ctr">
              <a:buNone/>
              <a:defRPr>
                <a:solidFill>
                  <a:schemeClr val="tx1">
                    <a:tint val="75000"/>
                  </a:schemeClr>
                </a:solidFill>
              </a:defRPr>
            </a:lvl3pPr>
            <a:lvl4pPr marL="1756700" indent="0" algn="ctr">
              <a:buNone/>
              <a:defRPr>
                <a:solidFill>
                  <a:schemeClr val="tx1">
                    <a:tint val="75000"/>
                  </a:schemeClr>
                </a:solidFill>
              </a:defRPr>
            </a:lvl4pPr>
            <a:lvl5pPr marL="2342274" indent="0" algn="ctr">
              <a:buNone/>
              <a:defRPr>
                <a:solidFill>
                  <a:schemeClr val="tx1">
                    <a:tint val="75000"/>
                  </a:schemeClr>
                </a:solidFill>
              </a:defRPr>
            </a:lvl5pPr>
            <a:lvl6pPr marL="2927830" indent="0" algn="ctr">
              <a:buNone/>
              <a:defRPr>
                <a:solidFill>
                  <a:schemeClr val="tx1">
                    <a:tint val="75000"/>
                  </a:schemeClr>
                </a:solidFill>
              </a:defRPr>
            </a:lvl6pPr>
            <a:lvl7pPr marL="3513398" indent="0" algn="ctr">
              <a:buNone/>
              <a:defRPr>
                <a:solidFill>
                  <a:schemeClr val="tx1">
                    <a:tint val="75000"/>
                  </a:schemeClr>
                </a:solidFill>
              </a:defRPr>
            </a:lvl7pPr>
            <a:lvl8pPr marL="4098974" indent="0" algn="ctr">
              <a:buNone/>
              <a:defRPr>
                <a:solidFill>
                  <a:schemeClr val="tx1">
                    <a:tint val="75000"/>
                  </a:schemeClr>
                </a:solidFill>
              </a:defRPr>
            </a:lvl8pPr>
            <a:lvl9pPr marL="468454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0589617"/>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451381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604318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6" tIns="58555" rIns="117116" bIns="585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6" tIns="58555" rIns="117116" bIns="585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017674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902092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234166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6" tIns="58555" rIns="117116" bIns="585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50857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6" tIns="58555" rIns="117116" bIns="585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6" tIns="58555" rIns="117116" bIns="585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7517096"/>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1" tIns="58584" rIns="117171" bIns="58584">
            <a:normAutofit/>
          </a:bodyPr>
          <a:lstStyle>
            <a:lvl1pPr marL="683493" marR="0" indent="-683493" algn="l" defTabSz="117169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51" indent="0" algn="ctr">
              <a:buNone/>
              <a:defRPr>
                <a:solidFill>
                  <a:schemeClr val="tx1">
                    <a:tint val="75000"/>
                  </a:schemeClr>
                </a:solidFill>
              </a:defRPr>
            </a:lvl2pPr>
            <a:lvl3pPr marL="1171698" indent="0" algn="ctr">
              <a:buNone/>
              <a:defRPr>
                <a:solidFill>
                  <a:schemeClr val="tx1">
                    <a:tint val="75000"/>
                  </a:schemeClr>
                </a:solidFill>
              </a:defRPr>
            </a:lvl3pPr>
            <a:lvl4pPr marL="1757545" indent="0" algn="ctr">
              <a:buNone/>
              <a:defRPr>
                <a:solidFill>
                  <a:schemeClr val="tx1">
                    <a:tint val="75000"/>
                  </a:schemeClr>
                </a:solidFill>
              </a:defRPr>
            </a:lvl4pPr>
            <a:lvl5pPr marL="2343397" indent="0" algn="ctr">
              <a:buNone/>
              <a:defRPr>
                <a:solidFill>
                  <a:schemeClr val="tx1">
                    <a:tint val="75000"/>
                  </a:schemeClr>
                </a:solidFill>
              </a:defRPr>
            </a:lvl5pPr>
            <a:lvl6pPr marL="2929241" indent="0" algn="ctr">
              <a:buNone/>
              <a:defRPr>
                <a:solidFill>
                  <a:schemeClr val="tx1">
                    <a:tint val="75000"/>
                  </a:schemeClr>
                </a:solidFill>
              </a:defRPr>
            </a:lvl6pPr>
            <a:lvl7pPr marL="3515090" indent="0" algn="ctr">
              <a:buNone/>
              <a:defRPr>
                <a:solidFill>
                  <a:schemeClr val="tx1">
                    <a:tint val="75000"/>
                  </a:schemeClr>
                </a:solidFill>
              </a:defRPr>
            </a:lvl7pPr>
            <a:lvl8pPr marL="4100944" indent="0" algn="ctr">
              <a:buNone/>
              <a:defRPr>
                <a:solidFill>
                  <a:schemeClr val="tx1">
                    <a:tint val="75000"/>
                  </a:schemeClr>
                </a:solidFill>
              </a:defRPr>
            </a:lvl8pPr>
            <a:lvl9pPr marL="46867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45700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21623623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416774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634314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06079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243741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414026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1" tIns="58584" rIns="117171" bIns="585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30256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4"/>
            <a:ext cx="10198197" cy="788737"/>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1" tIns="58584" rIns="117171" bIns="585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1" tIns="58584" rIns="117171" bIns="585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535264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852129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799724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11909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346880366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665849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9477720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7051906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522971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0"/>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845231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76026589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63601889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13409144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662661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732824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41247440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53992135"/>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46349534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7525035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17227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2458529"/>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8504923"/>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2322217"/>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501048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4598241"/>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41880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656359651"/>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253437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36920208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28626894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39308980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51229060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7"/>
            <a:ext cx="8189383"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7"/>
            <a:ext cx="8191500" cy="638873"/>
          </a:xfrm>
          <a:prstGeom prst="rect">
            <a:avLst/>
          </a:prstGeom>
          <a:noFill/>
        </p:spPr>
        <p:txBody>
          <a:bodyPr lIns="99273" tIns="49647" rIns="99273" bIns="49647">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73"/>
          </a:xfrm>
          <a:prstGeom prst="rect">
            <a:avLst/>
          </a:prstGeom>
          <a:noFill/>
        </p:spPr>
        <p:txBody>
          <a:bodyPr lIns="99273" tIns="49647" rIns="99273" bIns="49647">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1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54" tIns="45583" rIns="91154" bIns="4558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53614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54" tIns="45583" rIns="91154" bIns="4558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54" tIns="45583" rIns="91154" bIns="4558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4398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555417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319905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5760003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7316992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374839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0933559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335214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99891405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44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776889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40" tIns="45562" rIns="91140" bIns="45562"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5452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471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4542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638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4429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8302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4"/>
            <a:ext cx="10198197" cy="788737"/>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40" tIns="45562" rIns="91140" bIns="45562" anchor="t" anchorCtr="0"/>
          <a:lstStyle>
            <a:lvl1pPr marL="455802" marR="0" lvl="0" indent="-227909"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5710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83314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81724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60583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1250415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303134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266588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0407687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108958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25249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3" tIns="58439" rIns="116893" bIns="58439">
            <a:normAutofit/>
          </a:bodyPr>
          <a:lstStyle>
            <a:lvl1pPr marL="681829" marR="0" indent="-681829" algn="l" defTabSz="11688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36" indent="0" algn="ctr">
              <a:buNone/>
              <a:defRPr>
                <a:solidFill>
                  <a:schemeClr val="tx1">
                    <a:tint val="75000"/>
                  </a:schemeClr>
                </a:solidFill>
              </a:defRPr>
            </a:lvl2pPr>
            <a:lvl3pPr marL="1168851" indent="0" algn="ctr">
              <a:buNone/>
              <a:defRPr>
                <a:solidFill>
                  <a:schemeClr val="tx1">
                    <a:tint val="75000"/>
                  </a:schemeClr>
                </a:solidFill>
              </a:defRPr>
            </a:lvl3pPr>
            <a:lvl4pPr marL="1753248" indent="0" algn="ctr">
              <a:buNone/>
              <a:defRPr>
                <a:solidFill>
                  <a:schemeClr val="tx1">
                    <a:tint val="75000"/>
                  </a:schemeClr>
                </a:solidFill>
              </a:defRPr>
            </a:lvl4pPr>
            <a:lvl5pPr marL="2337689" indent="0" algn="ctr">
              <a:buNone/>
              <a:defRPr>
                <a:solidFill>
                  <a:schemeClr val="tx1">
                    <a:tint val="75000"/>
                  </a:schemeClr>
                </a:solidFill>
              </a:defRPr>
            </a:lvl5pPr>
            <a:lvl6pPr marL="2922109" indent="0" algn="ctr">
              <a:buNone/>
              <a:defRPr>
                <a:solidFill>
                  <a:schemeClr val="tx1">
                    <a:tint val="75000"/>
                  </a:schemeClr>
                </a:solidFill>
              </a:defRPr>
            </a:lvl6pPr>
            <a:lvl7pPr marL="3506494" indent="0" algn="ctr">
              <a:buNone/>
              <a:defRPr>
                <a:solidFill>
                  <a:schemeClr val="tx1">
                    <a:tint val="75000"/>
                  </a:schemeClr>
                </a:solidFill>
              </a:defRPr>
            </a:lvl7pPr>
            <a:lvl8pPr marL="4090952" indent="0" algn="ctr">
              <a:buNone/>
              <a:defRPr>
                <a:solidFill>
                  <a:schemeClr val="tx1">
                    <a:tint val="75000"/>
                  </a:schemeClr>
                </a:solidFill>
              </a:defRPr>
            </a:lvl8pPr>
            <a:lvl9pPr marL="4675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222498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981454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926526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986102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13450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8054586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68934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3" tIns="58439" rIns="116893" bIns="584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4571317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9"/>
            <a:ext cx="10198197" cy="788737"/>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3" tIns="58439" rIns="116893" bIns="584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3" tIns="58439" rIns="116893" bIns="584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847129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37107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48459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223380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342012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6446278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750990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7938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71744211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852335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95947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155706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632672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424715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148238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4510646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830025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636882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18" tIns="45614" rIns="91218" bIns="45614">
            <a:normAutofit/>
          </a:bodyPr>
          <a:lstStyle>
            <a:lvl1pPr marL="532115" marR="0" indent="-532115" algn="l" defTabSz="9122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11" indent="0" algn="ctr">
              <a:buNone/>
              <a:defRPr>
                <a:solidFill>
                  <a:schemeClr val="tx1">
                    <a:tint val="75000"/>
                  </a:schemeClr>
                </a:solidFill>
              </a:defRPr>
            </a:lvl2pPr>
            <a:lvl3pPr marL="912216" indent="0" algn="ctr">
              <a:buNone/>
              <a:defRPr>
                <a:solidFill>
                  <a:schemeClr val="tx1">
                    <a:tint val="75000"/>
                  </a:schemeClr>
                </a:solidFill>
              </a:defRPr>
            </a:lvl3pPr>
            <a:lvl4pPr marL="1368325" indent="0" algn="ctr">
              <a:buNone/>
              <a:defRPr>
                <a:solidFill>
                  <a:schemeClr val="tx1">
                    <a:tint val="75000"/>
                  </a:schemeClr>
                </a:solidFill>
              </a:defRPr>
            </a:lvl4pPr>
            <a:lvl5pPr marL="1824415" indent="0" algn="ctr">
              <a:buNone/>
              <a:defRPr>
                <a:solidFill>
                  <a:schemeClr val="tx1">
                    <a:tint val="75000"/>
                  </a:schemeClr>
                </a:solidFill>
              </a:defRPr>
            </a:lvl5pPr>
            <a:lvl6pPr marL="2280536" indent="0" algn="ctr">
              <a:buNone/>
              <a:defRPr>
                <a:solidFill>
                  <a:schemeClr val="tx1">
                    <a:tint val="75000"/>
                  </a:schemeClr>
                </a:solidFill>
              </a:defRPr>
            </a:lvl6pPr>
            <a:lvl7pPr marL="2736652" indent="0" algn="ctr">
              <a:buNone/>
              <a:defRPr>
                <a:solidFill>
                  <a:schemeClr val="tx1">
                    <a:tint val="75000"/>
                  </a:schemeClr>
                </a:solidFill>
              </a:defRPr>
            </a:lvl7pPr>
            <a:lvl8pPr marL="3192743" indent="0" algn="ctr">
              <a:buNone/>
              <a:defRPr>
                <a:solidFill>
                  <a:schemeClr val="tx1">
                    <a:tint val="75000"/>
                  </a:schemeClr>
                </a:solidFill>
              </a:defRPr>
            </a:lvl8pPr>
            <a:lvl9pPr marL="36488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21556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04193530"/>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690442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423614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18" tIns="45614" rIns="91218" bIns="456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18" tIns="45614" rIns="91218" bIns="456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283896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6653483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074630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18" tIns="45614" rIns="91218" bIns="456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052435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6"/>
            <a:ext cx="10198197" cy="788737"/>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18" tIns="45614" rIns="91218" bIns="456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18" tIns="45614" rIns="91218" bIns="456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273863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797081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186149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42983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6059747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85670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353729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915437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017590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3"/>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361024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583630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143262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749058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756769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6109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7425325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1484985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749688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2"/>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126629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71" tIns="58532" rIns="117071" bIns="58532">
            <a:normAutofit/>
          </a:bodyPr>
          <a:lstStyle>
            <a:lvl1pPr marL="682893" marR="0" indent="-682893" algn="l" defTabSz="117066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41" indent="0" algn="ctr">
              <a:buNone/>
              <a:defRPr>
                <a:solidFill>
                  <a:schemeClr val="tx1">
                    <a:tint val="75000"/>
                  </a:schemeClr>
                </a:solidFill>
              </a:defRPr>
            </a:lvl2pPr>
            <a:lvl3pPr marL="1170666" indent="0" algn="ctr">
              <a:buNone/>
              <a:defRPr>
                <a:solidFill>
                  <a:schemeClr val="tx1">
                    <a:tint val="75000"/>
                  </a:schemeClr>
                </a:solidFill>
              </a:defRPr>
            </a:lvl3pPr>
            <a:lvl4pPr marL="1755995" indent="0" algn="ctr">
              <a:buNone/>
              <a:defRPr>
                <a:solidFill>
                  <a:schemeClr val="tx1">
                    <a:tint val="75000"/>
                  </a:schemeClr>
                </a:solidFill>
              </a:defRPr>
            </a:lvl4pPr>
            <a:lvl5pPr marL="2341338" indent="0" algn="ctr">
              <a:buNone/>
              <a:defRPr>
                <a:solidFill>
                  <a:schemeClr val="tx1">
                    <a:tint val="75000"/>
                  </a:schemeClr>
                </a:solidFill>
              </a:defRPr>
            </a:lvl5pPr>
            <a:lvl6pPr marL="2926659" indent="0" algn="ctr">
              <a:buNone/>
              <a:defRPr>
                <a:solidFill>
                  <a:schemeClr val="tx1">
                    <a:tint val="75000"/>
                  </a:schemeClr>
                </a:solidFill>
              </a:defRPr>
            </a:lvl6pPr>
            <a:lvl7pPr marL="3511989" indent="0" algn="ctr">
              <a:buNone/>
              <a:defRPr>
                <a:solidFill>
                  <a:schemeClr val="tx1">
                    <a:tint val="75000"/>
                  </a:schemeClr>
                </a:solidFill>
              </a:defRPr>
            </a:lvl7pPr>
            <a:lvl8pPr marL="4097334" indent="0" algn="ctr">
              <a:buNone/>
              <a:defRPr>
                <a:solidFill>
                  <a:schemeClr val="tx1">
                    <a:tint val="75000"/>
                  </a:schemeClr>
                </a:solidFill>
              </a:defRPr>
            </a:lvl8pPr>
            <a:lvl9pPr marL="46826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309570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668949"/>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97210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71" tIns="58532" rIns="117071" bIns="585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71" tIns="58532" rIns="117071" bIns="585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145519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936765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2259698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71" tIns="58532" rIns="117071" bIns="585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4525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7.png"/><Relationship Id="rId5" Type="http://schemas.openxmlformats.org/officeDocument/2006/relationships/slideLayout" Target="../slideLayouts/slideLayout89.xml"/><Relationship Id="rId10" Type="http://schemas.openxmlformats.org/officeDocument/2006/relationships/image" Target="../media/image6.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7.png"/><Relationship Id="rId5" Type="http://schemas.openxmlformats.org/officeDocument/2006/relationships/slideLayout" Target="../slideLayouts/slideLayout97.xml"/><Relationship Id="rId10" Type="http://schemas.openxmlformats.org/officeDocument/2006/relationships/image" Target="../media/image6.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7.png"/><Relationship Id="rId5" Type="http://schemas.openxmlformats.org/officeDocument/2006/relationships/slideLayout" Target="../slideLayouts/slideLayout105.xml"/><Relationship Id="rId10" Type="http://schemas.openxmlformats.org/officeDocument/2006/relationships/image" Target="../media/image6.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png"/><Relationship Id="rId5" Type="http://schemas.openxmlformats.org/officeDocument/2006/relationships/slideLayout" Target="../slideLayouts/slideLayout113.xml"/><Relationship Id="rId10" Type="http://schemas.openxmlformats.org/officeDocument/2006/relationships/image" Target="../media/image6.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7.png"/><Relationship Id="rId5" Type="http://schemas.openxmlformats.org/officeDocument/2006/relationships/slideLayout" Target="../slideLayouts/slideLayout121.xml"/><Relationship Id="rId10" Type="http://schemas.openxmlformats.org/officeDocument/2006/relationships/image" Target="../media/image6.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7.png"/><Relationship Id="rId5" Type="http://schemas.openxmlformats.org/officeDocument/2006/relationships/slideLayout" Target="../slideLayouts/slideLayout137.xml"/><Relationship Id="rId10" Type="http://schemas.openxmlformats.org/officeDocument/2006/relationships/image" Target="../media/image6.png"/><Relationship Id="rId4" Type="http://schemas.openxmlformats.org/officeDocument/2006/relationships/slideLayout" Target="../slideLayouts/slideLayout13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7.png"/><Relationship Id="rId5" Type="http://schemas.openxmlformats.org/officeDocument/2006/relationships/slideLayout" Target="../slideLayouts/slideLayout41.xml"/><Relationship Id="rId10"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sp>
        <p:nvSpPr>
          <p:cNvPr id="14" name="TextBox 13"/>
          <p:cNvSpPr txBox="1"/>
          <p:nvPr/>
        </p:nvSpPr>
        <p:spPr>
          <a:xfrm>
            <a:off x="9340851" y="6508787"/>
            <a:ext cx="2286000" cy="284930"/>
          </a:xfrm>
          <a:prstGeom prst="rect">
            <a:avLst/>
          </a:prstGeom>
          <a:noFill/>
        </p:spPr>
        <p:txBody>
          <a:bodyPr lIns="99273" tIns="49647" rIns="99273" bIns="49647">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02" algn="ctr" rtl="0" fontAlgn="base">
        <a:spcBef>
          <a:spcPct val="0"/>
        </a:spcBef>
        <a:spcAft>
          <a:spcPct val="0"/>
        </a:spcAft>
        <a:defRPr sz="4400">
          <a:solidFill>
            <a:schemeClr val="tx1"/>
          </a:solidFill>
          <a:latin typeface="Arial" pitchFamily="34" charset="0"/>
          <a:cs typeface="Cordia New" pitchFamily="34" charset="-34"/>
        </a:defRPr>
      </a:lvl6pPr>
      <a:lvl7pPr marL="911598" algn="ctr" rtl="0" fontAlgn="base">
        <a:spcBef>
          <a:spcPct val="0"/>
        </a:spcBef>
        <a:spcAft>
          <a:spcPct val="0"/>
        </a:spcAft>
        <a:defRPr sz="4400">
          <a:solidFill>
            <a:schemeClr val="tx1"/>
          </a:solidFill>
          <a:latin typeface="Arial" pitchFamily="34" charset="0"/>
          <a:cs typeface="Cordia New" pitchFamily="34" charset="-34"/>
        </a:defRPr>
      </a:lvl7pPr>
      <a:lvl8pPr marL="1367398" algn="ctr" rtl="0" fontAlgn="base">
        <a:spcBef>
          <a:spcPct val="0"/>
        </a:spcBef>
        <a:spcAft>
          <a:spcPct val="0"/>
        </a:spcAft>
        <a:defRPr sz="4400">
          <a:solidFill>
            <a:schemeClr val="tx1"/>
          </a:solidFill>
          <a:latin typeface="Arial" pitchFamily="34" charset="0"/>
          <a:cs typeface="Cordia New" pitchFamily="34" charset="-34"/>
        </a:defRPr>
      </a:lvl8pPr>
      <a:lvl9pPr marL="1823173"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5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934634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4"/>
            <a:ext cx="723900" cy="365125"/>
          </a:xfrm>
          <a:prstGeom prst="rect">
            <a:avLst/>
          </a:prstGeom>
        </p:spPr>
        <p:txBody>
          <a:bodyPr vert="horz" lIns="91218" tIns="45614" rIns="91218" bIns="45614"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2216">
              <a:defRPr/>
            </a:pPr>
            <a:fld id="{79C0BFF6-9B14-4446-AF07-628EFEB400B0}" type="slidenum">
              <a:rPr lang="th-TH" smtClean="0">
                <a:solidFill>
                  <a:prstClr val="black">
                    <a:tint val="75000"/>
                  </a:prstClr>
                </a:solidFill>
              </a:rPr>
              <a:pPr defTabSz="91221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38" tIns="49678" rIns="99338" bIns="49678" anchor="ctr"/>
          <a:lstStyle/>
          <a:p>
            <a:pPr algn="ctr" defTabSz="912216">
              <a:defRPr/>
            </a:pPr>
            <a:endParaRPr lang="th-TH" sz="28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79"/>
            <a:ext cx="4341284" cy="6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38" tIns="49678" rIns="99338" bIns="49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2216"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079" y="800144"/>
            <a:ext cx="4948767" cy="438880"/>
          </a:xfrm>
          <a:prstGeom prst="rect">
            <a:avLst/>
          </a:prstGeom>
          <a:noFill/>
        </p:spPr>
        <p:txBody>
          <a:bodyPr lIns="99338" tIns="49678" rIns="99338" bIns="49678">
            <a:spAutoFit/>
          </a:bodyPr>
          <a:lstStyle/>
          <a:p>
            <a:pPr defTabSz="912216">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38" tIns="49678" rIns="99338" bIns="49678" anchor="ctr"/>
          <a:lstStyle/>
          <a:p>
            <a:pPr algn="ctr" defTabSz="912216">
              <a:defRPr/>
            </a:pPr>
            <a:endParaRPr lang="th-TH" sz="2800" dirty="0">
              <a:solidFill>
                <a:prstClr val="white"/>
              </a:solidFill>
            </a:endParaRPr>
          </a:p>
        </p:txBody>
      </p:sp>
      <p:sp>
        <p:nvSpPr>
          <p:cNvPr id="12" name="TextBox 11"/>
          <p:cNvSpPr txBox="1"/>
          <p:nvPr/>
        </p:nvSpPr>
        <p:spPr>
          <a:xfrm>
            <a:off x="9290154" y="301662"/>
            <a:ext cx="2220383" cy="415284"/>
          </a:xfrm>
          <a:prstGeom prst="rect">
            <a:avLst/>
          </a:prstGeom>
          <a:noFill/>
          <a:effectLst>
            <a:outerShdw blurRad="50800" dist="38100" dir="5400000" algn="t" rotWithShape="0">
              <a:prstClr val="black">
                <a:alpha val="40000"/>
              </a:prstClr>
            </a:outerShdw>
          </a:effectLst>
        </p:spPr>
        <p:txBody>
          <a:bodyPr lIns="91218" tIns="45614" rIns="91218" bIns="45614">
            <a:spAutoFit/>
          </a:bodyPr>
          <a:lstStyle/>
          <a:p>
            <a:pPr algn="r" defTabSz="912216">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59681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111" algn="ctr" rtl="0" fontAlgn="base">
        <a:spcBef>
          <a:spcPct val="0"/>
        </a:spcBef>
        <a:spcAft>
          <a:spcPct val="0"/>
        </a:spcAft>
        <a:defRPr sz="4400">
          <a:solidFill>
            <a:schemeClr val="tx1"/>
          </a:solidFill>
          <a:latin typeface="Arial" pitchFamily="34" charset="0"/>
          <a:cs typeface="Cordia New" pitchFamily="34" charset="-34"/>
        </a:defRPr>
      </a:lvl6pPr>
      <a:lvl7pPr marL="912216" algn="ctr" rtl="0" fontAlgn="base">
        <a:spcBef>
          <a:spcPct val="0"/>
        </a:spcBef>
        <a:spcAft>
          <a:spcPct val="0"/>
        </a:spcAft>
        <a:defRPr sz="4400">
          <a:solidFill>
            <a:schemeClr val="tx1"/>
          </a:solidFill>
          <a:latin typeface="Arial" pitchFamily="34" charset="0"/>
          <a:cs typeface="Cordia New" pitchFamily="34" charset="-34"/>
        </a:defRPr>
      </a:lvl7pPr>
      <a:lvl8pPr marL="1368325" algn="ctr" rtl="0" fontAlgn="base">
        <a:spcBef>
          <a:spcPct val="0"/>
        </a:spcBef>
        <a:spcAft>
          <a:spcPct val="0"/>
        </a:spcAft>
        <a:defRPr sz="4400">
          <a:solidFill>
            <a:schemeClr val="tx1"/>
          </a:solidFill>
          <a:latin typeface="Arial" pitchFamily="34" charset="0"/>
          <a:cs typeface="Cordia New" pitchFamily="34" charset="-34"/>
        </a:defRPr>
      </a:lvl8pPr>
      <a:lvl9pPr marL="182441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080" indent="-3420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178" indent="-28505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270" indent="-22806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357" indent="-22806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476" indent="-22806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597"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707"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784"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890"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216" rtl="0" eaLnBrk="1" latinLnBrk="0" hangingPunct="1">
        <a:defRPr sz="2800" kern="1200">
          <a:solidFill>
            <a:schemeClr val="tx1"/>
          </a:solidFill>
          <a:latin typeface="+mn-lt"/>
          <a:ea typeface="+mn-ea"/>
          <a:cs typeface="+mn-cs"/>
        </a:defRPr>
      </a:lvl1pPr>
      <a:lvl2pPr marL="456111" algn="l" defTabSz="912216" rtl="0" eaLnBrk="1" latinLnBrk="0" hangingPunct="1">
        <a:defRPr sz="2800" kern="1200">
          <a:solidFill>
            <a:schemeClr val="tx1"/>
          </a:solidFill>
          <a:latin typeface="+mn-lt"/>
          <a:ea typeface="+mn-ea"/>
          <a:cs typeface="+mn-cs"/>
        </a:defRPr>
      </a:lvl2pPr>
      <a:lvl3pPr marL="912216" algn="l" defTabSz="912216" rtl="0" eaLnBrk="1" latinLnBrk="0" hangingPunct="1">
        <a:defRPr sz="2800" kern="1200">
          <a:solidFill>
            <a:schemeClr val="tx1"/>
          </a:solidFill>
          <a:latin typeface="+mn-lt"/>
          <a:ea typeface="+mn-ea"/>
          <a:cs typeface="+mn-cs"/>
        </a:defRPr>
      </a:lvl3pPr>
      <a:lvl4pPr marL="1368325" algn="l" defTabSz="912216" rtl="0" eaLnBrk="1" latinLnBrk="0" hangingPunct="1">
        <a:defRPr sz="2800" kern="1200">
          <a:solidFill>
            <a:schemeClr val="tx1"/>
          </a:solidFill>
          <a:latin typeface="+mn-lt"/>
          <a:ea typeface="+mn-ea"/>
          <a:cs typeface="+mn-cs"/>
        </a:defRPr>
      </a:lvl4pPr>
      <a:lvl5pPr marL="1824415" algn="l" defTabSz="912216" rtl="0" eaLnBrk="1" latinLnBrk="0" hangingPunct="1">
        <a:defRPr sz="2800" kern="1200">
          <a:solidFill>
            <a:schemeClr val="tx1"/>
          </a:solidFill>
          <a:latin typeface="+mn-lt"/>
          <a:ea typeface="+mn-ea"/>
          <a:cs typeface="+mn-cs"/>
        </a:defRPr>
      </a:lvl5pPr>
      <a:lvl6pPr marL="2280536" algn="l" defTabSz="912216" rtl="0" eaLnBrk="1" latinLnBrk="0" hangingPunct="1">
        <a:defRPr sz="2800" kern="1200">
          <a:solidFill>
            <a:schemeClr val="tx1"/>
          </a:solidFill>
          <a:latin typeface="+mn-lt"/>
          <a:ea typeface="+mn-ea"/>
          <a:cs typeface="+mn-cs"/>
        </a:defRPr>
      </a:lvl6pPr>
      <a:lvl7pPr marL="2736652" algn="l" defTabSz="912216" rtl="0" eaLnBrk="1" latinLnBrk="0" hangingPunct="1">
        <a:defRPr sz="2800" kern="1200">
          <a:solidFill>
            <a:schemeClr val="tx1"/>
          </a:solidFill>
          <a:latin typeface="+mn-lt"/>
          <a:ea typeface="+mn-ea"/>
          <a:cs typeface="+mn-cs"/>
        </a:defRPr>
      </a:lvl7pPr>
      <a:lvl8pPr marL="3192743" algn="l" defTabSz="912216" rtl="0" eaLnBrk="1" latinLnBrk="0" hangingPunct="1">
        <a:defRPr sz="2800" kern="1200">
          <a:solidFill>
            <a:schemeClr val="tx1"/>
          </a:solidFill>
          <a:latin typeface="+mn-lt"/>
          <a:ea typeface="+mn-ea"/>
          <a:cs typeface="+mn-cs"/>
        </a:defRPr>
      </a:lvl8pPr>
      <a:lvl9pPr marL="3648831" algn="l" defTabSz="912216"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1"/>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35"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067395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0"/>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2"/>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23"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7823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8"/>
            <a:ext cx="723900" cy="365125"/>
          </a:xfrm>
          <a:prstGeom prst="rect">
            <a:avLst/>
          </a:prstGeom>
        </p:spPr>
        <p:txBody>
          <a:bodyPr vert="horz" lIns="117071" tIns="58532" rIns="117071" bIns="585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66">
              <a:defRPr/>
            </a:pPr>
            <a:fld id="{79C0BFF6-9B14-4446-AF07-628EFEB400B0}" type="slidenum">
              <a:rPr lang="th-TH" smtClean="0">
                <a:solidFill>
                  <a:prstClr val="black">
                    <a:tint val="75000"/>
                  </a:prstClr>
                </a:solidFill>
              </a:rPr>
              <a:pPr defTabSz="117066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73" tIns="63737" rIns="127473" bIns="63737" anchor="ctr"/>
          <a:lstStyle/>
          <a:p>
            <a:pPr algn="ctr" defTabSz="1170666">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73" tIns="63737" rIns="127473" bIns="637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66"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3" y="800114"/>
            <a:ext cx="4948767" cy="559606"/>
          </a:xfrm>
          <a:prstGeom prst="rect">
            <a:avLst/>
          </a:prstGeom>
          <a:noFill/>
        </p:spPr>
        <p:txBody>
          <a:bodyPr lIns="127473" tIns="63737" rIns="127473" bIns="63737">
            <a:spAutoFit/>
          </a:bodyPr>
          <a:lstStyle/>
          <a:p>
            <a:pPr defTabSz="1170666">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73" tIns="63737" rIns="127473" bIns="63737" anchor="ctr"/>
          <a:lstStyle/>
          <a:p>
            <a:pPr algn="ctr" defTabSz="1170666">
              <a:defRPr/>
            </a:pPr>
            <a:endParaRPr lang="th-TH" sz="3600" dirty="0">
              <a:solidFill>
                <a:prstClr val="white"/>
              </a:solidFill>
            </a:endParaRPr>
          </a:p>
        </p:txBody>
      </p:sp>
      <p:sp>
        <p:nvSpPr>
          <p:cNvPr id="12" name="TextBox 11"/>
          <p:cNvSpPr txBox="1"/>
          <p:nvPr/>
        </p:nvSpPr>
        <p:spPr>
          <a:xfrm>
            <a:off x="9290110" y="301653"/>
            <a:ext cx="2220383" cy="518317"/>
          </a:xfrm>
          <a:prstGeom prst="rect">
            <a:avLst/>
          </a:prstGeom>
          <a:noFill/>
          <a:effectLst>
            <a:outerShdw blurRad="50800" dist="38100" dir="5400000" algn="t" rotWithShape="0">
              <a:prstClr val="black">
                <a:alpha val="40000"/>
              </a:prstClr>
            </a:outerShdw>
          </a:effectLst>
        </p:spPr>
        <p:txBody>
          <a:bodyPr lIns="117071" tIns="58532" rIns="117071" bIns="58532">
            <a:spAutoFit/>
          </a:bodyPr>
          <a:lstStyle/>
          <a:p>
            <a:pPr algn="r" defTabSz="1170666">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45547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41" algn="ctr" rtl="0" fontAlgn="base">
        <a:spcBef>
          <a:spcPct val="0"/>
        </a:spcBef>
        <a:spcAft>
          <a:spcPct val="0"/>
        </a:spcAft>
        <a:defRPr sz="5600">
          <a:solidFill>
            <a:schemeClr val="tx1"/>
          </a:solidFill>
          <a:latin typeface="Arial" pitchFamily="34" charset="0"/>
          <a:cs typeface="Cordia New" pitchFamily="34" charset="-34"/>
        </a:defRPr>
      </a:lvl6pPr>
      <a:lvl7pPr marL="1170666" algn="ctr" rtl="0" fontAlgn="base">
        <a:spcBef>
          <a:spcPct val="0"/>
        </a:spcBef>
        <a:spcAft>
          <a:spcPct val="0"/>
        </a:spcAft>
        <a:defRPr sz="5600">
          <a:solidFill>
            <a:schemeClr val="tx1"/>
          </a:solidFill>
          <a:latin typeface="Arial" pitchFamily="34" charset="0"/>
          <a:cs typeface="Cordia New" pitchFamily="34" charset="-34"/>
        </a:defRPr>
      </a:lvl7pPr>
      <a:lvl8pPr marL="1755995" algn="ctr" rtl="0" fontAlgn="base">
        <a:spcBef>
          <a:spcPct val="0"/>
        </a:spcBef>
        <a:spcAft>
          <a:spcPct val="0"/>
        </a:spcAft>
        <a:defRPr sz="5600">
          <a:solidFill>
            <a:schemeClr val="tx1"/>
          </a:solidFill>
          <a:latin typeface="Arial" pitchFamily="34" charset="0"/>
          <a:cs typeface="Cordia New" pitchFamily="34" charset="-34"/>
        </a:defRPr>
      </a:lvl8pPr>
      <a:lvl9pPr marL="234133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90" indent="-4389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62" indent="-3658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322" indent="-2926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667" indent="-2926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005" indent="-2926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342"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668"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006"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315"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66" rtl="0" eaLnBrk="1" latinLnBrk="0" hangingPunct="1">
        <a:defRPr sz="3600" kern="1200">
          <a:solidFill>
            <a:schemeClr val="tx1"/>
          </a:solidFill>
          <a:latin typeface="+mn-lt"/>
          <a:ea typeface="+mn-ea"/>
          <a:cs typeface="+mn-cs"/>
        </a:defRPr>
      </a:lvl1pPr>
      <a:lvl2pPr marL="585341" algn="l" defTabSz="1170666" rtl="0" eaLnBrk="1" latinLnBrk="0" hangingPunct="1">
        <a:defRPr sz="3600" kern="1200">
          <a:solidFill>
            <a:schemeClr val="tx1"/>
          </a:solidFill>
          <a:latin typeface="+mn-lt"/>
          <a:ea typeface="+mn-ea"/>
          <a:cs typeface="+mn-cs"/>
        </a:defRPr>
      </a:lvl2pPr>
      <a:lvl3pPr marL="1170666" algn="l" defTabSz="1170666" rtl="0" eaLnBrk="1" latinLnBrk="0" hangingPunct="1">
        <a:defRPr sz="3600" kern="1200">
          <a:solidFill>
            <a:schemeClr val="tx1"/>
          </a:solidFill>
          <a:latin typeface="+mn-lt"/>
          <a:ea typeface="+mn-ea"/>
          <a:cs typeface="+mn-cs"/>
        </a:defRPr>
      </a:lvl3pPr>
      <a:lvl4pPr marL="1755995" algn="l" defTabSz="1170666" rtl="0" eaLnBrk="1" latinLnBrk="0" hangingPunct="1">
        <a:defRPr sz="3600" kern="1200">
          <a:solidFill>
            <a:schemeClr val="tx1"/>
          </a:solidFill>
          <a:latin typeface="+mn-lt"/>
          <a:ea typeface="+mn-ea"/>
          <a:cs typeface="+mn-cs"/>
        </a:defRPr>
      </a:lvl4pPr>
      <a:lvl5pPr marL="2341338" algn="l" defTabSz="1170666" rtl="0" eaLnBrk="1" latinLnBrk="0" hangingPunct="1">
        <a:defRPr sz="3600" kern="1200">
          <a:solidFill>
            <a:schemeClr val="tx1"/>
          </a:solidFill>
          <a:latin typeface="+mn-lt"/>
          <a:ea typeface="+mn-ea"/>
          <a:cs typeface="+mn-cs"/>
        </a:defRPr>
      </a:lvl5pPr>
      <a:lvl6pPr marL="2926659" algn="l" defTabSz="1170666" rtl="0" eaLnBrk="1" latinLnBrk="0" hangingPunct="1">
        <a:defRPr sz="3600" kern="1200">
          <a:solidFill>
            <a:schemeClr val="tx1"/>
          </a:solidFill>
          <a:latin typeface="+mn-lt"/>
          <a:ea typeface="+mn-ea"/>
          <a:cs typeface="+mn-cs"/>
        </a:defRPr>
      </a:lvl6pPr>
      <a:lvl7pPr marL="3511989" algn="l" defTabSz="1170666" rtl="0" eaLnBrk="1" latinLnBrk="0" hangingPunct="1">
        <a:defRPr sz="3600" kern="1200">
          <a:solidFill>
            <a:schemeClr val="tx1"/>
          </a:solidFill>
          <a:latin typeface="+mn-lt"/>
          <a:ea typeface="+mn-ea"/>
          <a:cs typeface="+mn-cs"/>
        </a:defRPr>
      </a:lvl7pPr>
      <a:lvl8pPr marL="4097334" algn="l" defTabSz="1170666" rtl="0" eaLnBrk="1" latinLnBrk="0" hangingPunct="1">
        <a:defRPr sz="3600" kern="1200">
          <a:solidFill>
            <a:schemeClr val="tx1"/>
          </a:solidFill>
          <a:latin typeface="+mn-lt"/>
          <a:ea typeface="+mn-ea"/>
          <a:cs typeface="+mn-cs"/>
        </a:defRPr>
      </a:lvl8pPr>
      <a:lvl9pPr marL="4682672" algn="l" defTabSz="1170666"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116" tIns="58555" rIns="117116" bIns="585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136">
              <a:defRPr/>
            </a:pPr>
            <a:fld id="{79C0BFF6-9B14-4446-AF07-628EFEB400B0}" type="slidenum">
              <a:rPr lang="th-TH" smtClean="0">
                <a:solidFill>
                  <a:prstClr val="black">
                    <a:tint val="75000"/>
                  </a:prstClr>
                </a:solidFill>
              </a:rPr>
              <a:pPr defTabSz="117113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24" tIns="63763" rIns="127524" bIns="63763" anchor="ctr"/>
          <a:lstStyle/>
          <a:p>
            <a:pPr algn="ctr" defTabSz="1171136">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24" tIns="63763" rIns="127524" bIns="6376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136"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07"/>
            <a:ext cx="4948767" cy="559659"/>
          </a:xfrm>
          <a:prstGeom prst="rect">
            <a:avLst/>
          </a:prstGeom>
          <a:noFill/>
        </p:spPr>
        <p:txBody>
          <a:bodyPr lIns="127524" tIns="63763" rIns="127524" bIns="63763">
            <a:spAutoFit/>
          </a:bodyPr>
          <a:lstStyle/>
          <a:p>
            <a:pPr defTabSz="1171136">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24" tIns="63763" rIns="127524" bIns="63763" anchor="ctr"/>
          <a:lstStyle/>
          <a:p>
            <a:pPr algn="ctr" defTabSz="1171136">
              <a:defRPr/>
            </a:pPr>
            <a:endParaRPr lang="th-TH" sz="3600" dirty="0">
              <a:solidFill>
                <a:prstClr val="white"/>
              </a:solidFill>
            </a:endParaRPr>
          </a:p>
        </p:txBody>
      </p:sp>
      <p:sp>
        <p:nvSpPr>
          <p:cNvPr id="12" name="TextBox 11"/>
          <p:cNvSpPr txBox="1"/>
          <p:nvPr/>
        </p:nvSpPr>
        <p:spPr>
          <a:xfrm>
            <a:off x="9290097" y="301646"/>
            <a:ext cx="2220383" cy="518363"/>
          </a:xfrm>
          <a:prstGeom prst="rect">
            <a:avLst/>
          </a:prstGeom>
          <a:noFill/>
          <a:effectLst>
            <a:outerShdw blurRad="50800" dist="38100" dir="5400000" algn="t" rotWithShape="0">
              <a:prstClr val="black">
                <a:alpha val="40000"/>
              </a:prstClr>
            </a:outerShdw>
          </a:effectLst>
        </p:spPr>
        <p:txBody>
          <a:bodyPr lIns="117116" tIns="58555" rIns="117116" bIns="58555">
            <a:spAutoFit/>
          </a:bodyPr>
          <a:lstStyle/>
          <a:p>
            <a:pPr algn="r" defTabSz="1171136">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80616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73" algn="ctr" rtl="0" fontAlgn="base">
        <a:spcBef>
          <a:spcPct val="0"/>
        </a:spcBef>
        <a:spcAft>
          <a:spcPct val="0"/>
        </a:spcAft>
        <a:defRPr sz="5600">
          <a:solidFill>
            <a:schemeClr val="tx1"/>
          </a:solidFill>
          <a:latin typeface="Arial" pitchFamily="34" charset="0"/>
          <a:cs typeface="Cordia New" pitchFamily="34" charset="-34"/>
        </a:defRPr>
      </a:lvl6pPr>
      <a:lvl7pPr marL="1171136" algn="ctr" rtl="0" fontAlgn="base">
        <a:spcBef>
          <a:spcPct val="0"/>
        </a:spcBef>
        <a:spcAft>
          <a:spcPct val="0"/>
        </a:spcAft>
        <a:defRPr sz="5600">
          <a:solidFill>
            <a:schemeClr val="tx1"/>
          </a:solidFill>
          <a:latin typeface="Arial" pitchFamily="34" charset="0"/>
          <a:cs typeface="Cordia New" pitchFamily="34" charset="-34"/>
        </a:defRPr>
      </a:lvl7pPr>
      <a:lvl8pPr marL="1756700" algn="ctr" rtl="0" fontAlgn="base">
        <a:spcBef>
          <a:spcPct val="0"/>
        </a:spcBef>
        <a:spcAft>
          <a:spcPct val="0"/>
        </a:spcAft>
        <a:defRPr sz="5600">
          <a:solidFill>
            <a:schemeClr val="tx1"/>
          </a:solidFill>
          <a:latin typeface="Arial" pitchFamily="34" charset="0"/>
          <a:cs typeface="Cordia New" pitchFamily="34" charset="-34"/>
        </a:defRPr>
      </a:lvl8pPr>
      <a:lvl9pPr marL="234227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68" indent="-4391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44" indent="-3659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912" indent="-2927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87" indent="-2927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059" indent="-2927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628"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191"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763"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312"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136" rtl="0" eaLnBrk="1" latinLnBrk="0" hangingPunct="1">
        <a:defRPr sz="3600" kern="1200">
          <a:solidFill>
            <a:schemeClr val="tx1"/>
          </a:solidFill>
          <a:latin typeface="+mn-lt"/>
          <a:ea typeface="+mn-ea"/>
          <a:cs typeface="+mn-cs"/>
        </a:defRPr>
      </a:lvl1pPr>
      <a:lvl2pPr marL="585573" algn="l" defTabSz="1171136" rtl="0" eaLnBrk="1" latinLnBrk="0" hangingPunct="1">
        <a:defRPr sz="3600" kern="1200">
          <a:solidFill>
            <a:schemeClr val="tx1"/>
          </a:solidFill>
          <a:latin typeface="+mn-lt"/>
          <a:ea typeface="+mn-ea"/>
          <a:cs typeface="+mn-cs"/>
        </a:defRPr>
      </a:lvl2pPr>
      <a:lvl3pPr marL="1171136" algn="l" defTabSz="1171136" rtl="0" eaLnBrk="1" latinLnBrk="0" hangingPunct="1">
        <a:defRPr sz="3600" kern="1200">
          <a:solidFill>
            <a:schemeClr val="tx1"/>
          </a:solidFill>
          <a:latin typeface="+mn-lt"/>
          <a:ea typeface="+mn-ea"/>
          <a:cs typeface="+mn-cs"/>
        </a:defRPr>
      </a:lvl3pPr>
      <a:lvl4pPr marL="1756700" algn="l" defTabSz="1171136" rtl="0" eaLnBrk="1" latinLnBrk="0" hangingPunct="1">
        <a:defRPr sz="3600" kern="1200">
          <a:solidFill>
            <a:schemeClr val="tx1"/>
          </a:solidFill>
          <a:latin typeface="+mn-lt"/>
          <a:ea typeface="+mn-ea"/>
          <a:cs typeface="+mn-cs"/>
        </a:defRPr>
      </a:lvl4pPr>
      <a:lvl5pPr marL="2342274" algn="l" defTabSz="1171136" rtl="0" eaLnBrk="1" latinLnBrk="0" hangingPunct="1">
        <a:defRPr sz="3600" kern="1200">
          <a:solidFill>
            <a:schemeClr val="tx1"/>
          </a:solidFill>
          <a:latin typeface="+mn-lt"/>
          <a:ea typeface="+mn-ea"/>
          <a:cs typeface="+mn-cs"/>
        </a:defRPr>
      </a:lvl5pPr>
      <a:lvl6pPr marL="2927830" algn="l" defTabSz="1171136" rtl="0" eaLnBrk="1" latinLnBrk="0" hangingPunct="1">
        <a:defRPr sz="3600" kern="1200">
          <a:solidFill>
            <a:schemeClr val="tx1"/>
          </a:solidFill>
          <a:latin typeface="+mn-lt"/>
          <a:ea typeface="+mn-ea"/>
          <a:cs typeface="+mn-cs"/>
        </a:defRPr>
      </a:lvl6pPr>
      <a:lvl7pPr marL="3513398" algn="l" defTabSz="1171136" rtl="0" eaLnBrk="1" latinLnBrk="0" hangingPunct="1">
        <a:defRPr sz="3600" kern="1200">
          <a:solidFill>
            <a:schemeClr val="tx1"/>
          </a:solidFill>
          <a:latin typeface="+mn-lt"/>
          <a:ea typeface="+mn-ea"/>
          <a:cs typeface="+mn-cs"/>
        </a:defRPr>
      </a:lvl7pPr>
      <a:lvl8pPr marL="4098974" algn="l" defTabSz="1171136" rtl="0" eaLnBrk="1" latinLnBrk="0" hangingPunct="1">
        <a:defRPr sz="3600" kern="1200">
          <a:solidFill>
            <a:schemeClr val="tx1"/>
          </a:solidFill>
          <a:latin typeface="+mn-lt"/>
          <a:ea typeface="+mn-ea"/>
          <a:cs typeface="+mn-cs"/>
        </a:defRPr>
      </a:lvl8pPr>
      <a:lvl9pPr marL="4684545" algn="l" defTabSz="1171136"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2"/>
            <a:ext cx="723900" cy="365125"/>
          </a:xfrm>
          <a:prstGeom prst="rect">
            <a:avLst/>
          </a:prstGeom>
        </p:spPr>
        <p:txBody>
          <a:bodyPr vert="horz" lIns="117171" tIns="58584" rIns="117171" bIns="585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98">
              <a:defRPr/>
            </a:pPr>
            <a:fld id="{79C0BFF6-9B14-4446-AF07-628EFEB400B0}" type="slidenum">
              <a:rPr lang="th-TH" smtClean="0">
                <a:solidFill>
                  <a:prstClr val="black">
                    <a:tint val="75000"/>
                  </a:prstClr>
                </a:solidFill>
              </a:rPr>
              <a:pPr defTabSz="117169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6" tIns="63794" rIns="127586" bIns="6379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9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4" y="800108"/>
            <a:ext cx="4948767" cy="559721"/>
          </a:xfrm>
          <a:prstGeom prst="rect">
            <a:avLst/>
          </a:prstGeom>
          <a:noFill/>
        </p:spPr>
        <p:txBody>
          <a:bodyPr lIns="127586" tIns="63794" rIns="127586" bIns="63794">
            <a:spAutoFit/>
          </a:bodyPr>
          <a:lstStyle/>
          <a:p>
            <a:pPr defTabSz="117169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a:defRPr/>
            </a:pPr>
            <a:endParaRPr lang="th-TH" sz="3600" dirty="0">
              <a:solidFill>
                <a:prstClr val="white"/>
              </a:solidFill>
            </a:endParaRPr>
          </a:p>
        </p:txBody>
      </p:sp>
      <p:sp>
        <p:nvSpPr>
          <p:cNvPr id="12" name="TextBox 11"/>
          <p:cNvSpPr txBox="1"/>
          <p:nvPr/>
        </p:nvSpPr>
        <p:spPr>
          <a:xfrm>
            <a:off x="9290081" y="301630"/>
            <a:ext cx="2220383" cy="518422"/>
          </a:xfrm>
          <a:prstGeom prst="rect">
            <a:avLst/>
          </a:prstGeom>
          <a:noFill/>
          <a:effectLst>
            <a:outerShdw blurRad="50800" dist="38100" dir="5400000" algn="t" rotWithShape="0">
              <a:prstClr val="black">
                <a:alpha val="40000"/>
              </a:prstClr>
            </a:outerShdw>
          </a:effectLst>
        </p:spPr>
        <p:txBody>
          <a:bodyPr lIns="117171" tIns="58584" rIns="117171" bIns="58584">
            <a:spAutoFit/>
          </a:bodyPr>
          <a:lstStyle/>
          <a:p>
            <a:pPr algn="r" defTabSz="117169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9386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51" algn="ctr" rtl="0" fontAlgn="base">
        <a:spcBef>
          <a:spcPct val="0"/>
        </a:spcBef>
        <a:spcAft>
          <a:spcPct val="0"/>
        </a:spcAft>
        <a:defRPr sz="5600">
          <a:solidFill>
            <a:schemeClr val="tx1"/>
          </a:solidFill>
          <a:latin typeface="Arial" pitchFamily="34" charset="0"/>
          <a:cs typeface="Cordia New" pitchFamily="34" charset="-34"/>
        </a:defRPr>
      </a:lvl6pPr>
      <a:lvl7pPr marL="1171698" algn="ctr" rtl="0" fontAlgn="base">
        <a:spcBef>
          <a:spcPct val="0"/>
        </a:spcBef>
        <a:spcAft>
          <a:spcPct val="0"/>
        </a:spcAft>
        <a:defRPr sz="5600">
          <a:solidFill>
            <a:schemeClr val="tx1"/>
          </a:solidFill>
          <a:latin typeface="Arial" pitchFamily="34" charset="0"/>
          <a:cs typeface="Cordia New" pitchFamily="34" charset="-34"/>
        </a:defRPr>
      </a:lvl7pPr>
      <a:lvl8pPr marL="1757545" algn="ctr" rtl="0" fontAlgn="base">
        <a:spcBef>
          <a:spcPct val="0"/>
        </a:spcBef>
        <a:spcAft>
          <a:spcPct val="0"/>
        </a:spcAft>
        <a:defRPr sz="5600">
          <a:solidFill>
            <a:schemeClr val="tx1"/>
          </a:solidFill>
          <a:latin typeface="Arial" pitchFamily="34" charset="0"/>
          <a:cs typeface="Cordia New" pitchFamily="34" charset="-34"/>
        </a:defRPr>
      </a:lvl8pPr>
      <a:lvl9pPr marL="234339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82" indent="-43938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03" indent="-3661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18" indent="-2929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472"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323"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1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01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8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70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98" rtl="0" eaLnBrk="1" latinLnBrk="0" hangingPunct="1">
        <a:defRPr sz="3600" kern="1200">
          <a:solidFill>
            <a:schemeClr val="tx1"/>
          </a:solidFill>
          <a:latin typeface="+mn-lt"/>
          <a:ea typeface="+mn-ea"/>
          <a:cs typeface="+mn-cs"/>
        </a:defRPr>
      </a:lvl1pPr>
      <a:lvl2pPr marL="585851" algn="l" defTabSz="1171698" rtl="0" eaLnBrk="1" latinLnBrk="0" hangingPunct="1">
        <a:defRPr sz="3600" kern="1200">
          <a:solidFill>
            <a:schemeClr val="tx1"/>
          </a:solidFill>
          <a:latin typeface="+mn-lt"/>
          <a:ea typeface="+mn-ea"/>
          <a:cs typeface="+mn-cs"/>
        </a:defRPr>
      </a:lvl2pPr>
      <a:lvl3pPr marL="1171698" algn="l" defTabSz="1171698" rtl="0" eaLnBrk="1" latinLnBrk="0" hangingPunct="1">
        <a:defRPr sz="3600" kern="1200">
          <a:solidFill>
            <a:schemeClr val="tx1"/>
          </a:solidFill>
          <a:latin typeface="+mn-lt"/>
          <a:ea typeface="+mn-ea"/>
          <a:cs typeface="+mn-cs"/>
        </a:defRPr>
      </a:lvl3pPr>
      <a:lvl4pPr marL="1757545" algn="l" defTabSz="1171698" rtl="0" eaLnBrk="1" latinLnBrk="0" hangingPunct="1">
        <a:defRPr sz="3600" kern="1200">
          <a:solidFill>
            <a:schemeClr val="tx1"/>
          </a:solidFill>
          <a:latin typeface="+mn-lt"/>
          <a:ea typeface="+mn-ea"/>
          <a:cs typeface="+mn-cs"/>
        </a:defRPr>
      </a:lvl4pPr>
      <a:lvl5pPr marL="2343397" algn="l" defTabSz="1171698" rtl="0" eaLnBrk="1" latinLnBrk="0" hangingPunct="1">
        <a:defRPr sz="3600" kern="1200">
          <a:solidFill>
            <a:schemeClr val="tx1"/>
          </a:solidFill>
          <a:latin typeface="+mn-lt"/>
          <a:ea typeface="+mn-ea"/>
          <a:cs typeface="+mn-cs"/>
        </a:defRPr>
      </a:lvl5pPr>
      <a:lvl6pPr marL="2929241" algn="l" defTabSz="1171698" rtl="0" eaLnBrk="1" latinLnBrk="0" hangingPunct="1">
        <a:defRPr sz="3600" kern="1200">
          <a:solidFill>
            <a:schemeClr val="tx1"/>
          </a:solidFill>
          <a:latin typeface="+mn-lt"/>
          <a:ea typeface="+mn-ea"/>
          <a:cs typeface="+mn-cs"/>
        </a:defRPr>
      </a:lvl6pPr>
      <a:lvl7pPr marL="3515090" algn="l" defTabSz="1171698" rtl="0" eaLnBrk="1" latinLnBrk="0" hangingPunct="1">
        <a:defRPr sz="3600" kern="1200">
          <a:solidFill>
            <a:schemeClr val="tx1"/>
          </a:solidFill>
          <a:latin typeface="+mn-lt"/>
          <a:ea typeface="+mn-ea"/>
          <a:cs typeface="+mn-cs"/>
        </a:defRPr>
      </a:lvl7pPr>
      <a:lvl8pPr marL="4100944" algn="l" defTabSz="1171698" rtl="0" eaLnBrk="1" latinLnBrk="0" hangingPunct="1">
        <a:defRPr sz="3600" kern="1200">
          <a:solidFill>
            <a:schemeClr val="tx1"/>
          </a:solidFill>
          <a:latin typeface="+mn-lt"/>
          <a:ea typeface="+mn-ea"/>
          <a:cs typeface="+mn-cs"/>
        </a:defRPr>
      </a:lvl8pPr>
      <a:lvl9pPr marL="4686795" algn="l" defTabSz="1171698"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7"/>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3"/>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98"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5"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69038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82518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83183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324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7373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5802" algn="ctr" rtl="0" fontAlgn="base">
        <a:spcBef>
          <a:spcPct val="0"/>
        </a:spcBef>
        <a:spcAft>
          <a:spcPct val="0"/>
        </a:spcAft>
        <a:defRPr sz="4400">
          <a:solidFill>
            <a:schemeClr val="tx1"/>
          </a:solidFill>
          <a:latin typeface="Arial" pitchFamily="34" charset="0"/>
          <a:ea typeface="Cordia New"/>
          <a:cs typeface="Cordia New"/>
        </a:defRPr>
      </a:lvl6pPr>
      <a:lvl7pPr marL="911598" algn="ctr" rtl="0" fontAlgn="base">
        <a:spcBef>
          <a:spcPct val="0"/>
        </a:spcBef>
        <a:spcAft>
          <a:spcPct val="0"/>
        </a:spcAft>
        <a:defRPr sz="4400">
          <a:solidFill>
            <a:schemeClr val="tx1"/>
          </a:solidFill>
          <a:latin typeface="Arial" pitchFamily="34" charset="0"/>
          <a:ea typeface="Cordia New"/>
          <a:cs typeface="Cordia New"/>
        </a:defRPr>
      </a:lvl7pPr>
      <a:lvl8pPr marL="1367398" algn="ctr" rtl="0" fontAlgn="base">
        <a:spcBef>
          <a:spcPct val="0"/>
        </a:spcBef>
        <a:spcAft>
          <a:spcPct val="0"/>
        </a:spcAft>
        <a:defRPr sz="4400">
          <a:solidFill>
            <a:schemeClr val="tx1"/>
          </a:solidFill>
          <a:latin typeface="Arial" pitchFamily="34" charset="0"/>
          <a:ea typeface="Cordia New"/>
          <a:cs typeface="Cordia New"/>
        </a:defRPr>
      </a:lvl8pPr>
      <a:lvl9pPr marL="1823173"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30"/>
          </a:xfrm>
          <a:prstGeom prst="rect">
            <a:avLst/>
          </a:prstGeom>
          <a:noFill/>
        </p:spPr>
        <p:txBody>
          <a:bodyPr lIns="99273" tIns="49647" rIns="99273" bIns="49647">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79291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02" algn="ctr" rtl="0" fontAlgn="base">
        <a:spcBef>
          <a:spcPct val="0"/>
        </a:spcBef>
        <a:spcAft>
          <a:spcPct val="0"/>
        </a:spcAft>
        <a:defRPr sz="4400">
          <a:solidFill>
            <a:schemeClr val="tx1"/>
          </a:solidFill>
          <a:latin typeface="Arial" pitchFamily="34" charset="0"/>
          <a:cs typeface="Cordia New" pitchFamily="34" charset="-34"/>
        </a:defRPr>
      </a:lvl6pPr>
      <a:lvl7pPr marL="911598" algn="ctr" rtl="0" fontAlgn="base">
        <a:spcBef>
          <a:spcPct val="0"/>
        </a:spcBef>
        <a:spcAft>
          <a:spcPct val="0"/>
        </a:spcAft>
        <a:defRPr sz="4400">
          <a:solidFill>
            <a:schemeClr val="tx1"/>
          </a:solidFill>
          <a:latin typeface="Arial" pitchFamily="34" charset="0"/>
          <a:cs typeface="Cordia New" pitchFamily="34" charset="-34"/>
        </a:defRPr>
      </a:lvl7pPr>
      <a:lvl8pPr marL="1367398" algn="ctr" rtl="0" fontAlgn="base">
        <a:spcBef>
          <a:spcPct val="0"/>
        </a:spcBef>
        <a:spcAft>
          <a:spcPct val="0"/>
        </a:spcAft>
        <a:defRPr sz="4400">
          <a:solidFill>
            <a:schemeClr val="tx1"/>
          </a:solidFill>
          <a:latin typeface="Arial" pitchFamily="34" charset="0"/>
          <a:cs typeface="Cordia New" pitchFamily="34" charset="-34"/>
        </a:defRPr>
      </a:lvl8pPr>
      <a:lvl9pPr marL="1823173"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627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54" tIns="49638" rIns="99254" bIns="49638"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54" tIns="49638" rIns="99254" bIns="49638"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54" tIns="49638" rIns="99254" bIns="49638"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443536669"/>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74" y="301674"/>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34399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116893" tIns="58439" rIns="116893" bIns="584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51">
              <a:defRPr/>
            </a:pPr>
            <a:fld id="{79C0BFF6-9B14-4446-AF07-628EFEB400B0}" type="slidenum">
              <a:rPr lang="th-TH" smtClean="0">
                <a:solidFill>
                  <a:prstClr val="black">
                    <a:tint val="75000"/>
                  </a:prstClr>
                </a:solidFill>
              </a:rPr>
              <a:pPr defTabSz="11688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3"/>
            <a:ext cx="4341284" cy="8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3" tIns="63637" rIns="127273" bIns="636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4"/>
            <a:ext cx="4948767" cy="559404"/>
          </a:xfrm>
          <a:prstGeom prst="rect">
            <a:avLst/>
          </a:prstGeom>
          <a:noFill/>
        </p:spPr>
        <p:txBody>
          <a:bodyPr lIns="127273" tIns="63637" rIns="127273" bIns="63637">
            <a:spAutoFit/>
          </a:bodyPr>
          <a:lstStyle/>
          <a:p>
            <a:pPr defTabSz="11688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sp>
        <p:nvSpPr>
          <p:cNvPr id="12" name="TextBox 11"/>
          <p:cNvSpPr txBox="1"/>
          <p:nvPr/>
        </p:nvSpPr>
        <p:spPr>
          <a:xfrm>
            <a:off x="9290170" y="301667"/>
            <a:ext cx="2220383" cy="518129"/>
          </a:xfrm>
          <a:prstGeom prst="rect">
            <a:avLst/>
          </a:prstGeom>
          <a:noFill/>
          <a:effectLst>
            <a:outerShdw blurRad="50800" dist="38100" dir="5400000" algn="t" rotWithShape="0">
              <a:prstClr val="black">
                <a:alpha val="40000"/>
              </a:prstClr>
            </a:outerShdw>
          </a:effectLst>
        </p:spPr>
        <p:txBody>
          <a:bodyPr lIns="116893" tIns="58439" rIns="116893" bIns="58439">
            <a:spAutoFit/>
          </a:bodyPr>
          <a:lstStyle/>
          <a:p>
            <a:pPr algn="r" defTabSz="11688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24723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36" algn="ctr" rtl="0" fontAlgn="base">
        <a:spcBef>
          <a:spcPct val="0"/>
        </a:spcBef>
        <a:spcAft>
          <a:spcPct val="0"/>
        </a:spcAft>
        <a:defRPr sz="5600">
          <a:solidFill>
            <a:schemeClr val="tx1"/>
          </a:solidFill>
          <a:latin typeface="Arial" pitchFamily="34" charset="0"/>
          <a:cs typeface="Cordia New" pitchFamily="34" charset="-34"/>
        </a:defRPr>
      </a:lvl6pPr>
      <a:lvl7pPr marL="1168851" algn="ctr" rtl="0" fontAlgn="base">
        <a:spcBef>
          <a:spcPct val="0"/>
        </a:spcBef>
        <a:spcAft>
          <a:spcPct val="0"/>
        </a:spcAft>
        <a:defRPr sz="5600">
          <a:solidFill>
            <a:schemeClr val="tx1"/>
          </a:solidFill>
          <a:latin typeface="Arial" pitchFamily="34" charset="0"/>
          <a:cs typeface="Cordia New" pitchFamily="34" charset="-34"/>
        </a:defRPr>
      </a:lvl7pPr>
      <a:lvl8pPr marL="1753248" algn="ctr" rtl="0" fontAlgn="base">
        <a:spcBef>
          <a:spcPct val="0"/>
        </a:spcBef>
        <a:spcAft>
          <a:spcPct val="0"/>
        </a:spcAft>
        <a:defRPr sz="5600">
          <a:solidFill>
            <a:schemeClr val="tx1"/>
          </a:solidFill>
          <a:latin typeface="Arial" pitchFamily="34" charset="0"/>
          <a:cs typeface="Cordia New" pitchFamily="34" charset="-34"/>
        </a:defRPr>
      </a:lvl8pPr>
      <a:lvl9pPr marL="233768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94" indent="-4382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71" indent="-3652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27" indent="-2922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471"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905"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328"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740"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161"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545"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51" rtl="0" eaLnBrk="1" latinLnBrk="0" hangingPunct="1">
        <a:defRPr sz="3600" kern="1200">
          <a:solidFill>
            <a:schemeClr val="tx1"/>
          </a:solidFill>
          <a:latin typeface="+mn-lt"/>
          <a:ea typeface="+mn-ea"/>
          <a:cs typeface="+mn-cs"/>
        </a:defRPr>
      </a:lvl1pPr>
      <a:lvl2pPr marL="584436" algn="l" defTabSz="1168851" rtl="0" eaLnBrk="1" latinLnBrk="0" hangingPunct="1">
        <a:defRPr sz="3600" kern="1200">
          <a:solidFill>
            <a:schemeClr val="tx1"/>
          </a:solidFill>
          <a:latin typeface="+mn-lt"/>
          <a:ea typeface="+mn-ea"/>
          <a:cs typeface="+mn-cs"/>
        </a:defRPr>
      </a:lvl2pPr>
      <a:lvl3pPr marL="1168851" algn="l" defTabSz="1168851" rtl="0" eaLnBrk="1" latinLnBrk="0" hangingPunct="1">
        <a:defRPr sz="3600" kern="1200">
          <a:solidFill>
            <a:schemeClr val="tx1"/>
          </a:solidFill>
          <a:latin typeface="+mn-lt"/>
          <a:ea typeface="+mn-ea"/>
          <a:cs typeface="+mn-cs"/>
        </a:defRPr>
      </a:lvl3pPr>
      <a:lvl4pPr marL="1753248" algn="l" defTabSz="1168851" rtl="0" eaLnBrk="1" latinLnBrk="0" hangingPunct="1">
        <a:defRPr sz="3600" kern="1200">
          <a:solidFill>
            <a:schemeClr val="tx1"/>
          </a:solidFill>
          <a:latin typeface="+mn-lt"/>
          <a:ea typeface="+mn-ea"/>
          <a:cs typeface="+mn-cs"/>
        </a:defRPr>
      </a:lvl4pPr>
      <a:lvl5pPr marL="2337689" algn="l" defTabSz="1168851" rtl="0" eaLnBrk="1" latinLnBrk="0" hangingPunct="1">
        <a:defRPr sz="3600" kern="1200">
          <a:solidFill>
            <a:schemeClr val="tx1"/>
          </a:solidFill>
          <a:latin typeface="+mn-lt"/>
          <a:ea typeface="+mn-ea"/>
          <a:cs typeface="+mn-cs"/>
        </a:defRPr>
      </a:lvl5pPr>
      <a:lvl6pPr marL="2922109" algn="l" defTabSz="1168851" rtl="0" eaLnBrk="1" latinLnBrk="0" hangingPunct="1">
        <a:defRPr sz="3600" kern="1200">
          <a:solidFill>
            <a:schemeClr val="tx1"/>
          </a:solidFill>
          <a:latin typeface="+mn-lt"/>
          <a:ea typeface="+mn-ea"/>
          <a:cs typeface="+mn-cs"/>
        </a:defRPr>
      </a:lvl6pPr>
      <a:lvl7pPr marL="3506494" algn="l" defTabSz="1168851" rtl="0" eaLnBrk="1" latinLnBrk="0" hangingPunct="1">
        <a:defRPr sz="3600" kern="1200">
          <a:solidFill>
            <a:schemeClr val="tx1"/>
          </a:solidFill>
          <a:latin typeface="+mn-lt"/>
          <a:ea typeface="+mn-ea"/>
          <a:cs typeface="+mn-cs"/>
        </a:defRPr>
      </a:lvl7pPr>
      <a:lvl8pPr marL="4090952" algn="l" defTabSz="1168851" rtl="0" eaLnBrk="1" latinLnBrk="0" hangingPunct="1">
        <a:defRPr sz="3600" kern="1200">
          <a:solidFill>
            <a:schemeClr val="tx1"/>
          </a:solidFill>
          <a:latin typeface="+mn-lt"/>
          <a:ea typeface="+mn-ea"/>
          <a:cs typeface="+mn-cs"/>
        </a:defRPr>
      </a:lvl8pPr>
      <a:lvl9pPr marL="4675372" algn="l" defTabSz="116885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9"/>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8" y="800134"/>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65" y="301663"/>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54877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30.xml"/><Relationship Id="rId5" Type="http://schemas.openxmlformats.org/officeDocument/2006/relationships/slide" Target="slide25.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hyperlink" Target="http://www.aidsinfoonlin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hyperlink" Target="http://www.aidsdatahub.org/en/reference-materials/surveillance-situational-analysis-assessments/doc_download/234-ungass-afghanistan-country-progress-report-national-aids-control-program-afghanistan-20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hyperlink" Target="http://www.aidsinfoonline.org/"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37.xml"/></Relationships>
</file>

<file path=ppt/slides/_rels/slide4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43391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dirty="0">
                <a:cs typeface="Cordia New" pitchFamily="34" charset="-34"/>
              </a:rPr>
              <a:t>Afghanistan</a:t>
            </a:r>
            <a:endParaRPr lang="th-TH" dirty="0"/>
          </a:p>
        </p:txBody>
      </p:sp>
      <p:sp>
        <p:nvSpPr>
          <p:cNvPr id="3" name="TextBox 2"/>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2009 - 2012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Rectangle 4"/>
          <p:cNvSpPr/>
          <p:nvPr/>
        </p:nvSpPr>
        <p:spPr>
          <a:xfrm>
            <a:off x="76200" y="6551024"/>
            <a:ext cx="11203563"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4108682730"/>
              </p:ext>
            </p:extLst>
          </p:nvPr>
        </p:nvGraphicFramePr>
        <p:xfrm>
          <a:off x="1676400" y="2286024"/>
          <a:ext cx="8229600" cy="3962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72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prisoners and road transport workers,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Rectangle 4"/>
          <p:cNvSpPr/>
          <p:nvPr/>
        </p:nvSpPr>
        <p:spPr>
          <a:xfrm>
            <a:off x="150237" y="655102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7" name="Chart 6"/>
          <p:cNvGraphicFramePr>
            <a:graphicFrameLocks/>
          </p:cNvGraphicFramePr>
          <p:nvPr>
            <p:extLst>
              <p:ext uri="{D42A27DB-BD31-4B8C-83A1-F6EECF244321}">
                <p14:modId xmlns:p14="http://schemas.microsoft.com/office/powerpoint/2010/main" val="1548650608"/>
              </p:ext>
            </p:extLst>
          </p:nvPr>
        </p:nvGraphicFramePr>
        <p:xfrm>
          <a:off x="2057404" y="2362200"/>
          <a:ext cx="7377223"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17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 prevalence among key populations,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Rectangle 4"/>
          <p:cNvSpPr/>
          <p:nvPr/>
        </p:nvSpPr>
        <p:spPr>
          <a:xfrm>
            <a:off x="152400" y="6474824"/>
            <a:ext cx="1127763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7" name="Chart 6"/>
          <p:cNvGraphicFramePr>
            <a:graphicFrameLocks/>
          </p:cNvGraphicFramePr>
          <p:nvPr>
            <p:extLst>
              <p:ext uri="{D42A27DB-BD31-4B8C-83A1-F6EECF244321}">
                <p14:modId xmlns:p14="http://schemas.microsoft.com/office/powerpoint/2010/main" val="2221036144"/>
              </p:ext>
            </p:extLst>
          </p:nvPr>
        </p:nvGraphicFramePr>
        <p:xfrm>
          <a:off x="1905000" y="2133630"/>
          <a:ext cx="8534400" cy="40052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960775" y="3359754"/>
            <a:ext cx="2117095" cy="307500"/>
          </a:xfrm>
          <a:prstGeom prst="rect">
            <a:avLst/>
          </a:prstGeom>
          <a:noFill/>
          <a:ln w="9525">
            <a:noFill/>
            <a:prstDash val="sysDash"/>
          </a:ln>
        </p:spPr>
        <p:txBody>
          <a:bodyPr wrap="square" lIns="91154" tIns="45583" rIns="91154" bIns="45583" rtlCol="0">
            <a:spAutoFit/>
          </a:bodyPr>
          <a:lstStyle/>
          <a:p>
            <a:r>
              <a:rPr lang="en-US" sz="1400" b="1" dirty="0">
                <a:latin typeface="Arial" pitchFamily="34" charset="0"/>
                <a:cs typeface="Arial" pitchFamily="34" charset="0"/>
              </a:rPr>
              <a:t>Weighted prevalence</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34427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 prevalence among prisoners and road transport workers,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Rectangle 4"/>
          <p:cNvSpPr/>
          <p:nvPr/>
        </p:nvSpPr>
        <p:spPr>
          <a:xfrm>
            <a:off x="152400" y="6412537"/>
            <a:ext cx="11127325" cy="369055"/>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Integrated National AIDS Control Programme. (2013). Integrated Behavioral and Biological Surveillance in Afghanistan: 2012 Survey and Comparison of Trends 2009 to 2012.</a:t>
            </a:r>
          </a:p>
        </p:txBody>
      </p:sp>
      <p:graphicFrame>
        <p:nvGraphicFramePr>
          <p:cNvPr id="8" name="Chart 7"/>
          <p:cNvGraphicFramePr>
            <a:graphicFrameLocks/>
          </p:cNvGraphicFramePr>
          <p:nvPr>
            <p:extLst>
              <p:ext uri="{D42A27DB-BD31-4B8C-83A1-F6EECF244321}">
                <p14:modId xmlns:p14="http://schemas.microsoft.com/office/powerpoint/2010/main" val="2066545678"/>
              </p:ext>
            </p:extLst>
          </p:nvPr>
        </p:nvGraphicFramePr>
        <p:xfrm>
          <a:off x="1828800" y="2362200"/>
          <a:ext cx="7848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15000" y="6033316"/>
            <a:ext cx="2057400" cy="307500"/>
          </a:xfrm>
          <a:prstGeom prst="rect">
            <a:avLst/>
          </a:prstGeom>
          <a:noFill/>
          <a:ln w="9525">
            <a:noFill/>
            <a:prstDash val="sysDash"/>
          </a:ln>
        </p:spPr>
        <p:txBody>
          <a:bodyPr wrap="square" lIns="91154" tIns="45583" rIns="91154" bIns="45583" rtlCol="0">
            <a:spAutoFit/>
          </a:bodyPr>
          <a:lstStyle/>
          <a:p>
            <a:r>
              <a:rPr lang="en-US" sz="1400" b="1" dirty="0">
                <a:latin typeface="Arial" pitchFamily="34" charset="0"/>
                <a:cs typeface="Arial" pitchFamily="34" charset="0"/>
              </a:rPr>
              <a:t>Weighted prevalence</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62697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reported condom use at last sex,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Rectangle 4"/>
          <p:cNvSpPr/>
          <p:nvPr/>
        </p:nvSpPr>
        <p:spPr>
          <a:xfrm>
            <a:off x="152404" y="6551005"/>
            <a:ext cx="806302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3"/>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703448157"/>
              </p:ext>
            </p:extLst>
          </p:nvPr>
        </p:nvGraphicFramePr>
        <p:xfrm>
          <a:off x="2514644" y="2438400"/>
          <a:ext cx="7072423"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269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with reported number of paid sex acts in the last week,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Rectangle 4"/>
          <p:cNvSpPr/>
          <p:nvPr/>
        </p:nvSpPr>
        <p:spPr>
          <a:xfrm>
            <a:off x="16889" y="647113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3055563724"/>
              </p:ext>
            </p:extLst>
          </p:nvPr>
        </p:nvGraphicFramePr>
        <p:xfrm>
          <a:off x="2438401" y="2438400"/>
          <a:ext cx="7239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80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reported condom use at last sex with any partner,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Rectangle 4"/>
          <p:cNvSpPr/>
          <p:nvPr/>
        </p:nvSpPr>
        <p:spPr>
          <a:xfrm>
            <a:off x="226474" y="6391052"/>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8" name="Chart 7"/>
          <p:cNvGraphicFramePr>
            <a:graphicFrameLocks noGrp="1"/>
          </p:cNvGraphicFramePr>
          <p:nvPr>
            <p:extLst>
              <p:ext uri="{D42A27DB-BD31-4B8C-83A1-F6EECF244321}">
                <p14:modId xmlns:p14="http://schemas.microsoft.com/office/powerpoint/2010/main" val="2624509278"/>
              </p:ext>
            </p:extLst>
          </p:nvPr>
        </p:nvGraphicFramePr>
        <p:xfrm>
          <a:off x="2743200" y="2438401"/>
          <a:ext cx="6629400" cy="3705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have ever injected drugs,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4" name="Rectangle 3"/>
          <p:cNvSpPr/>
          <p:nvPr/>
        </p:nvSpPr>
        <p:spPr>
          <a:xfrm>
            <a:off x="152400" y="649228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5" name="Chart 4"/>
          <p:cNvGraphicFramePr>
            <a:graphicFrameLocks/>
          </p:cNvGraphicFramePr>
          <p:nvPr>
            <p:extLst>
              <p:ext uri="{D42A27DB-BD31-4B8C-83A1-F6EECF244321}">
                <p14:modId xmlns:p14="http://schemas.microsoft.com/office/powerpoint/2010/main" val="4123170548"/>
              </p:ext>
            </p:extLst>
          </p:nvPr>
        </p:nvGraphicFramePr>
        <p:xfrm>
          <a:off x="2438400" y="2362200"/>
          <a:ext cx="71628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274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with reported duration of injecting drugs in years,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4072798602"/>
              </p:ext>
            </p:extLst>
          </p:nvPr>
        </p:nvGraphicFramePr>
        <p:xfrm>
          <a:off x="2362207" y="2514600"/>
          <a:ext cx="7696201"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6480" y="6396386"/>
            <a:ext cx="1135592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274756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0677" indent="-284862" eaLnBrk="0" hangingPunct="0">
              <a:defRPr sz="2800">
                <a:solidFill>
                  <a:schemeClr val="tx1"/>
                </a:solidFill>
                <a:latin typeface="Arial" pitchFamily="34" charset="0"/>
                <a:ea typeface="ＭＳ Ｐゴシック" pitchFamily="34" charset="-128"/>
              </a:defRPr>
            </a:lvl2pPr>
            <a:lvl3pPr marL="1139498" indent="-227909" eaLnBrk="0" hangingPunct="0">
              <a:defRPr sz="2800">
                <a:solidFill>
                  <a:schemeClr val="tx1"/>
                </a:solidFill>
                <a:latin typeface="Arial" pitchFamily="34" charset="0"/>
                <a:ea typeface="ＭＳ Ｐゴシック" pitchFamily="34" charset="-128"/>
              </a:defRPr>
            </a:lvl3pPr>
            <a:lvl4pPr marL="1595275" indent="-227909" eaLnBrk="0" hangingPunct="0">
              <a:defRPr sz="2800">
                <a:solidFill>
                  <a:schemeClr val="tx1"/>
                </a:solidFill>
                <a:latin typeface="Arial" pitchFamily="34" charset="0"/>
                <a:ea typeface="ＭＳ Ｐゴシック" pitchFamily="34" charset="-128"/>
              </a:defRPr>
            </a:lvl4pPr>
            <a:lvl5pPr marL="2051081" indent="-227909" eaLnBrk="0" hangingPunct="0">
              <a:defRPr sz="2800">
                <a:solidFill>
                  <a:schemeClr val="tx1"/>
                </a:solidFill>
                <a:latin typeface="Arial" pitchFamily="34" charset="0"/>
                <a:ea typeface="ＭＳ Ｐゴシック" pitchFamily="34" charset="-128"/>
              </a:defRPr>
            </a:lvl5pPr>
            <a:lvl6pPr marL="25068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26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8466" indent="-227909"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4253" indent="-227909"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4955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epidemiology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228600" y="170497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385497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972800" cy="504000"/>
          </a:xfrm>
        </p:spPr>
        <p:txBody>
          <a:bodyPr/>
          <a:lstStyle/>
          <a:p>
            <a:r>
              <a:rPr lang="en-US" dirty="0"/>
              <a:t>Proportion of PWID who reported safe injection practices 2007 - 2012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Rectangle 4"/>
          <p:cNvSpPr/>
          <p:nvPr/>
        </p:nvSpPr>
        <p:spPr>
          <a:xfrm>
            <a:off x="152401" y="6396388"/>
            <a:ext cx="9587024"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1) Afghanistan Global AIDS Response Progress Report 2015 (Country Narrative Report);</a:t>
            </a:r>
            <a:r>
              <a:rPr lang="en-US" sz="900" dirty="0">
                <a:latin typeface="Arial" pitchFamily="34" charset="0"/>
                <a:cs typeface="Arial" pitchFamily="34" charset="0"/>
              </a:rPr>
              <a:t>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US" sz="900" dirty="0">
              <a:solidFill>
                <a:prstClr val="black"/>
              </a:solidFill>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805350249"/>
              </p:ext>
            </p:extLst>
          </p:nvPr>
        </p:nvGraphicFramePr>
        <p:xfrm>
          <a:off x="2022872" y="2342883"/>
          <a:ext cx="7536656" cy="37861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093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used unsterile injecting equipment at least once in the last 3 months,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518947116"/>
              </p:ext>
            </p:extLst>
          </p:nvPr>
        </p:nvGraphicFramePr>
        <p:xfrm>
          <a:off x="2667000" y="2514600"/>
          <a:ext cx="6781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6396386"/>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212813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reported paying for sex,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2674670007"/>
              </p:ext>
            </p:extLst>
          </p:nvPr>
        </p:nvGraphicFramePr>
        <p:xfrm>
          <a:off x="2057400" y="2133600"/>
          <a:ext cx="815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889" y="649228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81078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MSM with reported risk behaviors,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Rectangle 4"/>
          <p:cNvSpPr/>
          <p:nvPr/>
        </p:nvSpPr>
        <p:spPr>
          <a:xfrm>
            <a:off x="68828" y="6533180"/>
            <a:ext cx="1135383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p:cNvGraphicFramePr>
          <p:nvPr>
            <p:extLst>
              <p:ext uri="{D42A27DB-BD31-4B8C-83A1-F6EECF244321}">
                <p14:modId xmlns:p14="http://schemas.microsoft.com/office/powerpoint/2010/main" val="4289623586"/>
              </p:ext>
            </p:extLst>
          </p:nvPr>
        </p:nvGraphicFramePr>
        <p:xfrm>
          <a:off x="1905000" y="2209800"/>
          <a:ext cx="8153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98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889323" cy="504000"/>
          </a:xfrm>
        </p:spPr>
        <p:txBody>
          <a:bodyPr/>
          <a:lstStyle/>
          <a:p>
            <a:r>
              <a:rPr lang="en-US" dirty="0"/>
              <a:t>Proportion of prisoners and road transport workers with reported risk behaviors,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4" name="Rectangle 3"/>
          <p:cNvSpPr/>
          <p:nvPr/>
        </p:nvSpPr>
        <p:spPr>
          <a:xfrm>
            <a:off x="4" y="6492284"/>
            <a:ext cx="11277599"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5" name="Chart 4"/>
          <p:cNvGraphicFramePr>
            <a:graphicFrameLocks/>
          </p:cNvGraphicFramePr>
          <p:nvPr>
            <p:extLst>
              <p:ext uri="{D42A27DB-BD31-4B8C-83A1-F6EECF244321}">
                <p14:modId xmlns:p14="http://schemas.microsoft.com/office/powerpoint/2010/main" val="3299191576"/>
              </p:ext>
            </p:extLst>
          </p:nvPr>
        </p:nvGraphicFramePr>
        <p:xfrm>
          <a:off x="1752600" y="2590800"/>
          <a:ext cx="82296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90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3810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ea typeface="SimSun" pitchFamily="2" charset="-122"/>
                <a:cs typeface="Cordia New" pitchFamily="34" charset="-34"/>
              </a:rPr>
              <a:t>Vulnerability and HIV knowledge</a:t>
            </a:r>
            <a:endParaRPr lang="en-US" dirty="0">
              <a:cs typeface="Cordia New" pitchFamily="34" charset="-34"/>
            </a:endParaRPr>
          </a:p>
        </p:txBody>
      </p:sp>
    </p:spTree>
    <p:extLst>
      <p:ext uri="{BB962C8B-B14F-4D97-AF65-F5344CB8AC3E}">
        <p14:creationId xmlns:p14="http://schemas.microsoft.com/office/powerpoint/2010/main" val="40196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228600" y="1571612"/>
            <a:ext cx="10134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correct knowledge of HIV, Kabul, 2012</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D7315F4-6FDB-4962-9E18-7AC6D5C40517}" type="slidenum">
              <a:rPr lang="th-TH" smtClean="0"/>
              <a:pPr>
                <a:defRPr/>
              </a:pPr>
              <a:t>26</a:t>
            </a:fld>
            <a:endParaRPr lang="th-TH" dirty="0"/>
          </a:p>
        </p:txBody>
      </p:sp>
      <p:sp>
        <p:nvSpPr>
          <p:cNvPr id="7" name="Rectangle 6"/>
          <p:cNvSpPr/>
          <p:nvPr/>
        </p:nvSpPr>
        <p:spPr>
          <a:xfrm>
            <a:off x="152402" y="6396403"/>
            <a:ext cx="10706100" cy="369055"/>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9" name="Chart 8"/>
          <p:cNvGraphicFramePr>
            <a:graphicFrameLocks/>
          </p:cNvGraphicFramePr>
          <p:nvPr>
            <p:extLst>
              <p:ext uri="{D42A27DB-BD31-4B8C-83A1-F6EECF244321}">
                <p14:modId xmlns:p14="http://schemas.microsoft.com/office/powerpoint/2010/main" val="1240531087"/>
              </p:ext>
            </p:extLst>
          </p:nvPr>
        </p:nvGraphicFramePr>
        <p:xfrm>
          <a:off x="2057400" y="2438401"/>
          <a:ext cx="8077200" cy="3743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75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PWID with correct knowledge of HIV, 2012</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D7315F4-6FDB-4962-9E18-7AC6D5C40517}" type="slidenum">
              <a:rPr lang="th-TH" smtClean="0"/>
              <a:pPr>
                <a:defRPr/>
              </a:pPr>
              <a:t>27</a:t>
            </a:fld>
            <a:endParaRPr lang="th-TH" dirty="0"/>
          </a:p>
        </p:txBody>
      </p:sp>
      <p:sp>
        <p:nvSpPr>
          <p:cNvPr id="7" name="Rectangle 6"/>
          <p:cNvSpPr/>
          <p:nvPr/>
        </p:nvSpPr>
        <p:spPr>
          <a:xfrm>
            <a:off x="1" y="6488720"/>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4168261653"/>
              </p:ext>
            </p:extLst>
          </p:nvPr>
        </p:nvGraphicFramePr>
        <p:xfrm>
          <a:off x="1828803" y="2057424"/>
          <a:ext cx="8610601" cy="4338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59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4800" y="1571612"/>
            <a:ext cx="10896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Proportion </a:t>
            </a:r>
            <a:r>
              <a:rPr lang="en-US" dirty="0">
                <a:ea typeface="SimSun" pitchFamily="2" charset="-122"/>
                <a:cs typeface="Cordia New" pitchFamily="34" charset="-34"/>
              </a:rPr>
              <a:t>of FSW and PWID with comprehensive knowledge of HIV,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66FC892-8C1D-4F21-BB03-52E4DB46E46E}" type="slidenum">
              <a:rPr lang="th-TH" smtClean="0"/>
              <a:pPr>
                <a:defRPr/>
              </a:pPr>
              <a:t>28</a:t>
            </a:fld>
            <a:endParaRPr lang="th-TH" dirty="0"/>
          </a:p>
        </p:txBody>
      </p:sp>
      <p:sp>
        <p:nvSpPr>
          <p:cNvPr id="54276" name="Rectangle 9"/>
          <p:cNvSpPr>
            <a:spLocks noChangeArrowheads="1"/>
          </p:cNvSpPr>
          <p:nvPr/>
        </p:nvSpPr>
        <p:spPr bwMode="auto">
          <a:xfrm>
            <a:off x="76204" y="6375196"/>
            <a:ext cx="10013951" cy="23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4" tIns="45583" rIns="91154" bIns="45583">
            <a:spAutoFit/>
          </a:bodyPr>
          <a:lstStyle/>
          <a:p>
            <a:r>
              <a:rPr lang="en-US" sz="900" dirty="0">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US" sz="900" dirty="0">
                <a:latin typeface="Arial" pitchFamily="34" charset="0"/>
                <a:cs typeface="Arial" pitchFamily="34" charset="0"/>
              </a:rPr>
              <a:t>IBBS, 2009 cited in National AIDS Control Program Afghanistan. (2010). UNGASS Country Progress Report: Afghanistan </a:t>
            </a:r>
          </a:p>
        </p:txBody>
      </p:sp>
      <p:graphicFrame>
        <p:nvGraphicFramePr>
          <p:cNvPr id="7" name="Content Placeholder 7"/>
          <p:cNvGraphicFramePr>
            <a:graphicFrameLocks/>
          </p:cNvGraphicFramePr>
          <p:nvPr>
            <p:extLst>
              <p:ext uri="{D42A27DB-BD31-4B8C-83A1-F6EECF244321}">
                <p14:modId xmlns:p14="http://schemas.microsoft.com/office/powerpoint/2010/main" val="3236828292"/>
              </p:ext>
            </p:extLst>
          </p:nvPr>
        </p:nvGraphicFramePr>
        <p:xfrm>
          <a:off x="2438400" y="2536402"/>
          <a:ext cx="7315200" cy="330175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038600" y="5410240"/>
            <a:ext cx="762000" cy="307500"/>
          </a:xfrm>
          <a:prstGeom prst="rect">
            <a:avLst/>
          </a:prstGeom>
          <a:solidFill>
            <a:schemeClr val="bg1"/>
          </a:solidFill>
        </p:spPr>
        <p:txBody>
          <a:bodyPr wrap="square" lIns="91154" tIns="45583" rIns="91154" bIns="45583" rtlCol="0">
            <a:spAutoFit/>
          </a:bodyPr>
          <a:lstStyle/>
          <a:p>
            <a:r>
              <a:rPr lang="en-US" sz="1400" b="1" dirty="0">
                <a:latin typeface="Arial" pitchFamily="34" charset="0"/>
                <a:cs typeface="Arial" pitchFamily="34" charset="0"/>
              </a:rPr>
              <a:t>PWID</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217168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Proportion </a:t>
            </a:r>
            <a:r>
              <a:rPr lang="en-US" dirty="0">
                <a:ea typeface="SimSun" pitchFamily="2" charset="-122"/>
                <a:cs typeface="Cordia New" pitchFamily="34" charset="-34"/>
              </a:rPr>
              <a:t>of key populations with comprehensive knowledge of HIV by age group,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DACC3D5-DF27-47F2-9A6A-17EDA7E7BAE3}" type="slidenum">
              <a:rPr lang="th-TH" smtClean="0"/>
              <a:pPr>
                <a:defRPr/>
              </a:pPr>
              <a:t>29</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856084775"/>
              </p:ext>
            </p:extLst>
          </p:nvPr>
        </p:nvGraphicFramePr>
        <p:xfrm>
          <a:off x="2667000" y="2636912"/>
          <a:ext cx="6629400" cy="3390528"/>
        </p:xfrm>
        <a:graphic>
          <a:graphicData uri="http://schemas.openxmlformats.org/drawingml/2006/chart">
            <c:chart xmlns:c="http://schemas.openxmlformats.org/drawingml/2006/chart" xmlns:r="http://schemas.openxmlformats.org/officeDocument/2006/relationships" r:id="rId2"/>
          </a:graphicData>
        </a:graphic>
      </p:graphicFrame>
      <p:sp>
        <p:nvSpPr>
          <p:cNvPr id="55301" name="Text Box 10"/>
          <p:cNvSpPr txBox="1">
            <a:spLocks noChangeArrowheads="1"/>
          </p:cNvSpPr>
          <p:nvPr/>
        </p:nvSpPr>
        <p:spPr bwMode="auto">
          <a:xfrm>
            <a:off x="152400" y="6419533"/>
            <a:ext cx="10212925" cy="36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4" tIns="45583" rIns="91154" bIns="45583">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rPr>
              <a:t>Source: Prepared by </a:t>
            </a:r>
            <a:r>
              <a:rPr lang="en-US" sz="900" dirty="0">
                <a:solidFill>
                  <a:srgbClr val="000000"/>
                </a:solidFill>
                <a:ea typeface="SimSun" pitchFamily="2" charset="-122"/>
                <a:hlinkClick r:id="rId3"/>
              </a:rPr>
              <a:t>www.aidsdatahub.org</a:t>
            </a:r>
            <a:r>
              <a:rPr lang="en-US" sz="900" dirty="0">
                <a:solidFill>
                  <a:srgbClr val="000000"/>
                </a:solidFill>
                <a:ea typeface="SimSun" pitchFamily="2" charset="-122"/>
              </a:rPr>
              <a:t>  based on 1.</a:t>
            </a:r>
            <a:r>
              <a:rPr lang="en-US" sz="900" dirty="0">
                <a:ea typeface="SimSun" pitchFamily="2" charset="-122"/>
                <a:hlinkClick r:id="rId4"/>
              </a:rPr>
              <a:t> </a:t>
            </a:r>
            <a:r>
              <a:rPr lang="en-US" sz="900" dirty="0">
                <a:ea typeface="SimSun" pitchFamily="2" charset="-122"/>
              </a:rPr>
              <a:t>National AIDS Control Program Afghanistan. (2010). UNGASS Country Progress Report</a:t>
            </a:r>
            <a:r>
              <a:rPr lang="en-US" sz="900" i="1" dirty="0">
                <a:ea typeface="SimSun" pitchFamily="2" charset="-122"/>
              </a:rPr>
              <a:t>: </a:t>
            </a:r>
            <a:r>
              <a:rPr lang="en-US" sz="900" dirty="0">
                <a:ea typeface="SimSun" pitchFamily="2" charset="-122"/>
              </a:rPr>
              <a:t>Afghanistan and 2.</a:t>
            </a:r>
            <a:r>
              <a:rPr lang="en-US" sz="900" dirty="0">
                <a:solidFill>
                  <a:srgbClr val="000000"/>
                </a:solidFill>
                <a:ea typeface="SimSun" pitchFamily="2" charset="-122"/>
              </a:rPr>
              <a:t> </a:t>
            </a:r>
            <a:r>
              <a:rPr lang="en-US" sz="900" dirty="0">
                <a:ea typeface="SimSun" pitchFamily="2" charset="-122"/>
              </a:rPr>
              <a:t>UNAIDS. (2010). Global Report: UNAIDS Report on the Global AIDS Epidemic </a:t>
            </a:r>
            <a:r>
              <a:rPr lang="en-US" sz="900" dirty="0">
                <a:solidFill>
                  <a:srgbClr val="000000"/>
                </a:solidFill>
                <a:ea typeface="SimSun" pitchFamily="2" charset="-122"/>
              </a:rPr>
              <a:t>citing Afghanistan, IBBS, 2009</a:t>
            </a:r>
          </a:p>
        </p:txBody>
      </p:sp>
      <p:sp>
        <p:nvSpPr>
          <p:cNvPr id="6" name="TextBox 5"/>
          <p:cNvSpPr txBox="1"/>
          <p:nvPr/>
        </p:nvSpPr>
        <p:spPr>
          <a:xfrm>
            <a:off x="7467600" y="5408752"/>
            <a:ext cx="762000" cy="307500"/>
          </a:xfrm>
          <a:prstGeom prst="rect">
            <a:avLst/>
          </a:prstGeom>
          <a:solidFill>
            <a:schemeClr val="bg1"/>
          </a:solidFill>
        </p:spPr>
        <p:txBody>
          <a:bodyPr wrap="square" lIns="91154" tIns="45583" rIns="91154" bIns="45583" rtlCol="0">
            <a:spAutoFit/>
          </a:bodyPr>
          <a:lstStyle/>
          <a:p>
            <a:r>
              <a:rPr lang="en-US" sz="1400" b="1" dirty="0">
                <a:latin typeface="Arial" pitchFamily="34" charset="0"/>
                <a:cs typeface="Arial" pitchFamily="34" charset="0"/>
              </a:rPr>
              <a:t>PWID</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269413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68984"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633855069"/>
              </p:ext>
            </p:extLst>
          </p:nvPr>
        </p:nvGraphicFramePr>
        <p:xfrm>
          <a:off x="1676128" y="2060850"/>
          <a:ext cx="7848872" cy="3991229"/>
        </p:xfrm>
        <a:graphic>
          <a:graphicData uri="http://schemas.openxmlformats.org/drawingml/2006/table">
            <a:tbl>
              <a:tblPr/>
              <a:tblGrid>
                <a:gridCol w="6106737">
                  <a:extLst>
                    <a:ext uri="{9D8B030D-6E8A-4147-A177-3AD203B41FA5}">
                      <a16:colId xmlns:a16="http://schemas.microsoft.com/office/drawing/2014/main" val="20000"/>
                    </a:ext>
                  </a:extLst>
                </a:gridCol>
                <a:gridCol w="1742135">
                  <a:extLst>
                    <a:ext uri="{9D8B030D-6E8A-4147-A177-3AD203B41FA5}">
                      <a16:colId xmlns:a16="http://schemas.microsoft.com/office/drawing/2014/main" val="20001"/>
                    </a:ext>
                  </a:extLst>
                </a:gridCol>
              </a:tblGrid>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32,527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15,432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396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47.9 (2011)</a:t>
                      </a:r>
                      <a:r>
                        <a:rPr lang="en-GB" sz="1400" b="1" i="0" u="none" strike="noStrike" baseline="30000" dirty="0">
                          <a:solidFill>
                            <a:schemeClr val="tx1"/>
                          </a:solidFill>
                          <a:effectLst/>
                          <a:latin typeface="Arial" pitchFamily="34" charset="0"/>
                          <a:cs typeface="Arial" pitchFamily="34" charset="0"/>
                        </a:rPr>
                        <a:t> 7</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34.2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91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171/0.465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59/62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cs typeface="+mn-cs"/>
                        </a:rPr>
                        <a:t>32 </a:t>
                      </a:r>
                      <a:r>
                        <a:rPr lang="en-GB" sz="1400" b="1" i="0" u="none" strike="noStrike" dirty="0">
                          <a:solidFill>
                            <a:schemeClr val="tx1"/>
                          </a:solidFill>
                          <a:effectLst/>
                          <a:latin typeface="Arial" pitchFamily="34" charset="0"/>
                          <a:cs typeface="Arial" pitchFamily="34" charset="0"/>
                        </a:rPr>
                        <a:t>(2011)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0.70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1,934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2" name="Rectangle 1"/>
          <p:cNvSpPr/>
          <p:nvPr/>
        </p:nvSpPr>
        <p:spPr>
          <a:xfrm>
            <a:off x="152400" y="6073961"/>
            <a:ext cx="11756776" cy="707609"/>
          </a:xfrm>
          <a:prstGeom prst="rect">
            <a:avLst/>
          </a:prstGeom>
        </p:spPr>
        <p:txBody>
          <a:bodyPr wrap="square" lIns="91154" tIns="45583" rIns="91154" bIns="45583">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025467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76200" y="6553231"/>
            <a:ext cx="7600715" cy="248573"/>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UNAIDS Financial Dashboard and Global AIDS Monitoring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pSp>
        <p:nvGrpSpPr>
          <p:cNvPr id="53" name="Group 52">
            <a:extLst>
              <a:ext uri="{FF2B5EF4-FFF2-40B4-BE49-F238E27FC236}">
                <a16:creationId xmlns:a16="http://schemas.microsoft.com/office/drawing/2014/main" id="{B05CAC1A-C5E5-EB1B-DE9A-B82094AB465B}"/>
              </a:ext>
            </a:extLst>
          </p:cNvPr>
          <p:cNvGrpSpPr/>
          <p:nvPr/>
        </p:nvGrpSpPr>
        <p:grpSpPr>
          <a:xfrm>
            <a:off x="1534524" y="2358174"/>
            <a:ext cx="9122951" cy="3636277"/>
            <a:chOff x="0" y="0"/>
            <a:chExt cx="9119776" cy="3636277"/>
          </a:xfrm>
        </p:grpSpPr>
        <p:grpSp>
          <p:nvGrpSpPr>
            <p:cNvPr id="54" name="Group 53">
              <a:extLst>
                <a:ext uri="{FF2B5EF4-FFF2-40B4-BE49-F238E27FC236}">
                  <a16:creationId xmlns:a16="http://schemas.microsoft.com/office/drawing/2014/main" id="{385D504A-BC6F-EAE2-2942-B974E7CB00FA}"/>
                </a:ext>
              </a:extLst>
            </p:cNvPr>
            <p:cNvGrpSpPr/>
            <p:nvPr/>
          </p:nvGrpSpPr>
          <p:grpSpPr>
            <a:xfrm>
              <a:off x="0" y="0"/>
              <a:ext cx="9119776" cy="3636277"/>
              <a:chOff x="0" y="0"/>
              <a:chExt cx="9119776" cy="3636277"/>
            </a:xfrm>
          </p:grpSpPr>
          <p:grpSp>
            <p:nvGrpSpPr>
              <p:cNvPr id="56" name="Group 55">
                <a:extLst>
                  <a:ext uri="{FF2B5EF4-FFF2-40B4-BE49-F238E27FC236}">
                    <a16:creationId xmlns:a16="http://schemas.microsoft.com/office/drawing/2014/main" id="{E6306139-0F35-4AE0-B053-EE8226E481D7}"/>
                  </a:ext>
                </a:extLst>
              </p:cNvPr>
              <p:cNvGrpSpPr/>
              <p:nvPr/>
            </p:nvGrpSpPr>
            <p:grpSpPr>
              <a:xfrm>
                <a:off x="0" y="0"/>
                <a:ext cx="9119776" cy="3636277"/>
                <a:chOff x="0" y="0"/>
                <a:chExt cx="9112556" cy="3540188"/>
              </a:xfrm>
            </p:grpSpPr>
            <p:sp>
              <p:nvSpPr>
                <p:cNvPr id="59" name="Rectangle 58">
                  <a:extLst>
                    <a:ext uri="{FF2B5EF4-FFF2-40B4-BE49-F238E27FC236}">
                      <a16:creationId xmlns:a16="http://schemas.microsoft.com/office/drawing/2014/main" id="{DC934B77-8DEF-4697-CD06-5B77BF569E76}"/>
                    </a:ext>
                  </a:extLst>
                </p:cNvPr>
                <p:cNvSpPr/>
                <p:nvPr/>
              </p:nvSpPr>
              <p:spPr>
                <a:xfrm>
                  <a:off x="214915" y="0"/>
                  <a:ext cx="4295414" cy="3055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3B51C9A2-A34A-C39D-AF22-CA71025ED6A1}"/>
                    </a:ext>
                  </a:extLst>
                </p:cNvPr>
                <p:cNvSpPr/>
                <p:nvPr/>
              </p:nvSpPr>
              <p:spPr>
                <a:xfrm>
                  <a:off x="4885232" y="0"/>
                  <a:ext cx="4010798" cy="3055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61" name="Chart 60">
                  <a:extLst>
                    <a:ext uri="{FF2B5EF4-FFF2-40B4-BE49-F238E27FC236}">
                      <a16:creationId xmlns:a16="http://schemas.microsoft.com/office/drawing/2014/main" id="{88B2B142-CE96-55D3-8346-DA5A43F426BE}"/>
                    </a:ext>
                  </a:extLst>
                </p:cNvPr>
                <p:cNvGraphicFramePr>
                  <a:graphicFrameLocks/>
                </p:cNvGraphicFramePr>
                <p:nvPr/>
              </p:nvGraphicFramePr>
              <p:xfrm>
                <a:off x="0" y="181573"/>
                <a:ext cx="4409979" cy="3351627"/>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5">
                  <a:extLst>
                    <a:ext uri="{FF2B5EF4-FFF2-40B4-BE49-F238E27FC236}">
                      <a16:creationId xmlns:a16="http://schemas.microsoft.com/office/drawing/2014/main" id="{DD54D027-8996-14D6-2E27-326DA3DF97CB}"/>
                    </a:ext>
                  </a:extLst>
                </p:cNvPr>
                <p:cNvSpPr txBox="1"/>
                <p:nvPr/>
              </p:nvSpPr>
              <p:spPr>
                <a:xfrm>
                  <a:off x="1084604" y="2969391"/>
                  <a:ext cx="1599549" cy="45414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99%</a:t>
                  </a:r>
                </a:p>
              </p:txBody>
            </p:sp>
            <p:cxnSp>
              <p:nvCxnSpPr>
                <p:cNvPr id="63" name="Straight Connector 62">
                  <a:extLst>
                    <a:ext uri="{FF2B5EF4-FFF2-40B4-BE49-F238E27FC236}">
                      <a16:creationId xmlns:a16="http://schemas.microsoft.com/office/drawing/2014/main" id="{A3091E38-38B0-F66F-498C-13B90175A1D5}"/>
                    </a:ext>
                  </a:extLst>
                </p:cNvPr>
                <p:cNvCxnSpPr/>
                <p:nvPr/>
              </p:nvCxnSpPr>
              <p:spPr>
                <a:xfrm rot="5400000">
                  <a:off x="930131" y="2724575"/>
                  <a:ext cx="528136" cy="0"/>
                </a:xfrm>
                <a:prstGeom prst="line">
                  <a:avLst/>
                </a:prstGeom>
                <a:noFill/>
                <a:ln w="12700" cap="flat" cmpd="sng" algn="ctr">
                  <a:solidFill>
                    <a:sysClr val="windowText" lastClr="000000"/>
                  </a:solidFill>
                  <a:prstDash val="solid"/>
                </a:ln>
                <a:effectLst/>
              </p:spPr>
            </p:cxnSp>
            <p:sp>
              <p:nvSpPr>
                <p:cNvPr id="64" name="TextBox 5">
                  <a:extLst>
                    <a:ext uri="{FF2B5EF4-FFF2-40B4-BE49-F238E27FC236}">
                      <a16:creationId xmlns:a16="http://schemas.microsoft.com/office/drawing/2014/main" id="{7567CBE3-417B-1365-F813-D5903D8480F2}"/>
                    </a:ext>
                  </a:extLst>
                </p:cNvPr>
                <p:cNvSpPr txBox="1"/>
                <p:nvPr/>
              </p:nvSpPr>
              <p:spPr>
                <a:xfrm>
                  <a:off x="493078" y="489494"/>
                  <a:ext cx="1599548" cy="45414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a:t>
                  </a:r>
                </a:p>
              </p:txBody>
            </p:sp>
            <p:sp>
              <p:nvSpPr>
                <p:cNvPr id="65" name="TextBox 3">
                  <a:extLst>
                    <a:ext uri="{FF2B5EF4-FFF2-40B4-BE49-F238E27FC236}">
                      <a16:creationId xmlns:a16="http://schemas.microsoft.com/office/drawing/2014/main" id="{E4F5EF8A-98E9-ADE6-A893-36D96C81D98D}"/>
                    </a:ext>
                  </a:extLst>
                </p:cNvPr>
                <p:cNvSpPr txBox="1"/>
                <p:nvPr/>
              </p:nvSpPr>
              <p:spPr>
                <a:xfrm>
                  <a:off x="1550357" y="1468239"/>
                  <a:ext cx="1211301" cy="80987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aphicFrame>
              <p:nvGraphicFramePr>
                <p:cNvPr id="66" name="Chart 65">
                  <a:extLst>
                    <a:ext uri="{FF2B5EF4-FFF2-40B4-BE49-F238E27FC236}">
                      <a16:creationId xmlns:a16="http://schemas.microsoft.com/office/drawing/2014/main" id="{95A3626A-8790-DA27-C5C4-C0E232A937BD}"/>
                    </a:ext>
                  </a:extLst>
                </p:cNvPr>
                <p:cNvGraphicFramePr>
                  <a:graphicFrameLocks/>
                </p:cNvGraphicFramePr>
                <p:nvPr/>
              </p:nvGraphicFramePr>
              <p:xfrm>
                <a:off x="4702577" y="183835"/>
                <a:ext cx="4409979" cy="3356353"/>
              </p:xfrm>
              <a:graphic>
                <a:graphicData uri="http://schemas.openxmlformats.org/drawingml/2006/chart">
                  <c:chart xmlns:c="http://schemas.openxmlformats.org/drawingml/2006/chart" xmlns:r="http://schemas.openxmlformats.org/officeDocument/2006/relationships" r:id="rId4"/>
                </a:graphicData>
              </a:graphic>
            </p:graphicFrame>
            <p:sp>
              <p:nvSpPr>
                <p:cNvPr id="67" name="TextBox 7">
                  <a:extLst>
                    <a:ext uri="{FF2B5EF4-FFF2-40B4-BE49-F238E27FC236}">
                      <a16:creationId xmlns:a16="http://schemas.microsoft.com/office/drawing/2014/main" id="{DA0B8812-6AAD-DF85-15E6-4F946BEBF10F}"/>
                    </a:ext>
                  </a:extLst>
                </p:cNvPr>
                <p:cNvSpPr txBox="1"/>
                <p:nvPr/>
              </p:nvSpPr>
              <p:spPr>
                <a:xfrm>
                  <a:off x="5842148" y="290044"/>
                  <a:ext cx="2036103" cy="32198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a:t>
                  </a:r>
                </a:p>
              </p:txBody>
            </p:sp>
            <p:sp>
              <p:nvSpPr>
                <p:cNvPr id="68" name="TextBox 4">
                  <a:extLst>
                    <a:ext uri="{FF2B5EF4-FFF2-40B4-BE49-F238E27FC236}">
                      <a16:creationId xmlns:a16="http://schemas.microsoft.com/office/drawing/2014/main" id="{3ABC0531-33F2-4829-4FAF-427F46A2DC4B}"/>
                    </a:ext>
                  </a:extLst>
                </p:cNvPr>
                <p:cNvSpPr txBox="1"/>
                <p:nvPr/>
              </p:nvSpPr>
              <p:spPr>
                <a:xfrm>
                  <a:off x="5062807" y="3040584"/>
                  <a:ext cx="2055910" cy="38299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77.4%</a:t>
                  </a:r>
                </a:p>
              </p:txBody>
            </p:sp>
            <p:sp>
              <p:nvSpPr>
                <p:cNvPr id="69" name="TextBox 5">
                  <a:extLst>
                    <a:ext uri="{FF2B5EF4-FFF2-40B4-BE49-F238E27FC236}">
                      <a16:creationId xmlns:a16="http://schemas.microsoft.com/office/drawing/2014/main" id="{BE7D7008-1B41-DED5-74F7-03D7778ECF2C}"/>
                    </a:ext>
                  </a:extLst>
                </p:cNvPr>
                <p:cNvSpPr txBox="1"/>
                <p:nvPr/>
              </p:nvSpPr>
              <p:spPr>
                <a:xfrm>
                  <a:off x="7209537" y="771586"/>
                  <a:ext cx="1357124" cy="55149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17.3%</a:t>
                  </a:r>
                </a:p>
              </p:txBody>
            </p:sp>
            <p:sp>
              <p:nvSpPr>
                <p:cNvPr id="70" name="TextBox 7">
                  <a:extLst>
                    <a:ext uri="{FF2B5EF4-FFF2-40B4-BE49-F238E27FC236}">
                      <a16:creationId xmlns:a16="http://schemas.microsoft.com/office/drawing/2014/main" id="{FA306997-5C33-F2CA-EE35-A94564102723}"/>
                    </a:ext>
                  </a:extLst>
                </p:cNvPr>
                <p:cNvSpPr txBox="1"/>
                <p:nvPr/>
              </p:nvSpPr>
              <p:spPr>
                <a:xfrm>
                  <a:off x="7196268" y="1326436"/>
                  <a:ext cx="1532176" cy="40271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0.3%</a:t>
                  </a:r>
                </a:p>
              </p:txBody>
            </p:sp>
            <p:cxnSp>
              <p:nvCxnSpPr>
                <p:cNvPr id="71" name="Straight Connector 70">
                  <a:extLst>
                    <a:ext uri="{FF2B5EF4-FFF2-40B4-BE49-F238E27FC236}">
                      <a16:creationId xmlns:a16="http://schemas.microsoft.com/office/drawing/2014/main" id="{9721361A-796B-9978-AB50-84E43B48E6A9}"/>
                    </a:ext>
                  </a:extLst>
                </p:cNvPr>
                <p:cNvCxnSpPr/>
                <p:nvPr/>
              </p:nvCxnSpPr>
              <p:spPr>
                <a:xfrm>
                  <a:off x="5957884" y="626433"/>
                  <a:ext cx="0" cy="212378"/>
                </a:xfrm>
                <a:prstGeom prst="line">
                  <a:avLst/>
                </a:prstGeom>
                <a:noFill/>
                <a:ln w="12700" cap="flat" cmpd="sng" algn="ctr">
                  <a:solidFill>
                    <a:sysClr val="windowText" lastClr="000000"/>
                  </a:solidFill>
                  <a:prstDash val="solid"/>
                </a:ln>
                <a:effectLst/>
              </p:spPr>
            </p:cxnSp>
          </p:grpSp>
          <p:cxnSp>
            <p:nvCxnSpPr>
              <p:cNvPr id="57" name="Straight Connector 56">
                <a:extLst>
                  <a:ext uri="{FF2B5EF4-FFF2-40B4-BE49-F238E27FC236}">
                    <a16:creationId xmlns:a16="http://schemas.microsoft.com/office/drawing/2014/main" id="{07FD82C3-5EF5-4229-AEFD-508B2E9037E6}"/>
                  </a:ext>
                </a:extLst>
              </p:cNvPr>
              <p:cNvCxnSpPr/>
              <p:nvPr/>
            </p:nvCxnSpPr>
            <p:spPr>
              <a:xfrm rot="5400000">
                <a:off x="2052079" y="724347"/>
                <a:ext cx="181531" cy="0"/>
              </a:xfrm>
              <a:prstGeom prst="line">
                <a:avLst/>
              </a:prstGeom>
              <a:noFill/>
              <a:ln w="12700" cap="flat" cmpd="sng" algn="ctr">
                <a:solidFill>
                  <a:sysClr val="windowText" lastClr="000000"/>
                </a:solidFill>
                <a:prstDash val="solid"/>
              </a:ln>
              <a:effectLst/>
            </p:spPr>
          </p:cxnSp>
          <p:cxnSp>
            <p:nvCxnSpPr>
              <p:cNvPr id="58" name="Straight Connector 57">
                <a:extLst>
                  <a:ext uri="{FF2B5EF4-FFF2-40B4-BE49-F238E27FC236}">
                    <a16:creationId xmlns:a16="http://schemas.microsoft.com/office/drawing/2014/main" id="{AA489DC2-EFF5-4A4E-8121-214FD79744C9}"/>
                  </a:ext>
                </a:extLst>
              </p:cNvPr>
              <p:cNvCxnSpPr/>
              <p:nvPr/>
            </p:nvCxnSpPr>
            <p:spPr>
              <a:xfrm>
                <a:off x="1684345" y="626466"/>
                <a:ext cx="460189" cy="0"/>
              </a:xfrm>
              <a:prstGeom prst="line">
                <a:avLst/>
              </a:prstGeom>
              <a:noFill/>
              <a:ln w="12700" cap="flat" cmpd="sng" algn="ctr">
                <a:solidFill>
                  <a:sysClr val="windowText" lastClr="000000"/>
                </a:solidFill>
                <a:prstDash val="solid"/>
              </a:ln>
              <a:effectLst/>
            </p:spPr>
          </p:cxnSp>
        </p:grpSp>
        <p:cxnSp>
          <p:nvCxnSpPr>
            <p:cNvPr id="55" name="Straight Connector 54">
              <a:extLst>
                <a:ext uri="{FF2B5EF4-FFF2-40B4-BE49-F238E27FC236}">
                  <a16:creationId xmlns:a16="http://schemas.microsoft.com/office/drawing/2014/main" id="{73C974B2-D9A0-4833-9321-327B6B316790}"/>
                </a:ext>
              </a:extLst>
            </p:cNvPr>
            <p:cNvCxnSpPr/>
            <p:nvPr/>
          </p:nvCxnSpPr>
          <p:spPr>
            <a:xfrm>
              <a:off x="6819201" y="1079665"/>
              <a:ext cx="393052"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2079031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2008 - 2018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76200" y="6553231"/>
            <a:ext cx="7600715" cy="248573"/>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UNAIDS Financial Dashboard and Global AIDS Monitoring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74A0108D-98FC-4E1F-B517-45D389E48C06}"/>
              </a:ext>
            </a:extLst>
          </p:cNvPr>
          <p:cNvGraphicFramePr>
            <a:graphicFrameLocks/>
          </p:cNvGraphicFramePr>
          <p:nvPr>
            <p:extLst>
              <p:ext uri="{D42A27DB-BD31-4B8C-83A1-F6EECF244321}">
                <p14:modId xmlns:p14="http://schemas.microsoft.com/office/powerpoint/2010/main" val="2510868547"/>
              </p:ext>
            </p:extLst>
          </p:nvPr>
        </p:nvGraphicFramePr>
        <p:xfrm>
          <a:off x="1447800" y="2075612"/>
          <a:ext cx="9067800" cy="4248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57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testing coverage among key populations, 2012</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TextBox 1"/>
          <p:cNvSpPr txBox="1"/>
          <p:nvPr/>
        </p:nvSpPr>
        <p:spPr>
          <a:xfrm>
            <a:off x="177313" y="6477000"/>
            <a:ext cx="8534400" cy="381000"/>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US" sz="900" dirty="0">
                <a:solidFill>
                  <a:prstClr val="black"/>
                </a:solidFill>
                <a:cs typeface="Arial" pitchFamily="34" charset="0"/>
                <a:hlinkClick r:id="rId4"/>
              </a:rPr>
              <a:t>www.aidsinfoonline.org</a:t>
            </a:r>
            <a:r>
              <a:rPr lang="en-US" sz="900" dirty="0">
                <a:solidFill>
                  <a:prstClr val="black"/>
                </a:solidFill>
                <a:cs typeface="Arial" pitchFamily="34" charset="0"/>
              </a:rPr>
              <a:t> </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405155003"/>
              </p:ext>
            </p:extLst>
          </p:nvPr>
        </p:nvGraphicFramePr>
        <p:xfrm>
          <a:off x="2133611" y="2209800"/>
          <a:ext cx="8077201"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9409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2009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t>
            </a:r>
            <a:r>
              <a:rPr lang="en-GB" dirty="0">
                <a:solidFill>
                  <a:prstClr val="black"/>
                </a:solidFill>
                <a:latin typeface="Arial"/>
                <a:cs typeface="Arial" pitchFamily="34" charset="0"/>
              </a:rPr>
              <a:t>Reporting</a:t>
            </a:r>
            <a:endPar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305800" y="2514600"/>
            <a:ext cx="3499840" cy="3076303"/>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4" name="Chart 3">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4004240716"/>
              </p:ext>
            </p:extLst>
          </p:nvPr>
        </p:nvGraphicFramePr>
        <p:xfrm>
          <a:off x="388132" y="2192509"/>
          <a:ext cx="7716440" cy="4151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79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ART sites and number of people on ART, 2009-2022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Rectangle 4"/>
          <p:cNvSpPr/>
          <p:nvPr/>
        </p:nvSpPr>
        <p:spPr>
          <a:xfrm>
            <a:off x="2" y="6389148"/>
            <a:ext cx="11769060" cy="338554"/>
          </a:xfrm>
          <a:prstGeom prst="rect">
            <a:avLst/>
          </a:prstGeom>
        </p:spPr>
        <p:txBody>
          <a:bodyPr wrap="square">
            <a:spAutoFit/>
          </a:bodyPr>
          <a:lstStyle/>
          <a:p>
            <a:pPr defTabSz="914400"/>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1. WHO, UNAIDS, &amp; UNICEF. (2010). Towards Universal Access: Scaling up Priority HIV/AIDS Interventions in the Health Sector - Progress  Report 2006-2010;  2. UNAIDS. (2010). Global Report: UNAIDS Report on the Global AIDS Epidemic.; 3. Afghanistan Global AIDS Response Progress Report 2015 ( Country Narrative Report); and 4. UNAIDS HIV Estimates 2023</a:t>
            </a:r>
          </a:p>
        </p:txBody>
      </p:sp>
      <p:graphicFrame>
        <p:nvGraphicFramePr>
          <p:cNvPr id="4" name="Chart 3">
            <a:extLst>
              <a:ext uri="{FF2B5EF4-FFF2-40B4-BE49-F238E27FC236}">
                <a16:creationId xmlns:a16="http://schemas.microsoft.com/office/drawing/2014/main" id="{B196D05A-4655-4597-8B3D-0E1ACCF8ACB9}"/>
              </a:ext>
            </a:extLst>
          </p:cNvPr>
          <p:cNvGraphicFramePr>
            <a:graphicFrameLocks noGrp="1"/>
          </p:cNvGraphicFramePr>
          <p:nvPr>
            <p:extLst>
              <p:ext uri="{D42A27DB-BD31-4B8C-83A1-F6EECF244321}">
                <p14:modId xmlns:p14="http://schemas.microsoft.com/office/powerpoint/2010/main" val="82035450"/>
              </p:ext>
            </p:extLst>
          </p:nvPr>
        </p:nvGraphicFramePr>
        <p:xfrm>
          <a:off x="1447800" y="2286000"/>
          <a:ext cx="9144000" cy="3548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60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000-000004000000}"/>
              </a:ext>
            </a:extLst>
          </p:cNvPr>
          <p:cNvGraphicFramePr>
            <a:graphicFrameLocks noGrp="1"/>
          </p:cNvGraphicFramePr>
          <p:nvPr>
            <p:extLst>
              <p:ext uri="{D42A27DB-BD31-4B8C-83A1-F6EECF244321}">
                <p14:modId xmlns:p14="http://schemas.microsoft.com/office/powerpoint/2010/main" val="2415304894"/>
              </p:ext>
            </p:extLst>
          </p:nvPr>
        </p:nvGraphicFramePr>
        <p:xfrm>
          <a:off x="1463040" y="2327162"/>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12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3131999254"/>
              </p:ext>
            </p:extLst>
          </p:nvPr>
        </p:nvGraphicFramePr>
        <p:xfrm>
          <a:off x="1295400" y="2491918"/>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3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(15+ </a:t>
            </a:r>
            <a:r>
              <a:rPr lang="en-US" sz="2800" dirty="0" err="1"/>
              <a:t>yr</a:t>
            </a:r>
            <a:r>
              <a:rPr lang="en-US" sz="2800" dirty="0"/>
              <a:t>) living with HIV, adults receiving ART,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791857511"/>
              </p:ext>
            </p:extLst>
          </p:nvPr>
        </p:nvGraphicFramePr>
        <p:xfrm>
          <a:off x="1425831" y="2379871"/>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805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4" y="3429000"/>
            <a:ext cx="11277599"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cs typeface="Cordia New" pitchFamily="34" charset="-34"/>
              </a:rPr>
              <a:t>HIV prevalence and 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100-000004000000}"/>
              </a:ext>
            </a:extLst>
          </p:cNvPr>
          <p:cNvGraphicFramePr>
            <a:graphicFrameLocks noGrp="1"/>
          </p:cNvGraphicFramePr>
          <p:nvPr>
            <p:extLst>
              <p:ext uri="{D42A27DB-BD31-4B8C-83A1-F6EECF244321}">
                <p14:modId xmlns:p14="http://schemas.microsoft.com/office/powerpoint/2010/main" val="3552853812"/>
              </p:ext>
            </p:extLst>
          </p:nvPr>
        </p:nvGraphicFramePr>
        <p:xfrm>
          <a:off x="1260369" y="2308717"/>
          <a:ext cx="9144000" cy="4194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243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784678203"/>
              </p:ext>
            </p:extLst>
          </p:nvPr>
        </p:nvGraphicFramePr>
        <p:xfrm>
          <a:off x="2362200" y="2053393"/>
          <a:ext cx="7132320"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569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16830" cy="504000"/>
          </a:xfrm>
        </p:spPr>
        <p:txBody>
          <a:bodyPr/>
          <a:lstStyle/>
          <a:p>
            <a:r>
              <a:rPr lang="en-US" dirty="0"/>
              <a:t>Estimated number of pregnant women living with HIV, pregnant women receiving ARVs for preventing the vertical transmission of HIV,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085184540"/>
              </p:ext>
            </p:extLst>
          </p:nvPr>
        </p:nvGraphicFramePr>
        <p:xfrm>
          <a:off x="2286000" y="2519708"/>
          <a:ext cx="7330440" cy="381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198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018233743"/>
              </p:ext>
            </p:extLst>
          </p:nvPr>
        </p:nvGraphicFramePr>
        <p:xfrm>
          <a:off x="2133600" y="2322298"/>
          <a:ext cx="7696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55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8" name="TextBox 133">
            <a:extLst>
              <a:ext uri="{FF2B5EF4-FFF2-40B4-BE49-F238E27FC236}">
                <a16:creationId xmlns:a16="http://schemas.microsoft.com/office/drawing/2014/main" id="{8A19B34C-56C8-4801-8CD9-1B977FD89E6E}"/>
              </a:ext>
            </a:extLst>
          </p:cNvPr>
          <p:cNvSpPr txBox="1"/>
          <p:nvPr/>
        </p:nvSpPr>
        <p:spPr>
          <a:xfrm>
            <a:off x="4308639" y="5364530"/>
            <a:ext cx="1315087" cy="33800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Death penalty</a:t>
            </a:r>
          </a:p>
        </p:txBody>
      </p:sp>
      <p:sp>
        <p:nvSpPr>
          <p:cNvPr id="8" name="Rectangle 7">
            <a:extLst>
              <a:ext uri="{FF2B5EF4-FFF2-40B4-BE49-F238E27FC236}">
                <a16:creationId xmlns:a16="http://schemas.microsoft.com/office/drawing/2014/main" id="{D59E9216-9739-753F-A3E3-EDE10E7B7E2A}"/>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53906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0677" indent="-284862" eaLnBrk="0" hangingPunct="0">
              <a:defRPr sz="2800">
                <a:solidFill>
                  <a:schemeClr val="tx1"/>
                </a:solidFill>
                <a:latin typeface="Arial" pitchFamily="34" charset="0"/>
                <a:ea typeface="ＭＳ Ｐゴシック" pitchFamily="34" charset="-128"/>
              </a:defRPr>
            </a:lvl2pPr>
            <a:lvl3pPr marL="1139498" indent="-227909" eaLnBrk="0" hangingPunct="0">
              <a:defRPr sz="2800">
                <a:solidFill>
                  <a:schemeClr val="tx1"/>
                </a:solidFill>
                <a:latin typeface="Arial" pitchFamily="34" charset="0"/>
                <a:ea typeface="ＭＳ Ｐゴシック" pitchFamily="34" charset="-128"/>
              </a:defRPr>
            </a:lvl3pPr>
            <a:lvl4pPr marL="1595275" indent="-227909" eaLnBrk="0" hangingPunct="0">
              <a:defRPr sz="2800">
                <a:solidFill>
                  <a:schemeClr val="tx1"/>
                </a:solidFill>
                <a:latin typeface="Arial" pitchFamily="34" charset="0"/>
                <a:ea typeface="ＭＳ Ｐゴシック" pitchFamily="34" charset="-128"/>
              </a:defRPr>
            </a:lvl4pPr>
            <a:lvl5pPr marL="2051081" indent="-227909" eaLnBrk="0" hangingPunct="0">
              <a:defRPr sz="2800">
                <a:solidFill>
                  <a:schemeClr val="tx1"/>
                </a:solidFill>
                <a:latin typeface="Arial" pitchFamily="34" charset="0"/>
                <a:ea typeface="ＭＳ Ｐゴシック" pitchFamily="34" charset="-128"/>
              </a:defRPr>
            </a:lvl5pPr>
            <a:lvl6pPr marL="25068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26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8466" indent="-227909"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4253" indent="-227909"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EF88FFF3-271C-4193-880B-E71A9CD8552C}" type="slidenum">
              <a:rPr lang="th-TH" sz="1200">
                <a:solidFill>
                  <a:srgbClr val="898989"/>
                </a:solidFill>
              </a:rPr>
              <a:pPr eaLnBrk="1" hangingPunct="1"/>
              <a:t>45</a:t>
            </a:fld>
            <a:endParaRPr lang="th-TH" sz="1200">
              <a:solidFill>
                <a:srgbClr val="898989"/>
              </a:solidFill>
            </a:endParaRPr>
          </a:p>
        </p:txBody>
      </p:sp>
      <p:sp>
        <p:nvSpPr>
          <p:cNvPr id="186370" name="Rectangle 2"/>
          <p:cNvSpPr txBox="1">
            <a:spLocks noChangeArrowheads="1"/>
          </p:cNvSpPr>
          <p:nvPr/>
        </p:nvSpPr>
        <p:spPr bwMode="auto">
          <a:xfrm>
            <a:off x="1919288" y="188595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4" tIns="45583" rIns="91154" bIns="45583"/>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900" u="sng"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400" dirty="0">
              <a:solidFill>
                <a:srgbClr val="C00000"/>
              </a:solidFill>
            </a:endParaRPr>
          </a:p>
        </p:txBody>
      </p:sp>
    </p:spTree>
    <p:extLst>
      <p:ext uri="{BB962C8B-B14F-4D97-AF65-F5344CB8AC3E}">
        <p14:creationId xmlns:p14="http://schemas.microsoft.com/office/powerpoint/2010/main" val="334041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5A60C8B8-97A0-45C4-A9D6-4617A9429BF1}"/>
              </a:ext>
            </a:extLst>
          </p:cNvPr>
          <p:cNvGraphicFramePr>
            <a:graphicFrameLocks/>
          </p:cNvGraphicFramePr>
          <p:nvPr>
            <p:extLst>
              <p:ext uri="{D42A27DB-BD31-4B8C-83A1-F6EECF244321}">
                <p14:modId xmlns:p14="http://schemas.microsoft.com/office/powerpoint/2010/main" val="693703900"/>
              </p:ext>
            </p:extLst>
          </p:nvPr>
        </p:nvGraphicFramePr>
        <p:xfrm>
          <a:off x="328551" y="2298806"/>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64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D1B58778-40C5-4E40-A86F-0DA74C5E7E74}"/>
              </a:ext>
            </a:extLst>
          </p:cNvPr>
          <p:cNvGraphicFramePr>
            <a:graphicFrameLocks/>
          </p:cNvGraphicFramePr>
          <p:nvPr>
            <p:extLst>
              <p:ext uri="{D42A27DB-BD31-4B8C-83A1-F6EECF244321}">
                <p14:modId xmlns:p14="http://schemas.microsoft.com/office/powerpoint/2010/main" val="264210289"/>
              </p:ext>
            </p:extLst>
          </p:nvPr>
        </p:nvGraphicFramePr>
        <p:xfrm>
          <a:off x="1074423" y="2415515"/>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7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6"/>
          <p:cNvSpPr txBox="1">
            <a:spLocks noGrp="1"/>
          </p:cNvSpPr>
          <p:nvPr>
            <p:ph type="title"/>
          </p:nvPr>
        </p:nvSpPr>
        <p:spPr>
          <a:xfrm>
            <a:off x="228600" y="1629600"/>
            <a:ext cx="8402672" cy="504000"/>
          </a:xfrm>
          <a:prstGeom prst="rect">
            <a:avLst/>
          </a:prstGeom>
          <a:noFill/>
          <a:ln>
            <a:noFill/>
          </a:ln>
        </p:spPr>
        <p:txBody>
          <a:bodyPr spcFirstLastPara="1" wrap="square" lIns="91140" tIns="45562" rIns="91140" bIns="45562" anchor="t" anchorCtr="0">
            <a:noAutofit/>
          </a:bodyPr>
          <a:lstStyle/>
          <a:p>
            <a:r>
              <a:rPr lang="en-US" dirty="0"/>
              <a:t>Key population size estimates, 2019 </a:t>
            </a:r>
            <a:endParaRPr dirty="0"/>
          </a:p>
        </p:txBody>
      </p:sp>
      <p:sp>
        <p:nvSpPr>
          <p:cNvPr id="466" name="Google Shape;466;p76"/>
          <p:cNvSpPr txBox="1">
            <a:spLocks noGrp="1"/>
          </p:cNvSpPr>
          <p:nvPr>
            <p:ph type="sldNum" idx="12"/>
          </p:nvPr>
        </p:nvSpPr>
        <p:spPr>
          <a:xfrm>
            <a:off x="9667876" y="6358062"/>
            <a:ext cx="542925" cy="365125"/>
          </a:xfrm>
          <a:prstGeom prst="rect">
            <a:avLst/>
          </a:prstGeom>
          <a:noFill/>
          <a:ln>
            <a:noFill/>
          </a:ln>
        </p:spPr>
        <p:txBody>
          <a:bodyPr spcFirstLastPara="1" wrap="square" lIns="91140" tIns="45562" rIns="91140" bIns="45562" anchor="b" anchorCtr="0">
            <a:noAutofit/>
          </a:bodyPr>
          <a:lstStyle/>
          <a:p>
            <a:pPr>
              <a:buClr>
                <a:srgbClr val="000000"/>
              </a:buClr>
              <a:defRPr/>
            </a:pPr>
            <a:fld id="{00000000-1234-1234-1234-123412341234}" type="slidenum">
              <a:rPr lang="en-US" kern="0">
                <a:solidFill>
                  <a:srgbClr val="888888"/>
                </a:solidFill>
              </a:rPr>
              <a:pPr>
                <a:buClr>
                  <a:srgbClr val="000000"/>
                </a:buClr>
                <a:defRPr/>
              </a:pPr>
              <a:t>7</a:t>
            </a:fld>
            <a:endParaRPr kern="0">
              <a:solidFill>
                <a:srgbClr val="888888"/>
              </a:solidFill>
            </a:endParaRPr>
          </a:p>
        </p:txBody>
      </p:sp>
      <p:graphicFrame>
        <p:nvGraphicFramePr>
          <p:cNvPr id="467" name="Google Shape;467;p76"/>
          <p:cNvGraphicFramePr/>
          <p:nvPr>
            <p:extLst>
              <p:ext uri="{D42A27DB-BD31-4B8C-83A1-F6EECF244321}">
                <p14:modId xmlns:p14="http://schemas.microsoft.com/office/powerpoint/2010/main" val="1698382246"/>
              </p:ext>
            </p:extLst>
          </p:nvPr>
        </p:nvGraphicFramePr>
        <p:xfrm>
          <a:off x="2133611" y="2362206"/>
          <a:ext cx="7482177" cy="3252083"/>
        </p:xfrm>
        <a:graphic>
          <a:graphicData uri="http://schemas.openxmlformats.org/drawingml/2006/table">
            <a:tbl>
              <a:tblPr>
                <a:noFill/>
              </a:tblPr>
              <a:tblGrid>
                <a:gridCol w="3584351">
                  <a:extLst>
                    <a:ext uri="{9D8B030D-6E8A-4147-A177-3AD203B41FA5}">
                      <a16:colId xmlns:a16="http://schemas.microsoft.com/office/drawing/2014/main" val="20000"/>
                    </a:ext>
                  </a:extLst>
                </a:gridCol>
                <a:gridCol w="1948913">
                  <a:extLst>
                    <a:ext uri="{9D8B030D-6E8A-4147-A177-3AD203B41FA5}">
                      <a16:colId xmlns:a16="http://schemas.microsoft.com/office/drawing/2014/main" val="20001"/>
                    </a:ext>
                  </a:extLst>
                </a:gridCol>
                <a:gridCol w="1948913">
                  <a:extLst>
                    <a:ext uri="{9D8B030D-6E8A-4147-A177-3AD203B41FA5}">
                      <a16:colId xmlns:a16="http://schemas.microsoft.com/office/drawing/2014/main" val="20002"/>
                    </a:ext>
                  </a:extLst>
                </a:gridCol>
              </a:tblGrid>
              <a:tr h="63895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mn-ea"/>
                          <a:cs typeface="Arial"/>
                          <a:sym typeface="Arial"/>
                        </a:rPr>
                        <a:t>Key population size estimates</a:t>
                      </a:r>
                      <a:endParaRPr sz="1800" b="1" i="0" u="none" strike="noStrike" cap="none" dirty="0">
                        <a:solidFill>
                          <a:srgbClr val="FFFFFF"/>
                        </a:solidFill>
                        <a:latin typeface="Arial"/>
                        <a:ea typeface="+mn-ea"/>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638">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10 108</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400" dirty="0"/>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25 734</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Sex workers (SW)</a:t>
                      </a:r>
                      <a:endParaRPr sz="1600" b="1" i="0" u="none" strike="noStrike" cap="none" dirty="0">
                        <a:solidFill>
                          <a:srgbClr val="000000"/>
                        </a:solidFill>
                        <a:latin typeface="Arial"/>
                        <a:ea typeface="Arial"/>
                        <a:cs typeface="Arial"/>
                        <a:sym typeface="Arial"/>
                      </a:endParaRPr>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11 237</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68" name="Google Shape;468;p76"/>
          <p:cNvSpPr/>
          <p:nvPr/>
        </p:nvSpPr>
        <p:spPr>
          <a:xfrm>
            <a:off x="228600" y="6398568"/>
            <a:ext cx="8153400" cy="230832"/>
          </a:xfrm>
          <a:prstGeom prst="rect">
            <a:avLst/>
          </a:prstGeom>
          <a:noFill/>
          <a:ln>
            <a:noFill/>
          </a:ln>
        </p:spPr>
        <p:txBody>
          <a:bodyPr spcFirstLastPara="1" wrap="square" lIns="91140" tIns="45562" rIns="91140" bIns="45562" anchor="t" anchorCtr="0">
            <a:noAutofit/>
          </a:bodyPr>
          <a:lstStyle/>
          <a:p>
            <a:pPr>
              <a:buClr>
                <a:srgbClr val="000000"/>
              </a:buClr>
              <a:buSzPts val="900"/>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Afghanistan key population size estimates 2019</a:t>
            </a:r>
          </a:p>
          <a:p>
            <a:pPr>
              <a:buClr>
                <a:srgbClr val="000000"/>
              </a:buClr>
              <a:buSzPts val="900"/>
              <a:defRPr/>
            </a:pPr>
            <a:endParaRPr sz="1400" kern="0" dirty="0">
              <a:solidFill>
                <a:srgbClr val="000000"/>
              </a:solidFill>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a:t>
            </a:r>
          </a:p>
        </p:txBody>
      </p:sp>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6476" y="6488722"/>
            <a:ext cx="9679527" cy="230556"/>
          </a:xfrm>
          <a:prstGeom prst="rect">
            <a:avLst/>
          </a:prstGeom>
        </p:spPr>
        <p:txBody>
          <a:bodyPr wrap="square" lIns="91154" tIns="45583" rIns="91154" bIns="45583">
            <a:spAutoFit/>
          </a:bodyPr>
          <a:lstStyle/>
          <a:p>
            <a:pPr marL="0" marR="0" lvl="0" indent="0" algn="l" defTabSz="91159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Afghanistan Global AIDS Monitoring Reporting</a:t>
            </a:r>
            <a:endPar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7" name="Group 6">
            <a:extLst>
              <a:ext uri="{FF2B5EF4-FFF2-40B4-BE49-F238E27FC236}">
                <a16:creationId xmlns:a16="http://schemas.microsoft.com/office/drawing/2014/main" id="{CBE93519-FF96-D950-9196-C3D1AF6D029B}"/>
              </a:ext>
            </a:extLst>
          </p:cNvPr>
          <p:cNvGrpSpPr/>
          <p:nvPr/>
        </p:nvGrpSpPr>
        <p:grpSpPr>
          <a:xfrm>
            <a:off x="3352800" y="2289421"/>
            <a:ext cx="4553709" cy="3854832"/>
            <a:chOff x="3175" y="3175"/>
            <a:chExt cx="4529930" cy="3817412"/>
          </a:xfrm>
        </p:grpSpPr>
        <p:grpSp>
          <p:nvGrpSpPr>
            <p:cNvPr id="9" name="Group 8">
              <a:extLst>
                <a:ext uri="{FF2B5EF4-FFF2-40B4-BE49-F238E27FC236}">
                  <a16:creationId xmlns:a16="http://schemas.microsoft.com/office/drawing/2014/main" id="{020AE1D0-4523-4EA2-BA43-0C8C848BDF7E}"/>
                </a:ext>
              </a:extLst>
            </p:cNvPr>
            <p:cNvGrpSpPr/>
            <p:nvPr/>
          </p:nvGrpSpPr>
          <p:grpSpPr>
            <a:xfrm>
              <a:off x="3175" y="3175"/>
              <a:ext cx="4529930" cy="3817412"/>
              <a:chOff x="3175" y="3175"/>
              <a:chExt cx="4484673" cy="3937147"/>
            </a:xfrm>
          </p:grpSpPr>
          <p:graphicFrame>
            <p:nvGraphicFramePr>
              <p:cNvPr id="13" name="Chart 12">
                <a:extLst>
                  <a:ext uri="{FF2B5EF4-FFF2-40B4-BE49-F238E27FC236}">
                    <a16:creationId xmlns:a16="http://schemas.microsoft.com/office/drawing/2014/main" id="{2A181B32-D2A4-99E3-5686-82B7CA04105E}"/>
                  </a:ext>
                </a:extLst>
              </p:cNvPr>
              <p:cNvGraphicFramePr/>
              <p:nvPr/>
            </p:nvGraphicFramePr>
            <p:xfrm>
              <a:off x="1419451" y="3175"/>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FF65321-E49C-15E4-770F-3C237D58756F}"/>
                  </a:ext>
                </a:extLst>
              </p:cNvPr>
              <p:cNvGraphicFramePr>
                <a:graphicFrameLocks/>
              </p:cNvGraphicFramePr>
              <p:nvPr/>
            </p:nvGraphicFramePr>
            <p:xfrm>
              <a:off x="1400400" y="997170"/>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2FC0C19F-7305-8CD8-B12A-C7B579D947E5}"/>
                  </a:ext>
                </a:extLst>
              </p:cNvPr>
              <p:cNvGraphicFramePr>
                <a:graphicFrameLocks/>
              </p:cNvGraphicFramePr>
              <p:nvPr/>
            </p:nvGraphicFramePr>
            <p:xfrm>
              <a:off x="1400403" y="2019973"/>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456E2596-3CB5-8F15-A073-7B0495EC61E9}"/>
                  </a:ext>
                </a:extLst>
              </p:cNvPr>
              <p:cNvGraphicFramePr>
                <a:graphicFrameLocks/>
              </p:cNvGraphicFramePr>
              <p:nvPr/>
            </p:nvGraphicFramePr>
            <p:xfrm>
              <a:off x="1400403" y="3033180"/>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32">
                <a:extLst>
                  <a:ext uri="{FF2B5EF4-FFF2-40B4-BE49-F238E27FC236}">
                    <a16:creationId xmlns:a16="http://schemas.microsoft.com/office/drawing/2014/main" id="{99D16177-8B0E-2C48-C3C5-B94840F36CA0}"/>
                  </a:ext>
                </a:extLst>
              </p:cNvPr>
              <p:cNvSpPr txBox="1"/>
              <p:nvPr/>
            </p:nvSpPr>
            <p:spPr>
              <a:xfrm>
                <a:off x="3176" y="2248536"/>
                <a:ext cx="1783961" cy="66952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(2012)</a:t>
                </a:r>
              </a:p>
            </p:txBody>
          </p:sp>
          <p:sp>
            <p:nvSpPr>
              <p:cNvPr id="18" name="TextBox 33">
                <a:extLst>
                  <a:ext uri="{FF2B5EF4-FFF2-40B4-BE49-F238E27FC236}">
                    <a16:creationId xmlns:a16="http://schemas.microsoft.com/office/drawing/2014/main" id="{EE214982-65B2-530C-689E-0B45931F87EC}"/>
                  </a:ext>
                </a:extLst>
              </p:cNvPr>
              <p:cNvSpPr txBox="1"/>
              <p:nvPr/>
            </p:nvSpPr>
            <p:spPr>
              <a:xfrm>
                <a:off x="3175" y="1241325"/>
                <a:ext cx="1346496" cy="57922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(2012)</a:t>
                </a:r>
              </a:p>
            </p:txBody>
          </p:sp>
          <p:sp>
            <p:nvSpPr>
              <p:cNvPr id="19" name="TextBox 34">
                <a:extLst>
                  <a:ext uri="{FF2B5EF4-FFF2-40B4-BE49-F238E27FC236}">
                    <a16:creationId xmlns:a16="http://schemas.microsoft.com/office/drawing/2014/main" id="{5F7264CF-06C1-34D4-DF4C-7A32CA3F6242}"/>
                  </a:ext>
                </a:extLst>
              </p:cNvPr>
              <p:cNvSpPr txBox="1"/>
              <p:nvPr/>
            </p:nvSpPr>
            <p:spPr>
              <a:xfrm>
                <a:off x="3175" y="235158"/>
                <a:ext cx="1540484" cy="42489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endParaRPr>
              </a:p>
            </p:txBody>
          </p:sp>
          <p:sp>
            <p:nvSpPr>
              <p:cNvPr id="20" name="TextBox 35">
                <a:extLst>
                  <a:ext uri="{FF2B5EF4-FFF2-40B4-BE49-F238E27FC236}">
                    <a16:creationId xmlns:a16="http://schemas.microsoft.com/office/drawing/2014/main" id="{005F9562-9653-40AD-5A47-81CDCEEDE6CE}"/>
                  </a:ext>
                </a:extLst>
              </p:cNvPr>
              <p:cNvSpPr txBox="1"/>
              <p:nvPr/>
            </p:nvSpPr>
            <p:spPr>
              <a:xfrm>
                <a:off x="18809" y="3206678"/>
                <a:ext cx="1390825" cy="71662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(2012)</a:t>
                </a:r>
              </a:p>
            </p:txBody>
          </p:sp>
        </p:grpSp>
        <p:cxnSp>
          <p:nvCxnSpPr>
            <p:cNvPr id="10" name="Straight Connector 9">
              <a:extLst>
                <a:ext uri="{FF2B5EF4-FFF2-40B4-BE49-F238E27FC236}">
                  <a16:creationId xmlns:a16="http://schemas.microsoft.com/office/drawing/2014/main" id="{A50136E9-AD9D-40FB-9194-8660A4A9FB39}"/>
                </a:ext>
              </a:extLst>
            </p:cNvPr>
            <p:cNvCxnSpPr/>
            <p:nvPr/>
          </p:nvCxnSpPr>
          <p:spPr>
            <a:xfrm>
              <a:off x="93138" y="905623"/>
              <a:ext cx="4385566" cy="0"/>
            </a:xfrm>
            <a:prstGeom prst="line">
              <a:avLst/>
            </a:prstGeom>
            <a:noFill/>
            <a:ln w="15875" cap="flat" cmpd="sng" algn="ctr">
              <a:solidFill>
                <a:sysClr val="window" lastClr="FFFFFF">
                  <a:lumMod val="75000"/>
                </a:sysClr>
              </a:solidFill>
              <a:prstDash val="sysDot"/>
              <a:miter lim="800000"/>
            </a:ln>
            <a:effectLst/>
          </p:spPr>
        </p:cxnSp>
        <p:cxnSp>
          <p:nvCxnSpPr>
            <p:cNvPr id="11" name="Straight Connector 10">
              <a:extLst>
                <a:ext uri="{FF2B5EF4-FFF2-40B4-BE49-F238E27FC236}">
                  <a16:creationId xmlns:a16="http://schemas.microsoft.com/office/drawing/2014/main" id="{B1E10AB7-10E5-4506-B34F-905A1AE70C65}"/>
                </a:ext>
              </a:extLst>
            </p:cNvPr>
            <p:cNvCxnSpPr/>
            <p:nvPr/>
          </p:nvCxnSpPr>
          <p:spPr>
            <a:xfrm>
              <a:off x="93138" y="1900307"/>
              <a:ext cx="4385566" cy="0"/>
            </a:xfrm>
            <a:prstGeom prst="line">
              <a:avLst/>
            </a:prstGeom>
            <a:noFill/>
            <a:ln w="15875" cap="flat" cmpd="sng" algn="ctr">
              <a:solidFill>
                <a:sysClr val="window" lastClr="FFFFFF">
                  <a:lumMod val="75000"/>
                </a:sysClr>
              </a:solidFill>
              <a:prstDash val="sysDot"/>
              <a:miter lim="800000"/>
            </a:ln>
            <a:effectLst/>
          </p:spPr>
        </p:cxnSp>
        <p:cxnSp>
          <p:nvCxnSpPr>
            <p:cNvPr id="12" name="Straight Connector 11">
              <a:extLst>
                <a:ext uri="{FF2B5EF4-FFF2-40B4-BE49-F238E27FC236}">
                  <a16:creationId xmlns:a16="http://schemas.microsoft.com/office/drawing/2014/main" id="{40991A48-DD27-46BB-B2AB-9DE74DD9886F}"/>
                </a:ext>
              </a:extLst>
            </p:cNvPr>
            <p:cNvCxnSpPr/>
            <p:nvPr/>
          </p:nvCxnSpPr>
          <p:spPr>
            <a:xfrm>
              <a:off x="93138" y="2894985"/>
              <a:ext cx="4385566"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429364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Rectangle 4"/>
          <p:cNvSpPr/>
          <p:nvPr/>
        </p:nvSpPr>
        <p:spPr>
          <a:xfrm>
            <a:off x="226476" y="6488722"/>
            <a:ext cx="9679527"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solidFill>
                  <a:prstClr val="black"/>
                </a:solidFill>
                <a:cs typeface="Arial" pitchFamily="34" charset="0"/>
              </a:rPr>
              <a:t>Afghanistan Global AIDS Response Progress Report 2015 (Country Narrative Report) and </a:t>
            </a:r>
            <a:r>
              <a:rPr lang="en-US" sz="900" dirty="0">
                <a:solidFill>
                  <a:prstClr val="black"/>
                </a:solidFill>
                <a:cs typeface="Arial" pitchFamily="34" charset="0"/>
                <a:hlinkClick r:id="rId3"/>
              </a:rPr>
              <a:t>www.aidsinfoonline.org</a:t>
            </a:r>
            <a:r>
              <a:rPr lang="en-US" sz="900" dirty="0">
                <a:solidFill>
                  <a:prstClr val="black"/>
                </a:solidFill>
                <a:cs typeface="Arial" pitchFamily="34" charset="0"/>
              </a:rPr>
              <a:t> </a:t>
            </a:r>
            <a:endParaRPr lang="en-US"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597335776"/>
              </p:ext>
            </p:extLst>
          </p:nvPr>
        </p:nvGraphicFramePr>
        <p:xfrm>
          <a:off x="2514600" y="2438400"/>
          <a:ext cx="63246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276640" y="6019837"/>
            <a:ext cx="677813" cy="276722"/>
          </a:xfrm>
          <a:prstGeom prst="rect">
            <a:avLst/>
          </a:prstGeom>
          <a:noFill/>
        </p:spPr>
        <p:txBody>
          <a:bodyPr wrap="none" lIns="91154" tIns="45583" rIns="91154" bIns="45583" rtlCol="0">
            <a:spAutoFit/>
          </a:bodyPr>
          <a:lstStyle/>
          <a:p>
            <a:r>
              <a:rPr lang="en-US" sz="1200" dirty="0">
                <a:latin typeface="Arial" pitchFamily="34" charset="0"/>
                <a:cs typeface="Arial" pitchFamily="34" charset="0"/>
              </a:rPr>
              <a:t>* Kabul</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5495</TotalTime>
  <Words>2334</Words>
  <Application>Microsoft Office PowerPoint</Application>
  <PresentationFormat>Widescreen</PresentationFormat>
  <Paragraphs>275</Paragraphs>
  <Slides>45</Slides>
  <Notes>7</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45</vt:i4>
      </vt:variant>
    </vt:vector>
  </HeadingPairs>
  <TitlesOfParts>
    <vt:vector size="68" baseType="lpstr">
      <vt:lpstr>Arial</vt:lpstr>
      <vt:lpstr>Arial Narrow</vt:lpstr>
      <vt:lpstr>Calibri</vt:lpstr>
      <vt:lpstr>Times New Roman</vt:lpstr>
      <vt:lpstr>1_Cover Design</vt:lpstr>
      <vt:lpstr>Layout</vt:lpstr>
      <vt:lpstr>1_Layout</vt:lpstr>
      <vt:lpstr>2_Cover Design</vt:lpstr>
      <vt:lpstr>2_Layout</vt:lpstr>
      <vt:lpstr>6_Layout</vt:lpstr>
      <vt:lpstr>1_Layout with Latest!</vt:lpstr>
      <vt:lpstr>2_Layout with Latest!</vt:lpstr>
      <vt:lpstr>3_Layout with Latest!</vt:lpstr>
      <vt:lpstr>5_Layout with Latest!</vt:lpstr>
      <vt:lpstr>9_Layout with Latest!</vt:lpstr>
      <vt:lpstr>6_Layout with Latest!</vt:lpstr>
      <vt:lpstr>7_Layout with Latest!</vt:lpstr>
      <vt:lpstr>8_Layout with Latest!</vt:lpstr>
      <vt:lpstr>10_Layout with Latest!</vt:lpstr>
      <vt:lpstr>11_Layout with Latest!</vt:lpstr>
      <vt:lpstr>12_Layout with Latest!</vt:lpstr>
      <vt:lpstr>10_Layout</vt:lpstr>
      <vt:lpstr>4_Layout</vt:lpstr>
      <vt:lpstr>Afghanistan</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2019 </vt:lpstr>
      <vt:lpstr>HIV prevalence among key populations</vt:lpstr>
      <vt:lpstr>HIV prevalence among key populations, 2012</vt:lpstr>
      <vt:lpstr>HIV prevalence among key populations, 2009 - 2012</vt:lpstr>
      <vt:lpstr>HIV prevalence among prisoners and road transport workers, 2012</vt:lpstr>
      <vt:lpstr>STI prevalence among key populations, 2012</vt:lpstr>
      <vt:lpstr>STI prevalence among prisoners and road transport workers, 2012</vt:lpstr>
      <vt:lpstr>Risk behaviours </vt:lpstr>
      <vt:lpstr>Proportion of key populations who reported condom use at last sex, 2012</vt:lpstr>
      <vt:lpstr>Proportion of FSW with reported number of paid sex acts in the last week, 2012</vt:lpstr>
      <vt:lpstr>Proportion of FSW who reported condom use at last sex with any partner, 2012</vt:lpstr>
      <vt:lpstr>Proportion of FSW who have ever injected drugs, 2012</vt:lpstr>
      <vt:lpstr>Proportion of PWID with reported duration of injecting drugs in years, 2012</vt:lpstr>
      <vt:lpstr>Proportion of PWID who reported safe injection practices 2007 - 2012</vt:lpstr>
      <vt:lpstr>Proportion of PWID who used unsterile injecting equipment at least once in the last 3 months, 2012</vt:lpstr>
      <vt:lpstr>Proportion of PWID who reported paying for sex, 2012</vt:lpstr>
      <vt:lpstr>Proportion of MSM with reported risk behaviors, 2012</vt:lpstr>
      <vt:lpstr>Proportion of prisoners and road transport workers with reported risk behaviors, 2012</vt:lpstr>
      <vt:lpstr>Vulnerability and HIV knowledge</vt:lpstr>
      <vt:lpstr>Proportion of MSM with correct knowledge of HIV, Kabul, 2012 </vt:lpstr>
      <vt:lpstr>Proportion of PWID with correct knowledge of HIV, 2012 </vt:lpstr>
      <vt:lpstr>Proportion of FSW and PWID with comprehensive knowledge of HIV, 2009 </vt:lpstr>
      <vt:lpstr>Proportion of key populations with comprehensive knowledge of HIV by age group, 2009 </vt:lpstr>
      <vt:lpstr>HIV Expenditure </vt:lpstr>
      <vt:lpstr>AIDS financing, 2018 </vt:lpstr>
      <vt:lpstr>AIDS spending by financing source, 2008 - 2018 </vt:lpstr>
      <vt:lpstr>National response </vt:lpstr>
      <vt:lpstr>HIV testing coverage among key populations, 2012</vt:lpstr>
      <vt:lpstr>Number of needles/syringes distributed per PWID per year, 2009 – 2022</vt:lpstr>
      <vt:lpstr>Number of ART sites and number of people on ART, 2009-2022</vt:lpstr>
      <vt:lpstr>ART scale-up, 2009 - 2022</vt:lpstr>
      <vt:lpstr>HIV testing and treatment cascade, women (aged 15+ years) compared to men (aged 15+ years), 2022  </vt:lpstr>
      <vt:lpstr>Estimated adults (15+ yr) living with HIV, adults receiving ART, and adult ART coverage, 2022</vt:lpstr>
      <vt:lpstr>Treatment cascade, 2022</vt:lpstr>
      <vt:lpstr>HIV testing and treatment cascade, 2022</vt:lpstr>
      <vt:lpstr>Estimated number of pregnant women living with HIV, pregnant women receiving ARVs for preventing the vertical transmission of HIV, and PMTCT coverage, 2022</vt:lpstr>
      <vt:lpstr>PMTCT cascade, 2022</vt:lpstr>
      <vt:lpstr>Punitive and discriminatory laws, 2022</vt:lpstr>
      <vt:lpstr>PowerPoint Presentation</vt:lpstr>
    </vt:vector>
  </TitlesOfParts>
  <Manager/>
  <Company>HIV/AIDS Data Hub for Asia-Pacific</Company>
  <LinksUpToDate>false</LinksUpToDate>
  <SharedDoc>false</SharedDoc>
  <HyperlinkBase>https://wwww.aidsdatahub.org/resource/afghanistan-country-slides-2018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Afghanistan Country Slides 2019</dc:title>
  <dc:subject/>
  <dc:creator>HIV/AIDS Data Hub for Asia-Pacific</dc:creator>
  <cp:keywords>hiv, aids, socio-demographic indicators, prevalence, epidemiology, risk behaviors, vulnerability, hiv knowledge, national response</cp:keywords>
  <dc:description/>
  <cp:lastModifiedBy>SHWE, Ye Yu</cp:lastModifiedBy>
  <cp:revision>545</cp:revision>
  <dcterms:created xsi:type="dcterms:W3CDTF">2013-01-31T02:09:13Z</dcterms:created>
  <dcterms:modified xsi:type="dcterms:W3CDTF">2023-09-29T09:32:28Z</dcterms:modified>
  <cp:category/>
</cp:coreProperties>
</file>