
<file path=[Content_Types].xml><?xml version="1.0" encoding="utf-8"?>
<Types xmlns="http://schemas.openxmlformats.org/package/2006/content-types">
  <Default Extension="png" ContentType="image/png"/>
  <Default Extension="bin" ContentType="application/vnd.openxmlformats-officedocument.oleObject"/>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2.xml" ContentType="application/vnd.openxmlformats-officedocument.theme+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theme/theme3.xml" ContentType="application/vnd.openxmlformats-officedocument.theme+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4.xml" ContentType="application/vnd.openxmlformats-officedocument.theme+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theme/themeOverride2.xml" ContentType="application/vnd.openxmlformats-officedocument.themeOverride+xml"/>
  <Override PartName="/ppt/charts/chart3.xml" ContentType="application/vnd.openxmlformats-officedocument.drawingml.chart+xml"/>
  <Override PartName="/ppt/theme/themeOverride3.xml" ContentType="application/vnd.openxmlformats-officedocument.themeOverride+xml"/>
  <Override PartName="/ppt/charts/chart4.xml" ContentType="application/vnd.openxmlformats-officedocument.drawingml.chart+xml"/>
  <Override PartName="/ppt/theme/themeOverride4.xml" ContentType="application/vnd.openxmlformats-officedocument.themeOverride+xml"/>
  <Override PartName="/ppt/charts/chart5.xml" ContentType="application/vnd.openxmlformats-officedocument.drawingml.chart+xml"/>
  <Override PartName="/ppt/theme/themeOverride5.xml" ContentType="application/vnd.openxmlformats-officedocument.themeOverride+xml"/>
  <Override PartName="/ppt/charts/chart6.xml" ContentType="application/vnd.openxmlformats-officedocument.drawingml.chart+xml"/>
  <Override PartName="/ppt/theme/themeOverride6.xml" ContentType="application/vnd.openxmlformats-officedocument.themeOverride+xml"/>
  <Override PartName="/ppt/charts/chart7.xml" ContentType="application/vnd.openxmlformats-officedocument.drawingml.chart+xml"/>
  <Override PartName="/ppt/theme/themeOverride7.xml" ContentType="application/vnd.openxmlformats-officedocument.themeOverride+xml"/>
  <Override PartName="/ppt/charts/chart8.xml" ContentType="application/vnd.openxmlformats-officedocument.drawingml.chart+xml"/>
  <Override PartName="/ppt/theme/themeOverride8.xml" ContentType="application/vnd.openxmlformats-officedocument.themeOverride+xml"/>
  <Override PartName="/ppt/notesSlides/notesSlide2.xml" ContentType="application/vnd.openxmlformats-officedocument.presentationml.notesSlide+xml"/>
  <Override PartName="/ppt/charts/chart9.xml" ContentType="application/vnd.openxmlformats-officedocument.drawingml.chart+xml"/>
  <Override PartName="/ppt/theme/themeOverride9.xml" ContentType="application/vnd.openxmlformats-officedocument.themeOverr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0.xml" ContentType="application/vnd.openxmlformats-officedocument.drawingml.chart+xml"/>
  <Override PartName="/ppt/theme/themeOverride10.xml" ContentType="application/vnd.openxmlformats-officedocument.themeOverride+xml"/>
  <Override PartName="/ppt/drawings/drawing1.xml" ContentType="application/vnd.openxmlformats-officedocument.drawingml.chartshapes+xml"/>
  <Override PartName="/ppt/notesSlides/notesSlide5.xml" ContentType="application/vnd.openxmlformats-officedocument.presentationml.notesSlide+xml"/>
  <Override PartName="/ppt/charts/chart11.xml" ContentType="application/vnd.openxmlformats-officedocument.drawingml.chart+xml"/>
  <Override PartName="/ppt/theme/themeOverride11.xml" ContentType="application/vnd.openxmlformats-officedocument.themeOverride+xml"/>
  <Override PartName="/ppt/drawings/drawing2.xml" ContentType="application/vnd.openxmlformats-officedocument.drawingml.chartshapes+xml"/>
  <Override PartName="/ppt/notesSlides/notesSlide6.xml" ContentType="application/vnd.openxmlformats-officedocument.presentationml.notesSlide+xml"/>
  <Override PartName="/ppt/charts/chart12.xml" ContentType="application/vnd.openxmlformats-officedocument.drawingml.chart+xml"/>
  <Override PartName="/ppt/theme/themeOverride12.xml" ContentType="application/vnd.openxmlformats-officedocument.themeOverride+xml"/>
  <Override PartName="/ppt/charts/chart13.xml" ContentType="application/vnd.openxmlformats-officedocument.drawingml.chart+xml"/>
  <Override PartName="/ppt/theme/themeOverride13.xml" ContentType="application/vnd.openxmlformats-officedocument.themeOverride+xml"/>
  <Override PartName="/ppt/charts/chart14.xml" ContentType="application/vnd.openxmlformats-officedocument.drawingml.chart+xml"/>
  <Override PartName="/ppt/theme/themeOverride14.xml" ContentType="application/vnd.openxmlformats-officedocument.themeOverride+xml"/>
  <Override PartName="/ppt/drawings/drawing3.xml" ContentType="application/vnd.openxmlformats-officedocument.drawingml.chartshapes+xml"/>
  <Override PartName="/ppt/notesSlides/notesSlide7.xml" ContentType="application/vnd.openxmlformats-officedocument.presentationml.notesSlide+xml"/>
  <Override PartName="/ppt/charts/chart15.xml" ContentType="application/vnd.openxmlformats-officedocument.drawingml.chart+xml"/>
  <Override PartName="/ppt/theme/themeOverride15.xml" ContentType="application/vnd.openxmlformats-officedocument.themeOverr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charts/chart16.xml" ContentType="application/vnd.openxmlformats-officedocument.drawingml.chart+xml"/>
  <Override PartName="/ppt/theme/themeOverride16.xml" ContentType="application/vnd.openxmlformats-officedocument.themeOverr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charts/chart17.xml" ContentType="application/vnd.openxmlformats-officedocument.drawingml.chart+xml"/>
  <Override PartName="/ppt/theme/themeOverride17.xml" ContentType="application/vnd.openxmlformats-officedocument.themeOverride+xml"/>
  <Override PartName="/ppt/notesSlides/notesSlide13.xml" ContentType="application/vnd.openxmlformats-officedocument.presentationml.notesSlide+xml"/>
  <Override PartName="/ppt/charts/chart18.xml" ContentType="application/vnd.openxmlformats-officedocument.drawingml.chart+xml"/>
  <Override PartName="/ppt/theme/themeOverride18.xml" ContentType="application/vnd.openxmlformats-officedocument.themeOverride+xml"/>
  <Override PartName="/ppt/charts/chart19.xml" ContentType="application/vnd.openxmlformats-officedocument.drawingml.chart+xml"/>
  <Override PartName="/ppt/theme/themeOverride19.xml" ContentType="application/vnd.openxmlformats-officedocument.themeOverride+xml"/>
  <Override PartName="/ppt/charts/chart20.xml" ContentType="application/vnd.openxmlformats-officedocument.drawingml.chart+xml"/>
  <Override PartName="/ppt/theme/themeOverride20.xml" ContentType="application/vnd.openxmlformats-officedocument.themeOverride+xml"/>
  <Override PartName="/ppt/charts/chart21.xml" ContentType="application/vnd.openxmlformats-officedocument.drawingml.chart+xml"/>
  <Override PartName="/ppt/theme/themeOverride21.xml" ContentType="application/vnd.openxmlformats-officedocument.themeOverride+xml"/>
  <Override PartName="/ppt/charts/chart22.xml" ContentType="application/vnd.openxmlformats-officedocument.drawingml.chart+xml"/>
  <Override PartName="/ppt/theme/themeOverride22.xml" ContentType="application/vnd.openxmlformats-officedocument.themeOverride+xml"/>
  <Override PartName="/ppt/notesSlides/notesSlide14.xml" ContentType="application/vnd.openxmlformats-officedocument.presentationml.notesSlide+xml"/>
  <Override PartName="/ppt/charts/chart23.xml" ContentType="application/vnd.openxmlformats-officedocument.drawingml.chart+xml"/>
  <Override PartName="/ppt/theme/themeOverride23.xml" ContentType="application/vnd.openxmlformats-officedocument.themeOverride+xml"/>
  <Override PartName="/ppt/notesSlides/notesSlide15.xml" ContentType="application/vnd.openxmlformats-officedocument.presentationml.notesSlide+xml"/>
  <Override PartName="/ppt/charts/chart24.xml" ContentType="application/vnd.openxmlformats-officedocument.drawingml.chart+xml"/>
  <Override PartName="/ppt/theme/themeOverride24.xml" ContentType="application/vnd.openxmlformats-officedocument.themeOverride+xml"/>
  <Override PartName="/ppt/charts/chart25.xml" ContentType="application/vnd.openxmlformats-officedocument.drawingml.chart+xml"/>
  <Override PartName="/ppt/theme/themeOverride25.xml" ContentType="application/vnd.openxmlformats-officedocument.themeOverr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2" r:id="rId1"/>
    <p:sldMasterId id="2147483953" r:id="rId2"/>
    <p:sldMasterId id="2147483963" r:id="rId3"/>
    <p:sldMasterId id="2147483973" r:id="rId4"/>
    <p:sldMasterId id="2147483976" r:id="rId5"/>
  </p:sldMasterIdLst>
  <p:notesMasterIdLst>
    <p:notesMasterId r:id="rId43"/>
  </p:notesMasterIdLst>
  <p:handoutMasterIdLst>
    <p:handoutMasterId r:id="rId44"/>
  </p:handoutMasterIdLst>
  <p:sldIdLst>
    <p:sldId id="716" r:id="rId6"/>
    <p:sldId id="654" r:id="rId7"/>
    <p:sldId id="615" r:id="rId8"/>
    <p:sldId id="712" r:id="rId9"/>
    <p:sldId id="655" r:id="rId10"/>
    <p:sldId id="656" r:id="rId11"/>
    <p:sldId id="657" r:id="rId12"/>
    <p:sldId id="660" r:id="rId13"/>
    <p:sldId id="708" r:id="rId14"/>
    <p:sldId id="709" r:id="rId15"/>
    <p:sldId id="704" r:id="rId16"/>
    <p:sldId id="705" r:id="rId17"/>
    <p:sldId id="685" r:id="rId18"/>
    <p:sldId id="686" r:id="rId19"/>
    <p:sldId id="628" r:id="rId20"/>
    <p:sldId id="695" r:id="rId21"/>
    <p:sldId id="696" r:id="rId22"/>
    <p:sldId id="649" r:id="rId23"/>
    <p:sldId id="629" r:id="rId24"/>
    <p:sldId id="653" r:id="rId25"/>
    <p:sldId id="630" r:id="rId26"/>
    <p:sldId id="700" r:id="rId27"/>
    <p:sldId id="701" r:id="rId28"/>
    <p:sldId id="702" r:id="rId29"/>
    <p:sldId id="703" r:id="rId30"/>
    <p:sldId id="633" r:id="rId31"/>
    <p:sldId id="699" r:id="rId32"/>
    <p:sldId id="687" r:id="rId33"/>
    <p:sldId id="688" r:id="rId34"/>
    <p:sldId id="689" r:id="rId35"/>
    <p:sldId id="691" r:id="rId36"/>
    <p:sldId id="692" r:id="rId37"/>
    <p:sldId id="693" r:id="rId38"/>
    <p:sldId id="690" r:id="rId39"/>
    <p:sldId id="694" r:id="rId40"/>
    <p:sldId id="634" r:id="rId41"/>
    <p:sldId id="715" r:id="rId42"/>
  </p:sldIdLst>
  <p:sldSz cx="9144000" cy="6858000" type="screen4x3"/>
  <p:notesSz cx="6797675" cy="9928225"/>
  <p:defaultTextStyle>
    <a:defPPr>
      <a:defRPr lang="en-US"/>
    </a:defPPr>
    <a:lvl1pPr algn="l" rtl="0" fontAlgn="base">
      <a:spcBef>
        <a:spcPct val="0"/>
      </a:spcBef>
      <a:spcAft>
        <a:spcPct val="0"/>
      </a:spcAft>
      <a:defRPr sz="2800" kern="1200">
        <a:solidFill>
          <a:schemeClr val="tx1"/>
        </a:solidFill>
        <a:latin typeface="Arial" charset="0"/>
        <a:ea typeface="SimSun" pitchFamily="2" charset="-122"/>
        <a:cs typeface="+mn-cs"/>
      </a:defRPr>
    </a:lvl1pPr>
    <a:lvl2pPr marL="457200" algn="l" rtl="0" fontAlgn="base">
      <a:spcBef>
        <a:spcPct val="0"/>
      </a:spcBef>
      <a:spcAft>
        <a:spcPct val="0"/>
      </a:spcAft>
      <a:defRPr sz="2800" kern="1200">
        <a:solidFill>
          <a:schemeClr val="tx1"/>
        </a:solidFill>
        <a:latin typeface="Arial" charset="0"/>
        <a:ea typeface="SimSun" pitchFamily="2" charset="-122"/>
        <a:cs typeface="+mn-cs"/>
      </a:defRPr>
    </a:lvl2pPr>
    <a:lvl3pPr marL="914400" algn="l" rtl="0" fontAlgn="base">
      <a:spcBef>
        <a:spcPct val="0"/>
      </a:spcBef>
      <a:spcAft>
        <a:spcPct val="0"/>
      </a:spcAft>
      <a:defRPr sz="2800" kern="1200">
        <a:solidFill>
          <a:schemeClr val="tx1"/>
        </a:solidFill>
        <a:latin typeface="Arial" charset="0"/>
        <a:ea typeface="SimSun" pitchFamily="2" charset="-122"/>
        <a:cs typeface="+mn-cs"/>
      </a:defRPr>
    </a:lvl3pPr>
    <a:lvl4pPr marL="1371600" algn="l" rtl="0" fontAlgn="base">
      <a:spcBef>
        <a:spcPct val="0"/>
      </a:spcBef>
      <a:spcAft>
        <a:spcPct val="0"/>
      </a:spcAft>
      <a:defRPr sz="2800" kern="1200">
        <a:solidFill>
          <a:schemeClr val="tx1"/>
        </a:solidFill>
        <a:latin typeface="Arial" charset="0"/>
        <a:ea typeface="SimSun" pitchFamily="2" charset="-122"/>
        <a:cs typeface="+mn-cs"/>
      </a:defRPr>
    </a:lvl4pPr>
    <a:lvl5pPr marL="1828800" algn="l" rtl="0" fontAlgn="base">
      <a:spcBef>
        <a:spcPct val="0"/>
      </a:spcBef>
      <a:spcAft>
        <a:spcPct val="0"/>
      </a:spcAft>
      <a:defRPr sz="2800" kern="1200">
        <a:solidFill>
          <a:schemeClr val="tx1"/>
        </a:solidFill>
        <a:latin typeface="Arial" charset="0"/>
        <a:ea typeface="SimSun" pitchFamily="2" charset="-122"/>
        <a:cs typeface="+mn-cs"/>
      </a:defRPr>
    </a:lvl5pPr>
    <a:lvl6pPr marL="2286000" algn="l" defTabSz="914400" rtl="0" eaLnBrk="1" latinLnBrk="0" hangingPunct="1">
      <a:defRPr sz="2800" kern="1200">
        <a:solidFill>
          <a:schemeClr val="tx1"/>
        </a:solidFill>
        <a:latin typeface="Arial" charset="0"/>
        <a:ea typeface="SimSun" pitchFamily="2" charset="-122"/>
        <a:cs typeface="+mn-cs"/>
      </a:defRPr>
    </a:lvl6pPr>
    <a:lvl7pPr marL="2743200" algn="l" defTabSz="914400" rtl="0" eaLnBrk="1" latinLnBrk="0" hangingPunct="1">
      <a:defRPr sz="2800" kern="1200">
        <a:solidFill>
          <a:schemeClr val="tx1"/>
        </a:solidFill>
        <a:latin typeface="Arial" charset="0"/>
        <a:ea typeface="SimSun" pitchFamily="2" charset="-122"/>
        <a:cs typeface="+mn-cs"/>
      </a:defRPr>
    </a:lvl7pPr>
    <a:lvl8pPr marL="3200400" algn="l" defTabSz="914400" rtl="0" eaLnBrk="1" latinLnBrk="0" hangingPunct="1">
      <a:defRPr sz="2800" kern="1200">
        <a:solidFill>
          <a:schemeClr val="tx1"/>
        </a:solidFill>
        <a:latin typeface="Arial" charset="0"/>
        <a:ea typeface="SimSun" pitchFamily="2" charset="-122"/>
        <a:cs typeface="+mn-cs"/>
      </a:defRPr>
    </a:lvl8pPr>
    <a:lvl9pPr marL="3657600" algn="l" defTabSz="914400" rtl="0" eaLnBrk="1" latinLnBrk="0" hangingPunct="1">
      <a:defRPr sz="2800" kern="1200">
        <a:solidFill>
          <a:schemeClr val="tx1"/>
        </a:solidFill>
        <a:latin typeface="Arial" charset="0"/>
        <a:ea typeface="SimSun" pitchFamily="2" charset="-122"/>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168FF"/>
    <a:srgbClr val="438FFF"/>
    <a:srgbClr val="9A0000"/>
    <a:srgbClr val="8A210C"/>
    <a:srgbClr val="CC9900"/>
    <a:srgbClr val="996600"/>
    <a:srgbClr val="D5E6FF"/>
    <a:srgbClr val="69A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3163" autoAdjust="0"/>
    <p:restoredTop sz="95368" autoAdjust="0"/>
  </p:normalViewPr>
  <p:slideViewPr>
    <p:cSldViewPr>
      <p:cViewPr>
        <p:scale>
          <a:sx n="70" d="100"/>
          <a:sy n="70" d="100"/>
        </p:scale>
        <p:origin x="-1260" y="-864"/>
      </p:cViewPr>
      <p:guideLst>
        <p:guide orient="horz" pos="2160"/>
        <p:guide pos="2880"/>
      </p:guideLst>
    </p:cSldViewPr>
  </p:slideViewPr>
  <p:outlineViewPr>
    <p:cViewPr>
      <p:scale>
        <a:sx n="33" d="100"/>
        <a:sy n="33" d="100"/>
      </p:scale>
      <p:origin x="0" y="0"/>
    </p:cViewPr>
  </p:outlineViewPr>
  <p:notesTextViewPr>
    <p:cViewPr>
      <p:scale>
        <a:sx n="75" d="100"/>
        <a:sy n="75" d="100"/>
      </p:scale>
      <p:origin x="0" y="0"/>
    </p:cViewPr>
  </p:notesTextViewPr>
  <p:sorterViewPr>
    <p:cViewPr>
      <p:scale>
        <a:sx n="80" d="100"/>
        <a:sy n="8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3.xml"/><Relationship Id="rId13" Type="http://schemas.openxmlformats.org/officeDocument/2006/relationships/slide" Target="slides/slide8.xml"/><Relationship Id="rId18" Type="http://schemas.openxmlformats.org/officeDocument/2006/relationships/slide" Target="slides/slide13.xml"/><Relationship Id="rId26" Type="http://schemas.openxmlformats.org/officeDocument/2006/relationships/slide" Target="slides/slide21.xml"/><Relationship Id="rId39" Type="http://schemas.openxmlformats.org/officeDocument/2006/relationships/slide" Target="slides/slide34.xml"/><Relationship Id="rId3" Type="http://schemas.openxmlformats.org/officeDocument/2006/relationships/slideMaster" Target="slideMasters/slideMaster3.xml"/><Relationship Id="rId21" Type="http://schemas.openxmlformats.org/officeDocument/2006/relationships/slide" Target="slides/slide16.xml"/><Relationship Id="rId34" Type="http://schemas.openxmlformats.org/officeDocument/2006/relationships/slide" Target="slides/slide29.xml"/><Relationship Id="rId42" Type="http://schemas.openxmlformats.org/officeDocument/2006/relationships/slide" Target="slides/slide37.xml"/><Relationship Id="rId47" Type="http://schemas.openxmlformats.org/officeDocument/2006/relationships/theme" Target="theme/theme1.xml"/><Relationship Id="rId7" Type="http://schemas.openxmlformats.org/officeDocument/2006/relationships/slide" Target="slides/slide2.xml"/><Relationship Id="rId12" Type="http://schemas.openxmlformats.org/officeDocument/2006/relationships/slide" Target="slides/slide7.xml"/><Relationship Id="rId17" Type="http://schemas.openxmlformats.org/officeDocument/2006/relationships/slide" Target="slides/slide12.xml"/><Relationship Id="rId25" Type="http://schemas.openxmlformats.org/officeDocument/2006/relationships/slide" Target="slides/slide20.xml"/><Relationship Id="rId33" Type="http://schemas.openxmlformats.org/officeDocument/2006/relationships/slide" Target="slides/slide28.xml"/><Relationship Id="rId38" Type="http://schemas.openxmlformats.org/officeDocument/2006/relationships/slide" Target="slides/slide33.xml"/><Relationship Id="rId46"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1.xml"/><Relationship Id="rId20" Type="http://schemas.openxmlformats.org/officeDocument/2006/relationships/slide" Target="slides/slide15.xml"/><Relationship Id="rId29" Type="http://schemas.openxmlformats.org/officeDocument/2006/relationships/slide" Target="slides/slide24.xml"/><Relationship Id="rId41" Type="http://schemas.openxmlformats.org/officeDocument/2006/relationships/slide" Target="slides/slide36.xml"/><Relationship Id="rId1" Type="http://schemas.openxmlformats.org/officeDocument/2006/relationships/slideMaster" Target="slideMasters/slideMaster1.xml"/><Relationship Id="rId6" Type="http://schemas.openxmlformats.org/officeDocument/2006/relationships/slide" Target="slides/slide1.xml"/><Relationship Id="rId11" Type="http://schemas.openxmlformats.org/officeDocument/2006/relationships/slide" Target="slides/slide6.xml"/><Relationship Id="rId24" Type="http://schemas.openxmlformats.org/officeDocument/2006/relationships/slide" Target="slides/slide19.xml"/><Relationship Id="rId32" Type="http://schemas.openxmlformats.org/officeDocument/2006/relationships/slide" Target="slides/slide27.xml"/><Relationship Id="rId37" Type="http://schemas.openxmlformats.org/officeDocument/2006/relationships/slide" Target="slides/slide32.xml"/><Relationship Id="rId40" Type="http://schemas.openxmlformats.org/officeDocument/2006/relationships/slide" Target="slides/slide35.xml"/><Relationship Id="rId45" Type="http://schemas.openxmlformats.org/officeDocument/2006/relationships/presProps" Target="presProps.xml"/><Relationship Id="rId5" Type="http://schemas.openxmlformats.org/officeDocument/2006/relationships/slideMaster" Target="slideMasters/slideMaster5.xml"/><Relationship Id="rId15" Type="http://schemas.openxmlformats.org/officeDocument/2006/relationships/slide" Target="slides/slide10.xml"/><Relationship Id="rId23" Type="http://schemas.openxmlformats.org/officeDocument/2006/relationships/slide" Target="slides/slide18.xml"/><Relationship Id="rId28" Type="http://schemas.openxmlformats.org/officeDocument/2006/relationships/slide" Target="slides/slide23.xml"/><Relationship Id="rId36" Type="http://schemas.openxmlformats.org/officeDocument/2006/relationships/slide" Target="slides/slide31.xml"/><Relationship Id="rId10" Type="http://schemas.openxmlformats.org/officeDocument/2006/relationships/slide" Target="slides/slide5.xml"/><Relationship Id="rId19" Type="http://schemas.openxmlformats.org/officeDocument/2006/relationships/slide" Target="slides/slide14.xml"/><Relationship Id="rId31" Type="http://schemas.openxmlformats.org/officeDocument/2006/relationships/slide" Target="slides/slide26.xml"/><Relationship Id="rId44"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 Target="slides/slide4.xml"/><Relationship Id="rId14" Type="http://schemas.openxmlformats.org/officeDocument/2006/relationships/slide" Target="slides/slide9.xml"/><Relationship Id="rId22" Type="http://schemas.openxmlformats.org/officeDocument/2006/relationships/slide" Target="slides/slide17.xml"/><Relationship Id="rId27" Type="http://schemas.openxmlformats.org/officeDocument/2006/relationships/slide" Target="slides/slide22.xml"/><Relationship Id="rId30" Type="http://schemas.openxmlformats.org/officeDocument/2006/relationships/slide" Target="slides/slide25.xml"/><Relationship Id="rId35" Type="http://schemas.openxmlformats.org/officeDocument/2006/relationships/slide" Target="slides/slide30.xml"/><Relationship Id="rId43" Type="http://schemas.openxmlformats.org/officeDocument/2006/relationships/notesMaster" Target="notesMasters/notesMaster1.xml"/><Relationship Id="rId48"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1.xml"/></Relationships>
</file>

<file path=ppt/charts/_rels/chart10.xml.rels><?xml version="1.0" encoding="UTF-8" standalone="yes"?>
<Relationships xmlns="http://schemas.openxmlformats.org/package/2006/relationships"><Relationship Id="rId3" Type="http://schemas.openxmlformats.org/officeDocument/2006/relationships/chartUserShapes" Target="../drawings/drawing1.xml"/><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0.xml"/></Relationships>
</file>

<file path=ppt/charts/_rels/chart11.xml.rels><?xml version="1.0" encoding="UTF-8" standalone="yes"?>
<Relationships xmlns="http://schemas.openxmlformats.org/package/2006/relationships"><Relationship Id="rId3" Type="http://schemas.openxmlformats.org/officeDocument/2006/relationships/chartUserShapes" Target="../drawings/drawing2.xml"/><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1.xml"/></Relationships>
</file>

<file path=ppt/charts/_rels/chart12.xml.rels><?xml version="1.0" encoding="UTF-8" standalone="yes"?>
<Relationships xmlns="http://schemas.openxmlformats.org/package/2006/relationships"><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2.xml"/></Relationships>
</file>

<file path=ppt/charts/_rels/chart13.xml.rels><?xml version="1.0" encoding="UTF-8" standalone="yes"?>
<Relationships xmlns="http://schemas.openxmlformats.org/package/2006/relationships"><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3.xml"/></Relationships>
</file>

<file path=ppt/charts/_rels/chart14.xml.rels><?xml version="1.0" encoding="UTF-8" standalone="yes"?>
<Relationships xmlns="http://schemas.openxmlformats.org/package/2006/relationships"><Relationship Id="rId3" Type="http://schemas.openxmlformats.org/officeDocument/2006/relationships/chartUserShapes" Target="../drawings/drawing3.xml"/><Relationship Id="rId2" Type="http://schemas.openxmlformats.org/officeDocument/2006/relationships/oleObject" Target="file:///\\thlafipr01\kcwinhtin\To%20work\hongkongdata.xlsx" TargetMode="External"/><Relationship Id="rId1" Type="http://schemas.openxmlformats.org/officeDocument/2006/relationships/themeOverride" Target="../theme/themeOverride14.xml"/></Relationships>
</file>

<file path=ppt/charts/_rels/chart15.xml.rels><?xml version="1.0" encoding="UTF-8" standalone="yes"?>
<Relationships xmlns="http://schemas.openxmlformats.org/package/2006/relationships"><Relationship Id="rId2" Type="http://schemas.openxmlformats.org/officeDocument/2006/relationships/oleObject" Target="file:///\\thlafipr01\kcwinhtin\To%20work\hongkongdata.xlsx" TargetMode="External"/><Relationship Id="rId1" Type="http://schemas.openxmlformats.org/officeDocument/2006/relationships/themeOverride" Target="../theme/themeOverride15.xml"/></Relationships>
</file>

<file path=ppt/charts/_rels/chart16.xml.rels><?xml version="1.0" encoding="UTF-8" standalone="yes"?>
<Relationships xmlns="http://schemas.openxmlformats.org/package/2006/relationships"><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6.xml"/></Relationships>
</file>

<file path=ppt/charts/_rels/chart17.xml.rels><?xml version="1.0" encoding="UTF-8" standalone="yes"?>
<Relationships xmlns="http://schemas.openxmlformats.org/package/2006/relationships"><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7.xml"/></Relationships>
</file>

<file path=ppt/charts/_rels/chart18.xml.rels><?xml version="1.0" encoding="UTF-8" standalone="yes"?>
<Relationships xmlns="http://schemas.openxmlformats.org/package/2006/relationships"><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8.xml"/></Relationships>
</file>

<file path=ppt/charts/_rels/chart19.xml.rels><?xml version="1.0" encoding="UTF-8" standalone="yes"?>
<Relationships xmlns="http://schemas.openxmlformats.org/package/2006/relationships"><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19.xml"/></Relationships>
</file>

<file path=ppt/charts/_rels/chart2.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2.xml"/></Relationships>
</file>

<file path=ppt/charts/_rels/chart20.xml.rels><?xml version="1.0" encoding="UTF-8" standalone="yes"?>
<Relationships xmlns="http://schemas.openxmlformats.org/package/2006/relationships"><Relationship Id="rId2" Type="http://schemas.openxmlformats.org/officeDocument/2006/relationships/oleObject" Target="file:///F:\@UN_WORKSHOP\YEYU_WORKSHOP\!%20Hong%20Kong%20SAR_4th%20AUG%202010\Hongkong%20SAR_Draft.xlsx" TargetMode="External"/><Relationship Id="rId1" Type="http://schemas.openxmlformats.org/officeDocument/2006/relationships/themeOverride" Target="../theme/themeOverride20.xml"/></Relationships>
</file>

<file path=ppt/charts/_rels/chart21.xml.rels><?xml version="1.0" encoding="UTF-8" standalone="yes"?>
<Relationships xmlns="http://schemas.openxmlformats.org/package/2006/relationships"><Relationship Id="rId2" Type="http://schemas.openxmlformats.org/officeDocument/2006/relationships/oleObject" Target="file:///F:\@UN_WORKSHOP\YEYU_WORKSHOP\!%20Hong%20Kong%20SAR_4th%20AUG%202010\Hongkong%20SAR_Draft.xlsx" TargetMode="External"/><Relationship Id="rId1" Type="http://schemas.openxmlformats.org/officeDocument/2006/relationships/themeOverride" Target="../theme/themeOverride21.xml"/></Relationships>
</file>

<file path=ppt/charts/_rels/chart22.xml.rels><?xml version="1.0" encoding="UTF-8" standalone="yes"?>
<Relationships xmlns="http://schemas.openxmlformats.org/package/2006/relationships"><Relationship Id="rId2" Type="http://schemas.openxmlformats.org/officeDocument/2006/relationships/oleObject" Target="file:///F:\@UN_WORKSHOP\YEYU_WORKSHOP\!%20Hong%20Kong%20SAR_4th%20AUG%202010\Hongkong%20SAR_Draft.xlsx" TargetMode="External"/><Relationship Id="rId1" Type="http://schemas.openxmlformats.org/officeDocument/2006/relationships/themeOverride" Target="../theme/themeOverride22.xml"/></Relationships>
</file>

<file path=ppt/charts/_rels/chart23.xml.rels><?xml version="1.0" encoding="UTF-8" standalone="yes"?>
<Relationships xmlns="http://schemas.openxmlformats.org/package/2006/relationships"><Relationship Id="rId2" Type="http://schemas.openxmlformats.org/officeDocument/2006/relationships/oleObject" Target="file:///F:\@UN_WORKSHOP\YEYU_WORKSHOP\!%20Hong%20Kong%20SAR_4th%20AUG%202010\Hongkong%20SAR_Draft.xlsx" TargetMode="External"/><Relationship Id="rId1" Type="http://schemas.openxmlformats.org/officeDocument/2006/relationships/themeOverride" Target="../theme/themeOverride23.xml"/></Relationships>
</file>

<file path=ppt/charts/_rels/chart24.xml.rels><?xml version="1.0" encoding="UTF-8" standalone="yes"?>
<Relationships xmlns="http://schemas.openxmlformats.org/package/2006/relationships"><Relationship Id="rId2" Type="http://schemas.openxmlformats.org/officeDocument/2006/relationships/oleObject" Target="file:///L:\@UN_WORKSHOP\YEYU_WORKSHOP\!%20Hong%20Kong%20SAR_4th%20AUG%202010\Hongkong%20SAR_Draft.xlsx" TargetMode="External"/><Relationship Id="rId1" Type="http://schemas.openxmlformats.org/officeDocument/2006/relationships/themeOverride" Target="../theme/themeOverride24.xml"/></Relationships>
</file>

<file path=ppt/charts/_rels/chart25.xml.rels><?xml version="1.0" encoding="UTF-8" standalone="yes"?>
<Relationships xmlns="http://schemas.openxmlformats.org/package/2006/relationships"><Relationship Id="rId2" Type="http://schemas.openxmlformats.org/officeDocument/2006/relationships/oleObject" Target="file:///F:\@UN_WORKSHOP\YEYU_WORKSHOP\!%20Hong%20Kong%20SAR_4th%20AUG%202010\Hongkong%20SAR_Draft.xlsx" TargetMode="External"/><Relationship Id="rId1" Type="http://schemas.openxmlformats.org/officeDocument/2006/relationships/themeOverride" Target="../theme/themeOverride25.xml"/></Relationships>
</file>

<file path=ppt/charts/_rels/chart3.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3.xml"/></Relationships>
</file>

<file path=ppt/charts/_rels/chart4.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4.xml"/></Relationships>
</file>

<file path=ppt/charts/_rels/chart5.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5.xml"/></Relationships>
</file>

<file path=ppt/charts/_rels/chart6.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6.xml"/></Relationships>
</file>

<file path=ppt/charts/_rels/chart7.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7.xml"/></Relationships>
</file>

<file path=ppt/charts/_rels/chart8.xml.rels><?xml version="1.0" encoding="UTF-8" standalone="yes"?>
<Relationships xmlns="http://schemas.openxmlformats.org/package/2006/relationships"><Relationship Id="rId2" Type="http://schemas.openxmlformats.org/officeDocument/2006/relationships/oleObject" Target="file:///K:\!%20YEYU_WORKSHOP\!%20Hong%20Kong%20SAR_4th%20AUG%202010\Hong%20Kong%20SAR_WORKSHOP\Hongkong%20SAR_Draft.xlsx" TargetMode="External"/><Relationship Id="rId1" Type="http://schemas.openxmlformats.org/officeDocument/2006/relationships/themeOverride" Target="../theme/themeOverride8.xml"/></Relationships>
</file>

<file path=ppt/charts/_rels/chart9.xml.rels><?xml version="1.0" encoding="UTF-8" standalone="yes"?>
<Relationships xmlns="http://schemas.openxmlformats.org/package/2006/relationships"><Relationship Id="rId2" Type="http://schemas.openxmlformats.org/officeDocument/2006/relationships/oleObject" Target="file:///\\thlafipr01\kcwinhtin\To%20work\hongkongdata.xlsx" TargetMode="External"/><Relationship Id="rId1" Type="http://schemas.openxmlformats.org/officeDocument/2006/relationships/themeOverride" Target="../theme/themeOverride9.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8923187698882763E-2"/>
          <c:y val="0.1026128831353707"/>
          <c:w val="0.90485262351055673"/>
          <c:h val="0.67111036967836668"/>
        </c:manualLayout>
      </c:layout>
      <c:areaChart>
        <c:grouping val="standard"/>
        <c:varyColors val="0"/>
        <c:ser>
          <c:idx val="0"/>
          <c:order val="0"/>
          <c:tx>
            <c:strRef>
              <c:f>Sheet1!$A$76</c:f>
              <c:strCache>
                <c:ptCount val="1"/>
                <c:pt idx="0">
                  <c:v>HIV infections</c:v>
                </c:pt>
              </c:strCache>
            </c:strRef>
          </c:tx>
          <c:spPr>
            <a:solidFill>
              <a:srgbClr val="438FFF"/>
            </a:solidFill>
          </c:spPr>
          <c:dLbls>
            <c:dLbl>
              <c:idx val="27"/>
              <c:layout>
                <c:manualLayout>
                  <c:x val="0"/>
                  <c:y val="-0.37853107344632769"/>
                </c:manualLayout>
              </c:layout>
              <c:showLegendKey val="0"/>
              <c:showVal val="1"/>
              <c:showCatName val="0"/>
              <c:showSerName val="0"/>
              <c:showPercent val="0"/>
              <c:showBubbleSize val="0"/>
            </c:dLbl>
            <c:showLegendKey val="0"/>
            <c:showVal val="0"/>
            <c:showCatName val="0"/>
            <c:showSerName val="0"/>
            <c:showPercent val="0"/>
            <c:showBubbleSize val="0"/>
          </c:dLbls>
          <c:cat>
            <c:strRef>
              <c:f>Sheet1!$B$75:$AC$75</c:f>
              <c:strCache>
                <c:ptCount val="28"/>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Mar-11</c:v>
                </c:pt>
              </c:strCache>
            </c:strRef>
          </c:cat>
          <c:val>
            <c:numRef>
              <c:f>Sheet1!$B$76:$AC$76</c:f>
              <c:numCache>
                <c:formatCode>General</c:formatCode>
                <c:ptCount val="28"/>
                <c:pt idx="0">
                  <c:v>7</c:v>
                </c:pt>
                <c:pt idx="1">
                  <c:v>53</c:v>
                </c:pt>
                <c:pt idx="2">
                  <c:v>73</c:v>
                </c:pt>
                <c:pt idx="3">
                  <c:v>106</c:v>
                </c:pt>
                <c:pt idx="4">
                  <c:v>134</c:v>
                </c:pt>
                <c:pt idx="5">
                  <c:v>172</c:v>
                </c:pt>
                <c:pt idx="6">
                  <c:v>206</c:v>
                </c:pt>
                <c:pt idx="7">
                  <c:v>266</c:v>
                </c:pt>
                <c:pt idx="8">
                  <c:v>337</c:v>
                </c:pt>
                <c:pt idx="9">
                  <c:v>416</c:v>
                </c:pt>
                <c:pt idx="10">
                  <c:v>520</c:v>
                </c:pt>
                <c:pt idx="11">
                  <c:v>642</c:v>
                </c:pt>
                <c:pt idx="12">
                  <c:v>776</c:v>
                </c:pt>
                <c:pt idx="13">
                  <c:v>957</c:v>
                </c:pt>
                <c:pt idx="14">
                  <c:v>1146</c:v>
                </c:pt>
                <c:pt idx="15">
                  <c:v>1359</c:v>
                </c:pt>
                <c:pt idx="16">
                  <c:v>1542</c:v>
                </c:pt>
                <c:pt idx="17">
                  <c:v>1755</c:v>
                </c:pt>
                <c:pt idx="18">
                  <c:v>2015</c:v>
                </c:pt>
                <c:pt idx="19">
                  <c:v>2244</c:v>
                </c:pt>
                <c:pt idx="20">
                  <c:v>2512</c:v>
                </c:pt>
                <c:pt idx="21">
                  <c:v>2825</c:v>
                </c:pt>
                <c:pt idx="22">
                  <c:v>3198</c:v>
                </c:pt>
                <c:pt idx="23">
                  <c:v>3612</c:v>
                </c:pt>
                <c:pt idx="24">
                  <c:v>4047</c:v>
                </c:pt>
                <c:pt idx="25">
                  <c:v>4443</c:v>
                </c:pt>
                <c:pt idx="26">
                  <c:v>4832</c:v>
                </c:pt>
                <c:pt idx="27">
                  <c:v>4935</c:v>
                </c:pt>
              </c:numCache>
            </c:numRef>
          </c:val>
        </c:ser>
        <c:dLbls>
          <c:showLegendKey val="0"/>
          <c:showVal val="0"/>
          <c:showCatName val="0"/>
          <c:showSerName val="0"/>
          <c:showPercent val="0"/>
          <c:showBubbleSize val="0"/>
        </c:dLbls>
        <c:axId val="86839680"/>
        <c:axId val="86841216"/>
      </c:areaChart>
      <c:lineChart>
        <c:grouping val="standard"/>
        <c:varyColors val="0"/>
        <c:ser>
          <c:idx val="1"/>
          <c:order val="1"/>
          <c:tx>
            <c:strRef>
              <c:f>Sheet1!$A$77</c:f>
              <c:strCache>
                <c:ptCount val="1"/>
                <c:pt idx="0">
                  <c:v>AIDS cases</c:v>
                </c:pt>
              </c:strCache>
            </c:strRef>
          </c:tx>
          <c:spPr>
            <a:ln>
              <a:solidFill>
                <a:srgbClr val="FF0000"/>
              </a:solidFill>
            </a:ln>
          </c:spPr>
          <c:marker>
            <c:symbol val="circle"/>
            <c:size val="9"/>
            <c:spPr>
              <a:solidFill>
                <a:srgbClr val="FF0000"/>
              </a:solidFill>
              <a:ln>
                <a:noFill/>
              </a:ln>
            </c:spPr>
          </c:marker>
          <c:dLbls>
            <c:txPr>
              <a:bodyPr rot="-2700000"/>
              <a:lstStyle/>
              <a:p>
                <a:pPr>
                  <a:defRPr/>
                </a:pPr>
                <a:endParaRPr lang="en-US"/>
              </a:p>
            </c:txPr>
            <c:dLblPos val="t"/>
            <c:showLegendKey val="0"/>
            <c:showVal val="1"/>
            <c:showCatName val="0"/>
            <c:showSerName val="0"/>
            <c:showPercent val="0"/>
            <c:showBubbleSize val="0"/>
            <c:showLeaderLines val="0"/>
          </c:dLbls>
          <c:cat>
            <c:strRef>
              <c:f>Sheet1!$B$75:$AC$75</c:f>
              <c:strCache>
                <c:ptCount val="28"/>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Mar-11</c:v>
                </c:pt>
              </c:strCache>
            </c:strRef>
          </c:cat>
          <c:val>
            <c:numRef>
              <c:f>Sheet1!$B$77:$AC$77</c:f>
              <c:numCache>
                <c:formatCode>General</c:formatCode>
                <c:ptCount val="28"/>
                <c:pt idx="0">
                  <c:v>0</c:v>
                </c:pt>
                <c:pt idx="1">
                  <c:v>3</c:v>
                </c:pt>
                <c:pt idx="2">
                  <c:v>3</c:v>
                </c:pt>
                <c:pt idx="3">
                  <c:v>9</c:v>
                </c:pt>
                <c:pt idx="4">
                  <c:v>16</c:v>
                </c:pt>
                <c:pt idx="5">
                  <c:v>33</c:v>
                </c:pt>
                <c:pt idx="6">
                  <c:v>46</c:v>
                </c:pt>
                <c:pt idx="7">
                  <c:v>60</c:v>
                </c:pt>
                <c:pt idx="8">
                  <c:v>74</c:v>
                </c:pt>
                <c:pt idx="9">
                  <c:v>93</c:v>
                </c:pt>
                <c:pt idx="10">
                  <c:v>130</c:v>
                </c:pt>
                <c:pt idx="11">
                  <c:v>175</c:v>
                </c:pt>
                <c:pt idx="12">
                  <c:v>245</c:v>
                </c:pt>
                <c:pt idx="13">
                  <c:v>309</c:v>
                </c:pt>
                <c:pt idx="14">
                  <c:v>372</c:v>
                </c:pt>
                <c:pt idx="15">
                  <c:v>433</c:v>
                </c:pt>
                <c:pt idx="16">
                  <c:v>500</c:v>
                </c:pt>
                <c:pt idx="17">
                  <c:v>560</c:v>
                </c:pt>
                <c:pt idx="18">
                  <c:v>613</c:v>
                </c:pt>
                <c:pt idx="19">
                  <c:v>669</c:v>
                </c:pt>
                <c:pt idx="20">
                  <c:v>718</c:v>
                </c:pt>
                <c:pt idx="21">
                  <c:v>782</c:v>
                </c:pt>
                <c:pt idx="22">
                  <c:v>855</c:v>
                </c:pt>
                <c:pt idx="23">
                  <c:v>934</c:v>
                </c:pt>
                <c:pt idx="24">
                  <c:v>1030</c:v>
                </c:pt>
                <c:pt idx="25">
                  <c:v>1106</c:v>
                </c:pt>
                <c:pt idx="26">
                  <c:v>1185</c:v>
                </c:pt>
                <c:pt idx="27">
                  <c:v>1198</c:v>
                </c:pt>
              </c:numCache>
            </c:numRef>
          </c:val>
          <c:smooth val="0"/>
        </c:ser>
        <c:dLbls>
          <c:showLegendKey val="0"/>
          <c:showVal val="0"/>
          <c:showCatName val="0"/>
          <c:showSerName val="0"/>
          <c:showPercent val="0"/>
          <c:showBubbleSize val="0"/>
        </c:dLbls>
        <c:marker val="1"/>
        <c:smooth val="0"/>
        <c:axId val="86839680"/>
        <c:axId val="86841216"/>
      </c:lineChart>
      <c:catAx>
        <c:axId val="86839680"/>
        <c:scaling>
          <c:orientation val="minMax"/>
        </c:scaling>
        <c:delete val="0"/>
        <c:axPos val="b"/>
        <c:majorTickMark val="out"/>
        <c:minorTickMark val="none"/>
        <c:tickLblPos val="nextTo"/>
        <c:txPr>
          <a:bodyPr rot="-5400000"/>
          <a:lstStyle/>
          <a:p>
            <a:pPr>
              <a:defRPr/>
            </a:pPr>
            <a:endParaRPr lang="en-US"/>
          </a:p>
        </c:txPr>
        <c:crossAx val="86841216"/>
        <c:crosses val="autoZero"/>
        <c:auto val="1"/>
        <c:lblAlgn val="ctr"/>
        <c:lblOffset val="100"/>
        <c:noMultiLvlLbl val="0"/>
      </c:catAx>
      <c:valAx>
        <c:axId val="86841216"/>
        <c:scaling>
          <c:orientation val="minMax"/>
          <c:max val="5000"/>
          <c:min val="0"/>
        </c:scaling>
        <c:delete val="0"/>
        <c:axPos val="l"/>
        <c:title>
          <c:tx>
            <c:rich>
              <a:bodyPr rot="0" vert="horz"/>
              <a:lstStyle/>
              <a:p>
                <a:pPr>
                  <a:defRPr/>
                </a:pPr>
                <a:r>
                  <a:rPr lang="en-US"/>
                  <a:t>Number</a:t>
                </a:r>
              </a:p>
            </c:rich>
          </c:tx>
          <c:layout>
            <c:manualLayout>
              <c:xMode val="edge"/>
              <c:yMode val="edge"/>
              <c:x val="8.849557522123911E-3"/>
              <c:y val="1.917078161839943E-2"/>
            </c:manualLayout>
          </c:layout>
          <c:overlay val="0"/>
        </c:title>
        <c:numFmt formatCode="General" sourceLinked="1"/>
        <c:majorTickMark val="out"/>
        <c:minorTickMark val="none"/>
        <c:tickLblPos val="nextTo"/>
        <c:crossAx val="86839680"/>
        <c:crosses val="autoZero"/>
        <c:crossBetween val="between"/>
        <c:majorUnit val="1000"/>
      </c:valAx>
    </c:plotArea>
    <c:legend>
      <c:legendPos val="b"/>
      <c:layout/>
      <c:overlay val="0"/>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3.6776757072032658E-2"/>
          <c:y val="0.10233751501401298"/>
          <c:w val="0.94726876154369588"/>
          <c:h val="0.67771075225766275"/>
        </c:manualLayout>
      </c:layout>
      <c:lineChart>
        <c:grouping val="standard"/>
        <c:varyColors val="0"/>
        <c:ser>
          <c:idx val="0"/>
          <c:order val="0"/>
          <c:tx>
            <c:strRef>
              <c:f>Sheet1!$C$265</c:f>
              <c:strCache>
                <c:ptCount val="1"/>
                <c:pt idx="0">
                  <c:v>MSM</c:v>
                </c:pt>
              </c:strCache>
            </c:strRef>
          </c:tx>
          <c:spPr>
            <a:ln>
              <a:solidFill>
                <a:srgbClr val="7030A0"/>
              </a:solidFill>
            </a:ln>
          </c:spPr>
          <c:marker>
            <c:symbol val="star"/>
            <c:size val="11"/>
            <c:spPr>
              <a:solidFill>
                <a:srgbClr val="7030A0"/>
              </a:solidFill>
              <a:ln>
                <a:solidFill>
                  <a:srgbClr val="FFFFFF"/>
                </a:solidFill>
              </a:ln>
            </c:spPr>
          </c:marker>
          <c:dLbls>
            <c:dLblPos val="l"/>
            <c:showLegendKey val="0"/>
            <c:showVal val="1"/>
            <c:showCatName val="0"/>
            <c:showSerName val="0"/>
            <c:showPercent val="0"/>
            <c:showBubbleSize val="0"/>
            <c:showLeaderLines val="0"/>
          </c:dLbls>
          <c:cat>
            <c:strRef>
              <c:f>Sheet1!$B$266:$B$274</c:f>
              <c:strCache>
                <c:ptCount val="9"/>
                <c:pt idx="0">
                  <c:v>2000</c:v>
                </c:pt>
                <c:pt idx="1">
                  <c:v>2001</c:v>
                </c:pt>
                <c:pt idx="2">
                  <c:v>2002</c:v>
                </c:pt>
                <c:pt idx="3">
                  <c:v>2003</c:v>
                </c:pt>
                <c:pt idx="4">
                  <c:v>2004</c:v>
                </c:pt>
                <c:pt idx="5">
                  <c:v>2005</c:v>
                </c:pt>
                <c:pt idx="6">
                  <c:v>2006</c:v>
                </c:pt>
                <c:pt idx="7">
                  <c:v>2007</c:v>
                </c:pt>
                <c:pt idx="8">
                  <c:v>2008</c:v>
                </c:pt>
              </c:strCache>
            </c:strRef>
          </c:cat>
          <c:val>
            <c:numRef>
              <c:f>Sheet1!$C$266:$C$274</c:f>
              <c:numCache>
                <c:formatCode>0.0</c:formatCode>
                <c:ptCount val="9"/>
                <c:pt idx="0" formatCode="General">
                  <c:v>0</c:v>
                </c:pt>
                <c:pt idx="1">
                  <c:v>0.93</c:v>
                </c:pt>
                <c:pt idx="2">
                  <c:v>0.7700000000000029</c:v>
                </c:pt>
                <c:pt idx="3">
                  <c:v>0.9</c:v>
                </c:pt>
                <c:pt idx="4">
                  <c:v>1.81</c:v>
                </c:pt>
                <c:pt idx="5">
                  <c:v>2.48</c:v>
                </c:pt>
                <c:pt idx="6">
                  <c:v>1.6400000000000001</c:v>
                </c:pt>
                <c:pt idx="7">
                  <c:v>2.3499999999999988</c:v>
                </c:pt>
                <c:pt idx="8">
                  <c:v>1.6600000000000001</c:v>
                </c:pt>
              </c:numCache>
            </c:numRef>
          </c:val>
          <c:smooth val="0"/>
        </c:ser>
        <c:ser>
          <c:idx val="1"/>
          <c:order val="1"/>
          <c:tx>
            <c:strRef>
              <c:f>Sheet1!$D$265</c:f>
              <c:strCache>
                <c:ptCount val="1"/>
                <c:pt idx="0">
                  <c:v>Social hygiene service attendees</c:v>
                </c:pt>
              </c:strCache>
            </c:strRef>
          </c:tx>
          <c:spPr>
            <a:ln>
              <a:solidFill>
                <a:srgbClr val="00B050"/>
              </a:solidFill>
            </a:ln>
          </c:spPr>
          <c:marker>
            <c:symbol val="square"/>
            <c:size val="10"/>
            <c:spPr>
              <a:solidFill>
                <a:srgbClr val="00B050"/>
              </a:solidFill>
              <a:ln>
                <a:noFill/>
              </a:ln>
            </c:spPr>
          </c:marker>
          <c:dLbls>
            <c:showLegendKey val="0"/>
            <c:showVal val="1"/>
            <c:showCatName val="0"/>
            <c:showSerName val="0"/>
            <c:showPercent val="0"/>
            <c:showBubbleSize val="0"/>
            <c:showLeaderLines val="0"/>
          </c:dLbls>
          <c:cat>
            <c:strRef>
              <c:f>Sheet1!$B$266:$B$274</c:f>
              <c:strCache>
                <c:ptCount val="9"/>
                <c:pt idx="0">
                  <c:v>2000</c:v>
                </c:pt>
                <c:pt idx="1">
                  <c:v>2001</c:v>
                </c:pt>
                <c:pt idx="2">
                  <c:v>2002</c:v>
                </c:pt>
                <c:pt idx="3">
                  <c:v>2003</c:v>
                </c:pt>
                <c:pt idx="4">
                  <c:v>2004</c:v>
                </c:pt>
                <c:pt idx="5">
                  <c:v>2005</c:v>
                </c:pt>
                <c:pt idx="6">
                  <c:v>2006</c:v>
                </c:pt>
                <c:pt idx="7">
                  <c:v>2007</c:v>
                </c:pt>
                <c:pt idx="8">
                  <c:v>2008</c:v>
                </c:pt>
              </c:strCache>
            </c:strRef>
          </c:cat>
          <c:val>
            <c:numRef>
              <c:f>Sheet1!$D$266:$D$274</c:f>
              <c:numCache>
                <c:formatCode>0.00</c:formatCode>
                <c:ptCount val="9"/>
                <c:pt idx="0">
                  <c:v>3.9000000000000014E-2</c:v>
                </c:pt>
                <c:pt idx="1">
                  <c:v>6.1000000000000013E-2</c:v>
                </c:pt>
                <c:pt idx="2">
                  <c:v>7.6999999999999999E-2</c:v>
                </c:pt>
                <c:pt idx="3">
                  <c:v>8.0000000000000043E-2</c:v>
                </c:pt>
                <c:pt idx="4">
                  <c:v>0.10500000000000002</c:v>
                </c:pt>
                <c:pt idx="5">
                  <c:v>7.1999999999999995E-2</c:v>
                </c:pt>
                <c:pt idx="6">
                  <c:v>0.127</c:v>
                </c:pt>
                <c:pt idx="7">
                  <c:v>0.14800000000000021</c:v>
                </c:pt>
                <c:pt idx="8">
                  <c:v>0.23200000000000001</c:v>
                </c:pt>
              </c:numCache>
            </c:numRef>
          </c:val>
          <c:smooth val="0"/>
        </c:ser>
        <c:ser>
          <c:idx val="2"/>
          <c:order val="2"/>
          <c:tx>
            <c:strRef>
              <c:f>Sheet1!$E$265</c:f>
              <c:strCache>
                <c:ptCount val="1"/>
                <c:pt idx="0">
                  <c:v>TB &amp; chest clinic attendees</c:v>
                </c:pt>
              </c:strCache>
            </c:strRef>
          </c:tx>
          <c:spPr>
            <a:ln>
              <a:solidFill>
                <a:srgbClr val="00B0F0"/>
              </a:solidFill>
            </a:ln>
          </c:spPr>
          <c:marker>
            <c:symbol val="triangle"/>
            <c:size val="12"/>
            <c:spPr>
              <a:solidFill>
                <a:srgbClr val="00B0F0"/>
              </a:solidFill>
              <a:ln>
                <a:noFill/>
              </a:ln>
            </c:spPr>
          </c:marker>
          <c:dLbls>
            <c:dLblPos val="t"/>
            <c:showLegendKey val="0"/>
            <c:showVal val="1"/>
            <c:showCatName val="0"/>
            <c:showSerName val="0"/>
            <c:showPercent val="0"/>
            <c:showBubbleSize val="0"/>
            <c:showLeaderLines val="0"/>
          </c:dLbls>
          <c:cat>
            <c:strRef>
              <c:f>Sheet1!$B$266:$B$274</c:f>
              <c:strCache>
                <c:ptCount val="9"/>
                <c:pt idx="0">
                  <c:v>2000</c:v>
                </c:pt>
                <c:pt idx="1">
                  <c:v>2001</c:v>
                </c:pt>
                <c:pt idx="2">
                  <c:v>2002</c:v>
                </c:pt>
                <c:pt idx="3">
                  <c:v>2003</c:v>
                </c:pt>
                <c:pt idx="4">
                  <c:v>2004</c:v>
                </c:pt>
                <c:pt idx="5">
                  <c:v>2005</c:v>
                </c:pt>
                <c:pt idx="6">
                  <c:v>2006</c:v>
                </c:pt>
                <c:pt idx="7">
                  <c:v>2007</c:v>
                </c:pt>
                <c:pt idx="8">
                  <c:v>2008</c:v>
                </c:pt>
              </c:strCache>
            </c:strRef>
          </c:cat>
          <c:val>
            <c:numRef>
              <c:f>Sheet1!$E$266:$E$274</c:f>
              <c:numCache>
                <c:formatCode>0.0</c:formatCode>
                <c:ptCount val="9"/>
                <c:pt idx="0">
                  <c:v>8.8000000000000064E-2</c:v>
                </c:pt>
                <c:pt idx="1">
                  <c:v>0.26400000000000001</c:v>
                </c:pt>
                <c:pt idx="2">
                  <c:v>0.22</c:v>
                </c:pt>
                <c:pt idx="3">
                  <c:v>6.4000000000000112E-2</c:v>
                </c:pt>
                <c:pt idx="4">
                  <c:v>0.31200000000000128</c:v>
                </c:pt>
                <c:pt idx="5">
                  <c:v>0.83200000000000063</c:v>
                </c:pt>
                <c:pt idx="6">
                  <c:v>0.73200000000000065</c:v>
                </c:pt>
                <c:pt idx="7">
                  <c:v>1.006</c:v>
                </c:pt>
                <c:pt idx="8">
                  <c:v>1.165</c:v>
                </c:pt>
              </c:numCache>
            </c:numRef>
          </c:val>
          <c:smooth val="0"/>
        </c:ser>
        <c:dLbls>
          <c:showLegendKey val="0"/>
          <c:showVal val="0"/>
          <c:showCatName val="0"/>
          <c:showSerName val="0"/>
          <c:showPercent val="0"/>
          <c:showBubbleSize val="0"/>
        </c:dLbls>
        <c:marker val="1"/>
        <c:smooth val="0"/>
        <c:axId val="105235200"/>
        <c:axId val="105236736"/>
      </c:lineChart>
      <c:catAx>
        <c:axId val="105235200"/>
        <c:scaling>
          <c:orientation val="minMax"/>
        </c:scaling>
        <c:delete val="0"/>
        <c:axPos val="b"/>
        <c:majorTickMark val="out"/>
        <c:minorTickMark val="none"/>
        <c:tickLblPos val="nextTo"/>
        <c:crossAx val="105236736"/>
        <c:crosses val="autoZero"/>
        <c:auto val="1"/>
        <c:lblAlgn val="ctr"/>
        <c:lblOffset val="100"/>
        <c:noMultiLvlLbl val="0"/>
      </c:catAx>
      <c:valAx>
        <c:axId val="105236736"/>
        <c:scaling>
          <c:orientation val="minMax"/>
          <c:max val="3"/>
          <c:min val="0"/>
        </c:scaling>
        <c:delete val="0"/>
        <c:axPos val="l"/>
        <c:title>
          <c:tx>
            <c:rich>
              <a:bodyPr rot="0" vert="horz"/>
              <a:lstStyle/>
              <a:p>
                <a:pPr>
                  <a:defRPr/>
                </a:pPr>
                <a:r>
                  <a:rPr lang="en-US"/>
                  <a:t>%</a:t>
                </a:r>
              </a:p>
            </c:rich>
          </c:tx>
          <c:layout>
            <c:manualLayout>
              <c:xMode val="edge"/>
              <c:yMode val="edge"/>
              <c:x val="1.5954415954415962E-2"/>
              <c:y val="2.0773528841452279E-2"/>
            </c:manualLayout>
          </c:layout>
          <c:overlay val="0"/>
        </c:title>
        <c:numFmt formatCode="General" sourceLinked="1"/>
        <c:majorTickMark val="out"/>
        <c:minorTickMark val="none"/>
        <c:tickLblPos val="nextTo"/>
        <c:crossAx val="105235200"/>
        <c:crosses val="autoZero"/>
        <c:crossBetween val="between"/>
        <c:majorUnit val="1"/>
      </c:valAx>
    </c:plotArea>
    <c:legend>
      <c:legendPos val="b"/>
      <c:layout/>
      <c:overlay val="0"/>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userShapes r:id="rId3"/>
</c:chartSpace>
</file>

<file path=ppt/charts/chart1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0"/>
    </mc:Choice>
    <mc:Fallback>
      <c:style val="10"/>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5.4845679012345924E-2"/>
          <c:y val="0.10261288313537065"/>
          <c:w val="0.92817901234568456"/>
          <c:h val="0.63717247208506"/>
        </c:manualLayout>
      </c:layout>
      <c:lineChart>
        <c:grouping val="standard"/>
        <c:varyColors val="0"/>
        <c:ser>
          <c:idx val="0"/>
          <c:order val="0"/>
          <c:tx>
            <c:strRef>
              <c:f>Sheet1!$C$282</c:f>
              <c:strCache>
                <c:ptCount val="1"/>
                <c:pt idx="0">
                  <c:v>Newly admitted prisoners </c:v>
                </c:pt>
              </c:strCache>
            </c:strRef>
          </c:tx>
          <c:dLbls>
            <c:dLblPos val="l"/>
            <c:showLegendKey val="0"/>
            <c:showVal val="1"/>
            <c:showCatName val="0"/>
            <c:showSerName val="0"/>
            <c:showPercent val="0"/>
            <c:showBubbleSize val="0"/>
            <c:showLeaderLines val="0"/>
          </c:dLbls>
          <c:cat>
            <c:strRef>
              <c:f>Sheet1!$B$283:$B$291</c:f>
              <c:strCache>
                <c:ptCount val="9"/>
                <c:pt idx="0">
                  <c:v>2000</c:v>
                </c:pt>
                <c:pt idx="1">
                  <c:v>2001</c:v>
                </c:pt>
                <c:pt idx="2">
                  <c:v>2002</c:v>
                </c:pt>
                <c:pt idx="3">
                  <c:v>2003</c:v>
                </c:pt>
                <c:pt idx="4">
                  <c:v>2004</c:v>
                </c:pt>
                <c:pt idx="5">
                  <c:v>2005</c:v>
                </c:pt>
                <c:pt idx="6">
                  <c:v>2006</c:v>
                </c:pt>
                <c:pt idx="7">
                  <c:v>2007</c:v>
                </c:pt>
                <c:pt idx="8">
                  <c:v>2008</c:v>
                </c:pt>
              </c:strCache>
            </c:strRef>
          </c:cat>
          <c:val>
            <c:numRef>
              <c:f>Sheet1!$C$283:$C$291</c:f>
              <c:numCache>
                <c:formatCode>0.0</c:formatCode>
                <c:ptCount val="9"/>
                <c:pt idx="0">
                  <c:v>0.26400000000000001</c:v>
                </c:pt>
                <c:pt idx="1">
                  <c:v>0.33300000000000163</c:v>
                </c:pt>
                <c:pt idx="2">
                  <c:v>0.4</c:v>
                </c:pt>
                <c:pt idx="3">
                  <c:v>0.33300000000000163</c:v>
                </c:pt>
                <c:pt idx="4">
                  <c:v>0.35400000000000031</c:v>
                </c:pt>
                <c:pt idx="5">
                  <c:v>0.29900000000000032</c:v>
                </c:pt>
                <c:pt idx="6">
                  <c:v>0.46500000000000002</c:v>
                </c:pt>
                <c:pt idx="7">
                  <c:v>0.25800000000000001</c:v>
                </c:pt>
                <c:pt idx="8">
                  <c:v>0.94099999999999995</c:v>
                </c:pt>
              </c:numCache>
            </c:numRef>
          </c:val>
          <c:smooth val="0"/>
        </c:ser>
        <c:ser>
          <c:idx val="2"/>
          <c:order val="1"/>
          <c:tx>
            <c:strRef>
              <c:f>Sheet1!$E$282</c:f>
              <c:strCache>
                <c:ptCount val="1"/>
                <c:pt idx="0">
                  <c:v>TB &amp; chest clinic attendees </c:v>
                </c:pt>
              </c:strCache>
            </c:strRef>
          </c:tx>
          <c:dLbls>
            <c:showLegendKey val="0"/>
            <c:showVal val="1"/>
            <c:showCatName val="0"/>
            <c:showSerName val="0"/>
            <c:showPercent val="0"/>
            <c:showBubbleSize val="0"/>
            <c:showLeaderLines val="0"/>
          </c:dLbls>
          <c:cat>
            <c:strRef>
              <c:f>Sheet1!$B$283:$B$291</c:f>
              <c:strCache>
                <c:ptCount val="9"/>
                <c:pt idx="0">
                  <c:v>2000</c:v>
                </c:pt>
                <c:pt idx="1">
                  <c:v>2001</c:v>
                </c:pt>
                <c:pt idx="2">
                  <c:v>2002</c:v>
                </c:pt>
                <c:pt idx="3">
                  <c:v>2003</c:v>
                </c:pt>
                <c:pt idx="4">
                  <c:v>2004</c:v>
                </c:pt>
                <c:pt idx="5">
                  <c:v>2005</c:v>
                </c:pt>
                <c:pt idx="6">
                  <c:v>2006</c:v>
                </c:pt>
                <c:pt idx="7">
                  <c:v>2007</c:v>
                </c:pt>
                <c:pt idx="8">
                  <c:v>2008</c:v>
                </c:pt>
              </c:strCache>
            </c:strRef>
          </c:cat>
          <c:val>
            <c:numRef>
              <c:f>Sheet1!$E$283:$E$291</c:f>
              <c:numCache>
                <c:formatCode>0.0</c:formatCode>
                <c:ptCount val="9"/>
                <c:pt idx="0">
                  <c:v>0.49100000000000038</c:v>
                </c:pt>
                <c:pt idx="1">
                  <c:v>0.37300000000000127</c:v>
                </c:pt>
                <c:pt idx="2">
                  <c:v>0.8</c:v>
                </c:pt>
                <c:pt idx="3">
                  <c:v>0.65200000000000324</c:v>
                </c:pt>
                <c:pt idx="4">
                  <c:v>0.85200000000000065</c:v>
                </c:pt>
                <c:pt idx="5">
                  <c:v>0.83300000000000063</c:v>
                </c:pt>
                <c:pt idx="6">
                  <c:v>0.59499999999999997</c:v>
                </c:pt>
                <c:pt idx="7">
                  <c:v>1.24</c:v>
                </c:pt>
                <c:pt idx="8">
                  <c:v>0.51100000000000001</c:v>
                </c:pt>
              </c:numCache>
            </c:numRef>
          </c:val>
          <c:smooth val="0"/>
        </c:ser>
        <c:ser>
          <c:idx val="1"/>
          <c:order val="2"/>
          <c:tx>
            <c:strRef>
              <c:f>Sheet1!$D$282</c:f>
              <c:strCache>
                <c:ptCount val="1"/>
                <c:pt idx="0">
                  <c:v>drug users attending inpatient drug treatment centres</c:v>
                </c:pt>
              </c:strCache>
            </c:strRef>
          </c:tx>
          <c:dLbls>
            <c:showLegendKey val="0"/>
            <c:showVal val="1"/>
            <c:showCatName val="0"/>
            <c:showSerName val="0"/>
            <c:showPercent val="0"/>
            <c:showBubbleSize val="0"/>
            <c:showLeaderLines val="0"/>
          </c:dLbls>
          <c:cat>
            <c:strRef>
              <c:f>Sheet1!$B$283:$B$291</c:f>
              <c:strCache>
                <c:ptCount val="9"/>
                <c:pt idx="0">
                  <c:v>2000</c:v>
                </c:pt>
                <c:pt idx="1">
                  <c:v>2001</c:v>
                </c:pt>
                <c:pt idx="2">
                  <c:v>2002</c:v>
                </c:pt>
                <c:pt idx="3">
                  <c:v>2003</c:v>
                </c:pt>
                <c:pt idx="4">
                  <c:v>2004</c:v>
                </c:pt>
                <c:pt idx="5">
                  <c:v>2005</c:v>
                </c:pt>
                <c:pt idx="6">
                  <c:v>2006</c:v>
                </c:pt>
                <c:pt idx="7">
                  <c:v>2007</c:v>
                </c:pt>
                <c:pt idx="8">
                  <c:v>2008</c:v>
                </c:pt>
              </c:strCache>
            </c:strRef>
          </c:cat>
          <c:val>
            <c:numRef>
              <c:f>Sheet1!$D$283:$D$291</c:f>
              <c:numCache>
                <c:formatCode>0.0</c:formatCode>
                <c:ptCount val="9"/>
                <c:pt idx="0">
                  <c:v>0.60100000000000064</c:v>
                </c:pt>
                <c:pt idx="1">
                  <c:v>0.17600000000000021</c:v>
                </c:pt>
                <c:pt idx="2">
                  <c:v>0</c:v>
                </c:pt>
                <c:pt idx="3">
                  <c:v>0.27700000000000002</c:v>
                </c:pt>
                <c:pt idx="5">
                  <c:v>0</c:v>
                </c:pt>
                <c:pt idx="6">
                  <c:v>0.50900000000000001</c:v>
                </c:pt>
                <c:pt idx="7">
                  <c:v>0</c:v>
                </c:pt>
                <c:pt idx="8">
                  <c:v>0</c:v>
                </c:pt>
              </c:numCache>
            </c:numRef>
          </c:val>
          <c:smooth val="0"/>
        </c:ser>
        <c:dLbls>
          <c:showLegendKey val="0"/>
          <c:showVal val="0"/>
          <c:showCatName val="0"/>
          <c:showSerName val="0"/>
          <c:showPercent val="0"/>
          <c:showBubbleSize val="0"/>
        </c:dLbls>
        <c:marker val="1"/>
        <c:smooth val="0"/>
        <c:axId val="105695872"/>
        <c:axId val="105718144"/>
      </c:lineChart>
      <c:catAx>
        <c:axId val="105695872"/>
        <c:scaling>
          <c:orientation val="minMax"/>
        </c:scaling>
        <c:delete val="0"/>
        <c:axPos val="b"/>
        <c:majorTickMark val="out"/>
        <c:minorTickMark val="none"/>
        <c:tickLblPos val="nextTo"/>
        <c:crossAx val="105718144"/>
        <c:crosses val="autoZero"/>
        <c:auto val="1"/>
        <c:lblAlgn val="ctr"/>
        <c:lblOffset val="100"/>
        <c:noMultiLvlLbl val="0"/>
      </c:catAx>
      <c:valAx>
        <c:axId val="105718144"/>
        <c:scaling>
          <c:orientation val="minMax"/>
          <c:max val="1.5"/>
          <c:min val="0"/>
        </c:scaling>
        <c:delete val="0"/>
        <c:axPos val="l"/>
        <c:title>
          <c:tx>
            <c:rich>
              <a:bodyPr rot="0" vert="horz"/>
              <a:lstStyle/>
              <a:p>
                <a:pPr>
                  <a:defRPr/>
                </a:pPr>
                <a:r>
                  <a:rPr lang="en-US"/>
                  <a:t>%</a:t>
                </a:r>
              </a:p>
            </c:rich>
          </c:tx>
          <c:layout>
            <c:manualLayout>
              <c:xMode val="edge"/>
              <c:yMode val="edge"/>
              <c:x val="1.1204481792717252E-2"/>
              <c:y val="2.8505301197251847E-2"/>
            </c:manualLayout>
          </c:layout>
          <c:overlay val="0"/>
        </c:title>
        <c:numFmt formatCode="0.0" sourceLinked="1"/>
        <c:majorTickMark val="out"/>
        <c:minorTickMark val="none"/>
        <c:tickLblPos val="nextTo"/>
        <c:crossAx val="105695872"/>
        <c:crosses val="autoZero"/>
        <c:crossBetween val="between"/>
        <c:majorUnit val="0.30000000000000032"/>
      </c:valAx>
    </c:plotArea>
    <c:legend>
      <c:legendPos val="b"/>
      <c:layout>
        <c:manualLayout>
          <c:xMode val="edge"/>
          <c:yMode val="edge"/>
          <c:x val="3.6114878001360942E-2"/>
          <c:y val="0.83333044174562632"/>
          <c:w val="0.94474543112666465"/>
          <c:h val="0.14972040571199893"/>
        </c:manualLayout>
      </c:layout>
      <c:overlay val="0"/>
      <c:txPr>
        <a:bodyPr/>
        <a:lstStyle/>
        <a:p>
          <a:pPr>
            <a:defRPr sz="1100"/>
          </a:pPr>
          <a:endParaRPr lang="en-US"/>
        </a:p>
      </c:txPr>
    </c:legend>
    <c:plotVisOnly val="1"/>
    <c:dispBlanksAs val="span"/>
    <c:showDLblsOverMax val="0"/>
  </c:chart>
  <c:txPr>
    <a:bodyPr/>
    <a:lstStyle/>
    <a:p>
      <a:pPr>
        <a:defRPr sz="1100" b="1">
          <a:latin typeface="Arial" pitchFamily="34" charset="0"/>
          <a:cs typeface="Arial" pitchFamily="34" charset="0"/>
        </a:defRPr>
      </a:pPr>
      <a:endParaRPr lang="en-US"/>
    </a:p>
  </c:txPr>
  <c:externalData r:id="rId2">
    <c:autoUpdate val="0"/>
  </c:externalData>
  <c:userShapes r:id="rId3"/>
</c:chartSpace>
</file>

<file path=ppt/charts/chart1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15"/>
    </mc:Choice>
    <mc:Fallback>
      <c:style val="15"/>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4685889958199733E-2"/>
          <c:y val="0.12347964791693858"/>
          <c:w val="0.89475855448624486"/>
          <c:h val="0.55318919389219989"/>
        </c:manualLayout>
      </c:layout>
      <c:barChart>
        <c:barDir val="col"/>
        <c:grouping val="clustered"/>
        <c:varyColors val="0"/>
        <c:ser>
          <c:idx val="0"/>
          <c:order val="0"/>
          <c:invertIfNegative val="0"/>
          <c:dPt>
            <c:idx val="0"/>
            <c:invertIfNegative val="0"/>
            <c:bubble3D val="0"/>
            <c:spPr>
              <a:solidFill>
                <a:schemeClr val="tx2">
                  <a:lumMod val="60000"/>
                  <a:lumOff val="40000"/>
                </a:schemeClr>
              </a:solidFill>
            </c:spPr>
          </c:dPt>
          <c:dPt>
            <c:idx val="1"/>
            <c:invertIfNegative val="0"/>
            <c:bubble3D val="0"/>
            <c:spPr>
              <a:solidFill>
                <a:srgbClr val="0066FF"/>
              </a:solidFill>
            </c:spPr>
          </c:dPt>
          <c:dPt>
            <c:idx val="2"/>
            <c:invertIfNegative val="0"/>
            <c:bubble3D val="0"/>
            <c:spPr>
              <a:solidFill>
                <a:srgbClr val="1F497D">
                  <a:lumMod val="60000"/>
                  <a:lumOff val="40000"/>
                </a:srgbClr>
              </a:solidFill>
            </c:spPr>
          </c:dPt>
          <c:dPt>
            <c:idx val="3"/>
            <c:invertIfNegative val="0"/>
            <c:bubble3D val="0"/>
            <c:spPr>
              <a:solidFill>
                <a:srgbClr val="0066FF"/>
              </a:solidFill>
            </c:spPr>
          </c:dPt>
          <c:dLbls>
            <c:txPr>
              <a:bodyPr/>
              <a:lstStyle/>
              <a:p>
                <a:pPr>
                  <a:defRPr sz="1200">
                    <a:solidFill>
                      <a:schemeClr val="bg1"/>
                    </a:solidFill>
                  </a:defRPr>
                </a:pPr>
                <a:endParaRPr lang="en-US"/>
              </a:p>
            </c:txPr>
            <c:dLblPos val="inEnd"/>
            <c:showLegendKey val="0"/>
            <c:showVal val="1"/>
            <c:showCatName val="0"/>
            <c:showSerName val="0"/>
            <c:showPercent val="0"/>
            <c:showBubbleSize val="0"/>
            <c:showLeaderLines val="0"/>
          </c:dLbls>
          <c:cat>
            <c:multiLvlStrRef>
              <c:f>Sheet2!$B$5:$C$8</c:f>
              <c:multiLvlStrCache>
                <c:ptCount val="4"/>
                <c:lvl>
                  <c:pt idx="0">
                    <c:v>2006</c:v>
                  </c:pt>
                  <c:pt idx="1">
                    <c:v>2009</c:v>
                  </c:pt>
                  <c:pt idx="2">
                    <c:v>2006</c:v>
                  </c:pt>
                  <c:pt idx="3">
                    <c:v>2009</c:v>
                  </c:pt>
                </c:lvl>
                <c:lvl>
                  <c:pt idx="0">
                    <c:v>condom use at last vaginal sex with client</c:v>
                  </c:pt>
                  <c:pt idx="2">
                    <c:v>over 50 % condom useage with their clients in the last 7 days</c:v>
                  </c:pt>
                </c:lvl>
              </c:multiLvlStrCache>
            </c:multiLvlStrRef>
          </c:cat>
          <c:val>
            <c:numRef>
              <c:f>Sheet2!$D$5:$D$8</c:f>
              <c:numCache>
                <c:formatCode>General</c:formatCode>
                <c:ptCount val="4"/>
                <c:pt idx="0">
                  <c:v>93</c:v>
                </c:pt>
                <c:pt idx="1">
                  <c:v>96</c:v>
                </c:pt>
                <c:pt idx="2">
                  <c:v>92</c:v>
                </c:pt>
                <c:pt idx="3">
                  <c:v>95</c:v>
                </c:pt>
              </c:numCache>
            </c:numRef>
          </c:val>
        </c:ser>
        <c:dLbls>
          <c:showLegendKey val="0"/>
          <c:showVal val="0"/>
          <c:showCatName val="0"/>
          <c:showSerName val="0"/>
          <c:showPercent val="0"/>
          <c:showBubbleSize val="0"/>
        </c:dLbls>
        <c:gapWidth val="150"/>
        <c:axId val="105759488"/>
        <c:axId val="105761024"/>
      </c:barChart>
      <c:catAx>
        <c:axId val="105759488"/>
        <c:scaling>
          <c:orientation val="minMax"/>
        </c:scaling>
        <c:delete val="0"/>
        <c:axPos val="b"/>
        <c:majorTickMark val="out"/>
        <c:minorTickMark val="none"/>
        <c:tickLblPos val="nextTo"/>
        <c:crossAx val="105761024"/>
        <c:crosses val="autoZero"/>
        <c:auto val="1"/>
        <c:lblAlgn val="ctr"/>
        <c:lblOffset val="100"/>
        <c:noMultiLvlLbl val="0"/>
      </c:catAx>
      <c:valAx>
        <c:axId val="105761024"/>
        <c:scaling>
          <c:orientation val="minMax"/>
          <c:max val="100"/>
          <c:min val="0"/>
        </c:scaling>
        <c:delete val="0"/>
        <c:axPos val="l"/>
        <c:title>
          <c:tx>
            <c:rich>
              <a:bodyPr rot="0" vert="horz"/>
              <a:lstStyle/>
              <a:p>
                <a:pPr>
                  <a:defRPr/>
                </a:pPr>
                <a:r>
                  <a:rPr lang="en-US"/>
                  <a:t>%</a:t>
                </a:r>
              </a:p>
            </c:rich>
          </c:tx>
          <c:layout>
            <c:manualLayout>
              <c:xMode val="edge"/>
              <c:yMode val="edge"/>
              <c:x val="1.3888888888888987E-2"/>
              <c:y val="1.3265529308836494E-2"/>
            </c:manualLayout>
          </c:layout>
          <c:overlay val="0"/>
        </c:title>
        <c:numFmt formatCode="General" sourceLinked="1"/>
        <c:majorTickMark val="out"/>
        <c:minorTickMark val="none"/>
        <c:tickLblPos val="nextTo"/>
        <c:crossAx val="105759488"/>
        <c:crosses val="autoZero"/>
        <c:crossBetween val="between"/>
        <c:majorUnit val="20"/>
      </c:valAx>
    </c:plotArea>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2"/>
    </mc:Choice>
    <mc:Fallback>
      <c:style val="2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95601244288909"/>
          <c:y val="0.10306552782597128"/>
          <c:w val="0.78561801302614964"/>
          <c:h val="0.84600849681925361"/>
        </c:manualLayout>
      </c:layout>
      <c:barChart>
        <c:barDir val="bar"/>
        <c:grouping val="clustered"/>
        <c:varyColors val="0"/>
        <c:ser>
          <c:idx val="0"/>
          <c:order val="0"/>
          <c:invertIfNegative val="0"/>
          <c:dPt>
            <c:idx val="0"/>
            <c:invertIfNegative val="0"/>
            <c:bubble3D val="0"/>
            <c:spPr>
              <a:solidFill>
                <a:schemeClr val="accent4">
                  <a:lumMod val="60000"/>
                  <a:lumOff val="40000"/>
                </a:schemeClr>
              </a:solidFill>
            </c:spPr>
          </c:dPt>
          <c:dPt>
            <c:idx val="2"/>
            <c:invertIfNegative val="0"/>
            <c:bubble3D val="0"/>
            <c:spPr>
              <a:solidFill>
                <a:schemeClr val="accent4">
                  <a:lumMod val="60000"/>
                  <a:lumOff val="40000"/>
                </a:schemeClr>
              </a:solidFill>
            </c:spPr>
          </c:dPt>
          <c:dLbls>
            <c:showLegendKey val="0"/>
            <c:showVal val="1"/>
            <c:showCatName val="0"/>
            <c:showSerName val="0"/>
            <c:showPercent val="0"/>
            <c:showBubbleSize val="0"/>
            <c:showLeaderLines val="0"/>
          </c:dLbls>
          <c:cat>
            <c:multiLvlStrRef>
              <c:f>Sheet2!$B$18:$C$21</c:f>
              <c:multiLvlStrCache>
                <c:ptCount val="4"/>
                <c:lvl>
                  <c:pt idx="0">
                    <c:v>2006</c:v>
                  </c:pt>
                  <c:pt idx="1">
                    <c:v>2008</c:v>
                  </c:pt>
                  <c:pt idx="2">
                    <c:v>2006</c:v>
                  </c:pt>
                  <c:pt idx="3">
                    <c:v>2008</c:v>
                  </c:pt>
                </c:lvl>
                <c:lvl>
                  <c:pt idx="0">
                    <c:v>with regular partner</c:v>
                  </c:pt>
                  <c:pt idx="2">
                    <c:v>with non-regular partner</c:v>
                  </c:pt>
                </c:lvl>
              </c:multiLvlStrCache>
            </c:multiLvlStrRef>
          </c:cat>
          <c:val>
            <c:numRef>
              <c:f>Sheet2!$D$18:$D$21</c:f>
              <c:numCache>
                <c:formatCode>General</c:formatCode>
                <c:ptCount val="4"/>
                <c:pt idx="0">
                  <c:v>41</c:v>
                </c:pt>
                <c:pt idx="1">
                  <c:v>45</c:v>
                </c:pt>
                <c:pt idx="2">
                  <c:v>73</c:v>
                </c:pt>
                <c:pt idx="3">
                  <c:v>75</c:v>
                </c:pt>
              </c:numCache>
            </c:numRef>
          </c:val>
        </c:ser>
        <c:dLbls>
          <c:showLegendKey val="0"/>
          <c:showVal val="0"/>
          <c:showCatName val="0"/>
          <c:showSerName val="0"/>
          <c:showPercent val="0"/>
          <c:showBubbleSize val="0"/>
        </c:dLbls>
        <c:gapWidth val="150"/>
        <c:axId val="88723840"/>
        <c:axId val="88725376"/>
      </c:barChart>
      <c:catAx>
        <c:axId val="88723840"/>
        <c:scaling>
          <c:orientation val="maxMin"/>
        </c:scaling>
        <c:delete val="0"/>
        <c:axPos val="l"/>
        <c:majorTickMark val="out"/>
        <c:minorTickMark val="none"/>
        <c:tickLblPos val="nextTo"/>
        <c:crossAx val="88725376"/>
        <c:crosses val="autoZero"/>
        <c:auto val="1"/>
        <c:lblAlgn val="ctr"/>
        <c:lblOffset val="100"/>
        <c:noMultiLvlLbl val="0"/>
      </c:catAx>
      <c:valAx>
        <c:axId val="88725376"/>
        <c:scaling>
          <c:orientation val="minMax"/>
          <c:max val="100"/>
          <c:min val="0"/>
        </c:scaling>
        <c:delete val="0"/>
        <c:axPos val="t"/>
        <c:title>
          <c:tx>
            <c:rich>
              <a:bodyPr/>
              <a:lstStyle/>
              <a:p>
                <a:pPr>
                  <a:defRPr/>
                </a:pPr>
                <a:r>
                  <a:rPr lang="en-US"/>
                  <a:t>%</a:t>
                </a:r>
              </a:p>
            </c:rich>
          </c:tx>
          <c:layout>
            <c:manualLayout>
              <c:xMode val="edge"/>
              <c:yMode val="edge"/>
              <c:x val="0.96252199377855563"/>
              <c:y val="1.8047733440099644E-2"/>
            </c:manualLayout>
          </c:layout>
          <c:overlay val="0"/>
        </c:title>
        <c:numFmt formatCode="General" sourceLinked="1"/>
        <c:majorTickMark val="out"/>
        <c:minorTickMark val="none"/>
        <c:tickLblPos val="nextTo"/>
        <c:crossAx val="88723840"/>
        <c:crosses val="autoZero"/>
        <c:crossBetween val="between"/>
        <c:majorUnit val="20"/>
      </c:valAx>
    </c:plotArea>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lineChart>
        <c:grouping val="standard"/>
        <c:varyColors val="0"/>
        <c:ser>
          <c:idx val="0"/>
          <c:order val="0"/>
          <c:tx>
            <c:strRef>
              <c:f>[Book1]Sheet1!$B$3</c:f>
              <c:strCache>
                <c:ptCount val="1"/>
                <c:pt idx="0">
                  <c:v>Regular use with regular partners</c:v>
                </c:pt>
              </c:strCache>
            </c:strRef>
          </c:tx>
          <c:spPr>
            <a:ln>
              <a:solidFill>
                <a:schemeClr val="tx2">
                  <a:lumMod val="75000"/>
                </a:schemeClr>
              </a:solidFill>
            </a:ln>
          </c:spPr>
          <c:marker>
            <c:spPr>
              <a:solidFill>
                <a:schemeClr val="tx2">
                  <a:lumMod val="75000"/>
                </a:schemeClr>
              </a:solidFill>
              <a:ln>
                <a:noFill/>
              </a:ln>
            </c:spPr>
          </c:marker>
          <c:cat>
            <c:numRef>
              <c:f>[Book1]Sheet1!$A$4:$A$11</c:f>
              <c:numCache>
                <c:formatCode>General</c:formatCode>
                <c:ptCount val="8"/>
                <c:pt idx="0">
                  <c:v>1998</c:v>
                </c:pt>
                <c:pt idx="1">
                  <c:v>1999</c:v>
                </c:pt>
                <c:pt idx="2">
                  <c:v>2000</c:v>
                </c:pt>
                <c:pt idx="3">
                  <c:v>2001</c:v>
                </c:pt>
                <c:pt idx="4">
                  <c:v>2002</c:v>
                </c:pt>
                <c:pt idx="5">
                  <c:v>2003</c:v>
                </c:pt>
                <c:pt idx="6">
                  <c:v>2004</c:v>
                </c:pt>
                <c:pt idx="7">
                  <c:v>2005</c:v>
                </c:pt>
              </c:numCache>
            </c:numRef>
          </c:cat>
          <c:val>
            <c:numRef>
              <c:f>[Book1]Sheet1!$B$4:$B$11</c:f>
              <c:numCache>
                <c:formatCode>General</c:formatCode>
                <c:ptCount val="8"/>
                <c:pt idx="0">
                  <c:v>44</c:v>
                </c:pt>
                <c:pt idx="1">
                  <c:v>32</c:v>
                </c:pt>
                <c:pt idx="2">
                  <c:v>51</c:v>
                </c:pt>
                <c:pt idx="3">
                  <c:v>50</c:v>
                </c:pt>
                <c:pt idx="4">
                  <c:v>60</c:v>
                </c:pt>
                <c:pt idx="5">
                  <c:v>59</c:v>
                </c:pt>
                <c:pt idx="6">
                  <c:v>45</c:v>
                </c:pt>
                <c:pt idx="7">
                  <c:v>45</c:v>
                </c:pt>
              </c:numCache>
            </c:numRef>
          </c:val>
          <c:smooth val="0"/>
        </c:ser>
        <c:ser>
          <c:idx val="1"/>
          <c:order val="1"/>
          <c:tx>
            <c:strRef>
              <c:f>[Book1]Sheet1!$C$3</c:f>
              <c:strCache>
                <c:ptCount val="1"/>
                <c:pt idx="0">
                  <c:v>Regular* use with casual partners</c:v>
                </c:pt>
              </c:strCache>
            </c:strRef>
          </c:tx>
          <c:spPr>
            <a:ln>
              <a:solidFill>
                <a:srgbClr val="C00000"/>
              </a:solidFill>
              <a:prstDash val="sysDash"/>
            </a:ln>
          </c:spPr>
          <c:marker>
            <c:spPr>
              <a:solidFill>
                <a:srgbClr val="C00000"/>
              </a:solidFill>
              <a:ln>
                <a:noFill/>
              </a:ln>
            </c:spPr>
          </c:marker>
          <c:cat>
            <c:numRef>
              <c:f>[Book1]Sheet1!$A$4:$A$11</c:f>
              <c:numCache>
                <c:formatCode>General</c:formatCode>
                <c:ptCount val="8"/>
                <c:pt idx="0">
                  <c:v>1998</c:v>
                </c:pt>
                <c:pt idx="1">
                  <c:v>1999</c:v>
                </c:pt>
                <c:pt idx="2">
                  <c:v>2000</c:v>
                </c:pt>
                <c:pt idx="3">
                  <c:v>2001</c:v>
                </c:pt>
                <c:pt idx="4">
                  <c:v>2002</c:v>
                </c:pt>
                <c:pt idx="5">
                  <c:v>2003</c:v>
                </c:pt>
                <c:pt idx="6">
                  <c:v>2004</c:v>
                </c:pt>
                <c:pt idx="7">
                  <c:v>2005</c:v>
                </c:pt>
              </c:numCache>
            </c:numRef>
          </c:cat>
          <c:val>
            <c:numRef>
              <c:f>[Book1]Sheet1!$C$4:$C$11</c:f>
              <c:numCache>
                <c:formatCode>General</c:formatCode>
                <c:ptCount val="8"/>
                <c:pt idx="0">
                  <c:v>55</c:v>
                </c:pt>
                <c:pt idx="1">
                  <c:v>57</c:v>
                </c:pt>
                <c:pt idx="2">
                  <c:v>55</c:v>
                </c:pt>
                <c:pt idx="3">
                  <c:v>52</c:v>
                </c:pt>
                <c:pt idx="4">
                  <c:v>65</c:v>
                </c:pt>
                <c:pt idx="5">
                  <c:v>65</c:v>
                </c:pt>
                <c:pt idx="6">
                  <c:v>57</c:v>
                </c:pt>
                <c:pt idx="7">
                  <c:v>57</c:v>
                </c:pt>
              </c:numCache>
            </c:numRef>
          </c:val>
          <c:smooth val="0"/>
        </c:ser>
        <c:ser>
          <c:idx val="2"/>
          <c:order val="2"/>
          <c:tx>
            <c:strRef>
              <c:f>[Book1]Sheet1!$D$3</c:f>
              <c:strCache>
                <c:ptCount val="1"/>
                <c:pt idx="0">
                  <c:v>Use for last sex - regular partners</c:v>
                </c:pt>
              </c:strCache>
            </c:strRef>
          </c:tx>
          <c:spPr>
            <a:ln>
              <a:solidFill>
                <a:sysClr val="windowText" lastClr="000000">
                  <a:lumMod val="50000"/>
                  <a:lumOff val="50000"/>
                </a:sysClr>
              </a:solidFill>
            </a:ln>
          </c:spPr>
          <c:marker>
            <c:spPr>
              <a:solidFill>
                <a:schemeClr val="tx1">
                  <a:lumMod val="50000"/>
                  <a:lumOff val="50000"/>
                </a:schemeClr>
              </a:solidFill>
              <a:ln>
                <a:noFill/>
              </a:ln>
            </c:spPr>
          </c:marker>
          <c:cat>
            <c:numRef>
              <c:f>[Book1]Sheet1!$A$4:$A$11</c:f>
              <c:numCache>
                <c:formatCode>General</c:formatCode>
                <c:ptCount val="8"/>
                <c:pt idx="0">
                  <c:v>1998</c:v>
                </c:pt>
                <c:pt idx="1">
                  <c:v>1999</c:v>
                </c:pt>
                <c:pt idx="2">
                  <c:v>2000</c:v>
                </c:pt>
                <c:pt idx="3">
                  <c:v>2001</c:v>
                </c:pt>
                <c:pt idx="4">
                  <c:v>2002</c:v>
                </c:pt>
                <c:pt idx="5">
                  <c:v>2003</c:v>
                </c:pt>
                <c:pt idx="6">
                  <c:v>2004</c:v>
                </c:pt>
                <c:pt idx="7">
                  <c:v>2005</c:v>
                </c:pt>
              </c:numCache>
            </c:numRef>
          </c:cat>
          <c:val>
            <c:numRef>
              <c:f>[Book1]Sheet1!$D$4:$D$11</c:f>
              <c:numCache>
                <c:formatCode>General</c:formatCode>
                <c:ptCount val="8"/>
                <c:pt idx="2">
                  <c:v>16</c:v>
                </c:pt>
                <c:pt idx="3">
                  <c:v>24</c:v>
                </c:pt>
                <c:pt idx="4">
                  <c:v>25</c:v>
                </c:pt>
                <c:pt idx="5">
                  <c:v>20</c:v>
                </c:pt>
                <c:pt idx="6">
                  <c:v>16</c:v>
                </c:pt>
                <c:pt idx="7">
                  <c:v>20</c:v>
                </c:pt>
              </c:numCache>
            </c:numRef>
          </c:val>
          <c:smooth val="0"/>
        </c:ser>
        <c:ser>
          <c:idx val="3"/>
          <c:order val="3"/>
          <c:tx>
            <c:strRef>
              <c:f>[Book1]Sheet1!$E$3</c:f>
              <c:strCache>
                <c:ptCount val="1"/>
                <c:pt idx="0">
                  <c:v>Use for last sex - casual partners</c:v>
                </c:pt>
              </c:strCache>
            </c:strRef>
          </c:tx>
          <c:spPr>
            <a:ln>
              <a:solidFill>
                <a:srgbClr val="336699"/>
              </a:solidFill>
              <a:prstDash val="sysDash"/>
            </a:ln>
          </c:spPr>
          <c:marker>
            <c:spPr>
              <a:solidFill>
                <a:srgbClr val="336699"/>
              </a:solidFill>
              <a:ln>
                <a:noFill/>
              </a:ln>
            </c:spPr>
          </c:marker>
          <c:cat>
            <c:numRef>
              <c:f>[Book1]Sheet1!$A$4:$A$11</c:f>
              <c:numCache>
                <c:formatCode>General</c:formatCode>
                <c:ptCount val="8"/>
                <c:pt idx="0">
                  <c:v>1998</c:v>
                </c:pt>
                <c:pt idx="1">
                  <c:v>1999</c:v>
                </c:pt>
                <c:pt idx="2">
                  <c:v>2000</c:v>
                </c:pt>
                <c:pt idx="3">
                  <c:v>2001</c:v>
                </c:pt>
                <c:pt idx="4">
                  <c:v>2002</c:v>
                </c:pt>
                <c:pt idx="5">
                  <c:v>2003</c:v>
                </c:pt>
                <c:pt idx="6">
                  <c:v>2004</c:v>
                </c:pt>
                <c:pt idx="7">
                  <c:v>2005</c:v>
                </c:pt>
              </c:numCache>
            </c:numRef>
          </c:cat>
          <c:val>
            <c:numRef>
              <c:f>[Book1]Sheet1!$E$4:$E$11</c:f>
              <c:numCache>
                <c:formatCode>General</c:formatCode>
                <c:ptCount val="8"/>
                <c:pt idx="2">
                  <c:v>24</c:v>
                </c:pt>
                <c:pt idx="3">
                  <c:v>23</c:v>
                </c:pt>
                <c:pt idx="4">
                  <c:v>19</c:v>
                </c:pt>
                <c:pt idx="5">
                  <c:v>18</c:v>
                </c:pt>
                <c:pt idx="6">
                  <c:v>12</c:v>
                </c:pt>
                <c:pt idx="7">
                  <c:v>14</c:v>
                </c:pt>
              </c:numCache>
            </c:numRef>
          </c:val>
          <c:smooth val="0"/>
        </c:ser>
        <c:dLbls>
          <c:showLegendKey val="0"/>
          <c:showVal val="0"/>
          <c:showCatName val="0"/>
          <c:showSerName val="0"/>
          <c:showPercent val="0"/>
          <c:showBubbleSize val="0"/>
        </c:dLbls>
        <c:marker val="1"/>
        <c:smooth val="0"/>
        <c:axId val="105874176"/>
        <c:axId val="105876096"/>
      </c:lineChart>
      <c:catAx>
        <c:axId val="105874176"/>
        <c:scaling>
          <c:orientation val="minMax"/>
        </c:scaling>
        <c:delete val="0"/>
        <c:axPos val="b"/>
        <c:numFmt formatCode="General" sourceLinked="1"/>
        <c:majorTickMark val="out"/>
        <c:minorTickMark val="none"/>
        <c:tickLblPos val="nextTo"/>
        <c:txPr>
          <a:bodyPr/>
          <a:lstStyle/>
          <a:p>
            <a:pPr>
              <a:defRPr lang="en-US"/>
            </a:pPr>
            <a:endParaRPr lang="en-US"/>
          </a:p>
        </c:txPr>
        <c:crossAx val="105876096"/>
        <c:crosses val="autoZero"/>
        <c:auto val="1"/>
        <c:lblAlgn val="ctr"/>
        <c:lblOffset val="100"/>
        <c:noMultiLvlLbl val="0"/>
      </c:catAx>
      <c:valAx>
        <c:axId val="105876096"/>
        <c:scaling>
          <c:orientation val="minMax"/>
        </c:scaling>
        <c:delete val="0"/>
        <c:axPos val="l"/>
        <c:title>
          <c:tx>
            <c:rich>
              <a:bodyPr rot="-5400000" vert="horz"/>
              <a:lstStyle/>
              <a:p>
                <a:pPr>
                  <a:defRPr lang="en-US"/>
                </a:pPr>
                <a:r>
                  <a:rPr lang="en-US"/>
                  <a:t>Percentage (%)</a:t>
                </a:r>
              </a:p>
            </c:rich>
          </c:tx>
          <c:layout/>
          <c:overlay val="0"/>
        </c:title>
        <c:numFmt formatCode="General" sourceLinked="1"/>
        <c:majorTickMark val="out"/>
        <c:minorTickMark val="none"/>
        <c:tickLblPos val="nextTo"/>
        <c:txPr>
          <a:bodyPr/>
          <a:lstStyle/>
          <a:p>
            <a:pPr>
              <a:defRPr lang="en-US"/>
            </a:pPr>
            <a:endParaRPr lang="en-US"/>
          </a:p>
        </c:txPr>
        <c:crossAx val="105874176"/>
        <c:crosses val="autoZero"/>
        <c:crossBetween val="between"/>
      </c:valAx>
    </c:plotArea>
    <c:legend>
      <c:legendPos val="r"/>
      <c:layout/>
      <c:overlay val="0"/>
      <c:txPr>
        <a:bodyPr/>
        <a:lstStyle/>
        <a:p>
          <a:pPr>
            <a:defRPr lang="en-US"/>
          </a:pPr>
          <a:endParaRPr lang="en-US"/>
        </a:p>
      </c:txPr>
    </c:legend>
    <c:plotVisOnly val="1"/>
    <c:dispBlanksAs val="gap"/>
    <c:showDLblsOverMax val="0"/>
  </c:chart>
  <c:spPr>
    <a:ln>
      <a:solidFill>
        <a:schemeClr val="accent3">
          <a:lumMod val="85000"/>
        </a:schemeClr>
      </a:solidFill>
    </a:ln>
  </c:spPr>
  <c:txPr>
    <a:bodyPr/>
    <a:lstStyle/>
    <a:p>
      <a:pPr algn="ctr">
        <a:defRPr lang="en-US" sz="1100" b="1" i="0" u="none" strike="noStrike" kern="1200" baseline="0">
          <a:solidFill>
            <a:srgbClr val="000000"/>
          </a:solidFill>
          <a:latin typeface="Arial" pitchFamily="34" charset="0"/>
          <a:ea typeface="+mn-ea"/>
          <a:cs typeface="Arial" pitchFamily="34" charset="0"/>
        </a:defRPr>
      </a:pPr>
      <a:endParaRPr lang="en-US"/>
    </a:p>
  </c:txPr>
  <c:externalData r:id="rId2">
    <c:autoUpdate val="1"/>
  </c:externalData>
  <c:userShapes r:id="rId3"/>
</c:chartSpace>
</file>

<file path=ppt/charts/chart1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739618485189351"/>
          <c:y val="3.7351443123938878E-2"/>
          <c:w val="0.74308000562429699"/>
          <c:h val="0.72072323302541341"/>
        </c:manualLayout>
      </c:layout>
      <c:barChart>
        <c:barDir val="bar"/>
        <c:grouping val="clustered"/>
        <c:varyColors val="0"/>
        <c:ser>
          <c:idx val="0"/>
          <c:order val="0"/>
          <c:tx>
            <c:strRef>
              <c:f>IDU!$B$5</c:f>
              <c:strCache>
                <c:ptCount val="1"/>
                <c:pt idx="0">
                  <c:v>New admission</c:v>
                </c:pt>
              </c:strCache>
            </c:strRef>
          </c:tx>
          <c:spPr>
            <a:solidFill>
              <a:schemeClr val="tx2">
                <a:lumMod val="75000"/>
              </a:schemeClr>
            </a:solidFill>
            <a:ln>
              <a:noFill/>
            </a:ln>
          </c:spPr>
          <c:invertIfNegative val="0"/>
          <c:dLbls>
            <c:dLbl>
              <c:idx val="0"/>
              <c:layout>
                <c:manualLayout>
                  <c:x val="-2.1929820774654611E-3"/>
                  <c:y val="4.6296296296296701E-3"/>
                </c:manualLayout>
              </c:layout>
              <c:dLblPos val="outEnd"/>
              <c:showLegendKey val="0"/>
              <c:showVal val="1"/>
              <c:showCatName val="0"/>
              <c:showSerName val="0"/>
              <c:showPercent val="0"/>
              <c:showBubbleSize val="0"/>
            </c:dLbl>
            <c:dLbl>
              <c:idx val="1"/>
              <c:layout>
                <c:manualLayout>
                  <c:x val="-6.5789462323963734E-3"/>
                  <c:y val="4.6296296296296701E-3"/>
                </c:manualLayout>
              </c:layout>
              <c:dLblPos val="outEnd"/>
              <c:showLegendKey val="0"/>
              <c:showVal val="1"/>
              <c:showCatName val="0"/>
              <c:showSerName val="0"/>
              <c:showPercent val="0"/>
              <c:showBubbleSize val="0"/>
            </c:dLbl>
            <c:dLbl>
              <c:idx val="2"/>
              <c:layout>
                <c:manualLayout>
                  <c:x val="-2.1929820774654611E-3"/>
                  <c:y val="9.2592592592593819E-3"/>
                </c:manualLayout>
              </c:layout>
              <c:dLblPos val="outEnd"/>
              <c:showLegendKey val="0"/>
              <c:showVal val="1"/>
              <c:showCatName val="0"/>
              <c:showSerName val="0"/>
              <c:showPercent val="0"/>
              <c:showBubbleSize val="0"/>
            </c:dLbl>
            <c:dLbl>
              <c:idx val="3"/>
              <c:layout>
                <c:manualLayout>
                  <c:x val="-2.1929820774654212E-3"/>
                  <c:y val="9.2592592592593819E-3"/>
                </c:manualLayout>
              </c:layout>
              <c:dLblPos val="outEnd"/>
              <c:showLegendKey val="0"/>
              <c:showVal val="1"/>
              <c:showCatName val="0"/>
              <c:showSerName val="0"/>
              <c:showPercent val="0"/>
              <c:showBubbleSize val="0"/>
            </c:dLbl>
            <c:dLbl>
              <c:idx val="4"/>
              <c:layout>
                <c:manualLayout>
                  <c:x val="-6.5789462323963734E-3"/>
                  <c:y val="4.6296296296296701E-3"/>
                </c:manualLayout>
              </c:layout>
              <c:dLblPos val="outEnd"/>
              <c:showLegendKey val="0"/>
              <c:showVal val="1"/>
              <c:showCatName val="0"/>
              <c:showSerName val="0"/>
              <c:showPercent val="0"/>
              <c:showBubbleSize val="0"/>
            </c:dLbl>
            <c:dLbl>
              <c:idx val="5"/>
              <c:layout>
                <c:manualLayout>
                  <c:x val="-4.3859641549309032E-3"/>
                  <c:y val="9.2592592592593819E-3"/>
                </c:manualLayout>
              </c:layout>
              <c:dLblPos val="outEnd"/>
              <c:showLegendKey val="0"/>
              <c:showVal val="1"/>
              <c:showCatName val="0"/>
              <c:showSerName val="0"/>
              <c:showPercent val="0"/>
              <c:showBubbleSize val="0"/>
            </c:dLbl>
            <c:txPr>
              <a:bodyPr/>
              <a:lstStyle/>
              <a:p>
                <a:pPr>
                  <a:defRPr lang="en-US"/>
                </a:pPr>
                <a:endParaRPr lang="en-US"/>
              </a:p>
            </c:txPr>
            <c:dLblPos val="outEnd"/>
            <c:showLegendKey val="0"/>
            <c:showVal val="1"/>
            <c:showCatName val="0"/>
            <c:showSerName val="0"/>
            <c:showPercent val="0"/>
            <c:showBubbleSize val="0"/>
            <c:showLeaderLines val="0"/>
          </c:dLbls>
          <c:cat>
            <c:strRef>
              <c:f>IDU!$A$6:$A$11</c:f>
              <c:strCache>
                <c:ptCount val="6"/>
                <c:pt idx="0">
                  <c:v>Current injection</c:v>
                </c:pt>
                <c:pt idx="1">
                  <c:v>Current unclean syringe use</c:v>
                </c:pt>
                <c:pt idx="2">
                  <c:v>Past needle sharing</c:v>
                </c:pt>
                <c:pt idx="3">
                  <c:v>Current needle sharing</c:v>
                </c:pt>
                <c:pt idx="4">
                  <c:v>Multiple sex partners</c:v>
                </c:pt>
                <c:pt idx="5">
                  <c:v>Unprotected sex</c:v>
                </c:pt>
              </c:strCache>
            </c:strRef>
          </c:cat>
          <c:val>
            <c:numRef>
              <c:f>IDU!$B$6:$B$11</c:f>
              <c:numCache>
                <c:formatCode>General</c:formatCode>
                <c:ptCount val="6"/>
                <c:pt idx="0">
                  <c:v>25.9</c:v>
                </c:pt>
                <c:pt idx="1">
                  <c:v>17.600000000000001</c:v>
                </c:pt>
                <c:pt idx="2">
                  <c:v>5.0999999999999996</c:v>
                </c:pt>
                <c:pt idx="3">
                  <c:v>2.1</c:v>
                </c:pt>
                <c:pt idx="4">
                  <c:v>10.1</c:v>
                </c:pt>
                <c:pt idx="5">
                  <c:v>60.6</c:v>
                </c:pt>
              </c:numCache>
            </c:numRef>
          </c:val>
        </c:ser>
        <c:ser>
          <c:idx val="1"/>
          <c:order val="1"/>
          <c:tx>
            <c:strRef>
              <c:f>IDU!$C$5</c:f>
              <c:strCache>
                <c:ptCount val="1"/>
                <c:pt idx="0">
                  <c:v>Readmission</c:v>
                </c:pt>
              </c:strCache>
            </c:strRef>
          </c:tx>
          <c:spPr>
            <a:solidFill>
              <a:srgbClr val="C00000"/>
            </a:solidFill>
            <a:ln>
              <a:noFill/>
            </a:ln>
          </c:spPr>
          <c:invertIfNegative val="0"/>
          <c:dLbls>
            <c:dLbl>
              <c:idx val="0"/>
              <c:layout/>
              <c:tx>
                <c:rich>
                  <a:bodyPr/>
                  <a:lstStyle/>
                  <a:p>
                    <a:r>
                      <a:rPr lang="en-US" smtClean="0"/>
                      <a:t>52.6</a:t>
                    </a:r>
                    <a:endParaRPr lang="en-US"/>
                  </a:p>
                </c:rich>
              </c:tx>
              <c:dLblPos val="outEnd"/>
              <c:showLegendKey val="0"/>
              <c:showVal val="1"/>
              <c:showCatName val="0"/>
              <c:showSerName val="0"/>
              <c:showPercent val="0"/>
              <c:showBubbleSize val="0"/>
            </c:dLbl>
            <c:dLbl>
              <c:idx val="1"/>
              <c:layout/>
              <c:tx>
                <c:rich>
                  <a:bodyPr/>
                  <a:lstStyle/>
                  <a:p>
                    <a:r>
                      <a:rPr lang="en-US" smtClean="0"/>
                      <a:t>13.6</a:t>
                    </a:r>
                    <a:endParaRPr lang="en-US"/>
                  </a:p>
                </c:rich>
              </c:tx>
              <c:dLblPos val="outEnd"/>
              <c:showLegendKey val="0"/>
              <c:showVal val="1"/>
              <c:showCatName val="0"/>
              <c:showSerName val="0"/>
              <c:showPercent val="0"/>
              <c:showBubbleSize val="0"/>
            </c:dLbl>
            <c:dLbl>
              <c:idx val="2"/>
              <c:layout/>
              <c:tx>
                <c:rich>
                  <a:bodyPr/>
                  <a:lstStyle/>
                  <a:p>
                    <a:r>
                      <a:rPr lang="en-US" smtClean="0"/>
                      <a:t>7</a:t>
                    </a:r>
                    <a:endParaRPr lang="en-US"/>
                  </a:p>
                </c:rich>
              </c:tx>
              <c:dLblPos val="outEnd"/>
              <c:showLegendKey val="0"/>
              <c:showVal val="1"/>
              <c:showCatName val="0"/>
              <c:showSerName val="0"/>
              <c:showPercent val="0"/>
              <c:showBubbleSize val="0"/>
            </c:dLbl>
            <c:dLbl>
              <c:idx val="3"/>
              <c:layout/>
              <c:tx>
                <c:rich>
                  <a:bodyPr/>
                  <a:lstStyle/>
                  <a:p>
                    <a:r>
                      <a:rPr lang="en-US" smtClean="0"/>
                      <a:t>2.1</a:t>
                    </a:r>
                    <a:endParaRPr lang="en-US"/>
                  </a:p>
                </c:rich>
              </c:tx>
              <c:dLblPos val="outEnd"/>
              <c:showLegendKey val="0"/>
              <c:showVal val="1"/>
              <c:showCatName val="0"/>
              <c:showSerName val="0"/>
              <c:showPercent val="0"/>
              <c:showBubbleSize val="0"/>
            </c:dLbl>
            <c:dLbl>
              <c:idx val="4"/>
              <c:layout/>
              <c:tx>
                <c:rich>
                  <a:bodyPr/>
                  <a:lstStyle/>
                  <a:p>
                    <a:r>
                      <a:rPr lang="en-US" smtClean="0"/>
                      <a:t>8.8</a:t>
                    </a:r>
                    <a:endParaRPr lang="en-US"/>
                  </a:p>
                </c:rich>
              </c:tx>
              <c:dLblPos val="outEnd"/>
              <c:showLegendKey val="0"/>
              <c:showVal val="1"/>
              <c:showCatName val="0"/>
              <c:showSerName val="0"/>
              <c:showPercent val="0"/>
              <c:showBubbleSize val="0"/>
            </c:dLbl>
            <c:dLbl>
              <c:idx val="5"/>
              <c:layout/>
              <c:tx>
                <c:rich>
                  <a:bodyPr/>
                  <a:lstStyle/>
                  <a:p>
                    <a:r>
                      <a:rPr lang="en-US" smtClean="0"/>
                      <a:t>63.7</a:t>
                    </a:r>
                    <a:endParaRPr lang="en-US"/>
                  </a:p>
                </c:rich>
              </c:tx>
              <c:dLblPos val="outEnd"/>
              <c:showLegendKey val="0"/>
              <c:showVal val="1"/>
              <c:showCatName val="0"/>
              <c:showSerName val="0"/>
              <c:showPercent val="0"/>
              <c:showBubbleSize val="0"/>
            </c:dLbl>
            <c:numFmt formatCode="#,##0.00" sourceLinked="0"/>
            <c:txPr>
              <a:bodyPr/>
              <a:lstStyle/>
              <a:p>
                <a:pPr>
                  <a:defRPr lang="en-US"/>
                </a:pPr>
                <a:endParaRPr lang="en-US"/>
              </a:p>
            </c:txPr>
            <c:dLblPos val="outEnd"/>
            <c:showLegendKey val="0"/>
            <c:showVal val="1"/>
            <c:showCatName val="0"/>
            <c:showSerName val="0"/>
            <c:showPercent val="0"/>
            <c:showBubbleSize val="0"/>
            <c:showLeaderLines val="0"/>
          </c:dLbls>
          <c:cat>
            <c:strRef>
              <c:f>IDU!$A$6:$A$11</c:f>
              <c:strCache>
                <c:ptCount val="6"/>
                <c:pt idx="0">
                  <c:v>Current injection</c:v>
                </c:pt>
                <c:pt idx="1">
                  <c:v>Current unclean syringe use</c:v>
                </c:pt>
                <c:pt idx="2">
                  <c:v>Past needle sharing</c:v>
                </c:pt>
                <c:pt idx="3">
                  <c:v>Current needle sharing</c:v>
                </c:pt>
                <c:pt idx="4">
                  <c:v>Multiple sex partners</c:v>
                </c:pt>
                <c:pt idx="5">
                  <c:v>Unprotected sex</c:v>
                </c:pt>
              </c:strCache>
            </c:strRef>
          </c:cat>
          <c:val>
            <c:numRef>
              <c:f>IDU!$C$6:$C$11</c:f>
              <c:numCache>
                <c:formatCode>General</c:formatCode>
                <c:ptCount val="6"/>
                <c:pt idx="0">
                  <c:v>52.6</c:v>
                </c:pt>
                <c:pt idx="1">
                  <c:v>13.6</c:v>
                </c:pt>
                <c:pt idx="2">
                  <c:v>7</c:v>
                </c:pt>
                <c:pt idx="3">
                  <c:v>2.1</c:v>
                </c:pt>
                <c:pt idx="4">
                  <c:v>8.8000000000000007</c:v>
                </c:pt>
                <c:pt idx="5" formatCode="0.0">
                  <c:v>63.7</c:v>
                </c:pt>
              </c:numCache>
            </c:numRef>
          </c:val>
        </c:ser>
        <c:dLbls>
          <c:showLegendKey val="0"/>
          <c:showVal val="1"/>
          <c:showCatName val="0"/>
          <c:showSerName val="0"/>
          <c:showPercent val="0"/>
          <c:showBubbleSize val="0"/>
        </c:dLbls>
        <c:gapWidth val="150"/>
        <c:axId val="105939328"/>
        <c:axId val="105940864"/>
      </c:barChart>
      <c:catAx>
        <c:axId val="105939328"/>
        <c:scaling>
          <c:orientation val="minMax"/>
        </c:scaling>
        <c:delete val="0"/>
        <c:axPos val="l"/>
        <c:majorTickMark val="out"/>
        <c:minorTickMark val="none"/>
        <c:tickLblPos val="nextTo"/>
        <c:txPr>
          <a:bodyPr/>
          <a:lstStyle/>
          <a:p>
            <a:pPr>
              <a:defRPr lang="en-US"/>
            </a:pPr>
            <a:endParaRPr lang="en-US"/>
          </a:p>
        </c:txPr>
        <c:crossAx val="105940864"/>
        <c:crosses val="autoZero"/>
        <c:auto val="1"/>
        <c:lblAlgn val="ctr"/>
        <c:lblOffset val="100"/>
        <c:noMultiLvlLbl val="0"/>
      </c:catAx>
      <c:valAx>
        <c:axId val="105940864"/>
        <c:scaling>
          <c:orientation val="minMax"/>
        </c:scaling>
        <c:delete val="0"/>
        <c:axPos val="b"/>
        <c:title>
          <c:tx>
            <c:rich>
              <a:bodyPr/>
              <a:lstStyle/>
              <a:p>
                <a:pPr>
                  <a:defRPr lang="en-US"/>
                </a:pPr>
                <a:r>
                  <a:rPr lang="en-US"/>
                  <a:t>Percentage (%)</a:t>
                </a:r>
              </a:p>
            </c:rich>
          </c:tx>
          <c:layout/>
          <c:overlay val="0"/>
        </c:title>
        <c:numFmt formatCode="General" sourceLinked="1"/>
        <c:majorTickMark val="out"/>
        <c:minorTickMark val="none"/>
        <c:tickLblPos val="nextTo"/>
        <c:txPr>
          <a:bodyPr/>
          <a:lstStyle/>
          <a:p>
            <a:pPr>
              <a:defRPr lang="en-US"/>
            </a:pPr>
            <a:endParaRPr lang="en-US"/>
          </a:p>
        </c:txPr>
        <c:crossAx val="105939328"/>
        <c:crosses val="autoZero"/>
        <c:crossBetween val="between"/>
      </c:valAx>
    </c:plotArea>
    <c:legend>
      <c:legendPos val="b"/>
      <c:layout/>
      <c:overlay val="0"/>
      <c:txPr>
        <a:bodyPr/>
        <a:lstStyle/>
        <a:p>
          <a:pPr>
            <a:defRPr lang="en-US"/>
          </a:pPr>
          <a:endParaRPr lang="en-US"/>
        </a:p>
      </c:txPr>
    </c:legend>
    <c:plotVisOnly val="1"/>
    <c:dispBlanksAs val="gap"/>
    <c:showDLblsOverMax val="0"/>
  </c:chart>
  <c:txPr>
    <a:bodyPr/>
    <a:lstStyle/>
    <a:p>
      <a:pPr algn="ctr">
        <a:defRPr lang="en-US" sz="1100" b="1" i="0" u="none" strike="noStrike" kern="1200" baseline="0">
          <a:solidFill>
            <a:srgbClr val="000000"/>
          </a:solidFill>
          <a:latin typeface="Arial" pitchFamily="34" charset="0"/>
          <a:ea typeface="+mn-ea"/>
          <a:cs typeface="Arial" pitchFamily="34" charset="0"/>
        </a:defRPr>
      </a:pPr>
      <a:endParaRPr lang="en-US"/>
    </a:p>
  </c:txPr>
  <c:externalData r:id="rId2">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3904694696181845E-2"/>
          <c:y val="0.10438207077563615"/>
          <c:w val="0.8686797405041351"/>
          <c:h val="0.80045999637976295"/>
        </c:manualLayout>
      </c:layout>
      <c:barChart>
        <c:barDir val="col"/>
        <c:grouping val="clustered"/>
        <c:varyColors val="0"/>
        <c:ser>
          <c:idx val="0"/>
          <c:order val="0"/>
          <c:spPr>
            <a:solidFill>
              <a:srgbClr val="69A6FF"/>
            </a:solidFill>
          </c:spPr>
          <c:invertIfNegative val="0"/>
          <c:dLbls>
            <c:txPr>
              <a:bodyPr/>
              <a:lstStyle/>
              <a:p>
                <a:pPr>
                  <a:defRPr>
                    <a:solidFill>
                      <a:schemeClr val="bg1"/>
                    </a:solidFill>
                  </a:defRPr>
                </a:pPr>
                <a:endParaRPr lang="en-US"/>
              </a:p>
            </c:txPr>
            <c:dLblPos val="inEnd"/>
            <c:showLegendKey val="0"/>
            <c:showVal val="1"/>
            <c:showCatName val="0"/>
            <c:showSerName val="0"/>
            <c:showPercent val="0"/>
            <c:showBubbleSize val="0"/>
            <c:showLeaderLines val="0"/>
          </c:dLbls>
          <c:cat>
            <c:strRef>
              <c:f>Sheet3!$C$22:$C$24</c:f>
              <c:strCache>
                <c:ptCount val="3"/>
                <c:pt idx="0">
                  <c:v>IDUs </c:v>
                </c:pt>
                <c:pt idx="1">
                  <c:v>FSWs</c:v>
                </c:pt>
                <c:pt idx="2">
                  <c:v>MSM </c:v>
                </c:pt>
              </c:strCache>
            </c:strRef>
          </c:cat>
          <c:val>
            <c:numRef>
              <c:f>Sheet3!$D$22:$D$24</c:f>
              <c:numCache>
                <c:formatCode>0</c:formatCode>
                <c:ptCount val="3"/>
                <c:pt idx="0">
                  <c:v>99.1</c:v>
                </c:pt>
                <c:pt idx="1">
                  <c:v>65.8</c:v>
                </c:pt>
                <c:pt idx="2">
                  <c:v>44.8</c:v>
                </c:pt>
              </c:numCache>
            </c:numRef>
          </c:val>
        </c:ser>
        <c:dLbls>
          <c:showLegendKey val="0"/>
          <c:showVal val="0"/>
          <c:showCatName val="0"/>
          <c:showSerName val="0"/>
          <c:showPercent val="0"/>
          <c:showBubbleSize val="0"/>
        </c:dLbls>
        <c:gapWidth val="200"/>
        <c:axId val="88947328"/>
        <c:axId val="89059712"/>
      </c:barChart>
      <c:catAx>
        <c:axId val="88947328"/>
        <c:scaling>
          <c:orientation val="minMax"/>
        </c:scaling>
        <c:delete val="0"/>
        <c:axPos val="b"/>
        <c:majorTickMark val="out"/>
        <c:minorTickMark val="none"/>
        <c:tickLblPos val="nextTo"/>
        <c:crossAx val="89059712"/>
        <c:crosses val="autoZero"/>
        <c:auto val="1"/>
        <c:lblAlgn val="ctr"/>
        <c:lblOffset val="100"/>
        <c:noMultiLvlLbl val="0"/>
      </c:catAx>
      <c:valAx>
        <c:axId val="89059712"/>
        <c:scaling>
          <c:orientation val="minMax"/>
          <c:max val="100"/>
          <c:min val="0"/>
        </c:scaling>
        <c:delete val="0"/>
        <c:axPos val="l"/>
        <c:title>
          <c:tx>
            <c:rich>
              <a:bodyPr rot="0" vert="horz"/>
              <a:lstStyle/>
              <a:p>
                <a:pPr>
                  <a:defRPr/>
                </a:pPr>
                <a:r>
                  <a:rPr lang="en-US"/>
                  <a:t>%</a:t>
                </a:r>
              </a:p>
            </c:rich>
          </c:tx>
          <c:layout>
            <c:manualLayout>
              <c:xMode val="edge"/>
              <c:yMode val="edge"/>
              <c:x val="8.3333333333333367E-3"/>
              <c:y val="2.7365139816265802E-2"/>
            </c:manualLayout>
          </c:layout>
          <c:overlay val="0"/>
        </c:title>
        <c:numFmt formatCode="0" sourceLinked="1"/>
        <c:majorTickMark val="out"/>
        <c:minorTickMark val="none"/>
        <c:tickLblPos val="nextTo"/>
        <c:crossAx val="88947328"/>
        <c:crosses val="autoZero"/>
        <c:crossBetween val="between"/>
        <c:majorUnit val="20"/>
      </c:valAx>
    </c:plotArea>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20"/>
    </mc:Choice>
    <mc:Fallback>
      <c:style val="20"/>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1349081364829464"/>
          <c:y val="0.10249788691667779"/>
          <c:w val="0.70242806454748763"/>
          <c:h val="0.80489175040965188"/>
        </c:manualLayout>
      </c:layout>
      <c:barChart>
        <c:barDir val="bar"/>
        <c:grouping val="clustered"/>
        <c:varyColors val="0"/>
        <c:ser>
          <c:idx val="0"/>
          <c:order val="0"/>
          <c:invertIfNegative val="0"/>
          <c:dLbls>
            <c:showLegendKey val="0"/>
            <c:showVal val="1"/>
            <c:showCatName val="0"/>
            <c:showSerName val="0"/>
            <c:showPercent val="0"/>
            <c:showBubbleSize val="0"/>
            <c:showLeaderLines val="0"/>
          </c:dLbls>
          <c:cat>
            <c:multiLvlStrRef>
              <c:f>Sheet3!$B$3:$C$9</c:f>
              <c:multiLvlStrCache>
                <c:ptCount val="7"/>
                <c:lvl>
                  <c:pt idx="0">
                    <c:v>2005</c:v>
                  </c:pt>
                  <c:pt idx="1">
                    <c:v>2009</c:v>
                  </c:pt>
                  <c:pt idx="2">
                    <c:v>2004</c:v>
                  </c:pt>
                  <c:pt idx="3">
                    <c:v>2009</c:v>
                  </c:pt>
                  <c:pt idx="4">
                    <c:v>2001</c:v>
                  </c:pt>
                  <c:pt idx="5">
                    <c:v>2006</c:v>
                  </c:pt>
                  <c:pt idx="6">
                    <c:v>2008</c:v>
                  </c:pt>
                </c:lvl>
                <c:lvl>
                  <c:pt idx="0">
                    <c:v>IDUs</c:v>
                  </c:pt>
                  <c:pt idx="1">
                    <c:v>Heroin Drug Users</c:v>
                  </c:pt>
                  <c:pt idx="2">
                    <c:v>FSWs</c:v>
                  </c:pt>
                  <c:pt idx="4">
                    <c:v>MSM</c:v>
                  </c:pt>
                </c:lvl>
              </c:multiLvlStrCache>
            </c:multiLvlStrRef>
          </c:cat>
          <c:val>
            <c:numRef>
              <c:f>Sheet3!$D$3:$D$9</c:f>
              <c:numCache>
                <c:formatCode>General</c:formatCode>
                <c:ptCount val="7"/>
                <c:pt idx="0">
                  <c:v>91</c:v>
                </c:pt>
                <c:pt idx="1">
                  <c:v>81</c:v>
                </c:pt>
                <c:pt idx="2" formatCode="0">
                  <c:v>14.9</c:v>
                </c:pt>
                <c:pt idx="3" formatCode="0">
                  <c:v>48.8</c:v>
                </c:pt>
                <c:pt idx="4" formatCode="0">
                  <c:v>13.9</c:v>
                </c:pt>
                <c:pt idx="5">
                  <c:v>24</c:v>
                </c:pt>
                <c:pt idx="6">
                  <c:v>36</c:v>
                </c:pt>
              </c:numCache>
            </c:numRef>
          </c:val>
        </c:ser>
        <c:dLbls>
          <c:showLegendKey val="0"/>
          <c:showVal val="0"/>
          <c:showCatName val="0"/>
          <c:showSerName val="0"/>
          <c:showPercent val="0"/>
          <c:showBubbleSize val="0"/>
        </c:dLbls>
        <c:gapWidth val="150"/>
        <c:axId val="90465792"/>
        <c:axId val="90467328"/>
      </c:barChart>
      <c:catAx>
        <c:axId val="90465792"/>
        <c:scaling>
          <c:orientation val="maxMin"/>
        </c:scaling>
        <c:delete val="0"/>
        <c:axPos val="l"/>
        <c:majorTickMark val="out"/>
        <c:minorTickMark val="none"/>
        <c:tickLblPos val="nextTo"/>
        <c:crossAx val="90467328"/>
        <c:crosses val="autoZero"/>
        <c:auto val="1"/>
        <c:lblAlgn val="ctr"/>
        <c:lblOffset val="100"/>
        <c:noMultiLvlLbl val="0"/>
      </c:catAx>
      <c:valAx>
        <c:axId val="90467328"/>
        <c:scaling>
          <c:orientation val="minMax"/>
        </c:scaling>
        <c:delete val="0"/>
        <c:axPos val="t"/>
        <c:title>
          <c:tx>
            <c:rich>
              <a:bodyPr/>
              <a:lstStyle/>
              <a:p>
                <a:pPr>
                  <a:defRPr/>
                </a:pPr>
                <a:r>
                  <a:rPr lang="en-US"/>
                  <a:t>%</a:t>
                </a:r>
              </a:p>
            </c:rich>
          </c:tx>
          <c:layout>
            <c:manualLayout>
              <c:xMode val="edge"/>
              <c:yMode val="edge"/>
              <c:x val="0.94578346456692919"/>
              <c:y val="2.7722770836372711E-2"/>
            </c:manualLayout>
          </c:layout>
          <c:overlay val="0"/>
        </c:title>
        <c:numFmt formatCode="General" sourceLinked="1"/>
        <c:majorTickMark val="out"/>
        <c:minorTickMark val="none"/>
        <c:tickLblPos val="nextTo"/>
        <c:crossAx val="90465792"/>
        <c:crosses val="autoZero"/>
        <c:crossBetween val="between"/>
      </c:valAx>
    </c:plotArea>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3317779721979184E-2"/>
          <c:y val="0.11349615196405534"/>
          <c:w val="0.88565604646641394"/>
          <c:h val="0.67622581075670629"/>
        </c:manualLayout>
      </c:layout>
      <c:barChart>
        <c:barDir val="col"/>
        <c:grouping val="clustered"/>
        <c:varyColors val="0"/>
        <c:ser>
          <c:idx val="0"/>
          <c:order val="0"/>
          <c:tx>
            <c:strRef>
              <c:f>Sheet1!$C$135</c:f>
              <c:strCache>
                <c:ptCount val="1"/>
                <c:pt idx="0">
                  <c:v>Number of blood samples tested</c:v>
                </c:pt>
              </c:strCache>
            </c:strRef>
          </c:tx>
          <c:spPr>
            <a:solidFill>
              <a:srgbClr val="2D2D8A">
                <a:lumMod val="40000"/>
                <a:lumOff val="60000"/>
              </a:srgbClr>
            </a:solidFill>
          </c:spPr>
          <c:invertIfNegative val="0"/>
          <c:dLbls>
            <c:txPr>
              <a:bodyPr/>
              <a:lstStyle/>
              <a:p>
                <a:pPr>
                  <a:defRPr lang="en-US"/>
                </a:pPr>
                <a:endParaRPr lang="en-US"/>
              </a:p>
            </c:txPr>
            <c:dLblPos val="outEnd"/>
            <c:showLegendKey val="0"/>
            <c:showVal val="1"/>
            <c:showCatName val="0"/>
            <c:showSerName val="0"/>
            <c:showPercent val="0"/>
            <c:showBubbleSize val="0"/>
            <c:showLeaderLines val="0"/>
          </c:dLbls>
          <c:cat>
            <c:strRef>
              <c:f>Sheet1!$B$136:$B$144</c:f>
              <c:strCache>
                <c:ptCount val="9"/>
                <c:pt idx="0">
                  <c:v>2000</c:v>
                </c:pt>
                <c:pt idx="1">
                  <c:v>2001</c:v>
                </c:pt>
                <c:pt idx="2">
                  <c:v>2002</c:v>
                </c:pt>
                <c:pt idx="3">
                  <c:v>2003</c:v>
                </c:pt>
                <c:pt idx="4">
                  <c:v>2004</c:v>
                </c:pt>
                <c:pt idx="5">
                  <c:v>2005</c:v>
                </c:pt>
                <c:pt idx="6">
                  <c:v>2006</c:v>
                </c:pt>
                <c:pt idx="7">
                  <c:v>2007</c:v>
                </c:pt>
                <c:pt idx="8">
                  <c:v>2008</c:v>
                </c:pt>
              </c:strCache>
            </c:strRef>
          </c:cat>
          <c:val>
            <c:numRef>
              <c:f>Sheet1!$C$136:$C$144</c:f>
              <c:numCache>
                <c:formatCode>General</c:formatCode>
                <c:ptCount val="9"/>
                <c:pt idx="0">
                  <c:v>38</c:v>
                </c:pt>
                <c:pt idx="1">
                  <c:v>107</c:v>
                </c:pt>
                <c:pt idx="2">
                  <c:v>130</c:v>
                </c:pt>
                <c:pt idx="3">
                  <c:v>223</c:v>
                </c:pt>
                <c:pt idx="4">
                  <c:v>332</c:v>
                </c:pt>
                <c:pt idx="5">
                  <c:v>483</c:v>
                </c:pt>
                <c:pt idx="6">
                  <c:v>610</c:v>
                </c:pt>
                <c:pt idx="7">
                  <c:v>723</c:v>
                </c:pt>
                <c:pt idx="8">
                  <c:v>905</c:v>
                </c:pt>
              </c:numCache>
            </c:numRef>
          </c:val>
        </c:ser>
        <c:dLbls>
          <c:showLegendKey val="0"/>
          <c:showVal val="0"/>
          <c:showCatName val="0"/>
          <c:showSerName val="0"/>
          <c:showPercent val="0"/>
          <c:showBubbleSize val="0"/>
        </c:dLbls>
        <c:gapWidth val="150"/>
        <c:axId val="107547264"/>
        <c:axId val="107553152"/>
      </c:barChart>
      <c:lineChart>
        <c:grouping val="standard"/>
        <c:varyColors val="0"/>
        <c:ser>
          <c:idx val="1"/>
          <c:order val="1"/>
          <c:tx>
            <c:strRef>
              <c:f>Sheet1!$D$135</c:f>
              <c:strCache>
                <c:ptCount val="1"/>
                <c:pt idx="0">
                  <c:v>% tested (+)</c:v>
                </c:pt>
              </c:strCache>
            </c:strRef>
          </c:tx>
          <c:spPr>
            <a:ln>
              <a:solidFill>
                <a:srgbClr val="C00000"/>
              </a:solidFill>
            </a:ln>
          </c:spPr>
          <c:marker>
            <c:symbol val="star"/>
            <c:size val="10"/>
            <c:spPr>
              <a:solidFill>
                <a:srgbClr val="C00000"/>
              </a:solidFill>
              <a:ln>
                <a:solidFill>
                  <a:srgbClr val="FFFFFF"/>
                </a:solidFill>
              </a:ln>
            </c:spPr>
          </c:marker>
          <c:dLbls>
            <c:txPr>
              <a:bodyPr/>
              <a:lstStyle/>
              <a:p>
                <a:pPr>
                  <a:defRPr lang="en-US">
                    <a:solidFill>
                      <a:schemeClr val="tx1"/>
                    </a:solidFill>
                  </a:defRPr>
                </a:pPr>
                <a:endParaRPr lang="en-US"/>
              </a:p>
            </c:txPr>
            <c:showLegendKey val="0"/>
            <c:showVal val="1"/>
            <c:showCatName val="0"/>
            <c:showSerName val="0"/>
            <c:showPercent val="0"/>
            <c:showBubbleSize val="0"/>
            <c:showLeaderLines val="0"/>
          </c:dLbls>
          <c:cat>
            <c:strRef>
              <c:f>Sheet1!$B$136:$B$144</c:f>
              <c:strCache>
                <c:ptCount val="9"/>
                <c:pt idx="0">
                  <c:v>2000</c:v>
                </c:pt>
                <c:pt idx="1">
                  <c:v>2001</c:v>
                </c:pt>
                <c:pt idx="2">
                  <c:v>2002</c:v>
                </c:pt>
                <c:pt idx="3">
                  <c:v>2003</c:v>
                </c:pt>
                <c:pt idx="4">
                  <c:v>2004</c:v>
                </c:pt>
                <c:pt idx="5">
                  <c:v>2005</c:v>
                </c:pt>
                <c:pt idx="6">
                  <c:v>2006</c:v>
                </c:pt>
                <c:pt idx="7">
                  <c:v>2007</c:v>
                </c:pt>
                <c:pt idx="8">
                  <c:v>2008</c:v>
                </c:pt>
              </c:strCache>
            </c:strRef>
          </c:cat>
          <c:val>
            <c:numRef>
              <c:f>Sheet1!$D$136:$D$144</c:f>
              <c:numCache>
                <c:formatCode>0.0</c:formatCode>
                <c:ptCount val="9"/>
                <c:pt idx="0" formatCode="General">
                  <c:v>0</c:v>
                </c:pt>
                <c:pt idx="1">
                  <c:v>0.93</c:v>
                </c:pt>
                <c:pt idx="2">
                  <c:v>0.7700000000000029</c:v>
                </c:pt>
                <c:pt idx="3">
                  <c:v>0.9</c:v>
                </c:pt>
                <c:pt idx="4">
                  <c:v>1.81</c:v>
                </c:pt>
                <c:pt idx="5">
                  <c:v>2.48</c:v>
                </c:pt>
                <c:pt idx="6">
                  <c:v>1.6400000000000001</c:v>
                </c:pt>
                <c:pt idx="7">
                  <c:v>2.3499999999999988</c:v>
                </c:pt>
                <c:pt idx="8">
                  <c:v>1.6600000000000001</c:v>
                </c:pt>
              </c:numCache>
            </c:numRef>
          </c:val>
          <c:smooth val="0"/>
        </c:ser>
        <c:dLbls>
          <c:showLegendKey val="0"/>
          <c:showVal val="0"/>
          <c:showCatName val="0"/>
          <c:showSerName val="0"/>
          <c:showPercent val="0"/>
          <c:showBubbleSize val="0"/>
        </c:dLbls>
        <c:marker val="1"/>
        <c:smooth val="0"/>
        <c:axId val="107557248"/>
        <c:axId val="107555072"/>
      </c:lineChart>
      <c:catAx>
        <c:axId val="107547264"/>
        <c:scaling>
          <c:orientation val="minMax"/>
        </c:scaling>
        <c:delete val="0"/>
        <c:axPos val="b"/>
        <c:majorTickMark val="out"/>
        <c:minorTickMark val="none"/>
        <c:tickLblPos val="nextTo"/>
        <c:txPr>
          <a:bodyPr/>
          <a:lstStyle/>
          <a:p>
            <a:pPr>
              <a:defRPr lang="en-US"/>
            </a:pPr>
            <a:endParaRPr lang="en-US"/>
          </a:p>
        </c:txPr>
        <c:crossAx val="107553152"/>
        <c:crosses val="autoZero"/>
        <c:auto val="1"/>
        <c:lblAlgn val="ctr"/>
        <c:lblOffset val="100"/>
        <c:noMultiLvlLbl val="0"/>
      </c:catAx>
      <c:valAx>
        <c:axId val="107553152"/>
        <c:scaling>
          <c:orientation val="minMax"/>
          <c:max val="1000"/>
          <c:min val="0"/>
        </c:scaling>
        <c:delete val="0"/>
        <c:axPos val="l"/>
        <c:title>
          <c:tx>
            <c:rich>
              <a:bodyPr rot="0" vert="horz"/>
              <a:lstStyle/>
              <a:p>
                <a:pPr>
                  <a:defRPr lang="en-US"/>
                </a:pPr>
                <a:r>
                  <a:rPr lang="en-US" dirty="0" smtClean="0"/>
                  <a:t>Number</a:t>
                </a:r>
                <a:endParaRPr lang="en-US" dirty="0"/>
              </a:p>
            </c:rich>
          </c:tx>
          <c:layout>
            <c:manualLayout>
              <c:xMode val="edge"/>
              <c:yMode val="edge"/>
              <c:x val="0"/>
              <c:y val="5.5496240935985492E-4"/>
            </c:manualLayout>
          </c:layout>
          <c:overlay val="0"/>
        </c:title>
        <c:numFmt formatCode="General" sourceLinked="1"/>
        <c:majorTickMark val="out"/>
        <c:minorTickMark val="none"/>
        <c:tickLblPos val="nextTo"/>
        <c:txPr>
          <a:bodyPr/>
          <a:lstStyle/>
          <a:p>
            <a:pPr>
              <a:defRPr lang="en-US"/>
            </a:pPr>
            <a:endParaRPr lang="en-US"/>
          </a:p>
        </c:txPr>
        <c:crossAx val="107547264"/>
        <c:crosses val="autoZero"/>
        <c:crossBetween val="between"/>
        <c:majorUnit val="200"/>
      </c:valAx>
      <c:valAx>
        <c:axId val="107555072"/>
        <c:scaling>
          <c:orientation val="minMax"/>
          <c:max val="10"/>
          <c:min val="0"/>
        </c:scaling>
        <c:delete val="0"/>
        <c:axPos val="r"/>
        <c:title>
          <c:tx>
            <c:rich>
              <a:bodyPr rot="0" vert="horz"/>
              <a:lstStyle/>
              <a:p>
                <a:pPr>
                  <a:defRPr lang="en-US"/>
                </a:pPr>
                <a:r>
                  <a:rPr lang="en-US" dirty="0" smtClean="0"/>
                  <a:t>%</a:t>
                </a:r>
                <a:endParaRPr lang="en-US" dirty="0"/>
              </a:p>
            </c:rich>
          </c:tx>
          <c:layout>
            <c:manualLayout>
              <c:xMode val="edge"/>
              <c:yMode val="edge"/>
              <c:x val="0.96330246913580242"/>
              <c:y val="1.9673917878909228E-3"/>
            </c:manualLayout>
          </c:layout>
          <c:overlay val="0"/>
        </c:title>
        <c:numFmt formatCode="General" sourceLinked="1"/>
        <c:majorTickMark val="out"/>
        <c:minorTickMark val="none"/>
        <c:tickLblPos val="nextTo"/>
        <c:txPr>
          <a:bodyPr/>
          <a:lstStyle/>
          <a:p>
            <a:pPr>
              <a:defRPr lang="en-US"/>
            </a:pPr>
            <a:endParaRPr lang="en-US"/>
          </a:p>
        </c:txPr>
        <c:crossAx val="107557248"/>
        <c:crosses val="max"/>
        <c:crossBetween val="between"/>
        <c:majorUnit val="2"/>
      </c:valAx>
      <c:catAx>
        <c:axId val="107557248"/>
        <c:scaling>
          <c:orientation val="minMax"/>
        </c:scaling>
        <c:delete val="1"/>
        <c:axPos val="b"/>
        <c:majorTickMark val="out"/>
        <c:minorTickMark val="none"/>
        <c:tickLblPos val="none"/>
        <c:crossAx val="107555072"/>
        <c:crosses val="autoZero"/>
        <c:auto val="1"/>
        <c:lblAlgn val="ctr"/>
        <c:lblOffset val="100"/>
        <c:noMultiLvlLbl val="0"/>
      </c:catAx>
    </c:plotArea>
    <c:legend>
      <c:legendPos val="b"/>
      <c:layout/>
      <c:overlay val="0"/>
      <c:txPr>
        <a:bodyPr/>
        <a:lstStyle/>
        <a:p>
          <a:pPr>
            <a:defRPr lang="en-US"/>
          </a:pPr>
          <a:endParaRPr lang="en-US"/>
        </a:p>
      </c:txPr>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9.2021483425683046E-2"/>
          <c:y val="0.11202900484897015"/>
          <c:w val="0.84387357830271204"/>
          <c:h val="0.69042306152408917"/>
        </c:manualLayout>
      </c:layout>
      <c:barChart>
        <c:barDir val="col"/>
        <c:grouping val="clustered"/>
        <c:varyColors val="0"/>
        <c:ser>
          <c:idx val="0"/>
          <c:order val="0"/>
          <c:tx>
            <c:strRef>
              <c:f>Sheet1!$C$177</c:f>
              <c:strCache>
                <c:ptCount val="1"/>
                <c:pt idx="0">
                  <c:v>Number of urine samples tested</c:v>
                </c:pt>
              </c:strCache>
            </c:strRef>
          </c:tx>
          <c:spPr>
            <a:solidFill>
              <a:srgbClr val="BBE0E3">
                <a:lumMod val="50000"/>
              </a:srgbClr>
            </a:solidFill>
          </c:spPr>
          <c:invertIfNegative val="0"/>
          <c:dLbls>
            <c:txPr>
              <a:bodyPr/>
              <a:lstStyle/>
              <a:p>
                <a:pPr>
                  <a:defRPr lang="en-US">
                    <a:solidFill>
                      <a:schemeClr val="bg1"/>
                    </a:solidFill>
                  </a:defRPr>
                </a:pPr>
                <a:endParaRPr lang="en-US"/>
              </a:p>
            </c:txPr>
            <c:dLblPos val="inEnd"/>
            <c:showLegendKey val="0"/>
            <c:showVal val="1"/>
            <c:showCatName val="0"/>
            <c:showSerName val="0"/>
            <c:showPercent val="0"/>
            <c:showBubbleSize val="0"/>
            <c:showLeaderLines val="0"/>
          </c:dLbls>
          <c:cat>
            <c:strRef>
              <c:f>Sheet1!$B$178:$B$183</c:f>
              <c:strCache>
                <c:ptCount val="6"/>
                <c:pt idx="0">
                  <c:v>2003
(July-Sept)</c:v>
                </c:pt>
                <c:pt idx="1">
                  <c:v>2004</c:v>
                </c:pt>
                <c:pt idx="2">
                  <c:v>2005</c:v>
                </c:pt>
                <c:pt idx="3">
                  <c:v>2006</c:v>
                </c:pt>
                <c:pt idx="4">
                  <c:v>2007</c:v>
                </c:pt>
                <c:pt idx="5">
                  <c:v>2008</c:v>
                </c:pt>
              </c:strCache>
            </c:strRef>
          </c:cat>
          <c:val>
            <c:numRef>
              <c:f>Sheet1!$C$178:$C$183</c:f>
              <c:numCache>
                <c:formatCode>General</c:formatCode>
                <c:ptCount val="6"/>
                <c:pt idx="0">
                  <c:v>1834</c:v>
                </c:pt>
                <c:pt idx="1">
                  <c:v>8812</c:v>
                </c:pt>
                <c:pt idx="2">
                  <c:v>8696</c:v>
                </c:pt>
                <c:pt idx="3">
                  <c:v>7730</c:v>
                </c:pt>
                <c:pt idx="4">
                  <c:v>7314</c:v>
                </c:pt>
                <c:pt idx="5">
                  <c:v>7955</c:v>
                </c:pt>
              </c:numCache>
            </c:numRef>
          </c:val>
        </c:ser>
        <c:dLbls>
          <c:showLegendKey val="0"/>
          <c:showVal val="0"/>
          <c:showCatName val="0"/>
          <c:showSerName val="0"/>
          <c:showPercent val="0"/>
          <c:showBubbleSize val="0"/>
        </c:dLbls>
        <c:gapWidth val="150"/>
        <c:axId val="90549632"/>
        <c:axId val="107590784"/>
      </c:barChart>
      <c:lineChart>
        <c:grouping val="standard"/>
        <c:varyColors val="0"/>
        <c:ser>
          <c:idx val="1"/>
          <c:order val="1"/>
          <c:tx>
            <c:strRef>
              <c:f>Sheet1!$D$177</c:f>
              <c:strCache>
                <c:ptCount val="1"/>
                <c:pt idx="0">
                  <c:v>% tested (+)</c:v>
                </c:pt>
              </c:strCache>
            </c:strRef>
          </c:tx>
          <c:spPr>
            <a:ln>
              <a:solidFill>
                <a:srgbClr val="C00000"/>
              </a:solidFill>
            </a:ln>
          </c:spPr>
          <c:marker>
            <c:symbol val="triangle"/>
            <c:size val="11"/>
            <c:spPr>
              <a:solidFill>
                <a:srgbClr val="C00000"/>
              </a:solidFill>
              <a:ln>
                <a:noFill/>
              </a:ln>
            </c:spPr>
          </c:marker>
          <c:dLbls>
            <c:txPr>
              <a:bodyPr/>
              <a:lstStyle/>
              <a:p>
                <a:pPr>
                  <a:defRPr lang="en-US"/>
                </a:pPr>
                <a:endParaRPr lang="en-US"/>
              </a:p>
            </c:txPr>
            <c:showLegendKey val="0"/>
            <c:showVal val="1"/>
            <c:showCatName val="0"/>
            <c:showSerName val="0"/>
            <c:showPercent val="0"/>
            <c:showBubbleSize val="0"/>
            <c:showLeaderLines val="0"/>
          </c:dLbls>
          <c:cat>
            <c:strRef>
              <c:f>Sheet1!$B$178:$B$183</c:f>
              <c:strCache>
                <c:ptCount val="6"/>
                <c:pt idx="0">
                  <c:v>2003
(July-Sept)</c:v>
                </c:pt>
                <c:pt idx="1">
                  <c:v>2004</c:v>
                </c:pt>
                <c:pt idx="2">
                  <c:v>2005</c:v>
                </c:pt>
                <c:pt idx="3">
                  <c:v>2006</c:v>
                </c:pt>
                <c:pt idx="4">
                  <c:v>2007</c:v>
                </c:pt>
                <c:pt idx="5">
                  <c:v>2008</c:v>
                </c:pt>
              </c:strCache>
            </c:strRef>
          </c:cat>
          <c:val>
            <c:numRef>
              <c:f>Sheet1!$D$178:$D$183</c:f>
              <c:numCache>
                <c:formatCode>0.0</c:formatCode>
                <c:ptCount val="6"/>
                <c:pt idx="0">
                  <c:v>0.49000000000000032</c:v>
                </c:pt>
                <c:pt idx="1">
                  <c:v>0.20400000000000001</c:v>
                </c:pt>
                <c:pt idx="2">
                  <c:v>0.32200000000000145</c:v>
                </c:pt>
                <c:pt idx="3">
                  <c:v>0.36200000000000032</c:v>
                </c:pt>
                <c:pt idx="4">
                  <c:v>0.35500000000000032</c:v>
                </c:pt>
                <c:pt idx="5">
                  <c:v>0.46500000000000002</c:v>
                </c:pt>
              </c:numCache>
            </c:numRef>
          </c:val>
          <c:smooth val="0"/>
        </c:ser>
        <c:dLbls>
          <c:showLegendKey val="0"/>
          <c:showVal val="0"/>
          <c:showCatName val="0"/>
          <c:showSerName val="0"/>
          <c:showPercent val="0"/>
          <c:showBubbleSize val="0"/>
        </c:dLbls>
        <c:marker val="1"/>
        <c:smooth val="0"/>
        <c:axId val="107594880"/>
        <c:axId val="107592704"/>
      </c:lineChart>
      <c:catAx>
        <c:axId val="90549632"/>
        <c:scaling>
          <c:orientation val="minMax"/>
        </c:scaling>
        <c:delete val="0"/>
        <c:axPos val="b"/>
        <c:majorTickMark val="out"/>
        <c:minorTickMark val="none"/>
        <c:tickLblPos val="nextTo"/>
        <c:txPr>
          <a:bodyPr/>
          <a:lstStyle/>
          <a:p>
            <a:pPr>
              <a:defRPr lang="en-US"/>
            </a:pPr>
            <a:endParaRPr lang="en-US"/>
          </a:p>
        </c:txPr>
        <c:crossAx val="107590784"/>
        <c:crosses val="autoZero"/>
        <c:auto val="1"/>
        <c:lblAlgn val="ctr"/>
        <c:lblOffset val="100"/>
        <c:noMultiLvlLbl val="0"/>
      </c:catAx>
      <c:valAx>
        <c:axId val="107590784"/>
        <c:scaling>
          <c:orientation val="minMax"/>
          <c:max val="10000"/>
          <c:min val="0"/>
        </c:scaling>
        <c:delete val="0"/>
        <c:axPos val="l"/>
        <c:title>
          <c:tx>
            <c:rich>
              <a:bodyPr rot="0" vert="horz"/>
              <a:lstStyle/>
              <a:p>
                <a:pPr>
                  <a:defRPr lang="en-US"/>
                </a:pPr>
                <a:r>
                  <a:rPr lang="en-US" dirty="0" smtClean="0"/>
                  <a:t>Number</a:t>
                </a:r>
                <a:endParaRPr lang="en-US" dirty="0"/>
              </a:p>
            </c:rich>
          </c:tx>
          <c:layout>
            <c:manualLayout>
              <c:xMode val="edge"/>
              <c:yMode val="edge"/>
              <c:x val="9.2592592592593576E-3"/>
              <c:y val="1.3490368788647501E-3"/>
            </c:manualLayout>
          </c:layout>
          <c:overlay val="0"/>
        </c:title>
        <c:numFmt formatCode="General" sourceLinked="1"/>
        <c:majorTickMark val="out"/>
        <c:minorTickMark val="none"/>
        <c:tickLblPos val="nextTo"/>
        <c:txPr>
          <a:bodyPr/>
          <a:lstStyle/>
          <a:p>
            <a:pPr>
              <a:defRPr lang="en-US"/>
            </a:pPr>
            <a:endParaRPr lang="en-US"/>
          </a:p>
        </c:txPr>
        <c:crossAx val="90549632"/>
        <c:crosses val="autoZero"/>
        <c:crossBetween val="between"/>
        <c:majorUnit val="2000"/>
      </c:valAx>
      <c:valAx>
        <c:axId val="107592704"/>
        <c:scaling>
          <c:orientation val="minMax"/>
          <c:max val="10"/>
          <c:min val="0"/>
        </c:scaling>
        <c:delete val="0"/>
        <c:axPos val="r"/>
        <c:title>
          <c:tx>
            <c:rich>
              <a:bodyPr rot="0" vert="horz"/>
              <a:lstStyle/>
              <a:p>
                <a:pPr>
                  <a:defRPr lang="en-US"/>
                </a:pPr>
                <a:r>
                  <a:rPr lang="en-US" dirty="0" smtClean="0"/>
                  <a:t>%</a:t>
                </a:r>
                <a:endParaRPr lang="en-US" dirty="0"/>
              </a:p>
            </c:rich>
          </c:tx>
          <c:layout>
            <c:manualLayout>
              <c:xMode val="edge"/>
              <c:yMode val="edge"/>
              <c:x val="0.94418209876543158"/>
              <c:y val="2.6976288980826752E-3"/>
            </c:manualLayout>
          </c:layout>
          <c:overlay val="0"/>
        </c:title>
        <c:numFmt formatCode="0" sourceLinked="0"/>
        <c:majorTickMark val="out"/>
        <c:minorTickMark val="none"/>
        <c:tickLblPos val="nextTo"/>
        <c:txPr>
          <a:bodyPr/>
          <a:lstStyle/>
          <a:p>
            <a:pPr>
              <a:defRPr lang="en-US"/>
            </a:pPr>
            <a:endParaRPr lang="en-US"/>
          </a:p>
        </c:txPr>
        <c:crossAx val="107594880"/>
        <c:crosses val="max"/>
        <c:crossBetween val="between"/>
        <c:majorUnit val="2"/>
      </c:valAx>
      <c:catAx>
        <c:axId val="107594880"/>
        <c:scaling>
          <c:orientation val="minMax"/>
        </c:scaling>
        <c:delete val="1"/>
        <c:axPos val="b"/>
        <c:majorTickMark val="out"/>
        <c:minorTickMark val="none"/>
        <c:tickLblPos val="none"/>
        <c:crossAx val="107592704"/>
        <c:crosses val="autoZero"/>
        <c:auto val="1"/>
        <c:lblAlgn val="ctr"/>
        <c:lblOffset val="100"/>
        <c:noMultiLvlLbl val="0"/>
      </c:catAx>
    </c:plotArea>
    <c:legend>
      <c:legendPos val="b"/>
      <c:layout/>
      <c:overlay val="0"/>
      <c:txPr>
        <a:bodyPr/>
        <a:lstStyle/>
        <a:p>
          <a:pPr>
            <a:defRPr lang="en-US"/>
          </a:pPr>
          <a:endParaRPr lang="en-US"/>
        </a:p>
      </c:txPr>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5416545154077979E-2"/>
          <c:y val="8.5663730592997894E-2"/>
          <c:w val="0.82350940507436576"/>
          <c:h val="0.7563279060456426"/>
        </c:manualLayout>
      </c:layout>
      <c:barChart>
        <c:barDir val="col"/>
        <c:grouping val="stacked"/>
        <c:varyColors val="0"/>
        <c:ser>
          <c:idx val="1"/>
          <c:order val="0"/>
          <c:tx>
            <c:strRef>
              <c:f>Sheet1!$Z$32</c:f>
              <c:strCache>
                <c:ptCount val="1"/>
                <c:pt idx="0">
                  <c:v>Male</c:v>
                </c:pt>
              </c:strCache>
            </c:strRef>
          </c:tx>
          <c:spPr>
            <a:solidFill>
              <a:srgbClr val="C00000"/>
            </a:solidFill>
          </c:spPr>
          <c:invertIfNegative val="0"/>
          <c:cat>
            <c:strRef>
              <c:f>Sheet1!$V$33:$V$60</c:f>
              <c:strCache>
                <c:ptCount val="28"/>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Mar-11</c:v>
                </c:pt>
              </c:strCache>
            </c:strRef>
          </c:cat>
          <c:val>
            <c:numRef>
              <c:f>Sheet1!$Z$33:$Z$60</c:f>
              <c:numCache>
                <c:formatCode>General</c:formatCode>
                <c:ptCount val="28"/>
                <c:pt idx="0">
                  <c:v>10</c:v>
                </c:pt>
                <c:pt idx="1">
                  <c:v>45</c:v>
                </c:pt>
                <c:pt idx="2">
                  <c:v>25</c:v>
                </c:pt>
                <c:pt idx="3">
                  <c:v>40</c:v>
                </c:pt>
                <c:pt idx="4">
                  <c:v>36</c:v>
                </c:pt>
                <c:pt idx="5">
                  <c:v>45</c:v>
                </c:pt>
                <c:pt idx="6">
                  <c:v>40</c:v>
                </c:pt>
                <c:pt idx="7">
                  <c:v>60</c:v>
                </c:pt>
                <c:pt idx="8">
                  <c:v>65</c:v>
                </c:pt>
                <c:pt idx="9">
                  <c:v>70</c:v>
                </c:pt>
                <c:pt idx="10">
                  <c:v>80</c:v>
                </c:pt>
                <c:pt idx="11">
                  <c:v>85</c:v>
                </c:pt>
                <c:pt idx="12">
                  <c:v>95</c:v>
                </c:pt>
                <c:pt idx="13">
                  <c:v>140</c:v>
                </c:pt>
                <c:pt idx="14">
                  <c:v>130</c:v>
                </c:pt>
                <c:pt idx="15">
                  <c:v>160</c:v>
                </c:pt>
                <c:pt idx="16">
                  <c:v>139</c:v>
                </c:pt>
                <c:pt idx="17">
                  <c:v>158</c:v>
                </c:pt>
                <c:pt idx="18">
                  <c:v>201</c:v>
                </c:pt>
                <c:pt idx="19">
                  <c:v>175</c:v>
                </c:pt>
                <c:pt idx="20">
                  <c:v>205</c:v>
                </c:pt>
                <c:pt idx="21">
                  <c:v>255</c:v>
                </c:pt>
                <c:pt idx="22">
                  <c:v>304</c:v>
                </c:pt>
                <c:pt idx="23">
                  <c:v>342</c:v>
                </c:pt>
                <c:pt idx="24">
                  <c:v>349</c:v>
                </c:pt>
                <c:pt idx="25">
                  <c:v>308</c:v>
                </c:pt>
                <c:pt idx="26">
                  <c:v>282</c:v>
                </c:pt>
                <c:pt idx="27">
                  <c:v>77</c:v>
                </c:pt>
              </c:numCache>
            </c:numRef>
          </c:val>
        </c:ser>
        <c:ser>
          <c:idx val="0"/>
          <c:order val="1"/>
          <c:tx>
            <c:strRef>
              <c:f>Sheet1!$X$32</c:f>
              <c:strCache>
                <c:ptCount val="1"/>
                <c:pt idx="0">
                  <c:v>Female</c:v>
                </c:pt>
              </c:strCache>
            </c:strRef>
          </c:tx>
          <c:spPr>
            <a:solidFill>
              <a:srgbClr val="438FFF"/>
            </a:solidFill>
          </c:spPr>
          <c:invertIfNegative val="0"/>
          <c:cat>
            <c:strRef>
              <c:f>Sheet1!$V$33:$V$60</c:f>
              <c:strCache>
                <c:ptCount val="28"/>
                <c:pt idx="0">
                  <c:v>1984</c:v>
                </c:pt>
                <c:pt idx="1">
                  <c:v>1985</c:v>
                </c:pt>
                <c:pt idx="2">
                  <c:v>1986</c:v>
                </c:pt>
                <c:pt idx="3">
                  <c:v>1987</c:v>
                </c:pt>
                <c:pt idx="4">
                  <c:v>1988</c:v>
                </c:pt>
                <c:pt idx="5">
                  <c:v>1989</c:v>
                </c:pt>
                <c:pt idx="6">
                  <c:v>1990</c:v>
                </c:pt>
                <c:pt idx="7">
                  <c:v>1991</c:v>
                </c:pt>
                <c:pt idx="8">
                  <c:v>1992</c:v>
                </c:pt>
                <c:pt idx="9">
                  <c:v>1993</c:v>
                </c:pt>
                <c:pt idx="10">
                  <c:v>1994</c:v>
                </c:pt>
                <c:pt idx="11">
                  <c:v>1995</c:v>
                </c:pt>
                <c:pt idx="12">
                  <c:v>1996</c:v>
                </c:pt>
                <c:pt idx="13">
                  <c:v>1997</c:v>
                </c:pt>
                <c:pt idx="14">
                  <c:v>1998</c:v>
                </c:pt>
                <c:pt idx="15">
                  <c:v>1999</c:v>
                </c:pt>
                <c:pt idx="16">
                  <c:v>2000</c:v>
                </c:pt>
                <c:pt idx="17">
                  <c:v>2001</c:v>
                </c:pt>
                <c:pt idx="18">
                  <c:v>2002</c:v>
                </c:pt>
                <c:pt idx="19">
                  <c:v>2003</c:v>
                </c:pt>
                <c:pt idx="20">
                  <c:v>2004</c:v>
                </c:pt>
                <c:pt idx="21">
                  <c:v>2005</c:v>
                </c:pt>
                <c:pt idx="22">
                  <c:v>2006</c:v>
                </c:pt>
                <c:pt idx="23">
                  <c:v>2007</c:v>
                </c:pt>
                <c:pt idx="24">
                  <c:v>2008</c:v>
                </c:pt>
                <c:pt idx="25">
                  <c:v>2009</c:v>
                </c:pt>
                <c:pt idx="26">
                  <c:v>2010</c:v>
                </c:pt>
                <c:pt idx="27">
                  <c:v>Mar-11</c:v>
                </c:pt>
              </c:strCache>
            </c:strRef>
          </c:cat>
          <c:val>
            <c:numRef>
              <c:f>Sheet1!$X$33:$X$60</c:f>
              <c:numCache>
                <c:formatCode>General</c:formatCode>
                <c:ptCount val="28"/>
                <c:pt idx="0">
                  <c:v>0</c:v>
                </c:pt>
                <c:pt idx="1">
                  <c:v>0</c:v>
                </c:pt>
                <c:pt idx="2">
                  <c:v>5</c:v>
                </c:pt>
                <c:pt idx="3">
                  <c:v>2</c:v>
                </c:pt>
                <c:pt idx="4">
                  <c:v>1</c:v>
                </c:pt>
                <c:pt idx="5">
                  <c:v>3</c:v>
                </c:pt>
                <c:pt idx="6">
                  <c:v>3</c:v>
                </c:pt>
                <c:pt idx="7">
                  <c:v>5</c:v>
                </c:pt>
                <c:pt idx="8">
                  <c:v>8</c:v>
                </c:pt>
                <c:pt idx="9">
                  <c:v>10</c:v>
                </c:pt>
                <c:pt idx="10">
                  <c:v>17</c:v>
                </c:pt>
                <c:pt idx="11">
                  <c:v>23</c:v>
                </c:pt>
                <c:pt idx="12">
                  <c:v>23</c:v>
                </c:pt>
                <c:pt idx="13">
                  <c:v>28</c:v>
                </c:pt>
                <c:pt idx="14">
                  <c:v>45</c:v>
                </c:pt>
                <c:pt idx="15">
                  <c:v>45</c:v>
                </c:pt>
                <c:pt idx="16">
                  <c:v>44</c:v>
                </c:pt>
                <c:pt idx="17">
                  <c:v>55</c:v>
                </c:pt>
                <c:pt idx="18">
                  <c:v>59</c:v>
                </c:pt>
                <c:pt idx="19">
                  <c:v>54</c:v>
                </c:pt>
                <c:pt idx="20">
                  <c:v>63</c:v>
                </c:pt>
                <c:pt idx="21">
                  <c:v>58</c:v>
                </c:pt>
                <c:pt idx="22">
                  <c:v>69</c:v>
                </c:pt>
                <c:pt idx="23">
                  <c:v>72</c:v>
                </c:pt>
                <c:pt idx="24">
                  <c:v>86</c:v>
                </c:pt>
                <c:pt idx="25">
                  <c:v>87</c:v>
                </c:pt>
                <c:pt idx="26">
                  <c:v>108</c:v>
                </c:pt>
                <c:pt idx="27">
                  <c:v>26</c:v>
                </c:pt>
              </c:numCache>
            </c:numRef>
          </c:val>
        </c:ser>
        <c:dLbls>
          <c:showLegendKey val="0"/>
          <c:showVal val="0"/>
          <c:showCatName val="0"/>
          <c:showSerName val="0"/>
          <c:showPercent val="0"/>
          <c:showBubbleSize val="0"/>
        </c:dLbls>
        <c:gapWidth val="150"/>
        <c:overlap val="100"/>
        <c:axId val="87193088"/>
        <c:axId val="87194624"/>
      </c:barChart>
      <c:catAx>
        <c:axId val="87193088"/>
        <c:scaling>
          <c:orientation val="minMax"/>
        </c:scaling>
        <c:delete val="0"/>
        <c:axPos val="b"/>
        <c:majorTickMark val="out"/>
        <c:minorTickMark val="none"/>
        <c:tickLblPos val="nextTo"/>
        <c:txPr>
          <a:bodyPr rot="-5400000"/>
          <a:lstStyle/>
          <a:p>
            <a:pPr>
              <a:defRPr/>
            </a:pPr>
            <a:endParaRPr lang="en-US"/>
          </a:p>
        </c:txPr>
        <c:crossAx val="87194624"/>
        <c:crosses val="autoZero"/>
        <c:auto val="1"/>
        <c:lblAlgn val="ctr"/>
        <c:lblOffset val="100"/>
        <c:noMultiLvlLbl val="0"/>
      </c:catAx>
      <c:valAx>
        <c:axId val="87194624"/>
        <c:scaling>
          <c:orientation val="minMax"/>
        </c:scaling>
        <c:delete val="0"/>
        <c:axPos val="l"/>
        <c:majorGridlines>
          <c:spPr>
            <a:ln w="3175">
              <a:prstDash val="sysDot"/>
            </a:ln>
          </c:spPr>
        </c:majorGridlines>
        <c:title>
          <c:tx>
            <c:rich>
              <a:bodyPr rot="0" vert="horz"/>
              <a:lstStyle/>
              <a:p>
                <a:pPr>
                  <a:defRPr/>
                </a:pPr>
                <a:r>
                  <a:rPr lang="en-US" dirty="0" smtClean="0"/>
                  <a:t>Number</a:t>
                </a:r>
                <a:endParaRPr lang="en-US" dirty="0"/>
              </a:p>
            </c:rich>
          </c:tx>
          <c:layout>
            <c:manualLayout>
              <c:xMode val="edge"/>
              <c:yMode val="edge"/>
              <c:x val="9.2592592592592813E-3"/>
              <c:y val="1.9406779661017004E-2"/>
            </c:manualLayout>
          </c:layout>
          <c:overlay val="0"/>
        </c:title>
        <c:numFmt formatCode="General" sourceLinked="1"/>
        <c:majorTickMark val="out"/>
        <c:minorTickMark val="none"/>
        <c:tickLblPos val="nextTo"/>
        <c:crossAx val="87193088"/>
        <c:crosses val="autoZero"/>
        <c:crossBetween val="between"/>
      </c:valAx>
    </c:plotArea>
    <c:legend>
      <c:legendPos val="r"/>
      <c:layout/>
      <c:overlay val="0"/>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9359507144940671E-2"/>
          <c:y val="0.12773213164305383"/>
          <c:w val="0.87545530766988111"/>
          <c:h val="0.68503081286618317"/>
        </c:manualLayout>
      </c:layout>
      <c:barChart>
        <c:barDir val="col"/>
        <c:grouping val="clustered"/>
        <c:varyColors val="0"/>
        <c:ser>
          <c:idx val="0"/>
          <c:order val="0"/>
          <c:tx>
            <c:strRef>
              <c:f>Sheet1!$C$188</c:f>
              <c:strCache>
                <c:ptCount val="1"/>
                <c:pt idx="0">
                  <c:v>Number of urine samples tested</c:v>
                </c:pt>
              </c:strCache>
            </c:strRef>
          </c:tx>
          <c:spPr>
            <a:solidFill>
              <a:srgbClr val="BBE0E3">
                <a:lumMod val="50000"/>
              </a:srgbClr>
            </a:solidFill>
          </c:spPr>
          <c:invertIfNegative val="0"/>
          <c:dLbls>
            <c:txPr>
              <a:bodyPr/>
              <a:lstStyle/>
              <a:p>
                <a:pPr>
                  <a:defRPr lang="th-TH"/>
                </a:pPr>
                <a:endParaRPr lang="en-US"/>
              </a:p>
            </c:txPr>
            <c:showLegendKey val="0"/>
            <c:showVal val="1"/>
            <c:showCatName val="0"/>
            <c:showSerName val="0"/>
            <c:showPercent val="0"/>
            <c:showBubbleSize val="0"/>
            <c:showLeaderLines val="0"/>
          </c:dLbls>
          <c:cat>
            <c:strRef>
              <c:f>Sheet1!$B$189:$B$198</c:f>
              <c:strCache>
                <c:ptCount val="10"/>
                <c:pt idx="0">
                  <c:v>1998</c:v>
                </c:pt>
                <c:pt idx="1">
                  <c:v>1999</c:v>
                </c:pt>
                <c:pt idx="2">
                  <c:v>2000</c:v>
                </c:pt>
                <c:pt idx="3">
                  <c:v>2001</c:v>
                </c:pt>
                <c:pt idx="4">
                  <c:v>2002</c:v>
                </c:pt>
                <c:pt idx="5">
                  <c:v>2003</c:v>
                </c:pt>
                <c:pt idx="6">
                  <c:v>2005</c:v>
                </c:pt>
                <c:pt idx="7">
                  <c:v>2006</c:v>
                </c:pt>
                <c:pt idx="8">
                  <c:v>2007</c:v>
                </c:pt>
                <c:pt idx="9">
                  <c:v>2008</c:v>
                </c:pt>
              </c:strCache>
            </c:strRef>
          </c:cat>
          <c:val>
            <c:numRef>
              <c:f>Sheet1!$C$189:$C$198</c:f>
              <c:numCache>
                <c:formatCode>General</c:formatCode>
                <c:ptCount val="10"/>
                <c:pt idx="0">
                  <c:v>2286</c:v>
                </c:pt>
                <c:pt idx="1">
                  <c:v>1675</c:v>
                </c:pt>
                <c:pt idx="2">
                  <c:v>1165</c:v>
                </c:pt>
                <c:pt idx="3">
                  <c:v>1137</c:v>
                </c:pt>
                <c:pt idx="4">
                  <c:v>761</c:v>
                </c:pt>
                <c:pt idx="5">
                  <c:v>361</c:v>
                </c:pt>
                <c:pt idx="6">
                  <c:v>630</c:v>
                </c:pt>
                <c:pt idx="7">
                  <c:v>786</c:v>
                </c:pt>
                <c:pt idx="8">
                  <c:v>387</c:v>
                </c:pt>
                <c:pt idx="9">
                  <c:v>369</c:v>
                </c:pt>
              </c:numCache>
            </c:numRef>
          </c:val>
        </c:ser>
        <c:dLbls>
          <c:showLegendKey val="0"/>
          <c:showVal val="0"/>
          <c:showCatName val="0"/>
          <c:showSerName val="0"/>
          <c:showPercent val="0"/>
          <c:showBubbleSize val="0"/>
        </c:dLbls>
        <c:gapWidth val="150"/>
        <c:axId val="112489600"/>
        <c:axId val="112491136"/>
      </c:barChart>
      <c:lineChart>
        <c:grouping val="standard"/>
        <c:varyColors val="0"/>
        <c:ser>
          <c:idx val="1"/>
          <c:order val="1"/>
          <c:tx>
            <c:strRef>
              <c:f>Sheet1!$D$188</c:f>
              <c:strCache>
                <c:ptCount val="1"/>
                <c:pt idx="0">
                  <c:v>% tested (+)</c:v>
                </c:pt>
              </c:strCache>
            </c:strRef>
          </c:tx>
          <c:spPr>
            <a:ln>
              <a:solidFill>
                <a:srgbClr val="C00000"/>
              </a:solidFill>
            </a:ln>
          </c:spPr>
          <c:marker>
            <c:symbol val="triangle"/>
            <c:size val="11"/>
            <c:spPr>
              <a:solidFill>
                <a:srgbClr val="C00000"/>
              </a:solidFill>
              <a:ln>
                <a:noFill/>
              </a:ln>
            </c:spPr>
          </c:marker>
          <c:dLbls>
            <c:dLbl>
              <c:idx val="4"/>
              <c:layout/>
              <c:tx>
                <c:rich>
                  <a:bodyPr/>
                  <a:lstStyle/>
                  <a:p>
                    <a:r>
                      <a:rPr lang="en-US" smtClean="0"/>
                      <a:t>0</a:t>
                    </a:r>
                    <a:endParaRPr lang="en-US"/>
                  </a:p>
                </c:rich>
              </c:tx>
              <c:dLblPos val="t"/>
              <c:showLegendKey val="0"/>
              <c:showVal val="1"/>
              <c:showCatName val="0"/>
              <c:showSerName val="0"/>
              <c:showPercent val="0"/>
              <c:showBubbleSize val="0"/>
            </c:dLbl>
            <c:dLbl>
              <c:idx val="6"/>
              <c:layout/>
              <c:tx>
                <c:rich>
                  <a:bodyPr/>
                  <a:lstStyle/>
                  <a:p>
                    <a:r>
                      <a:rPr lang="en-US" smtClean="0"/>
                      <a:t>0</a:t>
                    </a:r>
                    <a:endParaRPr lang="en-US"/>
                  </a:p>
                </c:rich>
              </c:tx>
              <c:dLblPos val="t"/>
              <c:showLegendKey val="0"/>
              <c:showVal val="1"/>
              <c:showCatName val="0"/>
              <c:showSerName val="0"/>
              <c:showPercent val="0"/>
              <c:showBubbleSize val="0"/>
            </c:dLbl>
            <c:dLbl>
              <c:idx val="8"/>
              <c:layout/>
              <c:tx>
                <c:rich>
                  <a:bodyPr/>
                  <a:lstStyle/>
                  <a:p>
                    <a:r>
                      <a:rPr lang="en-US" smtClean="0"/>
                      <a:t>0</a:t>
                    </a:r>
                    <a:endParaRPr lang="en-US"/>
                  </a:p>
                </c:rich>
              </c:tx>
              <c:dLblPos val="t"/>
              <c:showLegendKey val="0"/>
              <c:showVal val="1"/>
              <c:showCatName val="0"/>
              <c:showSerName val="0"/>
              <c:showPercent val="0"/>
              <c:showBubbleSize val="0"/>
            </c:dLbl>
            <c:dLbl>
              <c:idx val="9"/>
              <c:layout/>
              <c:tx>
                <c:rich>
                  <a:bodyPr/>
                  <a:lstStyle/>
                  <a:p>
                    <a:r>
                      <a:rPr lang="en-US" smtClean="0"/>
                      <a:t>0</a:t>
                    </a:r>
                    <a:endParaRPr lang="en-US"/>
                  </a:p>
                </c:rich>
              </c:tx>
              <c:dLblPos val="t"/>
              <c:showLegendKey val="0"/>
              <c:showVal val="1"/>
              <c:showCatName val="0"/>
              <c:showSerName val="0"/>
              <c:showPercent val="0"/>
              <c:showBubbleSize val="0"/>
            </c:dLbl>
            <c:txPr>
              <a:bodyPr/>
              <a:lstStyle/>
              <a:p>
                <a:pPr>
                  <a:defRPr lang="th-TH"/>
                </a:pPr>
                <a:endParaRPr lang="en-US"/>
              </a:p>
            </c:txPr>
            <c:dLblPos val="t"/>
            <c:showLegendKey val="0"/>
            <c:showVal val="1"/>
            <c:showCatName val="0"/>
            <c:showSerName val="0"/>
            <c:showPercent val="0"/>
            <c:showBubbleSize val="0"/>
            <c:showLeaderLines val="0"/>
          </c:dLbls>
          <c:cat>
            <c:strRef>
              <c:f>Sheet1!$B$189:$B$198</c:f>
              <c:strCache>
                <c:ptCount val="10"/>
                <c:pt idx="0">
                  <c:v>1998</c:v>
                </c:pt>
                <c:pt idx="1">
                  <c:v>1999</c:v>
                </c:pt>
                <c:pt idx="2">
                  <c:v>2000</c:v>
                </c:pt>
                <c:pt idx="3">
                  <c:v>2001</c:v>
                </c:pt>
                <c:pt idx="4">
                  <c:v>2002</c:v>
                </c:pt>
                <c:pt idx="5">
                  <c:v>2003</c:v>
                </c:pt>
                <c:pt idx="6">
                  <c:v>2005</c:v>
                </c:pt>
                <c:pt idx="7">
                  <c:v>2006</c:v>
                </c:pt>
                <c:pt idx="8">
                  <c:v>2007</c:v>
                </c:pt>
                <c:pt idx="9">
                  <c:v>2008</c:v>
                </c:pt>
              </c:strCache>
            </c:strRef>
          </c:cat>
          <c:val>
            <c:numRef>
              <c:f>Sheet1!$D$189:$D$198</c:f>
              <c:numCache>
                <c:formatCode>0.0</c:formatCode>
                <c:ptCount val="10"/>
                <c:pt idx="0">
                  <c:v>0.13100000000000001</c:v>
                </c:pt>
                <c:pt idx="1">
                  <c:v>0.17900000000000021</c:v>
                </c:pt>
                <c:pt idx="2">
                  <c:v>0.60100000000000064</c:v>
                </c:pt>
                <c:pt idx="3">
                  <c:v>0.17600000000000021</c:v>
                </c:pt>
                <c:pt idx="4">
                  <c:v>0</c:v>
                </c:pt>
                <c:pt idx="5">
                  <c:v>0.27700000000000002</c:v>
                </c:pt>
                <c:pt idx="6">
                  <c:v>0</c:v>
                </c:pt>
                <c:pt idx="7">
                  <c:v>0.50900000000000001</c:v>
                </c:pt>
                <c:pt idx="8">
                  <c:v>0</c:v>
                </c:pt>
                <c:pt idx="9">
                  <c:v>0</c:v>
                </c:pt>
              </c:numCache>
            </c:numRef>
          </c:val>
          <c:smooth val="0"/>
        </c:ser>
        <c:dLbls>
          <c:showLegendKey val="0"/>
          <c:showVal val="0"/>
          <c:showCatName val="0"/>
          <c:showSerName val="0"/>
          <c:showPercent val="0"/>
          <c:showBubbleSize val="0"/>
        </c:dLbls>
        <c:marker val="1"/>
        <c:smooth val="0"/>
        <c:axId val="112519808"/>
        <c:axId val="112517888"/>
      </c:lineChart>
      <c:catAx>
        <c:axId val="112489600"/>
        <c:scaling>
          <c:orientation val="minMax"/>
        </c:scaling>
        <c:delete val="0"/>
        <c:axPos val="b"/>
        <c:majorTickMark val="out"/>
        <c:minorTickMark val="none"/>
        <c:tickLblPos val="nextTo"/>
        <c:txPr>
          <a:bodyPr/>
          <a:lstStyle/>
          <a:p>
            <a:pPr>
              <a:defRPr lang="th-TH"/>
            </a:pPr>
            <a:endParaRPr lang="en-US"/>
          </a:p>
        </c:txPr>
        <c:crossAx val="112491136"/>
        <c:crosses val="autoZero"/>
        <c:auto val="1"/>
        <c:lblAlgn val="ctr"/>
        <c:lblOffset val="100"/>
        <c:noMultiLvlLbl val="0"/>
      </c:catAx>
      <c:valAx>
        <c:axId val="112491136"/>
        <c:scaling>
          <c:orientation val="minMax"/>
          <c:max val="2500"/>
          <c:min val="0"/>
        </c:scaling>
        <c:delete val="0"/>
        <c:axPos val="l"/>
        <c:title>
          <c:tx>
            <c:rich>
              <a:bodyPr rot="0" vert="horz"/>
              <a:lstStyle/>
              <a:p>
                <a:pPr>
                  <a:defRPr lang="th-TH"/>
                </a:pPr>
                <a:r>
                  <a:rPr lang="en-US" dirty="0" smtClean="0"/>
                  <a:t>Number</a:t>
                </a:r>
                <a:endParaRPr lang="en-US" dirty="0"/>
              </a:p>
            </c:rich>
          </c:tx>
          <c:layout>
            <c:manualLayout>
              <c:xMode val="edge"/>
              <c:yMode val="edge"/>
              <c:x val="9.2592592592593542E-3"/>
              <c:y val="5.5496240935985471E-4"/>
            </c:manualLayout>
          </c:layout>
          <c:overlay val="0"/>
        </c:title>
        <c:numFmt formatCode="General" sourceLinked="1"/>
        <c:majorTickMark val="out"/>
        <c:minorTickMark val="none"/>
        <c:tickLblPos val="nextTo"/>
        <c:txPr>
          <a:bodyPr/>
          <a:lstStyle/>
          <a:p>
            <a:pPr>
              <a:defRPr lang="th-TH"/>
            </a:pPr>
            <a:endParaRPr lang="en-US"/>
          </a:p>
        </c:txPr>
        <c:crossAx val="112489600"/>
        <c:crosses val="autoZero"/>
        <c:crossBetween val="between"/>
        <c:majorUnit val="500"/>
      </c:valAx>
      <c:valAx>
        <c:axId val="112517888"/>
        <c:scaling>
          <c:orientation val="minMax"/>
          <c:max val="10"/>
          <c:min val="0"/>
        </c:scaling>
        <c:delete val="0"/>
        <c:axPos val="r"/>
        <c:title>
          <c:tx>
            <c:rich>
              <a:bodyPr rot="0" vert="horz"/>
              <a:lstStyle/>
              <a:p>
                <a:pPr>
                  <a:defRPr lang="th-TH"/>
                </a:pPr>
                <a:r>
                  <a:rPr lang="en-US" dirty="0" smtClean="0"/>
                  <a:t>%</a:t>
                </a:r>
                <a:endParaRPr lang="en-US" dirty="0"/>
              </a:p>
            </c:rich>
          </c:tx>
          <c:layout>
            <c:manualLayout>
              <c:xMode val="edge"/>
              <c:yMode val="edge"/>
              <c:x val="0.96330246913580242"/>
              <c:y val="5.5496240935985471E-4"/>
            </c:manualLayout>
          </c:layout>
          <c:overlay val="0"/>
        </c:title>
        <c:numFmt formatCode="0" sourceLinked="0"/>
        <c:majorTickMark val="out"/>
        <c:minorTickMark val="none"/>
        <c:tickLblPos val="nextTo"/>
        <c:txPr>
          <a:bodyPr/>
          <a:lstStyle/>
          <a:p>
            <a:pPr>
              <a:defRPr lang="th-TH"/>
            </a:pPr>
            <a:endParaRPr lang="en-US"/>
          </a:p>
        </c:txPr>
        <c:crossAx val="112519808"/>
        <c:crosses val="max"/>
        <c:crossBetween val="between"/>
        <c:majorUnit val="2"/>
      </c:valAx>
      <c:catAx>
        <c:axId val="112519808"/>
        <c:scaling>
          <c:orientation val="minMax"/>
        </c:scaling>
        <c:delete val="1"/>
        <c:axPos val="b"/>
        <c:majorTickMark val="out"/>
        <c:minorTickMark val="none"/>
        <c:tickLblPos val="none"/>
        <c:crossAx val="112517888"/>
        <c:crosses val="autoZero"/>
        <c:auto val="1"/>
        <c:lblAlgn val="ctr"/>
        <c:lblOffset val="100"/>
        <c:noMultiLvlLbl val="0"/>
      </c:catAx>
    </c:plotArea>
    <c:legend>
      <c:legendPos val="b"/>
      <c:layout/>
      <c:overlay val="0"/>
      <c:txPr>
        <a:bodyPr/>
        <a:lstStyle/>
        <a:p>
          <a:pPr>
            <a:defRPr lang="th-TH"/>
          </a:pPr>
          <a:endParaRPr lang="en-US"/>
        </a:p>
      </c:txPr>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3453509283561771E-2"/>
          <c:y val="0.12536031441665646"/>
          <c:w val="0.86191686108680854"/>
          <c:h val="0.57012688180816773"/>
        </c:manualLayout>
      </c:layout>
      <c:barChart>
        <c:barDir val="col"/>
        <c:grouping val="clustered"/>
        <c:varyColors val="0"/>
        <c:ser>
          <c:idx val="0"/>
          <c:order val="0"/>
          <c:tx>
            <c:strRef>
              <c:f>Sheet1!$C$201</c:f>
              <c:strCache>
                <c:ptCount val="1"/>
                <c:pt idx="0">
                  <c:v>Number of samples tested</c:v>
                </c:pt>
              </c:strCache>
            </c:strRef>
          </c:tx>
          <c:spPr>
            <a:solidFill>
              <a:srgbClr val="007434"/>
            </a:solidFill>
          </c:spPr>
          <c:invertIfNegative val="0"/>
          <c:dLbls>
            <c:txPr>
              <a:bodyPr rot="-5400000" vert="horz"/>
              <a:lstStyle/>
              <a:p>
                <a:pPr>
                  <a:defRPr>
                    <a:solidFill>
                      <a:schemeClr val="bg1"/>
                    </a:solidFill>
                  </a:defRPr>
                </a:pPr>
                <a:endParaRPr lang="en-US"/>
              </a:p>
            </c:txPr>
            <c:dLblPos val="inEnd"/>
            <c:showLegendKey val="0"/>
            <c:showVal val="1"/>
            <c:showCatName val="0"/>
            <c:showSerName val="0"/>
            <c:showPercent val="0"/>
            <c:showBubbleSize val="0"/>
            <c:showLeaderLines val="0"/>
          </c:dLbls>
          <c:cat>
            <c:multiLvlStrRef>
              <c:f>Sheet1!$A$202:$B$215</c:f>
              <c:multiLvlStrCache>
                <c:ptCount val="14"/>
                <c:lvl>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lvl>
                <c:lvl>
                  <c:pt idx="0">
                    <c:v>Blood samples</c:v>
                  </c:pt>
                  <c:pt idx="1">
                    <c:v>Urine samples</c:v>
                  </c:pt>
                </c:lvl>
              </c:multiLvlStrCache>
            </c:multiLvlStrRef>
          </c:cat>
          <c:val>
            <c:numRef>
              <c:f>Sheet1!$C$202:$C$215</c:f>
              <c:numCache>
                <c:formatCode>General</c:formatCode>
                <c:ptCount val="14"/>
                <c:pt idx="0">
                  <c:v>653</c:v>
                </c:pt>
                <c:pt idx="1">
                  <c:v>1503</c:v>
                </c:pt>
                <c:pt idx="2">
                  <c:v>1474</c:v>
                </c:pt>
                <c:pt idx="3">
                  <c:v>1571</c:v>
                </c:pt>
                <c:pt idx="4">
                  <c:v>1580</c:v>
                </c:pt>
                <c:pt idx="5">
                  <c:v>1516</c:v>
                </c:pt>
                <c:pt idx="6">
                  <c:v>1502</c:v>
                </c:pt>
                <c:pt idx="7">
                  <c:v>1500</c:v>
                </c:pt>
                <c:pt idx="8">
                  <c:v>1502</c:v>
                </c:pt>
                <c:pt idx="9">
                  <c:v>1980</c:v>
                </c:pt>
                <c:pt idx="10">
                  <c:v>2007</c:v>
                </c:pt>
                <c:pt idx="11">
                  <c:v>2796</c:v>
                </c:pt>
                <c:pt idx="12">
                  <c:v>2718</c:v>
                </c:pt>
                <c:pt idx="13">
                  <c:v>2231</c:v>
                </c:pt>
              </c:numCache>
            </c:numRef>
          </c:val>
        </c:ser>
        <c:dLbls>
          <c:showLegendKey val="0"/>
          <c:showVal val="0"/>
          <c:showCatName val="0"/>
          <c:showSerName val="0"/>
          <c:showPercent val="0"/>
          <c:showBubbleSize val="0"/>
        </c:dLbls>
        <c:gapWidth val="100"/>
        <c:axId val="112684032"/>
        <c:axId val="112685824"/>
      </c:barChart>
      <c:lineChart>
        <c:grouping val="standard"/>
        <c:varyColors val="0"/>
        <c:ser>
          <c:idx val="1"/>
          <c:order val="1"/>
          <c:tx>
            <c:strRef>
              <c:f>Sheet1!$D$201</c:f>
              <c:strCache>
                <c:ptCount val="1"/>
                <c:pt idx="0">
                  <c:v>% tested (+)</c:v>
                </c:pt>
              </c:strCache>
            </c:strRef>
          </c:tx>
          <c:spPr>
            <a:ln>
              <a:solidFill>
                <a:srgbClr val="C00000"/>
              </a:solidFill>
            </a:ln>
          </c:spPr>
          <c:marker>
            <c:symbol val="diamond"/>
            <c:size val="11"/>
            <c:spPr>
              <a:solidFill>
                <a:srgbClr val="C00000"/>
              </a:solidFill>
              <a:ln>
                <a:noFill/>
              </a:ln>
            </c:spPr>
          </c:marker>
          <c:dLbls>
            <c:txPr>
              <a:bodyPr/>
              <a:lstStyle/>
              <a:p>
                <a:pPr>
                  <a:defRPr>
                    <a:solidFill>
                      <a:schemeClr val="tx1"/>
                    </a:solidFill>
                  </a:defRPr>
                </a:pPr>
                <a:endParaRPr lang="en-US"/>
              </a:p>
            </c:txPr>
            <c:dLblPos val="r"/>
            <c:showLegendKey val="0"/>
            <c:showVal val="1"/>
            <c:showCatName val="0"/>
            <c:showSerName val="0"/>
            <c:showPercent val="0"/>
            <c:showBubbleSize val="0"/>
            <c:showLeaderLines val="0"/>
          </c:dLbls>
          <c:cat>
            <c:multiLvlStrRef>
              <c:f>Sheet1!$A$202:$B$215</c:f>
              <c:multiLvlStrCache>
                <c:ptCount val="14"/>
                <c:lvl>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lvl>
                <c:lvl>
                  <c:pt idx="0">
                    <c:v>Blood samples</c:v>
                  </c:pt>
                  <c:pt idx="1">
                    <c:v>Urine samples</c:v>
                  </c:pt>
                </c:lvl>
              </c:multiLvlStrCache>
            </c:multiLvlStrRef>
          </c:cat>
          <c:val>
            <c:numRef>
              <c:f>Sheet1!$D$202:$D$215</c:f>
              <c:numCache>
                <c:formatCode>0.0</c:formatCode>
                <c:ptCount val="14"/>
                <c:pt idx="0">
                  <c:v>0.45900000000000002</c:v>
                </c:pt>
                <c:pt idx="1">
                  <c:v>0.39900000000000191</c:v>
                </c:pt>
                <c:pt idx="2">
                  <c:v>0.20400000000000001</c:v>
                </c:pt>
                <c:pt idx="3">
                  <c:v>0.255</c:v>
                </c:pt>
                <c:pt idx="4">
                  <c:v>0.63300000000000323</c:v>
                </c:pt>
                <c:pt idx="5">
                  <c:v>0.26400000000000001</c:v>
                </c:pt>
                <c:pt idx="6">
                  <c:v>0.33300000000000191</c:v>
                </c:pt>
                <c:pt idx="7">
                  <c:v>0.4</c:v>
                </c:pt>
                <c:pt idx="8">
                  <c:v>0.33300000000000191</c:v>
                </c:pt>
                <c:pt idx="9">
                  <c:v>0.35400000000000031</c:v>
                </c:pt>
                <c:pt idx="10">
                  <c:v>0.29900000000000032</c:v>
                </c:pt>
                <c:pt idx="11">
                  <c:v>0.46500000000000002</c:v>
                </c:pt>
                <c:pt idx="12">
                  <c:v>0.25800000000000001</c:v>
                </c:pt>
                <c:pt idx="13">
                  <c:v>0.94099999999999995</c:v>
                </c:pt>
              </c:numCache>
            </c:numRef>
          </c:val>
          <c:smooth val="0"/>
        </c:ser>
        <c:dLbls>
          <c:showLegendKey val="0"/>
          <c:showVal val="0"/>
          <c:showCatName val="0"/>
          <c:showSerName val="0"/>
          <c:showPercent val="0"/>
          <c:showBubbleSize val="0"/>
        </c:dLbls>
        <c:marker val="1"/>
        <c:smooth val="0"/>
        <c:axId val="112694016"/>
        <c:axId val="112687744"/>
      </c:lineChart>
      <c:catAx>
        <c:axId val="112684032"/>
        <c:scaling>
          <c:orientation val="minMax"/>
        </c:scaling>
        <c:delete val="0"/>
        <c:axPos val="b"/>
        <c:majorTickMark val="out"/>
        <c:minorTickMark val="none"/>
        <c:tickLblPos val="nextTo"/>
        <c:txPr>
          <a:bodyPr/>
          <a:lstStyle/>
          <a:p>
            <a:pPr>
              <a:defRPr sz="1000"/>
            </a:pPr>
            <a:endParaRPr lang="en-US"/>
          </a:p>
        </c:txPr>
        <c:crossAx val="112685824"/>
        <c:crosses val="autoZero"/>
        <c:auto val="1"/>
        <c:lblAlgn val="ctr"/>
        <c:lblOffset val="100"/>
        <c:noMultiLvlLbl val="0"/>
      </c:catAx>
      <c:valAx>
        <c:axId val="112685824"/>
        <c:scaling>
          <c:orientation val="minMax"/>
          <c:max val="3000"/>
          <c:min val="0"/>
        </c:scaling>
        <c:delete val="0"/>
        <c:axPos val="l"/>
        <c:title>
          <c:tx>
            <c:rich>
              <a:bodyPr rot="0" vert="horz"/>
              <a:lstStyle/>
              <a:p>
                <a:pPr>
                  <a:defRPr/>
                </a:pPr>
                <a:r>
                  <a:rPr lang="en-US"/>
                  <a:t>Number</a:t>
                </a:r>
              </a:p>
            </c:rich>
          </c:tx>
          <c:layout>
            <c:manualLayout>
              <c:xMode val="edge"/>
              <c:yMode val="edge"/>
              <c:x val="0"/>
              <c:y val="4.2732405383070814E-3"/>
            </c:manualLayout>
          </c:layout>
          <c:overlay val="0"/>
        </c:title>
        <c:numFmt formatCode="General" sourceLinked="1"/>
        <c:majorTickMark val="out"/>
        <c:minorTickMark val="none"/>
        <c:tickLblPos val="nextTo"/>
        <c:crossAx val="112684032"/>
        <c:crosses val="autoZero"/>
        <c:crossBetween val="between"/>
        <c:majorUnit val="500"/>
      </c:valAx>
      <c:valAx>
        <c:axId val="112687744"/>
        <c:scaling>
          <c:orientation val="minMax"/>
          <c:max val="10"/>
          <c:min val="0"/>
        </c:scaling>
        <c:delete val="0"/>
        <c:axPos val="r"/>
        <c:title>
          <c:tx>
            <c:rich>
              <a:bodyPr rot="0" vert="horz"/>
              <a:lstStyle/>
              <a:p>
                <a:pPr>
                  <a:defRPr/>
                </a:pPr>
                <a:r>
                  <a:rPr lang="en-US"/>
                  <a:t>%</a:t>
                </a:r>
              </a:p>
            </c:rich>
          </c:tx>
          <c:layout>
            <c:manualLayout>
              <c:xMode val="edge"/>
              <c:yMode val="edge"/>
              <c:x val="0.96308333333333362"/>
              <c:y val="1.5867445553795819E-2"/>
            </c:manualLayout>
          </c:layout>
          <c:overlay val="0"/>
        </c:title>
        <c:numFmt formatCode="0" sourceLinked="0"/>
        <c:majorTickMark val="out"/>
        <c:minorTickMark val="none"/>
        <c:tickLblPos val="nextTo"/>
        <c:crossAx val="112694016"/>
        <c:crosses val="max"/>
        <c:crossBetween val="between"/>
        <c:majorUnit val="2"/>
      </c:valAx>
      <c:catAx>
        <c:axId val="112694016"/>
        <c:scaling>
          <c:orientation val="minMax"/>
        </c:scaling>
        <c:delete val="1"/>
        <c:axPos val="b"/>
        <c:majorTickMark val="out"/>
        <c:minorTickMark val="none"/>
        <c:tickLblPos val="none"/>
        <c:crossAx val="112687744"/>
        <c:crosses val="autoZero"/>
        <c:auto val="1"/>
        <c:lblAlgn val="ctr"/>
        <c:lblOffset val="100"/>
        <c:noMultiLvlLbl val="0"/>
      </c:catAx>
    </c:plotArea>
    <c:legend>
      <c:legendPos val="b"/>
      <c:layout/>
      <c:overlay val="0"/>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6.4939000680470496E-2"/>
          <c:y val="0.13033054987206241"/>
          <c:w val="0.87932110916690953"/>
          <c:h val="0.66718047955870396"/>
        </c:manualLayout>
      </c:layout>
      <c:barChart>
        <c:barDir val="col"/>
        <c:grouping val="clustered"/>
        <c:varyColors val="0"/>
        <c:ser>
          <c:idx val="0"/>
          <c:order val="0"/>
          <c:tx>
            <c:strRef>
              <c:f>Sheet1!$C$218</c:f>
              <c:strCache>
                <c:ptCount val="1"/>
                <c:pt idx="0">
                  <c:v>Number of urine samples tested</c:v>
                </c:pt>
              </c:strCache>
            </c:strRef>
          </c:tx>
          <c:spPr>
            <a:solidFill>
              <a:srgbClr val="438FFF"/>
            </a:solidFill>
          </c:spPr>
          <c:invertIfNegative val="0"/>
          <c:dLbls>
            <c:txPr>
              <a:bodyPr rot="-5400000" vert="horz"/>
              <a:lstStyle/>
              <a:p>
                <a:pPr>
                  <a:defRPr lang="th-TH">
                    <a:solidFill>
                      <a:schemeClr val="bg1"/>
                    </a:solidFill>
                  </a:defRPr>
                </a:pPr>
                <a:endParaRPr lang="en-US"/>
              </a:p>
            </c:txPr>
            <c:dLblPos val="inEnd"/>
            <c:showLegendKey val="0"/>
            <c:showVal val="1"/>
            <c:showCatName val="0"/>
            <c:showSerName val="0"/>
            <c:showPercent val="0"/>
            <c:showBubbleSize val="0"/>
            <c:showLeaderLines val="0"/>
          </c:dLbls>
          <c:cat>
            <c:strRef>
              <c:f>Sheet1!$B$219:$B$232</c:f>
              <c:strCach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strCache>
            </c:strRef>
          </c:cat>
          <c:val>
            <c:numRef>
              <c:f>Sheet1!$C$219:$C$232</c:f>
              <c:numCache>
                <c:formatCode>General</c:formatCode>
                <c:ptCount val="14"/>
                <c:pt idx="0">
                  <c:v>895</c:v>
                </c:pt>
                <c:pt idx="1">
                  <c:v>998</c:v>
                </c:pt>
                <c:pt idx="2">
                  <c:v>1003</c:v>
                </c:pt>
                <c:pt idx="3">
                  <c:v>833</c:v>
                </c:pt>
                <c:pt idx="4">
                  <c:v>1166</c:v>
                </c:pt>
                <c:pt idx="5">
                  <c:v>1018</c:v>
                </c:pt>
                <c:pt idx="6">
                  <c:v>1071</c:v>
                </c:pt>
                <c:pt idx="7">
                  <c:v>1000</c:v>
                </c:pt>
                <c:pt idx="8">
                  <c:v>920</c:v>
                </c:pt>
                <c:pt idx="9">
                  <c:v>1056</c:v>
                </c:pt>
                <c:pt idx="10">
                  <c:v>840</c:v>
                </c:pt>
                <c:pt idx="11">
                  <c:v>841</c:v>
                </c:pt>
                <c:pt idx="12">
                  <c:v>887</c:v>
                </c:pt>
                <c:pt idx="13">
                  <c:v>783</c:v>
                </c:pt>
              </c:numCache>
            </c:numRef>
          </c:val>
        </c:ser>
        <c:dLbls>
          <c:showLegendKey val="0"/>
          <c:showVal val="0"/>
          <c:showCatName val="0"/>
          <c:showSerName val="0"/>
          <c:showPercent val="0"/>
          <c:showBubbleSize val="0"/>
        </c:dLbls>
        <c:gapWidth val="90"/>
        <c:axId val="90635264"/>
        <c:axId val="90714880"/>
      </c:barChart>
      <c:lineChart>
        <c:grouping val="standard"/>
        <c:varyColors val="0"/>
        <c:ser>
          <c:idx val="1"/>
          <c:order val="1"/>
          <c:tx>
            <c:strRef>
              <c:f>Sheet1!$D$218</c:f>
              <c:strCache>
                <c:ptCount val="1"/>
                <c:pt idx="0">
                  <c:v>% tested (+)</c:v>
                </c:pt>
              </c:strCache>
            </c:strRef>
          </c:tx>
          <c:spPr>
            <a:ln>
              <a:solidFill>
                <a:srgbClr val="C00000"/>
              </a:solidFill>
            </a:ln>
          </c:spPr>
          <c:marker>
            <c:symbol val="triangle"/>
            <c:size val="11"/>
            <c:spPr>
              <a:solidFill>
                <a:srgbClr val="C00000"/>
              </a:solidFill>
              <a:ln>
                <a:noFill/>
              </a:ln>
            </c:spPr>
          </c:marker>
          <c:dLbls>
            <c:txPr>
              <a:bodyPr/>
              <a:lstStyle/>
              <a:p>
                <a:pPr>
                  <a:defRPr lang="th-TH">
                    <a:solidFill>
                      <a:schemeClr val="tx1"/>
                    </a:solidFill>
                  </a:defRPr>
                </a:pPr>
                <a:endParaRPr lang="en-US"/>
              </a:p>
            </c:txPr>
            <c:showLegendKey val="0"/>
            <c:showVal val="1"/>
            <c:showCatName val="0"/>
            <c:showSerName val="0"/>
            <c:showPercent val="0"/>
            <c:showBubbleSize val="0"/>
            <c:showLeaderLines val="0"/>
          </c:dLbls>
          <c:cat>
            <c:strRef>
              <c:f>Sheet1!$B$219:$B$232</c:f>
              <c:strCach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strCache>
            </c:strRef>
          </c:cat>
          <c:val>
            <c:numRef>
              <c:f>Sheet1!$D$219:$D$232</c:f>
              <c:numCache>
                <c:formatCode>0.0</c:formatCode>
                <c:ptCount val="14"/>
                <c:pt idx="0">
                  <c:v>0.223</c:v>
                </c:pt>
                <c:pt idx="1">
                  <c:v>0.40100000000000002</c:v>
                </c:pt>
                <c:pt idx="2">
                  <c:v>0.19900000000000001</c:v>
                </c:pt>
                <c:pt idx="3">
                  <c:v>0.48000000000000032</c:v>
                </c:pt>
                <c:pt idx="4">
                  <c:v>0.68600000000000005</c:v>
                </c:pt>
                <c:pt idx="5">
                  <c:v>0.49100000000000038</c:v>
                </c:pt>
                <c:pt idx="6">
                  <c:v>0.37300000000000144</c:v>
                </c:pt>
                <c:pt idx="7">
                  <c:v>0.8</c:v>
                </c:pt>
                <c:pt idx="8">
                  <c:v>0.65200000000000369</c:v>
                </c:pt>
                <c:pt idx="9">
                  <c:v>0.85200000000000065</c:v>
                </c:pt>
                <c:pt idx="10">
                  <c:v>0.83300000000000063</c:v>
                </c:pt>
                <c:pt idx="11">
                  <c:v>0.59499999999999997</c:v>
                </c:pt>
                <c:pt idx="12">
                  <c:v>1.24</c:v>
                </c:pt>
                <c:pt idx="13">
                  <c:v>0.51100000000000001</c:v>
                </c:pt>
              </c:numCache>
            </c:numRef>
          </c:val>
          <c:smooth val="0"/>
        </c:ser>
        <c:dLbls>
          <c:showLegendKey val="0"/>
          <c:showVal val="0"/>
          <c:showCatName val="0"/>
          <c:showSerName val="0"/>
          <c:showPercent val="0"/>
          <c:showBubbleSize val="0"/>
        </c:dLbls>
        <c:marker val="1"/>
        <c:smooth val="0"/>
        <c:axId val="112804608"/>
        <c:axId val="90716800"/>
      </c:lineChart>
      <c:catAx>
        <c:axId val="90635264"/>
        <c:scaling>
          <c:orientation val="minMax"/>
        </c:scaling>
        <c:delete val="0"/>
        <c:axPos val="b"/>
        <c:majorTickMark val="out"/>
        <c:minorTickMark val="none"/>
        <c:tickLblPos val="nextTo"/>
        <c:txPr>
          <a:bodyPr/>
          <a:lstStyle/>
          <a:p>
            <a:pPr>
              <a:defRPr lang="th-TH"/>
            </a:pPr>
            <a:endParaRPr lang="en-US"/>
          </a:p>
        </c:txPr>
        <c:crossAx val="90714880"/>
        <c:crosses val="autoZero"/>
        <c:auto val="1"/>
        <c:lblAlgn val="ctr"/>
        <c:lblOffset val="100"/>
        <c:noMultiLvlLbl val="0"/>
      </c:catAx>
      <c:valAx>
        <c:axId val="90714880"/>
        <c:scaling>
          <c:orientation val="minMax"/>
          <c:max val="2000"/>
          <c:min val="0"/>
        </c:scaling>
        <c:delete val="0"/>
        <c:axPos val="l"/>
        <c:title>
          <c:tx>
            <c:rich>
              <a:bodyPr rot="0" vert="horz"/>
              <a:lstStyle/>
              <a:p>
                <a:pPr>
                  <a:defRPr lang="th-TH"/>
                </a:pPr>
                <a:r>
                  <a:rPr lang="en-US"/>
                  <a:t>Number</a:t>
                </a:r>
              </a:p>
            </c:rich>
          </c:tx>
          <c:layout>
            <c:manualLayout>
              <c:xMode val="edge"/>
              <c:yMode val="edge"/>
              <c:x val="1.1111111111111125E-2"/>
              <c:y val="1.2344633088144819E-2"/>
            </c:manualLayout>
          </c:layout>
          <c:overlay val="0"/>
        </c:title>
        <c:numFmt formatCode="General" sourceLinked="1"/>
        <c:majorTickMark val="out"/>
        <c:minorTickMark val="none"/>
        <c:tickLblPos val="nextTo"/>
        <c:txPr>
          <a:bodyPr/>
          <a:lstStyle/>
          <a:p>
            <a:pPr>
              <a:defRPr lang="th-TH"/>
            </a:pPr>
            <a:endParaRPr lang="en-US"/>
          </a:p>
        </c:txPr>
        <c:crossAx val="90635264"/>
        <c:crosses val="autoZero"/>
        <c:crossBetween val="between"/>
        <c:majorUnit val="500"/>
      </c:valAx>
      <c:valAx>
        <c:axId val="90716800"/>
        <c:scaling>
          <c:orientation val="minMax"/>
          <c:max val="10"/>
          <c:min val="0"/>
        </c:scaling>
        <c:delete val="0"/>
        <c:axPos val="r"/>
        <c:title>
          <c:tx>
            <c:rich>
              <a:bodyPr rot="0" vert="horz"/>
              <a:lstStyle/>
              <a:p>
                <a:pPr>
                  <a:defRPr lang="th-TH"/>
                </a:pPr>
                <a:r>
                  <a:rPr lang="en-US"/>
                  <a:t>%</a:t>
                </a:r>
              </a:p>
            </c:rich>
          </c:tx>
          <c:layout>
            <c:manualLayout>
              <c:xMode val="edge"/>
              <c:yMode val="edge"/>
              <c:x val="0.96277473996306062"/>
              <c:y val="1.5169491525423726E-2"/>
            </c:manualLayout>
          </c:layout>
          <c:overlay val="0"/>
        </c:title>
        <c:numFmt formatCode="0" sourceLinked="0"/>
        <c:majorTickMark val="out"/>
        <c:minorTickMark val="none"/>
        <c:tickLblPos val="nextTo"/>
        <c:txPr>
          <a:bodyPr/>
          <a:lstStyle/>
          <a:p>
            <a:pPr>
              <a:defRPr lang="th-TH"/>
            </a:pPr>
            <a:endParaRPr lang="en-US"/>
          </a:p>
        </c:txPr>
        <c:crossAx val="112804608"/>
        <c:crosses val="max"/>
        <c:crossBetween val="between"/>
        <c:majorUnit val="2"/>
      </c:valAx>
      <c:catAx>
        <c:axId val="112804608"/>
        <c:scaling>
          <c:orientation val="minMax"/>
        </c:scaling>
        <c:delete val="1"/>
        <c:axPos val="b"/>
        <c:majorTickMark val="out"/>
        <c:minorTickMark val="none"/>
        <c:tickLblPos val="none"/>
        <c:crossAx val="90716800"/>
        <c:crosses val="autoZero"/>
        <c:auto val="1"/>
        <c:lblAlgn val="ctr"/>
        <c:lblOffset val="100"/>
        <c:noMultiLvlLbl val="0"/>
      </c:catAx>
    </c:plotArea>
    <c:legend>
      <c:legendPos val="b"/>
      <c:layout/>
      <c:overlay val="0"/>
      <c:txPr>
        <a:bodyPr/>
        <a:lstStyle/>
        <a:p>
          <a:pPr>
            <a:defRPr lang="th-TH"/>
          </a:pPr>
          <a:endParaRPr lang="en-US"/>
        </a:p>
      </c:txPr>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766161174298664E-2"/>
          <c:y val="0.13496834082180406"/>
          <c:w val="0.85204031787693202"/>
          <c:h val="0.64559396177172768"/>
        </c:manualLayout>
      </c:layout>
      <c:barChart>
        <c:barDir val="col"/>
        <c:grouping val="clustered"/>
        <c:varyColors val="0"/>
        <c:ser>
          <c:idx val="0"/>
          <c:order val="0"/>
          <c:tx>
            <c:strRef>
              <c:f>Sheet1!$C$235</c:f>
              <c:strCache>
                <c:ptCount val="1"/>
                <c:pt idx="0">
                  <c:v>Number of blood samples tested</c:v>
                </c:pt>
              </c:strCache>
            </c:strRef>
          </c:tx>
          <c:spPr>
            <a:solidFill>
              <a:srgbClr val="438FFF"/>
            </a:solidFill>
          </c:spPr>
          <c:invertIfNegative val="0"/>
          <c:dLbls>
            <c:txPr>
              <a:bodyPr rot="-5400000"/>
              <a:lstStyle/>
              <a:p>
                <a:pPr>
                  <a:defRPr lang="th-TH">
                    <a:solidFill>
                      <a:schemeClr val="bg1"/>
                    </a:solidFill>
                  </a:defRPr>
                </a:pPr>
                <a:endParaRPr lang="en-US"/>
              </a:p>
            </c:txPr>
            <c:dLblPos val="inEnd"/>
            <c:showLegendKey val="0"/>
            <c:showVal val="1"/>
            <c:showCatName val="0"/>
            <c:showSerName val="0"/>
            <c:showPercent val="0"/>
            <c:showBubbleSize val="0"/>
            <c:showLeaderLines val="0"/>
          </c:dLbls>
          <c:cat>
            <c:strRef>
              <c:f>Sheet1!$B$236:$B$249</c:f>
              <c:strCach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strCache>
            </c:strRef>
          </c:cat>
          <c:val>
            <c:numRef>
              <c:f>Sheet1!$C$236:$C$249</c:f>
              <c:numCache>
                <c:formatCode>General</c:formatCode>
                <c:ptCount val="14"/>
                <c:pt idx="0">
                  <c:v>2548</c:v>
                </c:pt>
                <c:pt idx="1">
                  <c:v>3157</c:v>
                </c:pt>
                <c:pt idx="2">
                  <c:v>3524</c:v>
                </c:pt>
                <c:pt idx="3">
                  <c:v>3726</c:v>
                </c:pt>
                <c:pt idx="4">
                  <c:v>3633</c:v>
                </c:pt>
                <c:pt idx="5">
                  <c:v>3426</c:v>
                </c:pt>
                <c:pt idx="6">
                  <c:v>3404</c:v>
                </c:pt>
                <c:pt idx="7">
                  <c:v>3186</c:v>
                </c:pt>
                <c:pt idx="8">
                  <c:v>3122</c:v>
                </c:pt>
                <c:pt idx="9">
                  <c:v>3202</c:v>
                </c:pt>
                <c:pt idx="10">
                  <c:v>4209</c:v>
                </c:pt>
                <c:pt idx="11">
                  <c:v>4511</c:v>
                </c:pt>
                <c:pt idx="12">
                  <c:v>4075</c:v>
                </c:pt>
                <c:pt idx="13">
                  <c:v>4121</c:v>
                </c:pt>
              </c:numCache>
            </c:numRef>
          </c:val>
        </c:ser>
        <c:dLbls>
          <c:showLegendKey val="0"/>
          <c:showVal val="0"/>
          <c:showCatName val="0"/>
          <c:showSerName val="0"/>
          <c:showPercent val="0"/>
          <c:showBubbleSize val="0"/>
        </c:dLbls>
        <c:gapWidth val="100"/>
        <c:axId val="112922624"/>
        <c:axId val="112924160"/>
      </c:barChart>
      <c:lineChart>
        <c:grouping val="standard"/>
        <c:varyColors val="0"/>
        <c:ser>
          <c:idx val="1"/>
          <c:order val="1"/>
          <c:tx>
            <c:strRef>
              <c:f>Sheet1!$D$235</c:f>
              <c:strCache>
                <c:ptCount val="1"/>
                <c:pt idx="0">
                  <c:v>% tested (+)</c:v>
                </c:pt>
              </c:strCache>
            </c:strRef>
          </c:tx>
          <c:spPr>
            <a:ln>
              <a:solidFill>
                <a:srgbClr val="C00000"/>
              </a:solidFill>
            </a:ln>
          </c:spPr>
          <c:marker>
            <c:symbol val="triangle"/>
            <c:size val="11"/>
            <c:spPr>
              <a:solidFill>
                <a:srgbClr val="C00000"/>
              </a:solidFill>
            </c:spPr>
          </c:marker>
          <c:dLbls>
            <c:txPr>
              <a:bodyPr/>
              <a:lstStyle/>
              <a:p>
                <a:pPr>
                  <a:defRPr lang="th-TH">
                    <a:solidFill>
                      <a:schemeClr val="tx1"/>
                    </a:solidFill>
                  </a:defRPr>
                </a:pPr>
                <a:endParaRPr lang="en-US"/>
              </a:p>
            </c:txPr>
            <c:showLegendKey val="0"/>
            <c:showVal val="1"/>
            <c:showCatName val="0"/>
            <c:showSerName val="0"/>
            <c:showPercent val="0"/>
            <c:showBubbleSize val="0"/>
            <c:showLeaderLines val="0"/>
          </c:dLbls>
          <c:cat>
            <c:strRef>
              <c:f>Sheet1!$B$236:$B$249</c:f>
              <c:strCach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strCache>
            </c:strRef>
          </c:cat>
          <c:val>
            <c:numRef>
              <c:f>Sheet1!$D$236:$D$249</c:f>
              <c:numCache>
                <c:formatCode>0.0</c:formatCode>
                <c:ptCount val="14"/>
                <c:pt idx="0">
                  <c:v>7.8000000000000014E-2</c:v>
                </c:pt>
                <c:pt idx="1">
                  <c:v>6.3E-2</c:v>
                </c:pt>
                <c:pt idx="2">
                  <c:v>5.7000000000000023E-2</c:v>
                </c:pt>
                <c:pt idx="3">
                  <c:v>0.161</c:v>
                </c:pt>
                <c:pt idx="4">
                  <c:v>0.30300000000000032</c:v>
                </c:pt>
                <c:pt idx="5">
                  <c:v>8.8000000000000064E-2</c:v>
                </c:pt>
                <c:pt idx="6">
                  <c:v>0.26400000000000001</c:v>
                </c:pt>
                <c:pt idx="7">
                  <c:v>0.22</c:v>
                </c:pt>
                <c:pt idx="8">
                  <c:v>6.4000000000000112E-2</c:v>
                </c:pt>
                <c:pt idx="9">
                  <c:v>0.31200000000000144</c:v>
                </c:pt>
                <c:pt idx="10">
                  <c:v>0.83200000000000063</c:v>
                </c:pt>
                <c:pt idx="11">
                  <c:v>0.73200000000000065</c:v>
                </c:pt>
                <c:pt idx="12">
                  <c:v>1.006</c:v>
                </c:pt>
                <c:pt idx="13">
                  <c:v>1.165</c:v>
                </c:pt>
              </c:numCache>
            </c:numRef>
          </c:val>
          <c:smooth val="0"/>
        </c:ser>
        <c:dLbls>
          <c:showLegendKey val="0"/>
          <c:showVal val="0"/>
          <c:showCatName val="0"/>
          <c:showSerName val="0"/>
          <c:showPercent val="0"/>
          <c:showBubbleSize val="0"/>
        </c:dLbls>
        <c:marker val="1"/>
        <c:smooth val="0"/>
        <c:axId val="112940544"/>
        <c:axId val="112926080"/>
      </c:lineChart>
      <c:catAx>
        <c:axId val="112922624"/>
        <c:scaling>
          <c:orientation val="minMax"/>
        </c:scaling>
        <c:delete val="0"/>
        <c:axPos val="b"/>
        <c:majorTickMark val="out"/>
        <c:minorTickMark val="none"/>
        <c:tickLblPos val="nextTo"/>
        <c:txPr>
          <a:bodyPr/>
          <a:lstStyle/>
          <a:p>
            <a:pPr>
              <a:defRPr lang="th-TH"/>
            </a:pPr>
            <a:endParaRPr lang="en-US"/>
          </a:p>
        </c:txPr>
        <c:crossAx val="112924160"/>
        <c:crosses val="autoZero"/>
        <c:auto val="1"/>
        <c:lblAlgn val="ctr"/>
        <c:lblOffset val="100"/>
        <c:noMultiLvlLbl val="0"/>
      </c:catAx>
      <c:valAx>
        <c:axId val="112924160"/>
        <c:scaling>
          <c:orientation val="minMax"/>
          <c:max val="5000"/>
          <c:min val="0"/>
        </c:scaling>
        <c:delete val="0"/>
        <c:axPos val="l"/>
        <c:title>
          <c:tx>
            <c:rich>
              <a:bodyPr rot="0" vert="horz"/>
              <a:lstStyle/>
              <a:p>
                <a:pPr>
                  <a:defRPr lang="th-TH"/>
                </a:pPr>
                <a:r>
                  <a:rPr lang="en-US"/>
                  <a:t>Number</a:t>
                </a:r>
              </a:p>
            </c:rich>
          </c:tx>
          <c:layout>
            <c:manualLayout>
              <c:xMode val="edge"/>
              <c:yMode val="edge"/>
              <c:x val="1.3888888888888999E-2"/>
              <c:y val="1.2344993751912585E-2"/>
            </c:manualLayout>
          </c:layout>
          <c:overlay val="0"/>
        </c:title>
        <c:numFmt formatCode="General" sourceLinked="1"/>
        <c:majorTickMark val="out"/>
        <c:minorTickMark val="none"/>
        <c:tickLblPos val="nextTo"/>
        <c:txPr>
          <a:bodyPr/>
          <a:lstStyle/>
          <a:p>
            <a:pPr>
              <a:defRPr lang="th-TH"/>
            </a:pPr>
            <a:endParaRPr lang="en-US"/>
          </a:p>
        </c:txPr>
        <c:crossAx val="112922624"/>
        <c:crosses val="autoZero"/>
        <c:crossBetween val="between"/>
        <c:majorUnit val="1000"/>
      </c:valAx>
      <c:valAx>
        <c:axId val="112926080"/>
        <c:scaling>
          <c:orientation val="minMax"/>
          <c:max val="10"/>
          <c:min val="0"/>
        </c:scaling>
        <c:delete val="0"/>
        <c:axPos val="r"/>
        <c:title>
          <c:tx>
            <c:rich>
              <a:bodyPr rot="0" vert="horz"/>
              <a:lstStyle/>
              <a:p>
                <a:pPr>
                  <a:defRPr lang="th-TH"/>
                </a:pPr>
                <a:r>
                  <a:rPr lang="en-US"/>
                  <a:t>%</a:t>
                </a:r>
              </a:p>
            </c:rich>
          </c:tx>
          <c:layout>
            <c:manualLayout>
              <c:xMode val="edge"/>
              <c:yMode val="edge"/>
              <c:x val="0.95197222222222222"/>
              <c:y val="1.2344993751912585E-2"/>
            </c:manualLayout>
          </c:layout>
          <c:overlay val="0"/>
        </c:title>
        <c:numFmt formatCode="0" sourceLinked="0"/>
        <c:majorTickMark val="out"/>
        <c:minorTickMark val="none"/>
        <c:tickLblPos val="nextTo"/>
        <c:txPr>
          <a:bodyPr/>
          <a:lstStyle/>
          <a:p>
            <a:pPr>
              <a:defRPr lang="th-TH"/>
            </a:pPr>
            <a:endParaRPr lang="en-US"/>
          </a:p>
        </c:txPr>
        <c:crossAx val="112940544"/>
        <c:crosses val="max"/>
        <c:crossBetween val="between"/>
        <c:majorUnit val="2"/>
      </c:valAx>
      <c:catAx>
        <c:axId val="112940544"/>
        <c:scaling>
          <c:orientation val="minMax"/>
        </c:scaling>
        <c:delete val="1"/>
        <c:axPos val="b"/>
        <c:majorTickMark val="out"/>
        <c:minorTickMark val="none"/>
        <c:tickLblPos val="none"/>
        <c:crossAx val="112926080"/>
        <c:crosses val="autoZero"/>
        <c:auto val="1"/>
        <c:lblAlgn val="ctr"/>
        <c:lblOffset val="100"/>
        <c:noMultiLvlLbl val="0"/>
      </c:catAx>
    </c:plotArea>
    <c:legend>
      <c:legendPos val="b"/>
      <c:layout/>
      <c:overlay val="0"/>
      <c:txPr>
        <a:bodyPr/>
        <a:lstStyle/>
        <a:p>
          <a:pPr>
            <a:defRPr lang="th-TH"/>
          </a:pPr>
          <a:endParaRPr lang="en-US"/>
        </a:p>
      </c:txPr>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1087902206668621E-2"/>
          <c:y val="0.15490320616000347"/>
          <c:w val="0.87940993486925234"/>
          <c:h val="0.64136830962428037"/>
        </c:manualLayout>
      </c:layout>
      <c:barChart>
        <c:barDir val="col"/>
        <c:grouping val="clustered"/>
        <c:varyColors val="0"/>
        <c:ser>
          <c:idx val="0"/>
          <c:order val="0"/>
          <c:tx>
            <c:strRef>
              <c:f>Sheet1!$C$150</c:f>
              <c:strCache>
                <c:ptCount val="1"/>
                <c:pt idx="0">
                  <c:v>Number of blood samples tested</c:v>
                </c:pt>
              </c:strCache>
            </c:strRef>
          </c:tx>
          <c:spPr>
            <a:solidFill>
              <a:srgbClr val="00B0F0"/>
            </a:solidFill>
          </c:spPr>
          <c:invertIfNegative val="0"/>
          <c:dLbls>
            <c:txPr>
              <a:bodyPr rot="-5400000" vert="horz"/>
              <a:lstStyle/>
              <a:p>
                <a:pPr>
                  <a:defRPr lang="en-US"/>
                </a:pPr>
                <a:endParaRPr lang="en-US"/>
              </a:p>
            </c:txPr>
            <c:showLegendKey val="0"/>
            <c:showVal val="1"/>
            <c:showCatName val="0"/>
            <c:showSerName val="0"/>
            <c:showPercent val="0"/>
            <c:showBubbleSize val="0"/>
            <c:showLeaderLines val="0"/>
          </c:dLbls>
          <c:cat>
            <c:strRef>
              <c:f>Sheet1!$B$151:$B$174</c:f>
              <c:strCache>
                <c:ptCount val="24"/>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strCache>
            </c:strRef>
          </c:cat>
          <c:val>
            <c:numRef>
              <c:f>Sheet1!$C$151:$C$174</c:f>
              <c:numCache>
                <c:formatCode>General</c:formatCode>
                <c:ptCount val="24"/>
                <c:pt idx="0">
                  <c:v>7911</c:v>
                </c:pt>
                <c:pt idx="1">
                  <c:v>27179</c:v>
                </c:pt>
                <c:pt idx="2">
                  <c:v>33553</c:v>
                </c:pt>
                <c:pt idx="3">
                  <c:v>33039</c:v>
                </c:pt>
                <c:pt idx="4">
                  <c:v>29663</c:v>
                </c:pt>
                <c:pt idx="5">
                  <c:v>27045</c:v>
                </c:pt>
                <c:pt idx="6">
                  <c:v>27013</c:v>
                </c:pt>
                <c:pt idx="7">
                  <c:v>27334</c:v>
                </c:pt>
                <c:pt idx="8">
                  <c:v>28736</c:v>
                </c:pt>
                <c:pt idx="9">
                  <c:v>30162</c:v>
                </c:pt>
                <c:pt idx="10">
                  <c:v>33896</c:v>
                </c:pt>
                <c:pt idx="11">
                  <c:v>37126</c:v>
                </c:pt>
                <c:pt idx="12">
                  <c:v>38779</c:v>
                </c:pt>
                <c:pt idx="13">
                  <c:v>46127</c:v>
                </c:pt>
                <c:pt idx="14">
                  <c:v>51639</c:v>
                </c:pt>
                <c:pt idx="15">
                  <c:v>51197</c:v>
                </c:pt>
                <c:pt idx="16">
                  <c:v>51209</c:v>
                </c:pt>
                <c:pt idx="17">
                  <c:v>53363</c:v>
                </c:pt>
                <c:pt idx="18">
                  <c:v>42764</c:v>
                </c:pt>
                <c:pt idx="19">
                  <c:v>43980</c:v>
                </c:pt>
                <c:pt idx="20">
                  <c:v>38978</c:v>
                </c:pt>
                <c:pt idx="21">
                  <c:v>37120</c:v>
                </c:pt>
                <c:pt idx="22">
                  <c:v>33841</c:v>
                </c:pt>
                <c:pt idx="23">
                  <c:v>31040</c:v>
                </c:pt>
              </c:numCache>
            </c:numRef>
          </c:val>
        </c:ser>
        <c:dLbls>
          <c:showLegendKey val="0"/>
          <c:showVal val="0"/>
          <c:showCatName val="0"/>
          <c:showSerName val="0"/>
          <c:showPercent val="0"/>
          <c:showBubbleSize val="0"/>
        </c:dLbls>
        <c:gapWidth val="70"/>
        <c:axId val="91121536"/>
        <c:axId val="91123072"/>
      </c:barChart>
      <c:lineChart>
        <c:grouping val="standard"/>
        <c:varyColors val="0"/>
        <c:ser>
          <c:idx val="1"/>
          <c:order val="1"/>
          <c:tx>
            <c:strRef>
              <c:f>Sheet1!$D$150</c:f>
              <c:strCache>
                <c:ptCount val="1"/>
                <c:pt idx="0">
                  <c:v>% tested (+)</c:v>
                </c:pt>
              </c:strCache>
            </c:strRef>
          </c:tx>
          <c:spPr>
            <a:ln>
              <a:solidFill>
                <a:srgbClr val="C00000"/>
              </a:solidFill>
            </a:ln>
          </c:spPr>
          <c:marker>
            <c:symbol val="circle"/>
            <c:size val="10"/>
            <c:spPr>
              <a:solidFill>
                <a:srgbClr val="C00000"/>
              </a:solidFill>
              <a:ln>
                <a:noFill/>
              </a:ln>
            </c:spPr>
          </c:marker>
          <c:dLbls>
            <c:dLbl>
              <c:idx val="0"/>
              <c:layout>
                <c:manualLayout>
                  <c:x val="-3.0303030303030312E-3"/>
                  <c:y val="4.2372881355932368E-2"/>
                </c:manualLayout>
              </c:layout>
              <c:dLblPos val="t"/>
              <c:showLegendKey val="0"/>
              <c:showVal val="1"/>
              <c:showCatName val="0"/>
              <c:showSerName val="0"/>
              <c:showPercent val="0"/>
              <c:showBubbleSize val="0"/>
            </c:dLbl>
            <c:dLbl>
              <c:idx val="9"/>
              <c:layout/>
              <c:tx>
                <c:rich>
                  <a:bodyPr/>
                  <a:lstStyle/>
                  <a:p>
                    <a:r>
                      <a:rPr lang="en-US" smtClean="0"/>
                      <a:t>0.1</a:t>
                    </a:r>
                    <a:endParaRPr lang="en-US"/>
                  </a:p>
                </c:rich>
              </c:tx>
              <c:dLblPos val="t"/>
              <c:showLegendKey val="0"/>
              <c:showVal val="1"/>
              <c:showCatName val="0"/>
              <c:showSerName val="0"/>
              <c:showPercent val="0"/>
              <c:showBubbleSize val="0"/>
            </c:dLbl>
            <c:txPr>
              <a:bodyPr/>
              <a:lstStyle/>
              <a:p>
                <a:pPr>
                  <a:defRPr lang="en-US" sz="1050"/>
                </a:pPr>
                <a:endParaRPr lang="en-US"/>
              </a:p>
            </c:txPr>
            <c:dLblPos val="t"/>
            <c:showLegendKey val="0"/>
            <c:showVal val="1"/>
            <c:showCatName val="0"/>
            <c:showSerName val="0"/>
            <c:showPercent val="0"/>
            <c:showBubbleSize val="0"/>
            <c:showLeaderLines val="0"/>
          </c:dLbls>
          <c:cat>
            <c:strRef>
              <c:f>Sheet1!$B$151:$B$174</c:f>
              <c:strCache>
                <c:ptCount val="24"/>
                <c:pt idx="0">
                  <c:v>1985</c:v>
                </c:pt>
                <c:pt idx="1">
                  <c:v>1986</c:v>
                </c:pt>
                <c:pt idx="2">
                  <c:v>1987</c:v>
                </c:pt>
                <c:pt idx="3">
                  <c:v>1988</c:v>
                </c:pt>
                <c:pt idx="4">
                  <c:v>1989</c:v>
                </c:pt>
                <c:pt idx="5">
                  <c:v>1990</c:v>
                </c:pt>
                <c:pt idx="6">
                  <c:v>1991</c:v>
                </c:pt>
                <c:pt idx="7">
                  <c:v>1992</c:v>
                </c:pt>
                <c:pt idx="8">
                  <c:v>1993</c:v>
                </c:pt>
                <c:pt idx="9">
                  <c:v>1994</c:v>
                </c:pt>
                <c:pt idx="10">
                  <c:v>1995</c:v>
                </c:pt>
                <c:pt idx="11">
                  <c:v>1996</c:v>
                </c:pt>
                <c:pt idx="12">
                  <c:v>1997</c:v>
                </c:pt>
                <c:pt idx="13">
                  <c:v>1998</c:v>
                </c:pt>
                <c:pt idx="14">
                  <c:v>1999</c:v>
                </c:pt>
                <c:pt idx="15">
                  <c:v>2000</c:v>
                </c:pt>
                <c:pt idx="16">
                  <c:v>2001</c:v>
                </c:pt>
                <c:pt idx="17">
                  <c:v>2002</c:v>
                </c:pt>
                <c:pt idx="18">
                  <c:v>2003</c:v>
                </c:pt>
                <c:pt idx="19">
                  <c:v>2004</c:v>
                </c:pt>
                <c:pt idx="20">
                  <c:v>2005</c:v>
                </c:pt>
                <c:pt idx="21">
                  <c:v>2006</c:v>
                </c:pt>
                <c:pt idx="22">
                  <c:v>2007</c:v>
                </c:pt>
                <c:pt idx="23">
                  <c:v>2008</c:v>
                </c:pt>
              </c:strCache>
            </c:strRef>
          </c:cat>
          <c:val>
            <c:numRef>
              <c:f>Sheet1!$D$151:$D$174</c:f>
              <c:numCache>
                <c:formatCode>0.00</c:formatCode>
                <c:ptCount val="24"/>
                <c:pt idx="0">
                  <c:v>6.3E-2</c:v>
                </c:pt>
                <c:pt idx="1">
                  <c:v>7.0000000000000114E-3</c:v>
                </c:pt>
                <c:pt idx="2">
                  <c:v>6.0000000000000114E-3</c:v>
                </c:pt>
                <c:pt idx="3">
                  <c:v>9.0000000000000028E-3</c:v>
                </c:pt>
                <c:pt idx="4">
                  <c:v>2.0000000000000011E-2</c:v>
                </c:pt>
                <c:pt idx="5">
                  <c:v>3.3000000000000002E-2</c:v>
                </c:pt>
                <c:pt idx="6">
                  <c:v>7.0000000000000021E-2</c:v>
                </c:pt>
                <c:pt idx="7">
                  <c:v>4.3999999999999997E-2</c:v>
                </c:pt>
                <c:pt idx="8">
                  <c:v>5.6000000000000001E-2</c:v>
                </c:pt>
                <c:pt idx="9">
                  <c:v>9.6000000000000002E-2</c:v>
                </c:pt>
                <c:pt idx="10">
                  <c:v>4.1000000000000002E-2</c:v>
                </c:pt>
                <c:pt idx="11">
                  <c:v>6.7000000000000004E-2</c:v>
                </c:pt>
                <c:pt idx="12">
                  <c:v>7.0000000000000021E-2</c:v>
                </c:pt>
                <c:pt idx="13">
                  <c:v>5.9000000000000226E-2</c:v>
                </c:pt>
                <c:pt idx="14">
                  <c:v>6.0000000000000032E-2</c:v>
                </c:pt>
                <c:pt idx="15">
                  <c:v>3.9000000000000014E-2</c:v>
                </c:pt>
                <c:pt idx="16">
                  <c:v>6.1000000000000013E-2</c:v>
                </c:pt>
                <c:pt idx="17">
                  <c:v>7.6999999999999999E-2</c:v>
                </c:pt>
                <c:pt idx="18">
                  <c:v>8.0000000000000043E-2</c:v>
                </c:pt>
                <c:pt idx="19">
                  <c:v>0.10500000000000002</c:v>
                </c:pt>
                <c:pt idx="20">
                  <c:v>7.1999999999999995E-2</c:v>
                </c:pt>
                <c:pt idx="21">
                  <c:v>0.127</c:v>
                </c:pt>
                <c:pt idx="22">
                  <c:v>0.14800000000000021</c:v>
                </c:pt>
                <c:pt idx="23">
                  <c:v>0.23200000000000001</c:v>
                </c:pt>
              </c:numCache>
            </c:numRef>
          </c:val>
          <c:smooth val="0"/>
        </c:ser>
        <c:dLbls>
          <c:showLegendKey val="0"/>
          <c:showVal val="0"/>
          <c:showCatName val="0"/>
          <c:showSerName val="0"/>
          <c:showPercent val="0"/>
          <c:showBubbleSize val="0"/>
        </c:dLbls>
        <c:marker val="1"/>
        <c:smooth val="0"/>
        <c:axId val="113020288"/>
        <c:axId val="113018368"/>
      </c:lineChart>
      <c:catAx>
        <c:axId val="91121536"/>
        <c:scaling>
          <c:orientation val="minMax"/>
        </c:scaling>
        <c:delete val="0"/>
        <c:axPos val="b"/>
        <c:majorTickMark val="out"/>
        <c:minorTickMark val="none"/>
        <c:tickLblPos val="nextTo"/>
        <c:txPr>
          <a:bodyPr/>
          <a:lstStyle/>
          <a:p>
            <a:pPr>
              <a:defRPr lang="en-US"/>
            </a:pPr>
            <a:endParaRPr lang="en-US"/>
          </a:p>
        </c:txPr>
        <c:crossAx val="91123072"/>
        <c:crosses val="autoZero"/>
        <c:auto val="1"/>
        <c:lblAlgn val="ctr"/>
        <c:lblOffset val="100"/>
        <c:noMultiLvlLbl val="0"/>
      </c:catAx>
      <c:valAx>
        <c:axId val="91123072"/>
        <c:scaling>
          <c:orientation val="minMax"/>
          <c:max val="100000"/>
          <c:min val="0"/>
        </c:scaling>
        <c:delete val="0"/>
        <c:axPos val="l"/>
        <c:title>
          <c:tx>
            <c:rich>
              <a:bodyPr rot="0" vert="horz"/>
              <a:lstStyle/>
              <a:p>
                <a:pPr>
                  <a:defRPr lang="en-US"/>
                </a:pPr>
                <a:r>
                  <a:rPr lang="en-US"/>
                  <a:t>Number</a:t>
                </a:r>
              </a:p>
            </c:rich>
          </c:tx>
          <c:layout>
            <c:manualLayout>
              <c:xMode val="edge"/>
              <c:yMode val="edge"/>
              <c:x val="5.7761737230487492E-3"/>
              <c:y val="1.5962384395776092E-2"/>
            </c:manualLayout>
          </c:layout>
          <c:overlay val="0"/>
        </c:title>
        <c:numFmt formatCode="General" sourceLinked="1"/>
        <c:majorTickMark val="out"/>
        <c:minorTickMark val="none"/>
        <c:tickLblPos val="nextTo"/>
        <c:txPr>
          <a:bodyPr/>
          <a:lstStyle/>
          <a:p>
            <a:pPr>
              <a:defRPr lang="en-US"/>
            </a:pPr>
            <a:endParaRPr lang="en-US"/>
          </a:p>
        </c:txPr>
        <c:crossAx val="91121536"/>
        <c:crosses val="autoZero"/>
        <c:crossBetween val="between"/>
        <c:majorUnit val="20000"/>
      </c:valAx>
      <c:valAx>
        <c:axId val="113018368"/>
        <c:scaling>
          <c:orientation val="minMax"/>
          <c:max val="1"/>
          <c:min val="0"/>
        </c:scaling>
        <c:delete val="0"/>
        <c:axPos val="r"/>
        <c:title>
          <c:tx>
            <c:rich>
              <a:bodyPr rot="0" vert="horz"/>
              <a:lstStyle/>
              <a:p>
                <a:pPr>
                  <a:defRPr lang="en-US"/>
                </a:pPr>
                <a:r>
                  <a:rPr lang="en-US"/>
                  <a:t>%</a:t>
                </a:r>
              </a:p>
            </c:rich>
          </c:tx>
          <c:layout>
            <c:manualLayout>
              <c:xMode val="edge"/>
              <c:yMode val="edge"/>
              <c:x val="0.94745607303266388"/>
              <c:y val="1.1324704083130683E-2"/>
            </c:manualLayout>
          </c:layout>
          <c:overlay val="0"/>
        </c:title>
        <c:numFmt formatCode="0.0" sourceLinked="0"/>
        <c:majorTickMark val="out"/>
        <c:minorTickMark val="none"/>
        <c:tickLblPos val="nextTo"/>
        <c:txPr>
          <a:bodyPr/>
          <a:lstStyle/>
          <a:p>
            <a:pPr>
              <a:defRPr lang="en-US"/>
            </a:pPr>
            <a:endParaRPr lang="en-US"/>
          </a:p>
        </c:txPr>
        <c:crossAx val="113020288"/>
        <c:crosses val="max"/>
        <c:crossBetween val="between"/>
        <c:majorUnit val="0.2"/>
      </c:valAx>
      <c:catAx>
        <c:axId val="113020288"/>
        <c:scaling>
          <c:orientation val="minMax"/>
        </c:scaling>
        <c:delete val="1"/>
        <c:axPos val="b"/>
        <c:majorTickMark val="out"/>
        <c:minorTickMark val="none"/>
        <c:tickLblPos val="none"/>
        <c:crossAx val="113018368"/>
        <c:crosses val="autoZero"/>
        <c:auto val="1"/>
        <c:lblAlgn val="ctr"/>
        <c:lblOffset val="100"/>
        <c:noMultiLvlLbl val="0"/>
      </c:catAx>
    </c:plotArea>
    <c:legend>
      <c:legendPos val="b"/>
      <c:layout/>
      <c:overlay val="0"/>
      <c:txPr>
        <a:bodyPr/>
        <a:lstStyle/>
        <a:p>
          <a:pPr>
            <a:defRPr lang="en-US"/>
          </a:pPr>
          <a:endParaRPr lang="en-US"/>
        </a:p>
      </c:txPr>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8.3500777680567698E-2"/>
          <c:y val="0.11211960383405113"/>
          <c:w val="0.8332470593953536"/>
          <c:h val="0.67696321109032642"/>
        </c:manualLayout>
      </c:layout>
      <c:barChart>
        <c:barDir val="col"/>
        <c:grouping val="clustered"/>
        <c:varyColors val="0"/>
        <c:ser>
          <c:idx val="0"/>
          <c:order val="0"/>
          <c:tx>
            <c:strRef>
              <c:f>Sheet1!$C$253</c:f>
              <c:strCache>
                <c:ptCount val="1"/>
                <c:pt idx="0">
                  <c:v>Number of tests</c:v>
                </c:pt>
              </c:strCache>
            </c:strRef>
          </c:tx>
          <c:spPr>
            <a:solidFill>
              <a:srgbClr val="FFB3B3"/>
            </a:solidFill>
          </c:spPr>
          <c:invertIfNegative val="0"/>
          <c:dLbls>
            <c:txPr>
              <a:bodyPr rot="-5400000"/>
              <a:lstStyle/>
              <a:p>
                <a:pPr>
                  <a:defRPr/>
                </a:pPr>
                <a:endParaRPr lang="en-US"/>
              </a:p>
            </c:txPr>
            <c:dLblPos val="inEnd"/>
            <c:showLegendKey val="0"/>
            <c:showVal val="1"/>
            <c:showCatName val="0"/>
            <c:showSerName val="0"/>
            <c:showPercent val="0"/>
            <c:showBubbleSize val="0"/>
            <c:showLeaderLines val="0"/>
          </c:dLbls>
          <c:cat>
            <c:strRef>
              <c:f>Sheet1!$B$254:$B$261</c:f>
              <c:strCache>
                <c:ptCount val="8"/>
                <c:pt idx="0">
                  <c:v>2001
(Sept-Dec)</c:v>
                </c:pt>
                <c:pt idx="1">
                  <c:v>2002</c:v>
                </c:pt>
                <c:pt idx="2">
                  <c:v>2003</c:v>
                </c:pt>
                <c:pt idx="3">
                  <c:v>2004</c:v>
                </c:pt>
                <c:pt idx="4">
                  <c:v>2005</c:v>
                </c:pt>
                <c:pt idx="5">
                  <c:v>2006</c:v>
                </c:pt>
                <c:pt idx="6">
                  <c:v>2007</c:v>
                </c:pt>
                <c:pt idx="7">
                  <c:v>2008</c:v>
                </c:pt>
              </c:strCache>
            </c:strRef>
          </c:cat>
          <c:val>
            <c:numRef>
              <c:f>Sheet1!$C$254:$C$261</c:f>
              <c:numCache>
                <c:formatCode>General</c:formatCode>
                <c:ptCount val="8"/>
                <c:pt idx="0">
                  <c:v>12965</c:v>
                </c:pt>
                <c:pt idx="1">
                  <c:v>41932</c:v>
                </c:pt>
                <c:pt idx="2">
                  <c:v>36366</c:v>
                </c:pt>
                <c:pt idx="3">
                  <c:v>41070</c:v>
                </c:pt>
                <c:pt idx="4">
                  <c:v>42750</c:v>
                </c:pt>
                <c:pt idx="5">
                  <c:v>43297</c:v>
                </c:pt>
                <c:pt idx="6">
                  <c:v>47472</c:v>
                </c:pt>
                <c:pt idx="7">
                  <c:v>51737</c:v>
                </c:pt>
              </c:numCache>
            </c:numRef>
          </c:val>
        </c:ser>
        <c:dLbls>
          <c:showLegendKey val="0"/>
          <c:showVal val="0"/>
          <c:showCatName val="0"/>
          <c:showSerName val="0"/>
          <c:showPercent val="0"/>
          <c:showBubbleSize val="0"/>
        </c:dLbls>
        <c:gapWidth val="150"/>
        <c:axId val="113121536"/>
        <c:axId val="113131520"/>
      </c:barChart>
      <c:lineChart>
        <c:grouping val="standard"/>
        <c:varyColors val="0"/>
        <c:ser>
          <c:idx val="1"/>
          <c:order val="1"/>
          <c:tx>
            <c:strRef>
              <c:f>Sheet1!$D$253</c:f>
              <c:strCache>
                <c:ptCount val="1"/>
                <c:pt idx="0">
                  <c:v>% tested (+)</c:v>
                </c:pt>
              </c:strCache>
            </c:strRef>
          </c:tx>
          <c:spPr>
            <a:ln>
              <a:solidFill>
                <a:srgbClr val="C00000"/>
              </a:solidFill>
            </a:ln>
          </c:spPr>
          <c:marker>
            <c:symbol val="diamond"/>
            <c:size val="11"/>
            <c:spPr>
              <a:solidFill>
                <a:srgbClr val="C00000"/>
              </a:solidFill>
              <a:ln>
                <a:noFill/>
              </a:ln>
            </c:spPr>
          </c:marker>
          <c:dLbls>
            <c:showLegendKey val="0"/>
            <c:showVal val="1"/>
            <c:showCatName val="0"/>
            <c:showSerName val="0"/>
            <c:showPercent val="0"/>
            <c:showBubbleSize val="0"/>
            <c:showLeaderLines val="0"/>
          </c:dLbls>
          <c:cat>
            <c:strRef>
              <c:f>Sheet1!$B$254:$B$261</c:f>
              <c:strCache>
                <c:ptCount val="8"/>
                <c:pt idx="0">
                  <c:v>2001
(Sept-Dec)</c:v>
                </c:pt>
                <c:pt idx="1">
                  <c:v>2002</c:v>
                </c:pt>
                <c:pt idx="2">
                  <c:v>2003</c:v>
                </c:pt>
                <c:pt idx="3">
                  <c:v>2004</c:v>
                </c:pt>
                <c:pt idx="4">
                  <c:v>2005</c:v>
                </c:pt>
                <c:pt idx="5">
                  <c:v>2006</c:v>
                </c:pt>
                <c:pt idx="6">
                  <c:v>2007</c:v>
                </c:pt>
                <c:pt idx="7">
                  <c:v>2008</c:v>
                </c:pt>
              </c:strCache>
            </c:strRef>
          </c:cat>
          <c:val>
            <c:numRef>
              <c:f>Sheet1!$D$254:$D$261</c:f>
              <c:numCache>
                <c:formatCode>General</c:formatCode>
                <c:ptCount val="8"/>
                <c:pt idx="0">
                  <c:v>0.05</c:v>
                </c:pt>
                <c:pt idx="1">
                  <c:v>2.0000000000000011E-2</c:v>
                </c:pt>
                <c:pt idx="2">
                  <c:v>2.0000000000000011E-2</c:v>
                </c:pt>
                <c:pt idx="3">
                  <c:v>1.0000000000000005E-2</c:v>
                </c:pt>
                <c:pt idx="4">
                  <c:v>1.0000000000000005E-2</c:v>
                </c:pt>
                <c:pt idx="5">
                  <c:v>2.0000000000000011E-2</c:v>
                </c:pt>
                <c:pt idx="6">
                  <c:v>2.0000000000000011E-2</c:v>
                </c:pt>
                <c:pt idx="7">
                  <c:v>4.0000000000000114E-3</c:v>
                </c:pt>
              </c:numCache>
            </c:numRef>
          </c:val>
          <c:smooth val="0"/>
        </c:ser>
        <c:dLbls>
          <c:showLegendKey val="0"/>
          <c:showVal val="0"/>
          <c:showCatName val="0"/>
          <c:showSerName val="0"/>
          <c:showPercent val="0"/>
          <c:showBubbleSize val="0"/>
        </c:dLbls>
        <c:marker val="1"/>
        <c:smooth val="0"/>
        <c:axId val="113139712"/>
        <c:axId val="113133440"/>
      </c:lineChart>
      <c:catAx>
        <c:axId val="113121536"/>
        <c:scaling>
          <c:orientation val="minMax"/>
        </c:scaling>
        <c:delete val="0"/>
        <c:axPos val="b"/>
        <c:majorTickMark val="out"/>
        <c:minorTickMark val="none"/>
        <c:tickLblPos val="nextTo"/>
        <c:txPr>
          <a:bodyPr/>
          <a:lstStyle/>
          <a:p>
            <a:pPr>
              <a:defRPr lang="th-TH"/>
            </a:pPr>
            <a:endParaRPr lang="en-US"/>
          </a:p>
        </c:txPr>
        <c:crossAx val="113131520"/>
        <c:crosses val="autoZero"/>
        <c:auto val="1"/>
        <c:lblAlgn val="ctr"/>
        <c:lblOffset val="100"/>
        <c:noMultiLvlLbl val="0"/>
      </c:catAx>
      <c:valAx>
        <c:axId val="113131520"/>
        <c:scaling>
          <c:orientation val="minMax"/>
        </c:scaling>
        <c:delete val="0"/>
        <c:axPos val="l"/>
        <c:title>
          <c:tx>
            <c:rich>
              <a:bodyPr rot="0" vert="horz"/>
              <a:lstStyle/>
              <a:p>
                <a:pPr>
                  <a:defRPr lang="th-TH"/>
                </a:pPr>
                <a:r>
                  <a:rPr lang="en-US"/>
                  <a:t>Number</a:t>
                </a:r>
              </a:p>
            </c:rich>
          </c:tx>
          <c:layout>
            <c:manualLayout>
              <c:xMode val="edge"/>
              <c:yMode val="edge"/>
              <c:x val="0"/>
              <c:y val="2.7493785688697554E-3"/>
            </c:manualLayout>
          </c:layout>
          <c:overlay val="0"/>
        </c:title>
        <c:numFmt formatCode="General" sourceLinked="1"/>
        <c:majorTickMark val="out"/>
        <c:minorTickMark val="none"/>
        <c:tickLblPos val="nextTo"/>
        <c:txPr>
          <a:bodyPr/>
          <a:lstStyle/>
          <a:p>
            <a:pPr>
              <a:defRPr lang="th-TH"/>
            </a:pPr>
            <a:endParaRPr lang="en-US"/>
          </a:p>
        </c:txPr>
        <c:crossAx val="113121536"/>
        <c:crosses val="autoZero"/>
        <c:crossBetween val="between"/>
      </c:valAx>
      <c:valAx>
        <c:axId val="113133440"/>
        <c:scaling>
          <c:orientation val="minMax"/>
          <c:max val="0.1"/>
          <c:min val="0"/>
        </c:scaling>
        <c:delete val="0"/>
        <c:axPos val="r"/>
        <c:title>
          <c:tx>
            <c:rich>
              <a:bodyPr rot="0" vert="horz"/>
              <a:lstStyle/>
              <a:p>
                <a:pPr>
                  <a:defRPr lang="th-TH"/>
                </a:pPr>
                <a:r>
                  <a:rPr lang="en-US"/>
                  <a:t>%</a:t>
                </a:r>
              </a:p>
            </c:rich>
          </c:tx>
          <c:layout>
            <c:manualLayout>
              <c:xMode val="edge"/>
              <c:yMode val="edge"/>
              <c:x val="0.96277473996306062"/>
              <c:y val="1.927599092486321E-2"/>
            </c:manualLayout>
          </c:layout>
          <c:overlay val="0"/>
        </c:title>
        <c:numFmt formatCode="General" sourceLinked="1"/>
        <c:majorTickMark val="out"/>
        <c:minorTickMark val="none"/>
        <c:tickLblPos val="nextTo"/>
        <c:txPr>
          <a:bodyPr/>
          <a:lstStyle/>
          <a:p>
            <a:pPr>
              <a:defRPr lang="th-TH"/>
            </a:pPr>
            <a:endParaRPr lang="en-US"/>
          </a:p>
        </c:txPr>
        <c:crossAx val="113139712"/>
        <c:crosses val="max"/>
        <c:crossBetween val="between"/>
        <c:majorUnit val="2.0000000000000011E-2"/>
      </c:valAx>
      <c:catAx>
        <c:axId val="113139712"/>
        <c:scaling>
          <c:orientation val="minMax"/>
        </c:scaling>
        <c:delete val="1"/>
        <c:axPos val="b"/>
        <c:majorTickMark val="out"/>
        <c:minorTickMark val="none"/>
        <c:tickLblPos val="none"/>
        <c:crossAx val="113133440"/>
        <c:crosses val="autoZero"/>
        <c:auto val="1"/>
        <c:lblAlgn val="ctr"/>
        <c:lblOffset val="100"/>
        <c:noMultiLvlLbl val="0"/>
      </c:catAx>
    </c:plotArea>
    <c:legend>
      <c:legendPos val="b"/>
      <c:layout/>
      <c:overlay val="0"/>
      <c:txPr>
        <a:bodyPr/>
        <a:lstStyle/>
        <a:p>
          <a:pPr>
            <a:defRPr lang="th-TH"/>
          </a:pPr>
          <a:endParaRPr lang="en-US"/>
        </a:p>
      </c:txPr>
    </c:legend>
    <c:plotVisOnly val="1"/>
    <c:dispBlanksAs val="gap"/>
    <c:showDLblsOverMax val="0"/>
  </c:chart>
  <c:txPr>
    <a:bodyPr/>
    <a:lstStyle/>
    <a:p>
      <a:pPr>
        <a:defRPr sz="1100" b="1">
          <a:latin typeface="Arial" pitchFamily="34" charset="0"/>
          <a:cs typeface="Arial" pitchFamily="34" charset="0"/>
        </a:defRPr>
      </a:pPr>
      <a:endParaRPr lang="en-US"/>
    </a:p>
  </c:txPr>
  <c:externalData r:id="rId2">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GB"/>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861593157611024"/>
          <c:y val="0.15162291100604136"/>
          <c:w val="0.79915417231280361"/>
          <c:h val="0.6950007005667731"/>
        </c:manualLayout>
      </c:layout>
      <c:barChart>
        <c:barDir val="bar"/>
        <c:grouping val="clustered"/>
        <c:varyColors val="0"/>
        <c:ser>
          <c:idx val="0"/>
          <c:order val="0"/>
          <c:tx>
            <c:strRef>
              <c:f>Sheet1!$I$33</c:f>
              <c:strCache>
                <c:ptCount val="1"/>
                <c:pt idx="0">
                  <c:v>Male</c:v>
                </c:pt>
              </c:strCache>
            </c:strRef>
          </c:tx>
          <c:spPr>
            <a:solidFill>
              <a:srgbClr val="C00000"/>
            </a:solidFill>
          </c:spPr>
          <c:invertIfNegative val="0"/>
          <c:dLbls>
            <c:numFmt formatCode="#,##0;[Red]#,##0" sourceLinked="0"/>
            <c:showLegendKey val="0"/>
            <c:showVal val="1"/>
            <c:showCatName val="0"/>
            <c:showSerName val="0"/>
            <c:showPercent val="0"/>
            <c:showBubbleSize val="0"/>
            <c:showLeaderLines val="0"/>
          </c:dLbls>
          <c:cat>
            <c:strRef>
              <c:f>Sheet1!$G$34:$G$45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Sheet1!$I$34:$I$45</c:f>
              <c:numCache>
                <c:formatCode>General</c:formatCode>
                <c:ptCount val="12"/>
                <c:pt idx="0">
                  <c:v>-139</c:v>
                </c:pt>
                <c:pt idx="1">
                  <c:v>-158</c:v>
                </c:pt>
                <c:pt idx="2">
                  <c:v>-201</c:v>
                </c:pt>
                <c:pt idx="3">
                  <c:v>-175</c:v>
                </c:pt>
                <c:pt idx="4">
                  <c:v>-205</c:v>
                </c:pt>
                <c:pt idx="5">
                  <c:v>-255</c:v>
                </c:pt>
                <c:pt idx="6">
                  <c:v>-304</c:v>
                </c:pt>
                <c:pt idx="7">
                  <c:v>-342</c:v>
                </c:pt>
                <c:pt idx="8">
                  <c:v>-349</c:v>
                </c:pt>
                <c:pt idx="9">
                  <c:v>-308</c:v>
                </c:pt>
                <c:pt idx="10">
                  <c:v>-282</c:v>
                </c:pt>
                <c:pt idx="11">
                  <c:v>-77</c:v>
                </c:pt>
              </c:numCache>
            </c:numRef>
          </c:val>
        </c:ser>
        <c:ser>
          <c:idx val="1"/>
          <c:order val="1"/>
          <c:tx>
            <c:strRef>
              <c:f>Sheet1!$H$33</c:f>
              <c:strCache>
                <c:ptCount val="1"/>
                <c:pt idx="0">
                  <c:v>Female</c:v>
                </c:pt>
              </c:strCache>
            </c:strRef>
          </c:tx>
          <c:spPr>
            <a:solidFill>
              <a:srgbClr val="4F81BD"/>
            </a:solidFill>
          </c:spPr>
          <c:invertIfNegative val="0"/>
          <c:dLbls>
            <c:showLegendKey val="0"/>
            <c:showVal val="1"/>
            <c:showCatName val="0"/>
            <c:showSerName val="0"/>
            <c:showPercent val="0"/>
            <c:showBubbleSize val="0"/>
            <c:showLeaderLines val="0"/>
          </c:dLbls>
          <c:cat>
            <c:strRef>
              <c:f>Sheet1!$G$34:$G$45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Sheet1!$H$34:$H$45</c:f>
              <c:numCache>
                <c:formatCode>General</c:formatCode>
                <c:ptCount val="12"/>
                <c:pt idx="0">
                  <c:v>44</c:v>
                </c:pt>
                <c:pt idx="1">
                  <c:v>55</c:v>
                </c:pt>
                <c:pt idx="2">
                  <c:v>59</c:v>
                </c:pt>
                <c:pt idx="3">
                  <c:v>54</c:v>
                </c:pt>
                <c:pt idx="4">
                  <c:v>63</c:v>
                </c:pt>
                <c:pt idx="5">
                  <c:v>58</c:v>
                </c:pt>
                <c:pt idx="6">
                  <c:v>69</c:v>
                </c:pt>
                <c:pt idx="7">
                  <c:v>72</c:v>
                </c:pt>
                <c:pt idx="8">
                  <c:v>86</c:v>
                </c:pt>
                <c:pt idx="9">
                  <c:v>87</c:v>
                </c:pt>
                <c:pt idx="10">
                  <c:v>108</c:v>
                </c:pt>
                <c:pt idx="11">
                  <c:v>26</c:v>
                </c:pt>
              </c:numCache>
            </c:numRef>
          </c:val>
        </c:ser>
        <c:dLbls>
          <c:showLegendKey val="0"/>
          <c:showVal val="0"/>
          <c:showCatName val="0"/>
          <c:showSerName val="0"/>
          <c:showPercent val="0"/>
          <c:showBubbleSize val="0"/>
        </c:dLbls>
        <c:gapWidth val="50"/>
        <c:overlap val="100"/>
        <c:axId val="87181952"/>
        <c:axId val="87294336"/>
      </c:barChart>
      <c:catAx>
        <c:axId val="87181952"/>
        <c:scaling>
          <c:orientation val="maxMin"/>
        </c:scaling>
        <c:delete val="0"/>
        <c:axPos val="l"/>
        <c:numFmt formatCode="General" sourceLinked="1"/>
        <c:majorTickMark val="out"/>
        <c:minorTickMark val="none"/>
        <c:tickLblPos val="low"/>
        <c:crossAx val="87294336"/>
        <c:crosses val="autoZero"/>
        <c:auto val="1"/>
        <c:lblAlgn val="ctr"/>
        <c:lblOffset val="100"/>
        <c:noMultiLvlLbl val="0"/>
      </c:catAx>
      <c:valAx>
        <c:axId val="87294336"/>
        <c:scaling>
          <c:orientation val="minMax"/>
          <c:max val="500"/>
          <c:min val="-500"/>
        </c:scaling>
        <c:delete val="0"/>
        <c:axPos val="t"/>
        <c:title>
          <c:tx>
            <c:rich>
              <a:bodyPr/>
              <a:lstStyle/>
              <a:p>
                <a:pPr>
                  <a:defRPr/>
                </a:pPr>
                <a:r>
                  <a:rPr lang="en-US"/>
                  <a:t>Number</a:t>
                </a:r>
              </a:p>
            </c:rich>
          </c:tx>
          <c:layout>
            <c:manualLayout>
              <c:xMode val="edge"/>
              <c:yMode val="edge"/>
              <c:x val="0.844192128921332"/>
              <c:y val="0.18753897761208391"/>
            </c:manualLayout>
          </c:layout>
          <c:overlay val="0"/>
        </c:title>
        <c:numFmt formatCode="#,##0;#,##0" sourceLinked="0"/>
        <c:majorTickMark val="out"/>
        <c:minorTickMark val="none"/>
        <c:tickLblPos val="nextTo"/>
        <c:crossAx val="87181952"/>
        <c:crosses val="autoZero"/>
        <c:crossBetween val="between"/>
        <c:majorUnit val="100"/>
      </c:valAx>
    </c:plotArea>
    <c:legend>
      <c:legendPos val="b"/>
      <c:layout/>
      <c:overlay val="0"/>
    </c:legend>
    <c:plotVisOnly val="1"/>
    <c:dispBlanksAs val="gap"/>
    <c:showDLblsOverMax val="0"/>
  </c:chart>
  <c:spPr>
    <a:ln>
      <a:solidFill>
        <a:schemeClr val="accent1"/>
      </a:solidFill>
    </a:ln>
  </c:spPr>
  <c:txPr>
    <a:bodyPr/>
    <a:lstStyle/>
    <a:p>
      <a:pPr>
        <a:defRPr sz="1100" b="1">
          <a:latin typeface="Arial" pitchFamily="34" charset="0"/>
          <a:cs typeface="Arial" pitchFamily="34" charset="0"/>
        </a:defRPr>
      </a:pPr>
      <a:endParaRPr lang="en-US"/>
    </a:p>
  </c:txPr>
  <c:externalData r:id="rId2">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GB"/>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861593157611027"/>
          <c:y val="0.15162291100604136"/>
          <c:w val="0.79915417231280361"/>
          <c:h val="0.69500070056677321"/>
        </c:manualLayout>
      </c:layout>
      <c:barChart>
        <c:barDir val="bar"/>
        <c:grouping val="clustered"/>
        <c:varyColors val="0"/>
        <c:ser>
          <c:idx val="1"/>
          <c:order val="0"/>
          <c:tx>
            <c:strRef>
              <c:f>Sheet1!$E$67</c:f>
              <c:strCache>
                <c:ptCount val="1"/>
                <c:pt idx="0">
                  <c:v>Male</c:v>
                </c:pt>
              </c:strCache>
            </c:strRef>
          </c:tx>
          <c:spPr>
            <a:solidFill>
              <a:srgbClr val="C00000"/>
            </a:solidFill>
          </c:spPr>
          <c:invertIfNegative val="0"/>
          <c:dLbls>
            <c:numFmt formatCode="#,##0;[Red]#,##0" sourceLinked="0"/>
            <c:showLegendKey val="0"/>
            <c:showVal val="1"/>
            <c:showCatName val="0"/>
            <c:showSerName val="0"/>
            <c:showPercent val="0"/>
            <c:showBubbleSize val="0"/>
            <c:showLeaderLines val="0"/>
          </c:dLbls>
          <c:cat>
            <c:strRef>
              <c:f>Sheet1!$B$68:$B$79</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Sheet1!$E$68:$E$79</c:f>
              <c:numCache>
                <c:formatCode>General</c:formatCode>
                <c:ptCount val="12"/>
                <c:pt idx="0">
                  <c:v>-57</c:v>
                </c:pt>
                <c:pt idx="1">
                  <c:v>-48</c:v>
                </c:pt>
                <c:pt idx="2">
                  <c:v>-41</c:v>
                </c:pt>
                <c:pt idx="3">
                  <c:v>-44</c:v>
                </c:pt>
                <c:pt idx="4">
                  <c:v>-44</c:v>
                </c:pt>
                <c:pt idx="5">
                  <c:v>-51</c:v>
                </c:pt>
                <c:pt idx="6">
                  <c:v>-61</c:v>
                </c:pt>
                <c:pt idx="7">
                  <c:v>-68</c:v>
                </c:pt>
                <c:pt idx="8">
                  <c:v>-81</c:v>
                </c:pt>
                <c:pt idx="9">
                  <c:v>-64</c:v>
                </c:pt>
                <c:pt idx="10">
                  <c:v>-65</c:v>
                </c:pt>
                <c:pt idx="11">
                  <c:v>-11</c:v>
                </c:pt>
              </c:numCache>
            </c:numRef>
          </c:val>
        </c:ser>
        <c:ser>
          <c:idx val="0"/>
          <c:order val="1"/>
          <c:tx>
            <c:strRef>
              <c:f>Sheet1!$D$67</c:f>
              <c:strCache>
                <c:ptCount val="1"/>
                <c:pt idx="0">
                  <c:v>Female</c:v>
                </c:pt>
              </c:strCache>
            </c:strRef>
          </c:tx>
          <c:spPr>
            <a:solidFill>
              <a:srgbClr val="4D7AD3"/>
            </a:solidFill>
          </c:spPr>
          <c:invertIfNegative val="0"/>
          <c:dLbls>
            <c:showLegendKey val="0"/>
            <c:showVal val="1"/>
            <c:showCatName val="0"/>
            <c:showSerName val="0"/>
            <c:showPercent val="0"/>
            <c:showBubbleSize val="0"/>
            <c:showLeaderLines val="0"/>
          </c:dLbls>
          <c:cat>
            <c:strRef>
              <c:f>Sheet1!$B$68:$B$79</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Sheet1!$D$68:$D$79</c:f>
              <c:numCache>
                <c:formatCode>General</c:formatCode>
                <c:ptCount val="12"/>
                <c:pt idx="0">
                  <c:v>10</c:v>
                </c:pt>
                <c:pt idx="1">
                  <c:v>12</c:v>
                </c:pt>
                <c:pt idx="2">
                  <c:v>12</c:v>
                </c:pt>
                <c:pt idx="3">
                  <c:v>12</c:v>
                </c:pt>
                <c:pt idx="4">
                  <c:v>5</c:v>
                </c:pt>
                <c:pt idx="5">
                  <c:v>13</c:v>
                </c:pt>
                <c:pt idx="6">
                  <c:v>12</c:v>
                </c:pt>
                <c:pt idx="7">
                  <c:v>11</c:v>
                </c:pt>
                <c:pt idx="8">
                  <c:v>15</c:v>
                </c:pt>
                <c:pt idx="9">
                  <c:v>12</c:v>
                </c:pt>
                <c:pt idx="10">
                  <c:v>14</c:v>
                </c:pt>
                <c:pt idx="11">
                  <c:v>2</c:v>
                </c:pt>
              </c:numCache>
            </c:numRef>
          </c:val>
        </c:ser>
        <c:dLbls>
          <c:showLegendKey val="0"/>
          <c:showVal val="0"/>
          <c:showCatName val="0"/>
          <c:showSerName val="0"/>
          <c:showPercent val="0"/>
          <c:showBubbleSize val="0"/>
        </c:dLbls>
        <c:gapWidth val="50"/>
        <c:overlap val="100"/>
        <c:axId val="87333120"/>
        <c:axId val="87347200"/>
      </c:barChart>
      <c:catAx>
        <c:axId val="87333120"/>
        <c:scaling>
          <c:orientation val="maxMin"/>
        </c:scaling>
        <c:delete val="0"/>
        <c:axPos val="l"/>
        <c:numFmt formatCode="General" sourceLinked="1"/>
        <c:majorTickMark val="out"/>
        <c:minorTickMark val="none"/>
        <c:tickLblPos val="low"/>
        <c:crossAx val="87347200"/>
        <c:crosses val="autoZero"/>
        <c:auto val="1"/>
        <c:lblAlgn val="ctr"/>
        <c:lblOffset val="100"/>
        <c:noMultiLvlLbl val="0"/>
      </c:catAx>
      <c:valAx>
        <c:axId val="87347200"/>
        <c:scaling>
          <c:orientation val="minMax"/>
          <c:max val="100"/>
          <c:min val="-100"/>
        </c:scaling>
        <c:delete val="0"/>
        <c:axPos val="t"/>
        <c:title>
          <c:tx>
            <c:rich>
              <a:bodyPr/>
              <a:lstStyle/>
              <a:p>
                <a:pPr>
                  <a:defRPr/>
                </a:pPr>
                <a:r>
                  <a:rPr lang="en-US"/>
                  <a:t>Number</a:t>
                </a:r>
              </a:p>
            </c:rich>
          </c:tx>
          <c:layout>
            <c:manualLayout>
              <c:xMode val="edge"/>
              <c:yMode val="edge"/>
              <c:x val="0.8470076492517461"/>
              <c:y val="0.19910172484251268"/>
            </c:manualLayout>
          </c:layout>
          <c:overlay val="0"/>
        </c:title>
        <c:numFmt formatCode="#,##0;#,##0" sourceLinked="0"/>
        <c:majorTickMark val="out"/>
        <c:minorTickMark val="none"/>
        <c:tickLblPos val="nextTo"/>
        <c:crossAx val="87333120"/>
        <c:crosses val="autoZero"/>
        <c:crossBetween val="between"/>
        <c:majorUnit val="20"/>
      </c:valAx>
    </c:plotArea>
    <c:legend>
      <c:legendPos val="b"/>
      <c:layout/>
      <c:overlay val="0"/>
    </c:legend>
    <c:plotVisOnly val="1"/>
    <c:dispBlanksAs val="gap"/>
    <c:showDLblsOverMax val="0"/>
  </c:chart>
  <c:spPr>
    <a:ln>
      <a:solidFill>
        <a:srgbClr val="BBE0E3"/>
      </a:solidFill>
    </a:ln>
  </c:spPr>
  <c:txPr>
    <a:bodyPr/>
    <a:lstStyle/>
    <a:p>
      <a:pPr>
        <a:defRPr sz="1100" b="1">
          <a:latin typeface="Arial" pitchFamily="34" charset="0"/>
          <a:cs typeface="Arial" pitchFamily="34" charset="0"/>
        </a:defRPr>
      </a:pPr>
      <a:endParaRPr lang="en-US"/>
    </a:p>
  </c:txPr>
  <c:externalData r:id="rId2">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GB"/>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1798723252813738"/>
          <c:y val="0.15162296799339592"/>
          <c:w val="0.71120757151118807"/>
          <c:h val="0.69500070056677321"/>
        </c:manualLayout>
      </c:layout>
      <c:barChart>
        <c:barDir val="bar"/>
        <c:grouping val="clustered"/>
        <c:varyColors val="0"/>
        <c:ser>
          <c:idx val="0"/>
          <c:order val="0"/>
          <c:tx>
            <c:strRef>
              <c:f>Sheet1!$D$19</c:f>
              <c:strCache>
                <c:ptCount val="1"/>
                <c:pt idx="0">
                  <c:v>Male</c:v>
                </c:pt>
              </c:strCache>
            </c:strRef>
          </c:tx>
          <c:spPr>
            <a:solidFill>
              <a:srgbClr val="C00000"/>
            </a:solidFill>
          </c:spPr>
          <c:invertIfNegative val="0"/>
          <c:dLbls>
            <c:dLbl>
              <c:idx val="3"/>
              <c:numFmt formatCode="#,##0;[Red]#,##0" sourceLinked="0"/>
              <c:spPr/>
              <c:txPr>
                <a:bodyPr/>
                <a:lstStyle/>
                <a:p>
                  <a:pPr>
                    <a:defRPr>
                      <a:solidFill>
                        <a:schemeClr val="bg1"/>
                      </a:solidFill>
                    </a:defRPr>
                  </a:pPr>
                  <a:endParaRPr lang="en-US"/>
                </a:p>
              </c:txPr>
              <c:dLblPos val="outEnd"/>
              <c:showLegendKey val="0"/>
              <c:showVal val="1"/>
              <c:showCatName val="0"/>
              <c:showSerName val="0"/>
              <c:showPercent val="0"/>
              <c:showBubbleSize val="0"/>
            </c:dLbl>
            <c:numFmt formatCode="#,##0;[Red]#,##0" sourceLinked="0"/>
            <c:txPr>
              <a:bodyPr/>
              <a:lstStyle/>
              <a:p>
                <a:pPr>
                  <a:defRPr>
                    <a:solidFill>
                      <a:schemeClr val="tx1"/>
                    </a:solidFill>
                  </a:defRPr>
                </a:pPr>
                <a:endParaRPr lang="en-US"/>
              </a:p>
            </c:txPr>
            <c:dLblPos val="outEnd"/>
            <c:showLegendKey val="0"/>
            <c:showVal val="1"/>
            <c:showCatName val="0"/>
            <c:showSerName val="0"/>
            <c:showPercent val="0"/>
            <c:showBubbleSize val="0"/>
            <c:showLeaderLines val="0"/>
          </c:dLbls>
          <c:cat>
            <c:strRef>
              <c:f>Sheet1!$B$20:$B$27</c:f>
              <c:strCache>
                <c:ptCount val="8"/>
                <c:pt idx="0">
                  <c:v>&lt;10 yr</c:v>
                </c:pt>
                <c:pt idx="1">
                  <c:v>10-19 yr</c:v>
                </c:pt>
                <c:pt idx="2">
                  <c:v>20-29 yr</c:v>
                </c:pt>
                <c:pt idx="3">
                  <c:v>30-39 yr</c:v>
                </c:pt>
                <c:pt idx="4">
                  <c:v>40-49 yr</c:v>
                </c:pt>
                <c:pt idx="5">
                  <c:v>50-59 yr</c:v>
                </c:pt>
                <c:pt idx="6">
                  <c:v>60+</c:v>
                </c:pt>
                <c:pt idx="7">
                  <c:v>Unknown</c:v>
                </c:pt>
              </c:strCache>
            </c:strRef>
          </c:cat>
          <c:val>
            <c:numRef>
              <c:f>Sheet1!$D$20:$D$27</c:f>
              <c:numCache>
                <c:formatCode>General</c:formatCode>
                <c:ptCount val="8"/>
                <c:pt idx="0">
                  <c:v>-29</c:v>
                </c:pt>
                <c:pt idx="1">
                  <c:v>-44</c:v>
                </c:pt>
                <c:pt idx="2">
                  <c:v>-873</c:v>
                </c:pt>
                <c:pt idx="3">
                  <c:v>-1476</c:v>
                </c:pt>
                <c:pt idx="4">
                  <c:v>-822</c:v>
                </c:pt>
                <c:pt idx="5">
                  <c:v>-368</c:v>
                </c:pt>
                <c:pt idx="6">
                  <c:v>-248</c:v>
                </c:pt>
                <c:pt idx="7">
                  <c:v>-74</c:v>
                </c:pt>
              </c:numCache>
            </c:numRef>
          </c:val>
        </c:ser>
        <c:ser>
          <c:idx val="1"/>
          <c:order val="1"/>
          <c:tx>
            <c:strRef>
              <c:f>Sheet1!$C$19</c:f>
              <c:strCache>
                <c:ptCount val="1"/>
                <c:pt idx="0">
                  <c:v>Female</c:v>
                </c:pt>
              </c:strCache>
            </c:strRef>
          </c:tx>
          <c:spPr>
            <a:solidFill>
              <a:srgbClr val="4F81BD"/>
            </a:solidFill>
          </c:spPr>
          <c:invertIfNegative val="0"/>
          <c:dLbls>
            <c:showLegendKey val="0"/>
            <c:showVal val="1"/>
            <c:showCatName val="0"/>
            <c:showSerName val="0"/>
            <c:showPercent val="0"/>
            <c:showBubbleSize val="0"/>
            <c:showLeaderLines val="0"/>
          </c:dLbls>
          <c:cat>
            <c:strRef>
              <c:f>Sheet1!$B$20:$B$27</c:f>
              <c:strCache>
                <c:ptCount val="8"/>
                <c:pt idx="0">
                  <c:v>&lt;10 yr</c:v>
                </c:pt>
                <c:pt idx="1">
                  <c:v>10-19 yr</c:v>
                </c:pt>
                <c:pt idx="2">
                  <c:v>20-29 yr</c:v>
                </c:pt>
                <c:pt idx="3">
                  <c:v>30-39 yr</c:v>
                </c:pt>
                <c:pt idx="4">
                  <c:v>40-49 yr</c:v>
                </c:pt>
                <c:pt idx="5">
                  <c:v>50-59 yr</c:v>
                </c:pt>
                <c:pt idx="6">
                  <c:v>60+</c:v>
                </c:pt>
                <c:pt idx="7">
                  <c:v>Unknown</c:v>
                </c:pt>
              </c:strCache>
            </c:strRef>
          </c:cat>
          <c:val>
            <c:numRef>
              <c:f>Sheet1!$C$20:$C$27</c:f>
              <c:numCache>
                <c:formatCode>General</c:formatCode>
                <c:ptCount val="8"/>
                <c:pt idx="0">
                  <c:v>10</c:v>
                </c:pt>
                <c:pt idx="1">
                  <c:v>13</c:v>
                </c:pt>
                <c:pt idx="2">
                  <c:v>366</c:v>
                </c:pt>
                <c:pt idx="3">
                  <c:v>378</c:v>
                </c:pt>
                <c:pt idx="4">
                  <c:v>138</c:v>
                </c:pt>
                <c:pt idx="5">
                  <c:v>48</c:v>
                </c:pt>
                <c:pt idx="6">
                  <c:v>26</c:v>
                </c:pt>
                <c:pt idx="7">
                  <c:v>22</c:v>
                </c:pt>
              </c:numCache>
            </c:numRef>
          </c:val>
        </c:ser>
        <c:dLbls>
          <c:showLegendKey val="0"/>
          <c:showVal val="0"/>
          <c:showCatName val="0"/>
          <c:showSerName val="0"/>
          <c:showPercent val="0"/>
          <c:showBubbleSize val="0"/>
        </c:dLbls>
        <c:gapWidth val="100"/>
        <c:overlap val="100"/>
        <c:axId val="87408640"/>
        <c:axId val="87410176"/>
      </c:barChart>
      <c:catAx>
        <c:axId val="87408640"/>
        <c:scaling>
          <c:orientation val="maxMin"/>
        </c:scaling>
        <c:delete val="0"/>
        <c:axPos val="l"/>
        <c:numFmt formatCode="General" sourceLinked="1"/>
        <c:majorTickMark val="out"/>
        <c:minorTickMark val="none"/>
        <c:tickLblPos val="high"/>
        <c:crossAx val="87410176"/>
        <c:crosses val="autoZero"/>
        <c:auto val="1"/>
        <c:lblAlgn val="ctr"/>
        <c:lblOffset val="100"/>
        <c:noMultiLvlLbl val="0"/>
      </c:catAx>
      <c:valAx>
        <c:axId val="87410176"/>
        <c:scaling>
          <c:orientation val="minMax"/>
          <c:max val="1500"/>
          <c:min val="-1500"/>
        </c:scaling>
        <c:delete val="0"/>
        <c:axPos val="t"/>
        <c:title>
          <c:tx>
            <c:rich>
              <a:bodyPr/>
              <a:lstStyle/>
              <a:p>
                <a:pPr>
                  <a:defRPr/>
                </a:pPr>
                <a:r>
                  <a:rPr lang="en-US"/>
                  <a:t>Number</a:t>
                </a:r>
              </a:p>
            </c:rich>
          </c:tx>
          <c:layout>
            <c:manualLayout>
              <c:xMode val="edge"/>
              <c:yMode val="edge"/>
              <c:x val="6.0969253843269665E-3"/>
              <c:y val="0.19274456425108558"/>
            </c:manualLayout>
          </c:layout>
          <c:overlay val="0"/>
        </c:title>
        <c:numFmt formatCode="#,##0;#,##0" sourceLinked="0"/>
        <c:majorTickMark val="out"/>
        <c:minorTickMark val="none"/>
        <c:tickLblPos val="nextTo"/>
        <c:crossAx val="87408640"/>
        <c:crosses val="autoZero"/>
        <c:crossBetween val="between"/>
        <c:majorUnit val="300"/>
      </c:valAx>
    </c:plotArea>
    <c:legend>
      <c:legendPos val="b"/>
      <c:layout>
        <c:manualLayout>
          <c:xMode val="edge"/>
          <c:yMode val="edge"/>
          <c:x val="0.3172367543040171"/>
          <c:y val="0.92999743934447221"/>
          <c:w val="0.28643022376440286"/>
          <c:h val="6.0081043434875026E-2"/>
        </c:manualLayout>
      </c:layout>
      <c:overlay val="0"/>
    </c:legend>
    <c:plotVisOnly val="1"/>
    <c:dispBlanksAs val="gap"/>
    <c:showDLblsOverMax val="0"/>
  </c:chart>
  <c:spPr>
    <a:ln>
      <a:solidFill>
        <a:schemeClr val="accent1"/>
      </a:solidFill>
    </a:ln>
  </c:spPr>
  <c:txPr>
    <a:bodyPr/>
    <a:lstStyle/>
    <a:p>
      <a:pPr>
        <a:defRPr sz="1100" b="1">
          <a:latin typeface="Arial" pitchFamily="34" charset="0"/>
          <a:cs typeface="Arial" pitchFamily="34" charset="0"/>
        </a:defRPr>
      </a:pPr>
      <a:endParaRPr lang="en-US"/>
    </a:p>
  </c:txPr>
  <c:externalData r:id="rId2">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GB"/>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13861593157611027"/>
          <c:y val="0.15162291100604136"/>
          <c:w val="0.79915417231280361"/>
          <c:h val="0.69500070056677321"/>
        </c:manualLayout>
      </c:layout>
      <c:barChart>
        <c:barDir val="bar"/>
        <c:grouping val="clustered"/>
        <c:varyColors val="0"/>
        <c:ser>
          <c:idx val="0"/>
          <c:order val="0"/>
          <c:tx>
            <c:strRef>
              <c:f>Sheet1!$D$4</c:f>
              <c:strCache>
                <c:ptCount val="1"/>
                <c:pt idx="0">
                  <c:v>Male</c:v>
                </c:pt>
              </c:strCache>
            </c:strRef>
          </c:tx>
          <c:spPr>
            <a:solidFill>
              <a:srgbClr val="C00000"/>
            </a:solidFill>
          </c:spPr>
          <c:invertIfNegative val="0"/>
          <c:dLbls>
            <c:numFmt formatCode="#,##0;[Red]#,##0" sourceLinked="0"/>
            <c:showLegendKey val="0"/>
            <c:showVal val="1"/>
            <c:showCatName val="0"/>
            <c:showSerName val="0"/>
            <c:showPercent val="0"/>
            <c:showBubbleSize val="0"/>
            <c:showLeaderLines val="0"/>
          </c:dLbls>
          <c:cat>
            <c:strRef>
              <c:f>Sheet1!$B$5:$B$11</c:f>
              <c:strCache>
                <c:ptCount val="7"/>
                <c:pt idx="0">
                  <c:v>&lt;10 yr</c:v>
                </c:pt>
                <c:pt idx="1">
                  <c:v>10-19 yr</c:v>
                </c:pt>
                <c:pt idx="2">
                  <c:v>20-29 yr</c:v>
                </c:pt>
                <c:pt idx="3">
                  <c:v>30-39 yr</c:v>
                </c:pt>
                <c:pt idx="4">
                  <c:v>40-49 yr</c:v>
                </c:pt>
                <c:pt idx="5">
                  <c:v>50-59 yr</c:v>
                </c:pt>
                <c:pt idx="6">
                  <c:v>60+</c:v>
                </c:pt>
              </c:strCache>
            </c:strRef>
          </c:cat>
          <c:val>
            <c:numRef>
              <c:f>Sheet1!$D$5:$D$11</c:f>
              <c:numCache>
                <c:formatCode>General</c:formatCode>
                <c:ptCount val="7"/>
                <c:pt idx="0">
                  <c:v>-6</c:v>
                </c:pt>
                <c:pt idx="1">
                  <c:v>-8</c:v>
                </c:pt>
                <c:pt idx="2">
                  <c:v>-103</c:v>
                </c:pt>
                <c:pt idx="3">
                  <c:v>-382</c:v>
                </c:pt>
                <c:pt idx="4">
                  <c:v>-269</c:v>
                </c:pt>
                <c:pt idx="5">
                  <c:v>-149</c:v>
                </c:pt>
                <c:pt idx="6">
                  <c:v>-104</c:v>
                </c:pt>
              </c:numCache>
            </c:numRef>
          </c:val>
        </c:ser>
        <c:ser>
          <c:idx val="1"/>
          <c:order val="1"/>
          <c:tx>
            <c:strRef>
              <c:f>Sheet1!$C$4</c:f>
              <c:strCache>
                <c:ptCount val="1"/>
                <c:pt idx="0">
                  <c:v>Female</c:v>
                </c:pt>
              </c:strCache>
            </c:strRef>
          </c:tx>
          <c:spPr>
            <a:solidFill>
              <a:srgbClr val="4F81BD"/>
            </a:solidFill>
          </c:spPr>
          <c:invertIfNegative val="0"/>
          <c:dLbls>
            <c:showLegendKey val="0"/>
            <c:showVal val="1"/>
            <c:showCatName val="0"/>
            <c:showSerName val="0"/>
            <c:showPercent val="0"/>
            <c:showBubbleSize val="0"/>
            <c:showLeaderLines val="0"/>
          </c:dLbls>
          <c:cat>
            <c:strRef>
              <c:f>Sheet1!$B$5:$B$11</c:f>
              <c:strCache>
                <c:ptCount val="7"/>
                <c:pt idx="0">
                  <c:v>&lt;10 yr</c:v>
                </c:pt>
                <c:pt idx="1">
                  <c:v>10-19 yr</c:v>
                </c:pt>
                <c:pt idx="2">
                  <c:v>20-29 yr</c:v>
                </c:pt>
                <c:pt idx="3">
                  <c:v>30-39 yr</c:v>
                </c:pt>
                <c:pt idx="4">
                  <c:v>40-49 yr</c:v>
                </c:pt>
                <c:pt idx="5">
                  <c:v>50-59 yr</c:v>
                </c:pt>
                <c:pt idx="6">
                  <c:v>60+</c:v>
                </c:pt>
              </c:strCache>
            </c:strRef>
          </c:cat>
          <c:val>
            <c:numRef>
              <c:f>Sheet1!$C$5:$C$11</c:f>
              <c:numCache>
                <c:formatCode>General</c:formatCode>
                <c:ptCount val="7"/>
                <c:pt idx="0">
                  <c:v>1</c:v>
                </c:pt>
                <c:pt idx="1">
                  <c:v>4</c:v>
                </c:pt>
                <c:pt idx="2">
                  <c:v>52</c:v>
                </c:pt>
                <c:pt idx="3">
                  <c:v>55</c:v>
                </c:pt>
                <c:pt idx="4">
                  <c:v>42</c:v>
                </c:pt>
                <c:pt idx="5">
                  <c:v>17</c:v>
                </c:pt>
                <c:pt idx="6">
                  <c:v>6</c:v>
                </c:pt>
              </c:numCache>
            </c:numRef>
          </c:val>
        </c:ser>
        <c:dLbls>
          <c:showLegendKey val="0"/>
          <c:showVal val="0"/>
          <c:showCatName val="0"/>
          <c:showSerName val="0"/>
          <c:showPercent val="0"/>
          <c:showBubbleSize val="0"/>
        </c:dLbls>
        <c:gapWidth val="100"/>
        <c:overlap val="100"/>
        <c:axId val="87436672"/>
        <c:axId val="87450752"/>
      </c:barChart>
      <c:catAx>
        <c:axId val="87436672"/>
        <c:scaling>
          <c:orientation val="maxMin"/>
        </c:scaling>
        <c:delete val="0"/>
        <c:axPos val="l"/>
        <c:numFmt formatCode="General" sourceLinked="1"/>
        <c:majorTickMark val="out"/>
        <c:minorTickMark val="none"/>
        <c:tickLblPos val="low"/>
        <c:crossAx val="87450752"/>
        <c:crosses val="autoZero"/>
        <c:auto val="1"/>
        <c:lblAlgn val="ctr"/>
        <c:lblOffset val="100"/>
        <c:noMultiLvlLbl val="0"/>
      </c:catAx>
      <c:valAx>
        <c:axId val="87450752"/>
        <c:scaling>
          <c:orientation val="minMax"/>
          <c:max val="500"/>
          <c:min val="-500"/>
        </c:scaling>
        <c:delete val="0"/>
        <c:axPos val="t"/>
        <c:title>
          <c:tx>
            <c:rich>
              <a:bodyPr/>
              <a:lstStyle/>
              <a:p>
                <a:pPr>
                  <a:defRPr/>
                </a:pPr>
                <a:r>
                  <a:rPr lang="en-US"/>
                  <a:t>Number</a:t>
                </a:r>
              </a:p>
            </c:rich>
          </c:tx>
          <c:layout>
            <c:manualLayout>
              <c:xMode val="edge"/>
              <c:yMode val="edge"/>
              <c:x val="0.88264292506161657"/>
              <c:y val="0.19981588070743697"/>
            </c:manualLayout>
          </c:layout>
          <c:overlay val="0"/>
        </c:title>
        <c:numFmt formatCode="#,##0;#,##0" sourceLinked="0"/>
        <c:majorTickMark val="out"/>
        <c:minorTickMark val="none"/>
        <c:tickLblPos val="nextTo"/>
        <c:crossAx val="87436672"/>
        <c:crosses val="autoZero"/>
        <c:crossBetween val="between"/>
        <c:majorUnit val="100"/>
      </c:valAx>
    </c:plotArea>
    <c:legend>
      <c:legendPos val="b"/>
      <c:layout>
        <c:manualLayout>
          <c:xMode val="edge"/>
          <c:yMode val="edge"/>
          <c:x val="0.39077919947506567"/>
          <c:y val="0.90176013059343196"/>
          <c:w val="0.30177493438320208"/>
          <c:h val="7.384962550412906E-2"/>
        </c:manualLayout>
      </c:layout>
      <c:overlay val="0"/>
    </c:legend>
    <c:plotVisOnly val="1"/>
    <c:dispBlanksAs val="gap"/>
    <c:showDLblsOverMax val="0"/>
  </c:chart>
  <c:spPr>
    <a:ln>
      <a:solidFill>
        <a:schemeClr val="accent1"/>
      </a:solidFill>
    </a:ln>
  </c:spPr>
  <c:txPr>
    <a:bodyPr/>
    <a:lstStyle/>
    <a:p>
      <a:pPr>
        <a:defRPr sz="1100" b="1">
          <a:latin typeface="Arial" pitchFamily="34" charset="0"/>
          <a:cs typeface="Arial" pitchFamily="34" charset="0"/>
        </a:defRPr>
      </a:pPr>
      <a:endParaRPr lang="en-US"/>
    </a:p>
  </c:txPr>
  <c:externalData r:id="rId2">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GB"/>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barChart>
        <c:barDir val="col"/>
        <c:grouping val="percentStacked"/>
        <c:varyColors val="0"/>
        <c:ser>
          <c:idx val="0"/>
          <c:order val="0"/>
          <c:tx>
            <c:strRef>
              <c:f>Sheet1!$A$106</c:f>
              <c:strCache>
                <c:ptCount val="1"/>
                <c:pt idx="0">
                  <c:v>Undetermined</c:v>
                </c:pt>
              </c:strCache>
            </c:strRef>
          </c:tx>
          <c:invertIfNegative val="0"/>
          <c:cat>
            <c:strRef>
              <c:f>Sheet1!$C$105:$N$105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Sheet1!$C$106:$N$106</c:f>
              <c:numCache>
                <c:formatCode>General</c:formatCode>
                <c:ptCount val="12"/>
                <c:pt idx="0">
                  <c:v>27</c:v>
                </c:pt>
                <c:pt idx="1">
                  <c:v>29</c:v>
                </c:pt>
                <c:pt idx="2">
                  <c:v>46</c:v>
                </c:pt>
                <c:pt idx="3">
                  <c:v>51</c:v>
                </c:pt>
                <c:pt idx="4">
                  <c:v>63</c:v>
                </c:pt>
                <c:pt idx="5">
                  <c:v>62</c:v>
                </c:pt>
                <c:pt idx="6">
                  <c:v>60</c:v>
                </c:pt>
                <c:pt idx="7">
                  <c:v>80</c:v>
                </c:pt>
                <c:pt idx="8">
                  <c:v>89</c:v>
                </c:pt>
                <c:pt idx="9">
                  <c:v>95</c:v>
                </c:pt>
                <c:pt idx="10">
                  <c:v>94</c:v>
                </c:pt>
                <c:pt idx="11">
                  <c:v>35</c:v>
                </c:pt>
              </c:numCache>
            </c:numRef>
          </c:val>
        </c:ser>
        <c:ser>
          <c:idx val="1"/>
          <c:order val="1"/>
          <c:tx>
            <c:strRef>
              <c:f>Sheet1!$A$107</c:f>
              <c:strCache>
                <c:ptCount val="1"/>
                <c:pt idx="0">
                  <c:v>Perinatal</c:v>
                </c:pt>
              </c:strCache>
            </c:strRef>
          </c:tx>
          <c:invertIfNegative val="0"/>
          <c:cat>
            <c:strRef>
              <c:f>Sheet1!$C$105:$N$105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Sheet1!$C$107:$N$107</c:f>
              <c:numCache>
                <c:formatCode>General</c:formatCode>
                <c:ptCount val="12"/>
                <c:pt idx="0">
                  <c:v>2</c:v>
                </c:pt>
                <c:pt idx="1">
                  <c:v>2</c:v>
                </c:pt>
                <c:pt idx="2">
                  <c:v>1</c:v>
                </c:pt>
                <c:pt idx="3">
                  <c:v>0</c:v>
                </c:pt>
                <c:pt idx="4">
                  <c:v>0</c:v>
                </c:pt>
                <c:pt idx="5">
                  <c:v>2</c:v>
                </c:pt>
                <c:pt idx="6">
                  <c:v>2</c:v>
                </c:pt>
                <c:pt idx="7">
                  <c:v>1</c:v>
                </c:pt>
                <c:pt idx="8">
                  <c:v>0</c:v>
                </c:pt>
                <c:pt idx="9">
                  <c:v>3</c:v>
                </c:pt>
                <c:pt idx="10">
                  <c:v>3</c:v>
                </c:pt>
                <c:pt idx="11">
                  <c:v>0</c:v>
                </c:pt>
              </c:numCache>
            </c:numRef>
          </c:val>
        </c:ser>
        <c:ser>
          <c:idx val="2"/>
          <c:order val="2"/>
          <c:tx>
            <c:strRef>
              <c:f>Sheet1!$A$108</c:f>
              <c:strCache>
                <c:ptCount val="1"/>
                <c:pt idx="0">
                  <c:v>Blood contact</c:v>
                </c:pt>
              </c:strCache>
            </c:strRef>
          </c:tx>
          <c:invertIfNegative val="0"/>
          <c:cat>
            <c:strRef>
              <c:f>Sheet1!$C$105:$N$105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Sheet1!$C$108:$N$108</c:f>
              <c:numCache>
                <c:formatCode>General</c:formatCode>
                <c:ptCount val="12"/>
                <c:pt idx="0">
                  <c:v>0</c:v>
                </c:pt>
                <c:pt idx="1">
                  <c:v>0</c:v>
                </c:pt>
                <c:pt idx="2">
                  <c:v>0</c:v>
                </c:pt>
                <c:pt idx="3">
                  <c:v>0</c:v>
                </c:pt>
                <c:pt idx="4">
                  <c:v>0</c:v>
                </c:pt>
                <c:pt idx="5">
                  <c:v>4</c:v>
                </c:pt>
                <c:pt idx="6">
                  <c:v>0</c:v>
                </c:pt>
                <c:pt idx="7">
                  <c:v>2</c:v>
                </c:pt>
                <c:pt idx="8">
                  <c:v>3</c:v>
                </c:pt>
                <c:pt idx="9">
                  <c:v>1</c:v>
                </c:pt>
                <c:pt idx="10">
                  <c:v>0</c:v>
                </c:pt>
                <c:pt idx="11">
                  <c:v>2</c:v>
                </c:pt>
              </c:numCache>
            </c:numRef>
          </c:val>
        </c:ser>
        <c:ser>
          <c:idx val="3"/>
          <c:order val="3"/>
          <c:tx>
            <c:strRef>
              <c:f>Sheet1!$A$109</c:f>
              <c:strCache>
                <c:ptCount val="1"/>
                <c:pt idx="0">
                  <c:v>Injecting Drug Use</c:v>
                </c:pt>
              </c:strCache>
            </c:strRef>
          </c:tx>
          <c:invertIfNegative val="0"/>
          <c:cat>
            <c:strRef>
              <c:f>Sheet1!$C$105:$N$105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Sheet1!$C$109:$N$109</c:f>
              <c:numCache>
                <c:formatCode>General</c:formatCode>
                <c:ptCount val="12"/>
                <c:pt idx="0">
                  <c:v>10</c:v>
                </c:pt>
                <c:pt idx="1">
                  <c:v>11</c:v>
                </c:pt>
                <c:pt idx="2">
                  <c:v>10</c:v>
                </c:pt>
                <c:pt idx="3">
                  <c:v>12</c:v>
                </c:pt>
                <c:pt idx="4">
                  <c:v>25</c:v>
                </c:pt>
                <c:pt idx="5">
                  <c:v>31</c:v>
                </c:pt>
                <c:pt idx="6">
                  <c:v>58</c:v>
                </c:pt>
                <c:pt idx="7">
                  <c:v>43</c:v>
                </c:pt>
                <c:pt idx="8">
                  <c:v>42</c:v>
                </c:pt>
                <c:pt idx="9">
                  <c:v>15</c:v>
                </c:pt>
                <c:pt idx="10">
                  <c:v>15</c:v>
                </c:pt>
                <c:pt idx="11">
                  <c:v>3</c:v>
                </c:pt>
              </c:numCache>
            </c:numRef>
          </c:val>
        </c:ser>
        <c:ser>
          <c:idx val="4"/>
          <c:order val="4"/>
          <c:tx>
            <c:strRef>
              <c:f>Sheet1!$A$110</c:f>
              <c:strCache>
                <c:ptCount val="1"/>
                <c:pt idx="0">
                  <c:v>Bisexual</c:v>
                </c:pt>
              </c:strCache>
            </c:strRef>
          </c:tx>
          <c:invertIfNegative val="0"/>
          <c:cat>
            <c:strRef>
              <c:f>Sheet1!$C$105:$N$105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Sheet1!$C$110:$N$110</c:f>
              <c:numCache>
                <c:formatCode>General</c:formatCode>
                <c:ptCount val="12"/>
                <c:pt idx="0">
                  <c:v>7</c:v>
                </c:pt>
                <c:pt idx="1">
                  <c:v>7</c:v>
                </c:pt>
                <c:pt idx="2">
                  <c:v>9</c:v>
                </c:pt>
                <c:pt idx="3">
                  <c:v>5</c:v>
                </c:pt>
                <c:pt idx="4">
                  <c:v>6</c:v>
                </c:pt>
                <c:pt idx="5">
                  <c:v>11</c:v>
                </c:pt>
                <c:pt idx="6">
                  <c:v>15</c:v>
                </c:pt>
                <c:pt idx="7">
                  <c:v>18</c:v>
                </c:pt>
                <c:pt idx="8">
                  <c:v>18</c:v>
                </c:pt>
                <c:pt idx="9">
                  <c:v>9</c:v>
                </c:pt>
                <c:pt idx="10">
                  <c:v>23</c:v>
                </c:pt>
                <c:pt idx="11">
                  <c:v>3</c:v>
                </c:pt>
              </c:numCache>
            </c:numRef>
          </c:val>
        </c:ser>
        <c:ser>
          <c:idx val="5"/>
          <c:order val="5"/>
          <c:tx>
            <c:strRef>
              <c:f>Sheet1!$A$111</c:f>
              <c:strCache>
                <c:ptCount val="1"/>
                <c:pt idx="0">
                  <c:v>Homosexual</c:v>
                </c:pt>
              </c:strCache>
            </c:strRef>
          </c:tx>
          <c:invertIfNegative val="0"/>
          <c:cat>
            <c:strRef>
              <c:f>Sheet1!$C$105:$N$105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Sheet1!$C$111:$N$111</c:f>
              <c:numCache>
                <c:formatCode>General</c:formatCode>
                <c:ptCount val="12"/>
                <c:pt idx="0">
                  <c:v>22</c:v>
                </c:pt>
                <c:pt idx="1">
                  <c:v>37</c:v>
                </c:pt>
                <c:pt idx="2">
                  <c:v>48</c:v>
                </c:pt>
                <c:pt idx="3">
                  <c:v>45</c:v>
                </c:pt>
                <c:pt idx="4">
                  <c:v>62</c:v>
                </c:pt>
                <c:pt idx="5">
                  <c:v>87</c:v>
                </c:pt>
                <c:pt idx="6">
                  <c:v>108</c:v>
                </c:pt>
                <c:pt idx="7">
                  <c:v>159</c:v>
                </c:pt>
                <c:pt idx="8">
                  <c:v>139</c:v>
                </c:pt>
                <c:pt idx="9">
                  <c:v>158</c:v>
                </c:pt>
                <c:pt idx="10">
                  <c:v>141</c:v>
                </c:pt>
                <c:pt idx="11">
                  <c:v>38</c:v>
                </c:pt>
              </c:numCache>
            </c:numRef>
          </c:val>
        </c:ser>
        <c:ser>
          <c:idx val="6"/>
          <c:order val="6"/>
          <c:tx>
            <c:strRef>
              <c:f>Sheet1!$A$112</c:f>
              <c:strCache>
                <c:ptCount val="1"/>
                <c:pt idx="0">
                  <c:v>Heterosexual</c:v>
                </c:pt>
              </c:strCache>
            </c:strRef>
          </c:tx>
          <c:invertIfNegative val="0"/>
          <c:cat>
            <c:strRef>
              <c:f>Sheet1!$C$105:$N$105</c:f>
              <c:strCache>
                <c:ptCount val="12"/>
                <c:pt idx="0">
                  <c:v>2000</c:v>
                </c:pt>
                <c:pt idx="1">
                  <c:v>2001</c:v>
                </c:pt>
                <c:pt idx="2">
                  <c:v>2002</c:v>
                </c:pt>
                <c:pt idx="3">
                  <c:v>2003</c:v>
                </c:pt>
                <c:pt idx="4">
                  <c:v>2004</c:v>
                </c:pt>
                <c:pt idx="5">
                  <c:v>2005</c:v>
                </c:pt>
                <c:pt idx="6">
                  <c:v>2006</c:v>
                </c:pt>
                <c:pt idx="7">
                  <c:v>2007</c:v>
                </c:pt>
                <c:pt idx="8">
                  <c:v>2008</c:v>
                </c:pt>
                <c:pt idx="9">
                  <c:v>2009</c:v>
                </c:pt>
                <c:pt idx="10">
                  <c:v>2010</c:v>
                </c:pt>
                <c:pt idx="11">
                  <c:v>Mar-11</c:v>
                </c:pt>
              </c:strCache>
            </c:strRef>
          </c:cat>
          <c:val>
            <c:numRef>
              <c:f>Sheet1!$C$112:$N$112</c:f>
              <c:numCache>
                <c:formatCode>General</c:formatCode>
                <c:ptCount val="12"/>
                <c:pt idx="0">
                  <c:v>115</c:v>
                </c:pt>
                <c:pt idx="1">
                  <c:v>127</c:v>
                </c:pt>
                <c:pt idx="2">
                  <c:v>146</c:v>
                </c:pt>
                <c:pt idx="3">
                  <c:v>116</c:v>
                </c:pt>
                <c:pt idx="4">
                  <c:v>112</c:v>
                </c:pt>
                <c:pt idx="5">
                  <c:v>116</c:v>
                </c:pt>
                <c:pt idx="6">
                  <c:v>130</c:v>
                </c:pt>
                <c:pt idx="7">
                  <c:v>111</c:v>
                </c:pt>
                <c:pt idx="8">
                  <c:v>144</c:v>
                </c:pt>
                <c:pt idx="9">
                  <c:v>115</c:v>
                </c:pt>
                <c:pt idx="10">
                  <c:v>113</c:v>
                </c:pt>
                <c:pt idx="11">
                  <c:v>22</c:v>
                </c:pt>
              </c:numCache>
            </c:numRef>
          </c:val>
        </c:ser>
        <c:dLbls>
          <c:showLegendKey val="0"/>
          <c:showVal val="0"/>
          <c:showCatName val="0"/>
          <c:showSerName val="0"/>
          <c:showPercent val="0"/>
          <c:showBubbleSize val="0"/>
        </c:dLbls>
        <c:gapWidth val="150"/>
        <c:overlap val="100"/>
        <c:axId val="87477632"/>
        <c:axId val="87479424"/>
      </c:barChart>
      <c:catAx>
        <c:axId val="87477632"/>
        <c:scaling>
          <c:orientation val="minMax"/>
        </c:scaling>
        <c:delete val="0"/>
        <c:axPos val="b"/>
        <c:numFmt formatCode="General" sourceLinked="1"/>
        <c:majorTickMark val="out"/>
        <c:minorTickMark val="none"/>
        <c:tickLblPos val="nextTo"/>
        <c:crossAx val="87479424"/>
        <c:crosses val="autoZero"/>
        <c:auto val="1"/>
        <c:lblAlgn val="ctr"/>
        <c:lblOffset val="100"/>
        <c:noMultiLvlLbl val="0"/>
      </c:catAx>
      <c:valAx>
        <c:axId val="87479424"/>
        <c:scaling>
          <c:orientation val="minMax"/>
        </c:scaling>
        <c:delete val="0"/>
        <c:axPos val="l"/>
        <c:majorGridlines/>
        <c:numFmt formatCode="0%" sourceLinked="1"/>
        <c:majorTickMark val="out"/>
        <c:minorTickMark val="none"/>
        <c:tickLblPos val="nextTo"/>
        <c:crossAx val="87477632"/>
        <c:crosses val="autoZero"/>
        <c:crossBetween val="between"/>
      </c:valAx>
    </c:plotArea>
    <c:legend>
      <c:legendPos val="r"/>
      <c:layout>
        <c:manualLayout>
          <c:xMode val="edge"/>
          <c:yMode val="edge"/>
          <c:x val="0.81442755419461454"/>
          <c:y val="0.11981760754481961"/>
          <c:w val="0.1763131865461266"/>
          <c:h val="0.70951710485341857"/>
        </c:manualLayout>
      </c:layout>
      <c:overlay val="0"/>
    </c:legend>
    <c:plotVisOnly val="1"/>
    <c:dispBlanksAs val="gap"/>
    <c:showDLblsOverMax val="0"/>
  </c:chart>
  <c:spPr>
    <a:ln>
      <a:solidFill>
        <a:srgbClr val="FFFFFF">
          <a:lumMod val="75000"/>
        </a:srgbClr>
      </a:solidFill>
    </a:ln>
  </c:spPr>
  <c:txPr>
    <a:bodyPr/>
    <a:lstStyle/>
    <a:p>
      <a:pPr>
        <a:defRPr sz="1100" b="1">
          <a:latin typeface="Arial" pitchFamily="34" charset="0"/>
          <a:cs typeface="Arial" pitchFamily="34" charset="0"/>
        </a:defRPr>
      </a:pPr>
      <a:endParaRPr lang="en-US"/>
    </a:p>
  </c:txPr>
  <c:externalData r:id="rId2">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GB"/>
  <c:roundedCorners val="1"/>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view3D>
      <c:rotX val="30"/>
      <c:rotY val="0"/>
      <c:rAngAx val="0"/>
      <c:perspective val="30"/>
    </c:view3D>
    <c:floor>
      <c:thickness val="0"/>
    </c:floor>
    <c:sideWall>
      <c:thickness val="0"/>
    </c:sideWall>
    <c:backWall>
      <c:thickness val="0"/>
    </c:backWall>
    <c:plotArea>
      <c:layout/>
      <c:pie3DChart>
        <c:varyColors val="1"/>
        <c:ser>
          <c:idx val="0"/>
          <c:order val="0"/>
          <c:explosion val="25"/>
          <c:dPt>
            <c:idx val="0"/>
            <c:bubble3D val="0"/>
            <c:spPr>
              <a:solidFill>
                <a:srgbClr val="0168FF"/>
              </a:solidFill>
            </c:spPr>
          </c:dPt>
          <c:dPt>
            <c:idx val="1"/>
            <c:bubble3D val="0"/>
            <c:spPr>
              <a:solidFill>
                <a:srgbClr val="333399">
                  <a:lumMod val="60000"/>
                  <a:lumOff val="40000"/>
                </a:srgbClr>
              </a:solidFill>
            </c:spPr>
          </c:dPt>
          <c:dPt>
            <c:idx val="2"/>
            <c:bubble3D val="0"/>
            <c:spPr>
              <a:solidFill>
                <a:srgbClr val="7030A0"/>
              </a:solidFill>
            </c:spPr>
          </c:dPt>
          <c:dPt>
            <c:idx val="3"/>
            <c:bubble3D val="0"/>
            <c:spPr>
              <a:solidFill>
                <a:srgbClr val="C00000"/>
              </a:solidFill>
            </c:spPr>
          </c:dPt>
          <c:dPt>
            <c:idx val="6"/>
            <c:bubble3D val="0"/>
            <c:spPr>
              <a:solidFill>
                <a:srgbClr val="FFFFFF">
                  <a:lumMod val="65000"/>
                </a:srgbClr>
              </a:solidFill>
            </c:spPr>
          </c:dPt>
          <c:dLbls>
            <c:showLegendKey val="0"/>
            <c:showVal val="0"/>
            <c:showCatName val="0"/>
            <c:showSerName val="0"/>
            <c:showPercent val="1"/>
            <c:showBubbleSize val="0"/>
            <c:showLeaderLines val="1"/>
          </c:dLbls>
          <c:cat>
            <c:strRef>
              <c:f>Sheet1!$A$127:$A$133</c:f>
              <c:strCache>
                <c:ptCount val="7"/>
                <c:pt idx="0">
                  <c:v>Heterosexual</c:v>
                </c:pt>
                <c:pt idx="1">
                  <c:v>Homosexual</c:v>
                </c:pt>
                <c:pt idx="2">
                  <c:v>Bisexual</c:v>
                </c:pt>
                <c:pt idx="3">
                  <c:v>Injecting Drug Use</c:v>
                </c:pt>
                <c:pt idx="4">
                  <c:v>Perinatal</c:v>
                </c:pt>
                <c:pt idx="5">
                  <c:v>Blood/ blood product infusion</c:v>
                </c:pt>
                <c:pt idx="6">
                  <c:v>Undetermined</c:v>
                </c:pt>
              </c:strCache>
            </c:strRef>
          </c:cat>
          <c:val>
            <c:numRef>
              <c:f>Sheet1!$B$127:$B$133</c:f>
              <c:numCache>
                <c:formatCode>General</c:formatCode>
                <c:ptCount val="7"/>
                <c:pt idx="0">
                  <c:v>2135</c:v>
                </c:pt>
                <c:pt idx="1">
                  <c:v>1324</c:v>
                </c:pt>
                <c:pt idx="2">
                  <c:v>203</c:v>
                </c:pt>
                <c:pt idx="3">
                  <c:v>298</c:v>
                </c:pt>
                <c:pt idx="4">
                  <c:v>81</c:v>
                </c:pt>
                <c:pt idx="5">
                  <c:v>26</c:v>
                </c:pt>
                <c:pt idx="6">
                  <c:v>868</c:v>
                </c:pt>
              </c:numCache>
            </c:numRef>
          </c:val>
        </c:ser>
        <c:dLbls>
          <c:showLegendKey val="0"/>
          <c:showVal val="0"/>
          <c:showCatName val="0"/>
          <c:showSerName val="0"/>
          <c:showPercent val="0"/>
          <c:showBubbleSize val="0"/>
          <c:showLeaderLines val="1"/>
        </c:dLbls>
      </c:pie3DChart>
    </c:plotArea>
    <c:legend>
      <c:legendPos val="r"/>
      <c:layout>
        <c:manualLayout>
          <c:xMode val="edge"/>
          <c:yMode val="edge"/>
          <c:x val="0.67015387499639523"/>
          <c:y val="0.11671613163739147"/>
          <c:w val="0.31885711401459432"/>
          <c:h val="0.728105945891379"/>
        </c:manualLayout>
      </c:layout>
      <c:overlay val="0"/>
      <c:txPr>
        <a:bodyPr/>
        <a:lstStyle/>
        <a:p>
          <a:pPr rtl="0">
            <a:defRPr/>
          </a:pPr>
          <a:endParaRPr lang="en-US"/>
        </a:p>
      </c:txPr>
    </c:legend>
    <c:plotVisOnly val="1"/>
    <c:dispBlanksAs val="gap"/>
    <c:showDLblsOverMax val="0"/>
  </c:chart>
  <c:spPr>
    <a:ln>
      <a:solidFill>
        <a:srgbClr val="FFFFFF">
          <a:lumMod val="75000"/>
        </a:srgbClr>
      </a:solidFill>
    </a:ln>
  </c:spPr>
  <c:txPr>
    <a:bodyPr/>
    <a:lstStyle/>
    <a:p>
      <a:pPr>
        <a:defRPr sz="1100" b="1">
          <a:latin typeface="Arial" pitchFamily="34" charset="0"/>
          <a:cs typeface="Arial" pitchFamily="34" charset="0"/>
        </a:defRPr>
      </a:pPr>
      <a:endParaRPr lang="en-US"/>
    </a:p>
  </c:txPr>
  <c:externalData r:id="rId2">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c:date1904 val="0"/>
  <c:lang val="en-GB"/>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7.3598230776708504E-2"/>
          <c:y val="0.10497812773403326"/>
          <c:w val="0.89802979488675028"/>
          <c:h val="0.69222718982160847"/>
        </c:manualLayout>
      </c:layout>
      <c:lineChart>
        <c:grouping val="standard"/>
        <c:varyColors val="0"/>
        <c:ser>
          <c:idx val="0"/>
          <c:order val="0"/>
          <c:tx>
            <c:strRef>
              <c:f>MSM!$B$3</c:f>
              <c:strCache>
                <c:ptCount val="1"/>
                <c:pt idx="0">
                  <c:v>Heterosexual men</c:v>
                </c:pt>
              </c:strCache>
            </c:strRef>
          </c:tx>
          <c:spPr>
            <a:ln>
              <a:solidFill>
                <a:srgbClr val="007434"/>
              </a:solidFill>
            </a:ln>
          </c:spPr>
          <c:marker>
            <c:symbol val="circle"/>
            <c:size val="11"/>
            <c:spPr>
              <a:solidFill>
                <a:srgbClr val="007434"/>
              </a:solidFill>
              <a:ln>
                <a:noFill/>
              </a:ln>
            </c:spPr>
          </c:marker>
          <c:dLbls>
            <c:dLblPos val="t"/>
            <c:showLegendKey val="0"/>
            <c:showVal val="1"/>
            <c:showCatName val="0"/>
            <c:showSerName val="0"/>
            <c:showPercent val="0"/>
            <c:showBubbleSize val="0"/>
            <c:showLeaderLines val="0"/>
          </c:dLbls>
          <c:cat>
            <c:numRef>
              <c:f>MSM!$A$4:$A$17</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MSM!$B$4:$B$17</c:f>
              <c:numCache>
                <c:formatCode>General</c:formatCode>
                <c:ptCount val="14"/>
                <c:pt idx="0">
                  <c:v>56</c:v>
                </c:pt>
                <c:pt idx="1">
                  <c:v>70</c:v>
                </c:pt>
                <c:pt idx="2">
                  <c:v>84</c:v>
                </c:pt>
                <c:pt idx="3">
                  <c:v>90</c:v>
                </c:pt>
                <c:pt idx="4">
                  <c:v>88</c:v>
                </c:pt>
                <c:pt idx="5">
                  <c:v>80</c:v>
                </c:pt>
                <c:pt idx="6">
                  <c:v>84</c:v>
                </c:pt>
                <c:pt idx="7">
                  <c:v>105</c:v>
                </c:pt>
                <c:pt idx="8">
                  <c:v>84</c:v>
                </c:pt>
                <c:pt idx="9">
                  <c:v>75</c:v>
                </c:pt>
                <c:pt idx="10">
                  <c:v>75</c:v>
                </c:pt>
                <c:pt idx="11">
                  <c:v>84</c:v>
                </c:pt>
                <c:pt idx="12">
                  <c:v>77</c:v>
                </c:pt>
                <c:pt idx="13">
                  <c:v>84</c:v>
                </c:pt>
              </c:numCache>
            </c:numRef>
          </c:val>
          <c:smooth val="0"/>
        </c:ser>
        <c:ser>
          <c:idx val="1"/>
          <c:order val="1"/>
          <c:tx>
            <c:strRef>
              <c:f>MSM!$C$3</c:f>
              <c:strCache>
                <c:ptCount val="1"/>
                <c:pt idx="0">
                  <c:v>MSM</c:v>
                </c:pt>
              </c:strCache>
            </c:strRef>
          </c:tx>
          <c:spPr>
            <a:ln>
              <a:solidFill>
                <a:srgbClr val="7030A0"/>
              </a:solidFill>
            </a:ln>
          </c:spPr>
          <c:marker>
            <c:symbol val="star"/>
            <c:size val="10"/>
            <c:spPr>
              <a:solidFill>
                <a:srgbClr val="7030A0"/>
              </a:solidFill>
              <a:ln>
                <a:solidFill>
                  <a:schemeClr val="bg1"/>
                </a:solidFill>
              </a:ln>
            </c:spPr>
          </c:marker>
          <c:dLbls>
            <c:dLbl>
              <c:idx val="10"/>
              <c:layout>
                <c:manualLayout>
                  <c:x val="1.5432098765432163E-3"/>
                  <c:y val="-2.3391812865497082E-2"/>
                </c:manualLayout>
              </c:layout>
              <c:dLblPos val="b"/>
              <c:showLegendKey val="0"/>
              <c:showVal val="1"/>
              <c:showCatName val="0"/>
              <c:showSerName val="0"/>
              <c:showPercent val="0"/>
              <c:showBubbleSize val="0"/>
            </c:dLbl>
            <c:txPr>
              <a:bodyPr/>
              <a:lstStyle/>
              <a:p>
                <a:pPr algn="ctr">
                  <a:defRPr/>
                </a:pPr>
                <a:endParaRPr lang="en-US"/>
              </a:p>
            </c:txPr>
            <c:dLblPos val="b"/>
            <c:showLegendKey val="0"/>
            <c:showVal val="1"/>
            <c:showCatName val="0"/>
            <c:showSerName val="0"/>
            <c:showPercent val="0"/>
            <c:showBubbleSize val="0"/>
            <c:showLeaderLines val="0"/>
          </c:dLbls>
          <c:cat>
            <c:numRef>
              <c:f>MSM!$A$4:$A$17</c:f>
              <c:numCache>
                <c:formatCode>General</c:formatCode>
                <c:ptCount val="14"/>
                <c:pt idx="0">
                  <c:v>1995</c:v>
                </c:pt>
                <c:pt idx="1">
                  <c:v>1996</c:v>
                </c:pt>
                <c:pt idx="2">
                  <c:v>1997</c:v>
                </c:pt>
                <c:pt idx="3">
                  <c:v>1998</c:v>
                </c:pt>
                <c:pt idx="4">
                  <c:v>1999</c:v>
                </c:pt>
                <c:pt idx="5">
                  <c:v>2000</c:v>
                </c:pt>
                <c:pt idx="6">
                  <c:v>2001</c:v>
                </c:pt>
                <c:pt idx="7">
                  <c:v>2002</c:v>
                </c:pt>
                <c:pt idx="8">
                  <c:v>2003</c:v>
                </c:pt>
                <c:pt idx="9">
                  <c:v>2004</c:v>
                </c:pt>
                <c:pt idx="10">
                  <c:v>2005</c:v>
                </c:pt>
                <c:pt idx="11">
                  <c:v>2006</c:v>
                </c:pt>
                <c:pt idx="12">
                  <c:v>2007</c:v>
                </c:pt>
                <c:pt idx="13">
                  <c:v>2008</c:v>
                </c:pt>
              </c:numCache>
            </c:numRef>
          </c:cat>
          <c:val>
            <c:numRef>
              <c:f>MSM!$C$4:$C$17</c:f>
              <c:numCache>
                <c:formatCode>General</c:formatCode>
                <c:ptCount val="14"/>
                <c:pt idx="0">
                  <c:v>35</c:v>
                </c:pt>
                <c:pt idx="1">
                  <c:v>30</c:v>
                </c:pt>
                <c:pt idx="2">
                  <c:v>44</c:v>
                </c:pt>
                <c:pt idx="3">
                  <c:v>30</c:v>
                </c:pt>
                <c:pt idx="4">
                  <c:v>44</c:v>
                </c:pt>
                <c:pt idx="5">
                  <c:v>35</c:v>
                </c:pt>
                <c:pt idx="6">
                  <c:v>44</c:v>
                </c:pt>
                <c:pt idx="7">
                  <c:v>59</c:v>
                </c:pt>
                <c:pt idx="8">
                  <c:v>50</c:v>
                </c:pt>
                <c:pt idx="9">
                  <c:v>72</c:v>
                </c:pt>
                <c:pt idx="10">
                  <c:v>105</c:v>
                </c:pt>
                <c:pt idx="11">
                  <c:v>125</c:v>
                </c:pt>
                <c:pt idx="12">
                  <c:v>180</c:v>
                </c:pt>
                <c:pt idx="13">
                  <c:v>150</c:v>
                </c:pt>
              </c:numCache>
            </c:numRef>
          </c:val>
          <c:smooth val="0"/>
        </c:ser>
        <c:dLbls>
          <c:showLegendKey val="0"/>
          <c:showVal val="1"/>
          <c:showCatName val="0"/>
          <c:showSerName val="0"/>
          <c:showPercent val="0"/>
          <c:showBubbleSize val="0"/>
        </c:dLbls>
        <c:marker val="1"/>
        <c:smooth val="0"/>
        <c:axId val="105190528"/>
        <c:axId val="105192064"/>
      </c:lineChart>
      <c:catAx>
        <c:axId val="105190528"/>
        <c:scaling>
          <c:orientation val="minMax"/>
        </c:scaling>
        <c:delete val="0"/>
        <c:axPos val="b"/>
        <c:numFmt formatCode="General" sourceLinked="1"/>
        <c:majorTickMark val="out"/>
        <c:minorTickMark val="none"/>
        <c:tickLblPos val="nextTo"/>
        <c:txPr>
          <a:bodyPr rot="0"/>
          <a:lstStyle/>
          <a:p>
            <a:pPr>
              <a:defRPr/>
            </a:pPr>
            <a:endParaRPr lang="en-US"/>
          </a:p>
        </c:txPr>
        <c:crossAx val="105192064"/>
        <c:crosses val="autoZero"/>
        <c:auto val="1"/>
        <c:lblAlgn val="ctr"/>
        <c:lblOffset val="100"/>
        <c:noMultiLvlLbl val="0"/>
      </c:catAx>
      <c:valAx>
        <c:axId val="105192064"/>
        <c:scaling>
          <c:orientation val="minMax"/>
        </c:scaling>
        <c:delete val="0"/>
        <c:axPos val="l"/>
        <c:title>
          <c:tx>
            <c:rich>
              <a:bodyPr rot="0" vert="horz"/>
              <a:lstStyle/>
              <a:p>
                <a:pPr>
                  <a:defRPr/>
                </a:pPr>
                <a:r>
                  <a:rPr lang="en-US"/>
                  <a:t>Number</a:t>
                </a:r>
              </a:p>
            </c:rich>
          </c:tx>
          <c:layout>
            <c:manualLayout>
              <c:xMode val="edge"/>
              <c:yMode val="edge"/>
              <c:x val="9.2592592592593663E-3"/>
              <c:y val="1.9074227563659819E-2"/>
            </c:manualLayout>
          </c:layout>
          <c:overlay val="0"/>
        </c:title>
        <c:numFmt formatCode="General" sourceLinked="1"/>
        <c:majorTickMark val="out"/>
        <c:minorTickMark val="none"/>
        <c:tickLblPos val="nextTo"/>
        <c:crossAx val="105190528"/>
        <c:crosses val="autoZero"/>
        <c:crossBetween val="between"/>
        <c:majorUnit val="40"/>
      </c:valAx>
    </c:plotArea>
    <c:legend>
      <c:legendPos val="b"/>
      <c:layout>
        <c:manualLayout>
          <c:xMode val="edge"/>
          <c:yMode val="edge"/>
          <c:x val="0.33692722500596695"/>
          <c:y val="0.92859913697228524"/>
          <c:w val="0.38069100453352334"/>
          <c:h val="5.4451710485341934E-2"/>
        </c:manualLayout>
      </c:layout>
      <c:overlay val="0"/>
      <c:txPr>
        <a:bodyPr/>
        <a:lstStyle/>
        <a:p>
          <a:pPr>
            <a:defRPr sz="1200"/>
          </a:pPr>
          <a:endParaRPr lang="en-US"/>
        </a:p>
      </c:txPr>
    </c:legend>
    <c:plotVisOnly val="1"/>
    <c:dispBlanksAs val="gap"/>
    <c:showDLblsOverMax val="0"/>
  </c:chart>
  <c:txPr>
    <a:bodyPr/>
    <a:lstStyle/>
    <a:p>
      <a:pPr algn="ctr">
        <a:defRPr lang="en-US" sz="1100" b="1" i="0" u="none" strike="noStrike" kern="1200" baseline="0">
          <a:solidFill>
            <a:srgbClr val="000000"/>
          </a:solidFill>
          <a:latin typeface="Arial" pitchFamily="34" charset="0"/>
          <a:ea typeface="+mn-ea"/>
          <a:cs typeface="Arial" pitchFamily="34" charset="0"/>
        </a:defRPr>
      </a:pPr>
      <a:endParaRPr lang="en-US"/>
    </a:p>
  </c:txPr>
  <c:externalData r:id="rId2">
    <c:autoUpdate val="0"/>
  </c:externalData>
</c:chartSpace>
</file>

<file path=ppt/drawings/_rels/vmlDrawing1.vml.rels><?xml version="1.0" encoding="UTF-8" standalone="yes"?>
<Relationships xmlns="http://schemas.openxmlformats.org/package/2006/relationships"><Relationship Id="rId1" Type="http://schemas.openxmlformats.org/officeDocument/2006/relationships/image" Target="../media/image11.png"/></Relationships>
</file>

<file path=ppt/drawings/drawing1.xml><?xml version="1.0" encoding="utf-8"?>
<c:userShapes xmlns:c="http://schemas.openxmlformats.org/drawingml/2006/chart">
  <cdr:relSizeAnchor xmlns:cdr="http://schemas.openxmlformats.org/drawingml/2006/chartDrawing">
    <cdr:from>
      <cdr:x>0.08333</cdr:x>
      <cdr:y>0.08772</cdr:y>
    </cdr:from>
    <cdr:to>
      <cdr:x>0.80556</cdr:x>
      <cdr:y>0.15686</cdr:y>
    </cdr:to>
    <cdr:sp macro="" textlink="">
      <cdr:nvSpPr>
        <cdr:cNvPr id="2" name="TextBox 1"/>
        <cdr:cNvSpPr txBox="1"/>
      </cdr:nvSpPr>
      <cdr:spPr>
        <a:xfrm xmlns:a="http://schemas.openxmlformats.org/drawingml/2006/main">
          <a:off x="685772" y="340897"/>
          <a:ext cx="5943627" cy="268703"/>
        </a:xfrm>
        <a:prstGeom xmlns:a="http://schemas.openxmlformats.org/drawingml/2006/main" prst="rect">
          <a:avLst/>
        </a:prstGeom>
        <a:ln xmlns:a="http://schemas.openxmlformats.org/drawingml/2006/main">
          <a:solidFill>
            <a:schemeClr val="accent1"/>
          </a:solidFill>
        </a:ln>
      </cdr:spPr>
      <cdr:txBody>
        <a:bodyPr xmlns:a="http://schemas.openxmlformats.org/drawingml/2006/main" wrap="none" rtlCol="0"/>
        <a:lstStyle xmlns:a="http://schemas.openxmlformats.org/drawingml/2006/main"/>
        <a:p xmlns:a="http://schemas.openxmlformats.org/drawingml/2006/main">
          <a:r>
            <a:rPr lang="en-US" b="1" dirty="0" smtClean="0">
              <a:latin typeface="Arial" pitchFamily="34" charset="0"/>
              <a:cs typeface="Arial" pitchFamily="34" charset="0"/>
            </a:rPr>
            <a:t>Note: Samples taken for HIV testing were blood samples through voluntary HIV testing</a:t>
          </a:r>
          <a:endParaRPr lang="en-US" sz="1100" b="1" dirty="0">
            <a:latin typeface="Arial" pitchFamily="34" charset="0"/>
            <a:cs typeface="Arial" pitchFamily="34" charset="0"/>
          </a:endParaRPr>
        </a:p>
      </cdr:txBody>
    </cdr:sp>
  </cdr:relSizeAnchor>
</c:userShapes>
</file>

<file path=ppt/drawings/drawing2.xml><?xml version="1.0" encoding="utf-8"?>
<c:userShapes xmlns:c="http://schemas.openxmlformats.org/drawingml/2006/chart">
  <cdr:relSizeAnchor xmlns:cdr="http://schemas.openxmlformats.org/drawingml/2006/chartDrawing">
    <cdr:from>
      <cdr:x>0.08333</cdr:x>
      <cdr:y>0.01852</cdr:y>
    </cdr:from>
    <cdr:to>
      <cdr:x>0.87963</cdr:x>
      <cdr:y>0.07408</cdr:y>
    </cdr:to>
    <cdr:sp macro="" textlink="">
      <cdr:nvSpPr>
        <cdr:cNvPr id="2" name="TextBox 1"/>
        <cdr:cNvSpPr txBox="1"/>
      </cdr:nvSpPr>
      <cdr:spPr>
        <a:xfrm xmlns:a="http://schemas.openxmlformats.org/drawingml/2006/main">
          <a:off x="685800" y="76200"/>
          <a:ext cx="6553227" cy="228605"/>
        </a:xfrm>
        <a:prstGeom xmlns:a="http://schemas.openxmlformats.org/drawingml/2006/main" prst="rect">
          <a:avLst/>
        </a:prstGeom>
        <a:ln xmlns:a="http://schemas.openxmlformats.org/drawingml/2006/main">
          <a:solidFill>
            <a:srgbClr val="BBE0E3"/>
          </a:solidFill>
        </a:ln>
      </cdr:spPr>
      <cdr:txBody>
        <a:bodyPr xmlns:a="http://schemas.openxmlformats.org/drawingml/2006/main" wrap="none" rtlCol="0"/>
        <a:lstStyle xmlns:a="http://schemas.openxmlformats.org/drawingml/2006/main">
          <a:lvl1pPr marL="0" indent="0">
            <a:defRPr sz="1100">
              <a:latin typeface="Arial"/>
              <a:ea typeface="SimSun"/>
            </a:defRPr>
          </a:lvl1pPr>
          <a:lvl2pPr marL="457200" indent="0">
            <a:defRPr sz="1100">
              <a:latin typeface="Arial"/>
              <a:ea typeface="SimSun"/>
            </a:defRPr>
          </a:lvl2pPr>
          <a:lvl3pPr marL="914400" indent="0">
            <a:defRPr sz="1100">
              <a:latin typeface="Arial"/>
              <a:ea typeface="SimSun"/>
            </a:defRPr>
          </a:lvl3pPr>
          <a:lvl4pPr marL="1371600" indent="0">
            <a:defRPr sz="1100">
              <a:latin typeface="Arial"/>
              <a:ea typeface="SimSun"/>
            </a:defRPr>
          </a:lvl4pPr>
          <a:lvl5pPr marL="1828800" indent="0">
            <a:defRPr sz="1100">
              <a:latin typeface="Arial"/>
              <a:ea typeface="SimSun"/>
            </a:defRPr>
          </a:lvl5pPr>
          <a:lvl6pPr marL="2286000" indent="0">
            <a:defRPr sz="1100">
              <a:latin typeface="Arial"/>
              <a:ea typeface="SimSun"/>
            </a:defRPr>
          </a:lvl6pPr>
          <a:lvl7pPr marL="2743200" indent="0">
            <a:defRPr sz="1100">
              <a:latin typeface="Arial"/>
              <a:ea typeface="SimSun"/>
            </a:defRPr>
          </a:lvl7pPr>
          <a:lvl8pPr marL="3200400" indent="0">
            <a:defRPr sz="1100">
              <a:latin typeface="Arial"/>
              <a:ea typeface="SimSun"/>
            </a:defRPr>
          </a:lvl8pPr>
          <a:lvl9pPr marL="3657600" indent="0">
            <a:defRPr sz="1100">
              <a:latin typeface="Arial"/>
              <a:ea typeface="SimSun"/>
            </a:defRPr>
          </a:lvl9pPr>
        </a:lstStyle>
        <a:p xmlns:a="http://schemas.openxmlformats.org/drawingml/2006/main">
          <a:r>
            <a:rPr lang="en-US" b="1" dirty="0" smtClean="0">
              <a:latin typeface="Arial" pitchFamily="34" charset="0"/>
              <a:cs typeface="Arial" pitchFamily="34" charset="0"/>
            </a:rPr>
            <a:t>Note: Samples taken for HIV testing were urine samples </a:t>
          </a:r>
          <a:r>
            <a:rPr lang="en-US" b="1" dirty="0" smtClean="0"/>
            <a:t>through unlinked anonymous screening</a:t>
          </a:r>
          <a:endParaRPr lang="en-US" sz="1100" b="1" dirty="0">
            <a:latin typeface="Arial" pitchFamily="34" charset="0"/>
            <a:cs typeface="Arial" pitchFamily="34" charset="0"/>
          </a:endParaRPr>
        </a:p>
      </cdr:txBody>
    </cdr:sp>
  </cdr:relSizeAnchor>
</c:userShapes>
</file>

<file path=ppt/drawings/drawing3.xml><?xml version="1.0" encoding="utf-8"?>
<c:userShapes xmlns:c="http://schemas.openxmlformats.org/drawingml/2006/chart">
  <cdr:relSizeAnchor xmlns:cdr="http://schemas.openxmlformats.org/drawingml/2006/chartDrawing">
    <cdr:from>
      <cdr:x>0.66667</cdr:x>
      <cdr:y>0.73684</cdr:y>
    </cdr:from>
    <cdr:to>
      <cdr:x>0.98148</cdr:x>
      <cdr:y>0.91228</cdr:y>
    </cdr:to>
    <cdr:sp macro="" textlink="">
      <cdr:nvSpPr>
        <cdr:cNvPr id="3" name="TextBox 2"/>
        <cdr:cNvSpPr txBox="1"/>
      </cdr:nvSpPr>
      <cdr:spPr>
        <a:xfrm xmlns:a="http://schemas.openxmlformats.org/drawingml/2006/main">
          <a:off x="5486400" y="3200400"/>
          <a:ext cx="2590800" cy="762000"/>
        </a:xfrm>
        <a:prstGeom xmlns:a="http://schemas.openxmlformats.org/drawingml/2006/main" prst="rect">
          <a:avLst/>
        </a:prstGeom>
        <a:ln xmlns:a="http://schemas.openxmlformats.org/drawingml/2006/main" w="38100">
          <a:solidFill>
            <a:schemeClr val="bg2">
              <a:lumMod val="75000"/>
            </a:schemeClr>
          </a:solidFill>
        </a:ln>
      </cdr:spPr>
      <cdr:txBody>
        <a:bodyPr xmlns:a="http://schemas.openxmlformats.org/drawingml/2006/main" wrap="square" rtlCol="0"/>
        <a:lstStyle xmlns:a="http://schemas.openxmlformats.org/drawingml/2006/main"/>
        <a:p xmlns:a="http://schemas.openxmlformats.org/drawingml/2006/main">
          <a:endParaRPr lang="en-US" sz="1100" dirty="0"/>
        </a:p>
      </cdr:txBody>
    </cdr:sp>
  </cdr:relSizeAnchor>
  <cdr:relSizeAnchor xmlns:cdr="http://schemas.openxmlformats.org/drawingml/2006/chartDrawing">
    <cdr:from>
      <cdr:x>0.66667</cdr:x>
      <cdr:y>0.73684</cdr:y>
    </cdr:from>
    <cdr:to>
      <cdr:x>0.98148</cdr:x>
      <cdr:y>0.91228</cdr:y>
    </cdr:to>
    <cdr:sp macro="" textlink="">
      <cdr:nvSpPr>
        <cdr:cNvPr id="5" name="TextBox 4"/>
        <cdr:cNvSpPr txBox="1"/>
      </cdr:nvSpPr>
      <cdr:spPr>
        <a:xfrm xmlns:a="http://schemas.openxmlformats.org/drawingml/2006/main">
          <a:off x="5486400" y="3200400"/>
          <a:ext cx="2590800" cy="762000"/>
        </a:xfrm>
        <a:prstGeom xmlns:a="http://schemas.openxmlformats.org/drawingml/2006/main" prst="rect">
          <a:avLst/>
        </a:prstGeom>
        <a:solidFill xmlns:a="http://schemas.openxmlformats.org/drawingml/2006/main">
          <a:schemeClr val="bg2">
            <a:lumMod val="60000"/>
            <a:lumOff val="40000"/>
          </a:schemeClr>
        </a:solidFill>
        <a:ln xmlns:a="http://schemas.openxmlformats.org/drawingml/2006/main">
          <a:solidFill>
            <a:schemeClr val="bg1">
              <a:lumMod val="50000"/>
            </a:schemeClr>
          </a:solidFill>
        </a:ln>
      </cdr:spPr>
      <cdr:txBody>
        <a:bodyPr xmlns:a="http://schemas.openxmlformats.org/drawingml/2006/main" wrap="square" rtlCol="0"/>
        <a:lstStyle xmlns:a="http://schemas.openxmlformats.org/drawingml/2006/main"/>
        <a:p xmlns:a="http://schemas.openxmlformats.org/drawingml/2006/main">
          <a:r>
            <a:rPr lang="en-US" sz="1100" b="1" dirty="0" smtClean="0">
              <a:latin typeface="Arial" pitchFamily="34" charset="0"/>
              <a:cs typeface="Arial" pitchFamily="34" charset="0"/>
            </a:rPr>
            <a:t>Note: Regular condom use is defined as always or usually using a condom on  a 4 level scale</a:t>
          </a:r>
          <a:endParaRPr lang="en-US" sz="1100" b="1" dirty="0">
            <a:latin typeface="Arial" pitchFamily="34" charset="0"/>
            <a:cs typeface="Arial" pitchFamily="34" charset="0"/>
          </a:endParaRP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ltLang="zh-CN"/>
          </a:p>
        </p:txBody>
      </p:sp>
      <p:sp>
        <p:nvSpPr>
          <p:cNvPr id="100355" name="Rectangle 3"/>
          <p:cNvSpPr>
            <a:spLocks noGrp="1" noChangeArrowheads="1"/>
          </p:cNvSpPr>
          <p:nvPr>
            <p:ph type="dt" sz="quarter"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ltLang="zh-CN"/>
          </a:p>
        </p:txBody>
      </p:sp>
      <p:sp>
        <p:nvSpPr>
          <p:cNvPr id="100356" name="Rectangle 4"/>
          <p:cNvSpPr>
            <a:spLocks noGrp="1" noChangeArrowheads="1"/>
          </p:cNvSpPr>
          <p:nvPr>
            <p:ph type="ftr" sz="quarter" idx="2"/>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ltLang="zh-CN"/>
          </a:p>
        </p:txBody>
      </p:sp>
      <p:sp>
        <p:nvSpPr>
          <p:cNvPr id="100357" name="Rectangle 5"/>
          <p:cNvSpPr>
            <a:spLocks noGrp="1" noChangeArrowheads="1"/>
          </p:cNvSpPr>
          <p:nvPr>
            <p:ph type="sldNum" sz="quarter" idx="3"/>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mn-ea"/>
                <a:cs typeface="+mn-cs"/>
              </a:defRPr>
            </a:lvl1pPr>
          </a:lstStyle>
          <a:p>
            <a:pPr>
              <a:defRPr/>
            </a:pPr>
            <a:fld id="{C583B018-B1B8-431C-8475-824D82FC703C}" type="slidenum">
              <a:rPr lang="zh-CN" altLang="en-US"/>
              <a:pPr>
                <a:defRPr/>
              </a:pPr>
              <a:t>‹#›</a:t>
            </a:fld>
            <a:endParaRPr lang="en-US" altLang="zh-CN"/>
          </a:p>
        </p:txBody>
      </p:sp>
    </p:spTree>
    <p:extLst>
      <p:ext uri="{BB962C8B-B14F-4D97-AF65-F5344CB8AC3E}">
        <p14:creationId xmlns:p14="http://schemas.microsoft.com/office/powerpoint/2010/main" val="242764442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ea typeface="+mn-ea"/>
                <a:cs typeface="+mn-cs"/>
              </a:defRPr>
            </a:lvl1pPr>
          </a:lstStyle>
          <a:p>
            <a:pPr>
              <a:defRPr/>
            </a:pPr>
            <a:endParaRPr lang="en-US" altLang="zh-CN"/>
          </a:p>
        </p:txBody>
      </p:sp>
      <p:sp>
        <p:nvSpPr>
          <p:cNvPr id="4099"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ea typeface="+mn-ea"/>
                <a:cs typeface="+mn-cs"/>
              </a:defRPr>
            </a:lvl1pPr>
          </a:lstStyle>
          <a:p>
            <a:pPr>
              <a:defRPr/>
            </a:pPr>
            <a:endParaRPr lang="en-US" altLang="zh-CN"/>
          </a:p>
        </p:txBody>
      </p:sp>
      <p:sp>
        <p:nvSpPr>
          <p:cNvPr id="7373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01" name="Rectangle 5"/>
          <p:cNvSpPr>
            <a:spLocks noGrp="1" noChangeArrowheads="1"/>
          </p:cNvSpPr>
          <p:nvPr>
            <p:ph type="body" sz="quarter" idx="3"/>
          </p:nvPr>
        </p:nvSpPr>
        <p:spPr bwMode="auto">
          <a:xfrm>
            <a:off x="679450" y="4716463"/>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zh-CN" noProof="0" smtClean="0"/>
              <a:t>Click to edit Master text styles</a:t>
            </a:r>
          </a:p>
          <a:p>
            <a:pPr lvl="1"/>
            <a:r>
              <a:rPr lang="en-US" altLang="zh-CN" noProof="0" smtClean="0"/>
              <a:t>Second level</a:t>
            </a:r>
          </a:p>
          <a:p>
            <a:pPr lvl="2"/>
            <a:r>
              <a:rPr lang="en-US" altLang="zh-CN" noProof="0" smtClean="0"/>
              <a:t>Third level</a:t>
            </a:r>
          </a:p>
          <a:p>
            <a:pPr lvl="3"/>
            <a:r>
              <a:rPr lang="en-US" altLang="zh-CN" noProof="0" smtClean="0"/>
              <a:t>Fourth level</a:t>
            </a:r>
          </a:p>
          <a:p>
            <a:pPr lvl="4"/>
            <a:r>
              <a:rPr lang="en-US" altLang="zh-CN" noProof="0" smtClean="0"/>
              <a:t>Fifth level</a:t>
            </a:r>
          </a:p>
        </p:txBody>
      </p:sp>
      <p:sp>
        <p:nvSpPr>
          <p:cNvPr id="4102" name="Rectangle 6"/>
          <p:cNvSpPr>
            <a:spLocks noGrp="1" noChangeArrowheads="1"/>
          </p:cNvSpPr>
          <p:nvPr>
            <p:ph type="ftr" sz="quarter" idx="4"/>
          </p:nvPr>
        </p:nvSpPr>
        <p:spPr bwMode="auto">
          <a:xfrm>
            <a:off x="0"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ea typeface="+mn-ea"/>
                <a:cs typeface="+mn-cs"/>
              </a:defRPr>
            </a:lvl1pPr>
          </a:lstStyle>
          <a:p>
            <a:pPr>
              <a:defRPr/>
            </a:pPr>
            <a:endParaRPr lang="en-US" altLang="zh-CN"/>
          </a:p>
        </p:txBody>
      </p:sp>
      <p:sp>
        <p:nvSpPr>
          <p:cNvPr id="4103" name="Rectangle 7"/>
          <p:cNvSpPr>
            <a:spLocks noGrp="1" noChangeArrowheads="1"/>
          </p:cNvSpPr>
          <p:nvPr>
            <p:ph type="sldNum" sz="quarter" idx="5"/>
          </p:nvPr>
        </p:nvSpPr>
        <p:spPr bwMode="auto">
          <a:xfrm>
            <a:off x="3849688" y="9429750"/>
            <a:ext cx="2946400" cy="496888"/>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ea typeface="+mn-ea"/>
                <a:cs typeface="+mn-cs"/>
              </a:defRPr>
            </a:lvl1pPr>
          </a:lstStyle>
          <a:p>
            <a:pPr>
              <a:defRPr/>
            </a:pPr>
            <a:fld id="{C4A84A1C-637F-457A-B799-297742ECFD66}" type="slidenum">
              <a:rPr lang="zh-CN" altLang="en-US"/>
              <a:pPr>
                <a:defRPr/>
              </a:pPr>
              <a:t>‹#›</a:t>
            </a:fld>
            <a:endParaRPr lang="en-US" altLang="zh-CN"/>
          </a:p>
        </p:txBody>
      </p:sp>
    </p:spTree>
    <p:extLst>
      <p:ext uri="{BB962C8B-B14F-4D97-AF65-F5344CB8AC3E}">
        <p14:creationId xmlns:p14="http://schemas.microsoft.com/office/powerpoint/2010/main" val="523965347"/>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Tahoma" pitchFamily="34" charset="0"/>
      </a:defRPr>
    </a:lvl1pPr>
    <a:lvl2pPr marL="457200" algn="l" rtl="0" eaLnBrk="0" fontAlgn="base" hangingPunct="0">
      <a:spcBef>
        <a:spcPct val="30000"/>
      </a:spcBef>
      <a:spcAft>
        <a:spcPct val="0"/>
      </a:spcAft>
      <a:defRPr sz="1200" kern="1200">
        <a:solidFill>
          <a:schemeClr val="tx1"/>
        </a:solidFill>
        <a:latin typeface="Arial" charset="0"/>
        <a:ea typeface="+mn-ea"/>
        <a:cs typeface="Tahoma" pitchFamily="34" charset="0"/>
      </a:defRPr>
    </a:lvl2pPr>
    <a:lvl3pPr marL="914400" algn="l" rtl="0" eaLnBrk="0" fontAlgn="base" hangingPunct="0">
      <a:spcBef>
        <a:spcPct val="30000"/>
      </a:spcBef>
      <a:spcAft>
        <a:spcPct val="0"/>
      </a:spcAft>
      <a:defRPr sz="1200" kern="1200">
        <a:solidFill>
          <a:schemeClr val="tx1"/>
        </a:solidFill>
        <a:latin typeface="Arial" charset="0"/>
        <a:ea typeface="+mn-ea"/>
        <a:cs typeface="Tahoma" pitchFamily="34"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Tahoma" pitchFamily="34"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Tahoma"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4754" name="Slide Image Placeholder 1"/>
          <p:cNvSpPr>
            <a:spLocks noGrp="1" noRot="1" noChangeAspect="1" noTextEdit="1"/>
          </p:cNvSpPr>
          <p:nvPr>
            <p:ph type="sldImg"/>
          </p:nvPr>
        </p:nvSpPr>
        <p:spPr>
          <a:xfrm>
            <a:off x="917575" y="744538"/>
            <a:ext cx="4962525" cy="3722687"/>
          </a:xfrm>
          <a:ln/>
        </p:spPr>
      </p:sp>
      <p:sp>
        <p:nvSpPr>
          <p:cNvPr id="7475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60CAF4A2-43F0-4F0C-8556-4D29668E28AC}" type="slidenum">
              <a:rPr lang="zh-CN" altLang="en-US" smtClean="0"/>
              <a:pPr>
                <a:defRPr/>
              </a:pPr>
              <a:t>3</a:t>
            </a:fld>
            <a:endParaRPr lang="en-US" altLang="zh-CN"/>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xfrm>
            <a:off x="917575" y="744538"/>
            <a:ext cx="4962525" cy="3722687"/>
          </a:xfrm>
          <a:ln/>
        </p:spPr>
      </p:sp>
      <p:sp>
        <p:nvSpPr>
          <p:cNvPr id="839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DDDD874D-C00F-43FB-9B96-ECA1FE68FBF8}" type="slidenum">
              <a:rPr lang="zh-CN" altLang="en-US" smtClean="0"/>
              <a:pPr>
                <a:defRPr/>
              </a:pPr>
              <a:t>24</a:t>
            </a:fld>
            <a:endParaRPr lang="en-US"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Slide Image Placeholder 1"/>
          <p:cNvSpPr>
            <a:spLocks noGrp="1" noRot="1" noChangeAspect="1" noTextEdit="1"/>
          </p:cNvSpPr>
          <p:nvPr>
            <p:ph type="sldImg"/>
          </p:nvPr>
        </p:nvSpPr>
        <p:spPr>
          <a:xfrm>
            <a:off x="917575" y="744538"/>
            <a:ext cx="4962525" cy="3722687"/>
          </a:xfrm>
          <a:ln/>
        </p:spPr>
      </p:sp>
      <p:sp>
        <p:nvSpPr>
          <p:cNvPr id="8499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CEDBC436-C9D1-47DA-9109-92FE44D6277A}" type="slidenum">
              <a:rPr lang="zh-CN" altLang="en-US" smtClean="0"/>
              <a:pPr>
                <a:defRPr/>
              </a:pPr>
              <a:t>25</a:t>
            </a:fld>
            <a:endParaRPr lang="en-US"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Slide Image Placeholder 1"/>
          <p:cNvSpPr>
            <a:spLocks noGrp="1" noRot="1" noChangeAspect="1" noTextEdit="1"/>
          </p:cNvSpPr>
          <p:nvPr>
            <p:ph type="sldImg"/>
          </p:nvPr>
        </p:nvSpPr>
        <p:spPr>
          <a:xfrm>
            <a:off x="917575" y="744538"/>
            <a:ext cx="4962525" cy="3722687"/>
          </a:xfrm>
          <a:ln/>
        </p:spPr>
      </p:sp>
      <p:sp>
        <p:nvSpPr>
          <p:cNvPr id="870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F6BFF849-881F-4BDC-A145-1058CAD31F60}" type="slidenum">
              <a:rPr lang="zh-CN" altLang="en-US" smtClean="0"/>
              <a:pPr>
                <a:defRPr/>
              </a:pPr>
              <a:t>26</a:t>
            </a:fld>
            <a:endParaRPr lang="en-US"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066" name="Slide Image Placeholder 1"/>
          <p:cNvSpPr>
            <a:spLocks noGrp="1" noRot="1" noChangeAspect="1" noTextEdit="1"/>
          </p:cNvSpPr>
          <p:nvPr>
            <p:ph type="sldImg"/>
          </p:nvPr>
        </p:nvSpPr>
        <p:spPr>
          <a:xfrm>
            <a:off x="917575" y="744538"/>
            <a:ext cx="4962525" cy="3722687"/>
          </a:xfrm>
          <a:ln/>
        </p:spPr>
      </p:sp>
      <p:sp>
        <p:nvSpPr>
          <p:cNvPr id="8806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3A633AA7-62C9-4748-98DC-8DDD8E9DC350}" type="slidenum">
              <a:rPr lang="zh-CN" altLang="en-US" smtClean="0"/>
              <a:pPr>
                <a:defRPr/>
              </a:pPr>
              <a:t>28</a:t>
            </a:fld>
            <a:endParaRPr lang="en-US"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9090" name="Slide Image Placeholder 1"/>
          <p:cNvSpPr>
            <a:spLocks noGrp="1" noRot="1" noChangeAspect="1" noTextEdit="1"/>
          </p:cNvSpPr>
          <p:nvPr>
            <p:ph type="sldImg"/>
          </p:nvPr>
        </p:nvSpPr>
        <p:spPr>
          <a:xfrm>
            <a:off x="917575" y="744538"/>
            <a:ext cx="4962525" cy="3722687"/>
          </a:xfrm>
          <a:ln/>
        </p:spPr>
      </p:sp>
      <p:sp>
        <p:nvSpPr>
          <p:cNvPr id="8909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056B107E-CFAC-4FAE-994A-48EF3349175A}" type="slidenum">
              <a:rPr lang="zh-CN" altLang="en-US" smtClean="0"/>
              <a:pPr>
                <a:defRPr/>
              </a:pPr>
              <a:t>33</a:t>
            </a:fld>
            <a:endParaRPr lang="en-US"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0114" name="Slide Image Placeholder 1"/>
          <p:cNvSpPr>
            <a:spLocks noGrp="1" noRot="1" noChangeAspect="1" noTextEdit="1"/>
          </p:cNvSpPr>
          <p:nvPr>
            <p:ph type="sldImg"/>
          </p:nvPr>
        </p:nvSpPr>
        <p:spPr>
          <a:xfrm>
            <a:off x="917575" y="744538"/>
            <a:ext cx="4962525" cy="3722687"/>
          </a:xfrm>
          <a:ln/>
        </p:spPr>
      </p:sp>
      <p:sp>
        <p:nvSpPr>
          <p:cNvPr id="9011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07A2FFF0-D03B-4094-87C5-B4CF85F2D641}" type="slidenum">
              <a:rPr lang="zh-CN" altLang="en-US" smtClean="0"/>
              <a:pPr>
                <a:defRPr/>
              </a:pPr>
              <a:t>34</a:t>
            </a:fld>
            <a:endParaRPr lang="en-US"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Slide Image Placeholder 1"/>
          <p:cNvSpPr>
            <a:spLocks noGrp="1" noRot="1" noChangeAspect="1" noTextEdit="1"/>
          </p:cNvSpPr>
          <p:nvPr>
            <p:ph type="sldImg"/>
          </p:nvPr>
        </p:nvSpPr>
        <p:spPr>
          <a:xfrm>
            <a:off x="917575" y="744538"/>
            <a:ext cx="4962525" cy="3722687"/>
          </a:xfrm>
          <a:ln/>
        </p:spPr>
      </p:sp>
      <p:sp>
        <p:nvSpPr>
          <p:cNvPr id="9113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234887EE-EC6D-4B64-9981-30C420D031F7}" type="slidenum">
              <a:rPr lang="zh-CN" altLang="en-US" smtClean="0"/>
              <a:pPr>
                <a:defRPr/>
              </a:pPr>
              <a:t>36</a:t>
            </a:fld>
            <a:endParaRPr lang="en-US"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Slide Image Placeholder 1"/>
          <p:cNvSpPr>
            <a:spLocks noGrp="1" noRot="1" noChangeAspect="1" noTextEdit="1"/>
          </p:cNvSpPr>
          <p:nvPr>
            <p:ph type="sldImg"/>
          </p:nvPr>
        </p:nvSpPr>
        <p:spPr>
          <a:xfrm>
            <a:off x="917575" y="744538"/>
            <a:ext cx="4962525" cy="3722687"/>
          </a:xfrm>
          <a:ln/>
        </p:spPr>
      </p:sp>
      <p:sp>
        <p:nvSpPr>
          <p:cNvPr id="7577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C70F257A-2034-4050-B918-312052CEF71A}" type="slidenum">
              <a:rPr lang="zh-CN" altLang="en-US" smtClean="0"/>
              <a:pPr>
                <a:defRPr/>
              </a:pPr>
              <a:t>11</a:t>
            </a:fld>
            <a:endParaRPr lang="en-US"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6802" name="Slide Image Placeholder 1"/>
          <p:cNvSpPr>
            <a:spLocks noGrp="1" noRot="1" noChangeAspect="1" noTextEdit="1"/>
          </p:cNvSpPr>
          <p:nvPr>
            <p:ph type="sldImg"/>
          </p:nvPr>
        </p:nvSpPr>
        <p:spPr>
          <a:xfrm>
            <a:off x="917575" y="744538"/>
            <a:ext cx="4962525" cy="3722687"/>
          </a:xfrm>
          <a:ln/>
        </p:spPr>
      </p:sp>
      <p:sp>
        <p:nvSpPr>
          <p:cNvPr id="7680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C4DF80DB-48BF-40CD-B95F-CE41AE121E58}" type="slidenum">
              <a:rPr lang="zh-CN" altLang="en-US" smtClean="0"/>
              <a:pPr>
                <a:defRPr/>
              </a:pPr>
              <a:t>12</a:t>
            </a:fld>
            <a:endParaRPr lang="en-US"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Slide Image Placeholder 1"/>
          <p:cNvSpPr>
            <a:spLocks noGrp="1" noRot="1" noChangeAspect="1" noTextEdit="1"/>
          </p:cNvSpPr>
          <p:nvPr>
            <p:ph type="sldImg"/>
          </p:nvPr>
        </p:nvSpPr>
        <p:spPr>
          <a:xfrm>
            <a:off x="917575" y="744538"/>
            <a:ext cx="4962525" cy="3722687"/>
          </a:xfrm>
          <a:ln/>
        </p:spPr>
      </p:sp>
      <p:sp>
        <p:nvSpPr>
          <p:cNvPr id="7782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2544F2C1-8683-4369-AA48-4CEE0C4CF946}" type="slidenum">
              <a:rPr lang="zh-CN" altLang="en-US" smtClean="0"/>
              <a:pPr>
                <a:defRPr/>
              </a:pPr>
              <a:t>13</a:t>
            </a:fld>
            <a:endParaRPr lang="en-US"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Slide Image Placeholder 1"/>
          <p:cNvSpPr>
            <a:spLocks noGrp="1" noRot="1" noChangeAspect="1" noTextEdit="1"/>
          </p:cNvSpPr>
          <p:nvPr>
            <p:ph type="sldImg"/>
          </p:nvPr>
        </p:nvSpPr>
        <p:spPr>
          <a:xfrm>
            <a:off x="917575" y="744538"/>
            <a:ext cx="4962525" cy="3722687"/>
          </a:xfrm>
          <a:ln/>
        </p:spPr>
      </p:sp>
      <p:sp>
        <p:nvSpPr>
          <p:cNvPr id="7885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b="1" smtClean="0"/>
          </a:p>
        </p:txBody>
      </p:sp>
      <p:sp>
        <p:nvSpPr>
          <p:cNvPr id="4" name="Slide Number Placeholder 3"/>
          <p:cNvSpPr>
            <a:spLocks noGrp="1"/>
          </p:cNvSpPr>
          <p:nvPr>
            <p:ph type="sldNum" sz="quarter" idx="5"/>
          </p:nvPr>
        </p:nvSpPr>
        <p:spPr/>
        <p:txBody>
          <a:bodyPr/>
          <a:lstStyle/>
          <a:p>
            <a:pPr>
              <a:defRPr/>
            </a:pPr>
            <a:fld id="{57831741-747F-427B-A354-96B75566AE16}" type="slidenum">
              <a:rPr lang="zh-CN" altLang="en-US" smtClean="0"/>
              <a:pPr>
                <a:defRPr/>
              </a:pPr>
              <a:t>14</a:t>
            </a:fld>
            <a:endParaRPr lang="en-US"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xfrm>
            <a:off x="917575" y="744538"/>
            <a:ext cx="4962525" cy="3722687"/>
          </a:xfrm>
          <a:ln/>
        </p:spPr>
      </p:sp>
      <p:sp>
        <p:nvSpPr>
          <p:cNvPr id="79875"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AB070706-07E6-4393-B2F7-25A0AA1BF29C}" type="slidenum">
              <a:rPr lang="zh-CN" altLang="en-US" smtClean="0"/>
              <a:pPr>
                <a:defRPr/>
              </a:pPr>
              <a:t>15</a:t>
            </a:fld>
            <a:endParaRPr lang="en-US"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Slide Image Placeholder 1"/>
          <p:cNvSpPr>
            <a:spLocks noGrp="1" noRot="1" noChangeAspect="1" noTextEdit="1"/>
          </p:cNvSpPr>
          <p:nvPr>
            <p:ph type="sldImg"/>
          </p:nvPr>
        </p:nvSpPr>
        <p:spPr>
          <a:xfrm>
            <a:off x="917575" y="744538"/>
            <a:ext cx="4962525" cy="3722687"/>
          </a:xfrm>
          <a:ln/>
        </p:spPr>
      </p:sp>
      <p:sp>
        <p:nvSpPr>
          <p:cNvPr id="8089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DB6DCC9D-5EBE-49F6-9EC5-5CC44F77C475}" type="slidenum">
              <a:rPr lang="zh-CN" altLang="en-US" smtClean="0"/>
              <a:pPr>
                <a:defRPr/>
              </a:pPr>
              <a:t>19</a:t>
            </a:fld>
            <a:endParaRPr lang="en-US"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Slide Image Placeholder 1"/>
          <p:cNvSpPr>
            <a:spLocks noGrp="1" noRot="1" noChangeAspect="1" noTextEdit="1"/>
          </p:cNvSpPr>
          <p:nvPr>
            <p:ph type="sldImg"/>
          </p:nvPr>
        </p:nvSpPr>
        <p:spPr>
          <a:xfrm>
            <a:off x="917575" y="744538"/>
            <a:ext cx="4962525" cy="3722687"/>
          </a:xfrm>
          <a:ln/>
        </p:spPr>
      </p:sp>
      <p:sp>
        <p:nvSpPr>
          <p:cNvPr id="819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BC1FD834-1461-466B-8FA4-FBD3D662E761}" type="slidenum">
              <a:rPr lang="zh-CN" altLang="en-US" smtClean="0"/>
              <a:pPr>
                <a:defRPr/>
              </a:pPr>
              <a:t>21</a:t>
            </a:fld>
            <a:endParaRPr lang="en-US"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2946" name="Slide Image Placeholder 1"/>
          <p:cNvSpPr>
            <a:spLocks noGrp="1" noRot="1" noChangeAspect="1" noTextEdit="1"/>
          </p:cNvSpPr>
          <p:nvPr>
            <p:ph type="sldImg"/>
          </p:nvPr>
        </p:nvSpPr>
        <p:spPr>
          <a:xfrm>
            <a:off x="917575" y="744538"/>
            <a:ext cx="4962525" cy="3722687"/>
          </a:xfrm>
          <a:ln/>
        </p:spPr>
      </p:sp>
      <p:sp>
        <p:nvSpPr>
          <p:cNvPr id="82947"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th-TH" smtClean="0"/>
          </a:p>
        </p:txBody>
      </p:sp>
      <p:sp>
        <p:nvSpPr>
          <p:cNvPr id="4" name="Slide Number Placeholder 3"/>
          <p:cNvSpPr>
            <a:spLocks noGrp="1"/>
          </p:cNvSpPr>
          <p:nvPr>
            <p:ph type="sldNum" sz="quarter" idx="5"/>
          </p:nvPr>
        </p:nvSpPr>
        <p:spPr/>
        <p:txBody>
          <a:bodyPr/>
          <a:lstStyle/>
          <a:p>
            <a:pPr>
              <a:defRPr/>
            </a:pPr>
            <a:fld id="{11C682A0-8D22-4910-B6EC-52BB606DD47F}" type="slidenum">
              <a:rPr lang="zh-CN" altLang="en-US" smtClean="0"/>
              <a:pPr>
                <a:defRPr/>
              </a:pPr>
              <a:t>22</a:t>
            </a:fld>
            <a:endParaRPr lang="en-US"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4.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5.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a:ln/>
        </p:spPr>
        <p:txBody>
          <a:bodyPr/>
          <a:lstStyle>
            <a:lvl1pPr>
              <a:defRPr/>
            </a:lvl1pPr>
          </a:lstStyle>
          <a:p>
            <a:pPr>
              <a:defRPr/>
            </a:pPr>
            <a:fld id="{C6F4E568-005F-4825-977C-EB0E91ECC5F3}" type="slidenum">
              <a:rPr lang="en-US"/>
              <a:pPr>
                <a:defRPr/>
              </a:pPr>
              <a:t>‹#›</a:t>
            </a:fld>
            <a:endParaRPr lang="th-TH"/>
          </a:p>
        </p:txBody>
      </p:sp>
    </p:spTree>
    <p:extLst>
      <p:ext uri="{BB962C8B-B14F-4D97-AF65-F5344CB8AC3E}">
        <p14:creationId xmlns:p14="http://schemas.microsoft.com/office/powerpoint/2010/main" val="39856648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a:ln/>
        </p:spPr>
        <p:txBody>
          <a:bodyPr/>
          <a:lstStyle>
            <a:lvl1pPr>
              <a:defRPr/>
            </a:lvl1pPr>
          </a:lstStyle>
          <a:p>
            <a:pPr>
              <a:defRPr/>
            </a:pPr>
            <a:fld id="{01610862-29CE-4138-9078-B5147E9F46B8}" type="slidenum">
              <a:rPr lang="en-US"/>
              <a:pPr>
                <a:defRPr/>
              </a:pPr>
              <a:t>‹#›</a:t>
            </a:fld>
            <a:endParaRPr lang="th-TH"/>
          </a:p>
        </p:txBody>
      </p:sp>
    </p:spTree>
    <p:extLst>
      <p:ext uri="{BB962C8B-B14F-4D97-AF65-F5344CB8AC3E}">
        <p14:creationId xmlns:p14="http://schemas.microsoft.com/office/powerpoint/2010/main" val="41142619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91300" y="609600"/>
            <a:ext cx="2095500" cy="54864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04800" y="609600"/>
            <a:ext cx="6134100" cy="54864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a:ln/>
        </p:spPr>
        <p:txBody>
          <a:bodyPr/>
          <a:lstStyle>
            <a:lvl1pPr>
              <a:defRPr/>
            </a:lvl1pPr>
          </a:lstStyle>
          <a:p>
            <a:pPr>
              <a:defRPr/>
            </a:pPr>
            <a:fld id="{007C5FAF-8998-47B8-B76C-8519879C2700}" type="slidenum">
              <a:rPr lang="en-US"/>
              <a:pPr>
                <a:defRPr/>
              </a:pPr>
              <a:t>‹#›</a:t>
            </a:fld>
            <a:endParaRPr lang="th-TH"/>
          </a:p>
        </p:txBody>
      </p:sp>
    </p:spTree>
    <p:extLst>
      <p:ext uri="{BB962C8B-B14F-4D97-AF65-F5344CB8AC3E}">
        <p14:creationId xmlns:p14="http://schemas.microsoft.com/office/powerpoint/2010/main" val="26823709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bl">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685800"/>
            <a:ext cx="9144000" cy="792163"/>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457200" y="1600200"/>
            <a:ext cx="8229600" cy="4525963"/>
          </a:xfrm>
        </p:spPr>
        <p:txBody>
          <a:bodyPr/>
          <a:lstStyle/>
          <a:p>
            <a:pPr lvl="0"/>
            <a:endParaRPr lang="en-US" noProof="0"/>
          </a:p>
        </p:txBody>
      </p:sp>
    </p:spTree>
    <p:extLst>
      <p:ext uri="{BB962C8B-B14F-4D97-AF65-F5344CB8AC3E}">
        <p14:creationId xmlns:p14="http://schemas.microsoft.com/office/powerpoint/2010/main" val="12820373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2BCE9C2B-7322-4651-845D-6B848E89BC41}" type="slidenum">
              <a:rPr lang="th-TH"/>
              <a:pPr>
                <a:defRPr/>
              </a:pPr>
              <a:t>‹#›</a:t>
            </a:fld>
            <a:endParaRPr lang="th-TH"/>
          </a:p>
        </p:txBody>
      </p:sp>
    </p:spTree>
    <p:extLst>
      <p:ext uri="{BB962C8B-B14F-4D97-AF65-F5344CB8AC3E}">
        <p14:creationId xmlns:p14="http://schemas.microsoft.com/office/powerpoint/2010/main" val="1619787634"/>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2D38ADE6-031B-4F42-A91B-234A73A9786B}" type="slidenum">
              <a:rPr lang="th-TH"/>
              <a:pPr>
                <a:defRPr/>
              </a:pPr>
              <a:t>‹#›</a:t>
            </a:fld>
            <a:endParaRPr lang="th-TH"/>
          </a:p>
        </p:txBody>
      </p:sp>
    </p:spTree>
    <p:extLst>
      <p:ext uri="{BB962C8B-B14F-4D97-AF65-F5344CB8AC3E}">
        <p14:creationId xmlns:p14="http://schemas.microsoft.com/office/powerpoint/2010/main" val="780163259"/>
      </p:ext>
    </p:extLst>
  </p:cSld>
  <p:clrMapOvr>
    <a:overrideClrMapping bg1="lt1" tx1="dk1" bg2="lt2" tx2="dk2" accent1="accent1" accent2="accent2" accent3="accent3" accent4="accent4" accent5="accent5" accent6="accent6" hlink="hlink" folHlink="folHlink"/>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F9A58541-53DC-4CB1-98BE-F09880BEF730}" type="slidenum">
              <a:rPr lang="th-TH"/>
              <a:pPr>
                <a:defRPr/>
              </a:pPr>
              <a:t>‹#›</a:t>
            </a:fld>
            <a:endParaRPr lang="th-TH"/>
          </a:p>
        </p:txBody>
      </p:sp>
    </p:spTree>
    <p:extLst>
      <p:ext uri="{BB962C8B-B14F-4D97-AF65-F5344CB8AC3E}">
        <p14:creationId xmlns:p14="http://schemas.microsoft.com/office/powerpoint/2010/main" val="3463975590"/>
      </p:ext>
    </p:extLst>
  </p:cSld>
  <p:clrMapOvr>
    <a:overrideClrMapping bg1="lt1" tx1="dk1" bg2="lt2" tx2="dk2" accent1="accent1" accent2="accent2" accent3="accent3" accent4="accent4" accent5="accent5" accent6="accent6" hlink="hlink" folHlink="folHlink"/>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A122C03C-860A-4428-8906-FA0AF1B3F665}" type="slidenum">
              <a:rPr lang="th-TH"/>
              <a:pPr>
                <a:defRPr/>
              </a:pPr>
              <a:t>‹#›</a:t>
            </a:fld>
            <a:endParaRPr lang="th-TH"/>
          </a:p>
        </p:txBody>
      </p:sp>
    </p:spTree>
    <p:extLst>
      <p:ext uri="{BB962C8B-B14F-4D97-AF65-F5344CB8AC3E}">
        <p14:creationId xmlns:p14="http://schemas.microsoft.com/office/powerpoint/2010/main" val="3579558180"/>
      </p:ext>
    </p:extLst>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AFD713B6-3F8A-443E-A4B7-7E1ED38C388E}" type="slidenum">
              <a:rPr lang="th-TH"/>
              <a:pPr>
                <a:defRPr/>
              </a:pPr>
              <a:t>‹#›</a:t>
            </a:fld>
            <a:endParaRPr lang="th-TH" dirty="0"/>
          </a:p>
        </p:txBody>
      </p:sp>
    </p:spTree>
    <p:extLst>
      <p:ext uri="{BB962C8B-B14F-4D97-AF65-F5344CB8AC3E}">
        <p14:creationId xmlns:p14="http://schemas.microsoft.com/office/powerpoint/2010/main" val="501430979"/>
      </p:ext>
    </p:extLst>
  </p:cSld>
  <p:clrMapOvr>
    <a:overrideClrMapping bg1="lt1" tx1="dk1" bg2="lt2" tx2="dk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4D1738C2-4629-409B-B21D-241639DE272D}" type="slidenum">
              <a:rPr lang="th-TH"/>
              <a:pPr>
                <a:defRPr/>
              </a:pPr>
              <a:t>‹#›</a:t>
            </a:fld>
            <a:endParaRPr lang="th-TH" dirty="0"/>
          </a:p>
        </p:txBody>
      </p:sp>
    </p:spTree>
    <p:extLst>
      <p:ext uri="{BB962C8B-B14F-4D97-AF65-F5344CB8AC3E}">
        <p14:creationId xmlns:p14="http://schemas.microsoft.com/office/powerpoint/2010/main" val="4192173079"/>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C06F9438-5B17-46B5-8CC2-7B1089F22269}" type="slidenum">
              <a:rPr lang="th-TH"/>
              <a:pPr>
                <a:defRPr/>
              </a:pPr>
              <a:t>‹#›</a:t>
            </a:fld>
            <a:endParaRPr lang="th-TH"/>
          </a:p>
        </p:txBody>
      </p:sp>
    </p:spTree>
    <p:extLst>
      <p:ext uri="{BB962C8B-B14F-4D97-AF65-F5344CB8AC3E}">
        <p14:creationId xmlns:p14="http://schemas.microsoft.com/office/powerpoint/2010/main" val="3411506551"/>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Data Hub Master">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1100">
                <a:latin typeface="Arial" pitchFamily="34" charset="0"/>
                <a:cs typeface="Arial" pitchFamily="34" charset="0"/>
              </a:defRPr>
            </a:lvl1pPr>
            <a:lvl2pPr>
              <a:defRPr sz="1100">
                <a:latin typeface="Arial" pitchFamily="34" charset="0"/>
                <a:cs typeface="Arial" pitchFamily="34" charset="0"/>
              </a:defRPr>
            </a:lvl2pPr>
            <a:lvl3pPr>
              <a:defRPr sz="1100">
                <a:latin typeface="Arial" pitchFamily="34" charset="0"/>
                <a:cs typeface="Arial" pitchFamily="34" charset="0"/>
              </a:defRPr>
            </a:lvl3pPr>
            <a:lvl4pPr>
              <a:defRPr sz="1100">
                <a:latin typeface="Arial" pitchFamily="34" charset="0"/>
                <a:cs typeface="Arial" pitchFamily="34" charset="0"/>
              </a:defRPr>
            </a:lvl4pPr>
            <a:lvl5pPr>
              <a:defRPr sz="1100">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6"/>
          <p:cNvSpPr>
            <a:spLocks noGrp="1" noChangeArrowheads="1"/>
          </p:cNvSpPr>
          <p:nvPr>
            <p:ph type="ftr" sz="quarter" idx="10"/>
          </p:nvPr>
        </p:nvSpPr>
        <p:spPr>
          <a:xfrm>
            <a:off x="457200" y="6245225"/>
            <a:ext cx="6096000" cy="476250"/>
          </a:xfrm>
        </p:spPr>
        <p:txBody>
          <a:bodyPr/>
          <a:lstStyle>
            <a:lvl1pPr>
              <a:defRPr sz="1050" b="0"/>
            </a:lvl1pPr>
          </a:lstStyle>
          <a:p>
            <a:pPr>
              <a:defRPr/>
            </a:pPr>
            <a:endParaRPr lang="en-US" altLang="zh-CN"/>
          </a:p>
        </p:txBody>
      </p:sp>
      <p:sp>
        <p:nvSpPr>
          <p:cNvPr id="5" name="Rectangle 7"/>
          <p:cNvSpPr>
            <a:spLocks noGrp="1" noChangeArrowheads="1"/>
          </p:cNvSpPr>
          <p:nvPr>
            <p:ph type="sldNum" sz="quarter" idx="11"/>
          </p:nvPr>
        </p:nvSpPr>
        <p:spPr/>
        <p:txBody>
          <a:bodyPr/>
          <a:lstStyle>
            <a:lvl1pPr>
              <a:defRPr sz="1200"/>
            </a:lvl1pPr>
          </a:lstStyle>
          <a:p>
            <a:pPr>
              <a:defRPr/>
            </a:pPr>
            <a:fld id="{7324ED85-B5D2-4800-B49C-28229116627A}" type="slidenum">
              <a:rPr lang="en-US"/>
              <a:pPr>
                <a:defRPr/>
              </a:pPr>
              <a:t>‹#›</a:t>
            </a:fld>
            <a:endParaRPr lang="th-TH" dirty="0"/>
          </a:p>
        </p:txBody>
      </p:sp>
    </p:spTree>
    <p:extLst>
      <p:ext uri="{BB962C8B-B14F-4D97-AF65-F5344CB8AC3E}">
        <p14:creationId xmlns:p14="http://schemas.microsoft.com/office/powerpoint/2010/main" val="3227353871"/>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5F12CF07-46B3-44BC-92E1-B1500579DEE2}" type="slidenum">
              <a:rPr lang="th-TH"/>
              <a:pPr>
                <a:defRPr/>
              </a:pPr>
              <a:t>‹#›</a:t>
            </a:fld>
            <a:endParaRPr lang="th-TH"/>
          </a:p>
        </p:txBody>
      </p:sp>
    </p:spTree>
    <p:extLst>
      <p:ext uri="{BB962C8B-B14F-4D97-AF65-F5344CB8AC3E}">
        <p14:creationId xmlns:p14="http://schemas.microsoft.com/office/powerpoint/2010/main" val="3762638655"/>
      </p:ext>
    </p:extLst>
  </p:cSld>
  <p:clrMapOvr>
    <a:overrideClrMapping bg1="lt1" tx1="dk1" bg2="lt2" tx2="dk2" accent1="accent1" accent2="accent2" accent3="accent3" accent4="accent4" accent5="accent5" accent6="accent6" hlink="hlink" folHlink="folHlink"/>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obj">
  <p:cSld name="Data Hub Master">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685800"/>
          </a:xfrm>
          <a:prstGeom prst="rect">
            <a:avLst/>
          </a:prstGeom>
        </p:spPr>
        <p:txBody>
          <a:bodyPr/>
          <a:lstStyle>
            <a:lvl1pPr>
              <a:defRPr sz="2400"/>
            </a:lvl1pPr>
          </a:lstStyle>
          <a:p>
            <a:r>
              <a:rPr lang="en-US" dirty="0" smtClean="0"/>
              <a:t>Click to edit Master title style</a:t>
            </a:r>
            <a:endParaRPr lang="en-US" dirty="0"/>
          </a:p>
        </p:txBody>
      </p:sp>
      <p:sp>
        <p:nvSpPr>
          <p:cNvPr id="3" name="Content Placeholder 2"/>
          <p:cNvSpPr>
            <a:spLocks noGrp="1"/>
          </p:cNvSpPr>
          <p:nvPr>
            <p:ph idx="1"/>
          </p:nvPr>
        </p:nvSpPr>
        <p:spPr>
          <a:xfrm>
            <a:off x="457200" y="1600200"/>
            <a:ext cx="8229600" cy="4343400"/>
          </a:xfrm>
          <a:prstGeom prst="rect">
            <a:avLst/>
          </a:prstGeom>
        </p:spPr>
        <p:txBody>
          <a:bodyPr/>
          <a:lstStyle>
            <a:lvl1pPr>
              <a:defRPr sz="1100" b="1">
                <a:latin typeface="Arial" pitchFamily="34" charset="0"/>
                <a:cs typeface="Arial" pitchFamily="34" charset="0"/>
              </a:defRPr>
            </a:lvl1pPr>
            <a:lvl2pPr>
              <a:defRPr sz="1100" b="1">
                <a:latin typeface="Arial" pitchFamily="34" charset="0"/>
                <a:cs typeface="Arial" pitchFamily="34" charset="0"/>
              </a:defRPr>
            </a:lvl2pPr>
            <a:lvl3pPr>
              <a:defRPr sz="1100" b="1">
                <a:latin typeface="Arial" pitchFamily="34" charset="0"/>
                <a:cs typeface="Arial" pitchFamily="34" charset="0"/>
              </a:defRPr>
            </a:lvl3pPr>
            <a:lvl4pPr>
              <a:defRPr sz="1100" b="1">
                <a:latin typeface="Arial" pitchFamily="34" charset="0"/>
                <a:cs typeface="Arial" pitchFamily="34" charset="0"/>
              </a:defRPr>
            </a:lvl4pPr>
            <a:lvl5pPr>
              <a:defRPr sz="1100" b="1">
                <a:latin typeface="Arial" pitchFamily="34" charset="0"/>
                <a:cs typeface="Arial"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7"/>
          <p:cNvSpPr>
            <a:spLocks noGrp="1" noChangeArrowheads="1"/>
          </p:cNvSpPr>
          <p:nvPr>
            <p:ph type="sldNum" sz="quarter" idx="10"/>
          </p:nvPr>
        </p:nvSpPr>
        <p:spPr/>
        <p:txBody>
          <a:bodyPr/>
          <a:lstStyle>
            <a:lvl1pPr fontAlgn="base">
              <a:spcBef>
                <a:spcPct val="0"/>
              </a:spcBef>
              <a:spcAft>
                <a:spcPct val="0"/>
              </a:spcAft>
              <a:defRPr sz="1200" b="1">
                <a:solidFill>
                  <a:srgbClr val="000000"/>
                </a:solidFill>
                <a:ea typeface="SimSun"/>
                <a:cs typeface="Arial" charset="0"/>
              </a:defRPr>
            </a:lvl1pPr>
          </a:lstStyle>
          <a:p>
            <a:pPr>
              <a:defRPr/>
            </a:pPr>
            <a:fld id="{2A031D0C-C696-4E95-B140-DB3CE1B4D29A}" type="slidenum">
              <a:rPr lang="en-US"/>
              <a:pPr>
                <a:defRPr/>
              </a:pPr>
              <a:t>‹#›</a:t>
            </a:fld>
            <a:endParaRPr lang="th-TH" dirty="0">
              <a:cs typeface="Cordia New"/>
            </a:endParaRPr>
          </a:p>
        </p:txBody>
      </p:sp>
    </p:spTree>
    <p:extLst>
      <p:ext uri="{BB962C8B-B14F-4D97-AF65-F5344CB8AC3E}">
        <p14:creationId xmlns:p14="http://schemas.microsoft.com/office/powerpoint/2010/main" val="1485757999"/>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8" name="Subtitle 2"/>
          <p:cNvSpPr>
            <a:spLocks noGrp="1"/>
          </p:cNvSpPr>
          <p:nvPr>
            <p:ph type="subTitle" idx="1"/>
          </p:nvPr>
        </p:nvSpPr>
        <p:spPr>
          <a:xfrm>
            <a:off x="495253" y="1978290"/>
            <a:ext cx="8077275" cy="3448055"/>
          </a:xfrm>
          <a:prstGeom prst="rect">
            <a:avLst/>
          </a:prstGeom>
        </p:spPr>
        <p:txBody>
          <a:bodyPr>
            <a:normAutofit/>
          </a:bodyPr>
          <a:lstStyle>
            <a:lvl1pPr marL="533400" marR="0" indent="-533400" algn="l" defTabSz="914400" rtl="0" eaLnBrk="1" fontAlgn="auto" latinLnBrk="0" hangingPunct="1">
              <a:lnSpc>
                <a:spcPct val="150000"/>
              </a:lnSpc>
              <a:spcBef>
                <a:spcPct val="20000"/>
              </a:spcBef>
              <a:spcAft>
                <a:spcPts val="0"/>
              </a:spcAft>
              <a:buClrTx/>
              <a:buSzPct val="250000"/>
              <a:buFontTx/>
              <a:buBlip>
                <a:blip r:embed="rId2"/>
              </a:buBlip>
              <a:tabLst/>
              <a:defRPr sz="1800" b="1">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pPr lvl="0"/>
            <a:r>
              <a:rPr lang="en-US" noProof="0" dirty="0" smtClean="0"/>
              <a:t>Click to edit Master subtitle style</a:t>
            </a:r>
            <a:endParaRPr lang="th-TH" noProof="0" dirty="0"/>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6F0D9FFB-0244-48EF-B309-A6D6BA03A11C}" type="slidenum">
              <a:rPr lang="th-TH"/>
              <a:pPr>
                <a:defRPr/>
              </a:pPr>
              <a:t>‹#›</a:t>
            </a:fld>
            <a:endParaRPr lang="th-TH"/>
          </a:p>
        </p:txBody>
      </p:sp>
    </p:spTree>
    <p:extLst>
      <p:ext uri="{BB962C8B-B14F-4D97-AF65-F5344CB8AC3E}">
        <p14:creationId xmlns:p14="http://schemas.microsoft.com/office/powerpoint/2010/main" val="2176842469"/>
      </p:ext>
    </p:extLst>
  </p:cSld>
  <p:clrMapOvr>
    <a:overrideClrMapping bg1="lt1" tx1="dk1" bg2="lt2" tx2="dk2" accent1="accent1" accent2="accent2" accent3="accent3" accent4="accent4" accent5="accent5" accent6="accent6" hlink="hlink" folHlink="folHlink"/>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Title and Object">
    <p:spTree>
      <p:nvGrpSpPr>
        <p:cNvPr id="1" name=""/>
        <p:cNvGrpSpPr/>
        <p:nvPr/>
      </p:nvGrpSpPr>
      <p:grpSpPr>
        <a:xfrm>
          <a:off x="0" y="0"/>
          <a:ext cx="0" cy="0"/>
          <a:chOff x="0" y="0"/>
          <a:chExt cx="0" cy="0"/>
        </a:xfrm>
      </p:grpSpPr>
      <p:sp>
        <p:nvSpPr>
          <p:cNvPr id="5" name="Rectangle 4"/>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4" name="Content Placeholder 27"/>
          <p:cNvSpPr>
            <a:spLocks noGrp="1"/>
          </p:cNvSpPr>
          <p:nvPr>
            <p:ph sz="quarter" idx="13"/>
          </p:nvPr>
        </p:nvSpPr>
        <p:spPr>
          <a:xfrm>
            <a:off x="495253" y="1978289"/>
            <a:ext cx="8077275"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7"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6" name="Slide Number Placeholder 5"/>
          <p:cNvSpPr>
            <a:spLocks noGrp="1"/>
          </p:cNvSpPr>
          <p:nvPr>
            <p:ph type="sldNum" sz="quarter" idx="15"/>
          </p:nvPr>
        </p:nvSpPr>
        <p:spPr/>
        <p:txBody>
          <a:bodyPr/>
          <a:lstStyle>
            <a:lvl1pPr>
              <a:defRPr/>
            </a:lvl1pPr>
          </a:lstStyle>
          <a:p>
            <a:pPr>
              <a:defRPr/>
            </a:pPr>
            <a:fld id="{3EE1F34E-A0E1-416C-BD7E-9B4D654290F6}" type="slidenum">
              <a:rPr lang="th-TH"/>
              <a:pPr>
                <a:defRPr/>
              </a:pPr>
              <a:t>‹#›</a:t>
            </a:fld>
            <a:endParaRPr lang="th-TH"/>
          </a:p>
        </p:txBody>
      </p:sp>
    </p:spTree>
    <p:extLst>
      <p:ext uri="{BB962C8B-B14F-4D97-AF65-F5344CB8AC3E}">
        <p14:creationId xmlns:p14="http://schemas.microsoft.com/office/powerpoint/2010/main" val="900016097"/>
      </p:ext>
    </p:extLst>
  </p:cSld>
  <p:clrMapOvr>
    <a:overrideClrMapping bg1="lt1" tx1="dk1" bg2="lt2" tx2="dk2" accent1="accent1" accent2="accent2" accent3="accent3" accent4="accent4" accent5="accent5" accent6="accent6" hlink="hlink" folHlink="folHlink"/>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7" name="Content Placeholder 27"/>
          <p:cNvSpPr>
            <a:spLocks noGrp="1"/>
          </p:cNvSpPr>
          <p:nvPr>
            <p:ph sz="quarter" idx="16"/>
          </p:nvPr>
        </p:nvSpPr>
        <p:spPr>
          <a:xfrm>
            <a:off x="495251"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9" name="Content Placeholder 27"/>
          <p:cNvSpPr>
            <a:spLocks noGrp="1"/>
          </p:cNvSpPr>
          <p:nvPr>
            <p:ph sz="quarter" idx="17"/>
          </p:nvPr>
        </p:nvSpPr>
        <p:spPr>
          <a:xfrm>
            <a:off x="4612528" y="1978289"/>
            <a:ext cx="3960000" cy="3448056"/>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8" name="Slide Number Placeholder 5"/>
          <p:cNvSpPr>
            <a:spLocks noGrp="1"/>
          </p:cNvSpPr>
          <p:nvPr>
            <p:ph type="sldNum" sz="quarter" idx="18"/>
          </p:nvPr>
        </p:nvSpPr>
        <p:spPr/>
        <p:txBody>
          <a:bodyPr/>
          <a:lstStyle>
            <a:lvl1pPr>
              <a:defRPr/>
            </a:lvl1pPr>
          </a:lstStyle>
          <a:p>
            <a:pPr>
              <a:defRPr/>
            </a:pPr>
            <a:fld id="{316F1FE0-45FF-4579-9B9F-2DFA5226B8E0}" type="slidenum">
              <a:rPr lang="th-TH"/>
              <a:pPr>
                <a:defRPr/>
              </a:pPr>
              <a:t>‹#›</a:t>
            </a:fld>
            <a:endParaRPr lang="th-TH"/>
          </a:p>
        </p:txBody>
      </p:sp>
    </p:spTree>
    <p:extLst>
      <p:ext uri="{BB962C8B-B14F-4D97-AF65-F5344CB8AC3E}">
        <p14:creationId xmlns:p14="http://schemas.microsoft.com/office/powerpoint/2010/main" val="2067211948"/>
      </p:ext>
    </p:extLst>
  </p:cSld>
  <p:clrMapOvr>
    <a:overrideClrMapping bg1="lt1" tx1="dk1" bg2="lt2" tx2="dk2" accent1="accent1" accent2="accent2" accent3="accent3" accent4="accent4" accent5="accent5" accent6="accent6" hlink="hlink" folHlink="folHlink"/>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Comparison">
    <p:spTree>
      <p:nvGrpSpPr>
        <p:cNvPr id="1" name=""/>
        <p:cNvGrpSpPr/>
        <p:nvPr/>
      </p:nvGrpSpPr>
      <p:grpSpPr>
        <a:xfrm>
          <a:off x="0" y="0"/>
          <a:ext cx="0" cy="0"/>
          <a:chOff x="0" y="0"/>
          <a:chExt cx="0" cy="0"/>
        </a:xfrm>
      </p:grpSpPr>
      <p:sp>
        <p:nvSpPr>
          <p:cNvPr id="8" name="Rectangle 7"/>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12" name="Content Placeholder 27"/>
          <p:cNvSpPr>
            <a:spLocks noGrp="1"/>
          </p:cNvSpPr>
          <p:nvPr>
            <p:ph sz="quarter" idx="18"/>
          </p:nvPr>
        </p:nvSpPr>
        <p:spPr>
          <a:xfrm>
            <a:off x="495251"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4" name="Text Placeholder 13"/>
          <p:cNvSpPr>
            <a:spLocks noGrp="1"/>
          </p:cNvSpPr>
          <p:nvPr>
            <p:ph type="body" sz="quarter" idx="19"/>
          </p:nvPr>
        </p:nvSpPr>
        <p:spPr>
          <a:xfrm>
            <a:off x="495251"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8" name="Content Placeholder 27"/>
          <p:cNvSpPr>
            <a:spLocks noGrp="1"/>
          </p:cNvSpPr>
          <p:nvPr>
            <p:ph sz="quarter" idx="20"/>
          </p:nvPr>
        </p:nvSpPr>
        <p:spPr>
          <a:xfrm>
            <a:off x="4612528" y="2500305"/>
            <a:ext cx="3960000" cy="2926039"/>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9" name="Text Placeholder 13"/>
          <p:cNvSpPr>
            <a:spLocks noGrp="1"/>
          </p:cNvSpPr>
          <p:nvPr>
            <p:ph type="body" sz="quarter" idx="21"/>
          </p:nvPr>
        </p:nvSpPr>
        <p:spPr>
          <a:xfrm>
            <a:off x="4612528" y="1978289"/>
            <a:ext cx="3960000" cy="522000"/>
          </a:xfrm>
          <a:prstGeom prst="rect">
            <a:avLst/>
          </a:prstGeom>
        </p:spPr>
        <p:txBody>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a:t>
            </a:r>
            <a:endParaRPr lang="th-TH" dirty="0"/>
          </a:p>
        </p:txBody>
      </p:sp>
      <p:sp>
        <p:nvSpPr>
          <p:cNvPr id="13"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9" name="Slide Number Placeholder 5"/>
          <p:cNvSpPr>
            <a:spLocks noGrp="1"/>
          </p:cNvSpPr>
          <p:nvPr>
            <p:ph type="sldNum" sz="quarter" idx="22"/>
          </p:nvPr>
        </p:nvSpPr>
        <p:spPr/>
        <p:txBody>
          <a:bodyPr/>
          <a:lstStyle>
            <a:lvl1pPr>
              <a:defRPr/>
            </a:lvl1pPr>
          </a:lstStyle>
          <a:p>
            <a:pPr>
              <a:defRPr/>
            </a:pPr>
            <a:fld id="{07C843AC-D8BA-4301-89A4-36C18A5CE671}" type="slidenum">
              <a:rPr lang="th-TH"/>
              <a:pPr>
                <a:defRPr/>
              </a:pPr>
              <a:t>‹#›</a:t>
            </a:fld>
            <a:endParaRPr lang="th-TH"/>
          </a:p>
        </p:txBody>
      </p:sp>
    </p:spTree>
    <p:extLst>
      <p:ext uri="{BB962C8B-B14F-4D97-AF65-F5344CB8AC3E}">
        <p14:creationId xmlns:p14="http://schemas.microsoft.com/office/powerpoint/2010/main" val="2958418354"/>
      </p:ext>
    </p:extLst>
  </p:cSld>
  <p:clrMapOvr>
    <a:overrideClrMapping bg1="lt1" tx1="dk1" bg2="lt2" tx2="dk2" accent1="accent1" accent2="accent2" accent3="accent3" accent4="accent4" accent5="accent5" accent6="accent6" hlink="hlink" folHlink="folHlink"/>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Title Only">
    <p:spTree>
      <p:nvGrpSpPr>
        <p:cNvPr id="1" name=""/>
        <p:cNvGrpSpPr/>
        <p:nvPr/>
      </p:nvGrpSpPr>
      <p:grpSpPr>
        <a:xfrm>
          <a:off x="0" y="0"/>
          <a:ext cx="0" cy="0"/>
          <a:chOff x="0" y="0"/>
          <a:chExt cx="0" cy="0"/>
        </a:xfrm>
      </p:grpSpPr>
      <p:sp>
        <p:nvSpPr>
          <p:cNvPr id="3" name="Rectangle 2"/>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8402672" cy="504000"/>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4" name="Slide Number Placeholder 5"/>
          <p:cNvSpPr>
            <a:spLocks noGrp="1"/>
          </p:cNvSpPr>
          <p:nvPr>
            <p:ph type="sldNum" sz="quarter" idx="10"/>
          </p:nvPr>
        </p:nvSpPr>
        <p:spPr/>
        <p:txBody>
          <a:bodyPr/>
          <a:lstStyle>
            <a:lvl1pPr>
              <a:defRPr/>
            </a:lvl1pPr>
          </a:lstStyle>
          <a:p>
            <a:pPr>
              <a:defRPr/>
            </a:pPr>
            <a:fld id="{2513408A-C74C-41FC-B71B-983910D1BA20}" type="slidenum">
              <a:rPr lang="th-TH"/>
              <a:pPr>
                <a:defRPr/>
              </a:pPr>
              <a:t>‹#›</a:t>
            </a:fld>
            <a:endParaRPr lang="th-TH" dirty="0"/>
          </a:p>
        </p:txBody>
      </p:sp>
    </p:spTree>
    <p:extLst>
      <p:ext uri="{BB962C8B-B14F-4D97-AF65-F5344CB8AC3E}">
        <p14:creationId xmlns:p14="http://schemas.microsoft.com/office/powerpoint/2010/main" val="4025913154"/>
      </p:ext>
    </p:extLst>
  </p:cSld>
  <p:clrMapOvr>
    <a:overrideClrMapping bg1="lt1" tx1="dk1" bg2="lt2" tx2="dk2" accent1="accent1" accent2="accent2" accent3="accent3" accent4="accent4" accent5="accent5" accent6="accent6" hlink="hlink" folHlink="folHlink"/>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sp>
        <p:nvSpPr>
          <p:cNvPr id="2" name="Slide Number Placeholder 5"/>
          <p:cNvSpPr>
            <a:spLocks noGrp="1"/>
          </p:cNvSpPr>
          <p:nvPr>
            <p:ph type="sldNum" sz="quarter" idx="10"/>
          </p:nvPr>
        </p:nvSpPr>
        <p:spPr/>
        <p:txBody>
          <a:bodyPr/>
          <a:lstStyle>
            <a:lvl1pPr>
              <a:defRPr/>
            </a:lvl1pPr>
          </a:lstStyle>
          <a:p>
            <a:pPr>
              <a:defRPr/>
            </a:pPr>
            <a:fld id="{19370BB7-5505-4C2D-9115-39FEB117C065}" type="slidenum">
              <a:rPr lang="th-TH"/>
              <a:pPr>
                <a:defRPr/>
              </a:pPr>
              <a:t>‹#›</a:t>
            </a:fld>
            <a:endParaRPr lang="th-TH" dirty="0"/>
          </a:p>
        </p:txBody>
      </p:sp>
    </p:spTree>
    <p:extLst>
      <p:ext uri="{BB962C8B-B14F-4D97-AF65-F5344CB8AC3E}">
        <p14:creationId xmlns:p14="http://schemas.microsoft.com/office/powerpoint/2010/main" val="2104882241"/>
      </p:ext>
    </p:extLst>
  </p:cSld>
  <p:clrMapOvr>
    <a:overrideClrMapping bg1="lt1" tx1="dk1" bg2="lt2" tx2="dk2" accent1="accent1" accent2="accent2" accent3="accent3" accent4="accent4" accent5="accent5" accent6="accent6" hlink="hlink" folHlink="folHlink"/>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Content with Caption">
    <p:spTree>
      <p:nvGrpSpPr>
        <p:cNvPr id="1" name=""/>
        <p:cNvGrpSpPr/>
        <p:nvPr/>
      </p:nvGrpSpPr>
      <p:grpSpPr>
        <a:xfrm>
          <a:off x="0" y="0"/>
          <a:ext cx="0" cy="0"/>
          <a:chOff x="0" y="0"/>
          <a:chExt cx="0" cy="0"/>
        </a:xfrm>
      </p:grpSpPr>
      <p:sp>
        <p:nvSpPr>
          <p:cNvPr id="6" name="Rectangle 5"/>
          <p:cNvSpPr/>
          <p:nvPr userDrawn="1"/>
        </p:nvSpPr>
        <p:spPr>
          <a:xfrm>
            <a:off x="0" y="1628775"/>
            <a:ext cx="179388" cy="649288"/>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auto">
              <a:spcBef>
                <a:spcPts val="0"/>
              </a:spcBef>
              <a:spcAft>
                <a:spcPts val="0"/>
              </a:spcAft>
              <a:defRPr/>
            </a:pPr>
            <a:r>
              <a:rPr lang="en-US" dirty="0">
                <a:solidFill>
                  <a:prstClr val="white"/>
                </a:solidFill>
              </a:rPr>
              <a:t> </a:t>
            </a:r>
            <a:endParaRPr lang="th-TH" dirty="0">
              <a:solidFill>
                <a:prstClr val="white"/>
              </a:solidFill>
            </a:endParaRPr>
          </a:p>
        </p:txBody>
      </p:sp>
      <p:sp>
        <p:nvSpPr>
          <p:cNvPr id="10" name="Title 25"/>
          <p:cNvSpPr>
            <a:spLocks noGrp="1"/>
          </p:cNvSpPr>
          <p:nvPr>
            <p:ph type="title"/>
          </p:nvPr>
        </p:nvSpPr>
        <p:spPr>
          <a:xfrm>
            <a:off x="169856" y="1571612"/>
            <a:ext cx="3330574" cy="1214446"/>
          </a:xfrm>
          <a:prstGeom prst="rect">
            <a:avLst/>
          </a:prstGeom>
        </p:spPr>
        <p:txBody>
          <a:bodyPr>
            <a:noAutofit/>
          </a:bodyPr>
          <a:lstStyle>
            <a:lvl1pPr algn="l">
              <a:defRPr sz="2400" b="1">
                <a:solidFill>
                  <a:srgbClr val="C00000"/>
                </a:solidFill>
              </a:defRPr>
            </a:lvl1pPr>
          </a:lstStyle>
          <a:p>
            <a:r>
              <a:rPr lang="en-US" dirty="0" smtClean="0"/>
              <a:t>Click to edit Master title style</a:t>
            </a:r>
            <a:endParaRPr lang="th-TH" dirty="0"/>
          </a:p>
        </p:txBody>
      </p:sp>
      <p:sp>
        <p:nvSpPr>
          <p:cNvPr id="9" name="Content Placeholder 27"/>
          <p:cNvSpPr>
            <a:spLocks noGrp="1"/>
          </p:cNvSpPr>
          <p:nvPr>
            <p:ph sz="quarter" idx="17"/>
          </p:nvPr>
        </p:nvSpPr>
        <p:spPr>
          <a:xfrm>
            <a:off x="3643306" y="1571612"/>
            <a:ext cx="4929222" cy="3854733"/>
          </a:xfrm>
          <a:prstGeom prst="rect">
            <a:avLst/>
          </a:prstGeom>
        </p:spPr>
        <p:txBody>
          <a:bodyPr>
            <a:normAutofit/>
          </a:bodyPr>
          <a:lstStyle>
            <a:lvl1pPr>
              <a:buFontTx/>
              <a:buNone/>
              <a:defRPr sz="1800" b="1"/>
            </a:lvl1pPr>
            <a:lvl2pPr>
              <a:buFontTx/>
              <a:buNone/>
              <a:defRPr sz="1800" b="1"/>
            </a:lvl2pPr>
            <a:lvl3pPr>
              <a:buFontTx/>
              <a:buNone/>
              <a:defRPr sz="1800" b="1"/>
            </a:lvl3pPr>
            <a:lvl4pPr>
              <a:buFontTx/>
              <a:buNone/>
              <a:defRPr sz="1800" b="1"/>
            </a:lvl4pPr>
            <a:lvl5pPr>
              <a:buFontTx/>
              <a:buNone/>
              <a:defRPr sz="1800" b="1"/>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th-TH" dirty="0"/>
          </a:p>
        </p:txBody>
      </p:sp>
      <p:sp>
        <p:nvSpPr>
          <p:cNvPr id="18" name="Text Placeholder 16"/>
          <p:cNvSpPr>
            <a:spLocks noGrp="1"/>
          </p:cNvSpPr>
          <p:nvPr>
            <p:ph type="body" sz="quarter" idx="18"/>
          </p:nvPr>
        </p:nvSpPr>
        <p:spPr>
          <a:xfrm>
            <a:off x="495250" y="2857496"/>
            <a:ext cx="3005179" cy="2571768"/>
          </a:xfrm>
          <a:prstGeom prst="rect">
            <a:avLst/>
          </a:prstGeom>
        </p:spPr>
        <p:txBody>
          <a:bodyPr/>
          <a:lstStyle>
            <a:lvl1pPr>
              <a:buFontTx/>
              <a:buNone/>
              <a:defRPr sz="1800"/>
            </a:lvl1pPr>
            <a:lvl2pPr>
              <a:defRPr sz="1800"/>
            </a:lvl2pPr>
            <a:lvl3pPr>
              <a:defRPr sz="1800"/>
            </a:lvl3pPr>
            <a:lvl4pPr>
              <a:defRPr sz="1800"/>
            </a:lvl4pPr>
            <a:lvl5pPr>
              <a:defRPr sz="1800"/>
            </a:lvl5pPr>
          </a:lstStyle>
          <a:p>
            <a:pPr lvl="0"/>
            <a:r>
              <a:rPr lang="en-US" smtClean="0"/>
              <a:t>Click to edit Master text styles</a:t>
            </a:r>
          </a:p>
        </p:txBody>
      </p:sp>
      <p:sp>
        <p:nvSpPr>
          <p:cNvPr id="12" name="Text Placeholder 20"/>
          <p:cNvSpPr>
            <a:spLocks noGrp="1"/>
          </p:cNvSpPr>
          <p:nvPr>
            <p:ph type="body" sz="quarter" idx="14"/>
          </p:nvPr>
        </p:nvSpPr>
        <p:spPr>
          <a:xfrm>
            <a:off x="495253" y="5429264"/>
            <a:ext cx="7648647" cy="1288803"/>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Slide Number Placeholder 5"/>
          <p:cNvSpPr>
            <a:spLocks noGrp="1"/>
          </p:cNvSpPr>
          <p:nvPr>
            <p:ph type="sldNum" sz="quarter" idx="19"/>
          </p:nvPr>
        </p:nvSpPr>
        <p:spPr/>
        <p:txBody>
          <a:bodyPr/>
          <a:lstStyle>
            <a:lvl1pPr>
              <a:defRPr/>
            </a:lvl1pPr>
          </a:lstStyle>
          <a:p>
            <a:pPr>
              <a:defRPr/>
            </a:pPr>
            <a:fld id="{200C0582-BAFC-4D10-AB32-EA777E5ACBC2}" type="slidenum">
              <a:rPr lang="th-TH"/>
              <a:pPr>
                <a:defRPr/>
              </a:pPr>
              <a:t>‹#›</a:t>
            </a:fld>
            <a:endParaRPr lang="th-TH"/>
          </a:p>
        </p:txBody>
      </p:sp>
    </p:spTree>
    <p:extLst>
      <p:ext uri="{BB962C8B-B14F-4D97-AF65-F5344CB8AC3E}">
        <p14:creationId xmlns:p14="http://schemas.microsoft.com/office/powerpoint/2010/main" val="2253273747"/>
      </p:ext>
    </p:extLst>
  </p:cSld>
  <p:clrMapOvr>
    <a:overrideClrMapping bg1="lt1" tx1="dk1" bg2="lt2" tx2="dk2" accent1="accent1" accent2="accent2" accent3="accent3" accent4="accent4" accent5="accent5" accent6="accent6" hlink="hlink" folHlink="folHlink"/>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Picture with Caption">
    <p:spTree>
      <p:nvGrpSpPr>
        <p:cNvPr id="1" name=""/>
        <p:cNvGrpSpPr/>
        <p:nvPr/>
      </p:nvGrpSpPr>
      <p:grpSpPr>
        <a:xfrm>
          <a:off x="0" y="0"/>
          <a:ext cx="0" cy="0"/>
          <a:chOff x="0" y="0"/>
          <a:chExt cx="0" cy="0"/>
        </a:xfrm>
      </p:grpSpPr>
      <p:sp>
        <p:nvSpPr>
          <p:cNvPr id="11" name="Text Placeholder 20"/>
          <p:cNvSpPr>
            <a:spLocks noGrp="1"/>
          </p:cNvSpPr>
          <p:nvPr>
            <p:ph type="body" sz="quarter" idx="14"/>
          </p:nvPr>
        </p:nvSpPr>
        <p:spPr>
          <a:xfrm>
            <a:off x="495253" y="5929330"/>
            <a:ext cx="7648648" cy="788737"/>
          </a:xfrm>
          <a:prstGeom prst="rect">
            <a:avLst/>
          </a:prstGeom>
        </p:spPr>
        <p:txBody>
          <a:bodyPr anchor="b" anchorCtr="0">
            <a:normAutofit/>
          </a:bodyPr>
          <a:lstStyle>
            <a:lvl1pPr marL="0" indent="0">
              <a:buNone/>
              <a:defRPr sz="900">
                <a:latin typeface="Arial" pitchFamily="34" charset="0"/>
              </a:defRPr>
            </a:lvl1pPr>
            <a:lvl2pPr>
              <a:defRPr sz="700"/>
            </a:lvl2pPr>
            <a:lvl3pPr>
              <a:defRPr sz="700"/>
            </a:lvl3pPr>
            <a:lvl4pPr>
              <a:defRPr sz="700"/>
            </a:lvl4pPr>
            <a:lvl5pPr>
              <a:defRPr sz="700"/>
            </a:lvl5pPr>
          </a:lstStyle>
          <a:p>
            <a:endParaRPr lang="en-US" dirty="0" smtClean="0"/>
          </a:p>
        </p:txBody>
      </p:sp>
      <p:sp>
        <p:nvSpPr>
          <p:cNvPr id="7" name="Content Placeholder 27"/>
          <p:cNvSpPr>
            <a:spLocks noGrp="1"/>
          </p:cNvSpPr>
          <p:nvPr>
            <p:ph sz="quarter" idx="15"/>
          </p:nvPr>
        </p:nvSpPr>
        <p:spPr>
          <a:xfrm>
            <a:off x="495253" y="1571612"/>
            <a:ext cx="8077275" cy="4000528"/>
          </a:xfrm>
          <a:prstGeom prst="rect">
            <a:avLst/>
          </a:prstGeom>
        </p:spPr>
        <p:txBody>
          <a:bodyPr>
            <a:normAutofit/>
          </a:bodyPr>
          <a:lstStyle>
            <a:lvl1pPr>
              <a:buFontTx/>
              <a:buNone/>
              <a:defRPr sz="1800" b="1"/>
            </a:lvl1pPr>
            <a:lvl2pPr>
              <a:defRPr sz="1800" b="1"/>
            </a:lvl2pPr>
            <a:lvl3pPr>
              <a:defRPr sz="1800" b="1"/>
            </a:lvl3pPr>
            <a:lvl4pPr>
              <a:defRPr sz="1800" b="1"/>
            </a:lvl4pPr>
            <a:lvl5pPr>
              <a:defRPr sz="1800" b="1"/>
            </a:lvl5pPr>
          </a:lstStyle>
          <a:p>
            <a:pPr lvl="0"/>
            <a:r>
              <a:rPr lang="en-US" dirty="0" smtClean="0"/>
              <a:t>Click to edit Master text </a:t>
            </a:r>
          </a:p>
        </p:txBody>
      </p:sp>
      <p:sp>
        <p:nvSpPr>
          <p:cNvPr id="8" name="Text Placeholder 16"/>
          <p:cNvSpPr>
            <a:spLocks noGrp="1"/>
          </p:cNvSpPr>
          <p:nvPr>
            <p:ph type="body" sz="quarter" idx="18"/>
          </p:nvPr>
        </p:nvSpPr>
        <p:spPr>
          <a:xfrm>
            <a:off x="495250" y="5572140"/>
            <a:ext cx="8077278" cy="357190"/>
          </a:xfrm>
          <a:prstGeom prst="rect">
            <a:avLst/>
          </a:prstGeom>
        </p:spPr>
        <p:txBody>
          <a:bodyPr/>
          <a:lstStyle>
            <a:lvl1pPr algn="ctr">
              <a:buFontTx/>
              <a:buNone/>
              <a:defRPr sz="1800" b="1"/>
            </a:lvl1pPr>
            <a:lvl2pPr>
              <a:defRPr sz="1800"/>
            </a:lvl2pPr>
            <a:lvl3pPr>
              <a:defRPr sz="1800"/>
            </a:lvl3pPr>
            <a:lvl4pPr>
              <a:defRPr sz="1800"/>
            </a:lvl4pPr>
            <a:lvl5pPr>
              <a:defRPr sz="1800"/>
            </a:lvl5pPr>
          </a:lstStyle>
          <a:p>
            <a:pPr lvl="0"/>
            <a:r>
              <a:rPr lang="en-US" smtClean="0"/>
              <a:t>Click to edit Master text styles</a:t>
            </a:r>
          </a:p>
        </p:txBody>
      </p:sp>
      <p:sp>
        <p:nvSpPr>
          <p:cNvPr id="5" name="Slide Number Placeholder 5"/>
          <p:cNvSpPr>
            <a:spLocks noGrp="1"/>
          </p:cNvSpPr>
          <p:nvPr>
            <p:ph type="sldNum" sz="quarter" idx="19"/>
          </p:nvPr>
        </p:nvSpPr>
        <p:spPr/>
        <p:txBody>
          <a:bodyPr/>
          <a:lstStyle>
            <a:lvl1pPr>
              <a:defRPr/>
            </a:lvl1pPr>
          </a:lstStyle>
          <a:p>
            <a:pPr>
              <a:defRPr/>
            </a:pPr>
            <a:fld id="{0A3F7309-503A-43A6-9510-C91B96B6D553}" type="slidenum">
              <a:rPr lang="th-TH"/>
              <a:pPr>
                <a:defRPr/>
              </a:pPr>
              <a:t>‹#›</a:t>
            </a:fld>
            <a:endParaRPr lang="th-TH"/>
          </a:p>
        </p:txBody>
      </p:sp>
    </p:spTree>
    <p:extLst>
      <p:ext uri="{BB962C8B-B14F-4D97-AF65-F5344CB8AC3E}">
        <p14:creationId xmlns:p14="http://schemas.microsoft.com/office/powerpoint/2010/main" val="3942590783"/>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5"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6" name="Rectangle 7"/>
          <p:cNvSpPr>
            <a:spLocks noGrp="1" noChangeArrowheads="1"/>
          </p:cNvSpPr>
          <p:nvPr>
            <p:ph type="sldNum" sz="quarter" idx="12"/>
          </p:nvPr>
        </p:nvSpPr>
        <p:spPr>
          <a:ln/>
        </p:spPr>
        <p:txBody>
          <a:bodyPr/>
          <a:lstStyle>
            <a:lvl1pPr>
              <a:defRPr/>
            </a:lvl1pPr>
          </a:lstStyle>
          <a:p>
            <a:pPr>
              <a:defRPr/>
            </a:pPr>
            <a:fld id="{BFBE2584-6052-4077-9E47-FF1F244B1B58}" type="slidenum">
              <a:rPr lang="en-US"/>
              <a:pPr>
                <a:defRPr/>
              </a:pPr>
              <a:t>‹#›</a:t>
            </a:fld>
            <a:endParaRPr lang="th-TH"/>
          </a:p>
        </p:txBody>
      </p:sp>
    </p:spTree>
    <p:extLst>
      <p:ext uri="{BB962C8B-B14F-4D97-AF65-F5344CB8AC3E}">
        <p14:creationId xmlns:p14="http://schemas.microsoft.com/office/powerpoint/2010/main" val="3606441430"/>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obj">
  <p:cSld name="Hub Master">
    <p:spTree>
      <p:nvGrpSpPr>
        <p:cNvPr id="1" name=""/>
        <p:cNvGrpSpPr/>
        <p:nvPr/>
      </p:nvGrpSpPr>
      <p:grpSpPr>
        <a:xfrm>
          <a:off x="0" y="0"/>
          <a:ext cx="0" cy="0"/>
          <a:chOff x="0" y="0"/>
          <a:chExt cx="0" cy="0"/>
        </a:xfrm>
      </p:grpSpPr>
      <p:sp>
        <p:nvSpPr>
          <p:cNvPr id="2" name="Title 1"/>
          <p:cNvSpPr>
            <a:spLocks noGrp="1"/>
          </p:cNvSpPr>
          <p:nvPr>
            <p:ph type="title"/>
          </p:nvPr>
        </p:nvSpPr>
        <p:spPr>
          <a:xfrm>
            <a:off x="304800" y="609600"/>
            <a:ext cx="8229600" cy="685800"/>
          </a:xfrm>
          <a:prstGeom prst="rect">
            <a:avLst/>
          </a:prstGeom>
        </p:spPr>
        <p:txBody>
          <a:bodyPr/>
          <a:lstStyle>
            <a:lvl1pPr>
              <a:defRPr sz="2400"/>
            </a:lvl1pPr>
          </a:lstStyle>
          <a:p>
            <a:r>
              <a:rPr lang="en-US" smtClean="0"/>
              <a:t>Click to edit Master title style</a:t>
            </a:r>
            <a:endParaRPr lang="en-US"/>
          </a:p>
        </p:txBody>
      </p:sp>
      <p:sp>
        <p:nvSpPr>
          <p:cNvPr id="3" name="Content Placeholder 2"/>
          <p:cNvSpPr>
            <a:spLocks noGrp="1"/>
          </p:cNvSpPr>
          <p:nvPr>
            <p:ph idx="1"/>
          </p:nvPr>
        </p:nvSpPr>
        <p:spPr>
          <a:xfrm>
            <a:off x="457200" y="1600200"/>
            <a:ext cx="8229600" cy="4495800"/>
          </a:xfrm>
          <a:prstGeom prst="rect">
            <a:avLst/>
          </a:prstGeom>
        </p:spPr>
        <p:txBody>
          <a:bodyPr/>
          <a:lstStyle>
            <a:lvl1pPr>
              <a:defRPr sz="1100">
                <a:latin typeface="Arial" pitchFamily="34" charset="0"/>
              </a:defRPr>
            </a:lvl1pPr>
            <a:lvl2pPr>
              <a:defRPr sz="1100">
                <a:latin typeface="Arial" pitchFamily="34" charset="0"/>
              </a:defRPr>
            </a:lvl2pPr>
            <a:lvl3pPr>
              <a:defRPr sz="1100">
                <a:latin typeface="Arial" pitchFamily="34" charset="0"/>
              </a:defRPr>
            </a:lvl3pPr>
            <a:lvl4pPr>
              <a:defRPr sz="1100">
                <a:latin typeface="Arial" pitchFamily="34" charset="0"/>
              </a:defRPr>
            </a:lvl4pPr>
            <a:lvl5pPr>
              <a:defRPr sz="1100">
                <a:latin typeface="Arial" pitchFamily="34" charset="0"/>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6"/>
          <p:cNvSpPr>
            <a:spLocks noGrp="1" noChangeArrowheads="1"/>
          </p:cNvSpPr>
          <p:nvPr>
            <p:ph type="ftr" sz="quarter" idx="10"/>
          </p:nvPr>
        </p:nvSpPr>
        <p:spPr>
          <a:xfrm>
            <a:off x="457200" y="6245225"/>
            <a:ext cx="5562600" cy="476250"/>
          </a:xfrm>
          <a:prstGeom prst="rect">
            <a:avLst/>
          </a:prstGeom>
        </p:spPr>
        <p:txBody>
          <a:bodyPr/>
          <a:lstStyle>
            <a:lvl1pPr algn="ctr">
              <a:defRPr sz="1050">
                <a:solidFill>
                  <a:srgbClr val="000000"/>
                </a:solidFill>
                <a:latin typeface="Arial" pitchFamily="34" charset="0"/>
                <a:ea typeface="SimSun"/>
                <a:cs typeface="Arial" pitchFamily="34" charset="0"/>
              </a:defRPr>
            </a:lvl1pPr>
          </a:lstStyle>
          <a:p>
            <a:pPr>
              <a:defRPr/>
            </a:pPr>
            <a:endParaRPr lang="en-US"/>
          </a:p>
        </p:txBody>
      </p:sp>
      <p:sp>
        <p:nvSpPr>
          <p:cNvPr id="5" name="Rectangle 7"/>
          <p:cNvSpPr>
            <a:spLocks noGrp="1" noChangeArrowheads="1"/>
          </p:cNvSpPr>
          <p:nvPr>
            <p:ph type="sldNum" sz="quarter" idx="11"/>
          </p:nvPr>
        </p:nvSpPr>
        <p:spPr/>
        <p:txBody>
          <a:bodyPr/>
          <a:lstStyle>
            <a:lvl1pPr fontAlgn="base">
              <a:spcBef>
                <a:spcPct val="0"/>
              </a:spcBef>
              <a:spcAft>
                <a:spcPct val="0"/>
              </a:spcAft>
              <a:defRPr sz="1400" b="1">
                <a:solidFill>
                  <a:srgbClr val="000000"/>
                </a:solidFill>
                <a:ea typeface="SimSun"/>
                <a:cs typeface="Arial" charset="0"/>
              </a:defRPr>
            </a:lvl1pPr>
          </a:lstStyle>
          <a:p>
            <a:pPr>
              <a:defRPr/>
            </a:pPr>
            <a:fld id="{D52058A6-A795-4C70-9F24-62CCF86A1156}" type="slidenum">
              <a:rPr lang="en-US"/>
              <a:pPr>
                <a:defRPr/>
              </a:pPr>
              <a:t>‹#›</a:t>
            </a:fld>
            <a:endParaRPr lang="th-TH">
              <a:cs typeface="Cordia New"/>
            </a:endParaRPr>
          </a:p>
        </p:txBody>
      </p:sp>
    </p:spTree>
    <p:extLst>
      <p:ext uri="{BB962C8B-B14F-4D97-AF65-F5344CB8AC3E}">
        <p14:creationId xmlns:p14="http://schemas.microsoft.com/office/powerpoint/2010/main" val="240310329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prstClr val="white"/>
                </a:solidFill>
                <a:ea typeface="+mn-ea"/>
                <a:cs typeface="Arial" charset="0"/>
              </a:rPr>
              <a:t>HIV and AIDS</a:t>
            </a:r>
            <a:endParaRPr lang="th-TH" sz="3600" b="1" smtClean="0">
              <a:solidFill>
                <a:prstClr val="white"/>
              </a:solidFill>
              <a:ea typeface="+mn-ea"/>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latin typeface="Arial" pitchFamily="34" charset="0"/>
                <a:ea typeface="+mn-ea"/>
                <a:cs typeface="Arial" pitchFamily="34" charset="0"/>
              </a:rPr>
              <a:t>Data Hub for Asia-Pacific</a:t>
            </a:r>
            <a:endParaRPr lang="th-TH" sz="3500" kern="700" dirty="0">
              <a:solidFill>
                <a:srgbClr val="21416C"/>
              </a:solidFill>
              <a:latin typeface="Arial" pitchFamily="34" charset="0"/>
              <a:ea typeface="+mn-ea"/>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latin typeface="Arial" pitchFamily="34" charset="0"/>
                <a:ea typeface="+mn-ea"/>
                <a:cs typeface="Arial" pitchFamily="34" charset="0"/>
              </a:rPr>
              <a:t>Review in slides</a:t>
            </a:r>
            <a:endParaRPr lang="th-TH" sz="2600" kern="700" dirty="0">
              <a:solidFill>
                <a:srgbClr val="21416C"/>
              </a:solidFill>
              <a:latin typeface="Arial" pitchFamily="34" charset="0"/>
              <a:ea typeface="+mn-ea"/>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1195294355"/>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347810371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Cover">
    <p:spTree>
      <p:nvGrpSpPr>
        <p:cNvPr id="1" name=""/>
        <p:cNvGrpSpPr/>
        <p:nvPr/>
      </p:nvGrpSpPr>
      <p:grpSpPr>
        <a:xfrm>
          <a:off x="0" y="0"/>
          <a:ext cx="0" cy="0"/>
          <a:chOff x="0" y="0"/>
          <a:chExt cx="0" cy="0"/>
        </a:xfrm>
      </p:grpSpPr>
      <p:sp>
        <p:nvSpPr>
          <p:cNvPr id="4" name="TextBox 3"/>
          <p:cNvSpPr txBox="1">
            <a:spLocks noChangeArrowheads="1"/>
          </p:cNvSpPr>
          <p:nvPr userDrawn="1"/>
        </p:nvSpPr>
        <p:spPr bwMode="auto">
          <a:xfrm>
            <a:off x="268288" y="3082925"/>
            <a:ext cx="6142037" cy="654050"/>
          </a:xfrm>
          <a:prstGeom prst="rect">
            <a:avLst/>
          </a:prstGeom>
          <a:noFill/>
          <a:ln>
            <a:noFill/>
          </a:ln>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prstClr val="white"/>
                </a:solidFill>
                <a:ea typeface="+mn-ea"/>
                <a:cs typeface="Arial" charset="0"/>
              </a:rPr>
              <a:t>HIV and AIDS</a:t>
            </a:r>
            <a:endParaRPr lang="th-TH" sz="3600" b="1" smtClean="0">
              <a:solidFill>
                <a:prstClr val="white"/>
              </a:solidFill>
              <a:ea typeface="+mn-ea"/>
            </a:endParaRPr>
          </a:p>
        </p:txBody>
      </p:sp>
      <p:sp>
        <p:nvSpPr>
          <p:cNvPr id="5" name="TextBox 4"/>
          <p:cNvSpPr txBox="1"/>
          <p:nvPr userDrawn="1"/>
        </p:nvSpPr>
        <p:spPr>
          <a:xfrm>
            <a:off x="269875" y="3570288"/>
            <a:ext cx="6143625" cy="639762"/>
          </a:xfrm>
          <a:prstGeom prst="rect">
            <a:avLst/>
          </a:prstGeom>
          <a:noFill/>
        </p:spPr>
        <p:txBody>
          <a:bodyPr lIns="99569" tIns="49785" rIns="99569" bIns="49785">
            <a:spAutoFit/>
          </a:bodyPr>
          <a:lstStyle/>
          <a:p>
            <a:pPr fontAlgn="auto">
              <a:spcBef>
                <a:spcPts val="0"/>
              </a:spcBef>
              <a:spcAft>
                <a:spcPts val="0"/>
              </a:spcAft>
              <a:defRPr/>
            </a:pPr>
            <a:r>
              <a:rPr lang="en-US" sz="3500" kern="700" dirty="0">
                <a:solidFill>
                  <a:srgbClr val="21416C"/>
                </a:solidFill>
                <a:latin typeface="Arial" pitchFamily="34" charset="0"/>
                <a:ea typeface="+mn-ea"/>
                <a:cs typeface="Arial" pitchFamily="34" charset="0"/>
              </a:rPr>
              <a:t>Data Hub for Asia-Pacific</a:t>
            </a:r>
            <a:endParaRPr lang="th-TH" sz="3500" kern="700" dirty="0">
              <a:solidFill>
                <a:srgbClr val="21416C"/>
              </a:solidFill>
              <a:latin typeface="Arial" pitchFamily="34" charset="0"/>
              <a:ea typeface="+mn-ea"/>
            </a:endParaRPr>
          </a:p>
        </p:txBody>
      </p:sp>
      <p:sp>
        <p:nvSpPr>
          <p:cNvPr id="6" name="TextBox 5"/>
          <p:cNvSpPr txBox="1"/>
          <p:nvPr userDrawn="1"/>
        </p:nvSpPr>
        <p:spPr>
          <a:xfrm>
            <a:off x="269875" y="4025900"/>
            <a:ext cx="6143625" cy="501650"/>
          </a:xfrm>
          <a:prstGeom prst="rect">
            <a:avLst/>
          </a:prstGeom>
          <a:noFill/>
        </p:spPr>
        <p:txBody>
          <a:bodyPr lIns="99569" tIns="49785" rIns="99569" bIns="49785">
            <a:spAutoFit/>
          </a:bodyPr>
          <a:lstStyle/>
          <a:p>
            <a:pPr fontAlgn="auto">
              <a:spcBef>
                <a:spcPts val="0"/>
              </a:spcBef>
              <a:spcAft>
                <a:spcPts val="0"/>
              </a:spcAft>
              <a:defRPr/>
            </a:pPr>
            <a:r>
              <a:rPr lang="en-US" sz="2600" kern="700" dirty="0">
                <a:solidFill>
                  <a:srgbClr val="21416C"/>
                </a:solidFill>
                <a:latin typeface="Arial" pitchFamily="34" charset="0"/>
                <a:ea typeface="+mn-ea"/>
                <a:cs typeface="Arial" pitchFamily="34" charset="0"/>
              </a:rPr>
              <a:t>Review in slides</a:t>
            </a:r>
            <a:endParaRPr lang="th-TH" sz="2600" kern="700" dirty="0">
              <a:solidFill>
                <a:srgbClr val="21416C"/>
              </a:solidFill>
              <a:latin typeface="Arial" pitchFamily="34" charset="0"/>
              <a:ea typeface="+mn-ea"/>
            </a:endParaRPr>
          </a:p>
        </p:txBody>
      </p:sp>
      <p:sp>
        <p:nvSpPr>
          <p:cNvPr id="7" name="Rectangle 6"/>
          <p:cNvSpPr/>
          <p:nvPr userDrawn="1"/>
        </p:nvSpPr>
        <p:spPr>
          <a:xfrm>
            <a:off x="0" y="3089275"/>
            <a:ext cx="179388" cy="215900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pic>
        <p:nvPicPr>
          <p:cNvPr id="8" name="Picture 9" descr="Unaid logo_approve.pn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212725" y="609600"/>
            <a:ext cx="2432050" cy="1108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Title 6"/>
          <p:cNvSpPr>
            <a:spLocks noGrp="1"/>
          </p:cNvSpPr>
          <p:nvPr>
            <p:ph type="title"/>
          </p:nvPr>
        </p:nvSpPr>
        <p:spPr>
          <a:xfrm>
            <a:off x="225572" y="4289395"/>
            <a:ext cx="8115328" cy="1357200"/>
          </a:xfrm>
          <a:prstGeom prst="rect">
            <a:avLst/>
          </a:prstGeom>
        </p:spPr>
        <p:txBody>
          <a:bodyPr/>
          <a:lstStyle>
            <a:lvl1pPr algn="l">
              <a:defRPr sz="6700" b="1" baseline="0">
                <a:solidFill>
                  <a:schemeClr val="bg1"/>
                </a:solidFill>
              </a:defRPr>
            </a:lvl1pPr>
          </a:lstStyle>
          <a:p>
            <a:r>
              <a:rPr lang="en-US" dirty="0" smtClean="0"/>
              <a:t>Click to edit</a:t>
            </a:r>
            <a:endParaRPr lang="th-TH" dirty="0"/>
          </a:p>
        </p:txBody>
      </p:sp>
    </p:spTree>
    <p:extLst>
      <p:ext uri="{BB962C8B-B14F-4D97-AF65-F5344CB8AC3E}">
        <p14:creationId xmlns:p14="http://schemas.microsoft.com/office/powerpoint/2010/main" val="3788582029"/>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preserve="1" userDrawn="1">
  <p:cSld name="Section Header">
    <p:spTree>
      <p:nvGrpSpPr>
        <p:cNvPr id="1" name=""/>
        <p:cNvGrpSpPr/>
        <p:nvPr/>
      </p:nvGrpSpPr>
      <p:grpSpPr>
        <a:xfrm>
          <a:off x="0" y="0"/>
          <a:ext cx="0" cy="0"/>
          <a:chOff x="0" y="0"/>
          <a:chExt cx="0" cy="0"/>
        </a:xfrm>
      </p:grpSpPr>
      <p:sp>
        <p:nvSpPr>
          <p:cNvPr id="4" name="Rectangle 3"/>
          <p:cNvSpPr/>
          <p:nvPr userDrawn="1"/>
        </p:nvSpPr>
        <p:spPr>
          <a:xfrm>
            <a:off x="0" y="3498850"/>
            <a:ext cx="179388" cy="1352550"/>
          </a:xfrm>
          <a:prstGeom prst="rect">
            <a:avLst/>
          </a:prstGeom>
          <a:solidFill>
            <a:srgbClr val="C1001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a:solidFill>
                <a:prstClr val="white"/>
              </a:solidFill>
            </a:endParaRPr>
          </a:p>
        </p:txBody>
      </p:sp>
      <p:sp>
        <p:nvSpPr>
          <p:cNvPr id="3" name="Title 6"/>
          <p:cNvSpPr>
            <a:spLocks noGrp="1"/>
          </p:cNvSpPr>
          <p:nvPr>
            <p:ph type="title"/>
          </p:nvPr>
        </p:nvSpPr>
        <p:spPr>
          <a:xfrm>
            <a:off x="225572" y="3390900"/>
            <a:ext cx="8115328" cy="1747850"/>
          </a:xfrm>
          <a:prstGeom prst="rect">
            <a:avLst/>
          </a:prstGeom>
        </p:spPr>
        <p:txBody>
          <a:bodyPr/>
          <a:lstStyle>
            <a:lvl1pPr algn="l">
              <a:defRPr sz="5000" b="1" baseline="0">
                <a:solidFill>
                  <a:schemeClr val="bg1"/>
                </a:solidFill>
              </a:defRPr>
            </a:lvl1pPr>
          </a:lstStyle>
          <a:p>
            <a:r>
              <a:rPr lang="en-US" smtClean="0"/>
              <a:t>Click to edit Master title style</a:t>
            </a:r>
            <a:endParaRPr lang="th-TH" dirty="0"/>
          </a:p>
        </p:txBody>
      </p:sp>
    </p:spTree>
    <p:extLst>
      <p:ext uri="{BB962C8B-B14F-4D97-AF65-F5344CB8AC3E}">
        <p14:creationId xmlns:p14="http://schemas.microsoft.com/office/powerpoint/2010/main" val="179766090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495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a:ln/>
        </p:spPr>
        <p:txBody>
          <a:bodyPr/>
          <a:lstStyle>
            <a:lvl1pPr>
              <a:defRPr/>
            </a:lvl1pPr>
          </a:lstStyle>
          <a:p>
            <a:pPr>
              <a:defRPr/>
            </a:pPr>
            <a:fld id="{83902755-8092-4418-ACA8-1411DA6348B0}" type="slidenum">
              <a:rPr lang="en-US"/>
              <a:pPr>
                <a:defRPr/>
              </a:pPr>
              <a:t>‹#›</a:t>
            </a:fld>
            <a:endParaRPr lang="th-TH"/>
          </a:p>
        </p:txBody>
      </p:sp>
    </p:spTree>
    <p:extLst>
      <p:ext uri="{BB962C8B-B14F-4D97-AF65-F5344CB8AC3E}">
        <p14:creationId xmlns:p14="http://schemas.microsoft.com/office/powerpoint/2010/main" val="25164503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8"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9" name="Rectangle 7"/>
          <p:cNvSpPr>
            <a:spLocks noGrp="1" noChangeArrowheads="1"/>
          </p:cNvSpPr>
          <p:nvPr>
            <p:ph type="sldNum" sz="quarter" idx="12"/>
          </p:nvPr>
        </p:nvSpPr>
        <p:spPr>
          <a:ln/>
        </p:spPr>
        <p:txBody>
          <a:bodyPr/>
          <a:lstStyle>
            <a:lvl1pPr>
              <a:defRPr/>
            </a:lvl1pPr>
          </a:lstStyle>
          <a:p>
            <a:pPr>
              <a:defRPr/>
            </a:pPr>
            <a:fld id="{0E60F8A7-A54F-4064-ABDE-3660EB757D0C}" type="slidenum">
              <a:rPr lang="en-US"/>
              <a:pPr>
                <a:defRPr/>
              </a:pPr>
              <a:t>‹#›</a:t>
            </a:fld>
            <a:endParaRPr lang="th-TH"/>
          </a:p>
        </p:txBody>
      </p:sp>
    </p:spTree>
    <p:extLst>
      <p:ext uri="{BB962C8B-B14F-4D97-AF65-F5344CB8AC3E}">
        <p14:creationId xmlns:p14="http://schemas.microsoft.com/office/powerpoint/2010/main" val="1078793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4"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5" name="Rectangle 7"/>
          <p:cNvSpPr>
            <a:spLocks noGrp="1" noChangeArrowheads="1"/>
          </p:cNvSpPr>
          <p:nvPr>
            <p:ph type="sldNum" sz="quarter" idx="12"/>
          </p:nvPr>
        </p:nvSpPr>
        <p:spPr>
          <a:ln/>
        </p:spPr>
        <p:txBody>
          <a:bodyPr/>
          <a:lstStyle>
            <a:lvl1pPr>
              <a:defRPr/>
            </a:lvl1pPr>
          </a:lstStyle>
          <a:p>
            <a:pPr>
              <a:defRPr/>
            </a:pPr>
            <a:fld id="{064FDDD4-ED86-4DF5-B6F9-685939782B6F}" type="slidenum">
              <a:rPr lang="en-US"/>
              <a:pPr>
                <a:defRPr/>
              </a:pPr>
              <a:t>‹#›</a:t>
            </a:fld>
            <a:endParaRPr lang="th-TH"/>
          </a:p>
        </p:txBody>
      </p:sp>
    </p:spTree>
    <p:extLst>
      <p:ext uri="{BB962C8B-B14F-4D97-AF65-F5344CB8AC3E}">
        <p14:creationId xmlns:p14="http://schemas.microsoft.com/office/powerpoint/2010/main" val="371422636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3"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4" name="Rectangle 7"/>
          <p:cNvSpPr>
            <a:spLocks noGrp="1" noChangeArrowheads="1"/>
          </p:cNvSpPr>
          <p:nvPr>
            <p:ph type="sldNum" sz="quarter" idx="12"/>
          </p:nvPr>
        </p:nvSpPr>
        <p:spPr>
          <a:ln/>
        </p:spPr>
        <p:txBody>
          <a:bodyPr/>
          <a:lstStyle>
            <a:lvl1pPr>
              <a:defRPr/>
            </a:lvl1pPr>
          </a:lstStyle>
          <a:p>
            <a:pPr>
              <a:defRPr/>
            </a:pPr>
            <a:fld id="{3461B1B5-2BD2-465A-9B7D-756A8E575BDB}" type="slidenum">
              <a:rPr lang="en-US"/>
              <a:pPr>
                <a:defRPr/>
              </a:pPr>
              <a:t>‹#›</a:t>
            </a:fld>
            <a:endParaRPr lang="th-TH"/>
          </a:p>
        </p:txBody>
      </p:sp>
    </p:spTree>
    <p:extLst>
      <p:ext uri="{BB962C8B-B14F-4D97-AF65-F5344CB8AC3E}">
        <p14:creationId xmlns:p14="http://schemas.microsoft.com/office/powerpoint/2010/main" val="41379584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a:ln/>
        </p:spPr>
        <p:txBody>
          <a:bodyPr/>
          <a:lstStyle>
            <a:lvl1pPr>
              <a:defRPr/>
            </a:lvl1pPr>
          </a:lstStyle>
          <a:p>
            <a:pPr>
              <a:defRPr/>
            </a:pPr>
            <a:fld id="{9DA9BD82-52C2-401E-9549-CB03EEC47CC6}" type="slidenum">
              <a:rPr lang="en-US"/>
              <a:pPr>
                <a:defRPr/>
              </a:pPr>
              <a:t>‹#›</a:t>
            </a:fld>
            <a:endParaRPr lang="th-TH"/>
          </a:p>
        </p:txBody>
      </p:sp>
    </p:spTree>
    <p:extLst>
      <p:ext uri="{BB962C8B-B14F-4D97-AF65-F5344CB8AC3E}">
        <p14:creationId xmlns:p14="http://schemas.microsoft.com/office/powerpoint/2010/main" val="415533033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endParaRPr lang="en-US" altLang="zh-CN"/>
          </a:p>
        </p:txBody>
      </p:sp>
      <p:sp>
        <p:nvSpPr>
          <p:cNvPr id="6" name="Rectangle 6"/>
          <p:cNvSpPr>
            <a:spLocks noGrp="1" noChangeArrowheads="1"/>
          </p:cNvSpPr>
          <p:nvPr>
            <p:ph type="ftr" sz="quarter" idx="11"/>
          </p:nvPr>
        </p:nvSpPr>
        <p:spPr>
          <a:ln/>
        </p:spPr>
        <p:txBody>
          <a:bodyPr/>
          <a:lstStyle>
            <a:lvl1pPr>
              <a:defRPr/>
            </a:lvl1pPr>
          </a:lstStyle>
          <a:p>
            <a:pPr>
              <a:defRPr/>
            </a:pPr>
            <a:endParaRPr lang="en-US" altLang="zh-CN"/>
          </a:p>
        </p:txBody>
      </p:sp>
      <p:sp>
        <p:nvSpPr>
          <p:cNvPr id="7" name="Rectangle 7"/>
          <p:cNvSpPr>
            <a:spLocks noGrp="1" noChangeArrowheads="1"/>
          </p:cNvSpPr>
          <p:nvPr>
            <p:ph type="sldNum" sz="quarter" idx="12"/>
          </p:nvPr>
        </p:nvSpPr>
        <p:spPr>
          <a:ln/>
        </p:spPr>
        <p:txBody>
          <a:bodyPr/>
          <a:lstStyle>
            <a:lvl1pPr>
              <a:defRPr/>
            </a:lvl1pPr>
          </a:lstStyle>
          <a:p>
            <a:pPr>
              <a:defRPr/>
            </a:pPr>
            <a:fld id="{734F70EC-C5C1-4F4F-A740-D94B3F9192A4}" type="slidenum">
              <a:rPr lang="en-US"/>
              <a:pPr>
                <a:defRPr/>
              </a:pPr>
              <a:t>‹#›</a:t>
            </a:fld>
            <a:endParaRPr lang="th-TH"/>
          </a:p>
        </p:txBody>
      </p:sp>
    </p:spTree>
    <p:extLst>
      <p:ext uri="{BB962C8B-B14F-4D97-AF65-F5344CB8AC3E}">
        <p14:creationId xmlns:p14="http://schemas.microsoft.com/office/powerpoint/2010/main" val="317990739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image" Target="../media/image4.png"/><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image" Target="../media/image3.png"/><Relationship Id="rId5" Type="http://schemas.openxmlformats.org/officeDocument/2006/relationships/slideLayout" Target="../slideLayouts/slideLayout17.xml"/><Relationship Id="rId10" Type="http://schemas.openxmlformats.org/officeDocument/2006/relationships/theme" Target="../theme/theme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9.xml"/><Relationship Id="rId3" Type="http://schemas.openxmlformats.org/officeDocument/2006/relationships/slideLayout" Target="../slideLayouts/slideLayout24.xml"/><Relationship Id="rId7" Type="http://schemas.openxmlformats.org/officeDocument/2006/relationships/slideLayout" Target="../slideLayouts/slideLayout28.xml"/><Relationship Id="rId12" Type="http://schemas.openxmlformats.org/officeDocument/2006/relationships/image" Target="../media/image4.png"/><Relationship Id="rId2" Type="http://schemas.openxmlformats.org/officeDocument/2006/relationships/slideLayout" Target="../slideLayouts/slideLayout23.xml"/><Relationship Id="rId1" Type="http://schemas.openxmlformats.org/officeDocument/2006/relationships/slideLayout" Target="../slideLayouts/slideLayout22.xml"/><Relationship Id="rId6" Type="http://schemas.openxmlformats.org/officeDocument/2006/relationships/slideLayout" Target="../slideLayouts/slideLayout27.xml"/><Relationship Id="rId11" Type="http://schemas.openxmlformats.org/officeDocument/2006/relationships/image" Target="../media/image3.png"/><Relationship Id="rId5" Type="http://schemas.openxmlformats.org/officeDocument/2006/relationships/slideLayout" Target="../slideLayouts/slideLayout26.xml"/><Relationship Id="rId10" Type="http://schemas.openxmlformats.org/officeDocument/2006/relationships/theme" Target="../theme/theme3.xml"/><Relationship Id="rId4" Type="http://schemas.openxmlformats.org/officeDocument/2006/relationships/slideLayout" Target="../slideLayouts/slideLayout25.xml"/><Relationship Id="rId9" Type="http://schemas.openxmlformats.org/officeDocument/2006/relationships/slideLayout" Target="../slideLayouts/slideLayout30.xml"/></Relationships>
</file>

<file path=ppt/slideMasters/_rels/slideMaster4.xml.rels><?xml version="1.0" encoding="UTF-8" standalone="yes"?>
<Relationships xmlns="http://schemas.openxmlformats.org/package/2006/relationships"><Relationship Id="rId3" Type="http://schemas.openxmlformats.org/officeDocument/2006/relationships/theme" Target="../theme/theme4.xml"/><Relationship Id="rId2" Type="http://schemas.openxmlformats.org/officeDocument/2006/relationships/slideLayout" Target="../slideLayouts/slideLayout32.xml"/><Relationship Id="rId1" Type="http://schemas.openxmlformats.org/officeDocument/2006/relationships/slideLayout" Target="../slideLayouts/slideLayout31.xml"/><Relationship Id="rId4" Type="http://schemas.openxmlformats.org/officeDocument/2006/relationships/image" Target="../media/image6.png"/></Relationships>
</file>

<file path=ppt/slideMasters/_rels/slideMaster5.xml.rels><?xml version="1.0" encoding="UTF-8" standalone="yes"?>
<Relationships xmlns="http://schemas.openxmlformats.org/package/2006/relationships"><Relationship Id="rId3" Type="http://schemas.openxmlformats.org/officeDocument/2006/relationships/theme" Target="../theme/theme5.xml"/><Relationship Id="rId2" Type="http://schemas.openxmlformats.org/officeDocument/2006/relationships/slideLayout" Target="../slideLayouts/slideLayout34.xml"/><Relationship Id="rId1" Type="http://schemas.openxmlformats.org/officeDocument/2006/relationships/slideLayout" Target="../slideLayouts/slideLayout33.xml"/><Relationship Id="rId4" Type="http://schemas.openxmlformats.org/officeDocument/2006/relationships/image" Target="../media/image6.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pic>
        <p:nvPicPr>
          <p:cNvPr id="1026" name="Picture 2"/>
          <p:cNvPicPr>
            <a:picLocks noChangeAspect="1" noChangeArrowheads="1"/>
          </p:cNvPicPr>
          <p:nvPr/>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7" name="Rectangle 3"/>
          <p:cNvSpPr>
            <a:spLocks noGrp="1" noChangeArrowheads="1"/>
          </p:cNvSpPr>
          <p:nvPr>
            <p:ph type="title"/>
          </p:nvPr>
        </p:nvSpPr>
        <p:spPr bwMode="auto">
          <a:xfrm>
            <a:off x="304800" y="609600"/>
            <a:ext cx="8229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zh-CN" smtClean="0"/>
              <a:t>Click to edit Master title style</a:t>
            </a:r>
          </a:p>
        </p:txBody>
      </p:sp>
      <p:sp>
        <p:nvSpPr>
          <p:cNvPr id="1028" name="Rectangle 4"/>
          <p:cNvSpPr>
            <a:spLocks noGrp="1" noChangeArrowheads="1"/>
          </p:cNvSpPr>
          <p:nvPr>
            <p:ph type="body" idx="1"/>
          </p:nvPr>
        </p:nvSpPr>
        <p:spPr bwMode="auto">
          <a:xfrm>
            <a:off x="457200" y="1600200"/>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zh-CN" smtClean="0"/>
              <a:t>Click to edit Master text styles</a:t>
            </a:r>
          </a:p>
          <a:p>
            <a:pPr lvl="1"/>
            <a:r>
              <a:rPr lang="en-US" altLang="zh-CN" smtClean="0"/>
              <a:t>Second level</a:t>
            </a:r>
          </a:p>
          <a:p>
            <a:pPr lvl="2"/>
            <a:r>
              <a:rPr lang="en-US" altLang="zh-CN" smtClean="0"/>
              <a:t>Third level</a:t>
            </a:r>
          </a:p>
          <a:p>
            <a:pPr lvl="3"/>
            <a:r>
              <a:rPr lang="en-US" altLang="zh-CN" smtClean="0"/>
              <a:t>Fourth level</a:t>
            </a:r>
          </a:p>
          <a:p>
            <a:pPr lvl="4"/>
            <a:r>
              <a:rPr lang="en-US" altLang="zh-CN" smtClean="0"/>
              <a:t>Fifth level</a:t>
            </a:r>
          </a:p>
        </p:txBody>
      </p:sp>
      <p:sp>
        <p:nvSpPr>
          <p:cNvPr id="296965" name="Rectangle 5"/>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400">
                <a:latin typeface="Arial" charset="0"/>
                <a:ea typeface="+mn-ea"/>
                <a:cs typeface="Arial" charset="0"/>
              </a:defRPr>
            </a:lvl1pPr>
          </a:lstStyle>
          <a:p>
            <a:pPr>
              <a:defRPr/>
            </a:pPr>
            <a:endParaRPr lang="en-US" altLang="zh-CN"/>
          </a:p>
        </p:txBody>
      </p:sp>
      <p:sp>
        <p:nvSpPr>
          <p:cNvPr id="296966" name="Rectangle 6"/>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ea typeface="+mn-ea"/>
                <a:cs typeface="Arial" charset="0"/>
              </a:defRPr>
            </a:lvl1pPr>
          </a:lstStyle>
          <a:p>
            <a:pPr>
              <a:defRPr/>
            </a:pPr>
            <a:endParaRPr lang="en-US" altLang="zh-CN"/>
          </a:p>
        </p:txBody>
      </p:sp>
      <p:sp>
        <p:nvSpPr>
          <p:cNvPr id="296967" name="Rectangle 7"/>
          <p:cNvSpPr>
            <a:spLocks noGrp="1" noChangeArrowheads="1"/>
          </p:cNvSpPr>
          <p:nvPr>
            <p:ph type="sldNum" sz="quarter" idx="4"/>
          </p:nvPr>
        </p:nvSpPr>
        <p:spPr bwMode="auto">
          <a:xfrm>
            <a:off x="7010400" y="6477000"/>
            <a:ext cx="2133600" cy="2476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400" b="1">
                <a:latin typeface="Arial" charset="0"/>
                <a:ea typeface="+mn-ea"/>
                <a:cs typeface="Arial" charset="0"/>
              </a:defRPr>
            </a:lvl1pPr>
          </a:lstStyle>
          <a:p>
            <a:pPr>
              <a:defRPr/>
            </a:pPr>
            <a:fld id="{506F3729-03F6-43D9-8694-005D57FF9F8A}" type="slidenum">
              <a:rPr lang="en-US"/>
              <a:pPr>
                <a:defRPr/>
              </a:pPr>
              <a:t>‹#›</a:t>
            </a:fld>
            <a:endParaRPr lang="th-TH"/>
          </a:p>
        </p:txBody>
      </p:sp>
      <p:pic>
        <p:nvPicPr>
          <p:cNvPr id="1032" name="Picture 8" descr="New logo data hub"/>
          <p:cNvPicPr>
            <a:picLocks noChangeAspect="1" noChangeArrowheads="1"/>
          </p:cNvPicPr>
          <p:nvPr/>
        </p:nvPicPr>
        <p:blipFill>
          <a:blip r:embed="rId15">
            <a:extLst>
              <a:ext uri="{28A0092B-C50C-407E-A947-70E740481C1C}">
                <a14:useLocalDpi xmlns:a14="http://schemas.microsoft.com/office/drawing/2010/main" val="0"/>
              </a:ext>
            </a:extLst>
          </a:blip>
          <a:srcRect/>
          <a:stretch>
            <a:fillRect/>
          </a:stretch>
        </p:blipFill>
        <p:spPr bwMode="auto">
          <a:xfrm>
            <a:off x="114300" y="-12700"/>
            <a:ext cx="2019300" cy="71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33" name="Text Box 9"/>
          <p:cNvSpPr txBox="1">
            <a:spLocks noChangeArrowheads="1"/>
          </p:cNvSpPr>
          <p:nvPr/>
        </p:nvSpPr>
        <p:spPr bwMode="auto">
          <a:xfrm>
            <a:off x="2209800" y="76200"/>
            <a:ext cx="6934200" cy="457200"/>
          </a:xfrm>
          <a:prstGeom prst="rect">
            <a:avLst/>
          </a:prstGeom>
          <a:solidFill>
            <a:srgbClr val="C81E1E"/>
          </a:solidFill>
          <a:ln>
            <a:noFill/>
          </a:ln>
          <a:extLst/>
        </p:spPr>
        <p:txBody>
          <a:bodyPr>
            <a:spAutoFit/>
          </a:bodyPr>
          <a:lstStyle>
            <a:lvl1pPr eaLnBrk="0" hangingPunct="0">
              <a:defRPr>
                <a:solidFill>
                  <a:schemeClr val="tx1"/>
                </a:solidFill>
                <a:latin typeface="Arial" pitchFamily="34" charset="0"/>
                <a:ea typeface="SimSun" pitchFamily="2" charset="-122"/>
              </a:defRPr>
            </a:lvl1pPr>
            <a:lvl2pPr marL="742950" indent="-285750" eaLnBrk="0" hangingPunct="0">
              <a:defRPr>
                <a:solidFill>
                  <a:schemeClr val="tx1"/>
                </a:solidFill>
                <a:latin typeface="Arial" pitchFamily="34" charset="0"/>
                <a:ea typeface="SimSun" pitchFamily="2" charset="-122"/>
              </a:defRPr>
            </a:lvl2pPr>
            <a:lvl3pPr marL="1143000" indent="-228600" eaLnBrk="0" hangingPunct="0">
              <a:defRPr>
                <a:solidFill>
                  <a:schemeClr val="tx1"/>
                </a:solidFill>
                <a:latin typeface="Arial" pitchFamily="34" charset="0"/>
                <a:ea typeface="SimSun" pitchFamily="2" charset="-122"/>
              </a:defRPr>
            </a:lvl3pPr>
            <a:lvl4pPr marL="1600200" indent="-228600" eaLnBrk="0" hangingPunct="0">
              <a:defRPr>
                <a:solidFill>
                  <a:schemeClr val="tx1"/>
                </a:solidFill>
                <a:latin typeface="Arial" pitchFamily="34" charset="0"/>
                <a:ea typeface="SimSun" pitchFamily="2" charset="-122"/>
              </a:defRPr>
            </a:lvl4pPr>
            <a:lvl5pPr marL="2057400" indent="-228600" eaLnBrk="0" hangingPunct="0">
              <a:defRPr>
                <a:solidFill>
                  <a:schemeClr val="tx1"/>
                </a:solidFill>
                <a:latin typeface="Arial" pitchFamily="34" charset="0"/>
                <a:ea typeface="SimSun" pitchFamily="2" charset="-122"/>
              </a:defRPr>
            </a:lvl5pPr>
            <a:lvl6pPr marL="2514600" indent="-228600" eaLnBrk="0" fontAlgn="base" hangingPunct="0">
              <a:spcBef>
                <a:spcPct val="0"/>
              </a:spcBef>
              <a:spcAft>
                <a:spcPct val="0"/>
              </a:spcAft>
              <a:defRPr>
                <a:solidFill>
                  <a:schemeClr val="tx1"/>
                </a:solidFill>
                <a:latin typeface="Arial" pitchFamily="34" charset="0"/>
                <a:ea typeface="SimSun" pitchFamily="2" charset="-122"/>
              </a:defRPr>
            </a:lvl6pPr>
            <a:lvl7pPr marL="2971800" indent="-228600" eaLnBrk="0" fontAlgn="base" hangingPunct="0">
              <a:spcBef>
                <a:spcPct val="0"/>
              </a:spcBef>
              <a:spcAft>
                <a:spcPct val="0"/>
              </a:spcAft>
              <a:defRPr>
                <a:solidFill>
                  <a:schemeClr val="tx1"/>
                </a:solidFill>
                <a:latin typeface="Arial" pitchFamily="34" charset="0"/>
                <a:ea typeface="SimSun" pitchFamily="2" charset="-122"/>
              </a:defRPr>
            </a:lvl7pPr>
            <a:lvl8pPr marL="3429000" indent="-228600" eaLnBrk="0" fontAlgn="base" hangingPunct="0">
              <a:spcBef>
                <a:spcPct val="0"/>
              </a:spcBef>
              <a:spcAft>
                <a:spcPct val="0"/>
              </a:spcAft>
              <a:defRPr>
                <a:solidFill>
                  <a:schemeClr val="tx1"/>
                </a:solidFill>
                <a:latin typeface="Arial" pitchFamily="34" charset="0"/>
                <a:ea typeface="SimSun" pitchFamily="2" charset="-122"/>
              </a:defRPr>
            </a:lvl8pPr>
            <a:lvl9pPr marL="3886200" indent="-228600" eaLnBrk="0" fontAlgn="base" hangingPunct="0">
              <a:spcBef>
                <a:spcPct val="0"/>
              </a:spcBef>
              <a:spcAft>
                <a:spcPct val="0"/>
              </a:spcAft>
              <a:defRPr>
                <a:solidFill>
                  <a:schemeClr val="tx1"/>
                </a:solidFill>
                <a:latin typeface="Arial" pitchFamily="34" charset="0"/>
                <a:ea typeface="SimSun" pitchFamily="2" charset="-122"/>
              </a:defRPr>
            </a:lvl9pPr>
          </a:lstStyle>
          <a:p>
            <a:pPr eaLnBrk="1" hangingPunct="1">
              <a:spcBef>
                <a:spcPct val="50000"/>
              </a:spcBef>
              <a:defRPr/>
            </a:pPr>
            <a:r>
              <a:rPr lang="en-US" sz="2400" b="1" smtClean="0">
                <a:solidFill>
                  <a:schemeClr val="bg1"/>
                </a:solidFill>
                <a:cs typeface="Angsana New" pitchFamily="18" charset="-34"/>
              </a:rPr>
              <a:t>HIV and AIDS</a:t>
            </a:r>
            <a:r>
              <a:rPr lang="en-US" sz="2400" smtClean="0">
                <a:solidFill>
                  <a:schemeClr val="bg1"/>
                </a:solidFill>
                <a:cs typeface="Angsana New" pitchFamily="18" charset="-34"/>
              </a:rPr>
              <a:t> Data Hub for Asia-Pacific</a:t>
            </a:r>
            <a:endParaRPr lang="th-TH" sz="2400" smtClean="0">
              <a:solidFill>
                <a:schemeClr val="bg1"/>
              </a:solidFill>
              <a:cs typeface="Angsana New" pitchFamily="18" charset="-34"/>
            </a:endParaRPr>
          </a:p>
        </p:txBody>
      </p:sp>
    </p:spTree>
  </p:cSld>
  <p:clrMap bg1="lt1" tx1="dk1" bg2="lt2" tx2="dk2" accent1="accent1" accent2="accent2" accent3="accent3" accent4="accent4" accent5="accent5" accent6="accent6" hlink="hlink" folHlink="folHlink"/>
  <p:sldLayoutIdLst>
    <p:sldLayoutId id="2147484119" r:id="rId1"/>
    <p:sldLayoutId id="2147484129" r:id="rId2"/>
    <p:sldLayoutId id="2147484120" r:id="rId3"/>
    <p:sldLayoutId id="2147484121" r:id="rId4"/>
    <p:sldLayoutId id="2147484122" r:id="rId5"/>
    <p:sldLayoutId id="2147484123" r:id="rId6"/>
    <p:sldLayoutId id="2147484124" r:id="rId7"/>
    <p:sldLayoutId id="2147484125" r:id="rId8"/>
    <p:sldLayoutId id="2147484126" r:id="rId9"/>
    <p:sldLayoutId id="2147484127" r:id="rId10"/>
    <p:sldLayoutId id="2147484128" r:id="rId11"/>
    <p:sldLayoutId id="2147484130" r:id="rId12"/>
  </p:sldLayoutIdLst>
  <p:hf hdr="0" ftr="0" dt="0"/>
  <p:txStyles>
    <p:titleStyle>
      <a:lvl1pPr algn="ctr" rtl="0" eaLnBrk="0" fontAlgn="base" hangingPunct="0">
        <a:spcBef>
          <a:spcPct val="0"/>
        </a:spcBef>
        <a:spcAft>
          <a:spcPct val="0"/>
        </a:spcAft>
        <a:defRPr sz="2800" b="1">
          <a:solidFill>
            <a:schemeClr val="tx2"/>
          </a:solidFill>
          <a:latin typeface="+mj-lt"/>
          <a:ea typeface="SimSun" pitchFamily="2" charset="-122"/>
          <a:cs typeface="+mj-cs"/>
        </a:defRPr>
      </a:lvl1pPr>
      <a:lvl2pPr algn="ctr" rtl="0" eaLnBrk="0" fontAlgn="base" hangingPunct="0">
        <a:spcBef>
          <a:spcPct val="0"/>
        </a:spcBef>
        <a:spcAft>
          <a:spcPct val="0"/>
        </a:spcAft>
        <a:defRPr sz="2800" b="1">
          <a:solidFill>
            <a:schemeClr val="tx2"/>
          </a:solidFill>
          <a:latin typeface="Arial" charset="0"/>
          <a:ea typeface="SimSun" pitchFamily="2" charset="-122"/>
        </a:defRPr>
      </a:lvl2pPr>
      <a:lvl3pPr algn="ctr" rtl="0" eaLnBrk="0" fontAlgn="base" hangingPunct="0">
        <a:spcBef>
          <a:spcPct val="0"/>
        </a:spcBef>
        <a:spcAft>
          <a:spcPct val="0"/>
        </a:spcAft>
        <a:defRPr sz="2800" b="1">
          <a:solidFill>
            <a:schemeClr val="tx2"/>
          </a:solidFill>
          <a:latin typeface="Arial" charset="0"/>
          <a:ea typeface="SimSun" pitchFamily="2" charset="-122"/>
        </a:defRPr>
      </a:lvl3pPr>
      <a:lvl4pPr algn="ctr" rtl="0" eaLnBrk="0" fontAlgn="base" hangingPunct="0">
        <a:spcBef>
          <a:spcPct val="0"/>
        </a:spcBef>
        <a:spcAft>
          <a:spcPct val="0"/>
        </a:spcAft>
        <a:defRPr sz="2800" b="1">
          <a:solidFill>
            <a:schemeClr val="tx2"/>
          </a:solidFill>
          <a:latin typeface="Arial" charset="0"/>
          <a:ea typeface="SimSun" pitchFamily="2" charset="-122"/>
        </a:defRPr>
      </a:lvl4pPr>
      <a:lvl5pPr algn="ctr" rtl="0" eaLnBrk="0" fontAlgn="base" hangingPunct="0">
        <a:spcBef>
          <a:spcPct val="0"/>
        </a:spcBef>
        <a:spcAft>
          <a:spcPct val="0"/>
        </a:spcAft>
        <a:defRPr sz="2800" b="1">
          <a:solidFill>
            <a:schemeClr val="tx2"/>
          </a:solidFill>
          <a:latin typeface="Arial" charset="0"/>
          <a:ea typeface="SimSun" pitchFamily="2" charset="-122"/>
        </a:defRPr>
      </a:lvl5pPr>
      <a:lvl6pPr marL="457200" algn="ctr" rtl="0" fontAlgn="base">
        <a:spcBef>
          <a:spcPct val="0"/>
        </a:spcBef>
        <a:spcAft>
          <a:spcPct val="0"/>
        </a:spcAft>
        <a:defRPr sz="2800" b="1">
          <a:solidFill>
            <a:schemeClr val="tx2"/>
          </a:solidFill>
          <a:latin typeface="Arial" charset="0"/>
          <a:ea typeface="SimSun" pitchFamily="2" charset="-122"/>
        </a:defRPr>
      </a:lvl6pPr>
      <a:lvl7pPr marL="914400" algn="ctr" rtl="0" fontAlgn="base">
        <a:spcBef>
          <a:spcPct val="0"/>
        </a:spcBef>
        <a:spcAft>
          <a:spcPct val="0"/>
        </a:spcAft>
        <a:defRPr sz="2800" b="1">
          <a:solidFill>
            <a:schemeClr val="tx2"/>
          </a:solidFill>
          <a:latin typeface="Arial" charset="0"/>
          <a:ea typeface="SimSun" pitchFamily="2" charset="-122"/>
        </a:defRPr>
      </a:lvl7pPr>
      <a:lvl8pPr marL="1371600" algn="ctr" rtl="0" fontAlgn="base">
        <a:spcBef>
          <a:spcPct val="0"/>
        </a:spcBef>
        <a:spcAft>
          <a:spcPct val="0"/>
        </a:spcAft>
        <a:defRPr sz="2800" b="1">
          <a:solidFill>
            <a:schemeClr val="tx2"/>
          </a:solidFill>
          <a:latin typeface="Arial" charset="0"/>
          <a:ea typeface="SimSun" pitchFamily="2" charset="-122"/>
        </a:defRPr>
      </a:lvl8pPr>
      <a:lvl9pPr marL="1828800" algn="ctr" rtl="0" fontAlgn="base">
        <a:spcBef>
          <a:spcPct val="0"/>
        </a:spcBef>
        <a:spcAft>
          <a:spcPct val="0"/>
        </a:spcAft>
        <a:defRPr sz="2800" b="1">
          <a:solidFill>
            <a:schemeClr val="tx2"/>
          </a:solidFill>
          <a:latin typeface="Arial" charset="0"/>
          <a:ea typeface="SimSun" pitchFamily="2" charset="-122"/>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SimSun" pitchFamily="2" charset="-122"/>
          <a:cs typeface="+mn-cs"/>
        </a:defRPr>
      </a:lvl1pPr>
      <a:lvl2pPr marL="742950" indent="-285750" algn="l" rtl="0" eaLnBrk="0" fontAlgn="base" hangingPunct="0">
        <a:spcBef>
          <a:spcPct val="20000"/>
        </a:spcBef>
        <a:spcAft>
          <a:spcPct val="0"/>
        </a:spcAft>
        <a:buChar char="–"/>
        <a:defRPr sz="2800">
          <a:solidFill>
            <a:schemeClr val="tx1"/>
          </a:solidFill>
          <a:latin typeface="+mn-lt"/>
          <a:ea typeface="SimSun" pitchFamily="2" charset="-122"/>
        </a:defRPr>
      </a:lvl2pPr>
      <a:lvl3pPr marL="1143000" indent="-228600" algn="l" rtl="0" eaLnBrk="0" fontAlgn="base" hangingPunct="0">
        <a:spcBef>
          <a:spcPct val="20000"/>
        </a:spcBef>
        <a:spcAft>
          <a:spcPct val="0"/>
        </a:spcAft>
        <a:buChar char="•"/>
        <a:defRPr sz="2400">
          <a:solidFill>
            <a:schemeClr val="tx1"/>
          </a:solidFill>
          <a:latin typeface="+mn-lt"/>
          <a:ea typeface="SimSun" pitchFamily="2" charset="-122"/>
        </a:defRPr>
      </a:lvl3pPr>
      <a:lvl4pPr marL="1600200" indent="-228600" algn="l" rtl="0" eaLnBrk="0" fontAlgn="base" hangingPunct="0">
        <a:spcBef>
          <a:spcPct val="20000"/>
        </a:spcBef>
        <a:spcAft>
          <a:spcPct val="0"/>
        </a:spcAft>
        <a:buChar char="–"/>
        <a:defRPr sz="2000">
          <a:solidFill>
            <a:schemeClr val="tx1"/>
          </a:solidFill>
          <a:latin typeface="+mn-lt"/>
          <a:ea typeface="SimSun" pitchFamily="2" charset="-122"/>
        </a:defRPr>
      </a:lvl4pPr>
      <a:lvl5pPr marL="2057400" indent="-228600" algn="l" rtl="0" eaLnBrk="0" fontAlgn="base" hangingPunct="0">
        <a:spcBef>
          <a:spcPct val="20000"/>
        </a:spcBef>
        <a:spcAft>
          <a:spcPct val="0"/>
        </a:spcAft>
        <a:buChar char="»"/>
        <a:defRPr sz="2000">
          <a:solidFill>
            <a:schemeClr val="tx1"/>
          </a:solidFill>
          <a:latin typeface="+mn-lt"/>
          <a:ea typeface="SimSun" pitchFamily="2" charset="-122"/>
        </a:defRPr>
      </a:lvl5pPr>
      <a:lvl6pPr marL="2514600" indent="-228600" algn="l" rtl="0" fontAlgn="base">
        <a:spcBef>
          <a:spcPct val="20000"/>
        </a:spcBef>
        <a:spcAft>
          <a:spcPct val="0"/>
        </a:spcAft>
        <a:buChar char="»"/>
        <a:defRPr sz="2000">
          <a:solidFill>
            <a:schemeClr val="tx1"/>
          </a:solidFill>
          <a:latin typeface="+mn-lt"/>
          <a:ea typeface="+mn-ea"/>
        </a:defRPr>
      </a:lvl6pPr>
      <a:lvl7pPr marL="2971800" indent="-228600" algn="l" rtl="0" fontAlgn="base">
        <a:spcBef>
          <a:spcPct val="20000"/>
        </a:spcBef>
        <a:spcAft>
          <a:spcPct val="0"/>
        </a:spcAft>
        <a:buChar char="»"/>
        <a:defRPr sz="2000">
          <a:solidFill>
            <a:schemeClr val="tx1"/>
          </a:solidFill>
          <a:latin typeface="+mn-lt"/>
          <a:ea typeface="+mn-ea"/>
        </a:defRPr>
      </a:lvl7pPr>
      <a:lvl8pPr marL="3429000" indent="-228600" algn="l" rtl="0" fontAlgn="base">
        <a:spcBef>
          <a:spcPct val="20000"/>
        </a:spcBef>
        <a:spcAft>
          <a:spcPct val="0"/>
        </a:spcAft>
        <a:buChar char="»"/>
        <a:defRPr sz="2000">
          <a:solidFill>
            <a:schemeClr val="tx1"/>
          </a:solidFill>
          <a:latin typeface="+mn-lt"/>
          <a:ea typeface="+mn-ea"/>
        </a:defRPr>
      </a:lvl8pPr>
      <a:lvl9pPr marL="3886200" indent="-228600" algn="l" rtl="0" fontAlgn="base">
        <a:spcBef>
          <a:spcPct val="20000"/>
        </a:spcBef>
        <a:spcAft>
          <a:spcPct val="0"/>
        </a:spcAft>
        <a:buChar char="»"/>
        <a:defRPr sz="2000">
          <a:solidFill>
            <a:schemeClr val="tx1"/>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2050" name="Picture 12" descr="color-02 more red.png"/>
          <p:cNvPicPr>
            <a:picLocks noChangeAspect="1"/>
          </p:cNvPicPr>
          <p:nvPr/>
        </p:nvPicPr>
        <p:blipFill>
          <a:blip r:embed="rId11"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prstClr val="black">
                    <a:tint val="75000"/>
                  </a:prstClr>
                </a:solidFill>
                <a:latin typeface="+mn-lt"/>
                <a:ea typeface="+mn-ea"/>
                <a:cs typeface="+mn-cs"/>
              </a:defRPr>
            </a:lvl1pPr>
          </a:lstStyle>
          <a:p>
            <a:pPr>
              <a:defRPr/>
            </a:pPr>
            <a:fld id="{BB716FCD-A72E-41BC-9911-E7F88C978220}" type="slidenum">
              <a:rPr lang="th-TH"/>
              <a:pPr>
                <a:defRPr/>
              </a:pPr>
              <a:t>‹#›</a:t>
            </a:fld>
            <a:endParaRPr lang="th-TH" dirty="0"/>
          </a:p>
        </p:txBody>
      </p:sp>
      <p:sp>
        <p:nvSpPr>
          <p:cNvPr id="24" name="Freeform 23"/>
          <p:cNvSpPr/>
          <p:nvPr/>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cxnSp>
        <p:nvCxnSpPr>
          <p:cNvPr id="25" name="Straight Connector 24"/>
          <p:cNvCxnSpPr/>
          <p:nvPr/>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2054" name="TextBox 25"/>
          <p:cNvSpPr txBox="1">
            <a:spLocks noChangeArrowheads="1"/>
          </p:cNvSpPr>
          <p:nvPr/>
        </p:nvSpPr>
        <p:spPr bwMode="auto">
          <a:xfrm>
            <a:off x="2286000" y="642938"/>
            <a:ext cx="3255963" cy="654050"/>
          </a:xfrm>
          <a:prstGeom prst="rect">
            <a:avLst/>
          </a:prstGeom>
          <a:noFill/>
          <a:ln>
            <a:noFill/>
          </a:ln>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prstClr val="white"/>
                </a:solidFill>
                <a:ea typeface="+mn-ea"/>
              </a:rPr>
              <a:t>HIV and AIDS</a:t>
            </a:r>
            <a:endParaRPr lang="th-TH" sz="3600" b="1" smtClean="0">
              <a:solidFill>
                <a:prstClr val="white"/>
              </a:solidFill>
              <a:ea typeface="+mn-ea"/>
            </a:endParaRPr>
          </a:p>
        </p:txBody>
      </p:sp>
      <p:sp>
        <p:nvSpPr>
          <p:cNvPr id="27" name="TextBox 26"/>
          <p:cNvSpPr txBox="1"/>
          <p:nvPr/>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pitchFamily="34" charset="0"/>
                <a:ea typeface="+mn-ea"/>
                <a:cs typeface="Arial" pitchFamily="34" charset="0"/>
              </a:rPr>
              <a:t>Data Hub for Asia-Pacific</a:t>
            </a:r>
            <a:endParaRPr lang="th-TH" sz="2200" kern="700" dirty="0">
              <a:solidFill>
                <a:prstClr val="white"/>
              </a:solidFill>
              <a:latin typeface="Arial" pitchFamily="34" charset="0"/>
              <a:ea typeface="+mn-ea"/>
            </a:endParaRPr>
          </a:p>
        </p:txBody>
      </p:sp>
      <p:pic>
        <p:nvPicPr>
          <p:cNvPr id="2056" name="Picture 10" descr="Unaid logo_approve.png"/>
          <p:cNvPicPr>
            <a:picLocks noChangeAspect="1"/>
          </p:cNvPicPr>
          <p:nvPr/>
        </p:nvPicPr>
        <p:blipFill>
          <a:blip r:embed="rId12">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31" r:id="rId1"/>
    <p:sldLayoutId id="2147484132" r:id="rId2"/>
    <p:sldLayoutId id="2147484133" r:id="rId3"/>
    <p:sldLayoutId id="2147484134" r:id="rId4"/>
    <p:sldLayoutId id="2147484135" r:id="rId5"/>
    <p:sldLayoutId id="2147484136" r:id="rId6"/>
    <p:sldLayoutId id="2147484137" r:id="rId7"/>
    <p:sldLayoutId id="2147484138" r:id="rId8"/>
    <p:sldLayoutId id="2147484139" r:id="rId9"/>
  </p:sldLayoutIdLst>
  <p:hf hdr="0" ftr="0" dt="0"/>
  <p:txStyles>
    <p:titleStyle>
      <a:lvl1pPr algn="ctr" rtl="0" eaLnBrk="0" fontAlgn="base" hangingPunct="0">
        <a:spcBef>
          <a:spcPct val="0"/>
        </a:spcBef>
        <a:spcAft>
          <a:spcPct val="0"/>
        </a:spcAft>
        <a:defRPr sz="4400" kern="1200">
          <a:solidFill>
            <a:schemeClr val="tx1"/>
          </a:solidFill>
          <a:latin typeface="+mj-lt"/>
          <a:ea typeface="Cordia New"/>
          <a:cs typeface="Cordia New" pitchFamily="34" charset="-34"/>
        </a:defRPr>
      </a:lvl1pPr>
      <a:lvl2pPr algn="ctr" rtl="0" eaLnBrk="0" fontAlgn="base" hangingPunct="0">
        <a:spcBef>
          <a:spcPct val="0"/>
        </a:spcBef>
        <a:spcAft>
          <a:spcPct val="0"/>
        </a:spcAft>
        <a:defRPr sz="4400">
          <a:solidFill>
            <a:schemeClr val="tx1"/>
          </a:solidFill>
          <a:latin typeface="Arial" charset="0"/>
          <a:ea typeface="Cordia New"/>
          <a:cs typeface="Cordia New" pitchFamily="34" charset="-34"/>
        </a:defRPr>
      </a:lvl2pPr>
      <a:lvl3pPr algn="ctr" rtl="0" eaLnBrk="0" fontAlgn="base" hangingPunct="0">
        <a:spcBef>
          <a:spcPct val="0"/>
        </a:spcBef>
        <a:spcAft>
          <a:spcPct val="0"/>
        </a:spcAft>
        <a:defRPr sz="4400">
          <a:solidFill>
            <a:schemeClr val="tx1"/>
          </a:solidFill>
          <a:latin typeface="Arial" charset="0"/>
          <a:ea typeface="Cordia New"/>
          <a:cs typeface="Cordia New" pitchFamily="34" charset="-34"/>
        </a:defRPr>
      </a:lvl3pPr>
      <a:lvl4pPr algn="ctr" rtl="0" eaLnBrk="0" fontAlgn="base" hangingPunct="0">
        <a:spcBef>
          <a:spcPct val="0"/>
        </a:spcBef>
        <a:spcAft>
          <a:spcPct val="0"/>
        </a:spcAft>
        <a:defRPr sz="4400">
          <a:solidFill>
            <a:schemeClr val="tx1"/>
          </a:solidFill>
          <a:latin typeface="Arial" charset="0"/>
          <a:ea typeface="Cordia New"/>
          <a:cs typeface="Cordia New" pitchFamily="34" charset="-34"/>
        </a:defRPr>
      </a:lvl4pPr>
      <a:lvl5pPr algn="ctr" rtl="0" eaLnBrk="0" fontAlgn="base" hangingPunct="0">
        <a:spcBef>
          <a:spcPct val="0"/>
        </a:spcBef>
        <a:spcAft>
          <a:spcPct val="0"/>
        </a:spcAft>
        <a:defRPr sz="4400">
          <a:solidFill>
            <a:schemeClr val="tx1"/>
          </a:solidFill>
          <a:latin typeface="Arial" charset="0"/>
          <a:ea typeface="Cordia New"/>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Cordia New"/>
          <a:cs typeface="Cordia New" pitchFamily="34" charset="-34"/>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Cordia New"/>
          <a:cs typeface="Cordia New" pitchFamily="34" charset="-34"/>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Cordia New"/>
          <a:cs typeface="Cordia New" pitchFamily="34" charset="-34"/>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3074" name="Picture 12" descr="color-02 more red.png"/>
          <p:cNvPicPr>
            <a:picLocks noChangeAspect="1"/>
          </p:cNvPicPr>
          <p:nvPr/>
        </p:nvPicPr>
        <p:blipFill>
          <a:blip r:embed="rId11" cstate="print">
            <a:extLst>
              <a:ext uri="{28A0092B-C50C-407E-A947-70E740481C1C}">
                <a14:useLocalDpi xmlns:a14="http://schemas.microsoft.com/office/drawing/2010/main" val="0"/>
              </a:ext>
            </a:extLst>
          </a:blip>
          <a:srcRect r="8307" b="15314"/>
          <a:stretch>
            <a:fillRect/>
          </a:stretch>
        </p:blipFill>
        <p:spPr bwMode="auto">
          <a:xfrm>
            <a:off x="3230563" y="1103313"/>
            <a:ext cx="5913437" cy="57546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p:cNvSpPr>
            <a:spLocks noGrp="1"/>
          </p:cNvSpPr>
          <p:nvPr>
            <p:ph type="sldNum" sz="quarter" idx="4"/>
          </p:nvPr>
        </p:nvSpPr>
        <p:spPr>
          <a:xfrm>
            <a:off x="8143875" y="6357938"/>
            <a:ext cx="542925" cy="365125"/>
          </a:xfrm>
          <a:prstGeom prst="rect">
            <a:avLst/>
          </a:prstGeom>
        </p:spPr>
        <p:txBody>
          <a:bodyPr vert="horz" lIns="91440" tIns="45720" rIns="91440" bIns="45720" rtlCol="0" anchor="b" anchorCtr="0"/>
          <a:lstStyle>
            <a:lvl1pPr algn="r" fontAlgn="auto">
              <a:spcBef>
                <a:spcPts val="0"/>
              </a:spcBef>
              <a:spcAft>
                <a:spcPts val="0"/>
              </a:spcAft>
              <a:defRPr sz="1200">
                <a:solidFill>
                  <a:prstClr val="black">
                    <a:tint val="75000"/>
                  </a:prstClr>
                </a:solidFill>
                <a:latin typeface="+mn-lt"/>
                <a:ea typeface="+mn-ea"/>
                <a:cs typeface="+mn-cs"/>
              </a:defRPr>
            </a:lvl1pPr>
          </a:lstStyle>
          <a:p>
            <a:pPr>
              <a:defRPr/>
            </a:pPr>
            <a:fld id="{791F6A42-5724-4724-80F7-1F2344581FC2}" type="slidenum">
              <a:rPr lang="th-TH"/>
              <a:pPr>
                <a:defRPr/>
              </a:pPr>
              <a:t>‹#›</a:t>
            </a:fld>
            <a:endParaRPr lang="th-TH" dirty="0"/>
          </a:p>
        </p:txBody>
      </p:sp>
      <p:sp>
        <p:nvSpPr>
          <p:cNvPr id="24" name="Freeform 23"/>
          <p:cNvSpPr/>
          <p:nvPr/>
        </p:nvSpPr>
        <p:spPr>
          <a:xfrm>
            <a:off x="0" y="360363"/>
            <a:ext cx="8786813" cy="88900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cxnSp>
        <p:nvCxnSpPr>
          <p:cNvPr id="25" name="Straight Connector 24"/>
          <p:cNvCxnSpPr/>
          <p:nvPr/>
        </p:nvCxnSpPr>
        <p:spPr>
          <a:xfrm>
            <a:off x="0" y="1246188"/>
            <a:ext cx="8786813" cy="1587"/>
          </a:xfrm>
          <a:prstGeom prst="line">
            <a:avLst/>
          </a:prstGeom>
          <a:ln w="19050">
            <a:solidFill>
              <a:srgbClr val="C1001F"/>
            </a:solidFill>
          </a:ln>
        </p:spPr>
        <p:style>
          <a:lnRef idx="1">
            <a:schemeClr val="accent1"/>
          </a:lnRef>
          <a:fillRef idx="0">
            <a:schemeClr val="accent1"/>
          </a:fillRef>
          <a:effectRef idx="0">
            <a:schemeClr val="accent1"/>
          </a:effectRef>
          <a:fontRef idx="minor">
            <a:schemeClr val="tx1"/>
          </a:fontRef>
        </p:style>
      </p:cxnSp>
      <p:sp>
        <p:nvSpPr>
          <p:cNvPr id="3078" name="TextBox 25"/>
          <p:cNvSpPr txBox="1">
            <a:spLocks noChangeArrowheads="1"/>
          </p:cNvSpPr>
          <p:nvPr/>
        </p:nvSpPr>
        <p:spPr bwMode="auto">
          <a:xfrm>
            <a:off x="2286000" y="642938"/>
            <a:ext cx="3255963" cy="654050"/>
          </a:xfrm>
          <a:prstGeom prst="rect">
            <a:avLst/>
          </a:prstGeom>
          <a:noFill/>
          <a:ln>
            <a:noFill/>
          </a:ln>
          <a:extLst/>
        </p:spPr>
        <p:txBody>
          <a:bodyPr lIns="99569" tIns="49785" rIns="99569" bIns="49785">
            <a:spAutoFit/>
          </a:bodyPr>
          <a:lstStyle>
            <a:lvl1pPr>
              <a:defRPr sz="2800">
                <a:solidFill>
                  <a:schemeClr val="tx1"/>
                </a:solidFill>
                <a:latin typeface="Arial" charset="0"/>
                <a:cs typeface="Cordia New" pitchFamily="34" charset="-34"/>
              </a:defRPr>
            </a:lvl1pPr>
            <a:lvl2pPr marL="742950" indent="-285750">
              <a:defRPr sz="2800">
                <a:solidFill>
                  <a:schemeClr val="tx1"/>
                </a:solidFill>
                <a:latin typeface="Arial" charset="0"/>
                <a:cs typeface="Cordia New" pitchFamily="34" charset="-34"/>
              </a:defRPr>
            </a:lvl2pPr>
            <a:lvl3pPr marL="1143000" indent="-228600">
              <a:defRPr sz="2800">
                <a:solidFill>
                  <a:schemeClr val="tx1"/>
                </a:solidFill>
                <a:latin typeface="Arial" charset="0"/>
                <a:cs typeface="Cordia New" pitchFamily="34" charset="-34"/>
              </a:defRPr>
            </a:lvl3pPr>
            <a:lvl4pPr marL="1600200" indent="-228600">
              <a:defRPr sz="2800">
                <a:solidFill>
                  <a:schemeClr val="tx1"/>
                </a:solidFill>
                <a:latin typeface="Arial" charset="0"/>
                <a:cs typeface="Cordia New" pitchFamily="34" charset="-34"/>
              </a:defRPr>
            </a:lvl4pPr>
            <a:lvl5pPr marL="2057400" indent="-228600">
              <a:defRPr sz="2800">
                <a:solidFill>
                  <a:schemeClr val="tx1"/>
                </a:solidFill>
                <a:latin typeface="Arial" charset="0"/>
                <a:cs typeface="Cordia New" pitchFamily="34" charset="-34"/>
              </a:defRPr>
            </a:lvl5pPr>
            <a:lvl6pPr marL="2514600" indent="-228600" fontAlgn="base">
              <a:spcBef>
                <a:spcPct val="0"/>
              </a:spcBef>
              <a:spcAft>
                <a:spcPct val="0"/>
              </a:spcAft>
              <a:defRPr sz="2800">
                <a:solidFill>
                  <a:schemeClr val="tx1"/>
                </a:solidFill>
                <a:latin typeface="Arial" charset="0"/>
                <a:cs typeface="Cordia New" pitchFamily="34" charset="-34"/>
              </a:defRPr>
            </a:lvl6pPr>
            <a:lvl7pPr marL="2971800" indent="-228600" fontAlgn="base">
              <a:spcBef>
                <a:spcPct val="0"/>
              </a:spcBef>
              <a:spcAft>
                <a:spcPct val="0"/>
              </a:spcAft>
              <a:defRPr sz="2800">
                <a:solidFill>
                  <a:schemeClr val="tx1"/>
                </a:solidFill>
                <a:latin typeface="Arial" charset="0"/>
                <a:cs typeface="Cordia New" pitchFamily="34" charset="-34"/>
              </a:defRPr>
            </a:lvl7pPr>
            <a:lvl8pPr marL="3429000" indent="-228600" fontAlgn="base">
              <a:spcBef>
                <a:spcPct val="0"/>
              </a:spcBef>
              <a:spcAft>
                <a:spcPct val="0"/>
              </a:spcAft>
              <a:defRPr sz="2800">
                <a:solidFill>
                  <a:schemeClr val="tx1"/>
                </a:solidFill>
                <a:latin typeface="Arial" charset="0"/>
                <a:cs typeface="Cordia New" pitchFamily="34" charset="-34"/>
              </a:defRPr>
            </a:lvl8pPr>
            <a:lvl9pPr marL="3886200" indent="-228600" fontAlgn="base">
              <a:spcBef>
                <a:spcPct val="0"/>
              </a:spcBef>
              <a:spcAft>
                <a:spcPct val="0"/>
              </a:spcAft>
              <a:defRPr sz="2800">
                <a:solidFill>
                  <a:schemeClr val="tx1"/>
                </a:solidFill>
                <a:latin typeface="Arial" charset="0"/>
                <a:cs typeface="Cordia New" pitchFamily="34" charset="-34"/>
              </a:defRPr>
            </a:lvl9pPr>
          </a:lstStyle>
          <a:p>
            <a:pPr>
              <a:defRPr/>
            </a:pPr>
            <a:r>
              <a:rPr lang="en-US" sz="3600" b="1" smtClean="0">
                <a:solidFill>
                  <a:prstClr val="white"/>
                </a:solidFill>
                <a:ea typeface="+mn-ea"/>
              </a:rPr>
              <a:t>HIV and AIDS</a:t>
            </a:r>
            <a:endParaRPr lang="th-TH" sz="3600" b="1" smtClean="0">
              <a:solidFill>
                <a:prstClr val="white"/>
              </a:solidFill>
              <a:ea typeface="+mn-ea"/>
            </a:endParaRPr>
          </a:p>
        </p:txBody>
      </p:sp>
      <p:sp>
        <p:nvSpPr>
          <p:cNvPr id="27" name="TextBox 26"/>
          <p:cNvSpPr txBox="1"/>
          <p:nvPr/>
        </p:nvSpPr>
        <p:spPr>
          <a:xfrm>
            <a:off x="5360988" y="800100"/>
            <a:ext cx="3711575" cy="438150"/>
          </a:xfrm>
          <a:prstGeom prst="rect">
            <a:avLst/>
          </a:prstGeom>
          <a:noFill/>
        </p:spPr>
        <p:txBody>
          <a:bodyPr lIns="99569" tIns="49785" rIns="99569" bIns="49785">
            <a:spAutoFit/>
          </a:bodyPr>
          <a:lstStyle/>
          <a:p>
            <a:pPr fontAlgn="auto">
              <a:spcBef>
                <a:spcPts val="0"/>
              </a:spcBef>
              <a:spcAft>
                <a:spcPts val="0"/>
              </a:spcAft>
              <a:defRPr/>
            </a:pPr>
            <a:r>
              <a:rPr lang="en-US" sz="2200" kern="700" dirty="0">
                <a:solidFill>
                  <a:prstClr val="white"/>
                </a:solidFill>
                <a:latin typeface="Arial" pitchFamily="34" charset="0"/>
                <a:ea typeface="+mn-ea"/>
                <a:cs typeface="Arial" pitchFamily="34" charset="0"/>
              </a:rPr>
              <a:t>Data Hub for Asia-Pacific</a:t>
            </a:r>
            <a:endParaRPr lang="th-TH" sz="2200" kern="700" dirty="0">
              <a:solidFill>
                <a:prstClr val="white"/>
              </a:solidFill>
              <a:latin typeface="Arial" pitchFamily="34" charset="0"/>
              <a:ea typeface="+mn-ea"/>
            </a:endParaRPr>
          </a:p>
        </p:txBody>
      </p:sp>
      <p:pic>
        <p:nvPicPr>
          <p:cNvPr id="3080" name="Picture 10" descr="Unaid logo_approve.png"/>
          <p:cNvPicPr>
            <a:picLocks noChangeAspect="1"/>
          </p:cNvPicPr>
          <p:nvPr/>
        </p:nvPicPr>
        <p:blipFill>
          <a:blip r:embed="rId12">
            <a:extLst>
              <a:ext uri="{28A0092B-C50C-407E-A947-70E740481C1C}">
                <a14:useLocalDpi xmlns:a14="http://schemas.microsoft.com/office/drawing/2010/main" val="0"/>
              </a:ext>
            </a:extLst>
          </a:blip>
          <a:srcRect b="15549"/>
          <a:stretch>
            <a:fillRect/>
          </a:stretch>
        </p:blipFill>
        <p:spPr bwMode="auto">
          <a:xfrm>
            <a:off x="50800" y="452438"/>
            <a:ext cx="2090738" cy="8048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7" name="Freeform 16"/>
          <p:cNvSpPr/>
          <p:nvPr/>
        </p:nvSpPr>
        <p:spPr>
          <a:xfrm>
            <a:off x="6715140" y="285728"/>
            <a:ext cx="1928826" cy="373380"/>
          </a:xfrm>
          <a:custGeom>
            <a:avLst/>
            <a:gdLst>
              <a:gd name="connsiteX0" fmla="*/ 0 w 8786842"/>
              <a:gd name="connsiteY0" fmla="*/ 0 h 888980"/>
              <a:gd name="connsiteX1" fmla="*/ 8786842 w 8786842"/>
              <a:gd name="connsiteY1" fmla="*/ 0 h 888980"/>
              <a:gd name="connsiteX2" fmla="*/ 8786842 w 8786842"/>
              <a:gd name="connsiteY2" fmla="*/ 888980 h 888980"/>
              <a:gd name="connsiteX3" fmla="*/ 0 w 8786842"/>
              <a:gd name="connsiteY3" fmla="*/ 888980 h 888980"/>
              <a:gd name="connsiteX4" fmla="*/ 0 w 8786842"/>
              <a:gd name="connsiteY4" fmla="*/ 0 h 888980"/>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786842" h="888980">
                <a:moveTo>
                  <a:pt x="0" y="0"/>
                </a:moveTo>
                <a:lnTo>
                  <a:pt x="8786842" y="0"/>
                </a:lnTo>
                <a:lnTo>
                  <a:pt x="8786842" y="888980"/>
                </a:lnTo>
                <a:lnTo>
                  <a:pt x="0" y="888980"/>
                </a:lnTo>
                <a:lnTo>
                  <a:pt x="0" y="0"/>
                </a:lnTo>
                <a:close/>
              </a:path>
            </a:pathLst>
          </a:custGeom>
          <a:gradFill flip="none" rotWithShape="1">
            <a:gsLst>
              <a:gs pos="0">
                <a:srgbClr val="D60000">
                  <a:shade val="30000"/>
                  <a:satMod val="115000"/>
                </a:srgbClr>
              </a:gs>
              <a:gs pos="50000">
                <a:srgbClr val="D60000">
                  <a:shade val="67500"/>
                  <a:satMod val="115000"/>
                </a:srgbClr>
              </a:gs>
              <a:gs pos="100000">
                <a:srgbClr val="D60000">
                  <a:shade val="100000"/>
                  <a:satMod val="115000"/>
                  <a:alpha val="0"/>
                </a:srgbClr>
              </a:gs>
            </a:gsLst>
            <a:lin ang="108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sp>
        <p:nvSpPr>
          <p:cNvPr id="12" name="TextBox 11"/>
          <p:cNvSpPr txBox="1"/>
          <p:nvPr/>
        </p:nvSpPr>
        <p:spPr>
          <a:xfrm>
            <a:off x="6967538" y="301625"/>
            <a:ext cx="1665287" cy="400050"/>
          </a:xfrm>
          <a:prstGeom prst="rect">
            <a:avLst/>
          </a:prstGeom>
          <a:noFill/>
          <a:effectLst>
            <a:outerShdw blurRad="50800" dist="38100" dir="5400000" algn="t" rotWithShape="0">
              <a:prstClr val="black">
                <a:alpha val="40000"/>
              </a:prstClr>
            </a:outerShdw>
          </a:effectLst>
        </p:spPr>
        <p:txBody>
          <a:bodyPr>
            <a:spAutoFit/>
          </a:bodyPr>
          <a:lstStyle/>
          <a:p>
            <a:pPr algn="r" fontAlgn="auto">
              <a:spcBef>
                <a:spcPts val="0"/>
              </a:spcBef>
              <a:spcAft>
                <a:spcPts val="0"/>
              </a:spcAft>
              <a:defRPr/>
            </a:pPr>
            <a:r>
              <a:rPr lang="en-US" sz="2000" b="1" i="1" dirty="0">
                <a:ln w="3175" cmpd="sng">
                  <a:noFill/>
                  <a:prstDash val="solid"/>
                </a:ln>
                <a:solidFill>
                  <a:srgbClr val="FFC000"/>
                </a:solidFill>
                <a:effectLst>
                  <a:outerShdw blurRad="38100" dist="38100" dir="2700000" algn="tl">
                    <a:srgbClr val="000000">
                      <a:alpha val="43137"/>
                    </a:srgbClr>
                  </a:outerShdw>
                </a:effectLst>
                <a:latin typeface="Arial"/>
                <a:ea typeface="+mn-ea"/>
                <a:cs typeface="Cordia New" pitchFamily="34" charset="-34"/>
              </a:rPr>
              <a:t>Latest!</a:t>
            </a:r>
            <a:endParaRPr lang="th-TH" sz="2000" b="1" i="1" dirty="0">
              <a:ln w="3175" cmpd="sng">
                <a:noFill/>
                <a:prstDash val="solid"/>
              </a:ln>
              <a:solidFill>
                <a:srgbClr val="FFC000"/>
              </a:solidFill>
              <a:effectLst>
                <a:outerShdw blurRad="38100" dist="38100" dir="2700000" algn="tl">
                  <a:srgbClr val="000000">
                    <a:alpha val="43137"/>
                  </a:srgbClr>
                </a:outerShdw>
              </a:effectLst>
              <a:latin typeface="Arial"/>
              <a:ea typeface="+mn-ea"/>
            </a:endParaRPr>
          </a:p>
        </p:txBody>
      </p:sp>
    </p:spTree>
  </p:cSld>
  <p:clrMap bg1="lt1" tx1="dk1" bg2="lt2" tx2="dk2" accent1="accent1" accent2="accent2" accent3="accent3" accent4="accent4" accent5="accent5" accent6="accent6" hlink="hlink" folHlink="folHlink"/>
  <p:sldLayoutIdLst>
    <p:sldLayoutId id="2147484140" r:id="rId1"/>
    <p:sldLayoutId id="2147484141" r:id="rId2"/>
    <p:sldLayoutId id="2147484142" r:id="rId3"/>
    <p:sldLayoutId id="2147484143" r:id="rId4"/>
    <p:sldLayoutId id="2147484144" r:id="rId5"/>
    <p:sldLayoutId id="2147484145" r:id="rId6"/>
    <p:sldLayoutId id="2147484146" r:id="rId7"/>
    <p:sldLayoutId id="2147484147" r:id="rId8"/>
    <p:sldLayoutId id="2147484148" r:id="rId9"/>
  </p:sldLayoutIdLst>
  <p:hf hdr="0" ftr="0" dt="0"/>
  <p:txStyles>
    <p:titleStyle>
      <a:lvl1pPr algn="ctr" rtl="0" eaLnBrk="0" fontAlgn="base" hangingPunct="0">
        <a:spcBef>
          <a:spcPct val="0"/>
        </a:spcBef>
        <a:spcAft>
          <a:spcPct val="0"/>
        </a:spcAft>
        <a:defRPr sz="4400" kern="1200">
          <a:solidFill>
            <a:schemeClr val="tx1"/>
          </a:solidFill>
          <a:latin typeface="+mj-lt"/>
          <a:ea typeface="Cordia New"/>
          <a:cs typeface="Cordia New" pitchFamily="34" charset="-34"/>
        </a:defRPr>
      </a:lvl1pPr>
      <a:lvl2pPr algn="ctr" rtl="0" eaLnBrk="0" fontAlgn="base" hangingPunct="0">
        <a:spcBef>
          <a:spcPct val="0"/>
        </a:spcBef>
        <a:spcAft>
          <a:spcPct val="0"/>
        </a:spcAft>
        <a:defRPr sz="4400">
          <a:solidFill>
            <a:schemeClr val="tx1"/>
          </a:solidFill>
          <a:latin typeface="Arial" charset="0"/>
          <a:ea typeface="Cordia New"/>
          <a:cs typeface="Cordia New" pitchFamily="34" charset="-34"/>
        </a:defRPr>
      </a:lvl2pPr>
      <a:lvl3pPr algn="ctr" rtl="0" eaLnBrk="0" fontAlgn="base" hangingPunct="0">
        <a:spcBef>
          <a:spcPct val="0"/>
        </a:spcBef>
        <a:spcAft>
          <a:spcPct val="0"/>
        </a:spcAft>
        <a:defRPr sz="4400">
          <a:solidFill>
            <a:schemeClr val="tx1"/>
          </a:solidFill>
          <a:latin typeface="Arial" charset="0"/>
          <a:ea typeface="Cordia New"/>
          <a:cs typeface="Cordia New" pitchFamily="34" charset="-34"/>
        </a:defRPr>
      </a:lvl3pPr>
      <a:lvl4pPr algn="ctr" rtl="0" eaLnBrk="0" fontAlgn="base" hangingPunct="0">
        <a:spcBef>
          <a:spcPct val="0"/>
        </a:spcBef>
        <a:spcAft>
          <a:spcPct val="0"/>
        </a:spcAft>
        <a:defRPr sz="4400">
          <a:solidFill>
            <a:schemeClr val="tx1"/>
          </a:solidFill>
          <a:latin typeface="Arial" charset="0"/>
          <a:ea typeface="Cordia New"/>
          <a:cs typeface="Cordia New" pitchFamily="34" charset="-34"/>
        </a:defRPr>
      </a:lvl4pPr>
      <a:lvl5pPr algn="ctr" rtl="0" eaLnBrk="0" fontAlgn="base" hangingPunct="0">
        <a:spcBef>
          <a:spcPct val="0"/>
        </a:spcBef>
        <a:spcAft>
          <a:spcPct val="0"/>
        </a:spcAft>
        <a:defRPr sz="4400">
          <a:solidFill>
            <a:schemeClr val="tx1"/>
          </a:solidFill>
          <a:latin typeface="Arial" charset="0"/>
          <a:ea typeface="Cordia New"/>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Cordia New"/>
          <a:cs typeface="Cordia New" pitchFamily="34" charset="-34"/>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Cordia New"/>
          <a:cs typeface="Cordia New" pitchFamily="34" charset="-34"/>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Cordia New"/>
          <a:cs typeface="Cordia New" pitchFamily="34" charset="-34"/>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sp>
        <p:nvSpPr>
          <p:cNvPr id="14" name="TextBox 13"/>
          <p:cNvSpPr txBox="1"/>
          <p:nvPr/>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latin typeface="Arial" pitchFamily="34" charset="0"/>
                <a:ea typeface="+mn-ea"/>
                <a:cs typeface="Arial" pitchFamily="34" charset="0"/>
              </a:rPr>
              <a:t>www.aidsdatahub.org</a:t>
            </a:r>
            <a:endParaRPr lang="th-TH" sz="1200" kern="700" dirty="0">
              <a:solidFill>
                <a:srgbClr val="8782AF"/>
              </a:solidFill>
              <a:latin typeface="Arial" pitchFamily="34" charset="0"/>
              <a:ea typeface="+mn-ea"/>
            </a:endParaRPr>
          </a:p>
        </p:txBody>
      </p:sp>
      <p:pic>
        <p:nvPicPr>
          <p:cNvPr id="4100" name="Picture 3" descr="color-01.png"/>
          <p:cNvPicPr>
            <a:picLocks noChangeAspect="1"/>
          </p:cNvPicPr>
          <p:nvPr/>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49" r:id="rId1"/>
    <p:sldLayoutId id="2147484150" r:id="rId2"/>
  </p:sldLayoutIdLst>
  <p:hf hdr="0" ftr="0" dt="0"/>
  <p:txStyles>
    <p:titleStyle>
      <a:lvl1pPr algn="ctr" rtl="0" eaLnBrk="0" fontAlgn="base" hangingPunct="0">
        <a:spcBef>
          <a:spcPct val="0"/>
        </a:spcBef>
        <a:spcAft>
          <a:spcPct val="0"/>
        </a:spcAft>
        <a:defRPr sz="4400" kern="1200">
          <a:solidFill>
            <a:schemeClr val="tx1"/>
          </a:solidFill>
          <a:latin typeface="+mj-lt"/>
          <a:ea typeface="Cordia New"/>
          <a:cs typeface="Cordia New" pitchFamily="34" charset="-34"/>
        </a:defRPr>
      </a:lvl1pPr>
      <a:lvl2pPr algn="ctr" rtl="0" eaLnBrk="0" fontAlgn="base" hangingPunct="0">
        <a:spcBef>
          <a:spcPct val="0"/>
        </a:spcBef>
        <a:spcAft>
          <a:spcPct val="0"/>
        </a:spcAft>
        <a:defRPr sz="4400">
          <a:solidFill>
            <a:schemeClr val="tx1"/>
          </a:solidFill>
          <a:latin typeface="Arial" charset="0"/>
          <a:ea typeface="Cordia New"/>
          <a:cs typeface="Cordia New" pitchFamily="34" charset="-34"/>
        </a:defRPr>
      </a:lvl2pPr>
      <a:lvl3pPr algn="ctr" rtl="0" eaLnBrk="0" fontAlgn="base" hangingPunct="0">
        <a:spcBef>
          <a:spcPct val="0"/>
        </a:spcBef>
        <a:spcAft>
          <a:spcPct val="0"/>
        </a:spcAft>
        <a:defRPr sz="4400">
          <a:solidFill>
            <a:schemeClr val="tx1"/>
          </a:solidFill>
          <a:latin typeface="Arial" charset="0"/>
          <a:ea typeface="Cordia New"/>
          <a:cs typeface="Cordia New" pitchFamily="34" charset="-34"/>
        </a:defRPr>
      </a:lvl3pPr>
      <a:lvl4pPr algn="ctr" rtl="0" eaLnBrk="0" fontAlgn="base" hangingPunct="0">
        <a:spcBef>
          <a:spcPct val="0"/>
        </a:spcBef>
        <a:spcAft>
          <a:spcPct val="0"/>
        </a:spcAft>
        <a:defRPr sz="4400">
          <a:solidFill>
            <a:schemeClr val="tx1"/>
          </a:solidFill>
          <a:latin typeface="Arial" charset="0"/>
          <a:ea typeface="Cordia New"/>
          <a:cs typeface="Cordia New" pitchFamily="34" charset="-34"/>
        </a:defRPr>
      </a:lvl4pPr>
      <a:lvl5pPr algn="ctr" rtl="0" eaLnBrk="0" fontAlgn="base" hangingPunct="0">
        <a:spcBef>
          <a:spcPct val="0"/>
        </a:spcBef>
        <a:spcAft>
          <a:spcPct val="0"/>
        </a:spcAft>
        <a:defRPr sz="4400">
          <a:solidFill>
            <a:schemeClr val="tx1"/>
          </a:solidFill>
          <a:latin typeface="Arial" charset="0"/>
          <a:ea typeface="Cordia New"/>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Cordia New"/>
          <a:cs typeface="Cordia New" pitchFamily="34" charset="-34"/>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Cordia New"/>
          <a:cs typeface="Cordia New" pitchFamily="34" charset="-34"/>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Cordia New"/>
          <a:cs typeface="Cordia New" pitchFamily="34" charset="-34"/>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0" y="360363"/>
            <a:ext cx="8786813" cy="6140450"/>
          </a:xfrm>
          <a:prstGeom prst="rect">
            <a:avLst/>
          </a:prstGeom>
          <a:solidFill>
            <a:srgbClr val="8782AF"/>
          </a:solidFill>
          <a:ln>
            <a:noFill/>
          </a:ln>
        </p:spPr>
        <p:style>
          <a:lnRef idx="2">
            <a:schemeClr val="accent1">
              <a:shade val="50000"/>
            </a:schemeClr>
          </a:lnRef>
          <a:fillRef idx="1">
            <a:schemeClr val="accent1"/>
          </a:fillRef>
          <a:effectRef idx="0">
            <a:schemeClr val="accent1"/>
          </a:effectRef>
          <a:fontRef idx="minor">
            <a:schemeClr val="lt1"/>
          </a:fontRef>
        </p:style>
        <p:txBody>
          <a:bodyPr lIns="99569" tIns="49785" rIns="99569" bIns="49785" anchor="ctr"/>
          <a:lstStyle/>
          <a:p>
            <a:pPr algn="ctr" fontAlgn="auto">
              <a:spcBef>
                <a:spcPts val="0"/>
              </a:spcBef>
              <a:spcAft>
                <a:spcPts val="0"/>
              </a:spcAft>
              <a:defRPr/>
            </a:pPr>
            <a:endParaRPr lang="th-TH" dirty="0">
              <a:solidFill>
                <a:prstClr val="white"/>
              </a:solidFill>
            </a:endParaRPr>
          </a:p>
        </p:txBody>
      </p:sp>
      <p:sp>
        <p:nvSpPr>
          <p:cNvPr id="14" name="TextBox 13"/>
          <p:cNvSpPr txBox="1"/>
          <p:nvPr/>
        </p:nvSpPr>
        <p:spPr>
          <a:xfrm>
            <a:off x="7005638" y="6508750"/>
            <a:ext cx="1714500" cy="284163"/>
          </a:xfrm>
          <a:prstGeom prst="rect">
            <a:avLst/>
          </a:prstGeom>
          <a:noFill/>
        </p:spPr>
        <p:txBody>
          <a:bodyPr lIns="99569" tIns="49785" rIns="99569" bIns="49785">
            <a:spAutoFit/>
          </a:bodyPr>
          <a:lstStyle/>
          <a:p>
            <a:pPr algn="r" fontAlgn="auto">
              <a:spcBef>
                <a:spcPts val="0"/>
              </a:spcBef>
              <a:spcAft>
                <a:spcPts val="0"/>
              </a:spcAft>
              <a:defRPr/>
            </a:pPr>
            <a:r>
              <a:rPr lang="en-US" sz="1200" kern="700" dirty="0">
                <a:solidFill>
                  <a:srgbClr val="8782AF"/>
                </a:solidFill>
                <a:latin typeface="Arial" pitchFamily="34" charset="0"/>
                <a:ea typeface="+mn-ea"/>
                <a:cs typeface="Arial" pitchFamily="34" charset="0"/>
              </a:rPr>
              <a:t>www.aidsdatahub.org</a:t>
            </a:r>
            <a:endParaRPr lang="th-TH" sz="1200" kern="700" dirty="0">
              <a:solidFill>
                <a:srgbClr val="8782AF"/>
              </a:solidFill>
              <a:latin typeface="Arial" pitchFamily="34" charset="0"/>
              <a:ea typeface="+mn-ea"/>
            </a:endParaRPr>
          </a:p>
        </p:txBody>
      </p:sp>
      <p:pic>
        <p:nvPicPr>
          <p:cNvPr id="5124" name="Picture 3" descr="color-01.png"/>
          <p:cNvPicPr>
            <a:picLocks noChangeAspect="1"/>
          </p:cNvPicPr>
          <p:nvPr/>
        </p:nvPicPr>
        <p:blipFill>
          <a:blip r:embed="rId4" cstate="print">
            <a:extLst>
              <a:ext uri="{28A0092B-C50C-407E-A947-70E740481C1C}">
                <a14:useLocalDpi xmlns:a14="http://schemas.microsoft.com/office/drawing/2010/main" val="0"/>
              </a:ext>
            </a:extLst>
          </a:blip>
          <a:srcRect b="10271"/>
          <a:stretch>
            <a:fillRect/>
          </a:stretch>
        </p:blipFill>
        <p:spPr bwMode="auto">
          <a:xfrm>
            <a:off x="2495550" y="1189038"/>
            <a:ext cx="5616575" cy="5311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 bg1="lt1" tx1="dk1" bg2="lt2" tx2="dk2" accent1="accent1" accent2="accent2" accent3="accent3" accent4="accent4" accent5="accent5" accent6="accent6" hlink="hlink" folHlink="folHlink"/>
  <p:sldLayoutIdLst>
    <p:sldLayoutId id="2147484151" r:id="rId1"/>
    <p:sldLayoutId id="2147484152" r:id="rId2"/>
  </p:sldLayoutIdLst>
  <p:hf hdr="0" ftr="0" dt="0"/>
  <p:txStyles>
    <p:titleStyle>
      <a:lvl1pPr algn="ctr" rtl="0" eaLnBrk="0" fontAlgn="base" hangingPunct="0">
        <a:spcBef>
          <a:spcPct val="0"/>
        </a:spcBef>
        <a:spcAft>
          <a:spcPct val="0"/>
        </a:spcAft>
        <a:defRPr sz="4400" kern="1200">
          <a:solidFill>
            <a:schemeClr val="tx1"/>
          </a:solidFill>
          <a:latin typeface="+mj-lt"/>
          <a:ea typeface="Cordia New"/>
          <a:cs typeface="Cordia New" pitchFamily="34" charset="-34"/>
        </a:defRPr>
      </a:lvl1pPr>
      <a:lvl2pPr algn="ctr" rtl="0" eaLnBrk="0" fontAlgn="base" hangingPunct="0">
        <a:spcBef>
          <a:spcPct val="0"/>
        </a:spcBef>
        <a:spcAft>
          <a:spcPct val="0"/>
        </a:spcAft>
        <a:defRPr sz="4400">
          <a:solidFill>
            <a:schemeClr val="tx1"/>
          </a:solidFill>
          <a:latin typeface="Arial" charset="0"/>
          <a:ea typeface="Cordia New"/>
          <a:cs typeface="Cordia New" pitchFamily="34" charset="-34"/>
        </a:defRPr>
      </a:lvl2pPr>
      <a:lvl3pPr algn="ctr" rtl="0" eaLnBrk="0" fontAlgn="base" hangingPunct="0">
        <a:spcBef>
          <a:spcPct val="0"/>
        </a:spcBef>
        <a:spcAft>
          <a:spcPct val="0"/>
        </a:spcAft>
        <a:defRPr sz="4400">
          <a:solidFill>
            <a:schemeClr val="tx1"/>
          </a:solidFill>
          <a:latin typeface="Arial" charset="0"/>
          <a:ea typeface="Cordia New"/>
          <a:cs typeface="Cordia New" pitchFamily="34" charset="-34"/>
        </a:defRPr>
      </a:lvl3pPr>
      <a:lvl4pPr algn="ctr" rtl="0" eaLnBrk="0" fontAlgn="base" hangingPunct="0">
        <a:spcBef>
          <a:spcPct val="0"/>
        </a:spcBef>
        <a:spcAft>
          <a:spcPct val="0"/>
        </a:spcAft>
        <a:defRPr sz="4400">
          <a:solidFill>
            <a:schemeClr val="tx1"/>
          </a:solidFill>
          <a:latin typeface="Arial" charset="0"/>
          <a:ea typeface="Cordia New"/>
          <a:cs typeface="Cordia New" pitchFamily="34" charset="-34"/>
        </a:defRPr>
      </a:lvl4pPr>
      <a:lvl5pPr algn="ctr" rtl="0" eaLnBrk="0" fontAlgn="base" hangingPunct="0">
        <a:spcBef>
          <a:spcPct val="0"/>
        </a:spcBef>
        <a:spcAft>
          <a:spcPct val="0"/>
        </a:spcAft>
        <a:defRPr sz="4400">
          <a:solidFill>
            <a:schemeClr val="tx1"/>
          </a:solidFill>
          <a:latin typeface="Arial" charset="0"/>
          <a:ea typeface="Cordia New"/>
          <a:cs typeface="Cordia New" pitchFamily="34" charset="-34"/>
        </a:defRPr>
      </a:lvl5pPr>
      <a:lvl6pPr marL="457200" algn="ctr" rtl="0" fontAlgn="base">
        <a:spcBef>
          <a:spcPct val="0"/>
        </a:spcBef>
        <a:spcAft>
          <a:spcPct val="0"/>
        </a:spcAft>
        <a:defRPr sz="4400">
          <a:solidFill>
            <a:schemeClr val="tx1"/>
          </a:solidFill>
          <a:latin typeface="Arial" charset="0"/>
          <a:cs typeface="Cordia New" pitchFamily="34" charset="-34"/>
        </a:defRPr>
      </a:lvl6pPr>
      <a:lvl7pPr marL="914400" algn="ctr" rtl="0" fontAlgn="base">
        <a:spcBef>
          <a:spcPct val="0"/>
        </a:spcBef>
        <a:spcAft>
          <a:spcPct val="0"/>
        </a:spcAft>
        <a:defRPr sz="4400">
          <a:solidFill>
            <a:schemeClr val="tx1"/>
          </a:solidFill>
          <a:latin typeface="Arial" charset="0"/>
          <a:cs typeface="Cordia New" pitchFamily="34" charset="-34"/>
        </a:defRPr>
      </a:lvl7pPr>
      <a:lvl8pPr marL="1371600" algn="ctr" rtl="0" fontAlgn="base">
        <a:spcBef>
          <a:spcPct val="0"/>
        </a:spcBef>
        <a:spcAft>
          <a:spcPct val="0"/>
        </a:spcAft>
        <a:defRPr sz="4400">
          <a:solidFill>
            <a:schemeClr val="tx1"/>
          </a:solidFill>
          <a:latin typeface="Arial" charset="0"/>
          <a:cs typeface="Cordia New" pitchFamily="34" charset="-34"/>
        </a:defRPr>
      </a:lvl8pPr>
      <a:lvl9pPr marL="1828800" algn="ctr" rtl="0" fontAlgn="base">
        <a:spcBef>
          <a:spcPct val="0"/>
        </a:spcBef>
        <a:spcAft>
          <a:spcPct val="0"/>
        </a:spcAft>
        <a:defRPr sz="4400">
          <a:solidFill>
            <a:schemeClr val="tx1"/>
          </a:solidFill>
          <a:latin typeface="Arial" charset="0"/>
          <a:cs typeface="Cordia New" pitchFamily="34" charset="-34"/>
        </a:defRPr>
      </a:lvl9pPr>
    </p:titleStyle>
    <p:bodyStyle>
      <a:lvl1pPr marL="342900" indent="-342900" algn="l" rtl="0" eaLnBrk="0" fontAlgn="base" hangingPunct="0">
        <a:spcBef>
          <a:spcPct val="20000"/>
        </a:spcBef>
        <a:spcAft>
          <a:spcPct val="0"/>
        </a:spcAft>
        <a:buFont typeface="Arial" charset="0"/>
        <a:buChar char="•"/>
        <a:defRPr sz="3200" kern="1200">
          <a:solidFill>
            <a:schemeClr val="tx1"/>
          </a:solidFill>
          <a:latin typeface="+mn-lt"/>
          <a:ea typeface="Cordia New"/>
          <a:cs typeface="Cordia New" pitchFamily="34" charset="-34"/>
        </a:defRPr>
      </a:lvl1pPr>
      <a:lvl2pPr marL="742950" indent="-285750" algn="l" rtl="0" eaLnBrk="0" fontAlgn="base" hangingPunct="0">
        <a:spcBef>
          <a:spcPct val="20000"/>
        </a:spcBef>
        <a:spcAft>
          <a:spcPct val="0"/>
        </a:spcAft>
        <a:buFont typeface="Arial" charset="0"/>
        <a:buChar char="–"/>
        <a:defRPr sz="2800" kern="1200">
          <a:solidFill>
            <a:schemeClr val="tx1"/>
          </a:solidFill>
          <a:latin typeface="+mn-lt"/>
          <a:ea typeface="Cordia New"/>
          <a:cs typeface="Cordia New" pitchFamily="34" charset="-34"/>
        </a:defRPr>
      </a:lvl2pPr>
      <a:lvl3pPr marL="1143000" indent="-228600" algn="l" rtl="0" eaLnBrk="0" fontAlgn="base" hangingPunct="0">
        <a:spcBef>
          <a:spcPct val="20000"/>
        </a:spcBef>
        <a:spcAft>
          <a:spcPct val="0"/>
        </a:spcAft>
        <a:buFont typeface="Arial" charset="0"/>
        <a:buChar char="•"/>
        <a:defRPr sz="2400" kern="1200">
          <a:solidFill>
            <a:schemeClr val="tx1"/>
          </a:solidFill>
          <a:latin typeface="+mn-lt"/>
          <a:ea typeface="Cordia New"/>
          <a:cs typeface="Cordia New" pitchFamily="34" charset="-34"/>
        </a:defRPr>
      </a:lvl3pPr>
      <a:lvl4pPr marL="16002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4pPr>
      <a:lvl5pPr marL="2057400" indent="-228600" algn="l" rtl="0" eaLnBrk="0" fontAlgn="base" hangingPunct="0">
        <a:spcBef>
          <a:spcPct val="20000"/>
        </a:spcBef>
        <a:spcAft>
          <a:spcPct val="0"/>
        </a:spcAft>
        <a:buFont typeface="Arial" charset="0"/>
        <a:buChar char="»"/>
        <a:defRPr sz="2000" kern="1200">
          <a:solidFill>
            <a:schemeClr val="tx1"/>
          </a:solidFill>
          <a:latin typeface="+mn-lt"/>
          <a:ea typeface="Cordia New"/>
          <a:cs typeface="Cordia New" pitchFamily="34" charset="-34"/>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h-TH"/>
      </a:defPPr>
      <a:lvl1pPr marL="0" algn="l" defTabSz="914400" rtl="0" eaLnBrk="1" latinLnBrk="0" hangingPunct="1">
        <a:defRPr sz="2800" kern="1200">
          <a:solidFill>
            <a:schemeClr val="tx1"/>
          </a:solidFill>
          <a:latin typeface="+mn-lt"/>
          <a:ea typeface="+mn-ea"/>
          <a:cs typeface="+mn-cs"/>
        </a:defRPr>
      </a:lvl1pPr>
      <a:lvl2pPr marL="457200" algn="l" defTabSz="914400" rtl="0" eaLnBrk="1" latinLnBrk="0" hangingPunct="1">
        <a:defRPr sz="2800" kern="1200">
          <a:solidFill>
            <a:schemeClr val="tx1"/>
          </a:solidFill>
          <a:latin typeface="+mn-lt"/>
          <a:ea typeface="+mn-ea"/>
          <a:cs typeface="+mn-cs"/>
        </a:defRPr>
      </a:lvl2pPr>
      <a:lvl3pPr marL="914400" algn="l" defTabSz="914400" rtl="0" eaLnBrk="1" latinLnBrk="0" hangingPunct="1">
        <a:defRPr sz="2800" kern="1200">
          <a:solidFill>
            <a:schemeClr val="tx1"/>
          </a:solidFill>
          <a:latin typeface="+mn-lt"/>
          <a:ea typeface="+mn-ea"/>
          <a:cs typeface="+mn-cs"/>
        </a:defRPr>
      </a:lvl3pPr>
      <a:lvl4pPr marL="1371600" algn="l" defTabSz="914400" rtl="0" eaLnBrk="1" latinLnBrk="0" hangingPunct="1">
        <a:defRPr sz="2800" kern="1200">
          <a:solidFill>
            <a:schemeClr val="tx1"/>
          </a:solidFill>
          <a:latin typeface="+mn-lt"/>
          <a:ea typeface="+mn-ea"/>
          <a:cs typeface="+mn-cs"/>
        </a:defRPr>
      </a:lvl4pPr>
      <a:lvl5pPr marL="1828800" algn="l" defTabSz="914400" rtl="0" eaLnBrk="1" latinLnBrk="0" hangingPunct="1">
        <a:defRPr sz="2800" kern="1200">
          <a:solidFill>
            <a:schemeClr val="tx1"/>
          </a:solidFill>
          <a:latin typeface="+mn-lt"/>
          <a:ea typeface="+mn-ea"/>
          <a:cs typeface="+mn-cs"/>
        </a:defRPr>
      </a:lvl5pPr>
      <a:lvl6pPr marL="2286000" algn="l" defTabSz="914400" rtl="0" eaLnBrk="1" latinLnBrk="0" hangingPunct="1">
        <a:defRPr sz="2800" kern="1200">
          <a:solidFill>
            <a:schemeClr val="tx1"/>
          </a:solidFill>
          <a:latin typeface="+mn-lt"/>
          <a:ea typeface="+mn-ea"/>
          <a:cs typeface="+mn-cs"/>
        </a:defRPr>
      </a:lvl6pPr>
      <a:lvl7pPr marL="2743200" algn="l" defTabSz="914400" rtl="0" eaLnBrk="1" latinLnBrk="0" hangingPunct="1">
        <a:defRPr sz="2800" kern="1200">
          <a:solidFill>
            <a:schemeClr val="tx1"/>
          </a:solidFill>
          <a:latin typeface="+mn-lt"/>
          <a:ea typeface="+mn-ea"/>
          <a:cs typeface="+mn-cs"/>
        </a:defRPr>
      </a:lvl7pPr>
      <a:lvl8pPr marL="3200400" algn="l" defTabSz="914400" rtl="0" eaLnBrk="1" latinLnBrk="0" hangingPunct="1">
        <a:defRPr sz="2800" kern="1200">
          <a:solidFill>
            <a:schemeClr val="tx1"/>
          </a:solidFill>
          <a:latin typeface="+mn-lt"/>
          <a:ea typeface="+mn-ea"/>
          <a:cs typeface="+mn-cs"/>
        </a:defRPr>
      </a:lvl8pPr>
      <a:lvl9pPr marL="3657600" algn="l" defTabSz="914400" rtl="0" eaLnBrk="1" latinLnBrk="0" hangingPunct="1">
        <a:defRPr sz="2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3.xml"/></Relationships>
</file>

<file path=ppt/slides/_rels/slide10.xml.rels><?xml version="1.0" encoding="UTF-8" standalone="yes"?>
<Relationships xmlns="http://schemas.openxmlformats.org/package/2006/relationships"><Relationship Id="rId3" Type="http://schemas.openxmlformats.org/officeDocument/2006/relationships/hyperlink" Target="http://www.aidsdatahub.org/dmdocuments/Hong_Kong_SAR_STD_and_AIDS_quarterly_surveillance_report_2011q1.pdf" TargetMode="External"/><Relationship Id="rId2" Type="http://schemas.openxmlformats.org/officeDocument/2006/relationships/hyperlink" Target="http://www.aidsdatahub.org/" TargetMode="External"/><Relationship Id="rId1" Type="http://schemas.openxmlformats.org/officeDocument/2006/relationships/slideLayout" Target="../slideLayouts/slideLayout17.xml"/><Relationship Id="rId4" Type="http://schemas.openxmlformats.org/officeDocument/2006/relationships/chart" Target="../charts/chart8.xml"/></Relationships>
</file>

<file path=ppt/slides/_rels/slide11.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2.xml"/><Relationship Id="rId1" Type="http://schemas.openxmlformats.org/officeDocument/2006/relationships/slideLayout" Target="../slideLayouts/slideLayout14.xml"/><Relationship Id="rId5" Type="http://schemas.openxmlformats.org/officeDocument/2006/relationships/hyperlink" Target="http://www.aidsdatahub.org/en/reference-materials/surveillance-situational-analysis-assessments/doc_download/2215-special-preventive-programme-centre-for-health-protection-department-of-health-hong-kong-2008-fact-sheet-hivaids-situation-in-hong-kong-2008" TargetMode="External"/><Relationship Id="rId4" Type="http://schemas.openxmlformats.org/officeDocument/2006/relationships/hyperlink" Target="http://www.aidsdatahub.org/" TargetMode="External"/></Relationships>
</file>

<file path=ppt/slides/_rels/slide12.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3.xml"/><Relationship Id="rId1" Type="http://schemas.openxmlformats.org/officeDocument/2006/relationships/slideLayout" Target="../slideLayouts/slideLayout14.xml"/><Relationship Id="rId4" Type="http://schemas.openxmlformats.org/officeDocument/2006/relationships/hyperlink" Target="http://www.aidsdatahub.org/en/component/docman/doc_download/1658-hivaids-in-hong-kong-living-on-the-edge-brown-t-2006" TargetMode="External"/></Relationships>
</file>

<file path=ppt/slides/_rels/slide13.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17.xml"/><Relationship Id="rId5" Type="http://schemas.openxmlformats.org/officeDocument/2006/relationships/hyperlink" Target="http://www.aidsdatahub.org/en/reference-materials/surveillance-situational-analysis-assessments/doc_download/3116-hong-kong-hiv-surveillance-report--2008-update-special-preventive-programme-centre-for-health-protection-department-of-health-hong-kong-2009" TargetMode="External"/><Relationship Id="rId4" Type="http://schemas.openxmlformats.org/officeDocument/2006/relationships/hyperlink" Target="http://www.aidsdatahub.org/" TargetMode="External"/></Relationships>
</file>

<file path=ppt/slides/_rels/slide14.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17.xml"/><Relationship Id="rId5" Type="http://schemas.openxmlformats.org/officeDocument/2006/relationships/hyperlink" Target="http://www.aidsdatahub.org/en/reference-materials/surveillance-situational-analysis-assessments/doc_download/3116-hong-kong-hiv-surveillance-report--2008-update-special-preventive-programme-centre-for-health-protection-department-of-health-hong-kong-2009" TargetMode="External"/><Relationship Id="rId4" Type="http://schemas.openxmlformats.org/officeDocument/2006/relationships/hyperlink" Target="http://www.aidsdatahub.org/" TargetMode="Externa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2.xml"/></Relationships>
</file>

<file path=ppt/slides/_rels/slide16.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2.xml"/><Relationship Id="rId1" Type="http://schemas.openxmlformats.org/officeDocument/2006/relationships/slideLayout" Target="../slideLayouts/slideLayout17.xml"/><Relationship Id="rId5" Type="http://schemas.openxmlformats.org/officeDocument/2006/relationships/hyperlink" Target="http://www.aidsdatahub.org/en/reference-materials/surveillance-situational-analysis-assessments/doc_download/3114-crisp-2010-community-based-risk-behavioural-and-seroprevalence-survey-for-female-sex-workers-in-hong-kong-2009" TargetMode="External"/><Relationship Id="rId4" Type="http://schemas.openxmlformats.org/officeDocument/2006/relationships/hyperlink" Target="http://www.aidsdatahub.org/en/reference-materials/surveillance-situational-analysis-assessments/doc_download/3120-crisp-2007-community-based-risk-behavioural-and-seroprevalence-survey-for-female-sex-workers-in-hong-kong-2006" TargetMode="External"/></Relationships>
</file>

<file path=ppt/slides/_rels/slide17.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3.xml"/><Relationship Id="rId1" Type="http://schemas.openxmlformats.org/officeDocument/2006/relationships/slideLayout" Target="../slideLayouts/slideLayout17.xml"/><Relationship Id="rId4" Type="http://schemas.openxmlformats.org/officeDocument/2006/relationships/hyperlink" Target="http://aidsdatahub.org/dmdocuments/g213.pdf" TargetMode="External"/></Relationships>
</file>

<file path=ppt/slides/_rels/slide18.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4.xml"/><Relationship Id="rId1" Type="http://schemas.openxmlformats.org/officeDocument/2006/relationships/slideLayout" Target="../slideLayouts/slideLayout14.xml"/><Relationship Id="rId4" Type="http://schemas.openxmlformats.org/officeDocument/2006/relationships/hyperlink" Target="http://www.aidsdatahub.org/en/reference-materials/key-populations/doc_download/2292-stanley-ho-centre-for-emerging-infectious-diseases-and-the-chinese-university-of-hong-kong-2007-report-on-the-assessment-of-recently-acquired-hiv-infection-in-msm-in-hong-k" TargetMode="External"/></Relationships>
</file>

<file path=ppt/slides/_rels/slide19.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7.xml"/><Relationship Id="rId1" Type="http://schemas.openxmlformats.org/officeDocument/2006/relationships/slideLayout" Target="../slideLayouts/slideLayout14.xml"/><Relationship Id="rId4" Type="http://schemas.openxmlformats.org/officeDocument/2006/relationships/hyperlink" Target="http://www.aidsdatahub.org/dmdocuments/HIV_Related_Behaviors_and_Attitudes_among_Chinese_MSM_in_Hong_Kong.pdf" TargetMode="External"/></Relationships>
</file>

<file path=ppt/slides/_rels/slide2.xml.rels><?xml version="1.0" encoding="UTF-8" standalone="yes"?>
<Relationships xmlns="http://schemas.openxmlformats.org/package/2006/relationships"><Relationship Id="rId3" Type="http://schemas.openxmlformats.org/officeDocument/2006/relationships/slide" Target="slide3.xml"/><Relationship Id="rId7" Type="http://schemas.openxmlformats.org/officeDocument/2006/relationships/slide" Target="slide26.xml"/><Relationship Id="rId2" Type="http://schemas.openxmlformats.org/officeDocument/2006/relationships/image" Target="../media/image8.jpeg"/><Relationship Id="rId1" Type="http://schemas.openxmlformats.org/officeDocument/2006/relationships/slideLayout" Target="../slideLayouts/slideLayout14.xml"/><Relationship Id="rId6" Type="http://schemas.openxmlformats.org/officeDocument/2006/relationships/slide" Target="slide22.xml"/><Relationship Id="rId5" Type="http://schemas.openxmlformats.org/officeDocument/2006/relationships/slide" Target="slide15.xml"/><Relationship Id="rId4" Type="http://schemas.openxmlformats.org/officeDocument/2006/relationships/slide" Target="slide4.xml"/></Relationships>
</file>

<file path=ppt/slides/_rels/slide20.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5.xml"/><Relationship Id="rId1" Type="http://schemas.openxmlformats.org/officeDocument/2006/relationships/slideLayout" Target="../slideLayouts/slideLayout14.xml"/><Relationship Id="rId4" Type="http://schemas.openxmlformats.org/officeDocument/2006/relationships/hyperlink" Target="http://aidsdatahub.org/dmdocuments/HongKong_Multilevel_Analysis_of_HIV_Related_Risk_Behaviors_among_Heroin_Users_in_a_Low_Prevalence_Community_2009.pdf.pdf" TargetMode="External"/></Relationships>
</file>

<file path=ppt/slides/_rels/slide21.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8.xml"/><Relationship Id="rId1" Type="http://schemas.openxmlformats.org/officeDocument/2006/relationships/slideLayout" Target="../slideLayouts/slideLayout14.xml"/><Relationship Id="rId4" Type="http://schemas.openxmlformats.org/officeDocument/2006/relationships/hyperlink" Target="http://www.aidsdatahub.org/en/reference-materials/surveillance-situational-analysis-assessments/doc_download/3363-special-preventive-programme-centre-for-health-protection-department-of-health-hong-kong-2006-hiv-surveillance-report--2005-update" TargetMode="Externa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2.xml"/></Relationships>
</file>

<file path=ppt/slides/_rels/slide23.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6.xml"/><Relationship Id="rId1" Type="http://schemas.openxmlformats.org/officeDocument/2006/relationships/slideLayout" Target="../slideLayouts/slideLayout14.xml"/><Relationship Id="rId4" Type="http://schemas.openxmlformats.org/officeDocument/2006/relationships/hyperlink" Target="http://www.aidsdatahub.org/en/reference-materials/surveillance-situational-analysis-assessments/doc_download/2288-recommended-hivaids-strategies-for-hong-kong-2007-2011-hong-kong-advisory-council-on-aids-2007" TargetMode="External"/></Relationships>
</file>

<file path=ppt/slides/_rels/slide24.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notesSlide" Target="../notesSlides/notesSlide10.xml"/><Relationship Id="rId1" Type="http://schemas.openxmlformats.org/officeDocument/2006/relationships/slideLayout" Target="../slideLayouts/slideLayout14.xml"/><Relationship Id="rId4" Type="http://schemas.openxmlformats.org/officeDocument/2006/relationships/hyperlink" Target="http://www.aidsdatahub.org/dmdocuments/HIV_Related_Behaviors_and_Attitudes_among_Chinese_MSM_in_Hong_Kong.pdf" TargetMode="External"/></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11.xml"/><Relationship Id="rId7" Type="http://schemas.openxmlformats.org/officeDocument/2006/relationships/hyperlink" Target="http://www.ncbi.nlm.nih.gov/pubmed/15800086" TargetMode="External"/><Relationship Id="rId2" Type="http://schemas.openxmlformats.org/officeDocument/2006/relationships/slideLayout" Target="../slideLayouts/slideLayout14.xml"/><Relationship Id="rId1" Type="http://schemas.openxmlformats.org/officeDocument/2006/relationships/vmlDrawing" Target="../drawings/vmlDrawing1.vml"/><Relationship Id="rId6" Type="http://schemas.openxmlformats.org/officeDocument/2006/relationships/hyperlink" Target="http://www.aidsdatahub.org/" TargetMode="External"/><Relationship Id="rId5" Type="http://schemas.openxmlformats.org/officeDocument/2006/relationships/image" Target="../media/image11.png"/><Relationship Id="rId4" Type="http://schemas.openxmlformats.org/officeDocument/2006/relationships/oleObject" Target="../embeddings/oleObject1.bin"/></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2.xml"/></Relationships>
</file>

<file path=ppt/slides/_rels/slide27.xml.rels><?xml version="1.0" encoding="UTF-8" standalone="yes"?>
<Relationships xmlns="http://schemas.openxmlformats.org/package/2006/relationships"><Relationship Id="rId3" Type="http://schemas.openxmlformats.org/officeDocument/2006/relationships/hyperlink" Target="http://www.aidsdatahub.org/" TargetMode="External"/><Relationship Id="rId7" Type="http://schemas.openxmlformats.org/officeDocument/2006/relationships/hyperlink" Target="http://www.aidsdatahub.org/en/reference-materials/surveillance-situational-analysis-assessments/doc_download/421-ungass-country-progress-report-chinastate-council-aids-working-committee-office-china-2010" TargetMode="External"/><Relationship Id="rId2" Type="http://schemas.openxmlformats.org/officeDocument/2006/relationships/chart" Target="../charts/chart17.xml"/><Relationship Id="rId1" Type="http://schemas.openxmlformats.org/officeDocument/2006/relationships/slideLayout" Target="../slideLayouts/slideLayout17.xml"/><Relationship Id="rId6" Type="http://schemas.openxmlformats.org/officeDocument/2006/relationships/hyperlink" Target="http://www.aidsdatahub.org/en/reference-materials/surveillance-situational-analysis-assessments/doc_download/3114-crisp-2010-community-based-risk-behavioural-and-seroprevalence-survey-for-female-sex-workers-in-hong-kong-2009" TargetMode="External"/><Relationship Id="rId5" Type="http://schemas.openxmlformats.org/officeDocument/2006/relationships/hyperlink" Target="http://aidsdatahub.org/dmdocuments/g213.pdf" TargetMode="External"/><Relationship Id="rId4" Type="http://schemas.openxmlformats.org/officeDocument/2006/relationships/hyperlink" Target="http://www.aidsdatahub.org/en/reference-materials/surveillance-situational-analysis-assessments/doc_download/2288-recommended-hivaids-strategies-for-hong-kong-2007-2011-hong-kong-advisory-council-on-aids-2007" TargetMode="External"/></Relationships>
</file>

<file path=ppt/slides/_rels/slide28.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3.xml"/><Relationship Id="rId1" Type="http://schemas.openxmlformats.org/officeDocument/2006/relationships/slideLayout" Target="../slideLayouts/slideLayout17.xml"/><Relationship Id="rId5"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 Id="rId4" Type="http://schemas.openxmlformats.org/officeDocument/2006/relationships/hyperlink" Target="http://www.aidsdatahub.org/" TargetMode="External"/></Relationships>
</file>

<file path=ppt/slides/_rels/slide29.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9.xml"/><Relationship Id="rId1" Type="http://schemas.openxmlformats.org/officeDocument/2006/relationships/slideLayout" Target="../slideLayouts/slideLayout17.xml"/><Relationship Id="rId4"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s>
</file>

<file path=ppt/slides/_rels/slide3.xml.rels><?xml version="1.0" encoding="UTF-8" standalone="yes"?>
<Relationships xmlns="http://schemas.openxmlformats.org/package/2006/relationships"><Relationship Id="rId8" Type="http://schemas.openxmlformats.org/officeDocument/2006/relationships/hyperlink" Target="http://data.worldbank.org/indicator/SE.ENR.PRSC.FM.ZS" TargetMode="External"/><Relationship Id="rId3" Type="http://schemas.openxmlformats.org/officeDocument/2006/relationships/hyperlink" Target="http://unstats.un.org/unsd/demographic/products/socind/population.htm" TargetMode="External"/><Relationship Id="rId7" Type="http://schemas.openxmlformats.org/officeDocument/2006/relationships/hyperlink" Target="http://www.aidsdatahub.org/en/component/docman/doc_download/3333-human-development-report-2010-undp-2010" TargetMode="External"/><Relationship Id="rId2" Type="http://schemas.openxmlformats.org/officeDocument/2006/relationships/notesSlide" Target="../notesSlides/notesSlide1.xml"/><Relationship Id="rId1" Type="http://schemas.openxmlformats.org/officeDocument/2006/relationships/slideLayout" Target="../slideLayouts/slideLayout14.xml"/><Relationship Id="rId6" Type="http://schemas.openxmlformats.org/officeDocument/2006/relationships/hyperlink" Target="http://databank.worldbank.org/ddp/home.do?Step=12&amp;id=4&amp;CNO=2" TargetMode="External"/><Relationship Id="rId5" Type="http://schemas.openxmlformats.org/officeDocument/2006/relationships/hyperlink" Target="http://www.aidsdatahub.org/en/component/docman/doc_download/3334-state-of-world-population-2010-unfpa-2010-" TargetMode="External"/><Relationship Id="rId4" Type="http://schemas.openxmlformats.org/officeDocument/2006/relationships/hyperlink" Target="http://esa.un.org/unpd/wpp/Excel-Data/population.htm" TargetMode="External"/></Relationships>
</file>

<file path=ppt/slides/_rels/slide30.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20.xml"/><Relationship Id="rId1" Type="http://schemas.openxmlformats.org/officeDocument/2006/relationships/slideLayout" Target="../slideLayouts/slideLayout17.xml"/><Relationship Id="rId4"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s>
</file>

<file path=ppt/slides/_rels/slide31.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21.xml"/><Relationship Id="rId1" Type="http://schemas.openxmlformats.org/officeDocument/2006/relationships/slideLayout" Target="../slideLayouts/slideLayout17.xml"/><Relationship Id="rId4"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s>
</file>

<file path=ppt/slides/_rels/slide32.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22.xml"/><Relationship Id="rId1" Type="http://schemas.openxmlformats.org/officeDocument/2006/relationships/slideLayout" Target="../slideLayouts/slideLayout17.xml"/><Relationship Id="rId4"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s>
</file>

<file path=ppt/slides/_rels/slide33.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14.xml"/><Relationship Id="rId1" Type="http://schemas.openxmlformats.org/officeDocument/2006/relationships/slideLayout" Target="../slideLayouts/slideLayout17.xml"/><Relationship Id="rId5"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 Id="rId4" Type="http://schemas.openxmlformats.org/officeDocument/2006/relationships/hyperlink" Target="http://www.aidsdatahub.org/" TargetMode="External"/></Relationships>
</file>

<file path=ppt/slides/_rels/slide34.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15.xml"/><Relationship Id="rId1" Type="http://schemas.openxmlformats.org/officeDocument/2006/relationships/slideLayout" Target="../slideLayouts/slideLayout17.xml"/><Relationship Id="rId5"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 Id="rId4" Type="http://schemas.openxmlformats.org/officeDocument/2006/relationships/hyperlink" Target="http://www.aidsdatahub.org/" TargetMode="External"/></Relationships>
</file>

<file path=ppt/slides/_rels/slide3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25.xml"/><Relationship Id="rId1" Type="http://schemas.openxmlformats.org/officeDocument/2006/relationships/slideLayout" Target="../slideLayouts/slideLayout17.xml"/><Relationship Id="rId4" Type="http://schemas.openxmlformats.org/officeDocument/2006/relationships/hyperlink" Target="http://www.aidsdatahub.org/en/reference-materials/surveillance-situational-analysis-assessments/doc_download/3358-special-preventive-programme-centre-for-health-protection-department-of-health-hong-kong-2009-hiv-surveillance-report--2008-update" TargetMode="External"/></Relationships>
</file>

<file path=ppt/slides/_rels/slide36.xml.rels><?xml version="1.0" encoding="UTF-8" standalone="yes"?>
<Relationships xmlns="http://schemas.openxmlformats.org/package/2006/relationships"><Relationship Id="rId3" Type="http://schemas.openxmlformats.org/officeDocument/2006/relationships/hyperlink" Target="http://www.aidsdatahub.org/en/reference-materials/surveillance-situational-analysis-assessments/doc_download/2288-recommended-hivaids-strategies-for-hong-kong-2007-2011-hong-kong-advisory-council-on-aids-2007" TargetMode="External"/><Relationship Id="rId2" Type="http://schemas.openxmlformats.org/officeDocument/2006/relationships/notesSlide" Target="../notesSlides/notesSlide16.xml"/><Relationship Id="rId1" Type="http://schemas.openxmlformats.org/officeDocument/2006/relationships/slideLayout" Target="../slideLayouts/slideLayout14.xml"/></Relationships>
</file>

<file path=ppt/slides/_rels/slide37.xml.rels><?xml version="1.0" encoding="UTF-8" standalone="yes"?>
<Relationships xmlns="http://schemas.openxmlformats.org/package/2006/relationships"><Relationship Id="rId2" Type="http://schemas.openxmlformats.org/officeDocument/2006/relationships/hyperlink" Target="http://www.aidsdatahub.org/" TargetMode="External"/><Relationship Id="rId1" Type="http://schemas.openxmlformats.org/officeDocument/2006/relationships/slideLayout" Target="../slideLayouts/slideLayout1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2.xml"/></Relationships>
</file>

<file path=ppt/slides/_rels/slide5.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1.xml"/><Relationship Id="rId1" Type="http://schemas.openxmlformats.org/officeDocument/2006/relationships/slideLayout" Target="../slideLayouts/slideLayout17.xml"/><Relationship Id="rId5" Type="http://schemas.openxmlformats.org/officeDocument/2006/relationships/hyperlink" Target="http://www.aidsdatahub.org/dmdocuments/Hong_Kong_SAR_STD_and_AIDS_quarterly_surveillance_report_2011q1.pdf" TargetMode="External"/><Relationship Id="rId4" Type="http://schemas.openxmlformats.org/officeDocument/2006/relationships/hyperlink" Target="http://www.aidsdatahub.org/dmdocuments/HK_Fact_Sheet_HIV_AIDS_Situation_in_Hong_Kong_2010.pdf"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2.xml"/><Relationship Id="rId1" Type="http://schemas.openxmlformats.org/officeDocument/2006/relationships/slideLayout" Target="../slideLayouts/slideLayout17.xml"/><Relationship Id="rId4" Type="http://schemas.openxmlformats.org/officeDocument/2006/relationships/hyperlink" Target="http://www.aidsdatahub.org/dmdocuments/Hong_Kong_SAR_STD_and_AIDS_quarterly_surveillance_report_2011q1.pdf" TargetMode="External"/></Relationships>
</file>

<file path=ppt/slides/_rels/slide7.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chart" Target="../charts/chart3.xml"/><Relationship Id="rId1" Type="http://schemas.openxmlformats.org/officeDocument/2006/relationships/slideLayout" Target="../slideLayouts/slideLayout17.xml"/><Relationship Id="rId5" Type="http://schemas.openxmlformats.org/officeDocument/2006/relationships/hyperlink" Target="http://www.aidsdatahub.org/dmdocuments/Hong_Kong_SAR_STD_and_AIDS_quarterly_surveillance_report_2011q1.pdf" TargetMode="External"/><Relationship Id="rId4" Type="http://schemas.openxmlformats.org/officeDocument/2006/relationships/hyperlink" Target="http://www.aidsdatahub.org/" TargetMode="External"/></Relationships>
</file>

<file path=ppt/slides/_rels/slide8.xml.rels><?xml version="1.0" encoding="UTF-8" standalone="yes"?>
<Relationships xmlns="http://schemas.openxmlformats.org/package/2006/relationships"><Relationship Id="rId3" Type="http://schemas.openxmlformats.org/officeDocument/2006/relationships/chart" Target="../charts/chart6.xml"/><Relationship Id="rId2" Type="http://schemas.openxmlformats.org/officeDocument/2006/relationships/chart" Target="../charts/chart5.xml"/><Relationship Id="rId1" Type="http://schemas.openxmlformats.org/officeDocument/2006/relationships/slideLayout" Target="../slideLayouts/slideLayout17.xml"/><Relationship Id="rId5" Type="http://schemas.openxmlformats.org/officeDocument/2006/relationships/hyperlink" Target="http://www.aidsdatahub.org/dmdocuments/Hong_Kong_SAR_STD_and_AIDS_quarterly_surveillance_report_2011q1.pdf" TargetMode="External"/><Relationship Id="rId4" Type="http://schemas.openxmlformats.org/officeDocument/2006/relationships/hyperlink" Target="http://www.aidsdatahub.org/" TargetMode="External"/></Relationships>
</file>

<file path=ppt/slides/_rels/slide9.xml.rels><?xml version="1.0" encoding="UTF-8" standalone="yes"?>
<Relationships xmlns="http://schemas.openxmlformats.org/package/2006/relationships"><Relationship Id="rId3" Type="http://schemas.openxmlformats.org/officeDocument/2006/relationships/hyperlink" Target="http://www.aidsdatahub.org/" TargetMode="External"/><Relationship Id="rId2" Type="http://schemas.openxmlformats.org/officeDocument/2006/relationships/chart" Target="../charts/chart7.xml"/><Relationship Id="rId1" Type="http://schemas.openxmlformats.org/officeDocument/2006/relationships/slideLayout" Target="../slideLayouts/slideLayout17.xml"/><Relationship Id="rId4" Type="http://schemas.openxmlformats.org/officeDocument/2006/relationships/hyperlink" Target="http://www.aidsdatahub.org/dmdocuments/Hong_Kong_SAR_STD_and_AIDS_quarterly_surveillance_report_2011q1.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2"/>
          <p:cNvSpPr>
            <a:spLocks noGrp="1"/>
          </p:cNvSpPr>
          <p:nvPr>
            <p:ph type="title"/>
          </p:nvPr>
        </p:nvSpPr>
        <p:spPr bwMode="auto">
          <a:xfrm>
            <a:off x="225425" y="4289425"/>
            <a:ext cx="8115300" cy="1357313"/>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mtClean="0"/>
              <a:t>Hong Kong, SAR</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Percent distribution of cumulative HIV infections by mode of transmission, 1984 - March 2011</a:t>
            </a:r>
          </a:p>
        </p:txBody>
      </p:sp>
      <p:sp>
        <p:nvSpPr>
          <p:cNvPr id="39939"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1F31E36C-A595-4F67-9833-5E46AFEED6D7}" type="slidenum">
              <a:rPr lang="en-US" sz="1200" smtClean="0">
                <a:cs typeface="Arial" charset="0"/>
              </a:rPr>
              <a:pPr eaLnBrk="1" fontAlgn="base" hangingPunct="1">
                <a:spcBef>
                  <a:spcPct val="0"/>
                </a:spcBef>
                <a:spcAft>
                  <a:spcPct val="0"/>
                </a:spcAft>
              </a:pPr>
              <a:t>10</a:t>
            </a:fld>
            <a:endParaRPr lang="th-TH" sz="1200" smtClean="0">
              <a:cs typeface="Arial" charset="0"/>
            </a:endParaRPr>
          </a:p>
        </p:txBody>
      </p:sp>
      <p:sp>
        <p:nvSpPr>
          <p:cNvPr id="7" name="Text Box 149"/>
          <p:cNvSpPr txBox="1">
            <a:spLocks noChangeArrowheads="1"/>
          </p:cNvSpPr>
          <p:nvPr/>
        </p:nvSpPr>
        <p:spPr bwMode="auto">
          <a:xfrm>
            <a:off x="0" y="6365875"/>
            <a:ext cx="8382000" cy="430213"/>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2"/>
              </a:rPr>
              <a:t>www.aidsdatahub.org</a:t>
            </a:r>
            <a:r>
              <a:rPr lang="en-US" sz="1100" dirty="0">
                <a:solidFill>
                  <a:srgbClr val="000000"/>
                </a:solidFill>
                <a:ea typeface="+mn-ea"/>
                <a:cs typeface="Angsana New" pitchFamily="18" charset="-34"/>
              </a:rPr>
              <a:t>  based on </a:t>
            </a:r>
            <a:r>
              <a:rPr lang="en-US" sz="1100" dirty="0">
                <a:ea typeface="+mn-ea"/>
                <a:hlinkClick r:id="rId3"/>
              </a:rPr>
              <a:t>Special Preventive </a:t>
            </a:r>
            <a:r>
              <a:rPr lang="en-US" sz="1100" dirty="0" err="1">
                <a:ea typeface="+mn-ea"/>
                <a:hlinkClick r:id="rId3"/>
              </a:rPr>
              <a:t>Programme</a:t>
            </a:r>
            <a:r>
              <a:rPr lang="en-US" sz="1100" dirty="0">
                <a:ea typeface="+mn-ea"/>
                <a:hlinkClick r:id="rId3"/>
              </a:rPr>
              <a:t>, Centre for Health Protection, Department of Health Hong Kong. (2011). </a:t>
            </a:r>
            <a:r>
              <a:rPr lang="en-US" sz="1100" i="1" dirty="0">
                <a:ea typeface="+mn-ea"/>
                <a:hlinkClick r:id="rId3"/>
              </a:rPr>
              <a:t>Hong Kong STD/AIDS Update: A Quarterly Surveillance Report Vol. 17 No. 1 Quarter 1 2011.</a:t>
            </a:r>
            <a:endParaRPr lang="en-US" sz="1100" dirty="0">
              <a:ea typeface="+mn-ea"/>
            </a:endParaRPr>
          </a:p>
        </p:txBody>
      </p:sp>
      <p:graphicFrame>
        <p:nvGraphicFramePr>
          <p:cNvPr id="9" name="Chart 8"/>
          <p:cNvGraphicFramePr/>
          <p:nvPr/>
        </p:nvGraphicFramePr>
        <p:xfrm>
          <a:off x="723900" y="2514600"/>
          <a:ext cx="7505700" cy="3657600"/>
        </p:xfrm>
        <a:graphic>
          <a:graphicData uri="http://schemas.openxmlformats.org/drawingml/2006/chart">
            <c:chart xmlns:c="http://schemas.openxmlformats.org/drawingml/2006/chart" xmlns:r="http://schemas.openxmlformats.org/officeDocument/2006/relationships" r:id="rId4"/>
          </a:graphicData>
        </a:graphic>
      </p:graphicFrame>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bwMode="auto">
          <a:xfrm>
            <a:off x="169863" y="1524000"/>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Annual number of HIV cases reported among heterosexual men and MSM, 1995-2008</a:t>
            </a:r>
          </a:p>
        </p:txBody>
      </p:sp>
      <p:graphicFrame>
        <p:nvGraphicFramePr>
          <p:cNvPr id="5" name="Content Placeholder 4"/>
          <p:cNvGraphicFramePr>
            <a:graphicFrameLocks noGrp="1"/>
          </p:cNvGraphicFramePr>
          <p:nvPr>
            <p:ph sz="quarter" idx="13"/>
          </p:nvPr>
        </p:nvGraphicFramePr>
        <p:xfrm>
          <a:off x="304800" y="2590800"/>
          <a:ext cx="8382000" cy="3448050"/>
        </p:xfrm>
        <a:graphic>
          <a:graphicData uri="http://schemas.openxmlformats.org/drawingml/2006/chart">
            <c:chart xmlns:c="http://schemas.openxmlformats.org/drawingml/2006/chart" xmlns:r="http://schemas.openxmlformats.org/officeDocument/2006/relationships" r:id="rId3"/>
          </a:graphicData>
        </a:graphic>
      </p:graphicFrame>
      <p:sp>
        <p:nvSpPr>
          <p:cNvPr id="40964"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B6D13D6F-3D94-47E8-800C-864EF54129F3}" type="slidenum">
              <a:rPr lang="en-US" sz="1200" smtClean="0">
                <a:cs typeface="Arial" charset="0"/>
              </a:rPr>
              <a:pPr eaLnBrk="1" fontAlgn="base" hangingPunct="1">
                <a:spcBef>
                  <a:spcPct val="0"/>
                </a:spcBef>
                <a:spcAft>
                  <a:spcPct val="0"/>
                </a:spcAft>
              </a:pPr>
              <a:t>11</a:t>
            </a:fld>
            <a:endParaRPr lang="th-TH" sz="1200" smtClean="0">
              <a:cs typeface="Arial" charset="0"/>
            </a:endParaRPr>
          </a:p>
        </p:txBody>
      </p:sp>
      <p:sp>
        <p:nvSpPr>
          <p:cNvPr id="40965" name="Rectangle 5"/>
          <p:cNvSpPr>
            <a:spLocks noChangeArrowheads="1"/>
          </p:cNvSpPr>
          <p:nvPr/>
        </p:nvSpPr>
        <p:spPr bwMode="auto">
          <a:xfrm>
            <a:off x="0" y="6324600"/>
            <a:ext cx="86868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100"/>
              <a:t>Source: </a:t>
            </a:r>
            <a:r>
              <a:rPr lang="en-US" sz="1100">
                <a:solidFill>
                  <a:srgbClr val="000000"/>
                </a:solidFill>
              </a:rPr>
              <a:t>Prepared by </a:t>
            </a:r>
            <a:r>
              <a:rPr lang="en-US" sz="1100">
                <a:solidFill>
                  <a:srgbClr val="000000"/>
                </a:solidFill>
                <a:hlinkClick r:id="rId4"/>
              </a:rPr>
              <a:t>www.aidsdatahub.org</a:t>
            </a:r>
            <a:r>
              <a:rPr lang="en-US" sz="1100">
                <a:solidFill>
                  <a:srgbClr val="000000"/>
                </a:solidFill>
              </a:rPr>
              <a:t>  based on</a:t>
            </a:r>
            <a:r>
              <a:rPr lang="en-US" sz="1100"/>
              <a:t>  </a:t>
            </a:r>
            <a:r>
              <a:rPr lang="en-US" sz="1100">
                <a:hlinkClick r:id="rId5"/>
              </a:rPr>
              <a:t>Special Preventive Programme, Centre for Health Protection, Department of Health Hong Kong. (2008). </a:t>
            </a:r>
            <a:r>
              <a:rPr lang="en-US" sz="1100" i="1">
                <a:hlinkClick r:id="rId5"/>
              </a:rPr>
              <a:t>Fact Sheet: HIV/AIDS Situation in Hong Kong [2008].</a:t>
            </a:r>
            <a:endParaRPr lang="en-US" sz="110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mtClean="0">
                <a:ea typeface="SimSun" pitchFamily="2" charset="-122"/>
              </a:rPr>
              <a:t>Comparison of expected number of current infections in Hong Kong with and without a strong intervention programme for MSM</a:t>
            </a:r>
            <a:endParaRPr lang="zh-CN" altLang="en-US" smtClean="0">
              <a:ea typeface="SimSun" pitchFamily="2" charset="-122"/>
            </a:endParaRPr>
          </a:p>
        </p:txBody>
      </p:sp>
      <p:sp>
        <p:nvSpPr>
          <p:cNvPr id="41987" name="Slide Number Placeholder 6"/>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32B12319-2323-4808-A817-8DBE34290D34}" type="slidenum">
              <a:rPr lang="en-US" sz="1200" smtClean="0">
                <a:cs typeface="Arial" charset="0"/>
              </a:rPr>
              <a:pPr eaLnBrk="1" fontAlgn="base" hangingPunct="1">
                <a:spcBef>
                  <a:spcPct val="0"/>
                </a:spcBef>
                <a:spcAft>
                  <a:spcPct val="0"/>
                </a:spcAft>
              </a:pPr>
              <a:t>12</a:t>
            </a:fld>
            <a:endParaRPr lang="th-TH" sz="1200" smtClean="0">
              <a:cs typeface="Arial" charset="0"/>
            </a:endParaRPr>
          </a:p>
        </p:txBody>
      </p:sp>
      <p:pic>
        <p:nvPicPr>
          <p:cNvPr id="41988" name="Picture 3"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2000" y="3048000"/>
            <a:ext cx="7467600" cy="312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1989" name="Text Box 4"/>
          <p:cNvSpPr txBox="1">
            <a:spLocks noChangeArrowheads="1"/>
          </p:cNvSpPr>
          <p:nvPr/>
        </p:nvSpPr>
        <p:spPr bwMode="auto">
          <a:xfrm>
            <a:off x="0" y="6519863"/>
            <a:ext cx="7620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sz="1100"/>
              <a:t>Source: </a:t>
            </a:r>
            <a:r>
              <a:rPr lang="en-US" sz="1100">
                <a:hlinkClick r:id="rId4"/>
              </a:rPr>
              <a:t>Brown, T. (2006). </a:t>
            </a:r>
            <a:r>
              <a:rPr lang="en-US" sz="1100" i="1">
                <a:hlinkClick r:id="rId4"/>
              </a:rPr>
              <a:t>HIV/AIDS in Hong Kong: Living on the Edge. Honolulu, USA: East-West Center.</a:t>
            </a:r>
            <a:endParaRPr lang="zh-CN" altLang="en-US" sz="1100">
              <a:ea typeface="黑体" pitchFamily="49" charset="-122"/>
            </a:endParaRPr>
          </a:p>
        </p:txBody>
      </p:sp>
      <p:sp>
        <p:nvSpPr>
          <p:cNvPr id="41990" name="Text Box 5"/>
          <p:cNvSpPr txBox="1">
            <a:spLocks noChangeArrowheads="1"/>
          </p:cNvSpPr>
          <p:nvPr/>
        </p:nvSpPr>
        <p:spPr bwMode="auto">
          <a:xfrm rot="-5400000">
            <a:off x="-11112" y="3200400"/>
            <a:ext cx="1143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sz="1400" b="1"/>
              <a:t>(Number)</a:t>
            </a:r>
          </a:p>
        </p:txBody>
      </p:sp>
      <p:sp>
        <p:nvSpPr>
          <p:cNvPr id="41991" name="Text Box 6"/>
          <p:cNvSpPr txBox="1">
            <a:spLocks noChangeArrowheads="1"/>
          </p:cNvSpPr>
          <p:nvPr/>
        </p:nvSpPr>
        <p:spPr bwMode="auto">
          <a:xfrm>
            <a:off x="7543800" y="6019800"/>
            <a:ext cx="762000"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sz="1400" b="1"/>
              <a:t>Year</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HIV prevalence among MSM, social hygiene service attendees and TB &amp; chest clinic attendees, 2000 - 2008</a:t>
            </a:r>
          </a:p>
        </p:txBody>
      </p:sp>
      <p:sp>
        <p:nvSpPr>
          <p:cNvPr id="4301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464FDF84-C112-4D99-867B-8E646F807FD8}" type="slidenum">
              <a:rPr lang="en-US" sz="1200" smtClean="0">
                <a:cs typeface="Arial" charset="0"/>
              </a:rPr>
              <a:pPr eaLnBrk="1" fontAlgn="base" hangingPunct="1">
                <a:spcBef>
                  <a:spcPct val="0"/>
                </a:spcBef>
                <a:spcAft>
                  <a:spcPct val="0"/>
                </a:spcAft>
              </a:pPr>
              <a:t>13</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611188" y="2590800"/>
          <a:ext cx="8532812" cy="34480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49"/>
          <p:cNvSpPr txBox="1">
            <a:spLocks noChangeArrowheads="1"/>
          </p:cNvSpPr>
          <p:nvPr/>
        </p:nvSpPr>
        <p:spPr bwMode="auto">
          <a:xfrm>
            <a:off x="0" y="6365875"/>
            <a:ext cx="8382000" cy="430213"/>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4"/>
              </a:rPr>
              <a:t>www.aidsdatahub.org</a:t>
            </a:r>
            <a:r>
              <a:rPr lang="en-US" sz="1100" dirty="0">
                <a:solidFill>
                  <a:srgbClr val="000000"/>
                </a:solidFill>
                <a:ea typeface="+mn-ea"/>
                <a:cs typeface="Angsana New" pitchFamily="18" charset="-34"/>
              </a:rPr>
              <a:t>  based on </a:t>
            </a:r>
            <a:r>
              <a:rPr lang="en-US" sz="1100" dirty="0">
                <a:ea typeface="+mn-ea"/>
                <a:hlinkClick r:id="rId5"/>
              </a:rPr>
              <a:t>Special Preventive </a:t>
            </a:r>
            <a:r>
              <a:rPr lang="en-US" sz="1100" dirty="0" err="1">
                <a:ea typeface="+mn-ea"/>
                <a:hlinkClick r:id="rId5"/>
              </a:rPr>
              <a:t>Programme</a:t>
            </a:r>
            <a:r>
              <a:rPr lang="en-US" sz="1100" dirty="0">
                <a:ea typeface="+mn-ea"/>
                <a:hlinkClick r:id="rId5"/>
              </a:rPr>
              <a:t> Centre for Health Protection Department of Health Hong Kong. (2009). </a:t>
            </a:r>
            <a:r>
              <a:rPr lang="en-US" sz="1100" i="1" dirty="0">
                <a:ea typeface="+mn-ea"/>
                <a:hlinkClick r:id="rId5"/>
              </a:rPr>
              <a:t>Hong Kong HIV Surveillance Report – 2008 Update.</a:t>
            </a:r>
            <a:endParaRPr lang="en-US" sz="1100" dirty="0">
              <a:ea typeface="+mn-ea"/>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bwMode="auto">
          <a:xfrm>
            <a:off x="152400" y="1447800"/>
            <a:ext cx="8763000"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HIV prevalence among newly admitted prisoners, TB &amp; chest clinic attendees and drug treatment center attendees, 2000-2008</a:t>
            </a:r>
          </a:p>
        </p:txBody>
      </p:sp>
      <p:sp>
        <p:nvSpPr>
          <p:cNvPr id="4403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4042590A-0B37-4047-98B1-65BD6A80BB91}" type="slidenum">
              <a:rPr lang="en-US" sz="1200" smtClean="0">
                <a:cs typeface="Arial" charset="0"/>
              </a:rPr>
              <a:pPr eaLnBrk="1" fontAlgn="base" hangingPunct="1">
                <a:spcBef>
                  <a:spcPct val="0"/>
                </a:spcBef>
                <a:spcAft>
                  <a:spcPct val="0"/>
                </a:spcAft>
              </a:pPr>
              <a:t>14</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381000" y="2590800"/>
          <a:ext cx="8763000" cy="360045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149"/>
          <p:cNvSpPr txBox="1">
            <a:spLocks noChangeArrowheads="1"/>
          </p:cNvSpPr>
          <p:nvPr/>
        </p:nvSpPr>
        <p:spPr bwMode="auto">
          <a:xfrm>
            <a:off x="0" y="6365875"/>
            <a:ext cx="8382000" cy="430213"/>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4"/>
              </a:rPr>
              <a:t>www.aidsdatahub.org</a:t>
            </a:r>
            <a:r>
              <a:rPr lang="en-US" sz="1100" dirty="0">
                <a:solidFill>
                  <a:srgbClr val="000000"/>
                </a:solidFill>
                <a:ea typeface="+mn-ea"/>
                <a:cs typeface="Angsana New" pitchFamily="18" charset="-34"/>
              </a:rPr>
              <a:t>  based on </a:t>
            </a:r>
            <a:r>
              <a:rPr lang="en-US" sz="1100" dirty="0">
                <a:ea typeface="+mn-ea"/>
                <a:hlinkClick r:id="rId5"/>
              </a:rPr>
              <a:t>Special Preventive </a:t>
            </a:r>
            <a:r>
              <a:rPr lang="en-US" sz="1100" dirty="0" err="1">
                <a:ea typeface="+mn-ea"/>
                <a:hlinkClick r:id="rId5"/>
              </a:rPr>
              <a:t>Programme</a:t>
            </a:r>
            <a:r>
              <a:rPr lang="en-US" sz="1100" dirty="0">
                <a:ea typeface="+mn-ea"/>
                <a:hlinkClick r:id="rId5"/>
              </a:rPr>
              <a:t>, Centre for Health Protection, Department of Health. (2009). </a:t>
            </a:r>
            <a:r>
              <a:rPr lang="en-US" sz="1100" i="1" dirty="0">
                <a:ea typeface="+mn-ea"/>
                <a:hlinkClick r:id="rId5"/>
              </a:rPr>
              <a:t>Hong Kong HIV Surveillance Report – 2008 Update.</a:t>
            </a:r>
            <a:endParaRPr lang="en-US" sz="1100" dirty="0">
              <a:ea typeface="+mn-ea"/>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z="4400" smtClean="0">
                <a:ea typeface="SimSun" pitchFamily="2" charset="-122"/>
              </a:rPr>
              <a:t>Risk behaviours</a:t>
            </a:r>
            <a:endParaRPr lang="th-TH" sz="4400" smtClean="0"/>
          </a:p>
        </p:txBody>
      </p:sp>
      <p:sp>
        <p:nvSpPr>
          <p:cNvPr id="45059" name="Slide Number Placeholder 2"/>
          <p:cNvSpPr>
            <a:spLocks noGrp="1"/>
          </p:cNvSpPr>
          <p:nvPr>
            <p:ph type="sldNum" sz="quarter" idx="4294967295"/>
          </p:nvPr>
        </p:nvSpPr>
        <p:spPr bwMode="auto">
          <a:xfrm>
            <a:off x="7010400" y="6477000"/>
            <a:ext cx="2133600" cy="247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fld id="{EF769BB6-A3A7-4FD3-B9CD-D08F0B46D1E9}" type="slidenum">
              <a:rPr lang="en-US" sz="1200">
                <a:cs typeface="Arial" charset="0"/>
              </a:rPr>
              <a:pPr eaLnBrk="1" hangingPunct="1"/>
              <a:t>15</a:t>
            </a:fld>
            <a:endParaRPr lang="th-TH" sz="1200">
              <a:cs typeface="Arial" charset="0"/>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 of FSWs who used a condom at last vaginal sex with client and over 50% condom use with their clients in last 7 days, 2006 and 2009</a:t>
            </a:r>
          </a:p>
        </p:txBody>
      </p:sp>
      <p:sp>
        <p:nvSpPr>
          <p:cNvPr id="4608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D047C862-E4D9-439B-83C1-2ED19641F954}" type="slidenum">
              <a:rPr lang="en-US" sz="1200" smtClean="0">
                <a:cs typeface="Arial" charset="0"/>
              </a:rPr>
              <a:pPr eaLnBrk="1" fontAlgn="base" hangingPunct="1">
                <a:spcBef>
                  <a:spcPct val="0"/>
                </a:spcBef>
                <a:spcAft>
                  <a:spcPct val="0"/>
                </a:spcAft>
              </a:pPr>
              <a:t>16</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0" y="2819400"/>
          <a:ext cx="8077200" cy="31242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149"/>
          <p:cNvSpPr txBox="1">
            <a:spLocks noChangeArrowheads="1"/>
          </p:cNvSpPr>
          <p:nvPr/>
        </p:nvSpPr>
        <p:spPr bwMode="auto">
          <a:xfrm>
            <a:off x="0" y="6043613"/>
            <a:ext cx="8382000" cy="738187"/>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3"/>
              </a:rPr>
              <a:t>www.aidsdatahub.org</a:t>
            </a:r>
            <a:r>
              <a:rPr lang="en-US" sz="1050" dirty="0">
                <a:solidFill>
                  <a:srgbClr val="000000"/>
                </a:solidFill>
                <a:ea typeface="+mn-ea"/>
                <a:cs typeface="Angsana New" pitchFamily="18" charset="-34"/>
              </a:rPr>
              <a:t>  based on 1. </a:t>
            </a:r>
            <a:r>
              <a:rPr lang="en-US" sz="1050" dirty="0">
                <a:ea typeface="+mn-ea"/>
                <a:hlinkClick r:id="rId4"/>
              </a:rPr>
              <a:t>Special Preventive </a:t>
            </a:r>
            <a:r>
              <a:rPr lang="en-US" sz="1050" dirty="0" err="1">
                <a:ea typeface="+mn-ea"/>
                <a:hlinkClick r:id="rId4"/>
              </a:rPr>
              <a:t>Programme</a:t>
            </a:r>
            <a:r>
              <a:rPr lang="en-US" sz="1050" dirty="0">
                <a:ea typeface="+mn-ea"/>
                <a:hlinkClick r:id="rId4"/>
              </a:rPr>
              <a:t>, Centre for Health Protection, Department of Health. (2007). </a:t>
            </a:r>
            <a:r>
              <a:rPr lang="en-US" sz="1050" i="1" dirty="0" err="1">
                <a:ea typeface="+mn-ea"/>
                <a:hlinkClick r:id="rId4"/>
              </a:rPr>
              <a:t>CRiSP</a:t>
            </a:r>
            <a:r>
              <a:rPr lang="en-US" sz="1050" i="1" dirty="0">
                <a:ea typeface="+mn-ea"/>
                <a:hlinkClick r:id="rId4"/>
              </a:rPr>
              <a:t>-Community Based Risk </a:t>
            </a:r>
            <a:r>
              <a:rPr lang="en-US" sz="1050" i="1" dirty="0" err="1">
                <a:ea typeface="+mn-ea"/>
                <a:hlinkClick r:id="rId4"/>
              </a:rPr>
              <a:t>Behavioural</a:t>
            </a:r>
            <a:r>
              <a:rPr lang="en-US" sz="1050" i="1" dirty="0">
                <a:ea typeface="+mn-ea"/>
                <a:hlinkClick r:id="rId4"/>
              </a:rPr>
              <a:t> and </a:t>
            </a:r>
            <a:r>
              <a:rPr lang="en-US" sz="1050" i="1" dirty="0" err="1">
                <a:ea typeface="+mn-ea"/>
                <a:hlinkClick r:id="rId4"/>
              </a:rPr>
              <a:t>Seroprevalence</a:t>
            </a:r>
            <a:r>
              <a:rPr lang="en-US" sz="1050" i="1" dirty="0">
                <a:ea typeface="+mn-ea"/>
                <a:hlinkClick r:id="rId4"/>
              </a:rPr>
              <a:t> Survey for Female Sex Workers in Hong Kong 2006 Factsheet. </a:t>
            </a:r>
            <a:r>
              <a:rPr lang="en-US" sz="1050" i="1" dirty="0">
                <a:ea typeface="+mn-ea"/>
              </a:rPr>
              <a:t>and 2. </a:t>
            </a:r>
            <a:r>
              <a:rPr lang="en-US" sz="1050" dirty="0">
                <a:ea typeface="+mn-ea"/>
                <a:hlinkClick r:id="rId5"/>
              </a:rPr>
              <a:t>Special Preventive </a:t>
            </a:r>
            <a:r>
              <a:rPr lang="en-US" sz="1050" dirty="0" err="1">
                <a:ea typeface="+mn-ea"/>
                <a:hlinkClick r:id="rId5"/>
              </a:rPr>
              <a:t>Programme</a:t>
            </a:r>
            <a:r>
              <a:rPr lang="en-US" sz="1050" dirty="0">
                <a:ea typeface="+mn-ea"/>
                <a:hlinkClick r:id="rId5"/>
              </a:rPr>
              <a:t>, Centre for Health Protection, Department of Health. (2010). </a:t>
            </a:r>
            <a:r>
              <a:rPr lang="en-US" sz="1050" i="1" dirty="0" err="1">
                <a:ea typeface="+mn-ea"/>
                <a:hlinkClick r:id="rId5"/>
              </a:rPr>
              <a:t>CRiSP</a:t>
            </a:r>
            <a:r>
              <a:rPr lang="en-US" sz="1050" i="1" dirty="0">
                <a:ea typeface="+mn-ea"/>
                <a:hlinkClick r:id="rId5"/>
              </a:rPr>
              <a:t>-Community Based Risk </a:t>
            </a:r>
            <a:r>
              <a:rPr lang="en-US" sz="1050" i="1" dirty="0" err="1">
                <a:ea typeface="+mn-ea"/>
                <a:hlinkClick r:id="rId5"/>
              </a:rPr>
              <a:t>Behavioural</a:t>
            </a:r>
            <a:r>
              <a:rPr lang="en-US" sz="1050" i="1" dirty="0">
                <a:ea typeface="+mn-ea"/>
                <a:hlinkClick r:id="rId5"/>
              </a:rPr>
              <a:t> and </a:t>
            </a:r>
            <a:r>
              <a:rPr lang="en-US" sz="1050" i="1" dirty="0" err="1">
                <a:ea typeface="+mn-ea"/>
                <a:hlinkClick r:id="rId5"/>
              </a:rPr>
              <a:t>Seroprevalence</a:t>
            </a:r>
            <a:r>
              <a:rPr lang="en-US" sz="1050" i="1" dirty="0">
                <a:ea typeface="+mn-ea"/>
                <a:hlinkClick r:id="rId5"/>
              </a:rPr>
              <a:t> Survey for Female Sex Workers in Hong Kong 2009 Factsheet. </a:t>
            </a:r>
            <a:endParaRPr lang="en-US" sz="1050" dirty="0">
              <a:ea typeface="+mn-ea"/>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 of MSM who reported always using condoms during anal sex in the last six months by type of partner, 2006 and 2008</a:t>
            </a:r>
          </a:p>
        </p:txBody>
      </p:sp>
      <p:sp>
        <p:nvSpPr>
          <p:cNvPr id="4710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076622AE-04BF-441C-8FE1-BD62B36CF509}" type="slidenum">
              <a:rPr lang="en-US" sz="1200" smtClean="0">
                <a:cs typeface="Arial" charset="0"/>
              </a:rPr>
              <a:pPr eaLnBrk="1" fontAlgn="base" hangingPunct="1">
                <a:spcBef>
                  <a:spcPct val="0"/>
                </a:spcBef>
                <a:spcAft>
                  <a:spcPct val="0"/>
                </a:spcAft>
              </a:pPr>
              <a:t>17</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0" y="2895600"/>
          <a:ext cx="8077200" cy="329565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149"/>
          <p:cNvSpPr txBox="1">
            <a:spLocks noChangeArrowheads="1"/>
          </p:cNvSpPr>
          <p:nvPr/>
        </p:nvSpPr>
        <p:spPr bwMode="auto">
          <a:xfrm>
            <a:off x="0" y="6365875"/>
            <a:ext cx="8382000" cy="430213"/>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3"/>
              </a:rPr>
              <a:t>www.aidsdatahub.org</a:t>
            </a:r>
            <a:r>
              <a:rPr lang="en-US" sz="1100" dirty="0">
                <a:solidFill>
                  <a:srgbClr val="000000"/>
                </a:solidFill>
                <a:ea typeface="+mn-ea"/>
                <a:cs typeface="Angsana New" pitchFamily="18" charset="-34"/>
              </a:rPr>
              <a:t>  based on </a:t>
            </a:r>
            <a:r>
              <a:rPr lang="en-US" sz="1100" dirty="0">
                <a:ea typeface="+mn-ea"/>
                <a:hlinkClick r:id="rId4"/>
              </a:rPr>
              <a:t>Special Preventive </a:t>
            </a:r>
            <a:r>
              <a:rPr lang="en-US" sz="1100" dirty="0" err="1">
                <a:ea typeface="+mn-ea"/>
                <a:hlinkClick r:id="rId4"/>
              </a:rPr>
              <a:t>Programme</a:t>
            </a:r>
            <a:r>
              <a:rPr lang="en-US" sz="1100" dirty="0">
                <a:ea typeface="+mn-ea"/>
                <a:hlinkClick r:id="rId4"/>
              </a:rPr>
              <a:t>, Centre for Health Protection, Department of Health. (2009). </a:t>
            </a:r>
            <a:r>
              <a:rPr lang="en-US" sz="1100" i="1" dirty="0" err="1">
                <a:ea typeface="+mn-ea"/>
                <a:hlinkClick r:id="rId4"/>
              </a:rPr>
              <a:t>PRiSM</a:t>
            </a:r>
            <a:r>
              <a:rPr lang="en-US" sz="1100" i="1" dirty="0">
                <a:ea typeface="+mn-ea"/>
                <a:hlinkClick r:id="rId4"/>
              </a:rPr>
              <a:t> - HIV Prevalence and Risk </a:t>
            </a:r>
            <a:r>
              <a:rPr lang="en-US" sz="1100" i="1" dirty="0" err="1">
                <a:ea typeface="+mn-ea"/>
                <a:hlinkClick r:id="rId4"/>
              </a:rPr>
              <a:t>behavioural</a:t>
            </a:r>
            <a:r>
              <a:rPr lang="en-US" sz="1100" i="1" dirty="0">
                <a:ea typeface="+mn-ea"/>
                <a:hlinkClick r:id="rId4"/>
              </a:rPr>
              <a:t> Survey of Men who have sex with men in Hong Kong 2008 Factsheet.</a:t>
            </a:r>
            <a:endParaRPr lang="en-US" sz="1100" dirty="0">
              <a:ea typeface="+mn-ea"/>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Condom use among MSMs attending government AIDS counseling and testing service, 1998-2005 </a:t>
            </a:r>
          </a:p>
        </p:txBody>
      </p:sp>
      <p:graphicFrame>
        <p:nvGraphicFramePr>
          <p:cNvPr id="5" name="Content Placeholder 4"/>
          <p:cNvGraphicFramePr>
            <a:graphicFrameLocks noGrp="1"/>
          </p:cNvGraphicFramePr>
          <p:nvPr>
            <p:ph sz="quarter" idx="13"/>
          </p:nvPr>
        </p:nvGraphicFramePr>
        <p:xfrm>
          <a:off x="381000" y="2514600"/>
          <a:ext cx="8077200" cy="3371850"/>
        </p:xfrm>
        <a:graphic>
          <a:graphicData uri="http://schemas.openxmlformats.org/drawingml/2006/chart">
            <c:chart xmlns:c="http://schemas.openxmlformats.org/drawingml/2006/chart" xmlns:r="http://schemas.openxmlformats.org/officeDocument/2006/relationships" r:id="rId2"/>
          </a:graphicData>
        </a:graphic>
      </p:graphicFrame>
      <p:sp>
        <p:nvSpPr>
          <p:cNvPr id="48132"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F2BE73EA-AD3E-43B4-81E0-92FD3A7D141E}" type="slidenum">
              <a:rPr lang="en-US" sz="1200" smtClean="0">
                <a:cs typeface="Arial" charset="0"/>
              </a:rPr>
              <a:pPr eaLnBrk="1" fontAlgn="base" hangingPunct="1">
                <a:spcBef>
                  <a:spcPct val="0"/>
                </a:spcBef>
                <a:spcAft>
                  <a:spcPct val="0"/>
                </a:spcAft>
              </a:pPr>
              <a:t>18</a:t>
            </a:fld>
            <a:endParaRPr lang="th-TH" sz="1200" smtClean="0">
              <a:cs typeface="Arial" charset="0"/>
            </a:endParaRPr>
          </a:p>
        </p:txBody>
      </p:sp>
      <p:sp>
        <p:nvSpPr>
          <p:cNvPr id="48133" name="Rectangle 5"/>
          <p:cNvSpPr>
            <a:spLocks noChangeArrowheads="1"/>
          </p:cNvSpPr>
          <p:nvPr/>
        </p:nvSpPr>
        <p:spPr bwMode="auto">
          <a:xfrm>
            <a:off x="0" y="6172200"/>
            <a:ext cx="8839200" cy="600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100"/>
              <a:t>Source: </a:t>
            </a:r>
            <a:r>
              <a:rPr lang="en-US" sz="1100">
                <a:solidFill>
                  <a:srgbClr val="000000"/>
                </a:solidFill>
              </a:rPr>
              <a:t>Prepared by </a:t>
            </a:r>
            <a:r>
              <a:rPr lang="en-US" sz="1100">
                <a:solidFill>
                  <a:srgbClr val="000000"/>
                </a:solidFill>
                <a:hlinkClick r:id="rId3"/>
              </a:rPr>
              <a:t>www.aidsdatahub.org</a:t>
            </a:r>
            <a:r>
              <a:rPr lang="en-US" sz="1100">
                <a:solidFill>
                  <a:srgbClr val="000000"/>
                </a:solidFill>
              </a:rPr>
              <a:t> based on </a:t>
            </a:r>
            <a:r>
              <a:rPr lang="en-US" sz="1100"/>
              <a:t>Special Preventive Programme, Department of Health, as cited in </a:t>
            </a:r>
            <a:r>
              <a:rPr lang="en-US" sz="1100">
                <a:hlinkClick r:id="rId4"/>
              </a:rPr>
              <a:t>Stanley Ho Centre for Emerging Infectious Diseases, &amp; The Chinese University of Hong Kong. (2007). </a:t>
            </a:r>
            <a:r>
              <a:rPr lang="en-US" sz="1100" i="1">
                <a:hlinkClick r:id="rId4"/>
              </a:rPr>
              <a:t>Report on the Assessment of Recently Acquired HIV Infection in MSM in Hong Kong.</a:t>
            </a:r>
            <a:endParaRPr lang="en-US" sz="110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2"/>
          <p:cNvSpPr>
            <a:spLocks noGrp="1" noChangeArrowheads="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mtClean="0">
                <a:ea typeface="SimSun" pitchFamily="2" charset="-122"/>
              </a:rPr>
              <a:t>% of MSM who reported the consistent condom use during commercial and non-commercial sex, 2001</a:t>
            </a:r>
          </a:p>
        </p:txBody>
      </p:sp>
      <p:sp>
        <p:nvSpPr>
          <p:cNvPr id="49155" name="Slide Number Placeholder 2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7FEDB9D7-36D2-4847-942E-1767B44067B6}" type="slidenum">
              <a:rPr lang="en-US" sz="1200" smtClean="0">
                <a:cs typeface="Arial" charset="0"/>
              </a:rPr>
              <a:pPr eaLnBrk="1" fontAlgn="base" hangingPunct="1">
                <a:spcBef>
                  <a:spcPct val="0"/>
                </a:spcBef>
                <a:spcAft>
                  <a:spcPct val="0"/>
                </a:spcAft>
              </a:pPr>
              <a:t>19</a:t>
            </a:fld>
            <a:endParaRPr lang="th-TH" sz="1200" smtClean="0">
              <a:cs typeface="Arial" charset="0"/>
            </a:endParaRPr>
          </a:p>
        </p:txBody>
      </p:sp>
      <p:grpSp>
        <p:nvGrpSpPr>
          <p:cNvPr id="49156" name="Group 26"/>
          <p:cNvGrpSpPr>
            <a:grpSpLocks/>
          </p:cNvGrpSpPr>
          <p:nvPr/>
        </p:nvGrpSpPr>
        <p:grpSpPr bwMode="auto">
          <a:xfrm>
            <a:off x="1143000" y="2590800"/>
            <a:ext cx="6553200" cy="3321050"/>
            <a:chOff x="633" y="960"/>
            <a:chExt cx="4979" cy="3156"/>
          </a:xfrm>
        </p:grpSpPr>
        <p:sp>
          <p:nvSpPr>
            <p:cNvPr id="49159" name="AutoShape 6"/>
            <p:cNvSpPr>
              <a:spLocks noChangeAspect="1" noChangeArrowheads="1" noTextEdit="1"/>
            </p:cNvSpPr>
            <p:nvPr/>
          </p:nvSpPr>
          <p:spPr bwMode="auto">
            <a:xfrm>
              <a:off x="768" y="1019"/>
              <a:ext cx="4844" cy="30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49160" name="Rectangle 8"/>
            <p:cNvSpPr>
              <a:spLocks noChangeArrowheads="1"/>
            </p:cNvSpPr>
            <p:nvPr/>
          </p:nvSpPr>
          <p:spPr bwMode="auto">
            <a:xfrm>
              <a:off x="1752" y="2817"/>
              <a:ext cx="888" cy="993"/>
            </a:xfrm>
            <a:prstGeom prst="rect">
              <a:avLst/>
            </a:prstGeom>
            <a:solidFill>
              <a:srgbClr val="3366FF"/>
            </a:solidFill>
            <a:ln w="11113">
              <a:solidFill>
                <a:srgbClr val="000000"/>
              </a:solidFill>
              <a:miter lim="800000"/>
              <a:headEnd/>
              <a:tailEnd/>
            </a:ln>
          </p:spPr>
          <p:txBody>
            <a:bodyPr/>
            <a:lstStyle/>
            <a:p>
              <a:endParaRPr lang="th-TH" sz="1800"/>
            </a:p>
          </p:txBody>
        </p:sp>
        <p:sp>
          <p:nvSpPr>
            <p:cNvPr id="49161" name="Rectangle 9"/>
            <p:cNvSpPr>
              <a:spLocks noChangeArrowheads="1"/>
            </p:cNvSpPr>
            <p:nvPr/>
          </p:nvSpPr>
          <p:spPr bwMode="auto">
            <a:xfrm>
              <a:off x="3971" y="2617"/>
              <a:ext cx="888" cy="1193"/>
            </a:xfrm>
            <a:prstGeom prst="rect">
              <a:avLst/>
            </a:prstGeom>
            <a:solidFill>
              <a:srgbClr val="3366FF"/>
            </a:solidFill>
            <a:ln w="11113">
              <a:solidFill>
                <a:srgbClr val="000000"/>
              </a:solidFill>
              <a:miter lim="800000"/>
              <a:headEnd/>
              <a:tailEnd/>
            </a:ln>
          </p:spPr>
          <p:txBody>
            <a:bodyPr/>
            <a:lstStyle/>
            <a:p>
              <a:endParaRPr lang="th-TH" sz="1800"/>
            </a:p>
          </p:txBody>
        </p:sp>
        <p:sp>
          <p:nvSpPr>
            <p:cNvPr id="49162" name="Line 10"/>
            <p:cNvSpPr>
              <a:spLocks noChangeShapeType="1"/>
            </p:cNvSpPr>
            <p:nvPr/>
          </p:nvSpPr>
          <p:spPr bwMode="auto">
            <a:xfrm>
              <a:off x="1086" y="1029"/>
              <a:ext cx="1" cy="278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63" name="Line 11"/>
            <p:cNvSpPr>
              <a:spLocks noChangeShapeType="1"/>
            </p:cNvSpPr>
            <p:nvPr/>
          </p:nvSpPr>
          <p:spPr bwMode="auto">
            <a:xfrm>
              <a:off x="1053" y="3810"/>
              <a:ext cx="3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64" name="Line 12"/>
            <p:cNvSpPr>
              <a:spLocks noChangeShapeType="1"/>
            </p:cNvSpPr>
            <p:nvPr/>
          </p:nvSpPr>
          <p:spPr bwMode="auto">
            <a:xfrm>
              <a:off x="1053" y="2420"/>
              <a:ext cx="3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65" name="Line 13"/>
            <p:cNvSpPr>
              <a:spLocks noChangeShapeType="1"/>
            </p:cNvSpPr>
            <p:nvPr/>
          </p:nvSpPr>
          <p:spPr bwMode="auto">
            <a:xfrm>
              <a:off x="1053" y="1029"/>
              <a:ext cx="33"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66" name="Line 14"/>
            <p:cNvSpPr>
              <a:spLocks noChangeShapeType="1"/>
            </p:cNvSpPr>
            <p:nvPr/>
          </p:nvSpPr>
          <p:spPr bwMode="auto">
            <a:xfrm>
              <a:off x="1086" y="3810"/>
              <a:ext cx="4439"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67" name="Line 15"/>
            <p:cNvSpPr>
              <a:spLocks noChangeShapeType="1"/>
            </p:cNvSpPr>
            <p:nvPr/>
          </p:nvSpPr>
          <p:spPr bwMode="auto">
            <a:xfrm flipV="1">
              <a:off x="1086" y="3810"/>
              <a:ext cx="1" cy="3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68" name="Line 16"/>
            <p:cNvSpPr>
              <a:spLocks noChangeShapeType="1"/>
            </p:cNvSpPr>
            <p:nvPr/>
          </p:nvSpPr>
          <p:spPr bwMode="auto">
            <a:xfrm flipV="1">
              <a:off x="3305" y="3810"/>
              <a:ext cx="1" cy="3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69" name="Line 17"/>
            <p:cNvSpPr>
              <a:spLocks noChangeShapeType="1"/>
            </p:cNvSpPr>
            <p:nvPr/>
          </p:nvSpPr>
          <p:spPr bwMode="auto">
            <a:xfrm flipV="1">
              <a:off x="5525" y="3810"/>
              <a:ext cx="1" cy="3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49170" name="Rectangle 18"/>
            <p:cNvSpPr>
              <a:spLocks noChangeArrowheads="1"/>
            </p:cNvSpPr>
            <p:nvPr/>
          </p:nvSpPr>
          <p:spPr bwMode="auto">
            <a:xfrm>
              <a:off x="2094" y="2666"/>
              <a:ext cx="261"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35.7</a:t>
              </a:r>
              <a:endParaRPr lang="en-US" altLang="zh-CN" sz="1400" b="1">
                <a:ea typeface="黑体" pitchFamily="49" charset="-122"/>
              </a:endParaRPr>
            </a:p>
          </p:txBody>
        </p:sp>
        <p:sp>
          <p:nvSpPr>
            <p:cNvPr id="49171" name="Rectangle 19"/>
            <p:cNvSpPr>
              <a:spLocks noChangeArrowheads="1"/>
            </p:cNvSpPr>
            <p:nvPr/>
          </p:nvSpPr>
          <p:spPr bwMode="auto">
            <a:xfrm>
              <a:off x="4313" y="2465"/>
              <a:ext cx="262"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42.9</a:t>
              </a:r>
              <a:endParaRPr lang="en-US" altLang="zh-CN" sz="1400" b="1">
                <a:ea typeface="黑体" pitchFamily="49" charset="-122"/>
              </a:endParaRPr>
            </a:p>
          </p:txBody>
        </p:sp>
        <p:sp>
          <p:nvSpPr>
            <p:cNvPr id="49172" name="Rectangle 20"/>
            <p:cNvSpPr>
              <a:spLocks noChangeArrowheads="1"/>
            </p:cNvSpPr>
            <p:nvPr/>
          </p:nvSpPr>
          <p:spPr bwMode="auto">
            <a:xfrm>
              <a:off x="947" y="3753"/>
              <a:ext cx="74"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0</a:t>
              </a:r>
              <a:endParaRPr lang="en-US" altLang="zh-CN" sz="1400" b="1">
                <a:ea typeface="黑体" pitchFamily="49" charset="-122"/>
              </a:endParaRPr>
            </a:p>
          </p:txBody>
        </p:sp>
        <p:sp>
          <p:nvSpPr>
            <p:cNvPr id="49173" name="Rectangle 21"/>
            <p:cNvSpPr>
              <a:spLocks noChangeArrowheads="1"/>
            </p:cNvSpPr>
            <p:nvPr/>
          </p:nvSpPr>
          <p:spPr bwMode="auto">
            <a:xfrm>
              <a:off x="889" y="2362"/>
              <a:ext cx="149"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50</a:t>
              </a:r>
              <a:endParaRPr lang="en-US" altLang="zh-CN" sz="1400" b="1">
                <a:ea typeface="黑体" pitchFamily="49" charset="-122"/>
              </a:endParaRPr>
            </a:p>
          </p:txBody>
        </p:sp>
        <p:sp>
          <p:nvSpPr>
            <p:cNvPr id="49174" name="Rectangle 22"/>
            <p:cNvSpPr>
              <a:spLocks noChangeArrowheads="1"/>
            </p:cNvSpPr>
            <p:nvPr/>
          </p:nvSpPr>
          <p:spPr bwMode="auto">
            <a:xfrm>
              <a:off x="831" y="973"/>
              <a:ext cx="224"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100</a:t>
              </a:r>
              <a:endParaRPr lang="en-US" altLang="zh-CN" sz="1400" b="1">
                <a:ea typeface="黑体" pitchFamily="49" charset="-122"/>
              </a:endParaRPr>
            </a:p>
          </p:txBody>
        </p:sp>
        <p:sp>
          <p:nvSpPr>
            <p:cNvPr id="49175" name="Rectangle 23"/>
            <p:cNvSpPr>
              <a:spLocks noChangeArrowheads="1"/>
            </p:cNvSpPr>
            <p:nvPr/>
          </p:nvSpPr>
          <p:spPr bwMode="auto">
            <a:xfrm>
              <a:off x="1796" y="3896"/>
              <a:ext cx="1035"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Commercial sex</a:t>
              </a:r>
              <a:endParaRPr lang="en-US" altLang="zh-CN" sz="1400" b="1">
                <a:ea typeface="黑体" pitchFamily="49" charset="-122"/>
              </a:endParaRPr>
            </a:p>
          </p:txBody>
        </p:sp>
        <p:sp>
          <p:nvSpPr>
            <p:cNvPr id="49176" name="Rectangle 24"/>
            <p:cNvSpPr>
              <a:spLocks noChangeArrowheads="1"/>
            </p:cNvSpPr>
            <p:nvPr/>
          </p:nvSpPr>
          <p:spPr bwMode="auto">
            <a:xfrm>
              <a:off x="3906" y="3896"/>
              <a:ext cx="1319"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Non-commercial sex</a:t>
              </a:r>
              <a:endParaRPr lang="en-US" altLang="zh-CN" sz="1400" b="1">
                <a:ea typeface="黑体" pitchFamily="49" charset="-122"/>
              </a:endParaRPr>
            </a:p>
          </p:txBody>
        </p:sp>
        <p:sp>
          <p:nvSpPr>
            <p:cNvPr id="49177" name="Rectangle 25"/>
            <p:cNvSpPr>
              <a:spLocks noChangeArrowheads="1"/>
            </p:cNvSpPr>
            <p:nvPr/>
          </p:nvSpPr>
          <p:spPr bwMode="auto">
            <a:xfrm>
              <a:off x="633" y="960"/>
              <a:ext cx="210" cy="1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a:t>
              </a:r>
              <a:endParaRPr lang="en-US" altLang="zh-CN" sz="1400" b="1">
                <a:ea typeface="黑体" pitchFamily="49" charset="-122"/>
              </a:endParaRPr>
            </a:p>
          </p:txBody>
        </p:sp>
      </p:grpSp>
      <p:sp>
        <p:nvSpPr>
          <p:cNvPr id="49157" name="Text Box 28"/>
          <p:cNvSpPr txBox="1">
            <a:spLocks noChangeArrowheads="1"/>
          </p:cNvSpPr>
          <p:nvPr/>
        </p:nvSpPr>
        <p:spPr bwMode="auto">
          <a:xfrm>
            <a:off x="4267200" y="2590800"/>
            <a:ext cx="2133600" cy="739775"/>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sz="1400" b="1"/>
              <a:t>Note: Respondents were MSM who had anal sex, n=72</a:t>
            </a:r>
          </a:p>
        </p:txBody>
      </p:sp>
      <p:sp>
        <p:nvSpPr>
          <p:cNvPr id="49158" name="TextBox 25"/>
          <p:cNvSpPr txBox="1">
            <a:spLocks noChangeArrowheads="1"/>
          </p:cNvSpPr>
          <p:nvPr/>
        </p:nvSpPr>
        <p:spPr bwMode="auto">
          <a:xfrm>
            <a:off x="0" y="6351588"/>
            <a:ext cx="91440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r>
              <a:rPr lang="th-TH" sz="1100">
                <a:solidFill>
                  <a:srgbClr val="000000"/>
                </a:solidFill>
              </a:rPr>
              <a:t>Source</a:t>
            </a:r>
            <a:r>
              <a:rPr lang="en-US" altLang="zh-CN" sz="1100">
                <a:solidFill>
                  <a:srgbClr val="000000"/>
                </a:solidFill>
                <a:ea typeface="黑体" pitchFamily="49" charset="-122"/>
                <a:cs typeface="Arial" charset="0"/>
              </a:rPr>
              <a:t>: </a:t>
            </a:r>
            <a:r>
              <a:rPr lang="en-US" sz="1100">
                <a:solidFill>
                  <a:srgbClr val="000000"/>
                </a:solidFill>
                <a:cs typeface="Arial" charset="0"/>
              </a:rPr>
              <a:t>Prepared by </a:t>
            </a:r>
            <a:r>
              <a:rPr lang="en-US" sz="1100">
                <a:solidFill>
                  <a:srgbClr val="000000"/>
                </a:solidFill>
                <a:cs typeface="Arial" charset="0"/>
                <a:hlinkClick r:id="rId3"/>
              </a:rPr>
              <a:t>www.aidsdatahub.org</a:t>
            </a:r>
            <a:r>
              <a:rPr lang="en-US" sz="1100">
                <a:solidFill>
                  <a:srgbClr val="000000"/>
                </a:solidFill>
                <a:cs typeface="Arial" charset="0"/>
              </a:rPr>
              <a:t> based on </a:t>
            </a:r>
            <a:r>
              <a:rPr lang="en-US" sz="1100">
                <a:hlinkClick r:id="rId4"/>
              </a:rPr>
              <a:t>J T F Lau, J H Kim, M Lau, &amp; Tsui, H.-Y. (2004). </a:t>
            </a:r>
            <a:r>
              <a:rPr lang="en-US" altLang="zh-CN" sz="1100">
                <a:solidFill>
                  <a:srgbClr val="000000"/>
                </a:solidFill>
                <a:ea typeface="黑体" pitchFamily="49" charset="-122"/>
                <a:hlinkClick r:id="rId4"/>
              </a:rPr>
              <a:t>HIV Related Behaviors and Attitudes among Chinese MSM in Hong Kong: A Population Based Study. </a:t>
            </a:r>
            <a:r>
              <a:rPr lang="en-US" altLang="zh-CN" sz="1100" i="1">
                <a:solidFill>
                  <a:srgbClr val="000000"/>
                </a:solidFill>
                <a:ea typeface="黑体" pitchFamily="49" charset="-122"/>
                <a:hlinkClick r:id="rId4"/>
              </a:rPr>
              <a:t>Sex Transm Infect</a:t>
            </a:r>
            <a:r>
              <a:rPr lang="en-US" altLang="zh-CN" sz="1100">
                <a:solidFill>
                  <a:srgbClr val="000000"/>
                </a:solidFill>
                <a:ea typeface="黑体" pitchFamily="49" charset="-122"/>
                <a:hlinkClick r:id="rId4"/>
              </a:rPr>
              <a:t> , 80: 459-465.</a:t>
            </a:r>
            <a:endParaRPr lang="en-US" sz="180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9863" y="1571625"/>
            <a:ext cx="8402637" cy="503238"/>
          </a:xfrm>
        </p:spPr>
        <p:txBody>
          <a:bodyPr/>
          <a:lstStyle/>
          <a:p>
            <a:pPr>
              <a:defRPr/>
            </a:pPr>
            <a:r>
              <a:rPr lang="en-US" sz="3600" dirty="0" smtClean="0">
                <a:solidFill>
                  <a:srgbClr val="C81507"/>
                </a:solidFill>
                <a:cs typeface="+mn-cs"/>
              </a:rPr>
              <a:t>Content</a:t>
            </a:r>
            <a:endParaRPr lang="en-US" sz="3600" dirty="0">
              <a:solidFill>
                <a:srgbClr val="C81507"/>
              </a:solidFill>
              <a:cs typeface="+mn-cs"/>
            </a:endParaRPr>
          </a:p>
        </p:txBody>
      </p:sp>
      <p:sp>
        <p:nvSpPr>
          <p:cNvPr id="31747" name="Content Placeholder 2"/>
          <p:cNvSpPr>
            <a:spLocks noGrp="1"/>
          </p:cNvSpPr>
          <p:nvPr>
            <p:ph sz="quarter" idx="13"/>
          </p:nvPr>
        </p:nvSpPr>
        <p:spPr bwMode="auto">
          <a:xfrm>
            <a:off x="457200" y="2362200"/>
            <a:ext cx="8077200" cy="344805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buFontTx/>
              <a:buBlip>
                <a:blip r:embed="rId2"/>
              </a:buBlip>
            </a:pPr>
            <a:r>
              <a:rPr lang="en-US" sz="2200" dirty="0" smtClean="0">
                <a:solidFill>
                  <a:srgbClr val="C00000"/>
                </a:solidFill>
                <a:cs typeface="Arial" charset="0"/>
                <a:hlinkClick r:id="rId3" action="ppaction://hlinksldjump"/>
              </a:rPr>
              <a:t>Basic socio-demographic indicators</a:t>
            </a:r>
            <a:endParaRPr lang="en-US" sz="2200" dirty="0" smtClean="0">
              <a:solidFill>
                <a:srgbClr val="C00000"/>
              </a:solidFill>
              <a:cs typeface="Arial" charset="0"/>
            </a:endParaRPr>
          </a:p>
          <a:p>
            <a:pPr>
              <a:buFontTx/>
              <a:buBlip>
                <a:blip r:embed="rId2"/>
              </a:buBlip>
            </a:pPr>
            <a:r>
              <a:rPr lang="en-US" sz="2200" dirty="0" smtClean="0">
                <a:solidFill>
                  <a:srgbClr val="C00000"/>
                </a:solidFill>
                <a:cs typeface="Arial" charset="0"/>
                <a:hlinkClick r:id="rId4" action="ppaction://hlinksldjump"/>
              </a:rPr>
              <a:t>HIV prevalence and epidemiological status (1984-2011)</a:t>
            </a:r>
            <a:endParaRPr lang="en-US" sz="2200" dirty="0" smtClean="0">
              <a:solidFill>
                <a:srgbClr val="C00000"/>
              </a:solidFill>
              <a:cs typeface="Arial" charset="0"/>
            </a:endParaRPr>
          </a:p>
          <a:p>
            <a:pPr>
              <a:buFontTx/>
              <a:buBlip>
                <a:blip r:embed="rId2"/>
              </a:buBlip>
            </a:pPr>
            <a:r>
              <a:rPr lang="en-US" altLang="zh-CN" sz="2200" dirty="0" smtClean="0">
                <a:solidFill>
                  <a:srgbClr val="C00000"/>
                </a:solidFill>
                <a:ea typeface="SimSun" pitchFamily="2" charset="-122"/>
                <a:cs typeface="Arial" charset="0"/>
                <a:hlinkClick r:id="rId5" action="ppaction://hlinksldjump"/>
              </a:rPr>
              <a:t>Risk behaviors (1998-2009)</a:t>
            </a:r>
            <a:endParaRPr lang="en-US" sz="2200" dirty="0" smtClean="0">
              <a:solidFill>
                <a:srgbClr val="C00000"/>
              </a:solidFill>
              <a:cs typeface="Arial" charset="0"/>
            </a:endParaRPr>
          </a:p>
          <a:p>
            <a:pPr>
              <a:buFontTx/>
              <a:buBlip>
                <a:blip r:embed="rId2"/>
              </a:buBlip>
            </a:pPr>
            <a:r>
              <a:rPr lang="en-US" altLang="zh-CN" sz="2200" dirty="0" smtClean="0">
                <a:solidFill>
                  <a:srgbClr val="C00000"/>
                </a:solidFill>
                <a:ea typeface="SimSun" pitchFamily="2" charset="-122"/>
                <a:hlinkClick r:id="rId6" action="ppaction://hlinksldjump"/>
              </a:rPr>
              <a:t>Vulnerability and HIV knowledge (2000-2004)</a:t>
            </a:r>
            <a:endParaRPr lang="en-US" altLang="zh-CN" sz="2200" dirty="0" smtClean="0">
              <a:solidFill>
                <a:srgbClr val="C00000"/>
              </a:solidFill>
              <a:ea typeface="SimSun" pitchFamily="2" charset="-122"/>
            </a:endParaRPr>
          </a:p>
          <a:p>
            <a:pPr>
              <a:buFontTx/>
              <a:buBlip>
                <a:blip r:embed="rId2"/>
              </a:buBlip>
            </a:pPr>
            <a:r>
              <a:rPr lang="en-US" altLang="zh-CN" sz="2200" dirty="0" smtClean="0">
                <a:solidFill>
                  <a:srgbClr val="C00000"/>
                </a:solidFill>
                <a:ea typeface="SimSun" pitchFamily="2" charset="-122"/>
                <a:hlinkClick r:id="rId7" action="ppaction://hlinksldjump"/>
              </a:rPr>
              <a:t>National </a:t>
            </a:r>
            <a:r>
              <a:rPr lang="en-US" altLang="zh-CN" sz="2200" dirty="0" smtClean="0">
                <a:solidFill>
                  <a:srgbClr val="C00000"/>
                </a:solidFill>
                <a:ea typeface="SimSun" pitchFamily="2" charset="-122"/>
                <a:hlinkClick r:id="rId7" action="ppaction://hlinksldjump"/>
              </a:rPr>
              <a:t>Response (1985-2009)</a:t>
            </a:r>
            <a:endParaRPr lang="en-US" altLang="zh-CN" sz="2200" dirty="0" smtClean="0">
              <a:solidFill>
                <a:srgbClr val="C00000"/>
              </a:solidFill>
              <a:ea typeface="SimSun" pitchFamily="2" charset="-122"/>
            </a:endParaRPr>
          </a:p>
          <a:p>
            <a:pPr>
              <a:buFontTx/>
              <a:buBlip>
                <a:blip r:embed="rId2"/>
              </a:buBlip>
            </a:pPr>
            <a:r>
              <a:rPr lang="en-US" altLang="zh-CN" sz="2200" u="sng" dirty="0" smtClean="0">
                <a:solidFill>
                  <a:srgbClr val="C00000"/>
                </a:solidFill>
                <a:ea typeface="SimSun" pitchFamily="2" charset="-122"/>
                <a:hlinkClick r:id="" action="ppaction://noaction"/>
              </a:rPr>
              <a:t>Archives</a:t>
            </a:r>
            <a:endParaRPr lang="en-US" altLang="zh-CN" sz="2200" u="sng" dirty="0" smtClean="0">
              <a:solidFill>
                <a:srgbClr val="C00000"/>
              </a:solidFill>
              <a:ea typeface="SimSun" pitchFamily="2" charset="-122"/>
            </a:endParaRPr>
          </a:p>
          <a:p>
            <a:endParaRPr lang="en-US" altLang="zh-CN" sz="2200" dirty="0" smtClean="0">
              <a:solidFill>
                <a:srgbClr val="C00000"/>
              </a:solidFill>
              <a:ea typeface="SimSun" pitchFamily="2" charset="-122"/>
            </a:endParaRPr>
          </a:p>
          <a:p>
            <a:endParaRPr lang="en-US" altLang="zh-CN" dirty="0" smtClean="0">
              <a:ea typeface="SimSun" pitchFamily="2" charset="-122"/>
            </a:endParaRPr>
          </a:p>
          <a:p>
            <a:endParaRPr lang="en-US" altLang="zh-CN" sz="2000" dirty="0" smtClean="0">
              <a:ea typeface="SimSun" pitchFamily="2" charset="-122"/>
            </a:endParaRPr>
          </a:p>
          <a:p>
            <a:pPr>
              <a:buFontTx/>
              <a:buBlip>
                <a:blip r:embed="rId2"/>
              </a:buBlip>
            </a:pPr>
            <a:endParaRPr lang="en-US" altLang="zh-CN" sz="2000" dirty="0" smtClean="0">
              <a:ea typeface="SimSun" pitchFamily="2" charset="-122"/>
            </a:endParaRPr>
          </a:p>
          <a:p>
            <a:pPr>
              <a:buFontTx/>
              <a:buBlip>
                <a:blip r:embed="rId2"/>
              </a:buBlip>
            </a:pPr>
            <a:endParaRPr lang="en-US" sz="2000" dirty="0" smtClean="0">
              <a:cs typeface="Arial" charset="0"/>
            </a:endParaRPr>
          </a:p>
          <a:p>
            <a:pPr>
              <a:buFontTx/>
              <a:buBlip>
                <a:blip r:embed="rId2"/>
              </a:buBlip>
            </a:pPr>
            <a:endParaRPr lang="en-US" sz="2000" dirty="0" smtClean="0">
              <a:cs typeface="Arial" charset="0"/>
            </a:endParaRPr>
          </a:p>
          <a:p>
            <a:pPr>
              <a:buFontTx/>
              <a:buBlip>
                <a:blip r:embed="rId2"/>
              </a:buBlip>
            </a:pPr>
            <a:endParaRPr lang="en-US" dirty="0" smtClean="0">
              <a:cs typeface="Arial" charset="0"/>
            </a:endParaRPr>
          </a:p>
          <a:p>
            <a:pPr>
              <a:buFontTx/>
              <a:buBlip>
                <a:blip r:embed="rId2"/>
              </a:buBlip>
            </a:pPr>
            <a:endParaRPr lang="en-US" dirty="0" smtClean="0">
              <a:cs typeface="Arial" charset="0"/>
            </a:endParaRPr>
          </a:p>
        </p:txBody>
      </p:sp>
      <p:sp>
        <p:nvSpPr>
          <p:cNvPr id="31748"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DF940C85-D9E6-4127-A33A-3EA9CF06CD04}" type="slidenum">
              <a:rPr lang="en-US" sz="1200" smtClean="0">
                <a:cs typeface="Arial" charset="0"/>
              </a:rPr>
              <a:pPr eaLnBrk="1" fontAlgn="base" hangingPunct="1">
                <a:spcBef>
                  <a:spcPct val="0"/>
                </a:spcBef>
                <a:spcAft>
                  <a:spcPct val="0"/>
                </a:spcAft>
              </a:pPr>
              <a:t>2</a:t>
            </a:fld>
            <a:endParaRPr lang="th-TH" sz="1200" smtClean="0">
              <a:cs typeface="Arial" charset="0"/>
            </a:endParaRP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Selected risky behaviors among newly admitted and readmitted clients of methadone service, 1999-2005</a:t>
            </a:r>
          </a:p>
        </p:txBody>
      </p:sp>
      <p:graphicFrame>
        <p:nvGraphicFramePr>
          <p:cNvPr id="5" name="Content Placeholder 4"/>
          <p:cNvGraphicFramePr>
            <a:graphicFrameLocks noGrp="1"/>
          </p:cNvGraphicFramePr>
          <p:nvPr>
            <p:ph sz="quarter" idx="13"/>
          </p:nvPr>
        </p:nvGraphicFramePr>
        <p:xfrm>
          <a:off x="457200" y="2514600"/>
          <a:ext cx="81534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50180"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0EA7F875-AC93-4A8E-97B2-37824CF5F2F3}" type="slidenum">
              <a:rPr lang="en-US" sz="1200" smtClean="0">
                <a:cs typeface="Arial" charset="0"/>
              </a:rPr>
              <a:pPr eaLnBrk="1" fontAlgn="base" hangingPunct="1">
                <a:spcBef>
                  <a:spcPct val="0"/>
                </a:spcBef>
                <a:spcAft>
                  <a:spcPct val="0"/>
                </a:spcAft>
              </a:pPr>
              <a:t>20</a:t>
            </a:fld>
            <a:endParaRPr lang="th-TH" sz="1200" smtClean="0">
              <a:cs typeface="Arial" charset="0"/>
            </a:endParaRPr>
          </a:p>
        </p:txBody>
      </p:sp>
      <p:sp>
        <p:nvSpPr>
          <p:cNvPr id="50181" name="Rectangle 5"/>
          <p:cNvSpPr>
            <a:spLocks noChangeArrowheads="1"/>
          </p:cNvSpPr>
          <p:nvPr/>
        </p:nvSpPr>
        <p:spPr bwMode="auto">
          <a:xfrm>
            <a:off x="0" y="6365875"/>
            <a:ext cx="86106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sz="1100"/>
              <a:t>Source: </a:t>
            </a:r>
            <a:r>
              <a:rPr lang="en-US" sz="1100">
                <a:solidFill>
                  <a:srgbClr val="000000"/>
                </a:solidFill>
              </a:rPr>
              <a:t>Prepared by </a:t>
            </a:r>
            <a:r>
              <a:rPr lang="en-US" sz="1100">
                <a:solidFill>
                  <a:srgbClr val="000000"/>
                </a:solidFill>
                <a:hlinkClick r:id="rId3"/>
              </a:rPr>
              <a:t>www.aidsdatahub.org</a:t>
            </a:r>
            <a:r>
              <a:rPr lang="en-US" sz="1100">
                <a:solidFill>
                  <a:srgbClr val="000000"/>
                </a:solidFill>
              </a:rPr>
              <a:t> based on </a:t>
            </a:r>
            <a:r>
              <a:rPr lang="en-US" sz="1100">
                <a:hlinkClick r:id="rId4"/>
              </a:rPr>
              <a:t>Li, H., Goggins, W., &amp; Lee, S. S. (2009). Multilevel Analysis of HIV Related Risk Behaviors among Heroin Users in a Low Prevalence Community. </a:t>
            </a:r>
            <a:r>
              <a:rPr lang="en-US" sz="1100" i="1">
                <a:hlinkClick r:id="rId4"/>
              </a:rPr>
              <a:t>BMC Public Health, 9.</a:t>
            </a:r>
            <a:endParaRPr lang="en-US" sz="1100"/>
          </a:p>
        </p:txBody>
      </p:sp>
      <p:sp>
        <p:nvSpPr>
          <p:cNvPr id="7" name="Rectangle 6"/>
          <p:cNvSpPr/>
          <p:nvPr/>
        </p:nvSpPr>
        <p:spPr>
          <a:xfrm>
            <a:off x="5943600" y="3429000"/>
            <a:ext cx="2895600" cy="1108075"/>
          </a:xfrm>
          <a:prstGeom prst="rect">
            <a:avLst/>
          </a:prstGeom>
          <a:solidFill>
            <a:schemeClr val="bg2">
              <a:lumMod val="20000"/>
              <a:lumOff val="80000"/>
            </a:schemeClr>
          </a:solidFill>
          <a:ln>
            <a:solidFill>
              <a:srgbClr val="C00000"/>
            </a:solidFill>
          </a:ln>
        </p:spPr>
        <p:txBody>
          <a:bodyPr>
            <a:spAutoFit/>
          </a:bodyPr>
          <a:lstStyle/>
          <a:p>
            <a:pPr algn="just">
              <a:defRPr/>
            </a:pPr>
            <a:r>
              <a:rPr lang="en-US" sz="1100" b="1" dirty="0">
                <a:ea typeface="+mn-ea"/>
              </a:rPr>
              <a:t>Notes: Sample sizes: 5106 new admissions; 35585 readmissions. New admission: first time registering clients; Readmission: clients who have dropped out of the methadone service for 28 days or more</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mtClean="0">
                <a:ea typeface="SimSun" pitchFamily="2" charset="-122"/>
              </a:rPr>
              <a:t>Regular condom use with female sex workers among adult heterosexual men, 2000-2005 </a:t>
            </a:r>
            <a:endParaRPr lang="zh-CN" altLang="en-US" smtClean="0">
              <a:ea typeface="SimSun" pitchFamily="2" charset="-122"/>
            </a:endParaRPr>
          </a:p>
        </p:txBody>
      </p:sp>
      <p:sp>
        <p:nvSpPr>
          <p:cNvPr id="51203" name="Slide Number Placeholder 6"/>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EC21185B-7B65-4637-B73F-AB8AFEC7F2EF}" type="slidenum">
              <a:rPr lang="en-US" sz="1200" smtClean="0">
                <a:cs typeface="Arial" charset="0"/>
              </a:rPr>
              <a:pPr eaLnBrk="1" fontAlgn="base" hangingPunct="1">
                <a:spcBef>
                  <a:spcPct val="0"/>
                </a:spcBef>
                <a:spcAft>
                  <a:spcPct val="0"/>
                </a:spcAft>
              </a:pPr>
              <a:t>21</a:t>
            </a:fld>
            <a:endParaRPr lang="th-TH" sz="1200" smtClean="0">
              <a:cs typeface="Arial" charset="0"/>
            </a:endParaRPr>
          </a:p>
        </p:txBody>
      </p:sp>
      <p:pic>
        <p:nvPicPr>
          <p:cNvPr id="51204" name="Picture 6" descr="image00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33400" y="2438400"/>
            <a:ext cx="7848600" cy="2933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05" name="Text Box 7"/>
          <p:cNvSpPr txBox="1">
            <a:spLocks noChangeArrowheads="1"/>
          </p:cNvSpPr>
          <p:nvPr/>
        </p:nvSpPr>
        <p:spPr bwMode="auto">
          <a:xfrm>
            <a:off x="0" y="6324600"/>
            <a:ext cx="91440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altLang="zh-CN" sz="1100">
                <a:ea typeface="黑体" pitchFamily="49" charset="-122"/>
              </a:rPr>
              <a:t>Source: </a:t>
            </a:r>
            <a:r>
              <a:rPr lang="en-US" sz="1100">
                <a:hlinkClick r:id="rId4"/>
              </a:rPr>
              <a:t>Special Preventive Programme, Centre for Health Protection, Department of Health, Hong Kong SAR. (2006). </a:t>
            </a:r>
            <a:r>
              <a:rPr lang="en-US" sz="1100" i="1">
                <a:hlinkClick r:id="rId4"/>
              </a:rPr>
              <a:t>HIV Surveillance Report – 2005 Update. </a:t>
            </a:r>
            <a:endParaRPr lang="zh-CN" altLang="en-US" sz="1100">
              <a:ea typeface="黑体" pitchFamily="49" charset="-122"/>
            </a:endParaRPr>
          </a:p>
        </p:txBody>
      </p:sp>
      <p:sp>
        <p:nvSpPr>
          <p:cNvPr id="51206" name="Text Box 8"/>
          <p:cNvSpPr txBox="1">
            <a:spLocks noChangeArrowheads="1"/>
          </p:cNvSpPr>
          <p:nvPr/>
        </p:nvSpPr>
        <p:spPr bwMode="auto">
          <a:xfrm>
            <a:off x="406400" y="5410200"/>
            <a:ext cx="7975600" cy="831850"/>
          </a:xfrm>
          <a:prstGeom prst="rect">
            <a:avLst/>
          </a:prstGeom>
          <a:noFill/>
          <a:ln w="9525">
            <a:solidFill>
              <a:srgbClr val="FF0000"/>
            </a:solid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r>
              <a:rPr lang="en-US" altLang="zh-CN" sz="1200" b="1">
                <a:ea typeface="黑体" pitchFamily="49" charset="-122"/>
              </a:rPr>
              <a:t>SHS: Social Hygiene Services</a:t>
            </a:r>
          </a:p>
          <a:p>
            <a:pPr eaLnBrk="1" hangingPunct="1"/>
            <a:r>
              <a:rPr lang="en-US" altLang="zh-CN" sz="1200" b="1">
                <a:ea typeface="黑体" pitchFamily="49" charset="-122"/>
              </a:rPr>
              <a:t>ACS: AIDS Counseling Service</a:t>
            </a:r>
          </a:p>
          <a:p>
            <a:pPr eaLnBrk="1" hangingPunct="1"/>
            <a:r>
              <a:rPr lang="en-US" altLang="zh-CN" sz="1200" b="1">
                <a:ea typeface="黑体" pitchFamily="49" charset="-122"/>
              </a:rPr>
              <a:t>CRPA: Community Research Programme on AIDS, Center for Epidemiology and Biostatistics</a:t>
            </a:r>
          </a:p>
          <a:p>
            <a:pPr eaLnBrk="1" hangingPunct="1"/>
            <a:r>
              <a:rPr lang="en-US" altLang="zh-CN" sz="1200" b="1">
                <a:ea typeface="黑体" pitchFamily="49" charset="-122"/>
              </a:rPr>
              <a:t>Data from CRPA is suspended since 2002. H: household survey; T: Travelers survey</a:t>
            </a:r>
            <a:endParaRPr lang="zh-CN" altLang="en-US" sz="1200" b="1">
              <a:ea typeface="黑体" pitchFamily="49" charset="-122"/>
            </a:endParaRPr>
          </a:p>
        </p:txBody>
      </p:sp>
      <p:sp>
        <p:nvSpPr>
          <p:cNvPr id="51207" name="Text Box 9"/>
          <p:cNvSpPr txBox="1">
            <a:spLocks noChangeArrowheads="1"/>
          </p:cNvSpPr>
          <p:nvPr/>
        </p:nvSpPr>
        <p:spPr bwMode="auto">
          <a:xfrm>
            <a:off x="139700" y="2454275"/>
            <a:ext cx="533400" cy="2746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sz="1200" b="1"/>
              <a:t>(%)</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z="4400" smtClean="0">
                <a:ea typeface="SimSun" pitchFamily="2" charset="-122"/>
              </a:rPr>
              <a:t>Vulnerability and HIV knowledge</a:t>
            </a:r>
            <a:endParaRPr lang="th-TH" sz="4400" smtClean="0"/>
          </a:p>
        </p:txBody>
      </p:sp>
      <p:sp>
        <p:nvSpPr>
          <p:cNvPr id="52227" name="Slide Number Placeholder 2"/>
          <p:cNvSpPr>
            <a:spLocks noGrp="1"/>
          </p:cNvSpPr>
          <p:nvPr>
            <p:ph type="sldNum" sz="quarter" idx="4294967295"/>
          </p:nvPr>
        </p:nvSpPr>
        <p:spPr bwMode="auto">
          <a:xfrm>
            <a:off x="7010400" y="6477000"/>
            <a:ext cx="2133600" cy="247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fld id="{64A76C15-110A-407D-B41E-0B1D1383A76D}" type="slidenum">
              <a:rPr lang="en-US" sz="1200">
                <a:cs typeface="Arial" charset="0"/>
              </a:rPr>
              <a:pPr eaLnBrk="1" hangingPunct="1"/>
              <a:t>22</a:t>
            </a:fld>
            <a:endParaRPr lang="th-TH" sz="1200">
              <a:cs typeface="Arial"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Title 1"/>
          <p:cNvSpPr>
            <a:spLocks noGrp="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 of key affected populations with comprehensive HIV knowledge, 2004</a:t>
            </a:r>
          </a:p>
        </p:txBody>
      </p:sp>
      <p:graphicFrame>
        <p:nvGraphicFramePr>
          <p:cNvPr id="6" name="Content Placeholder 5"/>
          <p:cNvGraphicFramePr>
            <a:graphicFrameLocks noGrp="1"/>
          </p:cNvGraphicFramePr>
          <p:nvPr>
            <p:ph sz="quarter" idx="13"/>
          </p:nvPr>
        </p:nvGraphicFramePr>
        <p:xfrm>
          <a:off x="533400" y="2667000"/>
          <a:ext cx="7620000"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53252" name="Slide Number Placeholder 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71E7ECCA-B273-4EC5-B064-6EF3D89FC493}" type="slidenum">
              <a:rPr lang="en-US" sz="1200" smtClean="0">
                <a:cs typeface="Arial" charset="0"/>
              </a:rPr>
              <a:pPr eaLnBrk="1" fontAlgn="base" hangingPunct="1">
                <a:spcBef>
                  <a:spcPct val="0"/>
                </a:spcBef>
                <a:spcAft>
                  <a:spcPct val="0"/>
                </a:spcAft>
              </a:pPr>
              <a:t>23</a:t>
            </a:fld>
            <a:endParaRPr lang="th-TH" sz="1200" smtClean="0">
              <a:cs typeface="Arial" charset="0"/>
            </a:endParaRPr>
          </a:p>
        </p:txBody>
      </p:sp>
      <p:sp>
        <p:nvSpPr>
          <p:cNvPr id="53253" name="Text Box 80"/>
          <p:cNvSpPr txBox="1">
            <a:spLocks noChangeArrowheads="1"/>
          </p:cNvSpPr>
          <p:nvPr/>
        </p:nvSpPr>
        <p:spPr bwMode="auto">
          <a:xfrm>
            <a:off x="0" y="6427788"/>
            <a:ext cx="83058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sz="1100"/>
              <a:t>Source: Prepared by </a:t>
            </a:r>
            <a:r>
              <a:rPr lang="en-US" sz="1100">
                <a:hlinkClick r:id="rId3"/>
              </a:rPr>
              <a:t>www.aidsdatahub.org</a:t>
            </a:r>
            <a:r>
              <a:rPr lang="en-US" sz="1100"/>
              <a:t> based on </a:t>
            </a:r>
            <a:r>
              <a:rPr lang="en-US" sz="1100">
                <a:hlinkClick r:id="rId4"/>
              </a:rPr>
              <a:t>Hong Kong Advisory Council on AIDS. (2007). </a:t>
            </a:r>
            <a:r>
              <a:rPr lang="en-US" sz="1100" i="1">
                <a:hlinkClick r:id="rId4"/>
              </a:rPr>
              <a:t>Recommended HIV/AIDS Strategies for Hong Kong 2007-2011.</a:t>
            </a:r>
            <a:endParaRPr lang="en-US" sz="110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mtClean="0">
                <a:ea typeface="SimSun" pitchFamily="2" charset="-122"/>
              </a:rPr>
              <a:t>% of MSM engaged in unprotected sex in last 6 months who disagreed with these statements, 2001</a:t>
            </a:r>
          </a:p>
        </p:txBody>
      </p:sp>
      <p:sp>
        <p:nvSpPr>
          <p:cNvPr id="54275" name="Slide Number Placeholder 45"/>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6209E15C-7580-490F-A567-5CCA2F5E68DA}" type="slidenum">
              <a:rPr lang="en-US" sz="1200" smtClean="0">
                <a:cs typeface="Arial" charset="0"/>
              </a:rPr>
              <a:pPr eaLnBrk="1" fontAlgn="base" hangingPunct="1">
                <a:spcBef>
                  <a:spcPct val="0"/>
                </a:spcBef>
                <a:spcAft>
                  <a:spcPct val="0"/>
                </a:spcAft>
              </a:pPr>
              <a:t>24</a:t>
            </a:fld>
            <a:endParaRPr lang="th-TH" sz="1200" smtClean="0">
              <a:cs typeface="Arial" charset="0"/>
            </a:endParaRPr>
          </a:p>
        </p:txBody>
      </p:sp>
      <p:grpSp>
        <p:nvGrpSpPr>
          <p:cNvPr id="54276" name="Group 152"/>
          <p:cNvGrpSpPr>
            <a:grpSpLocks/>
          </p:cNvGrpSpPr>
          <p:nvPr/>
        </p:nvGrpSpPr>
        <p:grpSpPr bwMode="auto">
          <a:xfrm>
            <a:off x="301625" y="2589213"/>
            <a:ext cx="8385175" cy="3352800"/>
            <a:chOff x="66" y="922"/>
            <a:chExt cx="5596" cy="2112"/>
          </a:xfrm>
        </p:grpSpPr>
        <p:sp>
          <p:nvSpPr>
            <p:cNvPr id="54317" name="Line 34"/>
            <p:cNvSpPr>
              <a:spLocks noChangeShapeType="1"/>
            </p:cNvSpPr>
            <p:nvPr/>
          </p:nvSpPr>
          <p:spPr bwMode="auto">
            <a:xfrm flipV="1">
              <a:off x="5661" y="3002"/>
              <a:ext cx="1" cy="32"/>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318" name="Rectangle 62"/>
            <p:cNvSpPr>
              <a:spLocks noChangeArrowheads="1"/>
            </p:cNvSpPr>
            <p:nvPr/>
          </p:nvSpPr>
          <p:spPr bwMode="auto">
            <a:xfrm>
              <a:off x="66" y="922"/>
              <a:ext cx="149"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200" b="1">
                  <a:solidFill>
                    <a:srgbClr val="000000"/>
                  </a:solidFill>
                  <a:ea typeface="黑体" pitchFamily="49" charset="-122"/>
                </a:rPr>
                <a:t>(%)</a:t>
              </a:r>
              <a:endParaRPr lang="en-US" altLang="zh-CN" sz="1200">
                <a:ea typeface="黑体" pitchFamily="49" charset="-122"/>
              </a:endParaRPr>
            </a:p>
          </p:txBody>
        </p:sp>
      </p:grpSp>
      <p:grpSp>
        <p:nvGrpSpPr>
          <p:cNvPr id="54277" name="Group 226"/>
          <p:cNvGrpSpPr>
            <a:grpSpLocks noChangeAspect="1"/>
          </p:cNvGrpSpPr>
          <p:nvPr/>
        </p:nvGrpSpPr>
        <p:grpSpPr bwMode="auto">
          <a:xfrm>
            <a:off x="533400" y="2493963"/>
            <a:ext cx="7696200" cy="3679825"/>
            <a:chOff x="384" y="1056"/>
            <a:chExt cx="4848" cy="2833"/>
          </a:xfrm>
        </p:grpSpPr>
        <p:sp>
          <p:nvSpPr>
            <p:cNvPr id="54279" name="AutoShape 225"/>
            <p:cNvSpPr>
              <a:spLocks noChangeAspect="1" noChangeArrowheads="1" noTextEdit="1"/>
            </p:cNvSpPr>
            <p:nvPr/>
          </p:nvSpPr>
          <p:spPr bwMode="auto">
            <a:xfrm>
              <a:off x="384" y="1056"/>
              <a:ext cx="4848" cy="27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p>
          </p:txBody>
        </p:sp>
        <p:sp>
          <p:nvSpPr>
            <p:cNvPr id="54280" name="Rectangle 227"/>
            <p:cNvSpPr>
              <a:spLocks noChangeArrowheads="1"/>
            </p:cNvSpPr>
            <p:nvPr/>
          </p:nvSpPr>
          <p:spPr bwMode="auto">
            <a:xfrm>
              <a:off x="912" y="2971"/>
              <a:ext cx="441" cy="625"/>
            </a:xfrm>
            <a:prstGeom prst="rect">
              <a:avLst/>
            </a:prstGeom>
            <a:solidFill>
              <a:srgbClr val="3366FF"/>
            </a:solidFill>
            <a:ln w="7938">
              <a:solidFill>
                <a:srgbClr val="000000"/>
              </a:solidFill>
              <a:miter lim="800000"/>
              <a:headEnd/>
              <a:tailEnd/>
            </a:ln>
          </p:spPr>
          <p:txBody>
            <a:bodyPr/>
            <a:lstStyle/>
            <a:p>
              <a:endParaRPr lang="th-TH" sz="1800"/>
            </a:p>
          </p:txBody>
        </p:sp>
        <p:sp>
          <p:nvSpPr>
            <p:cNvPr id="54281" name="Rectangle 228"/>
            <p:cNvSpPr>
              <a:spLocks noChangeArrowheads="1"/>
            </p:cNvSpPr>
            <p:nvPr/>
          </p:nvSpPr>
          <p:spPr bwMode="auto">
            <a:xfrm>
              <a:off x="2452" y="2387"/>
              <a:ext cx="446" cy="1209"/>
            </a:xfrm>
            <a:prstGeom prst="rect">
              <a:avLst/>
            </a:prstGeom>
            <a:solidFill>
              <a:srgbClr val="3366FF"/>
            </a:solidFill>
            <a:ln w="7938">
              <a:solidFill>
                <a:srgbClr val="000000"/>
              </a:solidFill>
              <a:miter lim="800000"/>
              <a:headEnd/>
              <a:tailEnd/>
            </a:ln>
          </p:spPr>
          <p:txBody>
            <a:bodyPr/>
            <a:lstStyle/>
            <a:p>
              <a:endParaRPr lang="th-TH" sz="1800"/>
            </a:p>
          </p:txBody>
        </p:sp>
        <p:sp>
          <p:nvSpPr>
            <p:cNvPr id="54282" name="Rectangle 229"/>
            <p:cNvSpPr>
              <a:spLocks noChangeArrowheads="1"/>
            </p:cNvSpPr>
            <p:nvPr/>
          </p:nvSpPr>
          <p:spPr bwMode="auto">
            <a:xfrm>
              <a:off x="3997" y="2838"/>
              <a:ext cx="441" cy="758"/>
            </a:xfrm>
            <a:prstGeom prst="rect">
              <a:avLst/>
            </a:prstGeom>
            <a:solidFill>
              <a:srgbClr val="3366FF"/>
            </a:solidFill>
            <a:ln w="7938">
              <a:solidFill>
                <a:srgbClr val="000000"/>
              </a:solidFill>
              <a:miter lim="800000"/>
              <a:headEnd/>
              <a:tailEnd/>
            </a:ln>
          </p:spPr>
          <p:txBody>
            <a:bodyPr/>
            <a:lstStyle/>
            <a:p>
              <a:endParaRPr lang="th-TH" sz="1800"/>
            </a:p>
          </p:txBody>
        </p:sp>
        <p:sp>
          <p:nvSpPr>
            <p:cNvPr id="54283" name="Rectangle 230"/>
            <p:cNvSpPr>
              <a:spLocks noChangeArrowheads="1"/>
            </p:cNvSpPr>
            <p:nvPr/>
          </p:nvSpPr>
          <p:spPr bwMode="auto">
            <a:xfrm>
              <a:off x="1353" y="2381"/>
              <a:ext cx="440" cy="1215"/>
            </a:xfrm>
            <a:prstGeom prst="rect">
              <a:avLst/>
            </a:prstGeom>
            <a:solidFill>
              <a:srgbClr val="FF0000"/>
            </a:solidFill>
            <a:ln w="7938">
              <a:solidFill>
                <a:srgbClr val="000000"/>
              </a:solidFill>
              <a:miter lim="800000"/>
              <a:headEnd/>
              <a:tailEnd/>
            </a:ln>
          </p:spPr>
          <p:txBody>
            <a:bodyPr/>
            <a:lstStyle/>
            <a:p>
              <a:endParaRPr lang="th-TH" sz="1800"/>
            </a:p>
          </p:txBody>
        </p:sp>
        <p:sp>
          <p:nvSpPr>
            <p:cNvPr id="54284" name="Rectangle 231"/>
            <p:cNvSpPr>
              <a:spLocks noChangeArrowheads="1"/>
            </p:cNvSpPr>
            <p:nvPr/>
          </p:nvSpPr>
          <p:spPr bwMode="auto">
            <a:xfrm>
              <a:off x="2898" y="1675"/>
              <a:ext cx="440" cy="1921"/>
            </a:xfrm>
            <a:prstGeom prst="rect">
              <a:avLst/>
            </a:prstGeom>
            <a:solidFill>
              <a:srgbClr val="FF0000"/>
            </a:solidFill>
            <a:ln w="7938">
              <a:solidFill>
                <a:srgbClr val="000000"/>
              </a:solidFill>
              <a:miter lim="800000"/>
              <a:headEnd/>
              <a:tailEnd/>
            </a:ln>
          </p:spPr>
          <p:txBody>
            <a:bodyPr/>
            <a:lstStyle/>
            <a:p>
              <a:endParaRPr lang="th-TH" sz="1800"/>
            </a:p>
          </p:txBody>
        </p:sp>
        <p:sp>
          <p:nvSpPr>
            <p:cNvPr id="54285" name="Rectangle 232"/>
            <p:cNvSpPr>
              <a:spLocks noChangeArrowheads="1"/>
            </p:cNvSpPr>
            <p:nvPr/>
          </p:nvSpPr>
          <p:spPr bwMode="auto">
            <a:xfrm>
              <a:off x="4438" y="2225"/>
              <a:ext cx="440" cy="1371"/>
            </a:xfrm>
            <a:prstGeom prst="rect">
              <a:avLst/>
            </a:prstGeom>
            <a:solidFill>
              <a:srgbClr val="FF0000"/>
            </a:solidFill>
            <a:ln w="7938">
              <a:solidFill>
                <a:srgbClr val="000000"/>
              </a:solidFill>
              <a:miter lim="800000"/>
              <a:headEnd/>
              <a:tailEnd/>
            </a:ln>
          </p:spPr>
          <p:txBody>
            <a:bodyPr/>
            <a:lstStyle/>
            <a:p>
              <a:endParaRPr lang="th-TH" sz="1800"/>
            </a:p>
          </p:txBody>
        </p:sp>
        <p:sp>
          <p:nvSpPr>
            <p:cNvPr id="54286" name="Line 233"/>
            <p:cNvSpPr>
              <a:spLocks noChangeShapeType="1"/>
            </p:cNvSpPr>
            <p:nvPr/>
          </p:nvSpPr>
          <p:spPr bwMode="auto">
            <a:xfrm>
              <a:off x="583" y="1501"/>
              <a:ext cx="1" cy="2095"/>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87" name="Line 234"/>
            <p:cNvSpPr>
              <a:spLocks noChangeShapeType="1"/>
            </p:cNvSpPr>
            <p:nvPr/>
          </p:nvSpPr>
          <p:spPr bwMode="auto">
            <a:xfrm>
              <a:off x="563" y="3596"/>
              <a:ext cx="2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88" name="Line 235"/>
            <p:cNvSpPr>
              <a:spLocks noChangeShapeType="1"/>
            </p:cNvSpPr>
            <p:nvPr/>
          </p:nvSpPr>
          <p:spPr bwMode="auto">
            <a:xfrm>
              <a:off x="563" y="3179"/>
              <a:ext cx="2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89" name="Line 236"/>
            <p:cNvSpPr>
              <a:spLocks noChangeShapeType="1"/>
            </p:cNvSpPr>
            <p:nvPr/>
          </p:nvSpPr>
          <p:spPr bwMode="auto">
            <a:xfrm>
              <a:off x="563" y="2757"/>
              <a:ext cx="2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0" name="Line 237"/>
            <p:cNvSpPr>
              <a:spLocks noChangeShapeType="1"/>
            </p:cNvSpPr>
            <p:nvPr/>
          </p:nvSpPr>
          <p:spPr bwMode="auto">
            <a:xfrm>
              <a:off x="563" y="2340"/>
              <a:ext cx="2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1" name="Line 238"/>
            <p:cNvSpPr>
              <a:spLocks noChangeShapeType="1"/>
            </p:cNvSpPr>
            <p:nvPr/>
          </p:nvSpPr>
          <p:spPr bwMode="auto">
            <a:xfrm>
              <a:off x="563" y="1918"/>
              <a:ext cx="2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2" name="Line 239"/>
            <p:cNvSpPr>
              <a:spLocks noChangeShapeType="1"/>
            </p:cNvSpPr>
            <p:nvPr/>
          </p:nvSpPr>
          <p:spPr bwMode="auto">
            <a:xfrm>
              <a:off x="563" y="1501"/>
              <a:ext cx="20"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3" name="Line 240"/>
            <p:cNvSpPr>
              <a:spLocks noChangeShapeType="1"/>
            </p:cNvSpPr>
            <p:nvPr/>
          </p:nvSpPr>
          <p:spPr bwMode="auto">
            <a:xfrm>
              <a:off x="583" y="3596"/>
              <a:ext cx="4625" cy="1"/>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4" name="Line 241"/>
            <p:cNvSpPr>
              <a:spLocks noChangeShapeType="1"/>
            </p:cNvSpPr>
            <p:nvPr/>
          </p:nvSpPr>
          <p:spPr bwMode="auto">
            <a:xfrm flipV="1">
              <a:off x="583" y="3596"/>
              <a:ext cx="1" cy="2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5" name="Line 242"/>
            <p:cNvSpPr>
              <a:spLocks noChangeShapeType="1"/>
            </p:cNvSpPr>
            <p:nvPr/>
          </p:nvSpPr>
          <p:spPr bwMode="auto">
            <a:xfrm flipV="1">
              <a:off x="2123" y="3596"/>
              <a:ext cx="1" cy="2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6" name="Line 243"/>
            <p:cNvSpPr>
              <a:spLocks noChangeShapeType="1"/>
            </p:cNvSpPr>
            <p:nvPr/>
          </p:nvSpPr>
          <p:spPr bwMode="auto">
            <a:xfrm flipV="1">
              <a:off x="3668" y="3596"/>
              <a:ext cx="1" cy="2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7" name="Line 244"/>
            <p:cNvSpPr>
              <a:spLocks noChangeShapeType="1"/>
            </p:cNvSpPr>
            <p:nvPr/>
          </p:nvSpPr>
          <p:spPr bwMode="auto">
            <a:xfrm flipV="1">
              <a:off x="5208" y="3596"/>
              <a:ext cx="1" cy="23"/>
            </a:xfrm>
            <a:prstGeom prst="line">
              <a:avLst/>
            </a:prstGeom>
            <a:noFill/>
            <a:ln w="0">
              <a:solidFill>
                <a:srgbClr val="000000"/>
              </a:solidFill>
              <a:round/>
              <a:headEnd/>
              <a:tailEnd/>
            </a:ln>
            <a:extLst>
              <a:ext uri="{909E8E84-426E-40DD-AFC4-6F175D3DCCD1}">
                <a14:hiddenFill xmlns:a14="http://schemas.microsoft.com/office/drawing/2010/main">
                  <a:noFill/>
                </a14:hiddenFill>
              </a:ext>
            </a:extLst>
          </p:spPr>
          <p:txBody>
            <a:bodyPr/>
            <a:lstStyle/>
            <a:p>
              <a:endParaRPr lang="en-GB"/>
            </a:p>
          </p:txBody>
        </p:sp>
        <p:sp>
          <p:nvSpPr>
            <p:cNvPr id="54298" name="Rectangle 245"/>
            <p:cNvSpPr>
              <a:spLocks noChangeArrowheads="1"/>
            </p:cNvSpPr>
            <p:nvPr/>
          </p:nvSpPr>
          <p:spPr bwMode="auto">
            <a:xfrm>
              <a:off x="1072" y="2844"/>
              <a:ext cx="18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14.9</a:t>
              </a:r>
              <a:endParaRPr lang="en-US" sz="1200"/>
            </a:p>
          </p:txBody>
        </p:sp>
        <p:sp>
          <p:nvSpPr>
            <p:cNvPr id="54299" name="Rectangle 246"/>
            <p:cNvSpPr>
              <a:spLocks noChangeArrowheads="1"/>
            </p:cNvSpPr>
            <p:nvPr/>
          </p:nvSpPr>
          <p:spPr bwMode="auto">
            <a:xfrm>
              <a:off x="2617" y="2259"/>
              <a:ext cx="18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28.8</a:t>
              </a:r>
              <a:endParaRPr lang="en-US" sz="1200"/>
            </a:p>
          </p:txBody>
        </p:sp>
        <p:sp>
          <p:nvSpPr>
            <p:cNvPr id="54300" name="Rectangle 247"/>
            <p:cNvSpPr>
              <a:spLocks noChangeArrowheads="1"/>
            </p:cNvSpPr>
            <p:nvPr/>
          </p:nvSpPr>
          <p:spPr bwMode="auto">
            <a:xfrm>
              <a:off x="4157" y="2711"/>
              <a:ext cx="18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18.1</a:t>
              </a:r>
              <a:endParaRPr lang="en-US" sz="1200"/>
            </a:p>
          </p:txBody>
        </p:sp>
        <p:sp>
          <p:nvSpPr>
            <p:cNvPr id="54301" name="Rectangle 248"/>
            <p:cNvSpPr>
              <a:spLocks noChangeArrowheads="1"/>
            </p:cNvSpPr>
            <p:nvPr/>
          </p:nvSpPr>
          <p:spPr bwMode="auto">
            <a:xfrm>
              <a:off x="1512" y="2254"/>
              <a:ext cx="18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29.0</a:t>
              </a:r>
              <a:endParaRPr lang="en-US" sz="1200"/>
            </a:p>
          </p:txBody>
        </p:sp>
        <p:sp>
          <p:nvSpPr>
            <p:cNvPr id="54302" name="Rectangle 249"/>
            <p:cNvSpPr>
              <a:spLocks noChangeArrowheads="1"/>
            </p:cNvSpPr>
            <p:nvPr/>
          </p:nvSpPr>
          <p:spPr bwMode="auto">
            <a:xfrm>
              <a:off x="3057" y="1548"/>
              <a:ext cx="18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45.9</a:t>
              </a:r>
              <a:endParaRPr lang="en-US" sz="1200"/>
            </a:p>
          </p:txBody>
        </p:sp>
        <p:sp>
          <p:nvSpPr>
            <p:cNvPr id="54303" name="Rectangle 250"/>
            <p:cNvSpPr>
              <a:spLocks noChangeArrowheads="1"/>
            </p:cNvSpPr>
            <p:nvPr/>
          </p:nvSpPr>
          <p:spPr bwMode="auto">
            <a:xfrm>
              <a:off x="4598" y="2097"/>
              <a:ext cx="18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32.8</a:t>
              </a:r>
              <a:endParaRPr lang="en-US" sz="1200"/>
            </a:p>
          </p:txBody>
        </p:sp>
        <p:sp>
          <p:nvSpPr>
            <p:cNvPr id="54304" name="Rectangle 251"/>
            <p:cNvSpPr>
              <a:spLocks noChangeArrowheads="1"/>
            </p:cNvSpPr>
            <p:nvPr/>
          </p:nvSpPr>
          <p:spPr bwMode="auto">
            <a:xfrm>
              <a:off x="500" y="3549"/>
              <a:ext cx="53"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0</a:t>
              </a:r>
              <a:endParaRPr lang="en-US" sz="1200"/>
            </a:p>
          </p:txBody>
        </p:sp>
        <p:sp>
          <p:nvSpPr>
            <p:cNvPr id="54305" name="Rectangle 252"/>
            <p:cNvSpPr>
              <a:spLocks noChangeArrowheads="1"/>
            </p:cNvSpPr>
            <p:nvPr/>
          </p:nvSpPr>
          <p:spPr bwMode="auto">
            <a:xfrm>
              <a:off x="466" y="3133"/>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10</a:t>
              </a:r>
              <a:endParaRPr lang="en-US" sz="1200"/>
            </a:p>
          </p:txBody>
        </p:sp>
        <p:sp>
          <p:nvSpPr>
            <p:cNvPr id="54306" name="Rectangle 253"/>
            <p:cNvSpPr>
              <a:spLocks noChangeArrowheads="1"/>
            </p:cNvSpPr>
            <p:nvPr/>
          </p:nvSpPr>
          <p:spPr bwMode="auto">
            <a:xfrm>
              <a:off x="466" y="2711"/>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20</a:t>
              </a:r>
              <a:endParaRPr lang="en-US" sz="1200"/>
            </a:p>
          </p:txBody>
        </p:sp>
        <p:sp>
          <p:nvSpPr>
            <p:cNvPr id="54307" name="Rectangle 254"/>
            <p:cNvSpPr>
              <a:spLocks noChangeArrowheads="1"/>
            </p:cNvSpPr>
            <p:nvPr/>
          </p:nvSpPr>
          <p:spPr bwMode="auto">
            <a:xfrm>
              <a:off x="466" y="2294"/>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30</a:t>
              </a:r>
              <a:endParaRPr lang="en-US" sz="1200"/>
            </a:p>
          </p:txBody>
        </p:sp>
        <p:sp>
          <p:nvSpPr>
            <p:cNvPr id="54308" name="Rectangle 255"/>
            <p:cNvSpPr>
              <a:spLocks noChangeArrowheads="1"/>
            </p:cNvSpPr>
            <p:nvPr/>
          </p:nvSpPr>
          <p:spPr bwMode="auto">
            <a:xfrm>
              <a:off x="466" y="1872"/>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40</a:t>
              </a:r>
              <a:endParaRPr lang="en-US" sz="1200"/>
            </a:p>
          </p:txBody>
        </p:sp>
        <p:sp>
          <p:nvSpPr>
            <p:cNvPr id="54309" name="Rectangle 256"/>
            <p:cNvSpPr>
              <a:spLocks noChangeArrowheads="1"/>
            </p:cNvSpPr>
            <p:nvPr/>
          </p:nvSpPr>
          <p:spPr bwMode="auto">
            <a:xfrm>
              <a:off x="466" y="1455"/>
              <a:ext cx="106"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50</a:t>
              </a:r>
              <a:endParaRPr lang="en-US" sz="1200"/>
            </a:p>
          </p:txBody>
        </p:sp>
        <p:sp>
          <p:nvSpPr>
            <p:cNvPr id="54310" name="Rectangle 257"/>
            <p:cNvSpPr>
              <a:spLocks noChangeArrowheads="1"/>
            </p:cNvSpPr>
            <p:nvPr/>
          </p:nvSpPr>
          <p:spPr bwMode="auto">
            <a:xfrm>
              <a:off x="989" y="3659"/>
              <a:ext cx="1100"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Not engaged in anal sex</a:t>
              </a:r>
            </a:p>
            <a:p>
              <a:r>
                <a:rPr lang="en-US" sz="1200" b="1">
                  <a:solidFill>
                    <a:srgbClr val="000000"/>
                  </a:solidFill>
                </a:rPr>
                <a:t>(n=220)</a:t>
              </a:r>
              <a:endParaRPr lang="en-US" sz="1200"/>
            </a:p>
          </p:txBody>
        </p:sp>
        <p:sp>
          <p:nvSpPr>
            <p:cNvPr id="54311" name="Rectangle 258"/>
            <p:cNvSpPr>
              <a:spLocks noChangeArrowheads="1"/>
            </p:cNvSpPr>
            <p:nvPr/>
          </p:nvSpPr>
          <p:spPr bwMode="auto">
            <a:xfrm>
              <a:off x="2583" y="3659"/>
              <a:ext cx="924"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Engaged in anal sex</a:t>
              </a:r>
            </a:p>
            <a:p>
              <a:r>
                <a:rPr lang="en-US" sz="1200" b="1">
                  <a:solidFill>
                    <a:srgbClr val="000000"/>
                  </a:solidFill>
                </a:rPr>
                <a:t>(n=72)</a:t>
              </a:r>
              <a:endParaRPr lang="en-US" sz="1200"/>
            </a:p>
          </p:txBody>
        </p:sp>
        <p:sp>
          <p:nvSpPr>
            <p:cNvPr id="54312" name="Rectangle 259"/>
            <p:cNvSpPr>
              <a:spLocks noChangeArrowheads="1"/>
            </p:cNvSpPr>
            <p:nvPr/>
          </p:nvSpPr>
          <p:spPr bwMode="auto">
            <a:xfrm>
              <a:off x="4360" y="3659"/>
              <a:ext cx="338" cy="2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Total</a:t>
              </a:r>
            </a:p>
            <a:p>
              <a:r>
                <a:rPr lang="en-US" sz="1200" b="1">
                  <a:solidFill>
                    <a:srgbClr val="000000"/>
                  </a:solidFill>
                </a:rPr>
                <a:t>(n=292)</a:t>
              </a:r>
              <a:endParaRPr lang="en-US" sz="1200"/>
            </a:p>
          </p:txBody>
        </p:sp>
        <p:sp>
          <p:nvSpPr>
            <p:cNvPr id="54313" name="Rectangle 260"/>
            <p:cNvSpPr>
              <a:spLocks noChangeArrowheads="1"/>
            </p:cNvSpPr>
            <p:nvPr/>
          </p:nvSpPr>
          <p:spPr bwMode="auto">
            <a:xfrm>
              <a:off x="1091" y="1183"/>
              <a:ext cx="34" cy="41"/>
            </a:xfrm>
            <a:prstGeom prst="rect">
              <a:avLst/>
            </a:prstGeom>
            <a:solidFill>
              <a:srgbClr val="3366FF"/>
            </a:solidFill>
            <a:ln w="7938">
              <a:solidFill>
                <a:srgbClr val="000000"/>
              </a:solidFill>
              <a:miter lim="800000"/>
              <a:headEnd/>
              <a:tailEnd/>
            </a:ln>
          </p:spPr>
          <p:txBody>
            <a:bodyPr/>
            <a:lstStyle/>
            <a:p>
              <a:endParaRPr lang="th-TH" sz="1800"/>
            </a:p>
          </p:txBody>
        </p:sp>
        <p:sp>
          <p:nvSpPr>
            <p:cNvPr id="54314" name="Rectangle 261"/>
            <p:cNvSpPr>
              <a:spLocks noChangeArrowheads="1"/>
            </p:cNvSpPr>
            <p:nvPr/>
          </p:nvSpPr>
          <p:spPr bwMode="auto">
            <a:xfrm>
              <a:off x="1144" y="1154"/>
              <a:ext cx="273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You have a total control in deciding whether to use condom</a:t>
              </a:r>
              <a:endParaRPr lang="en-US" sz="1200"/>
            </a:p>
          </p:txBody>
        </p:sp>
        <p:sp>
          <p:nvSpPr>
            <p:cNvPr id="54315" name="Rectangle 262"/>
            <p:cNvSpPr>
              <a:spLocks noChangeArrowheads="1"/>
            </p:cNvSpPr>
            <p:nvPr/>
          </p:nvSpPr>
          <p:spPr bwMode="auto">
            <a:xfrm>
              <a:off x="1091" y="1403"/>
              <a:ext cx="34" cy="41"/>
            </a:xfrm>
            <a:prstGeom prst="rect">
              <a:avLst/>
            </a:prstGeom>
            <a:solidFill>
              <a:srgbClr val="FF0000"/>
            </a:solidFill>
            <a:ln w="7938">
              <a:solidFill>
                <a:srgbClr val="000000"/>
              </a:solidFill>
              <a:miter lim="800000"/>
              <a:headEnd/>
              <a:tailEnd/>
            </a:ln>
          </p:spPr>
          <p:txBody>
            <a:bodyPr/>
            <a:lstStyle/>
            <a:p>
              <a:endParaRPr lang="th-TH" sz="1800"/>
            </a:p>
          </p:txBody>
        </p:sp>
        <p:sp>
          <p:nvSpPr>
            <p:cNvPr id="54316" name="Rectangle 263"/>
            <p:cNvSpPr>
              <a:spLocks noChangeArrowheads="1"/>
            </p:cNvSpPr>
            <p:nvPr/>
          </p:nvSpPr>
          <p:spPr bwMode="auto">
            <a:xfrm>
              <a:off x="1144" y="1374"/>
              <a:ext cx="4012" cy="1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sz="1200" b="1">
                  <a:solidFill>
                    <a:srgbClr val="000000"/>
                  </a:solidFill>
                </a:rPr>
                <a:t>Among the peers you know, most of them would use condom during sexual intercourse</a:t>
              </a:r>
              <a:endParaRPr lang="en-US" sz="1200"/>
            </a:p>
          </p:txBody>
        </p:sp>
      </p:grpSp>
      <p:sp>
        <p:nvSpPr>
          <p:cNvPr id="54278" name="TextBox 46"/>
          <p:cNvSpPr txBox="1">
            <a:spLocks noChangeArrowheads="1"/>
          </p:cNvSpPr>
          <p:nvPr/>
        </p:nvSpPr>
        <p:spPr bwMode="auto">
          <a:xfrm>
            <a:off x="0" y="6351588"/>
            <a:ext cx="8382000" cy="4302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r>
              <a:rPr lang="th-TH" sz="1100">
                <a:solidFill>
                  <a:srgbClr val="000000"/>
                </a:solidFill>
              </a:rPr>
              <a:t>Source</a:t>
            </a:r>
            <a:r>
              <a:rPr lang="en-US" altLang="zh-CN" sz="1100">
                <a:solidFill>
                  <a:srgbClr val="000000"/>
                </a:solidFill>
                <a:ea typeface="黑体" pitchFamily="49" charset="-122"/>
                <a:cs typeface="Arial" charset="0"/>
              </a:rPr>
              <a:t>: </a:t>
            </a:r>
            <a:r>
              <a:rPr lang="en-US" sz="1100">
                <a:solidFill>
                  <a:srgbClr val="000000"/>
                </a:solidFill>
                <a:cs typeface="Arial" charset="0"/>
              </a:rPr>
              <a:t>Prepared by </a:t>
            </a:r>
            <a:r>
              <a:rPr lang="en-US" sz="1100">
                <a:solidFill>
                  <a:srgbClr val="000000"/>
                </a:solidFill>
                <a:cs typeface="Arial" charset="0"/>
                <a:hlinkClick r:id="rId3"/>
              </a:rPr>
              <a:t>www.aidsdatahub.org</a:t>
            </a:r>
            <a:r>
              <a:rPr lang="en-US" sz="1100">
                <a:solidFill>
                  <a:srgbClr val="000000"/>
                </a:solidFill>
                <a:cs typeface="Arial" charset="0"/>
              </a:rPr>
              <a:t> based on</a:t>
            </a:r>
            <a:r>
              <a:rPr lang="en-US" sz="1100">
                <a:solidFill>
                  <a:srgbClr val="000000"/>
                </a:solidFill>
                <a:cs typeface="Arial" charset="0"/>
                <a:hlinkClick r:id="rId4"/>
              </a:rPr>
              <a:t> </a:t>
            </a:r>
            <a:r>
              <a:rPr lang="en-US" sz="1100">
                <a:hlinkClick r:id="rId4"/>
              </a:rPr>
              <a:t>J T F Lau, J H Kim, M Lau, &amp; Tsui, H.-Y. (2004). </a:t>
            </a:r>
            <a:r>
              <a:rPr lang="en-US" altLang="zh-CN" sz="1100">
                <a:solidFill>
                  <a:srgbClr val="000000"/>
                </a:solidFill>
                <a:ea typeface="黑体" pitchFamily="49" charset="-122"/>
                <a:hlinkClick r:id="rId4"/>
              </a:rPr>
              <a:t>HIV Related Behaviors and Attitudes among Chinese MSM in Hong Kong: A Population Based Study. </a:t>
            </a:r>
            <a:r>
              <a:rPr lang="en-US" altLang="zh-CN" sz="1100" i="1">
                <a:solidFill>
                  <a:srgbClr val="000000"/>
                </a:solidFill>
                <a:ea typeface="黑体" pitchFamily="49" charset="-122"/>
                <a:hlinkClick r:id="rId4"/>
              </a:rPr>
              <a:t>Sex Transm Infect</a:t>
            </a:r>
            <a:r>
              <a:rPr lang="en-US" altLang="zh-CN" sz="1100">
                <a:solidFill>
                  <a:srgbClr val="000000"/>
                </a:solidFill>
                <a:ea typeface="黑体" pitchFamily="49" charset="-122"/>
                <a:hlinkClick r:id="rId4"/>
              </a:rPr>
              <a:t> , 80: 459-465.</a:t>
            </a:r>
            <a:endParaRPr lang="en-US" sz="180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mtClean="0">
                <a:ea typeface="SimSun" pitchFamily="2" charset="-122"/>
              </a:rPr>
              <a:t>% of population (18-50) willing to take care of a family member who is HIV infected, 2000</a:t>
            </a:r>
          </a:p>
        </p:txBody>
      </p:sp>
      <p:sp>
        <p:nvSpPr>
          <p:cNvPr id="55299" name="Slide Number Placeholder 23"/>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50522219-C730-4275-ABFE-5A461E3EF789}" type="slidenum">
              <a:rPr lang="en-US" sz="1200" smtClean="0">
                <a:cs typeface="Arial" charset="0"/>
              </a:rPr>
              <a:pPr eaLnBrk="1" fontAlgn="base" hangingPunct="1">
                <a:spcBef>
                  <a:spcPct val="0"/>
                </a:spcBef>
                <a:spcAft>
                  <a:spcPct val="0"/>
                </a:spcAft>
              </a:pPr>
              <a:t>25</a:t>
            </a:fld>
            <a:endParaRPr lang="th-TH" sz="1200" smtClean="0">
              <a:cs typeface="Arial" charset="0"/>
            </a:endParaRPr>
          </a:p>
        </p:txBody>
      </p:sp>
      <p:graphicFrame>
        <p:nvGraphicFramePr>
          <p:cNvPr id="55300" name="Chart 24"/>
          <p:cNvGraphicFramePr>
            <a:graphicFrameLocks/>
          </p:cNvGraphicFramePr>
          <p:nvPr/>
        </p:nvGraphicFramePr>
        <p:xfrm>
          <a:off x="1143000" y="2743200"/>
          <a:ext cx="6045200" cy="3327400"/>
        </p:xfrm>
        <a:graphic>
          <a:graphicData uri="http://schemas.openxmlformats.org/presentationml/2006/ole">
            <mc:AlternateContent xmlns:mc="http://schemas.openxmlformats.org/markup-compatibility/2006">
              <mc:Choice xmlns:v="urn:schemas-microsoft-com:vml" Requires="v">
                <p:oleObj spid="_x0000_s55303" r:id="rId4" imgW="6047756" imgH="4291956" progId="Excel.Sheet.8">
                  <p:embed/>
                </p:oleObj>
              </mc:Choice>
              <mc:Fallback>
                <p:oleObj r:id="rId4" imgW="6047756" imgH="4291956" progId="Excel.Sheet.8">
                  <p:embed/>
                  <p:pic>
                    <p:nvPicPr>
                      <p:cNvPr id="0" name="Chart 24"/>
                      <p:cNvPicPr>
                        <a:picLocks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143000" y="2743200"/>
                        <a:ext cx="6045200" cy="3327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55301" name="Rectangle 25"/>
          <p:cNvSpPr>
            <a:spLocks noChangeArrowheads="1"/>
          </p:cNvSpPr>
          <p:nvPr/>
        </p:nvSpPr>
        <p:spPr bwMode="auto">
          <a:xfrm>
            <a:off x="1066800" y="2743200"/>
            <a:ext cx="276225"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r>
              <a:rPr lang="en-US" altLang="zh-CN" sz="1400" b="1">
                <a:solidFill>
                  <a:srgbClr val="000000"/>
                </a:solidFill>
                <a:ea typeface="黑体" pitchFamily="49" charset="-122"/>
              </a:rPr>
              <a:t>(%)</a:t>
            </a:r>
            <a:endParaRPr lang="en-US" altLang="zh-CN" sz="1400" b="1">
              <a:ea typeface="黑体" pitchFamily="49" charset="-122"/>
            </a:endParaRPr>
          </a:p>
        </p:txBody>
      </p:sp>
      <p:sp>
        <p:nvSpPr>
          <p:cNvPr id="55302" name="TextBox 6"/>
          <p:cNvSpPr txBox="1">
            <a:spLocks noChangeArrowheads="1"/>
          </p:cNvSpPr>
          <p:nvPr/>
        </p:nvSpPr>
        <p:spPr bwMode="auto">
          <a:xfrm>
            <a:off x="0" y="6324600"/>
            <a:ext cx="8458200" cy="4302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r>
              <a:rPr lang="en-US" sz="1100">
                <a:cs typeface="Arial" charset="0"/>
              </a:rPr>
              <a:t>Source: </a:t>
            </a:r>
            <a:r>
              <a:rPr lang="en-US" sz="1100">
                <a:solidFill>
                  <a:srgbClr val="000000"/>
                </a:solidFill>
                <a:cs typeface="Arial" charset="0"/>
              </a:rPr>
              <a:t>Prepared by </a:t>
            </a:r>
            <a:r>
              <a:rPr lang="en-US" sz="1100">
                <a:solidFill>
                  <a:srgbClr val="000000"/>
                </a:solidFill>
                <a:cs typeface="Arial" charset="0"/>
                <a:hlinkClick r:id="rId6"/>
              </a:rPr>
              <a:t>www.aidsdatahub.org</a:t>
            </a:r>
            <a:r>
              <a:rPr lang="en-US" sz="1100">
                <a:solidFill>
                  <a:srgbClr val="000000"/>
                </a:solidFill>
                <a:cs typeface="Arial" charset="0"/>
              </a:rPr>
              <a:t> based on </a:t>
            </a:r>
            <a:r>
              <a:rPr lang="en-US" sz="1100">
                <a:hlinkClick r:id="rId7"/>
              </a:rPr>
              <a:t>Lau JT, &amp; Tsui HY. (2005). Discriminatory Attitudes Towards People Living with HIV/AIDS and Associated Factors: A Population Based Study in the Chinese General Population. </a:t>
            </a:r>
            <a:r>
              <a:rPr lang="en-US" sz="1100" i="1">
                <a:hlinkClick r:id="rId7"/>
              </a:rPr>
              <a:t>Sex Transm Infect. , 81(2), 113-119.</a:t>
            </a:r>
            <a:endParaRPr lang="en-US" sz="1100" i="1"/>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zh-CN" sz="4400" smtClean="0">
                <a:ea typeface="SimSun" pitchFamily="2" charset="-122"/>
              </a:rPr>
              <a:t>National response</a:t>
            </a:r>
            <a:endParaRPr lang="th-TH" sz="4400" smtClean="0"/>
          </a:p>
        </p:txBody>
      </p:sp>
      <p:sp>
        <p:nvSpPr>
          <p:cNvPr id="57347" name="Slide Number Placeholder 2"/>
          <p:cNvSpPr>
            <a:spLocks noGrp="1"/>
          </p:cNvSpPr>
          <p:nvPr>
            <p:ph type="sldNum" sz="quarter" idx="4294967295"/>
          </p:nvPr>
        </p:nvSpPr>
        <p:spPr bwMode="auto">
          <a:xfrm>
            <a:off x="7010400" y="6477000"/>
            <a:ext cx="2133600" cy="247650"/>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fld id="{6F13AD46-94DA-4EA6-ACE2-5A58CC0EB4B8}" type="slidenum">
              <a:rPr lang="en-US" sz="1200">
                <a:cs typeface="Arial" charset="0"/>
              </a:rPr>
              <a:pPr eaLnBrk="1" hangingPunct="1"/>
              <a:t>26</a:t>
            </a:fld>
            <a:endParaRPr lang="th-TH" sz="1200">
              <a:cs typeface="Arial" charset="0"/>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 of key affected populations who received an HIV test in the last 12 months and knew the results, 2001-2009</a:t>
            </a:r>
          </a:p>
        </p:txBody>
      </p:sp>
      <p:sp>
        <p:nvSpPr>
          <p:cNvPr id="5837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2A600890-70D0-4FD8-BF54-2024E88B2AB2}" type="slidenum">
              <a:rPr lang="en-US" sz="1200" smtClean="0">
                <a:cs typeface="Arial" charset="0"/>
              </a:rPr>
              <a:pPr eaLnBrk="1" fontAlgn="base" hangingPunct="1">
                <a:spcBef>
                  <a:spcPct val="0"/>
                </a:spcBef>
                <a:spcAft>
                  <a:spcPct val="0"/>
                </a:spcAft>
              </a:pPr>
              <a:t>27</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0" y="2438400"/>
          <a:ext cx="8077200" cy="34290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149"/>
          <p:cNvSpPr txBox="1">
            <a:spLocks noChangeArrowheads="1"/>
          </p:cNvSpPr>
          <p:nvPr/>
        </p:nvSpPr>
        <p:spPr bwMode="auto">
          <a:xfrm>
            <a:off x="0" y="5867400"/>
            <a:ext cx="8458200" cy="1062038"/>
          </a:xfrm>
          <a:prstGeom prst="rect">
            <a:avLst/>
          </a:prstGeom>
          <a:noFill/>
          <a:ln w="9525">
            <a:noFill/>
            <a:miter lim="800000"/>
            <a:headEnd/>
            <a:tailEnd/>
          </a:ln>
        </p:spPr>
        <p:txBody>
          <a:bodyPr>
            <a:spAutoFit/>
          </a:bodyPr>
          <a:lstStyle/>
          <a:p>
            <a:pPr>
              <a:spcBef>
                <a:spcPct val="50000"/>
              </a:spcBef>
              <a:defRPr/>
            </a:pPr>
            <a:r>
              <a:rPr lang="en-US" sz="1050" dirty="0">
                <a:ea typeface="+mn-ea"/>
              </a:rPr>
              <a:t>Sources: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3"/>
              </a:rPr>
              <a:t>www.aidsdatahub.org</a:t>
            </a:r>
            <a:r>
              <a:rPr lang="en-US" sz="1050" dirty="0">
                <a:solidFill>
                  <a:srgbClr val="000000"/>
                </a:solidFill>
                <a:ea typeface="+mn-ea"/>
                <a:cs typeface="Angsana New" pitchFamily="18" charset="-34"/>
              </a:rPr>
              <a:t>  based on 1. </a:t>
            </a:r>
            <a:r>
              <a:rPr lang="en-US" sz="1050" dirty="0">
                <a:ea typeface="+mn-ea"/>
                <a:hlinkClick r:id="rId4"/>
              </a:rPr>
              <a:t>Hong Kong Advisory </a:t>
            </a:r>
            <a:r>
              <a:rPr lang="en-US" sz="1000" dirty="0">
                <a:ea typeface="+mn-ea"/>
                <a:hlinkClick r:id="rId4"/>
              </a:rPr>
              <a:t>Council</a:t>
            </a:r>
            <a:r>
              <a:rPr lang="en-US" sz="1050" dirty="0">
                <a:ea typeface="+mn-ea"/>
                <a:hlinkClick r:id="rId4"/>
              </a:rPr>
              <a:t> on AIDS. (2007). </a:t>
            </a:r>
            <a:r>
              <a:rPr lang="en-US" sz="1050" i="1" dirty="0">
                <a:ea typeface="+mn-ea"/>
                <a:hlinkClick r:id="rId4"/>
              </a:rPr>
              <a:t>Recommended HIV/AIDS Strategies for Hong Kong 2007-2011. </a:t>
            </a:r>
            <a:r>
              <a:rPr lang="en-US" sz="1050" dirty="0">
                <a:solidFill>
                  <a:srgbClr val="000000"/>
                </a:solidFill>
                <a:ea typeface="+mn-ea"/>
                <a:cs typeface="Angsana New" pitchFamily="18" charset="-34"/>
              </a:rPr>
              <a:t> 2. </a:t>
            </a:r>
            <a:r>
              <a:rPr lang="en-US" sz="1050" dirty="0">
                <a:ea typeface="+mn-ea"/>
                <a:hlinkClick r:id="rId5"/>
              </a:rPr>
              <a:t>Special Preventive </a:t>
            </a:r>
            <a:r>
              <a:rPr lang="en-US" sz="1050" dirty="0" err="1">
                <a:ea typeface="+mn-ea"/>
                <a:hlinkClick r:id="rId5"/>
              </a:rPr>
              <a:t>Programme</a:t>
            </a:r>
            <a:r>
              <a:rPr lang="en-US" sz="1050" dirty="0">
                <a:ea typeface="+mn-ea"/>
                <a:hlinkClick r:id="rId5"/>
              </a:rPr>
              <a:t>, Centre for Health Protection, Department of Health. (2009). </a:t>
            </a:r>
            <a:r>
              <a:rPr lang="en-US" sz="1050" i="1" dirty="0" err="1">
                <a:ea typeface="+mn-ea"/>
                <a:hlinkClick r:id="rId5"/>
              </a:rPr>
              <a:t>PRiSM</a:t>
            </a:r>
            <a:r>
              <a:rPr lang="en-US" sz="1050" i="1" dirty="0">
                <a:ea typeface="+mn-ea"/>
                <a:hlinkClick r:id="rId5"/>
              </a:rPr>
              <a:t> - HIV Prevalence and Risk </a:t>
            </a:r>
            <a:r>
              <a:rPr lang="en-US" sz="1050" i="1" dirty="0" err="1">
                <a:ea typeface="+mn-ea"/>
                <a:hlinkClick r:id="rId5"/>
              </a:rPr>
              <a:t>behavioural</a:t>
            </a:r>
            <a:r>
              <a:rPr lang="en-US" sz="1050" i="1" dirty="0">
                <a:ea typeface="+mn-ea"/>
                <a:hlinkClick r:id="rId5"/>
              </a:rPr>
              <a:t> Survey of Men who have sex with men in Hong Kong 2008 Factsheet</a:t>
            </a:r>
            <a:r>
              <a:rPr lang="en-US" sz="1050" i="1" dirty="0">
                <a:ea typeface="+mn-ea"/>
              </a:rPr>
              <a:t> </a:t>
            </a:r>
            <a:r>
              <a:rPr lang="en-US" sz="1050" dirty="0">
                <a:ea typeface="+mn-ea"/>
              </a:rPr>
              <a:t> 3. </a:t>
            </a:r>
            <a:r>
              <a:rPr lang="en-US" sz="1050" dirty="0">
                <a:ea typeface="+mn-ea"/>
                <a:hlinkClick r:id="rId6"/>
              </a:rPr>
              <a:t>Special Preventive </a:t>
            </a:r>
            <a:r>
              <a:rPr lang="en-US" sz="1050" dirty="0" err="1">
                <a:ea typeface="+mn-ea"/>
                <a:hlinkClick r:id="rId6"/>
              </a:rPr>
              <a:t>Programme</a:t>
            </a:r>
            <a:r>
              <a:rPr lang="en-US" sz="1050" dirty="0">
                <a:ea typeface="+mn-ea"/>
                <a:hlinkClick r:id="rId6"/>
              </a:rPr>
              <a:t>, Centre for Health Protection, Department of Health. (2010). </a:t>
            </a:r>
            <a:r>
              <a:rPr lang="en-US" sz="1050" i="1" dirty="0" err="1">
                <a:ea typeface="+mn-ea"/>
                <a:hlinkClick r:id="rId6"/>
              </a:rPr>
              <a:t>CRiSP</a:t>
            </a:r>
            <a:r>
              <a:rPr lang="en-US" sz="1050" i="1" dirty="0">
                <a:ea typeface="+mn-ea"/>
                <a:hlinkClick r:id="rId6"/>
              </a:rPr>
              <a:t>-Community Based Risk </a:t>
            </a:r>
            <a:r>
              <a:rPr lang="en-US" sz="1050" i="1" dirty="0" err="1">
                <a:ea typeface="+mn-ea"/>
                <a:hlinkClick r:id="rId6"/>
              </a:rPr>
              <a:t>Behavioural</a:t>
            </a:r>
            <a:r>
              <a:rPr lang="en-US" sz="1050" i="1" dirty="0">
                <a:ea typeface="+mn-ea"/>
                <a:hlinkClick r:id="rId6"/>
              </a:rPr>
              <a:t> and </a:t>
            </a:r>
            <a:r>
              <a:rPr lang="en-US" sz="1050" i="1" dirty="0" err="1">
                <a:ea typeface="+mn-ea"/>
                <a:hlinkClick r:id="rId6"/>
              </a:rPr>
              <a:t>Seroprevalence</a:t>
            </a:r>
            <a:r>
              <a:rPr lang="en-US" sz="1050" i="1" dirty="0">
                <a:ea typeface="+mn-ea"/>
                <a:hlinkClick r:id="rId6"/>
              </a:rPr>
              <a:t> Survey for Female Sex Workers in Hong Kong 2009 Factsheet. </a:t>
            </a:r>
            <a:r>
              <a:rPr lang="en-US" sz="1050" dirty="0">
                <a:solidFill>
                  <a:srgbClr val="000000"/>
                </a:solidFill>
                <a:ea typeface="+mn-ea"/>
                <a:cs typeface="Angsana New" pitchFamily="18" charset="-34"/>
              </a:rPr>
              <a:t> and 4. </a:t>
            </a:r>
            <a:r>
              <a:rPr lang="en-US" sz="1050" dirty="0">
                <a:ea typeface="+mn-ea"/>
                <a:cs typeface="Angsana New" pitchFamily="18" charset="-34"/>
                <a:hlinkClick r:id="rId7"/>
              </a:rPr>
              <a:t>State Council AIDS Working Committee Office China (2010). UNGASS Country Progress Report: China.</a:t>
            </a:r>
            <a:endParaRPr lang="en-US" sz="1050" dirty="0">
              <a:ea typeface="+mn-ea"/>
            </a:endParaRPr>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Number of MSM having undergone voluntary HIV testing and % tested positive at AIDS Concern’s MSM voluntary HIV testing service, 2000 - 2008</a:t>
            </a:r>
          </a:p>
        </p:txBody>
      </p:sp>
      <p:sp>
        <p:nvSpPr>
          <p:cNvPr id="5939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4802FA91-C8CF-4499-B801-50D2DFE59AE5}" type="slidenum">
              <a:rPr lang="en-US" sz="1200" smtClean="0">
                <a:cs typeface="Arial" charset="0"/>
              </a:rPr>
              <a:pPr eaLnBrk="1" fontAlgn="base" hangingPunct="1">
                <a:spcBef>
                  <a:spcPct val="0"/>
                </a:spcBef>
                <a:spcAft>
                  <a:spcPct val="0"/>
                </a:spcAft>
              </a:pPr>
              <a:t>28</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0" y="2819400"/>
          <a:ext cx="8077200" cy="3371850"/>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4"/>
              </a:rPr>
              <a:t>www.aidsdatahub.org</a:t>
            </a:r>
            <a:r>
              <a:rPr lang="en-US" sz="1050" dirty="0">
                <a:solidFill>
                  <a:srgbClr val="000000"/>
                </a:solidFill>
                <a:ea typeface="+mn-ea"/>
                <a:cs typeface="Angsana New" pitchFamily="18" charset="-34"/>
              </a:rPr>
              <a:t>  based on </a:t>
            </a:r>
            <a:r>
              <a:rPr lang="en-US" sz="1050" dirty="0">
                <a:ea typeface="+mn-ea"/>
                <a:hlinkClick r:id="rId5"/>
              </a:rPr>
              <a:t>Special Preventive </a:t>
            </a:r>
            <a:r>
              <a:rPr lang="en-US" sz="1050" dirty="0" err="1">
                <a:ea typeface="+mn-ea"/>
                <a:hlinkClick r:id="rId5"/>
              </a:rPr>
              <a:t>Programme</a:t>
            </a:r>
            <a:r>
              <a:rPr lang="en-US" sz="1050" dirty="0">
                <a:ea typeface="+mn-ea"/>
                <a:hlinkClick r:id="rId5"/>
              </a:rPr>
              <a:t>, Centre for Health Protection, Department of Health,  Hong Kong SAR. (2009). </a:t>
            </a:r>
            <a:r>
              <a:rPr lang="en-US" sz="1050" i="1" dirty="0">
                <a:ea typeface="+mn-ea"/>
                <a:hlinkClick r:id="rId5"/>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Title 1"/>
          <p:cNvSpPr>
            <a:spLocks noGrp="1"/>
          </p:cNvSpPr>
          <p:nvPr>
            <p:ph type="title"/>
          </p:nvPr>
        </p:nvSpPr>
        <p:spPr bwMode="auto">
          <a:xfrm>
            <a:off x="152400" y="1447800"/>
            <a:ext cx="8402672"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Number of urine samples tested and % tested positive among methadone clinic attendees through universal HIV antibody (urine) testing </a:t>
            </a:r>
            <a:r>
              <a:rPr lang="en-US" dirty="0" err="1" smtClean="0"/>
              <a:t>programme</a:t>
            </a:r>
            <a:r>
              <a:rPr lang="en-US" dirty="0" smtClean="0"/>
              <a:t>, 2003-2008 </a:t>
            </a:r>
          </a:p>
        </p:txBody>
      </p:sp>
      <p:sp>
        <p:nvSpPr>
          <p:cNvPr id="6042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FEFD2884-2330-4FD9-8A7D-1BDE83B10878}" type="slidenum">
              <a:rPr lang="en-US" sz="1200" smtClean="0">
                <a:cs typeface="Arial" charset="0"/>
              </a:rPr>
              <a:pPr eaLnBrk="1" fontAlgn="base" hangingPunct="1">
                <a:spcBef>
                  <a:spcPct val="0"/>
                </a:spcBef>
                <a:spcAft>
                  <a:spcPct val="0"/>
                </a:spcAft>
              </a:pPr>
              <a:t>29</a:t>
            </a:fld>
            <a:endParaRPr lang="th-TH" sz="1200" smtClean="0">
              <a:cs typeface="Arial" charset="0"/>
            </a:endParaRP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550748482"/>
              </p:ext>
            </p:extLst>
          </p:nvPr>
        </p:nvGraphicFramePr>
        <p:xfrm>
          <a:off x="228600" y="2895600"/>
          <a:ext cx="8077200" cy="337185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3"/>
              </a:rPr>
              <a:t>www.aidsdatahub.org</a:t>
            </a:r>
            <a:r>
              <a:rPr lang="en-US" sz="1050" dirty="0">
                <a:solidFill>
                  <a:srgbClr val="000000"/>
                </a:solidFill>
                <a:ea typeface="+mn-ea"/>
                <a:cs typeface="Angsana New" pitchFamily="18" charset="-34"/>
              </a:rPr>
              <a:t>  based on </a:t>
            </a:r>
            <a:r>
              <a:rPr lang="en-US" sz="1050" dirty="0">
                <a:ea typeface="+mn-ea"/>
                <a:hlinkClick r:id="rId4"/>
              </a:rPr>
              <a:t>Special Preventive </a:t>
            </a:r>
            <a:r>
              <a:rPr lang="en-US" sz="1050" dirty="0" err="1">
                <a:ea typeface="+mn-ea"/>
                <a:hlinkClick r:id="rId4"/>
              </a:rPr>
              <a:t>Programme</a:t>
            </a:r>
            <a:r>
              <a:rPr lang="en-US" sz="1050" dirty="0">
                <a:ea typeface="+mn-ea"/>
                <a:hlinkClick r:id="rId4"/>
              </a:rPr>
              <a:t>, Centre for Health Protection, Department of Health,  Hong Kong SAR. (2009). </a:t>
            </a:r>
            <a:r>
              <a:rPr lang="en-US" sz="1050" i="1" dirty="0">
                <a:ea typeface="+mn-ea"/>
                <a:hlinkClick r:id="rId4"/>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19"/>
          <p:cNvSpPr>
            <a:spLocks noChangeArrowheads="1"/>
          </p:cNvSpPr>
          <p:nvPr/>
        </p:nvSpPr>
        <p:spPr bwMode="auto">
          <a:xfrm>
            <a:off x="3063875" y="1319213"/>
            <a:ext cx="2822575" cy="0"/>
          </a:xfrm>
          <a:prstGeom prst="rect">
            <a:avLst/>
          </a:prstGeom>
          <a:solidFill>
            <a:srgbClr val="99CCFF"/>
          </a:soli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endParaRPr lang="th-TH" sz="1800"/>
          </a:p>
        </p:txBody>
      </p:sp>
      <p:graphicFrame>
        <p:nvGraphicFramePr>
          <p:cNvPr id="8240" name="Group 48"/>
          <p:cNvGraphicFramePr>
            <a:graphicFrameLocks noGrp="1"/>
          </p:cNvGraphicFramePr>
          <p:nvPr/>
        </p:nvGraphicFramePr>
        <p:xfrm>
          <a:off x="444500" y="2057400"/>
          <a:ext cx="8229600" cy="3479804"/>
        </p:xfrm>
        <a:graphic>
          <a:graphicData uri="http://schemas.openxmlformats.org/drawingml/2006/table">
            <a:tbl>
              <a:tblPr/>
              <a:tblGrid>
                <a:gridCol w="5410200"/>
                <a:gridCol w="2819400"/>
              </a:tblGrid>
              <a:tr h="231963">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Total population (in thousands)</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7,069 (2010)</a:t>
                      </a:r>
                      <a:r>
                        <a:rPr kumimoji="0" lang="en-US" sz="1400" b="1" i="0" u="none" strike="noStrike" cap="none" normalizeH="0" baseline="30000" dirty="0" smtClean="0">
                          <a:ln>
                            <a:noFill/>
                          </a:ln>
                          <a:solidFill>
                            <a:srgbClr val="0000FF"/>
                          </a:solidFill>
                          <a:effectLst/>
                          <a:latin typeface="Arial" charset="0"/>
                          <a:ea typeface="SimSun" pitchFamily="2" charset="-122"/>
                        </a:rPr>
                        <a:t>1</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33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Annual population growth rate</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0.9%  (2010-2015)</a:t>
                      </a:r>
                      <a:r>
                        <a:rPr kumimoji="0" lang="en-US" sz="1400" b="1" i="0" u="none" strike="noStrike" cap="none" normalizeH="0" baseline="30000" dirty="0" smtClean="0">
                          <a:ln>
                            <a:noFill/>
                          </a:ln>
                          <a:solidFill>
                            <a:srgbClr val="0000FF"/>
                          </a:solidFill>
                          <a:effectLst/>
                          <a:latin typeface="Arial" charset="0"/>
                          <a:ea typeface="SimSun" pitchFamily="2" charset="-122"/>
                        </a:rPr>
                        <a:t>1</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478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Population aged 15-49 (thousands)</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3,792 (2010)</a:t>
                      </a:r>
                      <a:r>
                        <a:rPr kumimoji="0" lang="en-US" sz="1400" b="1" i="0" u="none" strike="noStrike" cap="none" normalizeH="0" baseline="30000" dirty="0" smtClean="0">
                          <a:ln>
                            <a:noFill/>
                          </a:ln>
                          <a:solidFill>
                            <a:srgbClr val="0000FF"/>
                          </a:solidFill>
                          <a:effectLst/>
                          <a:latin typeface="Arial" charset="0"/>
                          <a:ea typeface="SimSun" pitchFamily="2" charset="-122"/>
                        </a:rPr>
                        <a:t>2</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478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Percentage of population in urban areas</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100 (2010)</a:t>
                      </a:r>
                      <a:r>
                        <a:rPr kumimoji="0" lang="en-US" sz="1400" b="1" i="0" u="none" strike="noStrike" cap="none" normalizeH="0" baseline="30000" dirty="0" smtClean="0">
                          <a:ln>
                            <a:noFill/>
                          </a:ln>
                          <a:solidFill>
                            <a:srgbClr val="0000FF"/>
                          </a:solidFill>
                          <a:effectLst/>
                          <a:latin typeface="Arial" charset="0"/>
                          <a:ea typeface="SimSun" pitchFamily="2" charset="-122"/>
                        </a:rPr>
                        <a:t>3</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33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Crude birth rate (births per 1,000 population)</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11.7 (2009)</a:t>
                      </a:r>
                      <a:r>
                        <a:rPr kumimoji="0" lang="en-US" sz="1400" b="1" i="0" u="none" strike="noStrike" cap="none" normalizeH="0" baseline="30000" dirty="0" smtClean="0">
                          <a:ln>
                            <a:noFill/>
                          </a:ln>
                          <a:solidFill>
                            <a:srgbClr val="0000FF"/>
                          </a:solidFill>
                          <a:effectLst/>
                          <a:latin typeface="Arial" charset="0"/>
                          <a:ea typeface="SimSun" pitchFamily="2" charset="-122"/>
                        </a:rPr>
                        <a:t>4</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noFill/>
                  </a:tcPr>
                </a:tc>
              </a:tr>
              <a:tr h="32478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Under-5 mortality rate (per 1,000 live births)</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N/A</a:t>
                      </a:r>
                      <a:endParaRPr kumimoji="0" lang="en-US" sz="1400" b="1" i="0" u="none" strike="noStrike" cap="none" normalizeH="0" baseline="30000" dirty="0" smtClean="0">
                        <a:ln>
                          <a:noFill/>
                        </a:ln>
                        <a:solidFill>
                          <a:srgbClr val="0000FF"/>
                        </a:solidFill>
                        <a:effectLst/>
                        <a:latin typeface="Arial" charset="0"/>
                        <a:ea typeface="SimSun" pitchFamily="2" charset="-122"/>
                      </a:endParaRP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r>
              <a:tr h="323396">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Human development index (HDI) - Rank/Value</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21/0.862 (2010)</a:t>
                      </a:r>
                      <a:r>
                        <a:rPr kumimoji="0" lang="en-US" sz="1400" b="1" i="0" u="none" strike="noStrike" cap="none" normalizeH="0" baseline="30000" dirty="0" smtClean="0">
                          <a:ln>
                            <a:noFill/>
                          </a:ln>
                          <a:solidFill>
                            <a:srgbClr val="0000FF"/>
                          </a:solidFill>
                          <a:effectLst/>
                          <a:latin typeface="Arial" charset="0"/>
                          <a:ea typeface="SimSun" pitchFamily="2" charset="-122"/>
                        </a:rPr>
                        <a:t>5</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r>
              <a:tr h="32478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Life expectancy at birth (years)</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82.5  (2010)</a:t>
                      </a:r>
                      <a:r>
                        <a:rPr kumimoji="0" lang="en-US" sz="1400" b="1" i="0" u="none" strike="noStrike" cap="none" normalizeH="0" baseline="30000" dirty="0" smtClean="0">
                          <a:ln>
                            <a:noFill/>
                          </a:ln>
                          <a:solidFill>
                            <a:srgbClr val="0000FF"/>
                          </a:solidFill>
                          <a:effectLst/>
                          <a:latin typeface="Arial" charset="0"/>
                          <a:ea typeface="SimSun" pitchFamily="2" charset="-122"/>
                        </a:rPr>
                        <a:t>5</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r>
              <a:tr h="324784">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Adult literacy rate</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N/A</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r>
              <a:tr h="328949">
                <a:tc>
                  <a:txBody>
                    <a:bodyPr/>
                    <a:lstStyle/>
                    <a:p>
                      <a:pPr marL="0" marR="0" lvl="0" indent="0" algn="l" defTabSz="914400" rtl="0" eaLnBrk="1" fontAlgn="b"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Ratio of girls to boys in primary and secondary education (%)</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defRPr/>
                      </a:pPr>
                      <a:r>
                        <a:rPr kumimoji="0" lang="en-US" sz="1400" b="1" i="0" u="none" strike="noStrike" cap="none" normalizeH="0" baseline="0" dirty="0" smtClean="0">
                          <a:ln>
                            <a:noFill/>
                          </a:ln>
                          <a:solidFill>
                            <a:srgbClr val="0000FF"/>
                          </a:solidFill>
                          <a:effectLst/>
                          <a:latin typeface="Arial" charset="0"/>
                          <a:ea typeface="SimSun" pitchFamily="2" charset="-122"/>
                        </a:rPr>
                        <a:t> 102% (2009)</a:t>
                      </a:r>
                      <a:r>
                        <a:rPr kumimoji="0" lang="en-US" sz="1400" b="1" i="0" u="none" strike="noStrike" cap="none" normalizeH="0" baseline="30000" dirty="0" smtClean="0">
                          <a:ln>
                            <a:noFill/>
                          </a:ln>
                          <a:solidFill>
                            <a:srgbClr val="0000FF"/>
                          </a:solidFill>
                          <a:effectLst/>
                          <a:latin typeface="Arial" charset="0"/>
                          <a:ea typeface="SimSun" pitchFamily="2" charset="-122"/>
                        </a:rPr>
                        <a:t>6</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lnTlToBr>
                      <a:noFill/>
                    </a:lnTlToBr>
                    <a:lnBlToTr>
                      <a:noFill/>
                    </a:lnBlToTr>
                    <a:solidFill>
                      <a:schemeClr val="bg1"/>
                    </a:solidFill>
                  </a:tcPr>
                </a:tc>
              </a:tr>
              <a:tr h="324784">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it-IT" sz="1400" b="1" i="0" u="none" strike="noStrike" kern="1200" cap="none" normalizeH="0" baseline="0" dirty="0" smtClean="0">
                          <a:ln>
                            <a:noFill/>
                          </a:ln>
                          <a:solidFill>
                            <a:srgbClr val="0000FF"/>
                          </a:solidFill>
                          <a:effectLst/>
                          <a:latin typeface="Arial" charset="0"/>
                          <a:ea typeface="SimSun" pitchFamily="2" charset="-122"/>
                          <a:cs typeface="Times New Roman" pitchFamily="18" charset="0"/>
                        </a:rPr>
                        <a:t>GDP per capita (PPP, $US)</a:t>
                      </a:r>
                    </a:p>
                  </a:txBody>
                  <a:tcPr marL="9525" marR="9525" marT="9523" marB="0" anchor="ctr" horzOverflow="overflow">
                    <a:lnL w="12700"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50195"/>
                      </a:schemeClr>
                    </a:solidFill>
                  </a:tcPr>
                </a:tc>
                <a:tc>
                  <a:txBody>
                    <a:bodyPr/>
                    <a:lstStyle/>
                    <a:p>
                      <a:pPr marL="0" marR="0" lvl="0" indent="0" algn="l" defTabSz="914400" rtl="0" eaLnBrk="1" fontAlgn="t" latinLnBrk="0" hangingPunct="1">
                        <a:lnSpc>
                          <a:spcPct val="100000"/>
                        </a:lnSpc>
                        <a:spcBef>
                          <a:spcPct val="0"/>
                        </a:spcBef>
                        <a:spcAft>
                          <a:spcPct val="0"/>
                        </a:spcAft>
                        <a:buClrTx/>
                        <a:buSzTx/>
                        <a:buFontTx/>
                        <a:buNone/>
                        <a:tabLst/>
                      </a:pPr>
                      <a:r>
                        <a:rPr kumimoji="0" lang="en-US" sz="1400" b="1" i="0" u="none" strike="noStrike" cap="none" normalizeH="0" baseline="0" dirty="0" smtClean="0">
                          <a:ln>
                            <a:noFill/>
                          </a:ln>
                          <a:solidFill>
                            <a:srgbClr val="0000FF"/>
                          </a:solidFill>
                          <a:effectLst/>
                          <a:latin typeface="Arial" charset="0"/>
                          <a:ea typeface="SimSun" pitchFamily="2" charset="-122"/>
                        </a:rPr>
                        <a:t> 44,303 (2008)</a:t>
                      </a:r>
                      <a:r>
                        <a:rPr kumimoji="0" lang="en-US" sz="1400" b="1" i="0" u="none" strike="noStrike" cap="none" normalizeH="0" baseline="30000" dirty="0" smtClean="0">
                          <a:ln>
                            <a:noFill/>
                          </a:ln>
                          <a:solidFill>
                            <a:srgbClr val="0000FF"/>
                          </a:solidFill>
                          <a:effectLst/>
                          <a:latin typeface="Arial" charset="0"/>
                          <a:ea typeface="SimSun" pitchFamily="2" charset="-122"/>
                        </a:rPr>
                        <a:t>4</a:t>
                      </a:r>
                    </a:p>
                  </a:txBody>
                  <a:tcPr marL="9525" marR="9525" marT="9523" marB="0" anchor="ctr" horzOverflow="overflow">
                    <a:lnL w="952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a:noFill/>
                    </a:lnTlToBr>
                    <a:lnBlToTr>
                      <a:noFill/>
                    </a:lnBlToTr>
                    <a:solidFill>
                      <a:schemeClr val="bg1">
                        <a:alpha val="50195"/>
                      </a:schemeClr>
                    </a:solidFill>
                  </a:tcPr>
                </a:tc>
              </a:tr>
            </a:tbl>
          </a:graphicData>
        </a:graphic>
      </p:graphicFrame>
      <p:sp>
        <p:nvSpPr>
          <p:cNvPr id="32809" name="Rectangle 155"/>
          <p:cNvSpPr>
            <a:spLocks noChangeArrowheads="1"/>
          </p:cNvSpPr>
          <p:nvPr/>
        </p:nvSpPr>
        <p:spPr bwMode="auto">
          <a:xfrm>
            <a:off x="3063875" y="4779963"/>
            <a:ext cx="184150" cy="534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nchor="ctr">
            <a:spAutoFit/>
          </a:bodyPr>
          <a:lstStyle/>
          <a:p>
            <a:r>
              <a:rPr lang="en-US" sz="1100"/>
              <a:t/>
            </a:r>
            <a:br>
              <a:rPr lang="en-US" sz="1100"/>
            </a:br>
            <a:endParaRPr lang="en-US" sz="1800"/>
          </a:p>
        </p:txBody>
      </p:sp>
      <p:sp>
        <p:nvSpPr>
          <p:cNvPr id="32810" name="Rectangle 164"/>
          <p:cNvSpPr>
            <a:spLocks noGrp="1" noChangeArrowheads="1"/>
          </p:cNvSpPr>
          <p:nvPr>
            <p:ph type="title"/>
          </p:nvPr>
        </p:nvSpPr>
        <p:spPr bwMode="auto">
          <a:xfrm>
            <a:off x="169863" y="1571625"/>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Basic socio-demographic indicators</a:t>
            </a:r>
          </a:p>
        </p:txBody>
      </p:sp>
      <p:sp>
        <p:nvSpPr>
          <p:cNvPr id="7" name="Text Box 64"/>
          <p:cNvSpPr txBox="1">
            <a:spLocks noChangeArrowheads="1"/>
          </p:cNvSpPr>
          <p:nvPr/>
        </p:nvSpPr>
        <p:spPr bwMode="auto">
          <a:xfrm>
            <a:off x="0" y="5634038"/>
            <a:ext cx="9144000" cy="1223962"/>
          </a:xfrm>
          <a:prstGeom prst="rect">
            <a:avLst/>
          </a:prstGeom>
          <a:noFill/>
          <a:ln w="9525">
            <a:noFill/>
            <a:miter lim="800000"/>
            <a:headEnd/>
            <a:tailEnd/>
          </a:ln>
        </p:spPr>
        <p:txBody>
          <a:bodyPr>
            <a:spAutoFit/>
          </a:bodyPr>
          <a:lstStyle/>
          <a:p>
            <a:pPr>
              <a:defRPr/>
            </a:pPr>
            <a:r>
              <a:rPr lang="en-US" sz="1050" dirty="0">
                <a:ea typeface="+mn-ea"/>
              </a:rPr>
              <a:t>Source: 1. UN Statistics Division. (2010). Demographic and Social Statistics.   Retrieved 10 January 2011, from </a:t>
            </a:r>
            <a:r>
              <a:rPr lang="en-US" sz="1050" dirty="0">
                <a:ea typeface="+mn-ea"/>
                <a:hlinkClick r:id="rId3"/>
              </a:rPr>
              <a:t>http://unstats.un.org/unsd/demographic/products/socind/population.htm</a:t>
            </a:r>
            <a:r>
              <a:rPr lang="en-US" sz="1050" dirty="0">
                <a:ea typeface="+mn-ea"/>
              </a:rPr>
              <a:t>  2.</a:t>
            </a:r>
            <a:r>
              <a:rPr lang="en-GB" sz="1050" dirty="0">
                <a:ea typeface="+mn-ea"/>
              </a:rPr>
              <a:t> UN Population Division. (2011). World Population Prospects, the 2010 Revision. Retrieved 10 January 2011, from </a:t>
            </a:r>
            <a:r>
              <a:rPr lang="en-GB" sz="1050" u="sng" dirty="0">
                <a:ea typeface="+mn-ea"/>
                <a:hlinkClick r:id="rId4"/>
              </a:rPr>
              <a:t>http://esa.un.org/unpd/wpp/Excel-Data/population.htm</a:t>
            </a:r>
            <a:r>
              <a:rPr lang="en-GB" sz="1050" dirty="0">
                <a:ea typeface="+mn-ea"/>
              </a:rPr>
              <a:t>  3. </a:t>
            </a:r>
            <a:r>
              <a:rPr lang="en-US" sz="1050" u="sng" dirty="0">
                <a:ea typeface="+mn-ea"/>
                <a:hlinkClick r:id="rId5"/>
              </a:rPr>
              <a:t>UNFPA. (2010). State of World Population 2010</a:t>
            </a:r>
            <a:r>
              <a:rPr lang="en-GB" sz="1050" dirty="0">
                <a:ea typeface="+mn-ea"/>
              </a:rPr>
              <a:t>.  </a:t>
            </a:r>
            <a:endParaRPr lang="en-US" sz="1050" dirty="0">
              <a:ea typeface="+mn-ea"/>
            </a:endParaRPr>
          </a:p>
          <a:p>
            <a:pPr>
              <a:defRPr/>
            </a:pPr>
            <a:r>
              <a:rPr lang="en-US" sz="1050" dirty="0">
                <a:ea typeface="+mn-ea"/>
              </a:rPr>
              <a:t>4. </a:t>
            </a:r>
            <a:r>
              <a:rPr lang="en-GB" sz="1050" dirty="0">
                <a:ea typeface="+mn-ea"/>
              </a:rPr>
              <a:t>World Bank. World Development Indicators &amp; Global Development Finance.   Retrieved 10 January 2011, from </a:t>
            </a:r>
            <a:r>
              <a:rPr lang="en-GB" sz="1050" u="sng" dirty="0">
                <a:ea typeface="+mn-ea"/>
                <a:hlinkClick r:id="rId6"/>
              </a:rPr>
              <a:t>http://databank.worldbank.org/ddp/home.do?Step=12&amp;id=4&amp;CNO=2</a:t>
            </a:r>
            <a:r>
              <a:rPr lang="en-GB" sz="1050" u="sng" dirty="0">
                <a:ea typeface="+mn-ea"/>
              </a:rPr>
              <a:t> </a:t>
            </a:r>
            <a:r>
              <a:rPr lang="en-US" sz="1050" dirty="0">
                <a:ea typeface="+mn-ea"/>
              </a:rPr>
              <a:t> 5. </a:t>
            </a:r>
            <a:r>
              <a:rPr lang="en-GB" sz="1050" dirty="0">
                <a:ea typeface="+mn-ea"/>
                <a:hlinkClick r:id="rId7"/>
              </a:rPr>
              <a:t>UNDP. (2010). </a:t>
            </a:r>
            <a:r>
              <a:rPr lang="en-GB" sz="1050" i="1" dirty="0">
                <a:ea typeface="+mn-ea"/>
                <a:hlinkClick r:id="rId7"/>
              </a:rPr>
              <a:t>Human Development Report 2010</a:t>
            </a:r>
            <a:r>
              <a:rPr lang="en-GB" sz="1050" dirty="0">
                <a:ea typeface="+mn-ea"/>
              </a:rPr>
              <a:t>.</a:t>
            </a:r>
            <a:r>
              <a:rPr lang="en-US" sz="1050" dirty="0">
                <a:ea typeface="+mn-ea"/>
              </a:rPr>
              <a:t> 6.</a:t>
            </a:r>
            <a:r>
              <a:rPr lang="en-GB" sz="1050" dirty="0">
                <a:ea typeface="+mn-ea"/>
              </a:rPr>
              <a:t> </a:t>
            </a:r>
            <a:r>
              <a:rPr lang="en-US" sz="1050" dirty="0">
                <a:ea typeface="+mn-ea"/>
              </a:rPr>
              <a:t>World Bank. World Development Indicators: Ratio of Girls to Boys in Primary and Secondary Education (%).   Retrieved 10 Jan 2011, from </a:t>
            </a:r>
            <a:r>
              <a:rPr lang="en-US" sz="1050" dirty="0">
                <a:ea typeface="+mn-ea"/>
                <a:hlinkClick r:id="rId8"/>
              </a:rPr>
              <a:t>http://data.worldbank.org/indicator/SE.ENR.PRSC.FM.ZS</a:t>
            </a:r>
            <a:endParaRPr lang="en-GB" sz="1050" dirty="0">
              <a:ea typeface="+mn-ea"/>
            </a:endParaRP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Title 1"/>
          <p:cNvSpPr>
            <a:spLocks noGrp="1"/>
          </p:cNvSpPr>
          <p:nvPr>
            <p:ph type="title"/>
          </p:nvPr>
        </p:nvSpPr>
        <p:spPr bwMode="auto">
          <a:xfrm>
            <a:off x="152400" y="1447800"/>
            <a:ext cx="8839200"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Number of urine samples tested and % tested positive among  drug users attending treatment centers/ institutions through unlinked anonymous screening, 1998-2008</a:t>
            </a:r>
            <a:endParaRPr lang="th-TH" dirty="0" smtClean="0"/>
          </a:p>
        </p:txBody>
      </p:sp>
      <p:sp>
        <p:nvSpPr>
          <p:cNvPr id="6144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0DCFE75E-1290-4EA3-B23D-1A84BB4463CE}" type="slidenum">
              <a:rPr lang="en-US" sz="1200" smtClean="0">
                <a:cs typeface="Arial" charset="0"/>
              </a:rPr>
              <a:pPr eaLnBrk="1" fontAlgn="base" hangingPunct="1">
                <a:spcBef>
                  <a:spcPct val="0"/>
                </a:spcBef>
                <a:spcAft>
                  <a:spcPct val="0"/>
                </a:spcAft>
              </a:pPr>
              <a:t>30</a:t>
            </a:fld>
            <a:endParaRPr lang="th-TH" sz="1200" smtClean="0">
              <a:cs typeface="Arial" charset="0"/>
            </a:endParaRP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1760222883"/>
              </p:ext>
            </p:extLst>
          </p:nvPr>
        </p:nvGraphicFramePr>
        <p:xfrm>
          <a:off x="457200" y="2743200"/>
          <a:ext cx="8077200" cy="3622675"/>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3"/>
              </a:rPr>
              <a:t>www.aidsdatahub.org</a:t>
            </a:r>
            <a:r>
              <a:rPr lang="en-US" sz="1050" dirty="0">
                <a:solidFill>
                  <a:srgbClr val="000000"/>
                </a:solidFill>
                <a:ea typeface="+mn-ea"/>
                <a:cs typeface="Angsana New" pitchFamily="18" charset="-34"/>
              </a:rPr>
              <a:t>  based on </a:t>
            </a:r>
            <a:r>
              <a:rPr lang="en-US" sz="1050" dirty="0">
                <a:ea typeface="+mn-ea"/>
                <a:hlinkClick r:id="rId4"/>
              </a:rPr>
              <a:t>Special Preventive </a:t>
            </a:r>
            <a:r>
              <a:rPr lang="en-US" sz="1050" dirty="0" err="1">
                <a:ea typeface="+mn-ea"/>
                <a:hlinkClick r:id="rId4"/>
              </a:rPr>
              <a:t>Programme</a:t>
            </a:r>
            <a:r>
              <a:rPr lang="en-US" sz="1050" dirty="0">
                <a:ea typeface="+mn-ea"/>
                <a:hlinkClick r:id="rId4"/>
              </a:rPr>
              <a:t>, Centre for Health Protection, Department of Health,  Hong Kong SAR. (2009). </a:t>
            </a:r>
            <a:r>
              <a:rPr lang="en-US" sz="1050" i="1" dirty="0">
                <a:ea typeface="+mn-ea"/>
                <a:hlinkClick r:id="rId4"/>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Title 1"/>
          <p:cNvSpPr>
            <a:spLocks noGrp="1"/>
          </p:cNvSpPr>
          <p:nvPr>
            <p:ph type="title"/>
          </p:nvPr>
        </p:nvSpPr>
        <p:spPr bwMode="auto">
          <a:xfrm>
            <a:off x="152400" y="1371600"/>
            <a:ext cx="8402672"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Number of blood and urine samples tested and % tested positive among newly admitted prisoners through unlinked anonymous screening, 1995-2008</a:t>
            </a:r>
            <a:endParaRPr lang="th-TH" dirty="0" smtClean="0"/>
          </a:p>
        </p:txBody>
      </p:sp>
      <p:sp>
        <p:nvSpPr>
          <p:cNvPr id="62468"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CEF5B844-A589-4A3F-BFAA-F1EE717F4F32}" type="slidenum">
              <a:rPr lang="en-US" sz="1200" smtClean="0">
                <a:cs typeface="Arial" charset="0"/>
              </a:rPr>
              <a:pPr eaLnBrk="1" fontAlgn="base" hangingPunct="1">
                <a:spcBef>
                  <a:spcPct val="0"/>
                </a:spcBef>
                <a:spcAft>
                  <a:spcPct val="0"/>
                </a:spcAft>
              </a:pPr>
              <a:t>31</a:t>
            </a:fld>
            <a:endParaRPr lang="th-TH" sz="1200" smtClean="0">
              <a:cs typeface="Arial" charset="0"/>
            </a:endParaRP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4217925984"/>
              </p:ext>
            </p:extLst>
          </p:nvPr>
        </p:nvGraphicFramePr>
        <p:xfrm>
          <a:off x="381000" y="2667000"/>
          <a:ext cx="8305800" cy="367665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3"/>
              </a:rPr>
              <a:t>www.aidsdatahub.org</a:t>
            </a:r>
            <a:r>
              <a:rPr lang="en-US" sz="1050" dirty="0">
                <a:solidFill>
                  <a:srgbClr val="000000"/>
                </a:solidFill>
                <a:ea typeface="+mn-ea"/>
                <a:cs typeface="Angsana New" pitchFamily="18" charset="-34"/>
              </a:rPr>
              <a:t>  based on </a:t>
            </a:r>
            <a:r>
              <a:rPr lang="en-US" sz="1050" dirty="0">
                <a:ea typeface="+mn-ea"/>
                <a:hlinkClick r:id="rId4"/>
              </a:rPr>
              <a:t>Special Preventive </a:t>
            </a:r>
            <a:r>
              <a:rPr lang="en-US" sz="1050" dirty="0" err="1">
                <a:ea typeface="+mn-ea"/>
                <a:hlinkClick r:id="rId4"/>
              </a:rPr>
              <a:t>Programme</a:t>
            </a:r>
            <a:r>
              <a:rPr lang="en-US" sz="1050" dirty="0">
                <a:ea typeface="+mn-ea"/>
                <a:hlinkClick r:id="rId4"/>
              </a:rPr>
              <a:t>, Centre for Health Protection, Department of Health,  Hong Kong SAR. (2009). </a:t>
            </a:r>
            <a:r>
              <a:rPr lang="en-US" sz="1050" i="1" dirty="0">
                <a:ea typeface="+mn-ea"/>
                <a:hlinkClick r:id="rId4"/>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Title 1"/>
          <p:cNvSpPr>
            <a:spLocks noGrp="1"/>
          </p:cNvSpPr>
          <p:nvPr>
            <p:ph type="title"/>
          </p:nvPr>
        </p:nvSpPr>
        <p:spPr bwMode="auto">
          <a:xfrm>
            <a:off x="228600" y="1371600"/>
            <a:ext cx="8402672"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Number of urine samples tested and % tested positive among TB and chest clinic attendees through unlinked anonymous screening, 1995-2008</a:t>
            </a:r>
            <a:endParaRPr lang="th-TH" dirty="0" smtClean="0"/>
          </a:p>
        </p:txBody>
      </p:sp>
      <p:sp>
        <p:nvSpPr>
          <p:cNvPr id="63492"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068B6640-5889-4879-89D6-DECA11475D77}" type="slidenum">
              <a:rPr lang="en-US" sz="1200" smtClean="0">
                <a:cs typeface="Arial" charset="0"/>
              </a:rPr>
              <a:pPr eaLnBrk="1" fontAlgn="base" hangingPunct="1">
                <a:spcBef>
                  <a:spcPct val="0"/>
                </a:spcBef>
                <a:spcAft>
                  <a:spcPct val="0"/>
                </a:spcAft>
              </a:pPr>
              <a:t>32</a:t>
            </a:fld>
            <a:endParaRPr lang="th-TH" sz="1200" smtClean="0">
              <a:cs typeface="Arial" charset="0"/>
            </a:endParaRP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2361279322"/>
              </p:ext>
            </p:extLst>
          </p:nvPr>
        </p:nvGraphicFramePr>
        <p:xfrm>
          <a:off x="533400" y="2667000"/>
          <a:ext cx="8077200"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3"/>
              </a:rPr>
              <a:t>www.aidsdatahub.org</a:t>
            </a:r>
            <a:r>
              <a:rPr lang="en-US" sz="1050" dirty="0">
                <a:solidFill>
                  <a:srgbClr val="000000"/>
                </a:solidFill>
                <a:ea typeface="+mn-ea"/>
                <a:cs typeface="Angsana New" pitchFamily="18" charset="-34"/>
              </a:rPr>
              <a:t>  based on </a:t>
            </a:r>
            <a:r>
              <a:rPr lang="en-US" sz="1050" dirty="0">
                <a:ea typeface="+mn-ea"/>
                <a:hlinkClick r:id="rId4"/>
              </a:rPr>
              <a:t>Special Preventive </a:t>
            </a:r>
            <a:r>
              <a:rPr lang="en-US" sz="1050" dirty="0" err="1">
                <a:ea typeface="+mn-ea"/>
                <a:hlinkClick r:id="rId4"/>
              </a:rPr>
              <a:t>Programme</a:t>
            </a:r>
            <a:r>
              <a:rPr lang="en-US" sz="1050" dirty="0">
                <a:ea typeface="+mn-ea"/>
                <a:hlinkClick r:id="rId4"/>
              </a:rPr>
              <a:t>, Centre for Health Protection, Department of Health,  Hong Kong SAR. (2009). </a:t>
            </a:r>
            <a:r>
              <a:rPr lang="en-US" sz="1050" i="1" dirty="0">
                <a:ea typeface="+mn-ea"/>
                <a:hlinkClick r:id="rId4"/>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Title 1"/>
          <p:cNvSpPr>
            <a:spLocks noGrp="1"/>
          </p:cNvSpPr>
          <p:nvPr>
            <p:ph type="title"/>
          </p:nvPr>
        </p:nvSpPr>
        <p:spPr bwMode="auto">
          <a:xfrm>
            <a:off x="152400" y="1371600"/>
            <a:ext cx="8991600"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Number of TB and chest clinic attendees having undergone voluntary HIV testing and % tested positive, 1995-2008</a:t>
            </a:r>
          </a:p>
        </p:txBody>
      </p:sp>
      <p:sp>
        <p:nvSpPr>
          <p:cNvPr id="6451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ECB5AB91-E4AA-440E-AD8D-445D68A6A6B7}" type="slidenum">
              <a:rPr lang="en-US" sz="1200" smtClean="0">
                <a:cs typeface="Arial" charset="0"/>
              </a:rPr>
              <a:pPr eaLnBrk="1" fontAlgn="base" hangingPunct="1">
                <a:spcBef>
                  <a:spcPct val="0"/>
                </a:spcBef>
                <a:spcAft>
                  <a:spcPct val="0"/>
                </a:spcAft>
              </a:pPr>
              <a:t>33</a:t>
            </a:fld>
            <a:endParaRPr lang="th-TH" sz="1200" smtClean="0">
              <a:cs typeface="Arial" charset="0"/>
            </a:endParaRPr>
          </a:p>
        </p:txBody>
      </p:sp>
      <p:graphicFrame>
        <p:nvGraphicFramePr>
          <p:cNvPr id="6" name="Content Placeholder 5"/>
          <p:cNvGraphicFramePr>
            <a:graphicFrameLocks noGrp="1"/>
          </p:cNvGraphicFramePr>
          <p:nvPr>
            <p:ph sz="quarter" idx="4294967295"/>
            <p:extLst>
              <p:ext uri="{D42A27DB-BD31-4B8C-83A1-F6EECF244321}">
                <p14:modId xmlns:p14="http://schemas.microsoft.com/office/powerpoint/2010/main" val="3779049879"/>
              </p:ext>
            </p:extLst>
          </p:nvPr>
        </p:nvGraphicFramePr>
        <p:xfrm>
          <a:off x="304800" y="2971800"/>
          <a:ext cx="8534400" cy="33718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4"/>
              </a:rPr>
              <a:t>www.aidsdatahub.org</a:t>
            </a:r>
            <a:r>
              <a:rPr lang="en-US" sz="1050" dirty="0">
                <a:solidFill>
                  <a:srgbClr val="000000"/>
                </a:solidFill>
                <a:ea typeface="+mn-ea"/>
                <a:cs typeface="Angsana New" pitchFamily="18" charset="-34"/>
              </a:rPr>
              <a:t>  based on </a:t>
            </a:r>
            <a:r>
              <a:rPr lang="en-US" sz="1050" dirty="0">
                <a:ea typeface="+mn-ea"/>
                <a:hlinkClick r:id="rId5"/>
              </a:rPr>
              <a:t>Special Preventive </a:t>
            </a:r>
            <a:r>
              <a:rPr lang="en-US" sz="1050" dirty="0" err="1">
                <a:ea typeface="+mn-ea"/>
                <a:hlinkClick r:id="rId5"/>
              </a:rPr>
              <a:t>Programme</a:t>
            </a:r>
            <a:r>
              <a:rPr lang="en-US" sz="1050" dirty="0">
                <a:ea typeface="+mn-ea"/>
                <a:hlinkClick r:id="rId5"/>
              </a:rPr>
              <a:t>, Centre for Health Protection, Department of Health,  Hong Kong SAR. (2009). </a:t>
            </a:r>
            <a:r>
              <a:rPr lang="en-US" sz="1050" i="1" dirty="0">
                <a:ea typeface="+mn-ea"/>
                <a:hlinkClick r:id="rId5"/>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Title 1"/>
          <p:cNvSpPr>
            <a:spLocks noGrp="1"/>
          </p:cNvSpPr>
          <p:nvPr>
            <p:ph type="title"/>
          </p:nvPr>
        </p:nvSpPr>
        <p:spPr bwMode="auto">
          <a:xfrm>
            <a:off x="152400" y="1447800"/>
            <a:ext cx="8839200"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a:spcBef>
                <a:spcPct val="30000"/>
              </a:spcBef>
            </a:pPr>
            <a:r>
              <a:rPr lang="en-US" dirty="0" smtClean="0"/>
              <a:t>Number of social hygiene service attendees having undergone voluntary HIV testing and % tested positive, 1985-2008</a:t>
            </a:r>
          </a:p>
        </p:txBody>
      </p:sp>
      <p:sp>
        <p:nvSpPr>
          <p:cNvPr id="6554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E3ABE156-D0F5-4974-82BE-F7DFCECF8D41}" type="slidenum">
              <a:rPr lang="en-US" sz="1200" smtClean="0">
                <a:cs typeface="Arial" charset="0"/>
              </a:rPr>
              <a:pPr eaLnBrk="1" fontAlgn="base" hangingPunct="1">
                <a:spcBef>
                  <a:spcPct val="0"/>
                </a:spcBef>
                <a:spcAft>
                  <a:spcPct val="0"/>
                </a:spcAft>
              </a:pPr>
              <a:t>34</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0" y="2819400"/>
          <a:ext cx="8763000" cy="3371850"/>
        </p:xfrm>
        <a:graphic>
          <a:graphicData uri="http://schemas.openxmlformats.org/drawingml/2006/chart">
            <c:chart xmlns:c="http://schemas.openxmlformats.org/drawingml/2006/chart" xmlns:r="http://schemas.openxmlformats.org/officeDocument/2006/relationships" r:id="rId3"/>
          </a:graphicData>
        </a:graphic>
      </p:graphicFrame>
      <p:sp>
        <p:nvSpPr>
          <p:cNvPr id="8"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4"/>
              </a:rPr>
              <a:t>www.aidsdatahub.org</a:t>
            </a:r>
            <a:r>
              <a:rPr lang="en-US" sz="1050" dirty="0">
                <a:solidFill>
                  <a:srgbClr val="000000"/>
                </a:solidFill>
                <a:ea typeface="+mn-ea"/>
                <a:cs typeface="Angsana New" pitchFamily="18" charset="-34"/>
              </a:rPr>
              <a:t>  based on </a:t>
            </a:r>
            <a:r>
              <a:rPr lang="en-US" sz="1050" dirty="0">
                <a:ea typeface="+mn-ea"/>
                <a:hlinkClick r:id="rId5"/>
              </a:rPr>
              <a:t>Special Preventive </a:t>
            </a:r>
            <a:r>
              <a:rPr lang="en-US" sz="1050" dirty="0" err="1">
                <a:ea typeface="+mn-ea"/>
                <a:hlinkClick r:id="rId5"/>
              </a:rPr>
              <a:t>Programme</a:t>
            </a:r>
            <a:r>
              <a:rPr lang="en-US" sz="1050" dirty="0">
                <a:ea typeface="+mn-ea"/>
                <a:hlinkClick r:id="rId5"/>
              </a:rPr>
              <a:t>, Centre for Health Protection, Department of Health,  Hong Kong SAR. (2009). </a:t>
            </a:r>
            <a:r>
              <a:rPr lang="en-US" sz="1050" i="1" dirty="0">
                <a:ea typeface="+mn-ea"/>
                <a:hlinkClick r:id="rId5"/>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Title 1"/>
          <p:cNvSpPr>
            <a:spLocks noGrp="1"/>
          </p:cNvSpPr>
          <p:nvPr>
            <p:ph type="title"/>
          </p:nvPr>
        </p:nvSpPr>
        <p:spPr bwMode="auto">
          <a:xfrm>
            <a:off x="228600" y="1447800"/>
            <a:ext cx="8402672" cy="504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dirty="0" smtClean="0"/>
              <a:t>Number of pregnant women tested for HIV and % tested positive through universal antenatal HIV testing </a:t>
            </a:r>
            <a:r>
              <a:rPr lang="en-US" dirty="0" err="1" smtClean="0"/>
              <a:t>programme</a:t>
            </a:r>
            <a:r>
              <a:rPr lang="en-US" dirty="0" smtClean="0"/>
              <a:t>, 2001-2008</a:t>
            </a:r>
            <a:endParaRPr lang="th-TH" dirty="0" smtClean="0"/>
          </a:p>
        </p:txBody>
      </p:sp>
      <p:sp>
        <p:nvSpPr>
          <p:cNvPr id="6656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5C0A19A2-2B16-41EC-BA9B-4508FC3090F8}" type="slidenum">
              <a:rPr lang="en-US" sz="1200" smtClean="0">
                <a:cs typeface="Arial" charset="0"/>
              </a:rPr>
              <a:pPr eaLnBrk="1" fontAlgn="base" hangingPunct="1">
                <a:spcBef>
                  <a:spcPct val="0"/>
                </a:spcBef>
                <a:spcAft>
                  <a:spcPct val="0"/>
                </a:spcAft>
              </a:pPr>
              <a:t>35</a:t>
            </a:fld>
            <a:endParaRPr lang="th-TH" sz="1200" smtClean="0">
              <a:cs typeface="Arial" charset="0"/>
            </a:endParaRPr>
          </a:p>
        </p:txBody>
      </p:sp>
      <p:graphicFrame>
        <p:nvGraphicFramePr>
          <p:cNvPr id="6" name="Content Placeholder 5"/>
          <p:cNvGraphicFramePr>
            <a:graphicFrameLocks noGrp="1"/>
          </p:cNvGraphicFramePr>
          <p:nvPr>
            <p:ph sz="quarter" idx="4294967295"/>
          </p:nvPr>
        </p:nvGraphicFramePr>
        <p:xfrm>
          <a:off x="0" y="2667000"/>
          <a:ext cx="8455025" cy="337185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149"/>
          <p:cNvSpPr txBox="1">
            <a:spLocks noChangeArrowheads="1"/>
          </p:cNvSpPr>
          <p:nvPr/>
        </p:nvSpPr>
        <p:spPr bwMode="auto">
          <a:xfrm>
            <a:off x="0" y="6365875"/>
            <a:ext cx="8382000" cy="415925"/>
          </a:xfrm>
          <a:prstGeom prst="rect">
            <a:avLst/>
          </a:prstGeom>
          <a:noFill/>
          <a:ln w="9525">
            <a:noFill/>
            <a:miter lim="800000"/>
            <a:headEnd/>
            <a:tailEnd/>
          </a:ln>
        </p:spPr>
        <p:txBody>
          <a:bodyPr>
            <a:spAutoFit/>
          </a:bodyPr>
          <a:lstStyle/>
          <a:p>
            <a:pPr>
              <a:spcBef>
                <a:spcPct val="50000"/>
              </a:spcBef>
              <a:defRPr/>
            </a:pPr>
            <a:r>
              <a:rPr lang="en-US" sz="1050" dirty="0">
                <a:ea typeface="+mn-ea"/>
              </a:rPr>
              <a:t>Source: </a:t>
            </a:r>
            <a:r>
              <a:rPr lang="en-US" sz="1050" dirty="0">
                <a:solidFill>
                  <a:srgbClr val="000000"/>
                </a:solidFill>
                <a:ea typeface="+mn-ea"/>
                <a:cs typeface="Angsana New" pitchFamily="18" charset="-34"/>
              </a:rPr>
              <a:t>Prepared by </a:t>
            </a:r>
            <a:r>
              <a:rPr lang="en-US" sz="1050" dirty="0">
                <a:solidFill>
                  <a:srgbClr val="000000"/>
                </a:solidFill>
                <a:ea typeface="+mn-ea"/>
                <a:cs typeface="Angsana New" pitchFamily="18" charset="-34"/>
                <a:hlinkClick r:id="rId3"/>
              </a:rPr>
              <a:t>www.aidsdatahub.org</a:t>
            </a:r>
            <a:r>
              <a:rPr lang="en-US" sz="1050" dirty="0">
                <a:solidFill>
                  <a:srgbClr val="000000"/>
                </a:solidFill>
                <a:ea typeface="+mn-ea"/>
                <a:cs typeface="Angsana New" pitchFamily="18" charset="-34"/>
              </a:rPr>
              <a:t>  based on </a:t>
            </a:r>
            <a:r>
              <a:rPr lang="en-US" sz="1050" dirty="0">
                <a:ea typeface="+mn-ea"/>
                <a:hlinkClick r:id="rId4"/>
              </a:rPr>
              <a:t>Special Preventive </a:t>
            </a:r>
            <a:r>
              <a:rPr lang="en-US" sz="1050" dirty="0" err="1">
                <a:ea typeface="+mn-ea"/>
                <a:hlinkClick r:id="rId4"/>
              </a:rPr>
              <a:t>Programme</a:t>
            </a:r>
            <a:r>
              <a:rPr lang="en-US" sz="1050" dirty="0">
                <a:ea typeface="+mn-ea"/>
                <a:hlinkClick r:id="rId4"/>
              </a:rPr>
              <a:t>, Centre for Health Protection, Department of Health,  Hong Kong SAR. (2009). </a:t>
            </a:r>
            <a:r>
              <a:rPr lang="en-US" sz="1050" i="1" dirty="0">
                <a:ea typeface="+mn-ea"/>
                <a:hlinkClick r:id="rId4"/>
              </a:rPr>
              <a:t>HIV Surveillance Report – 2008 Update. </a:t>
            </a:r>
            <a:endParaRPr lang="en-US" sz="1050" dirty="0">
              <a:ea typeface="+mn-ea"/>
            </a:endParaRPr>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55058" name="Group 82"/>
          <p:cNvGraphicFramePr>
            <a:graphicFrameLocks noGrp="1"/>
          </p:cNvGraphicFramePr>
          <p:nvPr/>
        </p:nvGraphicFramePr>
        <p:xfrm>
          <a:off x="457200" y="2819400"/>
          <a:ext cx="7696200" cy="2971799"/>
        </p:xfrm>
        <a:graphic>
          <a:graphicData uri="http://schemas.openxmlformats.org/drawingml/2006/table">
            <a:tbl>
              <a:tblPr/>
              <a:tblGrid>
                <a:gridCol w="1752600"/>
                <a:gridCol w="5943600"/>
              </a:tblGrid>
              <a:tr h="583850">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宋体" pitchFamily="2" charset="-122"/>
                        </a:rPr>
                        <a:t>Year</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c>
                  <a:txBody>
                    <a:body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sz="1600" b="1" i="0" u="none" strike="noStrike" cap="none" normalizeH="0" baseline="0" dirty="0" smtClean="0">
                          <a:ln>
                            <a:noFill/>
                          </a:ln>
                          <a:solidFill>
                            <a:schemeClr val="tx1"/>
                          </a:solidFill>
                          <a:effectLst/>
                          <a:latin typeface="Arial" charset="0"/>
                          <a:ea typeface="宋体" pitchFamily="2" charset="-122"/>
                        </a:rPr>
                        <a:t>Formulation</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28575"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chemeClr val="accent1"/>
                    </a:solidFill>
                  </a:tcPr>
                </a:tc>
              </a:tr>
              <a:tr h="5856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宋体" pitchFamily="2" charset="-122"/>
                        </a:rPr>
                        <a:t>1994</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宋体" pitchFamily="2" charset="-122"/>
                        </a:rPr>
                        <a:t>Strategies for AIDS Prevention, Care and Control in Hong Kong</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83850">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宋体" pitchFamily="2" charset="-122"/>
                        </a:rPr>
                        <a:t>1999</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宋体" pitchFamily="2" charset="-122"/>
                        </a:rPr>
                        <a:t>AIDS Strategies for Hong Kong, 1999-2001</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585641">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宋体" pitchFamily="2" charset="-122"/>
                        </a:rPr>
                        <a:t>2002</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宋体" pitchFamily="2" charset="-122"/>
                        </a:rPr>
                        <a:t>Recommended HIV/AIDS Strategies in Hong Kong 2002-2006</a:t>
                      </a: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a:noFill/>
                    </a:lnTlToBr>
                    <a:lnBlToTr>
                      <a:noFill/>
                    </a:lnBlToTr>
                    <a:solidFill>
                      <a:srgbClr val="FFFFCC"/>
                    </a:solidFill>
                  </a:tcPr>
                </a:tc>
              </a:tr>
              <a:tr h="632817">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smtClean="0">
                          <a:ln>
                            <a:noFill/>
                          </a:ln>
                          <a:solidFill>
                            <a:schemeClr val="tx1"/>
                          </a:solidFill>
                          <a:effectLst/>
                          <a:latin typeface="Arial" charset="0"/>
                          <a:ea typeface="宋体" pitchFamily="2" charset="-122"/>
                        </a:rPr>
                        <a:t>2007-2011</a:t>
                      </a:r>
                    </a:p>
                  </a:txBody>
                  <a:tcPr marT="45711" marB="45711" horzOverflow="overflow">
                    <a:lnL w="28575"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c>
                  <a:txBody>
                    <a:body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Arial" charset="0"/>
                          <a:ea typeface="宋体" pitchFamily="2" charset="-122"/>
                        </a:rPr>
                        <a:t>Recommended HIV/AIDS Strategies for Hong Kong 2007-2011</a:t>
                      </a:r>
                    </a:p>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sz="1400" b="1" i="0" u="none" strike="noStrike" cap="none" normalizeH="0" baseline="0" dirty="0" smtClean="0">
                        <a:ln>
                          <a:noFill/>
                        </a:ln>
                        <a:solidFill>
                          <a:schemeClr val="tx1"/>
                        </a:solidFill>
                        <a:effectLst/>
                        <a:latin typeface="Arial" charset="0"/>
                        <a:ea typeface="宋体" pitchFamily="2" charset="-122"/>
                      </a:endParaRPr>
                    </a:p>
                  </a:txBody>
                  <a:tcPr marT="45711" marB="45711" horzOverflow="overflow">
                    <a:lnL w="12700" cap="flat" cmpd="sng" algn="ctr">
                      <a:solidFill>
                        <a:schemeClr val="tx1"/>
                      </a:solidFill>
                      <a:prstDash val="solid"/>
                      <a:round/>
                      <a:headEnd type="none" w="med" len="med"/>
                      <a:tailEnd type="none" w="med" len="med"/>
                    </a:lnL>
                    <a:lnR w="28575"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28575" cap="flat" cmpd="sng" algn="ctr">
                      <a:solidFill>
                        <a:schemeClr val="tx1"/>
                      </a:solidFill>
                      <a:prstDash val="solid"/>
                      <a:round/>
                      <a:headEnd type="none" w="med" len="med"/>
                      <a:tailEnd type="none" w="med" len="med"/>
                    </a:lnB>
                    <a:lnTlToBr>
                      <a:noFill/>
                    </a:lnTlToBr>
                    <a:lnBlToTr>
                      <a:noFill/>
                    </a:lnBlToTr>
                    <a:solidFill>
                      <a:srgbClr val="FFFFCC"/>
                    </a:solidFill>
                  </a:tcPr>
                </a:tc>
              </a:tr>
            </a:tbl>
          </a:graphicData>
        </a:graphic>
      </p:graphicFrame>
      <p:sp>
        <p:nvSpPr>
          <p:cNvPr id="67606" name="Text Box 80"/>
          <p:cNvSpPr txBox="1">
            <a:spLocks noChangeArrowheads="1"/>
          </p:cNvSpPr>
          <p:nvPr/>
        </p:nvSpPr>
        <p:spPr bwMode="auto">
          <a:xfrm>
            <a:off x="0" y="6491288"/>
            <a:ext cx="9144000" cy="2619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hangingPunct="1">
              <a:spcBef>
                <a:spcPct val="50000"/>
              </a:spcBef>
            </a:pPr>
            <a:r>
              <a:rPr lang="en-US" sz="1100"/>
              <a:t>Source: </a:t>
            </a:r>
            <a:r>
              <a:rPr lang="en-US" sz="1100">
                <a:hlinkClick r:id="rId3"/>
              </a:rPr>
              <a:t>Hong Kong Advisory Council on AIDS. (2007). </a:t>
            </a:r>
            <a:r>
              <a:rPr lang="en-US" sz="1100" i="1">
                <a:hlinkClick r:id="rId3"/>
              </a:rPr>
              <a:t>Recommended HIV/AIDS Strategies for Hong Kong 2007-2011.</a:t>
            </a:r>
            <a:endParaRPr lang="en-US" sz="1100"/>
          </a:p>
        </p:txBody>
      </p:sp>
      <p:sp>
        <p:nvSpPr>
          <p:cNvPr id="67607" name="Title 1"/>
          <p:cNvSpPr>
            <a:spLocks noGrp="1"/>
          </p:cNvSpPr>
          <p:nvPr>
            <p:ph type="title"/>
          </p:nvPr>
        </p:nvSpPr>
        <p:spPr bwMode="auto">
          <a:xfrm>
            <a:off x="169863" y="1524000"/>
            <a:ext cx="8402637" cy="5032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Formulation of HIV and AIDS Strategies by the Hong Kong Advisory Council on AIDS, 1994-2011</a:t>
            </a:r>
            <a:br>
              <a:rPr lang="en-US" smtClean="0"/>
            </a:br>
            <a:endParaRPr lang="en-US" smtClean="0"/>
          </a:p>
        </p:txBody>
      </p:sp>
      <p:sp>
        <p:nvSpPr>
          <p:cNvPr id="67608" name="Slide Number Placeholder 4"/>
          <p:cNvSpPr>
            <a:spLocks noGrp="1"/>
          </p:cNvSpPr>
          <p:nvPr>
            <p:ph type="sldNum" sz="quarter" idx="1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74E73718-A2F2-45CE-8D0E-1EA1C473B80D}" type="slidenum">
              <a:rPr lang="en-US" sz="1400" smtClean="0">
                <a:cs typeface="Arial" charset="0"/>
              </a:rPr>
              <a:pPr eaLnBrk="1" fontAlgn="base" hangingPunct="1">
                <a:spcBef>
                  <a:spcPct val="0"/>
                </a:spcBef>
                <a:spcAft>
                  <a:spcPct val="0"/>
                </a:spcAft>
              </a:pPr>
              <a:t>36</a:t>
            </a:fld>
            <a:endParaRPr lang="th-TH" sz="1400" smtClean="0">
              <a:cs typeface="Arial" charset="0"/>
            </a:endParaRPr>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0"/>
          </p:nvPr>
        </p:nvSpPr>
        <p:spPr/>
        <p:txBody>
          <a:bodyPr/>
          <a:lstStyle/>
          <a:p>
            <a:pPr>
              <a:defRPr/>
            </a:pPr>
            <a:fld id="{02A2588F-CB05-4CC1-89A3-36D6E1C066B9}" type="slidenum">
              <a:rPr lang="th-TH" smtClean="0">
                <a:solidFill>
                  <a:schemeClr val="tx1">
                    <a:tint val="75000"/>
                  </a:schemeClr>
                </a:solidFill>
              </a:rPr>
              <a:pPr>
                <a:defRPr/>
              </a:pPr>
              <a:t>37</a:t>
            </a:fld>
            <a:endParaRPr lang="th-TH" dirty="0">
              <a:solidFill>
                <a:schemeClr val="tx1">
                  <a:tint val="75000"/>
                </a:schemeClr>
              </a:solidFill>
            </a:endParaRPr>
          </a:p>
        </p:txBody>
      </p:sp>
      <p:sp>
        <p:nvSpPr>
          <p:cNvPr id="72707" name="Rectangle 3"/>
          <p:cNvSpPr txBox="1">
            <a:spLocks noChangeArrowheads="1"/>
          </p:cNvSpPr>
          <p:nvPr/>
        </p:nvSpPr>
        <p:spPr bwMode="auto">
          <a:xfrm>
            <a:off x="457200" y="1812925"/>
            <a:ext cx="82296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algn="ctr" eaLnBrk="1" hangingPunct="1">
              <a:spcBef>
                <a:spcPct val="20000"/>
              </a:spcBef>
            </a:pPr>
            <a:r>
              <a:rPr lang="en-US" sz="4000">
                <a:solidFill>
                  <a:srgbClr val="C00000"/>
                </a:solidFill>
                <a:cs typeface="Cordia New" pitchFamily="34" charset="-34"/>
              </a:rPr>
              <a:t>THANK YOU</a:t>
            </a:r>
          </a:p>
          <a:p>
            <a:pPr algn="ctr" eaLnBrk="1" hangingPunct="1">
              <a:spcBef>
                <a:spcPct val="20000"/>
              </a:spcBef>
            </a:pPr>
            <a:endParaRPr lang="en-US" sz="4000">
              <a:solidFill>
                <a:srgbClr val="C00000"/>
              </a:solidFill>
              <a:cs typeface="Cordia New" pitchFamily="34" charset="-34"/>
            </a:endParaRPr>
          </a:p>
          <a:p>
            <a:pPr algn="ctr" eaLnBrk="1" hangingPunct="1">
              <a:spcBef>
                <a:spcPct val="20000"/>
              </a:spcBef>
            </a:pPr>
            <a:r>
              <a:rPr lang="en-US">
                <a:solidFill>
                  <a:srgbClr val="C00000"/>
                </a:solidFill>
                <a:cs typeface="Cordia New" pitchFamily="34" charset="-34"/>
              </a:rPr>
              <a:t>slides compiled by </a:t>
            </a:r>
            <a:r>
              <a:rPr lang="en-US" u="sng">
                <a:solidFill>
                  <a:srgbClr val="C00000"/>
                </a:solidFill>
                <a:cs typeface="Cordia New" pitchFamily="34" charset="-34"/>
                <a:hlinkClick r:id="rId2"/>
              </a:rPr>
              <a:t>www.aidsdatahub.org</a:t>
            </a:r>
            <a:endParaRPr lang="en-US" u="sng">
              <a:solidFill>
                <a:srgbClr val="C00000"/>
              </a:solidFill>
              <a:cs typeface="Cordia New" pitchFamily="34" charset="-34"/>
            </a:endParaRPr>
          </a:p>
          <a:p>
            <a:pPr algn="ctr" eaLnBrk="1" hangingPunct="1">
              <a:spcBef>
                <a:spcPct val="20000"/>
              </a:spcBef>
            </a:pPr>
            <a:endParaRPr lang="en-US" sz="1000" u="sng">
              <a:solidFill>
                <a:srgbClr val="C00000"/>
              </a:solidFill>
              <a:cs typeface="Cordia New" pitchFamily="34" charset="-34"/>
            </a:endParaRPr>
          </a:p>
          <a:p>
            <a:pPr algn="ctr" eaLnBrk="1" hangingPunct="1">
              <a:spcBef>
                <a:spcPct val="20000"/>
              </a:spcBef>
            </a:pPr>
            <a:endParaRPr lang="en-US" sz="1000" i="1">
              <a:solidFill>
                <a:srgbClr val="C00000"/>
              </a:solidFill>
              <a:cs typeface="Cordia New" pitchFamily="34" charset="-34"/>
            </a:endParaRPr>
          </a:p>
          <a:p>
            <a:pPr algn="ctr" eaLnBrk="1" hangingPunct="1">
              <a:spcBef>
                <a:spcPct val="20000"/>
              </a:spcBef>
            </a:pPr>
            <a:endParaRPr lang="en-US" sz="1000" i="1">
              <a:solidFill>
                <a:srgbClr val="C00000"/>
              </a:solidFill>
              <a:cs typeface="Cordia New" pitchFamily="34" charset="-34"/>
            </a:endParaRPr>
          </a:p>
          <a:p>
            <a:pPr algn="ctr" eaLnBrk="1" hangingPunct="1">
              <a:spcBef>
                <a:spcPct val="20000"/>
              </a:spcBef>
            </a:pPr>
            <a:endParaRPr lang="en-US" sz="1000" i="1">
              <a:solidFill>
                <a:srgbClr val="C00000"/>
              </a:solidFill>
              <a:cs typeface="Cordia New" pitchFamily="34" charset="-34"/>
            </a:endParaRPr>
          </a:p>
          <a:p>
            <a:pPr algn="ctr" eaLnBrk="1" hangingPunct="1">
              <a:spcBef>
                <a:spcPct val="20000"/>
              </a:spcBef>
            </a:pPr>
            <a:endParaRPr lang="en-US" sz="1000" i="1">
              <a:solidFill>
                <a:srgbClr val="C00000"/>
              </a:solidFill>
              <a:cs typeface="Cordia New" pitchFamily="34" charset="-34"/>
            </a:endParaRPr>
          </a:p>
          <a:p>
            <a:pPr algn="ctr" eaLnBrk="1" hangingPunct="1">
              <a:spcBef>
                <a:spcPct val="20000"/>
              </a:spcBef>
            </a:pPr>
            <a:endParaRPr lang="en-US" sz="1000" i="1">
              <a:solidFill>
                <a:srgbClr val="C00000"/>
              </a:solidFill>
              <a:cs typeface="Cordia New" pitchFamily="34" charset="-34"/>
            </a:endParaRPr>
          </a:p>
          <a:p>
            <a:pPr algn="ctr" eaLnBrk="1" hangingPunct="1">
              <a:spcBef>
                <a:spcPct val="20000"/>
              </a:spcBef>
            </a:pPr>
            <a:r>
              <a:rPr lang="en-US" sz="1400" i="1">
                <a:solidFill>
                  <a:srgbClr val="C00000"/>
                </a:solidFill>
                <a:cs typeface="Cordia New" pitchFamily="34" charset="-34"/>
              </a:rPr>
              <a:t>Data shown in this slide set  are comprehensive to the extent they are available from country reports. Please inform us if you know of sources where more recent data can be used.</a:t>
            </a:r>
          </a:p>
          <a:p>
            <a:pPr algn="ctr" eaLnBrk="1" hangingPunct="1">
              <a:spcBef>
                <a:spcPct val="20000"/>
              </a:spcBef>
            </a:pPr>
            <a:r>
              <a:rPr lang="en-US" sz="1400" i="1">
                <a:solidFill>
                  <a:srgbClr val="C00000"/>
                </a:solidFill>
                <a:cs typeface="Cordia New" pitchFamily="34" charset="-34"/>
              </a:rPr>
              <a:t>Please acknowledge </a:t>
            </a:r>
            <a:r>
              <a:rPr lang="en-US" sz="1400" i="1">
                <a:solidFill>
                  <a:srgbClr val="C00000"/>
                </a:solidFill>
                <a:cs typeface="Cordia New" pitchFamily="34" charset="-34"/>
                <a:hlinkClick r:id="rId2"/>
              </a:rPr>
              <a:t>www.aidsdatahub.org</a:t>
            </a:r>
            <a:r>
              <a:rPr lang="en-US" sz="1400" i="1">
                <a:solidFill>
                  <a:srgbClr val="C00000"/>
                </a:solidFill>
                <a:cs typeface="Cordia New" pitchFamily="34" charset="-34"/>
              </a:rPr>
              <a:t> if slides are lifted directly from this site</a:t>
            </a:r>
          </a:p>
          <a:p>
            <a:pPr algn="ctr" eaLnBrk="1" hangingPunct="1">
              <a:spcBef>
                <a:spcPct val="20000"/>
              </a:spcBef>
            </a:pPr>
            <a:endParaRPr lang="en-US" sz="1400">
              <a:solidFill>
                <a:srgbClr val="C00000"/>
              </a:solidFill>
              <a:cs typeface="Cordia New" pitchFamily="34" charset="-34"/>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5"/>
          <p:cNvSpPr>
            <a:spLocks noGrp="1"/>
          </p:cNvSpPr>
          <p:nvPr>
            <p:ph type="title"/>
          </p:nvPr>
        </p:nvSpPr>
        <p:spPr bwMode="auto">
          <a:xfrm>
            <a:off x="225425" y="3390900"/>
            <a:ext cx="8115300" cy="1747838"/>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sz="5400" smtClean="0"/>
              <a:t>HIV prevalence and </a:t>
            </a:r>
            <a:br>
              <a:rPr lang="en-US" sz="5400" smtClean="0"/>
            </a:br>
            <a:r>
              <a:rPr lang="en-US" sz="5400" smtClean="0"/>
              <a:t>epidemiological status</a:t>
            </a:r>
            <a:endParaRPr lang="th-TH" sz="540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Cumulative number of HIV infections and AIDS cases, 1984 – March 2011</a:t>
            </a:r>
          </a:p>
        </p:txBody>
      </p:sp>
      <p:sp>
        <p:nvSpPr>
          <p:cNvPr id="3482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3F3D2886-B0BF-443D-A680-8A616E57C1E9}" type="slidenum">
              <a:rPr lang="en-US" sz="1200" smtClean="0">
                <a:cs typeface="Arial" charset="0"/>
              </a:rPr>
              <a:pPr eaLnBrk="1" fontAlgn="base" hangingPunct="1">
                <a:spcBef>
                  <a:spcPct val="0"/>
                </a:spcBef>
                <a:spcAft>
                  <a:spcPct val="0"/>
                </a:spcAft>
              </a:pPr>
              <a:t>5</a:t>
            </a:fld>
            <a:endParaRPr lang="th-TH" sz="1200" smtClean="0">
              <a:cs typeface="Arial" charset="0"/>
            </a:endParaRPr>
          </a:p>
        </p:txBody>
      </p:sp>
      <p:graphicFrame>
        <p:nvGraphicFramePr>
          <p:cNvPr id="9" name="Content Placeholder 8"/>
          <p:cNvGraphicFramePr>
            <a:graphicFrameLocks noGrp="1"/>
          </p:cNvGraphicFramePr>
          <p:nvPr>
            <p:ph sz="quarter" idx="4294967295"/>
          </p:nvPr>
        </p:nvGraphicFramePr>
        <p:xfrm>
          <a:off x="0" y="2438400"/>
          <a:ext cx="8077200" cy="3448050"/>
        </p:xfrm>
        <a:graphic>
          <a:graphicData uri="http://schemas.openxmlformats.org/drawingml/2006/chart">
            <c:chart xmlns:c="http://schemas.openxmlformats.org/drawingml/2006/chart" xmlns:r="http://schemas.openxmlformats.org/officeDocument/2006/relationships" r:id="rId2"/>
          </a:graphicData>
        </a:graphic>
      </p:graphicFrame>
      <p:sp>
        <p:nvSpPr>
          <p:cNvPr id="8" name="Text Box 149"/>
          <p:cNvSpPr txBox="1">
            <a:spLocks noChangeArrowheads="1"/>
          </p:cNvSpPr>
          <p:nvPr/>
        </p:nvSpPr>
        <p:spPr bwMode="auto">
          <a:xfrm>
            <a:off x="0" y="6088063"/>
            <a:ext cx="8534400" cy="769937"/>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3"/>
              </a:rPr>
              <a:t>www.aidsdatahub.org</a:t>
            </a:r>
            <a:r>
              <a:rPr lang="en-US" sz="1100" dirty="0">
                <a:solidFill>
                  <a:srgbClr val="000000"/>
                </a:solidFill>
                <a:ea typeface="+mn-ea"/>
                <a:cs typeface="Angsana New" pitchFamily="18" charset="-34"/>
              </a:rPr>
              <a:t>  based on 1. </a:t>
            </a:r>
            <a:r>
              <a:rPr lang="en-US" sz="1100" dirty="0">
                <a:ea typeface="+mn-ea"/>
                <a:hlinkClick r:id="rId4"/>
              </a:rPr>
              <a:t>Special Preventive </a:t>
            </a:r>
            <a:r>
              <a:rPr lang="en-US" sz="1100" dirty="0" err="1">
                <a:ea typeface="+mn-ea"/>
                <a:hlinkClick r:id="rId4"/>
              </a:rPr>
              <a:t>Programme</a:t>
            </a:r>
            <a:r>
              <a:rPr lang="en-US" sz="1100" dirty="0">
                <a:ea typeface="+mn-ea"/>
                <a:hlinkClick r:id="rId4"/>
              </a:rPr>
              <a:t>, Centre for Health Protection, Department of Health. (2011). </a:t>
            </a:r>
            <a:r>
              <a:rPr lang="en-US" sz="1100" i="1" dirty="0">
                <a:ea typeface="+mn-ea"/>
                <a:hlinkClick r:id="rId4"/>
              </a:rPr>
              <a:t>HIV/AIDS Situation in Hong Kong [2010] Factsheet.</a:t>
            </a:r>
            <a:r>
              <a:rPr lang="en-US" sz="1100" i="1" dirty="0">
                <a:ea typeface="+mn-ea"/>
              </a:rPr>
              <a:t> and  2. </a:t>
            </a:r>
            <a:r>
              <a:rPr lang="en-US" sz="1100" dirty="0">
                <a:ea typeface="+mn-ea"/>
                <a:hlinkClick r:id="rId5"/>
              </a:rPr>
              <a:t>Special Preventive </a:t>
            </a:r>
            <a:r>
              <a:rPr lang="en-US" sz="1100" dirty="0" err="1">
                <a:ea typeface="+mn-ea"/>
                <a:hlinkClick r:id="rId5"/>
              </a:rPr>
              <a:t>Programme</a:t>
            </a:r>
            <a:r>
              <a:rPr lang="en-US" sz="1100" dirty="0">
                <a:ea typeface="+mn-ea"/>
                <a:hlinkClick r:id="rId5"/>
              </a:rPr>
              <a:t>, Centre for Health Protection, Department of Health Hong Kong. (2011). </a:t>
            </a:r>
            <a:r>
              <a:rPr lang="en-US" sz="1100" i="1" dirty="0">
                <a:ea typeface="+mn-ea"/>
                <a:hlinkClick r:id="rId5"/>
              </a:rPr>
              <a:t>Hong Kong STD/AIDS Update: A Quarterly Surveillance Report Vol. 17 No. 1 Quarter 1 2011</a:t>
            </a:r>
            <a:endParaRPr lang="en-US" sz="1100" dirty="0">
              <a:ea typeface="+mn-ea"/>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Annual new HIV infections by gender, 1984- March 2011</a:t>
            </a:r>
          </a:p>
        </p:txBody>
      </p:sp>
      <p:sp>
        <p:nvSpPr>
          <p:cNvPr id="35844"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E0DC1B78-9D84-47FC-B9BA-BFA395C11DE4}" type="slidenum">
              <a:rPr lang="en-US" sz="1200" smtClean="0">
                <a:cs typeface="Arial" charset="0"/>
              </a:rPr>
              <a:pPr eaLnBrk="1" fontAlgn="base" hangingPunct="1">
                <a:spcBef>
                  <a:spcPct val="0"/>
                </a:spcBef>
                <a:spcAft>
                  <a:spcPct val="0"/>
                </a:spcAft>
              </a:pPr>
              <a:t>6</a:t>
            </a:fld>
            <a:endParaRPr lang="th-TH" sz="1200" smtClean="0">
              <a:cs typeface="Arial" charset="0"/>
            </a:endParaRPr>
          </a:p>
        </p:txBody>
      </p:sp>
      <p:graphicFrame>
        <p:nvGraphicFramePr>
          <p:cNvPr id="12" name="Content Placeholder 11"/>
          <p:cNvGraphicFramePr>
            <a:graphicFrameLocks noGrp="1"/>
          </p:cNvGraphicFramePr>
          <p:nvPr>
            <p:ph sz="quarter" idx="4294967295"/>
          </p:nvPr>
        </p:nvGraphicFramePr>
        <p:xfrm>
          <a:off x="0" y="2209800"/>
          <a:ext cx="8077200" cy="37338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149"/>
          <p:cNvSpPr txBox="1">
            <a:spLocks noChangeArrowheads="1"/>
          </p:cNvSpPr>
          <p:nvPr/>
        </p:nvSpPr>
        <p:spPr bwMode="auto">
          <a:xfrm>
            <a:off x="0" y="6172200"/>
            <a:ext cx="8458200" cy="600075"/>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3"/>
              </a:rPr>
              <a:t>www.aidsdatahub.org</a:t>
            </a:r>
            <a:r>
              <a:rPr lang="en-US" sz="1100" dirty="0">
                <a:solidFill>
                  <a:srgbClr val="000000"/>
                </a:solidFill>
                <a:ea typeface="+mn-ea"/>
                <a:cs typeface="Angsana New" pitchFamily="18" charset="-34"/>
              </a:rPr>
              <a:t>  based on 1. </a:t>
            </a:r>
            <a:r>
              <a:rPr lang="en-US" sz="1100" dirty="0">
                <a:ea typeface="+mn-ea"/>
              </a:rPr>
              <a:t>Wong Ka-</a:t>
            </a:r>
            <a:r>
              <a:rPr lang="en-US" sz="1100" dirty="0" err="1">
                <a:ea typeface="+mn-ea"/>
              </a:rPr>
              <a:t>hing</a:t>
            </a:r>
            <a:r>
              <a:rPr lang="en-US" sz="1100" dirty="0">
                <a:ea typeface="+mn-ea"/>
              </a:rPr>
              <a:t>, Department of Health. Press Meeting Presentation 26 May 2009 </a:t>
            </a:r>
            <a:r>
              <a:rPr lang="en-US" sz="1100" dirty="0">
                <a:solidFill>
                  <a:srgbClr val="000000"/>
                </a:solidFill>
                <a:ea typeface="+mn-ea"/>
                <a:cs typeface="Angsana New" pitchFamily="18" charset="-34"/>
              </a:rPr>
              <a:t>and 2. </a:t>
            </a:r>
            <a:r>
              <a:rPr lang="en-US" sz="1100" dirty="0">
                <a:ea typeface="+mn-ea"/>
                <a:hlinkClick r:id="rId4"/>
              </a:rPr>
              <a:t>Special Preventive </a:t>
            </a:r>
            <a:r>
              <a:rPr lang="en-US" sz="1100" dirty="0" err="1">
                <a:ea typeface="+mn-ea"/>
                <a:hlinkClick r:id="rId4"/>
              </a:rPr>
              <a:t>Programme</a:t>
            </a:r>
            <a:r>
              <a:rPr lang="en-US" sz="1100" dirty="0">
                <a:ea typeface="+mn-ea"/>
                <a:hlinkClick r:id="rId4"/>
              </a:rPr>
              <a:t>, Centre for Health Protection, Department of Health Hong Kong. (2011). </a:t>
            </a:r>
            <a:r>
              <a:rPr lang="en-US" sz="1100" i="1" dirty="0">
                <a:ea typeface="+mn-ea"/>
                <a:hlinkClick r:id="rId4"/>
              </a:rPr>
              <a:t>Hong Kong STD/AIDS Update: A Quarterly Surveillance Report Vol. 17 No. 1 Quarter 1 2011</a:t>
            </a:r>
            <a:endParaRPr lang="en-US" sz="1100" dirty="0">
              <a:ea typeface="+mn-ea"/>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Title 4"/>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Annually reported HIV infections and AIDS cases by gender, 2000 – March 2011</a:t>
            </a:r>
          </a:p>
        </p:txBody>
      </p:sp>
      <p:sp>
        <p:nvSpPr>
          <p:cNvPr id="36870"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03A080A7-D270-4ECB-A298-8114736BA02F}" type="slidenum">
              <a:rPr lang="en-US" sz="1400" smtClean="0">
                <a:cs typeface="Arial" charset="0"/>
              </a:rPr>
              <a:pPr eaLnBrk="1" fontAlgn="base" hangingPunct="1">
                <a:spcBef>
                  <a:spcPct val="0"/>
                </a:spcBef>
                <a:spcAft>
                  <a:spcPct val="0"/>
                </a:spcAft>
              </a:pPr>
              <a:t>7</a:t>
            </a:fld>
            <a:endParaRPr lang="th-TH" sz="1400" smtClean="0">
              <a:cs typeface="Arial" charset="0"/>
            </a:endParaRPr>
          </a:p>
        </p:txBody>
      </p:sp>
      <p:graphicFrame>
        <p:nvGraphicFramePr>
          <p:cNvPr id="14" name="Content Placeholder 13"/>
          <p:cNvGraphicFramePr>
            <a:graphicFrameLocks noGrp="1"/>
          </p:cNvGraphicFramePr>
          <p:nvPr>
            <p:ph sz="quarter" idx="4294967295"/>
            <p:extLst>
              <p:ext uri="{D42A27DB-BD31-4B8C-83A1-F6EECF244321}">
                <p14:modId xmlns:p14="http://schemas.microsoft.com/office/powerpoint/2010/main" val="2481949737"/>
              </p:ext>
            </p:extLst>
          </p:nvPr>
        </p:nvGraphicFramePr>
        <p:xfrm>
          <a:off x="228600" y="3048000"/>
          <a:ext cx="4243388" cy="3078163"/>
        </p:xfrm>
        <a:graphic>
          <a:graphicData uri="http://schemas.openxmlformats.org/drawingml/2006/chart">
            <c:chart xmlns:c="http://schemas.openxmlformats.org/drawingml/2006/chart" xmlns:r="http://schemas.openxmlformats.org/officeDocument/2006/relationships" r:id="rId2"/>
          </a:graphicData>
        </a:graphic>
      </p:graphicFrame>
      <p:sp>
        <p:nvSpPr>
          <p:cNvPr id="36868" name="Text Placeholder 7"/>
          <p:cNvSpPr>
            <a:spLocks noGrp="1"/>
          </p:cNvSpPr>
          <p:nvPr>
            <p:ph type="body" sz="quarter" idx="4294967295"/>
          </p:nvPr>
        </p:nvSpPr>
        <p:spPr bwMode="auto">
          <a:xfrm>
            <a:off x="4876800" y="2449513"/>
            <a:ext cx="3959225" cy="522287"/>
          </a:xfrm>
          <a:prstGeom prst="rect">
            <a:avLst/>
          </a:prstGeom>
          <a:noFill/>
          <a:ln>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algn="ctr"/>
            <a:r>
              <a:rPr lang="en-US" sz="1600" b="1" dirty="0" smtClean="0">
                <a:cs typeface="Arial" charset="0"/>
              </a:rPr>
              <a:t>AIDS cases</a:t>
            </a:r>
          </a:p>
        </p:txBody>
      </p:sp>
      <p:graphicFrame>
        <p:nvGraphicFramePr>
          <p:cNvPr id="16" name="Content Placeholder 15"/>
          <p:cNvGraphicFramePr>
            <a:graphicFrameLocks noGrp="1"/>
          </p:cNvGraphicFramePr>
          <p:nvPr>
            <p:ph sz="quarter" idx="4294967295"/>
            <p:extLst>
              <p:ext uri="{D42A27DB-BD31-4B8C-83A1-F6EECF244321}">
                <p14:modId xmlns:p14="http://schemas.microsoft.com/office/powerpoint/2010/main" val="3281889129"/>
              </p:ext>
            </p:extLst>
          </p:nvPr>
        </p:nvGraphicFramePr>
        <p:xfrm>
          <a:off x="4876800" y="3048000"/>
          <a:ext cx="3959225" cy="3078163"/>
        </p:xfrm>
        <a:graphic>
          <a:graphicData uri="http://schemas.openxmlformats.org/drawingml/2006/chart">
            <c:chart xmlns:c="http://schemas.openxmlformats.org/drawingml/2006/chart" xmlns:r="http://schemas.openxmlformats.org/officeDocument/2006/relationships" r:id="rId3"/>
          </a:graphicData>
        </a:graphic>
      </p:graphicFrame>
      <p:sp>
        <p:nvSpPr>
          <p:cNvPr id="36872" name="Text Placeholder 5"/>
          <p:cNvSpPr>
            <a:spLocks noGrp="1"/>
          </p:cNvSpPr>
          <p:nvPr>
            <p:ph type="body" sz="quarter" idx="4294967295"/>
          </p:nvPr>
        </p:nvSpPr>
        <p:spPr bwMode="auto">
          <a:xfrm>
            <a:off x="228600" y="2452688"/>
            <a:ext cx="4267200" cy="514350"/>
          </a:xfrm>
          <a:prstGeom prst="rect">
            <a:avLst/>
          </a:prstGeom>
          <a:noFill/>
          <a:ln>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compatLnSpc="1">
            <a:prstTxWarp prst="textNoShape">
              <a:avLst/>
            </a:prstTxWarp>
          </a:bodyPr>
          <a:lstStyle/>
          <a:p>
            <a:pPr marL="342900" indent="-342900" algn="ctr">
              <a:buFontTx/>
              <a:buNone/>
            </a:pPr>
            <a:r>
              <a:rPr lang="en-US" sz="1600" b="1" smtClean="0">
                <a:latin typeface="Arial" charset="0"/>
                <a:cs typeface="Arial" charset="0"/>
              </a:rPr>
              <a:t>HIV infections</a:t>
            </a:r>
          </a:p>
        </p:txBody>
      </p:sp>
      <p:sp>
        <p:nvSpPr>
          <p:cNvPr id="11" name="Text Box 149"/>
          <p:cNvSpPr txBox="1">
            <a:spLocks noChangeArrowheads="1"/>
          </p:cNvSpPr>
          <p:nvPr/>
        </p:nvSpPr>
        <p:spPr bwMode="auto">
          <a:xfrm>
            <a:off x="0" y="6365875"/>
            <a:ext cx="8382000" cy="430213"/>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4"/>
              </a:rPr>
              <a:t>www.aidsdatahub.org</a:t>
            </a:r>
            <a:r>
              <a:rPr lang="en-US" sz="1100" dirty="0">
                <a:solidFill>
                  <a:srgbClr val="000000"/>
                </a:solidFill>
                <a:ea typeface="+mn-ea"/>
                <a:cs typeface="Angsana New" pitchFamily="18" charset="-34"/>
              </a:rPr>
              <a:t>  based on </a:t>
            </a:r>
            <a:r>
              <a:rPr lang="en-US" sz="1100" dirty="0">
                <a:ea typeface="+mn-ea"/>
                <a:hlinkClick r:id="rId5"/>
              </a:rPr>
              <a:t>Special Preventive </a:t>
            </a:r>
            <a:r>
              <a:rPr lang="en-US" sz="1100" dirty="0" err="1">
                <a:ea typeface="+mn-ea"/>
                <a:hlinkClick r:id="rId5"/>
              </a:rPr>
              <a:t>Programme</a:t>
            </a:r>
            <a:r>
              <a:rPr lang="en-US" sz="1100" dirty="0">
                <a:ea typeface="+mn-ea"/>
                <a:hlinkClick r:id="rId5"/>
              </a:rPr>
              <a:t>, Centre for Health Protection, Department of Health Hong Kong. (2011). </a:t>
            </a:r>
            <a:r>
              <a:rPr lang="en-US" sz="1100" i="1" dirty="0">
                <a:ea typeface="+mn-ea"/>
                <a:hlinkClick r:id="rId5"/>
              </a:rPr>
              <a:t>Hong Kong STD/AIDS Update: A Quarterly Surveillance Report Vol. 17 No. 1 Quarter 1 2011.</a:t>
            </a:r>
            <a:endParaRPr lang="en-US" sz="1100" dirty="0">
              <a:ea typeface="+mn-ea"/>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Cumulative reported HIV infections and AIDS cases by age group and gender, March 2011</a:t>
            </a:r>
          </a:p>
        </p:txBody>
      </p:sp>
      <p:sp>
        <p:nvSpPr>
          <p:cNvPr id="37894" name="Slide Number Placeholder 6"/>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86CF9693-CDA3-42B5-B7A3-174AE826F22F}" type="slidenum">
              <a:rPr lang="en-US" sz="1400" smtClean="0">
                <a:cs typeface="Arial" charset="0"/>
              </a:rPr>
              <a:pPr eaLnBrk="1" fontAlgn="base" hangingPunct="1">
                <a:spcBef>
                  <a:spcPct val="0"/>
                </a:spcBef>
                <a:spcAft>
                  <a:spcPct val="0"/>
                </a:spcAft>
              </a:pPr>
              <a:t>8</a:t>
            </a:fld>
            <a:endParaRPr lang="th-TH" sz="1400" smtClean="0">
              <a:cs typeface="Arial" charset="0"/>
            </a:endParaRPr>
          </a:p>
        </p:txBody>
      </p:sp>
      <p:graphicFrame>
        <p:nvGraphicFramePr>
          <p:cNvPr id="12" name="Content Placeholder 11"/>
          <p:cNvGraphicFramePr>
            <a:graphicFrameLocks noGrp="1"/>
          </p:cNvGraphicFramePr>
          <p:nvPr>
            <p:ph sz="quarter" idx="4294967295"/>
            <p:extLst>
              <p:ext uri="{D42A27DB-BD31-4B8C-83A1-F6EECF244321}">
                <p14:modId xmlns:p14="http://schemas.microsoft.com/office/powerpoint/2010/main" val="1393659757"/>
              </p:ext>
            </p:extLst>
          </p:nvPr>
        </p:nvGraphicFramePr>
        <p:xfrm>
          <a:off x="152400" y="2971800"/>
          <a:ext cx="4495800" cy="3124200"/>
        </p:xfrm>
        <a:graphic>
          <a:graphicData uri="http://schemas.openxmlformats.org/drawingml/2006/chart">
            <c:chart xmlns:c="http://schemas.openxmlformats.org/drawingml/2006/chart" xmlns:r="http://schemas.openxmlformats.org/officeDocument/2006/relationships" r:id="rId2"/>
          </a:graphicData>
        </a:graphic>
      </p:graphicFrame>
      <p:sp>
        <p:nvSpPr>
          <p:cNvPr id="37892" name="Text Placeholder 4"/>
          <p:cNvSpPr>
            <a:spLocks noGrp="1"/>
          </p:cNvSpPr>
          <p:nvPr>
            <p:ph type="body" sz="quarter" idx="4294967295"/>
          </p:nvPr>
        </p:nvSpPr>
        <p:spPr bwMode="auto">
          <a:xfrm>
            <a:off x="5181600" y="2430463"/>
            <a:ext cx="3048000" cy="522287"/>
          </a:xfrm>
          <a:prstGeom prst="rect">
            <a:avLst/>
          </a:prstGeom>
          <a:noFill/>
          <a:ln>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anchorCtr="0" compatLnSpc="1">
            <a:prstTxWarp prst="textNoShape">
              <a:avLst/>
            </a:prstTxWarp>
          </a:bodyPr>
          <a:lstStyle/>
          <a:p>
            <a:pPr marL="0" indent="0" algn="ctr">
              <a:buNone/>
            </a:pPr>
            <a:r>
              <a:rPr lang="en-US" sz="1600" b="1" dirty="0" smtClean="0">
                <a:cs typeface="Arial" charset="0"/>
              </a:rPr>
              <a:t>AIDS cases</a:t>
            </a:r>
          </a:p>
        </p:txBody>
      </p:sp>
      <p:graphicFrame>
        <p:nvGraphicFramePr>
          <p:cNvPr id="14" name="Content Placeholder 13"/>
          <p:cNvGraphicFramePr>
            <a:graphicFrameLocks noGrp="1"/>
          </p:cNvGraphicFramePr>
          <p:nvPr>
            <p:ph sz="quarter" idx="4294967295"/>
            <p:extLst>
              <p:ext uri="{D42A27DB-BD31-4B8C-83A1-F6EECF244321}">
                <p14:modId xmlns:p14="http://schemas.microsoft.com/office/powerpoint/2010/main" val="551532779"/>
              </p:ext>
            </p:extLst>
          </p:nvPr>
        </p:nvGraphicFramePr>
        <p:xfrm>
          <a:off x="4724400" y="2971800"/>
          <a:ext cx="4267200" cy="3124200"/>
        </p:xfrm>
        <a:graphic>
          <a:graphicData uri="http://schemas.openxmlformats.org/drawingml/2006/chart">
            <c:chart xmlns:c="http://schemas.openxmlformats.org/drawingml/2006/chart" xmlns:r="http://schemas.openxmlformats.org/officeDocument/2006/relationships" r:id="rId3"/>
          </a:graphicData>
        </a:graphic>
      </p:graphicFrame>
      <p:sp>
        <p:nvSpPr>
          <p:cNvPr id="37896" name="Text Placeholder 5"/>
          <p:cNvSpPr>
            <a:spLocks noGrp="1"/>
          </p:cNvSpPr>
          <p:nvPr>
            <p:ph type="body" sz="quarter" idx="4294967295"/>
          </p:nvPr>
        </p:nvSpPr>
        <p:spPr bwMode="auto">
          <a:xfrm>
            <a:off x="838200" y="2438400"/>
            <a:ext cx="3124200" cy="514350"/>
          </a:xfrm>
          <a:prstGeom prst="rect">
            <a:avLst/>
          </a:prstGeom>
          <a:noFill/>
          <a:ln>
            <a:solidFill>
              <a:srgbClr val="00B0F0"/>
            </a:solidFill>
            <a:miter lim="800000"/>
            <a:headEnd/>
            <a:tailEnd/>
          </a:ln>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ctr" compatLnSpc="1">
            <a:prstTxWarp prst="textNoShape">
              <a:avLst/>
            </a:prstTxWarp>
          </a:bodyPr>
          <a:lstStyle/>
          <a:p>
            <a:pPr marL="342900" indent="-342900" algn="ctr">
              <a:buFontTx/>
              <a:buNone/>
            </a:pPr>
            <a:r>
              <a:rPr lang="en-US" sz="1600" b="1" smtClean="0">
                <a:latin typeface="Arial" charset="0"/>
                <a:cs typeface="Arial" charset="0"/>
              </a:rPr>
              <a:t>HIV infections</a:t>
            </a:r>
          </a:p>
        </p:txBody>
      </p:sp>
      <p:sp>
        <p:nvSpPr>
          <p:cNvPr id="10" name="Text Box 149"/>
          <p:cNvSpPr txBox="1">
            <a:spLocks noChangeArrowheads="1"/>
          </p:cNvSpPr>
          <p:nvPr/>
        </p:nvSpPr>
        <p:spPr bwMode="auto">
          <a:xfrm>
            <a:off x="0" y="6365875"/>
            <a:ext cx="8382000" cy="430213"/>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4"/>
              </a:rPr>
              <a:t>www.aidsdatahub.org</a:t>
            </a:r>
            <a:r>
              <a:rPr lang="en-US" sz="1100" dirty="0">
                <a:solidFill>
                  <a:srgbClr val="000000"/>
                </a:solidFill>
                <a:ea typeface="+mn-ea"/>
                <a:cs typeface="Angsana New" pitchFamily="18" charset="-34"/>
              </a:rPr>
              <a:t>  based on </a:t>
            </a:r>
            <a:r>
              <a:rPr lang="en-US" sz="1100" dirty="0">
                <a:ea typeface="+mn-ea"/>
                <a:hlinkClick r:id="rId5"/>
              </a:rPr>
              <a:t>Special Preventive </a:t>
            </a:r>
            <a:r>
              <a:rPr lang="en-US" sz="1100" dirty="0" err="1">
                <a:ea typeface="+mn-ea"/>
                <a:hlinkClick r:id="rId5"/>
              </a:rPr>
              <a:t>Programme</a:t>
            </a:r>
            <a:r>
              <a:rPr lang="en-US" sz="1100" dirty="0">
                <a:ea typeface="+mn-ea"/>
                <a:hlinkClick r:id="rId5"/>
              </a:rPr>
              <a:t>, Centre for Health Protection, Department of Health Hong Kong. (2011). </a:t>
            </a:r>
            <a:r>
              <a:rPr lang="en-US" sz="1100" i="1" dirty="0">
                <a:ea typeface="+mn-ea"/>
                <a:hlinkClick r:id="rId5"/>
              </a:rPr>
              <a:t>Hong Kong STD/AIDS Update: A Quarterly Surveillance Report Vol. 17 No. 1 Quarter 1 2011.</a:t>
            </a:r>
            <a:endParaRPr lang="en-US" sz="1100" dirty="0">
              <a:ea typeface="+mn-ea"/>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smtClean="0"/>
              <a:t>Percent distribution of reported new HIV infections by mode of transmission, 2000 – March 2011</a:t>
            </a:r>
          </a:p>
        </p:txBody>
      </p:sp>
      <p:sp>
        <p:nvSpPr>
          <p:cNvPr id="38916" name="Slide Number Placeholder 3"/>
          <p:cNvSpPr>
            <a:spLocks noGrp="1"/>
          </p:cNvSpPr>
          <p:nvPr>
            <p:ph type="sldNum" sz="quarter" idx="10"/>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compatLnSpc="1">
            <a:prstTxWarp prst="textNoShape">
              <a:avLst/>
            </a:prstTxWarp>
          </a:bodyPr>
          <a:lstStyle>
            <a:lvl1pPr eaLnBrk="0" hangingPunct="0">
              <a:defRPr sz="2800">
                <a:solidFill>
                  <a:schemeClr val="tx1"/>
                </a:solidFill>
                <a:latin typeface="Arial" charset="0"/>
                <a:ea typeface="SimSun" pitchFamily="2" charset="-122"/>
              </a:defRPr>
            </a:lvl1pPr>
            <a:lvl2pPr marL="742950" indent="-285750" eaLnBrk="0" hangingPunct="0">
              <a:defRPr sz="2800">
                <a:solidFill>
                  <a:schemeClr val="tx1"/>
                </a:solidFill>
                <a:latin typeface="Arial" charset="0"/>
                <a:ea typeface="SimSun" pitchFamily="2" charset="-122"/>
              </a:defRPr>
            </a:lvl2pPr>
            <a:lvl3pPr marL="1143000" indent="-228600" eaLnBrk="0" hangingPunct="0">
              <a:defRPr sz="2800">
                <a:solidFill>
                  <a:schemeClr val="tx1"/>
                </a:solidFill>
                <a:latin typeface="Arial" charset="0"/>
                <a:ea typeface="SimSun" pitchFamily="2" charset="-122"/>
              </a:defRPr>
            </a:lvl3pPr>
            <a:lvl4pPr marL="1600200" indent="-228600" eaLnBrk="0" hangingPunct="0">
              <a:defRPr sz="2800">
                <a:solidFill>
                  <a:schemeClr val="tx1"/>
                </a:solidFill>
                <a:latin typeface="Arial" charset="0"/>
                <a:ea typeface="SimSun" pitchFamily="2" charset="-122"/>
              </a:defRPr>
            </a:lvl4pPr>
            <a:lvl5pPr marL="2057400" indent="-228600" eaLnBrk="0" hangingPunct="0">
              <a:defRPr sz="2800">
                <a:solidFill>
                  <a:schemeClr val="tx1"/>
                </a:solidFill>
                <a:latin typeface="Arial" charset="0"/>
                <a:ea typeface="SimSun" pitchFamily="2" charset="-122"/>
              </a:defRPr>
            </a:lvl5pPr>
            <a:lvl6pPr marL="2514600" indent="-228600" eaLnBrk="0" fontAlgn="base" hangingPunct="0">
              <a:spcBef>
                <a:spcPct val="0"/>
              </a:spcBef>
              <a:spcAft>
                <a:spcPct val="0"/>
              </a:spcAft>
              <a:defRPr sz="2800">
                <a:solidFill>
                  <a:schemeClr val="tx1"/>
                </a:solidFill>
                <a:latin typeface="Arial" charset="0"/>
                <a:ea typeface="SimSun" pitchFamily="2" charset="-122"/>
              </a:defRPr>
            </a:lvl6pPr>
            <a:lvl7pPr marL="2971800" indent="-228600" eaLnBrk="0" fontAlgn="base" hangingPunct="0">
              <a:spcBef>
                <a:spcPct val="0"/>
              </a:spcBef>
              <a:spcAft>
                <a:spcPct val="0"/>
              </a:spcAft>
              <a:defRPr sz="2800">
                <a:solidFill>
                  <a:schemeClr val="tx1"/>
                </a:solidFill>
                <a:latin typeface="Arial" charset="0"/>
                <a:ea typeface="SimSun" pitchFamily="2" charset="-122"/>
              </a:defRPr>
            </a:lvl7pPr>
            <a:lvl8pPr marL="3429000" indent="-228600" eaLnBrk="0" fontAlgn="base" hangingPunct="0">
              <a:spcBef>
                <a:spcPct val="0"/>
              </a:spcBef>
              <a:spcAft>
                <a:spcPct val="0"/>
              </a:spcAft>
              <a:defRPr sz="2800">
                <a:solidFill>
                  <a:schemeClr val="tx1"/>
                </a:solidFill>
                <a:latin typeface="Arial" charset="0"/>
                <a:ea typeface="SimSun" pitchFamily="2" charset="-122"/>
              </a:defRPr>
            </a:lvl8pPr>
            <a:lvl9pPr marL="3886200" indent="-228600" eaLnBrk="0" fontAlgn="base" hangingPunct="0">
              <a:spcBef>
                <a:spcPct val="0"/>
              </a:spcBef>
              <a:spcAft>
                <a:spcPct val="0"/>
              </a:spcAft>
              <a:defRPr sz="2800">
                <a:solidFill>
                  <a:schemeClr val="tx1"/>
                </a:solidFill>
                <a:latin typeface="Arial" charset="0"/>
                <a:ea typeface="SimSun" pitchFamily="2" charset="-122"/>
              </a:defRPr>
            </a:lvl9pPr>
          </a:lstStyle>
          <a:p>
            <a:pPr eaLnBrk="1" fontAlgn="base" hangingPunct="1">
              <a:spcBef>
                <a:spcPct val="0"/>
              </a:spcBef>
              <a:spcAft>
                <a:spcPct val="0"/>
              </a:spcAft>
            </a:pPr>
            <a:fld id="{B8BD0D13-15C5-4FB3-ACCB-3936293AAC00}" type="slidenum">
              <a:rPr lang="en-US" sz="1200" smtClean="0">
                <a:cs typeface="Arial" charset="0"/>
              </a:rPr>
              <a:pPr eaLnBrk="1" fontAlgn="base" hangingPunct="1">
                <a:spcBef>
                  <a:spcPct val="0"/>
                </a:spcBef>
                <a:spcAft>
                  <a:spcPct val="0"/>
                </a:spcAft>
              </a:pPr>
              <a:t>9</a:t>
            </a:fld>
            <a:endParaRPr lang="th-TH" sz="1200" smtClean="0">
              <a:cs typeface="Arial" charset="0"/>
            </a:endParaRPr>
          </a:p>
        </p:txBody>
      </p:sp>
      <p:graphicFrame>
        <p:nvGraphicFramePr>
          <p:cNvPr id="10" name="Content Placeholder 9"/>
          <p:cNvGraphicFramePr>
            <a:graphicFrameLocks noGrp="1"/>
          </p:cNvGraphicFramePr>
          <p:nvPr>
            <p:ph sz="quarter" idx="4294967295"/>
          </p:nvPr>
        </p:nvGraphicFramePr>
        <p:xfrm>
          <a:off x="0" y="2514600"/>
          <a:ext cx="8077200" cy="3657600"/>
        </p:xfrm>
        <a:graphic>
          <a:graphicData uri="http://schemas.openxmlformats.org/drawingml/2006/chart">
            <c:chart xmlns:c="http://schemas.openxmlformats.org/drawingml/2006/chart" xmlns:r="http://schemas.openxmlformats.org/officeDocument/2006/relationships" r:id="rId2"/>
          </a:graphicData>
        </a:graphic>
      </p:graphicFrame>
      <p:sp>
        <p:nvSpPr>
          <p:cNvPr id="7" name="Text Box 149"/>
          <p:cNvSpPr txBox="1">
            <a:spLocks noChangeArrowheads="1"/>
          </p:cNvSpPr>
          <p:nvPr/>
        </p:nvSpPr>
        <p:spPr bwMode="auto">
          <a:xfrm>
            <a:off x="0" y="6365875"/>
            <a:ext cx="8382000" cy="430213"/>
          </a:xfrm>
          <a:prstGeom prst="rect">
            <a:avLst/>
          </a:prstGeom>
          <a:noFill/>
          <a:ln w="9525">
            <a:noFill/>
            <a:miter lim="800000"/>
            <a:headEnd/>
            <a:tailEnd/>
          </a:ln>
        </p:spPr>
        <p:txBody>
          <a:bodyPr>
            <a:spAutoFit/>
          </a:bodyPr>
          <a:lstStyle/>
          <a:p>
            <a:pPr>
              <a:spcBef>
                <a:spcPct val="50000"/>
              </a:spcBef>
              <a:defRPr/>
            </a:pPr>
            <a:r>
              <a:rPr lang="en-US" sz="1100" dirty="0">
                <a:ea typeface="+mn-ea"/>
              </a:rPr>
              <a:t>Source: </a:t>
            </a:r>
            <a:r>
              <a:rPr lang="en-US" sz="1100" dirty="0">
                <a:solidFill>
                  <a:srgbClr val="000000"/>
                </a:solidFill>
                <a:ea typeface="+mn-ea"/>
                <a:cs typeface="Angsana New" pitchFamily="18" charset="-34"/>
              </a:rPr>
              <a:t>Prepared by </a:t>
            </a:r>
            <a:r>
              <a:rPr lang="en-US" sz="1100" dirty="0">
                <a:solidFill>
                  <a:srgbClr val="000000"/>
                </a:solidFill>
                <a:ea typeface="+mn-ea"/>
                <a:cs typeface="Angsana New" pitchFamily="18" charset="-34"/>
                <a:hlinkClick r:id="rId3"/>
              </a:rPr>
              <a:t>www.aidsdatahub.org</a:t>
            </a:r>
            <a:r>
              <a:rPr lang="en-US" sz="1100" dirty="0">
                <a:solidFill>
                  <a:srgbClr val="000000"/>
                </a:solidFill>
                <a:ea typeface="+mn-ea"/>
                <a:cs typeface="Angsana New" pitchFamily="18" charset="-34"/>
              </a:rPr>
              <a:t>  based on </a:t>
            </a:r>
            <a:r>
              <a:rPr lang="en-US" sz="1100" dirty="0">
                <a:ea typeface="+mn-ea"/>
                <a:hlinkClick r:id="rId4"/>
              </a:rPr>
              <a:t>Special Preventive </a:t>
            </a:r>
            <a:r>
              <a:rPr lang="en-US" sz="1100" dirty="0" err="1">
                <a:ea typeface="+mn-ea"/>
                <a:hlinkClick r:id="rId4"/>
              </a:rPr>
              <a:t>Programme</a:t>
            </a:r>
            <a:r>
              <a:rPr lang="en-US" sz="1100" dirty="0">
                <a:ea typeface="+mn-ea"/>
                <a:hlinkClick r:id="rId4"/>
              </a:rPr>
              <a:t>, Centre for Health Protection, Department of Health Hong Kong. (2011). </a:t>
            </a:r>
            <a:r>
              <a:rPr lang="en-US" sz="1100" i="1" dirty="0">
                <a:ea typeface="+mn-ea"/>
                <a:hlinkClick r:id="rId4"/>
              </a:rPr>
              <a:t>Hong Kong STD/AIDS Update: A Quarterly Surveillance Report Vol. 17 No. 1 Quarter 1 2011.</a:t>
            </a:r>
            <a:endParaRPr lang="en-US" sz="1100" dirty="0">
              <a:ea typeface="+mn-ea"/>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00000"/>
      </a:hlink>
      <a:folHlink>
        <a:srgbClr val="C000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Layou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Layout with Latest!">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1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2_Cover Design">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6.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7.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00000"/>
    </a:hlink>
    <a:folHlink>
      <a:srgbClr val="C000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4.xml><?xml version="1.0" encoding="utf-8"?>
<a:themeOverride xmlns:a="http://schemas.openxmlformats.org/drawingml/2006/main">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00000"/>
    </a:hlink>
    <a:folHlink>
      <a:srgbClr val="C000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5.xml><?xml version="1.0" encoding="utf-8"?>
<a:themeOverride xmlns:a="http://schemas.openxmlformats.org/drawingml/2006/main">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00000"/>
    </a:hlink>
    <a:folHlink>
      <a:srgbClr val="C000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19.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0.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3.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2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3.xml><?xml version="1.0" encoding="utf-8"?>
<a:themeOverride xmlns:a="http://schemas.openxmlformats.org/drawingml/2006/main">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00000"/>
    </a:hlink>
    <a:folHlink>
      <a:srgbClr val="C000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4.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5.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6.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7.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8.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ppt/theme/themeOverride9.xml><?xml version="1.0" encoding="utf-8"?>
<a:themeOverride xmlns:a="http://schemas.openxmlformats.org/drawingml/2006/main">
  <a:clrScheme name="Custom 5">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C00000"/>
    </a:hlink>
    <a:folHlink>
      <a:srgbClr val="C00000"/>
    </a:folHlink>
  </a:clrScheme>
  <a:fontScheme name="Default Design">
    <a:majorFont>
      <a:latin typeface="Arial"/>
      <a:ea typeface="SimSun"/>
      <a:cs typeface=""/>
    </a:majorFont>
    <a:minorFont>
      <a:latin typeface="Arial"/>
      <a:ea typeface="SimSun"/>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13230</TotalTime>
  <Words>2509</Words>
  <Application>Microsoft Office PowerPoint</Application>
  <PresentationFormat>On-screen Show (4:3)</PresentationFormat>
  <Paragraphs>271</Paragraphs>
  <Slides>37</Slides>
  <Notes>16</Notes>
  <HiddenSlides>0</HiddenSlides>
  <MMClips>0</MMClips>
  <ScaleCrop>false</ScaleCrop>
  <HeadingPairs>
    <vt:vector size="8" baseType="variant">
      <vt:variant>
        <vt:lpstr>Fonts Used</vt:lpstr>
      </vt:variant>
      <vt:variant>
        <vt:i4>7</vt:i4>
      </vt:variant>
      <vt:variant>
        <vt:lpstr>Theme</vt:lpstr>
      </vt:variant>
      <vt:variant>
        <vt:i4>5</vt:i4>
      </vt:variant>
      <vt:variant>
        <vt:lpstr>Embedded OLE Servers</vt:lpstr>
      </vt:variant>
      <vt:variant>
        <vt:i4>1</vt:i4>
      </vt:variant>
      <vt:variant>
        <vt:lpstr>Slide Titles</vt:lpstr>
      </vt:variant>
      <vt:variant>
        <vt:i4>37</vt:i4>
      </vt:variant>
    </vt:vector>
  </HeadingPairs>
  <TitlesOfParts>
    <vt:vector size="50" baseType="lpstr">
      <vt:lpstr>Arial</vt:lpstr>
      <vt:lpstr>SimSun</vt:lpstr>
      <vt:lpstr>Angsana New</vt:lpstr>
      <vt:lpstr>Tahoma</vt:lpstr>
      <vt:lpstr>Cordia New</vt:lpstr>
      <vt:lpstr>Times New Roman</vt:lpstr>
      <vt:lpstr>黑体</vt:lpstr>
      <vt:lpstr>Default Design</vt:lpstr>
      <vt:lpstr>Layout</vt:lpstr>
      <vt:lpstr>Layout with Latest!</vt:lpstr>
      <vt:lpstr>1_Cover Design</vt:lpstr>
      <vt:lpstr>2_Cover Design</vt:lpstr>
      <vt:lpstr>Microsoft Office Excel 97-2003 Worksheet</vt:lpstr>
      <vt:lpstr>Hong Kong, SAR</vt:lpstr>
      <vt:lpstr>Content</vt:lpstr>
      <vt:lpstr>Basic socio-demographic indicators</vt:lpstr>
      <vt:lpstr>HIV prevalence and  epidemiological status</vt:lpstr>
      <vt:lpstr>Cumulative number of HIV infections and AIDS cases, 1984 – March 2011</vt:lpstr>
      <vt:lpstr>Annual new HIV infections by gender, 1984- March 2011</vt:lpstr>
      <vt:lpstr>Annually reported HIV infections and AIDS cases by gender, 2000 – March 2011</vt:lpstr>
      <vt:lpstr>Cumulative reported HIV infections and AIDS cases by age group and gender, March 2011</vt:lpstr>
      <vt:lpstr>Percent distribution of reported new HIV infections by mode of transmission, 2000 – March 2011</vt:lpstr>
      <vt:lpstr>Percent distribution of cumulative HIV infections by mode of transmission, 1984 - March 2011</vt:lpstr>
      <vt:lpstr>Annual number of HIV cases reported among heterosexual men and MSM, 1995-2008</vt:lpstr>
      <vt:lpstr>Comparison of expected number of current infections in Hong Kong with and without a strong intervention programme for MSM</vt:lpstr>
      <vt:lpstr>HIV prevalence among MSM, social hygiene service attendees and TB &amp; chest clinic attendees, 2000 - 2008</vt:lpstr>
      <vt:lpstr>HIV prevalence among newly admitted prisoners, TB &amp; chest clinic attendees and drug treatment center attendees, 2000-2008</vt:lpstr>
      <vt:lpstr>Risk behaviours</vt:lpstr>
      <vt:lpstr>% of FSWs who used a condom at last vaginal sex with client and over 50% condom use with their clients in last 7 days, 2006 and 2009</vt:lpstr>
      <vt:lpstr>% of MSM who reported always using condoms during anal sex in the last six months by type of partner, 2006 and 2008</vt:lpstr>
      <vt:lpstr>Condom use among MSMs attending government AIDS counseling and testing service, 1998-2005 </vt:lpstr>
      <vt:lpstr>% of MSM who reported the consistent condom use during commercial and non-commercial sex, 2001</vt:lpstr>
      <vt:lpstr>Selected risky behaviors among newly admitted and readmitted clients of methadone service, 1999-2005</vt:lpstr>
      <vt:lpstr>Regular condom use with female sex workers among adult heterosexual men, 2000-2005 </vt:lpstr>
      <vt:lpstr>Vulnerability and HIV knowledge</vt:lpstr>
      <vt:lpstr>% of key affected populations with comprehensive HIV knowledge, 2004</vt:lpstr>
      <vt:lpstr>% of MSM engaged in unprotected sex in last 6 months who disagreed with these statements, 2001</vt:lpstr>
      <vt:lpstr>% of population (18-50) willing to take care of a family member who is HIV infected, 2000</vt:lpstr>
      <vt:lpstr>National response</vt:lpstr>
      <vt:lpstr>% of key affected populations who received an HIV test in the last 12 months and knew the results, 2001-2009</vt:lpstr>
      <vt:lpstr>Number of MSM having undergone voluntary HIV testing and % tested positive at AIDS Concern’s MSM voluntary HIV testing service, 2000 - 2008</vt:lpstr>
      <vt:lpstr>Number of urine samples tested and % tested positive among methadone clinic attendees through universal HIV antibody (urine) testing programme, 2003-2008 </vt:lpstr>
      <vt:lpstr>Number of urine samples tested and % tested positive among  drug users attending treatment centers/ institutions through unlinked anonymous screening, 1998-2008</vt:lpstr>
      <vt:lpstr>Number of blood and urine samples tested and % tested positive among newly admitted prisoners through unlinked anonymous screening, 1995-2008</vt:lpstr>
      <vt:lpstr>Number of urine samples tested and % tested positive among TB and chest clinic attendees through unlinked anonymous screening, 1995-2008</vt:lpstr>
      <vt:lpstr>Number of TB and chest clinic attendees having undergone voluntary HIV testing and % tested positive, 1995-2008</vt:lpstr>
      <vt:lpstr>Number of social hygiene service attendees having undergone voluntary HIV testing and % tested positive, 1985-2008</vt:lpstr>
      <vt:lpstr>Number of pregnant women tested for HIV and % tested positive through universal antenatal HIV testing programme, 2001-2008</vt:lpstr>
      <vt:lpstr>Formulation of HIV and AIDS Strategies by the Hong Kong Advisory Council on AIDS, 1994-2011 </vt:lpstr>
      <vt:lpstr>PowerPoint Presentation</vt:lpstr>
    </vt:vector>
  </TitlesOfParts>
  <Company>Family Health International</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Review in slides_Hong Kong SAR</dc:title>
  <dc:creator>AIDS datahub</dc:creator>
  <cp:lastModifiedBy>Administrator</cp:lastModifiedBy>
  <cp:revision>1495</cp:revision>
  <dcterms:created xsi:type="dcterms:W3CDTF">2007-03-01T06:34:29Z</dcterms:created>
  <dcterms:modified xsi:type="dcterms:W3CDTF">2017-01-11T07:45:11Z</dcterms:modified>
</cp:coreProperties>
</file>